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372_age_categories_age_standardiz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372_age_categories_age_standardiz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Graphics!$B$1</c:f>
              <c:strCache>
                <c:ptCount val="1"/>
                <c:pt idx="0">
                  <c:v>CKD Stage 1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cat>
            <c:strRef>
              <c:f>Graphics!$A$2:$A$6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Graphics!$B$2:$B$6</c:f>
              <c:numCache>
                <c:formatCode>0.00</c:formatCode>
                <c:ptCount val="5"/>
                <c:pt idx="0">
                  <c:v>4.66</c:v>
                </c:pt>
                <c:pt idx="1">
                  <c:v>5.0199999999999996</c:v>
                </c:pt>
                <c:pt idx="2">
                  <c:v>4.42</c:v>
                </c:pt>
                <c:pt idx="3">
                  <c:v>5.08</c:v>
                </c:pt>
                <c:pt idx="4">
                  <c:v>5.71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41-4387-9EDF-969365689E64}"/>
            </c:ext>
          </c:extLst>
        </c:ser>
        <c:ser>
          <c:idx val="1"/>
          <c:order val="1"/>
          <c:tx>
            <c:strRef>
              <c:f>Graphics!$C$1</c:f>
              <c:strCache>
                <c:ptCount val="1"/>
                <c:pt idx="0">
                  <c:v>CKD Stage 2</c:v>
                </c:pt>
              </c:strCache>
            </c:strRef>
          </c:tx>
          <c:spPr>
            <a:solidFill>
              <a:srgbClr val="008080"/>
            </a:solidFill>
            <a:ln>
              <a:noFill/>
            </a:ln>
            <a:effectLst/>
          </c:spPr>
          <c:invertIfNegative val="0"/>
          <c:cat>
            <c:strRef>
              <c:f>Graphics!$A$2:$A$6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Graphics!$C$2:$C$6</c:f>
              <c:numCache>
                <c:formatCode>0.00</c:formatCode>
                <c:ptCount val="5"/>
                <c:pt idx="0">
                  <c:v>3.13</c:v>
                </c:pt>
                <c:pt idx="1">
                  <c:v>3.1</c:v>
                </c:pt>
                <c:pt idx="2">
                  <c:v>2.65</c:v>
                </c:pt>
                <c:pt idx="3">
                  <c:v>3.16</c:v>
                </c:pt>
                <c:pt idx="4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41-4387-9EDF-969365689E64}"/>
            </c:ext>
          </c:extLst>
        </c:ser>
        <c:ser>
          <c:idx val="2"/>
          <c:order val="2"/>
          <c:tx>
            <c:strRef>
              <c:f>Graphics!$D$1</c:f>
              <c:strCache>
                <c:ptCount val="1"/>
                <c:pt idx="0">
                  <c:v>CKD Stage 3a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Graphics!$A$2:$A$6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Graphics!$D$2:$D$6</c:f>
              <c:numCache>
                <c:formatCode>0.00</c:formatCode>
                <c:ptCount val="5"/>
                <c:pt idx="0">
                  <c:v>3.58</c:v>
                </c:pt>
                <c:pt idx="1">
                  <c:v>3.45</c:v>
                </c:pt>
                <c:pt idx="2">
                  <c:v>3.58</c:v>
                </c:pt>
                <c:pt idx="3">
                  <c:v>3.72</c:v>
                </c:pt>
                <c:pt idx="4">
                  <c:v>3.92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41-4387-9EDF-969365689E64}"/>
            </c:ext>
          </c:extLst>
        </c:ser>
        <c:ser>
          <c:idx val="3"/>
          <c:order val="3"/>
          <c:tx>
            <c:strRef>
              <c:f>Graphics!$E$1</c:f>
              <c:strCache>
                <c:ptCount val="1"/>
                <c:pt idx="0">
                  <c:v>CKD Stage 3b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Graphics!$A$2:$A$6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Graphics!$E$2:$E$6</c:f>
              <c:numCache>
                <c:formatCode>0.00</c:formatCode>
                <c:ptCount val="5"/>
                <c:pt idx="0">
                  <c:v>1.21</c:v>
                </c:pt>
                <c:pt idx="1">
                  <c:v>1.32</c:v>
                </c:pt>
                <c:pt idx="2">
                  <c:v>1.26</c:v>
                </c:pt>
                <c:pt idx="3">
                  <c:v>1.39</c:v>
                </c:pt>
                <c:pt idx="4">
                  <c:v>1.08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41-4387-9EDF-969365689E64}"/>
            </c:ext>
          </c:extLst>
        </c:ser>
        <c:ser>
          <c:idx val="4"/>
          <c:order val="4"/>
          <c:tx>
            <c:strRef>
              <c:f>Graphics!$F$1</c:f>
              <c:strCache>
                <c:ptCount val="1"/>
                <c:pt idx="0">
                  <c:v>CKD Stage 4</c:v>
                </c:pt>
              </c:strCache>
            </c:strRef>
          </c:tx>
          <c:spPr>
            <a:solidFill>
              <a:srgbClr val="996633"/>
            </a:solidFill>
            <a:ln>
              <a:noFill/>
            </a:ln>
            <a:effectLst/>
          </c:spPr>
          <c:invertIfNegative val="0"/>
          <c:cat>
            <c:strRef>
              <c:f>Graphics!$A$2:$A$6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Graphics!$F$2:$F$6</c:f>
              <c:numCache>
                <c:formatCode>0.00</c:formatCode>
                <c:ptCount val="5"/>
                <c:pt idx="0">
                  <c:v>0.3</c:v>
                </c:pt>
                <c:pt idx="1">
                  <c:v>0.35</c:v>
                </c:pt>
                <c:pt idx="2">
                  <c:v>0.41</c:v>
                </c:pt>
                <c:pt idx="3">
                  <c:v>0.33</c:v>
                </c:pt>
                <c:pt idx="4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41-4387-9EDF-969365689E64}"/>
            </c:ext>
          </c:extLst>
        </c:ser>
        <c:ser>
          <c:idx val="5"/>
          <c:order val="5"/>
          <c:tx>
            <c:strRef>
              <c:f>Graphics!$G$1</c:f>
              <c:strCache>
                <c:ptCount val="1"/>
                <c:pt idx="0">
                  <c:v>CKD Stage 5*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Graphics!$A$2:$A$6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Graphics!$G$2:$G$6</c:f>
              <c:numCache>
                <c:formatCode>0.00</c:formatCode>
                <c:ptCount val="5"/>
                <c:pt idx="1">
                  <c:v>0.08</c:v>
                </c:pt>
                <c:pt idx="2">
                  <c:v>0.17</c:v>
                </c:pt>
                <c:pt idx="3">
                  <c:v>0.13</c:v>
                </c:pt>
                <c:pt idx="4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941-4387-9EDF-969365689E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66715232"/>
        <c:axId val="1466708992"/>
      </c:barChart>
      <c:catAx>
        <c:axId val="146671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708992"/>
        <c:crosses val="autoZero"/>
        <c:auto val="1"/>
        <c:lblAlgn val="ctr"/>
        <c:lblOffset val="100"/>
        <c:noMultiLvlLbl val="0"/>
      </c:catAx>
      <c:valAx>
        <c:axId val="146670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CKD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322916372638791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715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0749999999999997E-2"/>
          <c:y val="0.92768908956173757"/>
          <c:w val="0.89999990741898006"/>
          <c:h val="6.43842735987646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Graphics!$B$28</c:f>
              <c:strCache>
                <c:ptCount val="1"/>
                <c:pt idx="0">
                  <c:v>CKD Stage 1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cat>
            <c:strRef>
              <c:f>Graphics!$A$29:$A$33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Graphics!$B$29:$B$33</c:f>
              <c:numCache>
                <c:formatCode>General</c:formatCode>
                <c:ptCount val="5"/>
                <c:pt idx="0">
                  <c:v>4.6500000000000004</c:v>
                </c:pt>
                <c:pt idx="1">
                  <c:v>4.97</c:v>
                </c:pt>
                <c:pt idx="2" formatCode="0.00">
                  <c:v>4.4000000000000004</c:v>
                </c:pt>
                <c:pt idx="3" formatCode="0.00">
                  <c:v>5.0999999999999996</c:v>
                </c:pt>
                <c:pt idx="4" formatCode="0.00">
                  <c:v>5.84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66-48AF-AA29-2EE6CF17D6B8}"/>
            </c:ext>
          </c:extLst>
        </c:ser>
        <c:ser>
          <c:idx val="1"/>
          <c:order val="1"/>
          <c:tx>
            <c:strRef>
              <c:f>Graphics!$C$28</c:f>
              <c:strCache>
                <c:ptCount val="1"/>
                <c:pt idx="0">
                  <c:v>CKD Stage 2</c:v>
                </c:pt>
              </c:strCache>
            </c:strRef>
          </c:tx>
          <c:spPr>
            <a:solidFill>
              <a:srgbClr val="008080"/>
            </a:solidFill>
            <a:ln>
              <a:noFill/>
            </a:ln>
            <a:effectLst/>
          </c:spPr>
          <c:invertIfNegative val="0"/>
          <c:cat>
            <c:strRef>
              <c:f>Graphics!$A$29:$A$33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Graphics!$C$29:$C$33</c:f>
              <c:numCache>
                <c:formatCode>General</c:formatCode>
                <c:ptCount val="5"/>
                <c:pt idx="0">
                  <c:v>3.43</c:v>
                </c:pt>
                <c:pt idx="1">
                  <c:v>3.24</c:v>
                </c:pt>
                <c:pt idx="2">
                  <c:v>2.71</c:v>
                </c:pt>
                <c:pt idx="3">
                  <c:v>3.07</c:v>
                </c:pt>
                <c:pt idx="4" formatCode="0.00">
                  <c:v>2.5099999999999998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66-48AF-AA29-2EE6CF17D6B8}"/>
            </c:ext>
          </c:extLst>
        </c:ser>
        <c:ser>
          <c:idx val="2"/>
          <c:order val="2"/>
          <c:tx>
            <c:strRef>
              <c:f>Graphics!$D$28</c:f>
              <c:strCache>
                <c:ptCount val="1"/>
                <c:pt idx="0">
                  <c:v>CKD Stage 3a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Graphics!$A$29:$A$33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Graphics!$D$29:$D$33</c:f>
              <c:numCache>
                <c:formatCode>General</c:formatCode>
                <c:ptCount val="5"/>
                <c:pt idx="0">
                  <c:v>4.0599999999999996</c:v>
                </c:pt>
                <c:pt idx="1">
                  <c:v>3.66</c:v>
                </c:pt>
                <c:pt idx="2">
                  <c:v>3.71</c:v>
                </c:pt>
                <c:pt idx="3">
                  <c:v>3.66</c:v>
                </c:pt>
                <c:pt idx="4" formatCode="0.00">
                  <c:v>3.56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66-48AF-AA29-2EE6CF17D6B8}"/>
            </c:ext>
          </c:extLst>
        </c:ser>
        <c:ser>
          <c:idx val="3"/>
          <c:order val="3"/>
          <c:tx>
            <c:strRef>
              <c:f>Graphics!$E$28</c:f>
              <c:strCache>
                <c:ptCount val="1"/>
                <c:pt idx="0">
                  <c:v>CKD Stage 3b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Graphics!$A$29:$A$33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Graphics!$E$29:$E$33</c:f>
              <c:numCache>
                <c:formatCode>General</c:formatCode>
                <c:ptCount val="5"/>
                <c:pt idx="0">
                  <c:v>1.38</c:v>
                </c:pt>
                <c:pt idx="1">
                  <c:v>1.41</c:v>
                </c:pt>
                <c:pt idx="2">
                  <c:v>1.32</c:v>
                </c:pt>
                <c:pt idx="3">
                  <c:v>1.37</c:v>
                </c:pt>
                <c:pt idx="4" formatCode="0.00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66-48AF-AA29-2EE6CF17D6B8}"/>
            </c:ext>
          </c:extLst>
        </c:ser>
        <c:ser>
          <c:idx val="4"/>
          <c:order val="4"/>
          <c:tx>
            <c:strRef>
              <c:f>Graphics!$F$28</c:f>
              <c:strCache>
                <c:ptCount val="1"/>
                <c:pt idx="0">
                  <c:v>CKD Stage 4</c:v>
                </c:pt>
              </c:strCache>
            </c:strRef>
          </c:tx>
          <c:spPr>
            <a:solidFill>
              <a:srgbClr val="996633"/>
            </a:solidFill>
            <a:ln>
              <a:noFill/>
            </a:ln>
            <a:effectLst/>
          </c:spPr>
          <c:invertIfNegative val="0"/>
          <c:cat>
            <c:strRef>
              <c:f>Graphics!$A$29:$A$33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Graphics!$F$29:$F$33</c:f>
              <c:numCache>
                <c:formatCode>General</c:formatCode>
                <c:ptCount val="5"/>
                <c:pt idx="0">
                  <c:v>0.34</c:v>
                </c:pt>
                <c:pt idx="1">
                  <c:v>0.38</c:v>
                </c:pt>
                <c:pt idx="2">
                  <c:v>0.43</c:v>
                </c:pt>
                <c:pt idx="3">
                  <c:v>0.32</c:v>
                </c:pt>
                <c:pt idx="4" formatCode="0.00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66-48AF-AA29-2EE6CF17D6B8}"/>
            </c:ext>
          </c:extLst>
        </c:ser>
        <c:ser>
          <c:idx val="5"/>
          <c:order val="5"/>
          <c:tx>
            <c:strRef>
              <c:f>Graphics!$G$28</c:f>
              <c:strCache>
                <c:ptCount val="1"/>
                <c:pt idx="0">
                  <c:v>CKD Stage 5*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Graphics!$A$29:$A$33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Graphics!$G$29:$G$33</c:f>
              <c:numCache>
                <c:formatCode>General</c:formatCode>
                <c:ptCount val="5"/>
                <c:pt idx="1">
                  <c:v>0.08</c:v>
                </c:pt>
                <c:pt idx="2">
                  <c:v>0.18</c:v>
                </c:pt>
                <c:pt idx="3">
                  <c:v>0.13</c:v>
                </c:pt>
                <c:pt idx="4" formatCode="0.00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E66-48AF-AA29-2EE6CF17D6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67592768"/>
        <c:axId val="1567606912"/>
      </c:barChart>
      <c:catAx>
        <c:axId val="156759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7606912"/>
        <c:crosses val="autoZero"/>
        <c:auto val="1"/>
        <c:lblAlgn val="ctr"/>
        <c:lblOffset val="100"/>
        <c:noMultiLvlLbl val="0"/>
      </c:catAx>
      <c:valAx>
        <c:axId val="156760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CKD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1.4927821522309711E-4"/>
              <c:y val="0.315031532960665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759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8881889763779531E-2"/>
          <c:y val="0.91975607635654577"/>
          <c:w val="0.9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ccd.cdc.gov/CKD/detail.aspx?Qnum=Q372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147" y="2521927"/>
            <a:ext cx="10389705" cy="2226367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/>
              <a:t>Trends in Prevalence of CKD Stages among U.S. Adults</a:t>
            </a:r>
            <a:br>
              <a:rPr lang="en-US" sz="4400" b="1" dirty="0"/>
            </a:b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5" y="368586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995855" y="3967520"/>
            <a:ext cx="102002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Approximately 1 in 7 adults in the United States has chronic kidney disease (CKD) stages 1–5. The overall crude prevalence of CKD was 13.9% during 2017–March 2020 and 12.9% during 2001–2004. CKD stages showed little change over time. Age-standardized prevalence trends moved in the opposite direction as compared to crude trends.</a:t>
            </a: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NHANES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12" y="6120082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https://nccd.cdc.gov/CKD/detail.aspx?Qnum=Q372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318" y="0"/>
            <a:ext cx="10989364" cy="1229139"/>
          </a:xfrm>
        </p:spPr>
        <p:txBody>
          <a:bodyPr>
            <a:normAutofit/>
          </a:bodyPr>
          <a:lstStyle/>
          <a:p>
            <a:pPr algn="ctr"/>
            <a:r>
              <a:rPr lang="en-US" sz="3510" b="1" dirty="0"/>
              <a:t>Crude Trends in Prevalence of CKD Stages among U.S. Adults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630C02B-75B0-4A21-9262-0D1D3B4B0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3455059"/>
              </p:ext>
            </p:extLst>
          </p:nvPr>
        </p:nvGraphicFramePr>
        <p:xfrm>
          <a:off x="0" y="848139"/>
          <a:ext cx="12192000" cy="5314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63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3935"/>
            <a:ext cx="12192000" cy="990600"/>
          </a:xfrm>
        </p:spPr>
        <p:txBody>
          <a:bodyPr>
            <a:normAutofit/>
          </a:bodyPr>
          <a:lstStyle/>
          <a:p>
            <a:pPr algn="ctr"/>
            <a:r>
              <a:rPr lang="en-US" sz="3300" b="1" dirty="0"/>
              <a:t>Age-Standardized Trends in Prevalence of CKD Stages among U.S. Adults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D2A549-E8C5-497C-A0BF-7CE1F8EF48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5945244"/>
              </p:ext>
            </p:extLst>
          </p:nvPr>
        </p:nvGraphicFramePr>
        <p:xfrm>
          <a:off x="0" y="874643"/>
          <a:ext cx="12192000" cy="5314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517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4185</TotalTime>
  <Words>128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  Trends in Prevalence of CKD Stages among U.S. Adults  </vt:lpstr>
      <vt:lpstr>Crude Trends in Prevalence of CKD Stages among U.S. Adults</vt:lpstr>
      <vt:lpstr>Age-Standardized Trends in Prevalence of CKD Stages among U.S. Adults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Kiryakos, Jenna</cp:lastModifiedBy>
  <cp:revision>121</cp:revision>
  <dcterms:created xsi:type="dcterms:W3CDTF">2023-08-07T21:35:07Z</dcterms:created>
  <dcterms:modified xsi:type="dcterms:W3CDTF">2024-08-06T14:44:03Z</dcterms:modified>
</cp:coreProperties>
</file>