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00_NHANES_only_update_age_standardiza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700_NHANES_only_update_age_standard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NHANES!$B$1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rgbClr val="ED7D3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D7D31"/>
              </a:solidFill>
              <a:ln w="44450">
                <a:solidFill>
                  <a:srgbClr val="ED7D31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NHANES!$B$2:$B$6</c:f>
              <c:numCache>
                <c:formatCode>0.0</c:formatCode>
                <c:ptCount val="5"/>
                <c:pt idx="0">
                  <c:v>9.4</c:v>
                </c:pt>
                <c:pt idx="1">
                  <c:v>5.4</c:v>
                </c:pt>
                <c:pt idx="2">
                  <c:v>4.5999999999999996</c:v>
                </c:pt>
                <c:pt idx="3">
                  <c:v>5.4</c:v>
                </c:pt>
                <c:pt idx="4">
                  <c:v>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7C-401C-AE85-B7466252011E}"/>
            </c:ext>
          </c:extLst>
        </c:ser>
        <c:ser>
          <c:idx val="1"/>
          <c:order val="1"/>
          <c:tx>
            <c:strRef>
              <c:f>NHANES!$C$1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NHANES!$C$2:$C$6</c:f>
              <c:numCache>
                <c:formatCode>0.0</c:formatCode>
                <c:ptCount val="5"/>
                <c:pt idx="0">
                  <c:v>11.1</c:v>
                </c:pt>
                <c:pt idx="1">
                  <c:v>8.1</c:v>
                </c:pt>
                <c:pt idx="2">
                  <c:v>5.6</c:v>
                </c:pt>
                <c:pt idx="3">
                  <c:v>8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7C-401C-AE85-B7466252011E}"/>
            </c:ext>
          </c:extLst>
        </c:ser>
        <c:ser>
          <c:idx val="2"/>
          <c:order val="2"/>
          <c:tx>
            <c:strRef>
              <c:f>NHANES!$D$1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ysClr val="windowText" lastClr="000000">
                  <a:lumMod val="50000"/>
                  <a:lumOff val="50000"/>
                </a:sys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50000"/>
                  <a:lumOff val="50000"/>
                </a:schemeClr>
              </a:solidFill>
              <a:ln w="44450">
                <a:solidFill>
                  <a:sysClr val="windowText" lastClr="000000">
                    <a:lumMod val="50000"/>
                    <a:lumOff val="50000"/>
                  </a:sysClr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NHANES!$D$2:$D$6</c:f>
              <c:numCache>
                <c:formatCode>0.0</c:formatCode>
                <c:ptCount val="5"/>
                <c:pt idx="0">
                  <c:v>16.2</c:v>
                </c:pt>
                <c:pt idx="1">
                  <c:v>8.6</c:v>
                </c:pt>
                <c:pt idx="2">
                  <c:v>9.6999999999999993</c:v>
                </c:pt>
                <c:pt idx="3">
                  <c:v>8.8000000000000007</c:v>
                </c:pt>
                <c:pt idx="4">
                  <c:v>9.5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7C-401C-AE85-B7466252011E}"/>
            </c:ext>
          </c:extLst>
        </c:ser>
        <c:ser>
          <c:idx val="3"/>
          <c:order val="3"/>
          <c:tx>
            <c:strRef>
              <c:f>NHANES!$E$1</c:f>
              <c:strCache>
                <c:ptCount val="1"/>
                <c:pt idx="0">
                  <c:v>All Stages Combined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NHANES!$A$2:$A$6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NHANES!$E$2:$E$6</c:f>
              <c:numCache>
                <c:formatCode>0.0</c:formatCode>
                <c:ptCount val="5"/>
                <c:pt idx="0">
                  <c:v>13.1</c:v>
                </c:pt>
                <c:pt idx="1">
                  <c:v>8.3000000000000007</c:v>
                </c:pt>
                <c:pt idx="2">
                  <c:v>7.4</c:v>
                </c:pt>
                <c:pt idx="3">
                  <c:v>8.3000000000000007</c:v>
                </c:pt>
                <c:pt idx="4">
                  <c:v>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7C-401C-AE85-B74662520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5126095"/>
        <c:axId val="1565126511"/>
      </c:lineChart>
      <c:catAx>
        <c:axId val="1565126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26511"/>
        <c:crosses val="autoZero"/>
        <c:auto val="1"/>
        <c:lblAlgn val="ctr"/>
        <c:lblOffset val="100"/>
        <c:noMultiLvlLbl val="0"/>
      </c:catAx>
      <c:valAx>
        <c:axId val="156512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NSAID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use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31375800401131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126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698203740157482"/>
          <c:y val="0.92133830262499639"/>
          <c:w val="0.77561917650918633"/>
          <c:h val="7.8661697375003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NHANES!$B$26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NHANES!$A$27:$A$31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NHANES!$B$27:$B$31</c:f>
              <c:numCache>
                <c:formatCode>0.0</c:formatCode>
                <c:ptCount val="5"/>
                <c:pt idx="0">
                  <c:v>10.199999999999999</c:v>
                </c:pt>
                <c:pt idx="1">
                  <c:v>5.8</c:v>
                </c:pt>
                <c:pt idx="2">
                  <c:v>4.8</c:v>
                </c:pt>
                <c:pt idx="3">
                  <c:v>5.6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78-4CD2-831C-2D51D1A92728}"/>
            </c:ext>
          </c:extLst>
        </c:ser>
        <c:ser>
          <c:idx val="1"/>
          <c:order val="1"/>
          <c:tx>
            <c:strRef>
              <c:f>NHANES!$C$26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NHANES!$A$27:$A$31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NHANES!$C$27:$C$31</c:f>
              <c:numCache>
                <c:formatCode>0.0</c:formatCode>
                <c:ptCount val="5"/>
                <c:pt idx="0">
                  <c:v>10.3</c:v>
                </c:pt>
                <c:pt idx="1">
                  <c:v>7.9</c:v>
                </c:pt>
                <c:pt idx="2">
                  <c:v>5.3</c:v>
                </c:pt>
                <c:pt idx="3">
                  <c:v>7.4</c:v>
                </c:pt>
                <c:pt idx="4">
                  <c:v>5.0999999999999996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78-4CD2-831C-2D51D1A92728}"/>
            </c:ext>
          </c:extLst>
        </c:ser>
        <c:ser>
          <c:idx val="2"/>
          <c:order val="2"/>
          <c:tx>
            <c:strRef>
              <c:f>NHANES!$D$26</c:f>
              <c:strCache>
                <c:ptCount val="1"/>
                <c:pt idx="0">
                  <c:v>CKD Stages 3–5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NHANES!$A$27:$A$31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NHANES!$D$27:$D$31</c:f>
              <c:numCache>
                <c:formatCode>0.0</c:formatCode>
                <c:ptCount val="5"/>
                <c:pt idx="0">
                  <c:v>9.4</c:v>
                </c:pt>
                <c:pt idx="1">
                  <c:v>5.2</c:v>
                </c:pt>
                <c:pt idx="2">
                  <c:v>10.8</c:v>
                </c:pt>
                <c:pt idx="3">
                  <c:v>12.1</c:v>
                </c:pt>
                <c:pt idx="4">
                  <c:v>5.7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78-4CD2-831C-2D51D1A92728}"/>
            </c:ext>
          </c:extLst>
        </c:ser>
        <c:ser>
          <c:idx val="3"/>
          <c:order val="3"/>
          <c:tx>
            <c:strRef>
              <c:f>NHANES!$E$26</c:f>
              <c:strCache>
                <c:ptCount val="1"/>
                <c:pt idx="0">
                  <c:v>All Stages Combined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NHANES!$A$27:$A$31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NHANES!$E$27:$E$31</c:f>
              <c:numCache>
                <c:formatCode>0.0</c:formatCode>
                <c:ptCount val="5"/>
                <c:pt idx="0">
                  <c:v>10.6</c:v>
                </c:pt>
                <c:pt idx="1">
                  <c:v>7.6</c:v>
                </c:pt>
                <c:pt idx="2">
                  <c:v>6.3</c:v>
                </c:pt>
                <c:pt idx="3">
                  <c:v>7.6</c:v>
                </c:pt>
                <c:pt idx="4">
                  <c:v>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178-4CD2-831C-2D51D1A927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4775856"/>
        <c:axId val="2004775440"/>
      </c:lineChart>
      <c:catAx>
        <c:axId val="200477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775440"/>
        <c:crosses val="autoZero"/>
        <c:auto val="1"/>
        <c:lblAlgn val="ctr"/>
        <c:lblOffset val="100"/>
        <c:noMultiLvlLbl val="0"/>
      </c:catAx>
      <c:valAx>
        <c:axId val="2004775440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NSAID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use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1998040355800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477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802371702950435"/>
          <c:y val="0.92073936349101648"/>
          <c:w val="0.77561924012625005"/>
          <c:h val="7.926063650898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2537959627047417E-2"/>
          <c:y val="5.0789067302082651E-2"/>
          <c:w val="0.89860681319882407"/>
          <c:h val="0.76167451798058594"/>
        </c:manualLayout>
      </c:layout>
      <c:lineChart>
        <c:grouping val="standard"/>
        <c:varyColors val="0"/>
        <c:ser>
          <c:idx val="0"/>
          <c:order val="0"/>
          <c:tx>
            <c:v>All Stages</c:v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'[Chart in Microsoft Word]Q700 by CKD stage'!$C$47:$C$61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'[Chart in Microsoft Word]Q700 by CKD stage'!$B$2:$B$16</c:f>
              <c:numCache>
                <c:formatCode>General</c:formatCode>
                <c:ptCount val="15"/>
                <c:pt idx="0">
                  <c:v>14.219474497681608</c:v>
                </c:pt>
                <c:pt idx="1">
                  <c:v>13.24381253291206</c:v>
                </c:pt>
                <c:pt idx="2">
                  <c:v>15.115693498369954</c:v>
                </c:pt>
                <c:pt idx="3">
                  <c:v>16.029212964489432</c:v>
                </c:pt>
                <c:pt idx="4">
                  <c:v>16.217536126624758</c:v>
                </c:pt>
                <c:pt idx="5">
                  <c:v>16.861571394592879</c:v>
                </c:pt>
                <c:pt idx="6">
                  <c:v>16.587643035483371</c:v>
                </c:pt>
                <c:pt idx="7">
                  <c:v>16.714020111029644</c:v>
                </c:pt>
                <c:pt idx="8">
                  <c:v>16.133496505895945</c:v>
                </c:pt>
                <c:pt idx="9">
                  <c:v>14.752467505386807</c:v>
                </c:pt>
                <c:pt idx="10">
                  <c:v>15.085539896570713</c:v>
                </c:pt>
                <c:pt idx="11">
                  <c:v>15.095876327659603</c:v>
                </c:pt>
                <c:pt idx="12">
                  <c:v>14.86445483935054</c:v>
                </c:pt>
                <c:pt idx="13">
                  <c:v>16.288376118861795</c:v>
                </c:pt>
                <c:pt idx="14">
                  <c:v>16.276220396662815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FD-4859-807C-08C2B7508F65}"/>
            </c:ext>
          </c:extLst>
        </c:ser>
        <c:ser>
          <c:idx val="1"/>
          <c:order val="1"/>
          <c:tx>
            <c:v>CKD Stage 1-2</c:v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'[Chart in Microsoft Word]Q700 by CKD stage'!$C$47:$C$61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'[Chart in Microsoft Word]Q700 by CKD stage'!$B$17:$B$31</c:f>
              <c:numCache>
                <c:formatCode>General</c:formatCode>
                <c:ptCount val="15"/>
                <c:pt idx="0">
                  <c:v>16.848182653195117</c:v>
                </c:pt>
                <c:pt idx="1">
                  <c:v>15.652003142183817</c:v>
                </c:pt>
                <c:pt idx="2">
                  <c:v>17.609543817527012</c:v>
                </c:pt>
                <c:pt idx="3">
                  <c:v>17.824578790882061</c:v>
                </c:pt>
                <c:pt idx="4">
                  <c:v>18.078825594383279</c:v>
                </c:pt>
                <c:pt idx="5">
                  <c:v>19.269614287088398</c:v>
                </c:pt>
                <c:pt idx="6">
                  <c:v>19.346817401112563</c:v>
                </c:pt>
                <c:pt idx="7">
                  <c:v>19.510063063250566</c:v>
                </c:pt>
                <c:pt idx="8">
                  <c:v>19.089878415888034</c:v>
                </c:pt>
                <c:pt idx="9">
                  <c:v>18.122293642588513</c:v>
                </c:pt>
                <c:pt idx="10">
                  <c:v>18.676528427216709</c:v>
                </c:pt>
                <c:pt idx="11">
                  <c:v>18.699167562831082</c:v>
                </c:pt>
                <c:pt idx="12">
                  <c:v>18.5487161353498</c:v>
                </c:pt>
                <c:pt idx="13">
                  <c:v>19.902780570306678</c:v>
                </c:pt>
                <c:pt idx="14">
                  <c:v>19.630232465250039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FD-4859-807C-08C2B7508F65}"/>
            </c:ext>
          </c:extLst>
        </c:ser>
        <c:ser>
          <c:idx val="2"/>
          <c:order val="2"/>
          <c:tx>
            <c:v>CKD Stage 3-5</c:v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'[Chart in Microsoft Word]Q700 by CKD stage'!$C$47:$C$61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'[Chart in Microsoft Word]Q700 by CKD stage'!$B$32:$B$46</c:f>
              <c:numCache>
                <c:formatCode>General</c:formatCode>
                <c:ptCount val="15"/>
                <c:pt idx="0">
                  <c:v>12.520145898719145</c:v>
                </c:pt>
                <c:pt idx="1">
                  <c:v>11.748567247896599</c:v>
                </c:pt>
                <c:pt idx="2">
                  <c:v>13.75353469120118</c:v>
                </c:pt>
                <c:pt idx="3">
                  <c:v>15.134146944018973</c:v>
                </c:pt>
                <c:pt idx="4">
                  <c:v>15.365942690271947</c:v>
                </c:pt>
                <c:pt idx="5">
                  <c:v>15.784264505486624</c:v>
                </c:pt>
                <c:pt idx="6">
                  <c:v>15.305539011316259</c:v>
                </c:pt>
                <c:pt idx="7">
                  <c:v>15.430972732916288</c:v>
                </c:pt>
                <c:pt idx="8">
                  <c:v>14.910919261486727</c:v>
                </c:pt>
                <c:pt idx="9">
                  <c:v>13.376485919327505</c:v>
                </c:pt>
                <c:pt idx="10">
                  <c:v>13.677998980819712</c:v>
                </c:pt>
                <c:pt idx="11">
                  <c:v>13.699103895061233</c:v>
                </c:pt>
                <c:pt idx="12">
                  <c:v>13.532070608950555</c:v>
                </c:pt>
                <c:pt idx="13">
                  <c:v>15.101232975690101</c:v>
                </c:pt>
                <c:pt idx="14">
                  <c:v>14.98127268626593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FD-4859-807C-08C2B7508F65}"/>
            </c:ext>
          </c:extLst>
        </c:ser>
        <c:ser>
          <c:idx val="3"/>
          <c:order val="3"/>
          <c:tx>
            <c:v>No-CKD</c:v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'[Chart in Microsoft Word]Q700 by CKD stage'!$C$47:$C$61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'[Chart in Microsoft Word]Q700 by CKD stage'!$B$47:$B$61</c:f>
              <c:numCache>
                <c:formatCode>General</c:formatCode>
                <c:ptCount val="15"/>
                <c:pt idx="0">
                  <c:v>11.548576197142829</c:v>
                </c:pt>
                <c:pt idx="1">
                  <c:v>11.532717363924524</c:v>
                </c:pt>
                <c:pt idx="2">
                  <c:v>12.021041064970543</c:v>
                </c:pt>
                <c:pt idx="3">
                  <c:v>12.457094536271644</c:v>
                </c:pt>
                <c:pt idx="4">
                  <c:v>12.503468013298662</c:v>
                </c:pt>
                <c:pt idx="5">
                  <c:v>12.853714180895725</c:v>
                </c:pt>
                <c:pt idx="6">
                  <c:v>12.994996959970136</c:v>
                </c:pt>
                <c:pt idx="7">
                  <c:v>12.812670137895584</c:v>
                </c:pt>
                <c:pt idx="8">
                  <c:v>12.469869898220516</c:v>
                </c:pt>
                <c:pt idx="9">
                  <c:v>11.960486582881005</c:v>
                </c:pt>
                <c:pt idx="10">
                  <c:v>12.217892989082371</c:v>
                </c:pt>
                <c:pt idx="11">
                  <c:v>12.737352877383364</c:v>
                </c:pt>
                <c:pt idx="12">
                  <c:v>12.810472784675699</c:v>
                </c:pt>
                <c:pt idx="13">
                  <c:v>13.203258031145038</c:v>
                </c:pt>
                <c:pt idx="14">
                  <c:v>12.587225964277076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FD-4859-807C-08C2B7508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3241935"/>
        <c:axId val="1980280287"/>
      </c:lineChart>
      <c:catAx>
        <c:axId val="178324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0280287"/>
        <c:crosses val="autoZero"/>
        <c:auto val="0"/>
        <c:lblAlgn val="ctr"/>
        <c:lblOffset val="100"/>
        <c:noMultiLvlLbl val="0"/>
      </c:catAx>
      <c:valAx>
        <c:axId val="1980280287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 NSAID use (%)</a:t>
                </a:r>
              </a:p>
            </c:rich>
          </c:tx>
          <c:layout>
            <c:manualLayout>
              <c:xMode val="edge"/>
              <c:yMode val="edge"/>
              <c:x val="0"/>
              <c:y val="0.19500017586725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2419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569783464566931"/>
          <c:y val="0.92171064847572171"/>
          <c:w val="0.79942953610040013"/>
          <c:h val="7.82893052152873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0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50" y="2400690"/>
            <a:ext cx="8752490" cy="102831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Prescribed NSAID Usage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546647" y="3020215"/>
            <a:ext cx="11098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Prevalence of adults reporting usage of prescribed non-steroidal anti-inflammatory drugs (NSAID) tended to be lower after 2001–2004. The use of any NSAID was 9.5% among adults with chronic kidney disease (CKD) stages 3–5, 6.0% in those with CKD stages 1–2, and 5.9% in those without CKD during 2017–March 2020. Compared with the crude prevalence, the age-standardized prevalence of NSAID use among adults with stage 3−5 changed greatly except for the 2009–2012 surveys.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contrast, the prevalence of NSAIDs prescriptions has increased slightly among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Clinformatics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Commercially insured population. NSAIDs use was 19.6% among adults with diagnosed CKD stages 1–2, 15.0% among adults with CKD stages 3–5, and 12.6% among those with no diagnosis of CKD in 2020.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 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Clinformatics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Commercial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4" y="6489414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https://nccd.cdc.gov/CKD/detail.aspx?Qnum=Q700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9463"/>
            <a:ext cx="12192000" cy="854938"/>
          </a:xfrm>
        </p:spPr>
        <p:txBody>
          <a:bodyPr/>
          <a:lstStyle/>
          <a:p>
            <a:pPr algn="ctr"/>
            <a:r>
              <a:rPr lang="en-US" sz="4400" b="1" dirty="0"/>
              <a:t>Crude Trends in Prescribed NSAID Usage in NHANES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287C411-1A96-4DF0-AB66-BC96353B8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78573"/>
              </p:ext>
            </p:extLst>
          </p:nvPr>
        </p:nvGraphicFramePr>
        <p:xfrm>
          <a:off x="0" y="914401"/>
          <a:ext cx="12192000" cy="5261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32959"/>
            <a:ext cx="12192000" cy="921198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/>
              <a:t>Age-Standardized Trends in Prescribed NSAID Usage in NHANES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C40D4-D5C4-4BDD-B8C4-FB479A81C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850403"/>
              </p:ext>
            </p:extLst>
          </p:nvPr>
        </p:nvGraphicFramePr>
        <p:xfrm>
          <a:off x="0" y="954157"/>
          <a:ext cx="12191999" cy="5221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2221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27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Crude Trends in Prescribed NSAID Usage in </a:t>
            </a:r>
            <a:r>
              <a:rPr lang="en-US" sz="4400" b="1" dirty="0" err="1"/>
              <a:t>Clinformatics</a:t>
            </a:r>
            <a:r>
              <a:rPr lang="en-US" sz="4400" b="1" dirty="0"/>
              <a:t> Commercial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331E90-9F02-44AB-8234-9EB3B25D7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003661"/>
              </p:ext>
            </p:extLst>
          </p:nvPr>
        </p:nvGraphicFramePr>
        <p:xfrm>
          <a:off x="0" y="1205948"/>
          <a:ext cx="12192000" cy="4890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79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4221</TotalTime>
  <Words>209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  Trends in Prescribed NSAID Usage </vt:lpstr>
      <vt:lpstr>Crude Trends in Prescribed NSAID Usage in NHANES</vt:lpstr>
      <vt:lpstr>Age-Standardized Trends in Prescribed NSAID Usage in NHANES</vt:lpstr>
      <vt:lpstr>Crude Trends in Prescribed NSAID Usage in Clinformatics Commercial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133</cp:revision>
  <dcterms:created xsi:type="dcterms:W3CDTF">2023-08-07T21:35:07Z</dcterms:created>
  <dcterms:modified xsi:type="dcterms:W3CDTF">2024-08-06T18:36:41Z</dcterms:modified>
</cp:coreProperties>
</file>