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8F357C"/>
    <a:srgbClr val="A23C8C"/>
    <a:srgbClr val="95498A"/>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Existing%20Indicators\Q703_update_and_age_standardiz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Existing%20Indicators\Q703_update_and_age_standardize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169381001425605E-2"/>
          <c:y val="5.0538091799077554E-2"/>
          <c:w val="0.89537228472541708"/>
          <c:h val="0.6870842291078556"/>
        </c:manualLayout>
      </c:layout>
      <c:barChart>
        <c:barDir val="col"/>
        <c:grouping val="clustered"/>
        <c:varyColors val="0"/>
        <c:ser>
          <c:idx val="0"/>
          <c:order val="0"/>
          <c:tx>
            <c:strRef>
              <c:f>Graphics!$A$2</c:f>
              <c:strCache>
                <c:ptCount val="1"/>
                <c:pt idx="0">
                  <c:v>With CKD</c:v>
                </c:pt>
              </c:strCache>
            </c:strRef>
          </c:tx>
          <c:spPr>
            <a:solidFill>
              <a:srgbClr val="993366"/>
            </a:solidFill>
            <a:ln>
              <a:noFill/>
            </a:ln>
            <a:effectLst/>
          </c:spPr>
          <c:invertIfNegative val="0"/>
          <c:cat>
            <c:strRef>
              <c:f>Graphics!$B$1:$G$1</c:f>
              <c:strCache>
                <c:ptCount val="6"/>
                <c:pt idx="0">
                  <c:v>Hearing</c:v>
                </c:pt>
                <c:pt idx="1">
                  <c:v>Seeing</c:v>
                </c:pt>
                <c:pt idx="2">
                  <c:v>Concentrating</c:v>
                </c:pt>
                <c:pt idx="3">
                  <c:v>Walking</c:v>
                </c:pt>
                <c:pt idx="4">
                  <c:v>Dressing &amp; Bathing</c:v>
                </c:pt>
                <c:pt idx="5">
                  <c:v>Doing Errands Alone</c:v>
                </c:pt>
              </c:strCache>
            </c:strRef>
          </c:cat>
          <c:val>
            <c:numRef>
              <c:f>Graphics!$B$2:$G$2</c:f>
              <c:numCache>
                <c:formatCode>General</c:formatCode>
                <c:ptCount val="6"/>
                <c:pt idx="0" formatCode="0.0">
                  <c:v>23.7</c:v>
                </c:pt>
                <c:pt idx="1">
                  <c:v>10.5</c:v>
                </c:pt>
                <c:pt idx="2" formatCode="0.0">
                  <c:v>13.2</c:v>
                </c:pt>
                <c:pt idx="3">
                  <c:v>33.799999999999997</c:v>
                </c:pt>
                <c:pt idx="4">
                  <c:v>9.5</c:v>
                </c:pt>
                <c:pt idx="5">
                  <c:v>16.899999999999999</c:v>
                </c:pt>
              </c:numCache>
            </c:numRef>
          </c:val>
          <c:extLst>
            <c:ext xmlns:c16="http://schemas.microsoft.com/office/drawing/2014/chart" uri="{C3380CC4-5D6E-409C-BE32-E72D297353CC}">
              <c16:uniqueId val="{00000000-64D0-4D33-9BEE-60D1F406D3C3}"/>
            </c:ext>
          </c:extLst>
        </c:ser>
        <c:ser>
          <c:idx val="1"/>
          <c:order val="1"/>
          <c:tx>
            <c:strRef>
              <c:f>Graphics!$A$3</c:f>
              <c:strCache>
                <c:ptCount val="1"/>
                <c:pt idx="0">
                  <c:v>Without CKD</c:v>
                </c:pt>
              </c:strCache>
            </c:strRef>
          </c:tx>
          <c:spPr>
            <a:solidFill>
              <a:srgbClr val="008080"/>
            </a:solidFill>
            <a:ln>
              <a:noFill/>
            </a:ln>
            <a:effectLst/>
          </c:spPr>
          <c:invertIfNegative val="0"/>
          <c:cat>
            <c:strRef>
              <c:f>Graphics!$B$1:$G$1</c:f>
              <c:strCache>
                <c:ptCount val="6"/>
                <c:pt idx="0">
                  <c:v>Hearing</c:v>
                </c:pt>
                <c:pt idx="1">
                  <c:v>Seeing</c:v>
                </c:pt>
                <c:pt idx="2">
                  <c:v>Concentrating</c:v>
                </c:pt>
                <c:pt idx="3">
                  <c:v>Walking</c:v>
                </c:pt>
                <c:pt idx="4">
                  <c:v>Dressing &amp; Bathing</c:v>
                </c:pt>
                <c:pt idx="5">
                  <c:v>Doing Errands Alone</c:v>
                </c:pt>
              </c:strCache>
            </c:strRef>
          </c:cat>
          <c:val>
            <c:numRef>
              <c:f>Graphics!$B$3:$G$3</c:f>
              <c:numCache>
                <c:formatCode>General</c:formatCode>
                <c:ptCount val="6"/>
                <c:pt idx="0" formatCode="0.0">
                  <c:v>16.600000000000001</c:v>
                </c:pt>
                <c:pt idx="1">
                  <c:v>8</c:v>
                </c:pt>
                <c:pt idx="2" formatCode="0.0">
                  <c:v>8.3000000000000007</c:v>
                </c:pt>
                <c:pt idx="3">
                  <c:v>17.7</c:v>
                </c:pt>
                <c:pt idx="4">
                  <c:v>5.4</c:v>
                </c:pt>
                <c:pt idx="5">
                  <c:v>7.7</c:v>
                </c:pt>
              </c:numCache>
            </c:numRef>
          </c:val>
          <c:extLst>
            <c:ext xmlns:c16="http://schemas.microsoft.com/office/drawing/2014/chart" uri="{C3380CC4-5D6E-409C-BE32-E72D297353CC}">
              <c16:uniqueId val="{00000001-64D0-4D33-9BEE-60D1F406D3C3}"/>
            </c:ext>
          </c:extLst>
        </c:ser>
        <c:dLbls>
          <c:showLegendKey val="0"/>
          <c:showVal val="0"/>
          <c:showCatName val="0"/>
          <c:showSerName val="0"/>
          <c:showPercent val="0"/>
          <c:showBubbleSize val="0"/>
        </c:dLbls>
        <c:gapWidth val="219"/>
        <c:overlap val="-27"/>
        <c:axId val="1673736576"/>
        <c:axId val="1673746560"/>
      </c:barChart>
      <c:catAx>
        <c:axId val="16737365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673746560"/>
        <c:crosses val="autoZero"/>
        <c:auto val="1"/>
        <c:lblAlgn val="ctr"/>
        <c:lblOffset val="100"/>
        <c:noMultiLvlLbl val="0"/>
      </c:catAx>
      <c:valAx>
        <c:axId val="1673746560"/>
        <c:scaling>
          <c:orientation val="minMax"/>
          <c:max val="3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r>
                  <a:rPr lang="en-US" sz="2400" baseline="0">
                    <a:solidFill>
                      <a:sysClr val="windowText" lastClr="000000"/>
                    </a:solidFill>
                  </a:rPr>
                  <a:t>Percent (%)</a:t>
                </a:r>
                <a:endParaRPr lang="en-US" sz="2400">
                  <a:solidFill>
                    <a:sysClr val="windowText" lastClr="000000"/>
                  </a:solidFill>
                </a:endParaRPr>
              </a:p>
            </c:rich>
          </c:tx>
          <c:layout>
            <c:manualLayout>
              <c:xMode val="edge"/>
              <c:yMode val="edge"/>
              <c:x val="0"/>
              <c:y val="0.22848641366545186"/>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673736576"/>
        <c:crosses val="autoZero"/>
        <c:crossBetween val="between"/>
      </c:valAx>
      <c:spPr>
        <a:noFill/>
        <a:ln>
          <a:noFill/>
        </a:ln>
        <a:effectLst/>
      </c:spPr>
    </c:plotArea>
    <c:legend>
      <c:legendPos val="b"/>
      <c:layout>
        <c:manualLayout>
          <c:xMode val="edge"/>
          <c:yMode val="edge"/>
          <c:x val="0.36293170627720689"/>
          <c:y val="0.91349394391972472"/>
          <c:w val="0.31163650850036978"/>
          <c:h val="8.6506056080275326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169381001425605E-2"/>
          <c:y val="5.0538091799077554E-2"/>
          <c:w val="0.89537228472541708"/>
          <c:h val="0.6870842291078556"/>
        </c:manualLayout>
      </c:layout>
      <c:barChart>
        <c:barDir val="col"/>
        <c:grouping val="clustered"/>
        <c:varyColors val="0"/>
        <c:ser>
          <c:idx val="0"/>
          <c:order val="0"/>
          <c:tx>
            <c:strRef>
              <c:f>Graphics!$A$23</c:f>
              <c:strCache>
                <c:ptCount val="1"/>
                <c:pt idx="0">
                  <c:v>With CKD</c:v>
                </c:pt>
              </c:strCache>
            </c:strRef>
          </c:tx>
          <c:spPr>
            <a:solidFill>
              <a:srgbClr val="993366"/>
            </a:solidFill>
            <a:ln>
              <a:noFill/>
            </a:ln>
            <a:effectLst/>
          </c:spPr>
          <c:invertIfNegative val="0"/>
          <c:cat>
            <c:strRef>
              <c:f>Graphics!$B$22:$G$22</c:f>
              <c:strCache>
                <c:ptCount val="6"/>
                <c:pt idx="0">
                  <c:v>Hearing</c:v>
                </c:pt>
                <c:pt idx="1">
                  <c:v>Seeing</c:v>
                </c:pt>
                <c:pt idx="2">
                  <c:v>Concentrating</c:v>
                </c:pt>
                <c:pt idx="3">
                  <c:v>Walking</c:v>
                </c:pt>
                <c:pt idx="4">
                  <c:v>Dressing &amp; Bathing</c:v>
                </c:pt>
                <c:pt idx="5">
                  <c:v>Doing Errands Alone</c:v>
                </c:pt>
              </c:strCache>
            </c:strRef>
          </c:cat>
          <c:val>
            <c:numRef>
              <c:f>Graphics!$B$23:$G$23</c:f>
              <c:numCache>
                <c:formatCode>0.0</c:formatCode>
                <c:ptCount val="6"/>
                <c:pt idx="0">
                  <c:v>22.5</c:v>
                </c:pt>
                <c:pt idx="1">
                  <c:v>10.1</c:v>
                </c:pt>
                <c:pt idx="2">
                  <c:v>13.1</c:v>
                </c:pt>
                <c:pt idx="3">
                  <c:v>32.9</c:v>
                </c:pt>
                <c:pt idx="4">
                  <c:v>9.1</c:v>
                </c:pt>
                <c:pt idx="5">
                  <c:v>16.100000000000001</c:v>
                </c:pt>
              </c:numCache>
            </c:numRef>
          </c:val>
          <c:extLst>
            <c:ext xmlns:c16="http://schemas.microsoft.com/office/drawing/2014/chart" uri="{C3380CC4-5D6E-409C-BE32-E72D297353CC}">
              <c16:uniqueId val="{00000000-BDD9-4D28-A80F-3831629FA95D}"/>
            </c:ext>
          </c:extLst>
        </c:ser>
        <c:ser>
          <c:idx val="1"/>
          <c:order val="1"/>
          <c:tx>
            <c:strRef>
              <c:f>Graphics!$A$24</c:f>
              <c:strCache>
                <c:ptCount val="1"/>
                <c:pt idx="0">
                  <c:v>Without CKD</c:v>
                </c:pt>
              </c:strCache>
            </c:strRef>
          </c:tx>
          <c:spPr>
            <a:solidFill>
              <a:srgbClr val="008080"/>
            </a:solidFill>
            <a:ln>
              <a:noFill/>
            </a:ln>
            <a:effectLst/>
          </c:spPr>
          <c:invertIfNegative val="0"/>
          <c:cat>
            <c:strRef>
              <c:f>Graphics!$B$22:$G$22</c:f>
              <c:strCache>
                <c:ptCount val="6"/>
                <c:pt idx="0">
                  <c:v>Hearing</c:v>
                </c:pt>
                <c:pt idx="1">
                  <c:v>Seeing</c:v>
                </c:pt>
                <c:pt idx="2">
                  <c:v>Concentrating</c:v>
                </c:pt>
                <c:pt idx="3">
                  <c:v>Walking</c:v>
                </c:pt>
                <c:pt idx="4">
                  <c:v>Dressing &amp; Bathing</c:v>
                </c:pt>
                <c:pt idx="5">
                  <c:v>Doing Errands Alone</c:v>
                </c:pt>
              </c:strCache>
            </c:strRef>
          </c:cat>
          <c:val>
            <c:numRef>
              <c:f>Graphics!$B$24:$G$24</c:f>
              <c:numCache>
                <c:formatCode>0.0</c:formatCode>
                <c:ptCount val="6"/>
                <c:pt idx="0">
                  <c:v>18.5</c:v>
                </c:pt>
                <c:pt idx="1">
                  <c:v>8</c:v>
                </c:pt>
                <c:pt idx="2">
                  <c:v>8.8000000000000007</c:v>
                </c:pt>
                <c:pt idx="3">
                  <c:v>19.2</c:v>
                </c:pt>
                <c:pt idx="4">
                  <c:v>5.8</c:v>
                </c:pt>
                <c:pt idx="5">
                  <c:v>8.8000000000000007</c:v>
                </c:pt>
              </c:numCache>
            </c:numRef>
          </c:val>
          <c:extLst>
            <c:ext xmlns:c16="http://schemas.microsoft.com/office/drawing/2014/chart" uri="{C3380CC4-5D6E-409C-BE32-E72D297353CC}">
              <c16:uniqueId val="{00000001-BDD9-4D28-A80F-3831629FA95D}"/>
            </c:ext>
          </c:extLst>
        </c:ser>
        <c:dLbls>
          <c:showLegendKey val="0"/>
          <c:showVal val="0"/>
          <c:showCatName val="0"/>
          <c:showSerName val="0"/>
          <c:showPercent val="0"/>
          <c:showBubbleSize val="0"/>
        </c:dLbls>
        <c:gapWidth val="219"/>
        <c:overlap val="-27"/>
        <c:axId val="74357231"/>
        <c:axId val="74356399"/>
      </c:barChart>
      <c:catAx>
        <c:axId val="74357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74356399"/>
        <c:crosses val="autoZero"/>
        <c:auto val="1"/>
        <c:lblAlgn val="ctr"/>
        <c:lblOffset val="100"/>
        <c:noMultiLvlLbl val="0"/>
      </c:catAx>
      <c:valAx>
        <c:axId val="743563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r>
                  <a:rPr lang="en-US" sz="2400" dirty="0">
                    <a:solidFill>
                      <a:sysClr val="windowText" lastClr="000000"/>
                    </a:solidFill>
                  </a:rPr>
                  <a:t>Percent</a:t>
                </a:r>
                <a:r>
                  <a:rPr lang="en-US" sz="2400" baseline="0" dirty="0">
                    <a:solidFill>
                      <a:sysClr val="windowText" lastClr="000000"/>
                    </a:solidFill>
                  </a:rPr>
                  <a:t> (%)</a:t>
                </a:r>
                <a:endParaRPr lang="en-US" sz="2400" dirty="0">
                  <a:solidFill>
                    <a:sysClr val="windowText" lastClr="000000"/>
                  </a:solidFill>
                </a:endParaRPr>
              </a:p>
            </c:rich>
          </c:tx>
          <c:layout>
            <c:manualLayout>
              <c:xMode val="edge"/>
              <c:yMode val="edge"/>
              <c:x val="0"/>
              <c:y val="0.22880079263634151"/>
            </c:manualLayout>
          </c:layout>
          <c:overlay val="0"/>
          <c:spPr>
            <a:noFill/>
            <a:ln>
              <a:noFill/>
            </a:ln>
            <a:effectLst/>
          </c:spPr>
          <c:txPr>
            <a:bodyPr rot="-54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74357231"/>
        <c:crosses val="autoZero"/>
        <c:crossBetween val="between"/>
      </c:valAx>
      <c:spPr>
        <a:noFill/>
        <a:ln>
          <a:noFill/>
        </a:ln>
        <a:effectLst/>
      </c:spPr>
    </c:plotArea>
    <c:legend>
      <c:legendPos val="b"/>
      <c:layout>
        <c:manualLayout>
          <c:xMode val="edge"/>
          <c:yMode val="edge"/>
          <c:x val="0.36293170627720689"/>
          <c:y val="0.91349394391972472"/>
          <c:w val="0.31163650850036978"/>
          <c:h val="8.6506056080275326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8/7/2024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703"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678" y="2213275"/>
            <a:ext cx="11542644" cy="1727902"/>
          </a:xfrm>
        </p:spPr>
        <p:txBody>
          <a:bodyPr>
            <a:noAutofit/>
          </a:bodyPr>
          <a:lstStyle/>
          <a:p>
            <a:br>
              <a:rPr lang="en-US" sz="2400" b="1" dirty="0"/>
            </a:br>
            <a:br>
              <a:rPr lang="en-US" sz="2400" b="1" dirty="0"/>
            </a:br>
            <a:r>
              <a:rPr lang="en-US" sz="4400" b="1" dirty="0"/>
              <a:t>Prevalence of Self-Reported Functional Limitations among U.S. Adults Aged ≥ 65 Years, 2013–2018</a:t>
            </a: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5" y="368586"/>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995855" y="3967520"/>
            <a:ext cx="10200289" cy="2031325"/>
          </a:xfrm>
          <a:prstGeom prst="rect">
            <a:avLst/>
          </a:prstGeom>
          <a:noFill/>
        </p:spPr>
        <p:txBody>
          <a:bodyPr wrap="square" rtlCol="0">
            <a:spAutoFit/>
          </a:bodyPr>
          <a:lstStyle/>
          <a:p>
            <a:pPr algn="l"/>
            <a:r>
              <a:rPr lang="en-US" sz="1800" dirty="0">
                <a:effectLst/>
                <a:latin typeface="Open Sans" panose="020B0606030504020204" pitchFamily="34" charset="0"/>
                <a:ea typeface="Open Sans" panose="020B0606030504020204" pitchFamily="34" charset="0"/>
                <a:cs typeface="Open Sans" panose="020B0606030504020204" pitchFamily="34" charset="0"/>
              </a:rPr>
              <a:t>A higher prevalence of adults aged ≥ 65 years with chronic kidney disease (CKD) reported functional limitations with hearing, seeing, concentrating, walking, dressing and bathing, and running errands alone than those without CKD. The most frequently reported limitation was walking.</a:t>
            </a:r>
          </a:p>
          <a:p>
            <a:pPr algn="l"/>
            <a:endParaRPr lang="en-US"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Data Source: </a:t>
            </a:r>
            <a:r>
              <a:rPr lang="en-US" b="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NHANES</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12" y="6120082"/>
            <a:ext cx="5022575"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https://nccd.cdc.gov/CKD/detail.aspx?Qnum=Q703</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5347"/>
            <a:ext cx="12192000" cy="1325563"/>
          </a:xfrm>
        </p:spPr>
        <p:txBody>
          <a:bodyPr>
            <a:normAutofit fontScale="90000"/>
          </a:bodyPr>
          <a:lstStyle/>
          <a:p>
            <a:pPr algn="ctr"/>
            <a:r>
              <a:rPr lang="en-US" sz="4400" b="1" dirty="0"/>
              <a:t>Crude Prevalence of Self-Reported Functional Limitations among U.S. Adults Aged ≥ 65 Years, 2013–2018</a:t>
            </a:r>
            <a:endParaRPr lang="en-US" b="1" dirty="0"/>
          </a:p>
        </p:txBody>
      </p:sp>
      <p:graphicFrame>
        <p:nvGraphicFramePr>
          <p:cNvPr id="5" name="Chart 4">
            <a:extLst>
              <a:ext uri="{FF2B5EF4-FFF2-40B4-BE49-F238E27FC236}">
                <a16:creationId xmlns:a16="http://schemas.microsoft.com/office/drawing/2014/main" id="{8979359D-C4DF-4045-B005-7A8DC2AF0051}"/>
              </a:ext>
            </a:extLst>
          </p:cNvPr>
          <p:cNvGraphicFramePr/>
          <p:nvPr>
            <p:extLst>
              <p:ext uri="{D42A27DB-BD31-4B8C-83A1-F6EECF244321}">
                <p14:modId xmlns:p14="http://schemas.microsoft.com/office/powerpoint/2010/main" val="3806371162"/>
              </p:ext>
            </p:extLst>
          </p:nvPr>
        </p:nvGraphicFramePr>
        <p:xfrm>
          <a:off x="-1" y="1391478"/>
          <a:ext cx="12191999" cy="47840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36636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5347"/>
            <a:ext cx="12192000" cy="1325563"/>
          </a:xfrm>
        </p:spPr>
        <p:txBody>
          <a:bodyPr>
            <a:normAutofit fontScale="90000"/>
          </a:bodyPr>
          <a:lstStyle/>
          <a:p>
            <a:pPr algn="ctr"/>
            <a:r>
              <a:rPr lang="en-US" sz="4400" b="1" dirty="0"/>
              <a:t>Age-Standardized Prevalence of Self-Reported Functional Limitations among U.S. Adults Aged ≥ 65 Years, 2013–2018</a:t>
            </a:r>
            <a:endParaRPr lang="en-US" b="1" dirty="0"/>
          </a:p>
        </p:txBody>
      </p:sp>
      <p:graphicFrame>
        <p:nvGraphicFramePr>
          <p:cNvPr id="4" name="Chart 3">
            <a:extLst>
              <a:ext uri="{FF2B5EF4-FFF2-40B4-BE49-F238E27FC236}">
                <a16:creationId xmlns:a16="http://schemas.microsoft.com/office/drawing/2014/main" id="{FDEACE4C-C640-4DF0-ACB4-042079841DEB}"/>
              </a:ext>
            </a:extLst>
          </p:cNvPr>
          <p:cNvGraphicFramePr/>
          <p:nvPr>
            <p:extLst>
              <p:ext uri="{D42A27DB-BD31-4B8C-83A1-F6EECF244321}">
                <p14:modId xmlns:p14="http://schemas.microsoft.com/office/powerpoint/2010/main" val="448015859"/>
              </p:ext>
            </p:extLst>
          </p:nvPr>
        </p:nvGraphicFramePr>
        <p:xfrm>
          <a:off x="0" y="1391477"/>
          <a:ext cx="12191999" cy="47840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2048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4162</TotalTime>
  <Words>130</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Open Sans</vt:lpstr>
      <vt:lpstr>Office Theme</vt:lpstr>
      <vt:lpstr>  Prevalence of Self-Reported Functional Limitations among U.S. Adults Aged ≥ 65 Years, 2013–2018 </vt:lpstr>
      <vt:lpstr>Crude Prevalence of Self-Reported Functional Limitations among U.S. Adults Aged ≥ 65 Years, 2013–2018</vt:lpstr>
      <vt:lpstr>Age-Standardized Prevalence of Self-Reported Functional Limitations among U.S. Adults Aged ≥ 65 Years, 2013–2018</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Licon, Ana Laura</cp:lastModifiedBy>
  <cp:revision>109</cp:revision>
  <dcterms:created xsi:type="dcterms:W3CDTF">2023-08-07T21:35:07Z</dcterms:created>
  <dcterms:modified xsi:type="dcterms:W3CDTF">2024-08-07T16:14:09Z</dcterms:modified>
</cp:coreProperties>
</file>