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72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12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12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12_update_and_age_standardiz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12_update_and_age_standard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Overall!$B$2:$B$6</c:f>
              <c:numCache>
                <c:formatCode>0.0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1-4F02-9E93-0D37DAB3F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432351"/>
        <c:axId val="398432767"/>
      </c:lineChart>
      <c:catAx>
        <c:axId val="39843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432767"/>
        <c:crosses val="autoZero"/>
        <c:auto val="1"/>
        <c:lblAlgn val="ctr"/>
        <c:lblOffset val="100"/>
        <c:noMultiLvlLbl val="0"/>
      </c:catAx>
      <c:valAx>
        <c:axId val="39843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Food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Insecurity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1250000000000002E-3"/>
              <c:y val="0.176823049729572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43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Overall!$B$18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Overall!$A$19:$A$23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Overall!$B$19:$B$23</c:f>
              <c:numCache>
                <c:formatCode>0.0</c:formatCode>
                <c:ptCount val="5"/>
                <c:pt idx="0">
                  <c:v>16</c:v>
                </c:pt>
                <c:pt idx="1">
                  <c:v>17.8</c:v>
                </c:pt>
                <c:pt idx="2">
                  <c:v>24.1</c:v>
                </c:pt>
                <c:pt idx="3">
                  <c:v>26.7</c:v>
                </c:pt>
                <c:pt idx="4">
                  <c:v>28.5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AD-448E-B8A5-6C241A0F9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1279439"/>
        <c:axId val="1771276111"/>
      </c:lineChart>
      <c:catAx>
        <c:axId val="177127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276111"/>
        <c:crosses val="autoZero"/>
        <c:auto val="1"/>
        <c:lblAlgn val="ctr"/>
        <c:lblOffset val="100"/>
        <c:noMultiLvlLbl val="0"/>
      </c:catAx>
      <c:valAx>
        <c:axId val="177127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Food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Insecurity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1250000000000002E-3"/>
              <c:y val="0.176823049729572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27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CKD!$B$2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CKD!$A$3:$A$7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CKD!$B$3:$B$7</c:f>
              <c:numCache>
                <c:formatCode>0.0</c:formatCode>
                <c:ptCount val="5"/>
                <c:pt idx="0">
                  <c:v>16.399999999999999</c:v>
                </c:pt>
                <c:pt idx="1">
                  <c:v>19.8</c:v>
                </c:pt>
                <c:pt idx="2">
                  <c:v>24.8</c:v>
                </c:pt>
                <c:pt idx="3">
                  <c:v>28.1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88-4F2D-B7F8-6EFABCF42063}"/>
            </c:ext>
          </c:extLst>
        </c:ser>
        <c:ser>
          <c:idx val="1"/>
          <c:order val="1"/>
          <c:tx>
            <c:strRef>
              <c:f>CKD!$C$2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CKD!$A$3:$A$7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CKD!$C$3:$C$7</c:f>
              <c:numCache>
                <c:formatCode>0.0</c:formatCode>
                <c:ptCount val="5"/>
                <c:pt idx="0">
                  <c:v>16.600000000000001</c:v>
                </c:pt>
                <c:pt idx="1">
                  <c:v>17.8</c:v>
                </c:pt>
                <c:pt idx="2">
                  <c:v>24.2</c:v>
                </c:pt>
                <c:pt idx="3">
                  <c:v>26.3</c:v>
                </c:pt>
                <c:pt idx="4">
                  <c:v>27.7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88-4F2D-B7F8-6EFABCF42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8634431"/>
        <c:axId val="839905279"/>
      </c:lineChart>
      <c:catAx>
        <c:axId val="137863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905279"/>
        <c:crosses val="autoZero"/>
        <c:auto val="1"/>
        <c:lblAlgn val="ctr"/>
        <c:lblOffset val="100"/>
        <c:noMultiLvlLbl val="0"/>
      </c:catAx>
      <c:valAx>
        <c:axId val="839905279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Food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Insecurity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1250000000000002E-3"/>
              <c:y val="0.13380831832115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3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39361876640429"/>
          <c:y val="0.91397053718315913"/>
          <c:w val="0.31121268044619421"/>
          <c:h val="8.602946281684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CKD!$I$2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CKD!$H$3:$H$7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CKD!$I$3:$I$7</c:f>
              <c:numCache>
                <c:formatCode>0.0</c:formatCode>
                <c:ptCount val="5"/>
                <c:pt idx="0">
                  <c:v>19.8</c:v>
                </c:pt>
                <c:pt idx="1">
                  <c:v>25.1</c:v>
                </c:pt>
                <c:pt idx="2">
                  <c:v>34.1</c:v>
                </c:pt>
                <c:pt idx="3">
                  <c:v>34.799999999999997</c:v>
                </c:pt>
                <c:pt idx="4">
                  <c:v>38.1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36-4F9C-8B9B-17F696AA997B}"/>
            </c:ext>
          </c:extLst>
        </c:ser>
        <c:ser>
          <c:idx val="1"/>
          <c:order val="1"/>
          <c:tx>
            <c:strRef>
              <c:f>CKD!$J$2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CKD!$H$3:$H$7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CKD!$J$3:$J$7</c:f>
              <c:numCache>
                <c:formatCode>0.0</c:formatCode>
                <c:ptCount val="5"/>
                <c:pt idx="0">
                  <c:v>15.4</c:v>
                </c:pt>
                <c:pt idx="1">
                  <c:v>16.899999999999999</c:v>
                </c:pt>
                <c:pt idx="2">
                  <c:v>23.1</c:v>
                </c:pt>
                <c:pt idx="3">
                  <c:v>25.7</c:v>
                </c:pt>
                <c:pt idx="4">
                  <c:v>27.2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36-4F9C-8B9B-17F696AA9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6512079"/>
        <c:axId val="1776514991"/>
      </c:lineChart>
      <c:catAx>
        <c:axId val="177651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4991"/>
        <c:crosses val="autoZero"/>
        <c:auto val="1"/>
        <c:lblAlgn val="ctr"/>
        <c:lblOffset val="100"/>
        <c:noMultiLvlLbl val="0"/>
      </c:catAx>
      <c:valAx>
        <c:axId val="1776514991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Food</a:t>
                </a:r>
                <a:r>
                  <a:rPr lang="en-US" sz="2400" baseline="0" dirty="0">
                    <a:solidFill>
                      <a:sysClr val="windowText" lastClr="000000"/>
                    </a:solidFill>
                  </a:rPr>
                  <a:t> Insecurity (%)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1250002563156377E-3"/>
              <c:y val="0.133808138259824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39364701391467"/>
          <c:y val="0.91397051929961248"/>
          <c:w val="0.31121270597217077"/>
          <c:h val="8.6029480700387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1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5" y="2495498"/>
            <a:ext cx="11429998" cy="1566267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200" b="1" dirty="0"/>
              <a:t>Trends in Prevalence of Food Insecurity in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688423" y="3278632"/>
            <a:ext cx="10815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prevalence of food insecurity trended higher among adults with or without CKD. During 2017–March 2020, the crude prevalence of food insecurity was 31.0% among adults with CKD and 27.7% among adults without CKD. </a:t>
            </a:r>
            <a:r>
              <a:rPr lang="en-US" sz="180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age-standardized prevalence of food insecurity among adults with CKD was 38.1% and 27.2% among adults without CKD. 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6" y="5828534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https://nccd.cdc.gov/CKD/detail.aspx?Qnum=Q712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8C5BD0-B4A6-414F-927E-AF3E560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Crude Trends in Prevalence of Food Insecurity in U.S. Adults, Overall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6BB1AC-514E-4182-9615-67EAFFB7E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502396"/>
              </p:ext>
            </p:extLst>
          </p:nvPr>
        </p:nvGraphicFramePr>
        <p:xfrm>
          <a:off x="0" y="1364975"/>
          <a:ext cx="12192000" cy="481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58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8C5BD0-B4A6-414F-927E-AF3E560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Age-Standardized Trends in Prevalence of Food Insecurity in U.S. Adults, Overall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4A6E9B-C1E1-4CAD-87F8-AC43BDE6A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684623"/>
              </p:ext>
            </p:extLst>
          </p:nvPr>
        </p:nvGraphicFramePr>
        <p:xfrm>
          <a:off x="0" y="1364975"/>
          <a:ext cx="12192000" cy="481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03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0CB721-449C-4FBD-978C-8B8BFF91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Crude Trends in Prevalence of Food Insecurity in U.S. Adults, by CKD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062305-505E-446C-8AC4-D149D744F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405932"/>
              </p:ext>
            </p:extLst>
          </p:nvPr>
        </p:nvGraphicFramePr>
        <p:xfrm>
          <a:off x="0" y="1364975"/>
          <a:ext cx="12192000" cy="481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033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0CB721-449C-4FBD-978C-8B8BFF91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Age-Standardized Trends in Prevalence of Food Insecurity in U.S. Adults, by CKD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172D24-C052-42FD-AF04-6D5F529DF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934746"/>
              </p:ext>
            </p:extLst>
          </p:nvPr>
        </p:nvGraphicFramePr>
        <p:xfrm>
          <a:off x="0" y="1364975"/>
          <a:ext cx="12191999" cy="4810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129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173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  Trends in Prevalence of Food Insecurity in U.S. Adults  </vt:lpstr>
      <vt:lpstr>Crude Trends in Prevalence of Food Insecurity in U.S. Adults, Overall</vt:lpstr>
      <vt:lpstr>Age-Standardized Trends in Prevalence of Food Insecurity in U.S. Adults, Overall</vt:lpstr>
      <vt:lpstr>Crude Trends in Prevalence of Food Insecurity in U.S. Adults, by CKD</vt:lpstr>
      <vt:lpstr>Age-Standardized Trends in Prevalence of Food Insecurity in U.S. Adults, by CKD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Licon, Ana Laura</cp:lastModifiedBy>
  <cp:revision>152</cp:revision>
  <dcterms:created xsi:type="dcterms:W3CDTF">2023-08-07T21:35:07Z</dcterms:created>
  <dcterms:modified xsi:type="dcterms:W3CDTF">2024-08-07T16:15:04Z</dcterms:modified>
</cp:coreProperties>
</file>