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8" r:id="rId5"/>
    <p:sldId id="269" r:id="rId6"/>
    <p:sldId id="272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  <p:cmAuthor id="2" name="Kiryakos, Jenna" initials="KJ" lastIdx="1" clrIdx="1">
    <p:extLst>
      <p:ext uri="{19B8F6BF-5375-455C-9EA6-DF929625EA0E}">
        <p15:presenceInfo xmlns:p15="http://schemas.microsoft.com/office/powerpoint/2012/main" userId="Kiryakos, Je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66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DoD%20Indicators\Q7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Overall!$A$2:$A$12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Overall!$B$2:$B$12</c:f>
              <c:numCache>
                <c:formatCode>0.0</c:formatCode>
                <c:ptCount val="11"/>
                <c:pt idx="0">
                  <c:v>6.4</c:v>
                </c:pt>
                <c:pt idx="1">
                  <c:v>6</c:v>
                </c:pt>
                <c:pt idx="2">
                  <c:v>5.3</c:v>
                </c:pt>
                <c:pt idx="3">
                  <c:v>5.3</c:v>
                </c:pt>
                <c:pt idx="4">
                  <c:v>5.0999999999999996</c:v>
                </c:pt>
                <c:pt idx="5">
                  <c:v>5</c:v>
                </c:pt>
                <c:pt idx="6">
                  <c:v>4.9000000000000004</c:v>
                </c:pt>
                <c:pt idx="7">
                  <c:v>5.0999999999999996</c:v>
                </c:pt>
                <c:pt idx="8">
                  <c:v>5.4</c:v>
                </c:pt>
                <c:pt idx="9">
                  <c:v>5.4</c:v>
                </c:pt>
                <c:pt idx="10">
                  <c:v>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E3-461D-8F38-0482FE1A5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957728"/>
        <c:axId val="487957312"/>
      </c:lineChart>
      <c:catAx>
        <c:axId val="4879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87957312"/>
        <c:crosses val="autoZero"/>
        <c:auto val="1"/>
        <c:lblAlgn val="ctr"/>
        <c:lblOffset val="100"/>
        <c:noMultiLvlLbl val="0"/>
      </c:catAx>
      <c:valAx>
        <c:axId val="4879573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</a:t>
                </a:r>
                <a:r>
                  <a:rPr lang="en-US" sz="2400" b="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Stages 3</a:t>
                </a:r>
                <a:r>
                  <a:rPr lang="en-US" sz="2400" b="0" i="0" u="none" strike="noStrike" baseline="0">
                    <a:effectLst/>
                  </a:rPr>
                  <a:t>–5</a:t>
                </a:r>
                <a:r>
                  <a:rPr lang="en-US" sz="2400" b="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(%)</a:t>
                </a:r>
                <a:endParaRPr lang="en-US" sz="2400" b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7.2235898313311884E-4"/>
              <c:y val="0.161634495350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8795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Overall!$B$19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Overall!$A$20:$A$30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Overall!$B$20:$B$30</c:f>
              <c:numCache>
                <c:formatCode>0.0</c:formatCode>
                <c:ptCount val="11"/>
                <c:pt idx="0">
                  <c:v>8</c:v>
                </c:pt>
                <c:pt idx="1">
                  <c:v>7.6</c:v>
                </c:pt>
                <c:pt idx="2">
                  <c:v>7</c:v>
                </c:pt>
                <c:pt idx="3">
                  <c:v>7</c:v>
                </c:pt>
                <c:pt idx="4">
                  <c:v>6.6</c:v>
                </c:pt>
                <c:pt idx="5">
                  <c:v>6.4</c:v>
                </c:pt>
                <c:pt idx="6">
                  <c:v>6.1</c:v>
                </c:pt>
                <c:pt idx="7">
                  <c:v>6.1</c:v>
                </c:pt>
                <c:pt idx="8">
                  <c:v>6.4</c:v>
                </c:pt>
                <c:pt idx="9">
                  <c:v>6.3</c:v>
                </c:pt>
                <c:pt idx="10">
                  <c:v>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72-41F7-81E9-7D2659BA2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046352"/>
        <c:axId val="294042192"/>
      </c:lineChart>
      <c:catAx>
        <c:axId val="2940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94042192"/>
        <c:crosses val="autoZero"/>
        <c:auto val="1"/>
        <c:lblAlgn val="ctr"/>
        <c:lblOffset val="100"/>
        <c:noMultiLvlLbl val="0"/>
      </c:catAx>
      <c:valAx>
        <c:axId val="294042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 i="0" baseline="0">
                    <a:effectLst/>
                  </a:rPr>
                  <a:t>CKD Stages 3–5 (%)</a:t>
                </a:r>
                <a:endParaRPr lang="en-US" sz="2400" b="0">
                  <a:effectLst/>
                </a:endParaRPr>
              </a:p>
            </c:rich>
          </c:tx>
          <c:layout>
            <c:manualLayout>
              <c:xMode val="edge"/>
              <c:yMode val="edge"/>
              <c:x val="5.9662073490813648E-4"/>
              <c:y val="0.169552461304569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940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Age!$B$33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Age!$A$34:$A$44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Age!$B$34:$B$44</c:f>
              <c:numCache>
                <c:formatCode>0.0</c:formatCode>
                <c:ptCount val="11"/>
                <c:pt idx="0">
                  <c:v>1.2</c:v>
                </c:pt>
                <c:pt idx="1">
                  <c:v>1.1000000000000001</c:v>
                </c:pt>
                <c:pt idx="2">
                  <c:v>0.89999999999999991</c:v>
                </c:pt>
                <c:pt idx="3">
                  <c:v>0.89999999999999991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0.7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5-4735-BF7F-3B6673976F50}"/>
            </c:ext>
          </c:extLst>
        </c:ser>
        <c:ser>
          <c:idx val="1"/>
          <c:order val="1"/>
          <c:tx>
            <c:strRef>
              <c:f>Age!$C$33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Age!$A$34:$A$44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Age!$C$34:$C$44</c:f>
              <c:numCache>
                <c:formatCode>General</c:formatCode>
                <c:ptCount val="11"/>
                <c:pt idx="0">
                  <c:v>7.9</c:v>
                </c:pt>
                <c:pt idx="1">
                  <c:v>7.1</c:v>
                </c:pt>
                <c:pt idx="2">
                  <c:v>6.2</c:v>
                </c:pt>
                <c:pt idx="3">
                  <c:v>6.3</c:v>
                </c:pt>
                <c:pt idx="4">
                  <c:v>5.6999999999999993</c:v>
                </c:pt>
                <c:pt idx="5">
                  <c:v>5.4</c:v>
                </c:pt>
                <c:pt idx="6">
                  <c:v>5.0999999999999996</c:v>
                </c:pt>
                <c:pt idx="7">
                  <c:v>5.2</c:v>
                </c:pt>
                <c:pt idx="8">
                  <c:v>5.4</c:v>
                </c:pt>
                <c:pt idx="9">
                  <c:v>5.5</c:v>
                </c:pt>
                <c:pt idx="10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5-4735-BF7F-3B6673976F50}"/>
            </c:ext>
          </c:extLst>
        </c:ser>
        <c:ser>
          <c:idx val="2"/>
          <c:order val="2"/>
          <c:tx>
            <c:strRef>
              <c:f>Age!$D$33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Age!$A$34:$A$44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Age!$D$34:$D$44</c:f>
              <c:numCache>
                <c:formatCode>0.0</c:formatCode>
                <c:ptCount val="11"/>
                <c:pt idx="0">
                  <c:v>13.6</c:v>
                </c:pt>
                <c:pt idx="1">
                  <c:v>12.6</c:v>
                </c:pt>
                <c:pt idx="2">
                  <c:v>11.4</c:v>
                </c:pt>
                <c:pt idx="3">
                  <c:v>11.2</c:v>
                </c:pt>
                <c:pt idx="4">
                  <c:v>10.199999999999999</c:v>
                </c:pt>
                <c:pt idx="5">
                  <c:v>9.6999999999999993</c:v>
                </c:pt>
                <c:pt idx="6">
                  <c:v>9.1</c:v>
                </c:pt>
                <c:pt idx="7">
                  <c:v>9.1</c:v>
                </c:pt>
                <c:pt idx="8">
                  <c:v>9.6</c:v>
                </c:pt>
                <c:pt idx="9">
                  <c:v>9.5</c:v>
                </c:pt>
                <c:pt idx="10">
                  <c:v>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A5-4735-BF7F-3B6673976F50}"/>
            </c:ext>
          </c:extLst>
        </c:ser>
        <c:ser>
          <c:idx val="3"/>
          <c:order val="3"/>
          <c:tx>
            <c:strRef>
              <c:f>Age!$E$33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Age!$A$34:$A$44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Age!$E$34:$E$44</c:f>
              <c:numCache>
                <c:formatCode>0.0</c:formatCode>
                <c:ptCount val="11"/>
                <c:pt idx="0">
                  <c:v>38</c:v>
                </c:pt>
                <c:pt idx="1">
                  <c:v>37.4</c:v>
                </c:pt>
                <c:pt idx="2">
                  <c:v>35.4</c:v>
                </c:pt>
                <c:pt idx="3">
                  <c:v>35.5</c:v>
                </c:pt>
                <c:pt idx="4">
                  <c:v>33.5</c:v>
                </c:pt>
                <c:pt idx="5">
                  <c:v>32.700000000000003</c:v>
                </c:pt>
                <c:pt idx="6">
                  <c:v>31.7</c:v>
                </c:pt>
                <c:pt idx="7">
                  <c:v>31.9</c:v>
                </c:pt>
                <c:pt idx="8">
                  <c:v>33.1</c:v>
                </c:pt>
                <c:pt idx="9">
                  <c:v>32.5</c:v>
                </c:pt>
                <c:pt idx="10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A5-4735-BF7F-3B6673976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5513199"/>
        <c:axId val="1845511119"/>
      </c:lineChart>
      <c:catAx>
        <c:axId val="184551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845511119"/>
        <c:crosses val="autoZero"/>
        <c:auto val="1"/>
        <c:lblAlgn val="ctr"/>
        <c:lblOffset val="100"/>
        <c:noMultiLvlLbl val="0"/>
      </c:catAx>
      <c:valAx>
        <c:axId val="184551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 Stages 3–5 (%)</a:t>
                </a:r>
              </a:p>
            </c:rich>
          </c:tx>
          <c:layout>
            <c:manualLayout>
              <c:xMode val="edge"/>
              <c:yMode val="edge"/>
              <c:x val="0"/>
              <c:y val="0.11759808341754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84551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1883387621669"/>
          <c:y val="0.91009211517537569"/>
          <c:w val="0.63095658062307913"/>
          <c:h val="8.7230975925103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numRef>
              <c:f>Sex!$A$2:$A$12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Sex!$B$2:$B$12</c:f>
              <c:numCache>
                <c:formatCode>0.0</c:formatCode>
                <c:ptCount val="11"/>
                <c:pt idx="0">
                  <c:v>6.5</c:v>
                </c:pt>
                <c:pt idx="1">
                  <c:v>6.1</c:v>
                </c:pt>
                <c:pt idx="2">
                  <c:v>5.2</c:v>
                </c:pt>
                <c:pt idx="3">
                  <c:v>5.3</c:v>
                </c:pt>
                <c:pt idx="4">
                  <c:v>5.0999999999999996</c:v>
                </c:pt>
                <c:pt idx="5">
                  <c:v>5.2</c:v>
                </c:pt>
                <c:pt idx="6">
                  <c:v>5.0999999999999996</c:v>
                </c:pt>
                <c:pt idx="7">
                  <c:v>5.4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3-4461-AF30-1AE0A183E29D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Sex!$A$2:$A$12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Sex!$C$2:$C$12</c:f>
              <c:numCache>
                <c:formatCode>0.0</c:formatCode>
                <c:ptCount val="11"/>
                <c:pt idx="0">
                  <c:v>6.2</c:v>
                </c:pt>
                <c:pt idx="1">
                  <c:v>5.9</c:v>
                </c:pt>
                <c:pt idx="2">
                  <c:v>5.4</c:v>
                </c:pt>
                <c:pt idx="3">
                  <c:v>5.3</c:v>
                </c:pt>
                <c:pt idx="4">
                  <c:v>5</c:v>
                </c:pt>
                <c:pt idx="5">
                  <c:v>4.9000000000000004</c:v>
                </c:pt>
                <c:pt idx="6">
                  <c:v>4.7</c:v>
                </c:pt>
                <c:pt idx="7">
                  <c:v>4.7</c:v>
                </c:pt>
                <c:pt idx="8">
                  <c:v>5.0999999999999996</c:v>
                </c:pt>
                <c:pt idx="9">
                  <c:v>5.0999999999999996</c:v>
                </c:pt>
                <c:pt idx="10">
                  <c:v>5.0999999999999996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63-4461-AF30-1AE0A183E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086592"/>
        <c:axId val="498089088"/>
      </c:lineChart>
      <c:catAx>
        <c:axId val="4980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98089088"/>
        <c:crosses val="autoZero"/>
        <c:auto val="1"/>
        <c:lblAlgn val="ctr"/>
        <c:lblOffset val="100"/>
        <c:noMultiLvlLbl val="0"/>
      </c:catAx>
      <c:valAx>
        <c:axId val="49808908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 i="0" baseline="0">
                    <a:effectLst/>
                  </a:rPr>
                  <a:t>CKD Stages 3–5 (%)</a:t>
                </a:r>
                <a:endParaRPr lang="en-US" sz="24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12027499231706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980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63951771653546"/>
          <c:y val="0.90741520627585481"/>
          <c:w val="0.19813763123359579"/>
          <c:h val="8.7230975925103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numRef>
              <c:f>Sex!$A$22:$A$32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Sex!$B$22:$B$32</c:f>
              <c:numCache>
                <c:formatCode>0.0</c:formatCode>
                <c:ptCount val="11"/>
                <c:pt idx="0">
                  <c:v>7.7</c:v>
                </c:pt>
                <c:pt idx="1">
                  <c:v>7.4</c:v>
                </c:pt>
                <c:pt idx="2">
                  <c:v>6.8</c:v>
                </c:pt>
                <c:pt idx="3">
                  <c:v>6.9</c:v>
                </c:pt>
                <c:pt idx="4">
                  <c:v>6.5</c:v>
                </c:pt>
                <c:pt idx="5">
                  <c:v>6.4</c:v>
                </c:pt>
                <c:pt idx="6">
                  <c:v>6.2</c:v>
                </c:pt>
                <c:pt idx="7">
                  <c:v>6.3</c:v>
                </c:pt>
                <c:pt idx="8">
                  <c:v>6.5</c:v>
                </c:pt>
                <c:pt idx="9">
                  <c:v>6.5</c:v>
                </c:pt>
                <c:pt idx="10">
                  <c:v>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98-4787-AFD1-B63D6B10FD22}"/>
            </c:ext>
          </c:extLst>
        </c:ser>
        <c:ser>
          <c:idx val="1"/>
          <c:order val="1"/>
          <c:tx>
            <c:strRef>
              <c:f>Sex!$C$21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Sex!$A$22:$A$32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Sex!$C$22:$C$32</c:f>
              <c:numCache>
                <c:formatCode>0.0</c:formatCode>
                <c:ptCount val="11"/>
                <c:pt idx="0">
                  <c:v>8.3000000000000007</c:v>
                </c:pt>
                <c:pt idx="1">
                  <c:v>7.8</c:v>
                </c:pt>
                <c:pt idx="2">
                  <c:v>7.2</c:v>
                </c:pt>
                <c:pt idx="3">
                  <c:v>7.2</c:v>
                </c:pt>
                <c:pt idx="4">
                  <c:v>6.6</c:v>
                </c:pt>
                <c:pt idx="5">
                  <c:v>6.3</c:v>
                </c:pt>
                <c:pt idx="6">
                  <c:v>6</c:v>
                </c:pt>
                <c:pt idx="7">
                  <c:v>6</c:v>
                </c:pt>
                <c:pt idx="8">
                  <c:v>6.3</c:v>
                </c:pt>
                <c:pt idx="9">
                  <c:v>6.2</c:v>
                </c:pt>
                <c:pt idx="10">
                  <c:v>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98-4787-AFD1-B63D6B10F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715488"/>
        <c:axId val="492717568"/>
      </c:lineChart>
      <c:catAx>
        <c:axId val="4927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92717568"/>
        <c:crosses val="autoZero"/>
        <c:auto val="1"/>
        <c:lblAlgn val="ctr"/>
        <c:lblOffset val="100"/>
        <c:noMultiLvlLbl val="0"/>
      </c:catAx>
      <c:valAx>
        <c:axId val="49271756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 i="0" baseline="0">
                    <a:effectLst/>
                  </a:rPr>
                  <a:t>CKD Stages 3–5 (%)</a:t>
                </a:r>
                <a:endParaRPr lang="en-US" sz="24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12874006983644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9271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63947003276503"/>
          <c:y val="0.91083928106713241"/>
          <c:w val="0.19813764748504326"/>
          <c:h val="8.65060560802753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77542650918657E-2"/>
          <c:y val="4.4079342817070724E-2"/>
          <c:w val="0.88454683398950118"/>
          <c:h val="0.73534831556622182"/>
        </c:manualLayout>
      </c:layout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Race!$B$2:$B$12</c:f>
              <c:numCache>
                <c:formatCode>0.0</c:formatCode>
                <c:ptCount val="11"/>
                <c:pt idx="0">
                  <c:v>2.6</c:v>
                </c:pt>
                <c:pt idx="1">
                  <c:v>2.6</c:v>
                </c:pt>
                <c:pt idx="2">
                  <c:v>2.1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2.5</c:v>
                </c:pt>
                <c:pt idx="8">
                  <c:v>2.7</c:v>
                </c:pt>
                <c:pt idx="9">
                  <c:v>2.8</c:v>
                </c:pt>
                <c:pt idx="10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F-4859-8765-51089D079258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Race!$C$2:$C$12</c:f>
              <c:numCache>
                <c:formatCode>0.0</c:formatCode>
                <c:ptCount val="11"/>
                <c:pt idx="0">
                  <c:v>6</c:v>
                </c:pt>
                <c:pt idx="1">
                  <c:v>5.7</c:v>
                </c:pt>
                <c:pt idx="2">
                  <c:v>5.0999999999999996</c:v>
                </c:pt>
                <c:pt idx="3">
                  <c:v>5.2</c:v>
                </c:pt>
                <c:pt idx="4">
                  <c:v>5.3</c:v>
                </c:pt>
                <c:pt idx="5">
                  <c:v>5.5</c:v>
                </c:pt>
                <c:pt idx="6">
                  <c:v>5.6</c:v>
                </c:pt>
                <c:pt idx="7">
                  <c:v>6</c:v>
                </c:pt>
                <c:pt idx="8">
                  <c:v>6.5</c:v>
                </c:pt>
                <c:pt idx="9">
                  <c:v>6.8</c:v>
                </c:pt>
                <c:pt idx="10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F-4859-8765-51089D079258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Race!$D$2:$D$12</c:f>
              <c:numCache>
                <c:formatCode>0.0</c:formatCode>
                <c:ptCount val="11"/>
                <c:pt idx="0">
                  <c:v>2.2999999999999998</c:v>
                </c:pt>
                <c:pt idx="1">
                  <c:v>2.2000000000000002</c:v>
                </c:pt>
                <c:pt idx="2">
                  <c:v>1.9</c:v>
                </c:pt>
                <c:pt idx="3">
                  <c:v>1.9</c:v>
                </c:pt>
                <c:pt idx="4">
                  <c:v>1.6</c:v>
                </c:pt>
                <c:pt idx="5">
                  <c:v>2</c:v>
                </c:pt>
                <c:pt idx="6">
                  <c:v>2.1</c:v>
                </c:pt>
                <c:pt idx="7">
                  <c:v>2.1</c:v>
                </c:pt>
                <c:pt idx="8">
                  <c:v>2.5</c:v>
                </c:pt>
                <c:pt idx="9">
                  <c:v>2.6</c:v>
                </c:pt>
                <c:pt idx="10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EF-4859-8765-51089D079258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Race!$E$2:$E$12</c:f>
              <c:numCache>
                <c:formatCode>0.0</c:formatCode>
                <c:ptCount val="11"/>
                <c:pt idx="0">
                  <c:v>1.9</c:v>
                </c:pt>
                <c:pt idx="1">
                  <c:v>1.8</c:v>
                </c:pt>
                <c:pt idx="2">
                  <c:v>2.7</c:v>
                </c:pt>
                <c:pt idx="3">
                  <c:v>2.6</c:v>
                </c:pt>
                <c:pt idx="4">
                  <c:v>2.6</c:v>
                </c:pt>
                <c:pt idx="5">
                  <c:v>2.7</c:v>
                </c:pt>
                <c:pt idx="6">
                  <c:v>2.7</c:v>
                </c:pt>
                <c:pt idx="7">
                  <c:v>2.9</c:v>
                </c:pt>
                <c:pt idx="8">
                  <c:v>3.3</c:v>
                </c:pt>
                <c:pt idx="9">
                  <c:v>3.4</c:v>
                </c:pt>
                <c:pt idx="10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EF-4859-8765-51089D079258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Race!$F$2:$F$12</c:f>
              <c:numCache>
                <c:formatCode>0.0</c:formatCode>
                <c:ptCount val="11"/>
                <c:pt idx="0">
                  <c:v>2</c:v>
                </c:pt>
                <c:pt idx="1">
                  <c:v>1.9</c:v>
                </c:pt>
                <c:pt idx="2">
                  <c:v>1.4</c:v>
                </c:pt>
                <c:pt idx="3">
                  <c:v>2.1</c:v>
                </c:pt>
                <c:pt idx="4">
                  <c:v>2</c:v>
                </c:pt>
                <c:pt idx="5">
                  <c:v>2.1</c:v>
                </c:pt>
                <c:pt idx="6">
                  <c:v>2.2999999999999998</c:v>
                </c:pt>
                <c:pt idx="7">
                  <c:v>2.5</c:v>
                </c:pt>
                <c:pt idx="8">
                  <c:v>2.9</c:v>
                </c:pt>
                <c:pt idx="9">
                  <c:v>2.9</c:v>
                </c:pt>
                <c:pt idx="10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EF-4859-8765-51089D079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155552"/>
        <c:axId val="624155968"/>
      </c:lineChart>
      <c:catAx>
        <c:axId val="62415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4155968"/>
        <c:crosses val="autoZero"/>
        <c:auto val="1"/>
        <c:lblAlgn val="ctr"/>
        <c:lblOffset val="100"/>
        <c:noMultiLvlLbl val="0"/>
      </c:catAx>
      <c:valAx>
        <c:axId val="624155968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 i="0" baseline="0">
                    <a:effectLst/>
                  </a:rPr>
                  <a:t>CKD Stages 3–5 (%)</a:t>
                </a:r>
                <a:endParaRPr lang="en-US" sz="2400">
                  <a:effectLst/>
                </a:endParaRPr>
              </a:p>
            </c:rich>
          </c:tx>
          <c:layout>
            <c:manualLayout>
              <c:xMode val="edge"/>
              <c:yMode val="edge"/>
              <c:x val="1.5501968503937011E-5"/>
              <c:y val="9.6362607180767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415555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498851706036744E-2"/>
          <c:y val="0.90336958621660501"/>
          <c:w val="0.89297137467191601"/>
          <c:h val="9.5503808264845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94881889763779E-2"/>
          <c:y val="4.856512141280353E-2"/>
          <c:w val="0.88811097440944886"/>
          <c:h val="0.72030890242232759"/>
        </c:manualLayout>
      </c:layout>
      <c:lineChart>
        <c:grouping val="standard"/>
        <c:varyColors val="0"/>
        <c:ser>
          <c:idx val="0"/>
          <c:order val="0"/>
          <c:tx>
            <c:strRef>
              <c:f>Race!$B$32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Race!$A$33:$A$43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Race!$B$33:$B$43</c:f>
              <c:numCache>
                <c:formatCode>0.0</c:formatCode>
                <c:ptCount val="11"/>
                <c:pt idx="0">
                  <c:v>5.4</c:v>
                </c:pt>
                <c:pt idx="1">
                  <c:v>5.3</c:v>
                </c:pt>
                <c:pt idx="2">
                  <c:v>4.7</c:v>
                </c:pt>
                <c:pt idx="3">
                  <c:v>4.8</c:v>
                </c:pt>
                <c:pt idx="4">
                  <c:v>4.4000000000000004</c:v>
                </c:pt>
                <c:pt idx="5">
                  <c:v>4.3</c:v>
                </c:pt>
                <c:pt idx="6">
                  <c:v>4</c:v>
                </c:pt>
                <c:pt idx="7">
                  <c:v>4.2</c:v>
                </c:pt>
                <c:pt idx="8">
                  <c:v>4.3</c:v>
                </c:pt>
                <c:pt idx="9">
                  <c:v>4.3</c:v>
                </c:pt>
                <c:pt idx="10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2-4733-A2B7-1903A8E9BA91}"/>
            </c:ext>
          </c:extLst>
        </c:ser>
        <c:ser>
          <c:idx val="1"/>
          <c:order val="1"/>
          <c:tx>
            <c:strRef>
              <c:f>Race!$C$32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Race!$A$33:$A$43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Race!$C$33:$C$43</c:f>
              <c:numCache>
                <c:formatCode>0.0</c:formatCode>
                <c:ptCount val="11"/>
                <c:pt idx="0">
                  <c:v>11.2</c:v>
                </c:pt>
                <c:pt idx="1">
                  <c:v>10.9</c:v>
                </c:pt>
                <c:pt idx="2">
                  <c:v>10</c:v>
                </c:pt>
                <c:pt idx="3">
                  <c:v>9.8000000000000007</c:v>
                </c:pt>
                <c:pt idx="4">
                  <c:v>9.6</c:v>
                </c:pt>
                <c:pt idx="5">
                  <c:v>9.1999999999999993</c:v>
                </c:pt>
                <c:pt idx="6">
                  <c:v>9</c:v>
                </c:pt>
                <c:pt idx="7">
                  <c:v>9.5</c:v>
                </c:pt>
                <c:pt idx="8">
                  <c:v>9.9</c:v>
                </c:pt>
                <c:pt idx="9">
                  <c:v>9.8000000000000007</c:v>
                </c:pt>
                <c:pt idx="10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2-4733-A2B7-1903A8E9BA91}"/>
            </c:ext>
          </c:extLst>
        </c:ser>
        <c:ser>
          <c:idx val="2"/>
          <c:order val="2"/>
          <c:tx>
            <c:strRef>
              <c:f>Race!$D$32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Race!$A$33:$A$43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Race!$D$33:$D$43</c:f>
              <c:numCache>
                <c:formatCode>0.0</c:formatCode>
                <c:ptCount val="11"/>
                <c:pt idx="0">
                  <c:v>8.1999999999999993</c:v>
                </c:pt>
                <c:pt idx="1">
                  <c:v>7.4</c:v>
                </c:pt>
                <c:pt idx="2">
                  <c:v>6.5</c:v>
                </c:pt>
                <c:pt idx="3">
                  <c:v>6.3</c:v>
                </c:pt>
                <c:pt idx="4">
                  <c:v>4.5999999999999996</c:v>
                </c:pt>
                <c:pt idx="5">
                  <c:v>5.8</c:v>
                </c:pt>
                <c:pt idx="6">
                  <c:v>5.2</c:v>
                </c:pt>
                <c:pt idx="7">
                  <c:v>4.8</c:v>
                </c:pt>
                <c:pt idx="8">
                  <c:v>4.9000000000000004</c:v>
                </c:pt>
                <c:pt idx="9">
                  <c:v>5.2</c:v>
                </c:pt>
                <c:pt idx="10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2-4733-A2B7-1903A8E9BA91}"/>
            </c:ext>
          </c:extLst>
        </c:ser>
        <c:ser>
          <c:idx val="3"/>
          <c:order val="3"/>
          <c:tx>
            <c:strRef>
              <c:f>Race!$E$32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Race!$A$33:$A$43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Race!$E$33:$E$43</c:f>
              <c:numCache>
                <c:formatCode>0.0</c:formatCode>
                <c:ptCount val="11"/>
                <c:pt idx="0">
                  <c:v>5.4</c:v>
                </c:pt>
                <c:pt idx="1">
                  <c:v>4.7</c:v>
                </c:pt>
                <c:pt idx="2">
                  <c:v>4.9000000000000004</c:v>
                </c:pt>
                <c:pt idx="3">
                  <c:v>4.8</c:v>
                </c:pt>
                <c:pt idx="4">
                  <c:v>4.7</c:v>
                </c:pt>
                <c:pt idx="5">
                  <c:v>4.5999999999999996</c:v>
                </c:pt>
                <c:pt idx="6">
                  <c:v>4.3</c:v>
                </c:pt>
                <c:pt idx="7">
                  <c:v>4.4000000000000004</c:v>
                </c:pt>
                <c:pt idx="8">
                  <c:v>4.7</c:v>
                </c:pt>
                <c:pt idx="9">
                  <c:v>4.7</c:v>
                </c:pt>
                <c:pt idx="10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2-4733-A2B7-1903A8E9BA91}"/>
            </c:ext>
          </c:extLst>
        </c:ser>
        <c:ser>
          <c:idx val="4"/>
          <c:order val="4"/>
          <c:tx>
            <c:strRef>
              <c:f>Race!$F$32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Race!$A$33:$A$43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Race!$F$33:$F$43</c:f>
              <c:numCache>
                <c:formatCode>0.0</c:formatCode>
                <c:ptCount val="11"/>
                <c:pt idx="0">
                  <c:v>5.5</c:v>
                </c:pt>
                <c:pt idx="1">
                  <c:v>5.7</c:v>
                </c:pt>
                <c:pt idx="2">
                  <c:v>4.4000000000000004</c:v>
                </c:pt>
                <c:pt idx="3">
                  <c:v>5.2</c:v>
                </c:pt>
                <c:pt idx="4">
                  <c:v>4.5</c:v>
                </c:pt>
                <c:pt idx="5">
                  <c:v>4.4000000000000004</c:v>
                </c:pt>
                <c:pt idx="6">
                  <c:v>4.5</c:v>
                </c:pt>
                <c:pt idx="7">
                  <c:v>4.3</c:v>
                </c:pt>
                <c:pt idx="8">
                  <c:v>4.8</c:v>
                </c:pt>
                <c:pt idx="9">
                  <c:v>4.5</c:v>
                </c:pt>
                <c:pt idx="10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72-4733-A2B7-1903A8E9B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186720"/>
        <c:axId val="626185056"/>
      </c:lineChart>
      <c:catAx>
        <c:axId val="6261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6185056"/>
        <c:crosses val="autoZero"/>
        <c:auto val="1"/>
        <c:lblAlgn val="ctr"/>
        <c:lblOffset val="100"/>
        <c:noMultiLvlLbl val="0"/>
      </c:catAx>
      <c:valAx>
        <c:axId val="626185056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 b="0" i="0" baseline="0" dirty="0">
                    <a:effectLst/>
                  </a:rPr>
                  <a:t>CKD Stages 3–5 (%)</a:t>
                </a:r>
                <a:endParaRPr lang="en-US" sz="2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3384186351706036E-4"/>
              <c:y val="0.102132404967773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261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445538057742786E-2"/>
          <c:y val="0.90474735239186144"/>
          <c:w val="0.87953961614173226"/>
          <c:h val="9.4724432409043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5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1" y="2286642"/>
            <a:ext cx="10389705" cy="228471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Stages 3–5 in the Military Health System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106009" y="3637885"/>
            <a:ext cx="1197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crude prevalence of Military Health System (MHS) beneficiaries with CKD stages 3–5 (eGFR &lt;60 ml/min/1.732) ranged from 4.9 to 6.4% during 2009–2019. From 2017 on, the crude prevalence was stable around 5.4%, while the age-standardized prevalence was 6.3–6.4%. The crude prevalence of CKD stages 3–5 was highest in adults aged ≥70 years and Black adults. The age-standardized prevalence was highest in Black adults compared with their counterparts. </a:t>
            </a:r>
          </a:p>
          <a:p>
            <a:pPr algn="l"/>
            <a:endParaRPr lang="en-US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DoD-MHS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5" y="6249280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https://nccd.cdc.gov/CKD/detail.aspx?Qnum=Q756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Stages 3–5 in the Military Health System, Overall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C3E75F-0767-423E-840B-295016064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565035"/>
              </p:ext>
            </p:extLst>
          </p:nvPr>
        </p:nvGraphicFramePr>
        <p:xfrm>
          <a:off x="0" y="1444487"/>
          <a:ext cx="12191999" cy="473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CKD Stages 3–5 in the Military Health System, Overall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F00509-39FA-4CC4-8AFB-00F057F94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058437"/>
              </p:ext>
            </p:extLst>
          </p:nvPr>
        </p:nvGraphicFramePr>
        <p:xfrm>
          <a:off x="0" y="1404729"/>
          <a:ext cx="12192000" cy="477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36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BD949-F28F-4027-A4D9-E4A40540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Stages 3–5 in the Military Health System, by Age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42A91B-EA8D-40DA-9B09-E879F3703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594944"/>
              </p:ext>
            </p:extLst>
          </p:nvPr>
        </p:nvGraphicFramePr>
        <p:xfrm>
          <a:off x="0" y="1444487"/>
          <a:ext cx="12191999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52E918-43F7-4C1D-AF9E-3C43FFBC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Stages 3–5 in the Military Health System, by Sex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B6EB87-F0C1-4004-8F25-CD4C56EB3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915913"/>
              </p:ext>
            </p:extLst>
          </p:nvPr>
        </p:nvGraphicFramePr>
        <p:xfrm>
          <a:off x="0" y="1431235"/>
          <a:ext cx="12192000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1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52E918-43F7-4C1D-AF9E-3C43FFBC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CKD Stages 3–5 in the Military Health System,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79CF89-E759-4922-9ECC-ACF5C7CAE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440158"/>
              </p:ext>
            </p:extLst>
          </p:nvPr>
        </p:nvGraphicFramePr>
        <p:xfrm>
          <a:off x="0" y="1391477"/>
          <a:ext cx="12191999" cy="478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2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55DACC-24CE-49BA-9FAD-BBEC98A6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Stages 3–5 in the Military Health System, by Race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D8F915-D845-43B8-A9ED-994BED830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40455"/>
              </p:ext>
            </p:extLst>
          </p:nvPr>
        </p:nvGraphicFramePr>
        <p:xfrm>
          <a:off x="0" y="1444487"/>
          <a:ext cx="12192000" cy="473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9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55DACC-24CE-49BA-9FAD-BBEC98A6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CKD Stages 3–5 in the Military Health System, by Race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3E5C6D-0846-4D38-BE5A-7285D8D93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282966"/>
              </p:ext>
            </p:extLst>
          </p:nvPr>
        </p:nvGraphicFramePr>
        <p:xfrm>
          <a:off x="0" y="1391478"/>
          <a:ext cx="12192000" cy="478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72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260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  Trends in Prevalence of CKD Stages 3–5 in the Military Health System  </vt:lpstr>
      <vt:lpstr>Crude Trends in Prevalence of CKD Stages 3–5 in the Military Health System, Overall</vt:lpstr>
      <vt:lpstr>Age-Standardized Trends in Prevalence of CKD Stages 3–5 in the Military Health System, Overall</vt:lpstr>
      <vt:lpstr>Crude Trends in Prevalence of CKD Stages 3–5 in the Military Health System, by Age</vt:lpstr>
      <vt:lpstr>Crude Trends in Prevalence of CKD Stages 3–5 in the Military Health System, by Sex</vt:lpstr>
      <vt:lpstr>Age-Standardized Trends in Prevalence of CKD Stages 3–5 in the Military Health System, by Sex</vt:lpstr>
      <vt:lpstr>Crude Trends in Prevalence of CKD Stages 3–5 in the Military Health System, by Race</vt:lpstr>
      <vt:lpstr>Age-Standardized Trends in Prevalence of CKD Stages 3–5 in the Military Health System, by Race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140</cp:revision>
  <dcterms:created xsi:type="dcterms:W3CDTF">2023-08-07T21:35:07Z</dcterms:created>
  <dcterms:modified xsi:type="dcterms:W3CDTF">2024-08-06T17:34:06Z</dcterms:modified>
</cp:coreProperties>
</file>