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72" r:id="rId4"/>
    <p:sldId id="268" r:id="rId5"/>
    <p:sldId id="269" r:id="rId6"/>
    <p:sldId id="273" r:id="rId7"/>
    <p:sldId id="270" r:id="rId8"/>
    <p:sldId id="274" r:id="rId9"/>
    <p:sldId id="271" r:id="rId10"/>
    <p:sldId id="27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0080"/>
    <a:srgbClr val="00808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9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2024\Fall%202024\Existing%20DoD%20Indicators\Q759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9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9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9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Fall%202024\Existing%20DoD%20Indicators\Q759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Fall%202024\Existing%20DoD%20Indicators\Q759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University%20of%20Michigan%20Dropbox\Jenna%20Kiryakos\Nephrology_KECC\CDC%20(2022-%20)\Website%20Redesign\TED\Fall%202024\Existing%20DoD%20Indicators\Q759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Overall!$A$2:$A$12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Overall!$B$2:$B$12</c:f>
              <c:numCache>
                <c:formatCode>0.0</c:formatCode>
                <c:ptCount val="11"/>
                <c:pt idx="0">
                  <c:v>31.9</c:v>
                </c:pt>
                <c:pt idx="1">
                  <c:v>33.6</c:v>
                </c:pt>
                <c:pt idx="2">
                  <c:v>36.700000000000003</c:v>
                </c:pt>
                <c:pt idx="3">
                  <c:v>37.299999999999997</c:v>
                </c:pt>
                <c:pt idx="4">
                  <c:v>38.200000000000003</c:v>
                </c:pt>
                <c:pt idx="5">
                  <c:v>38.6</c:v>
                </c:pt>
                <c:pt idx="6">
                  <c:v>39.700000000000003</c:v>
                </c:pt>
                <c:pt idx="7">
                  <c:v>32.1</c:v>
                </c:pt>
                <c:pt idx="8">
                  <c:v>32.5</c:v>
                </c:pt>
                <c:pt idx="9">
                  <c:v>32.700000000000003</c:v>
                </c:pt>
                <c:pt idx="10">
                  <c:v>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BA-4FE4-81AB-C25066FCCF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71918015"/>
        <c:axId val="471918431"/>
      </c:lineChart>
      <c:catAx>
        <c:axId val="4719180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71918431"/>
        <c:crosses val="autoZero"/>
        <c:auto val="1"/>
        <c:lblAlgn val="ctr"/>
        <c:lblOffset val="100"/>
        <c:noMultiLvlLbl val="0"/>
      </c:catAx>
      <c:valAx>
        <c:axId val="471918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Adults with CKD </a:t>
                </a:r>
                <a:r>
                  <a:rPr lang="en-US" sz="2000" b="0" i="0" u="none" strike="noStrike" baseline="0">
                    <a:effectLst/>
                  </a:rPr>
                  <a:t>Stages 3–5 and</a:t>
                </a: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u="none" strike="noStrike" baseline="0">
                    <a:effectLst/>
                  </a:rPr>
                  <a:t> </a:t>
                </a:r>
                <a:r>
                  <a:rPr lang="en-US"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ICD-9 or 10 code </a:t>
                </a:r>
                <a:r>
                  <a:rPr lang="en-US" sz="2000" b="0" i="0" u="none" strike="noStrike" baseline="0">
                    <a:effectLst/>
                  </a:rPr>
                  <a:t>(%)</a:t>
                </a:r>
                <a:endParaRPr lang="en-US" sz="2000">
                  <a:solidFill>
                    <a:sysClr val="windowText" lastClr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c:rich>
          </c:tx>
          <c:layout>
            <c:manualLayout>
              <c:xMode val="edge"/>
              <c:yMode val="edge"/>
              <c:x val="4.0124675207076391E-4"/>
              <c:y val="5.122569796107201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4719180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Overall!$B$20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800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800080"/>
              </a:solidFill>
              <a:ln w="44450">
                <a:solidFill>
                  <a:srgbClr val="800080"/>
                </a:solidFill>
              </a:ln>
              <a:effectLst/>
            </c:spPr>
          </c:marker>
          <c:cat>
            <c:numRef>
              <c:f>Overall!$A$21:$A$31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Overall!$B$21:$B$31</c:f>
              <c:numCache>
                <c:formatCode>0.0</c:formatCode>
                <c:ptCount val="11"/>
                <c:pt idx="0">
                  <c:v>29.7</c:v>
                </c:pt>
                <c:pt idx="1">
                  <c:v>31.7</c:v>
                </c:pt>
                <c:pt idx="2">
                  <c:v>34.700000000000003</c:v>
                </c:pt>
                <c:pt idx="3">
                  <c:v>35.299999999999997</c:v>
                </c:pt>
                <c:pt idx="4">
                  <c:v>36.5</c:v>
                </c:pt>
                <c:pt idx="5">
                  <c:v>36.6</c:v>
                </c:pt>
                <c:pt idx="6">
                  <c:v>37.799999999999997</c:v>
                </c:pt>
                <c:pt idx="7">
                  <c:v>30.3</c:v>
                </c:pt>
                <c:pt idx="8">
                  <c:v>30.9</c:v>
                </c:pt>
                <c:pt idx="9">
                  <c:v>30.4</c:v>
                </c:pt>
                <c:pt idx="10">
                  <c:v>28.9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B9B-446A-870D-F54ED317EF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0826159"/>
        <c:axId val="540831151"/>
      </c:lineChart>
      <c:catAx>
        <c:axId val="540826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40831151"/>
        <c:crosses val="autoZero"/>
        <c:auto val="1"/>
        <c:lblAlgn val="ctr"/>
        <c:lblOffset val="100"/>
        <c:noMultiLvlLbl val="0"/>
      </c:catAx>
      <c:valAx>
        <c:axId val="540831151"/>
        <c:scaling>
          <c:orientation val="minMax"/>
          <c:max val="4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Adults with CKD </a:t>
                </a:r>
                <a:r>
                  <a:rPr lang="en-US" sz="2000" b="0" i="0" u="none" strike="noStrike" kern="1200" baseline="0">
                    <a:solidFill>
                      <a:sysClr val="windowText" lastClr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Stages 3–5 and</a:t>
                </a: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u="none" strike="noStrike" kern="1200" baseline="0">
                    <a:solidFill>
                      <a:sysClr val="windowText" lastClr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ICD-9 or 10 code </a:t>
                </a:r>
                <a:r>
                  <a:rPr lang="en-US" sz="2000" b="0" i="0" u="none" strike="noStrike" kern="1200" baseline="0">
                    <a:solidFill>
                      <a:sysClr val="windowText" lastClr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9.120734908136483E-5"/>
              <c:y val="5.4202026200417829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4082615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Age!$L$1</c:f>
              <c:strCache>
                <c:ptCount val="1"/>
                <c:pt idx="0">
                  <c:v>18–39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Age!$K$2:$K$12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Age!$L$2:$L$12</c:f>
              <c:numCache>
                <c:formatCode>0.0</c:formatCode>
                <c:ptCount val="11"/>
                <c:pt idx="0">
                  <c:v>56.4</c:v>
                </c:pt>
                <c:pt idx="1">
                  <c:v>60.9</c:v>
                </c:pt>
                <c:pt idx="2">
                  <c:v>64.5</c:v>
                </c:pt>
                <c:pt idx="3">
                  <c:v>66.2</c:v>
                </c:pt>
                <c:pt idx="4">
                  <c:v>66.900000000000006</c:v>
                </c:pt>
                <c:pt idx="5">
                  <c:v>69.2</c:v>
                </c:pt>
                <c:pt idx="6">
                  <c:v>70.400000000000006</c:v>
                </c:pt>
                <c:pt idx="7">
                  <c:v>54.9</c:v>
                </c:pt>
                <c:pt idx="8">
                  <c:v>58.2</c:v>
                </c:pt>
                <c:pt idx="9">
                  <c:v>53.7</c:v>
                </c:pt>
                <c:pt idx="10">
                  <c:v>49.2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448-4F0D-9724-5CFC4CC8BF67}"/>
            </c:ext>
          </c:extLst>
        </c:ser>
        <c:ser>
          <c:idx val="1"/>
          <c:order val="1"/>
          <c:tx>
            <c:strRef>
              <c:f>Age!$M$1</c:f>
              <c:strCache>
                <c:ptCount val="1"/>
                <c:pt idx="0">
                  <c:v>40–59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Age!$K$2:$K$12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Age!$M$2:$M$12</c:f>
              <c:numCache>
                <c:formatCode>0.0</c:formatCode>
                <c:ptCount val="11"/>
                <c:pt idx="0">
                  <c:v>55.7</c:v>
                </c:pt>
                <c:pt idx="1">
                  <c:v>59.3</c:v>
                </c:pt>
                <c:pt idx="2">
                  <c:v>67.099999999999994</c:v>
                </c:pt>
                <c:pt idx="3">
                  <c:v>68.099999999999994</c:v>
                </c:pt>
                <c:pt idx="4">
                  <c:v>71.699999999999989</c:v>
                </c:pt>
                <c:pt idx="5">
                  <c:v>71.400000000000006</c:v>
                </c:pt>
                <c:pt idx="6">
                  <c:v>72.8</c:v>
                </c:pt>
                <c:pt idx="7">
                  <c:v>59.8</c:v>
                </c:pt>
                <c:pt idx="8">
                  <c:v>61.1</c:v>
                </c:pt>
                <c:pt idx="9">
                  <c:v>60.1</c:v>
                </c:pt>
                <c:pt idx="10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448-4F0D-9724-5CFC4CC8BF67}"/>
            </c:ext>
          </c:extLst>
        </c:ser>
        <c:ser>
          <c:idx val="2"/>
          <c:order val="2"/>
          <c:tx>
            <c:strRef>
              <c:f>Age!$N$1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Age!$K$2:$K$12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Age!$N$2:$N$12</c:f>
              <c:numCache>
                <c:formatCode>0.0</c:formatCode>
                <c:ptCount val="11"/>
                <c:pt idx="0">
                  <c:v>32.700000000000003</c:v>
                </c:pt>
                <c:pt idx="1">
                  <c:v>34.700000000000003</c:v>
                </c:pt>
                <c:pt idx="2">
                  <c:v>38.799999999999997</c:v>
                </c:pt>
                <c:pt idx="3">
                  <c:v>38.200000000000003</c:v>
                </c:pt>
                <c:pt idx="4">
                  <c:v>39.200000000000003</c:v>
                </c:pt>
                <c:pt idx="5">
                  <c:v>39.9</c:v>
                </c:pt>
                <c:pt idx="6">
                  <c:v>41.3</c:v>
                </c:pt>
                <c:pt idx="7">
                  <c:v>33.9</c:v>
                </c:pt>
                <c:pt idx="8">
                  <c:v>33.700000000000003</c:v>
                </c:pt>
                <c:pt idx="9">
                  <c:v>34.299999999999997</c:v>
                </c:pt>
                <c:pt idx="10">
                  <c:v>34.6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448-4F0D-9724-5CFC4CC8BF67}"/>
            </c:ext>
          </c:extLst>
        </c:ser>
        <c:ser>
          <c:idx val="3"/>
          <c:order val="3"/>
          <c:tx>
            <c:strRef>
              <c:f>Age!$O$1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44450">
                <a:solidFill>
                  <a:schemeClr val="accent4"/>
                </a:solidFill>
              </a:ln>
              <a:effectLst/>
            </c:spPr>
          </c:marker>
          <c:cat>
            <c:numRef>
              <c:f>Age!$K$2:$K$12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Age!$O$2:$O$12</c:f>
              <c:numCache>
                <c:formatCode>0.0</c:formatCode>
                <c:ptCount val="11"/>
                <c:pt idx="0">
                  <c:v>33.5</c:v>
                </c:pt>
                <c:pt idx="1">
                  <c:v>34.9</c:v>
                </c:pt>
                <c:pt idx="2">
                  <c:v>37</c:v>
                </c:pt>
                <c:pt idx="3">
                  <c:v>38.299999999999997</c:v>
                </c:pt>
                <c:pt idx="4">
                  <c:v>38.799999999999997</c:v>
                </c:pt>
                <c:pt idx="5">
                  <c:v>39.1</c:v>
                </c:pt>
                <c:pt idx="6">
                  <c:v>40.299999999999997</c:v>
                </c:pt>
                <c:pt idx="7">
                  <c:v>32.1</c:v>
                </c:pt>
                <c:pt idx="8">
                  <c:v>32.5</c:v>
                </c:pt>
                <c:pt idx="9">
                  <c:v>32.9</c:v>
                </c:pt>
                <c:pt idx="10">
                  <c:v>33.1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448-4F0D-9724-5CFC4CC8BF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50355295"/>
        <c:axId val="1850360703"/>
      </c:lineChart>
      <c:catAx>
        <c:axId val="185035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850360703"/>
        <c:crosses val="autoZero"/>
        <c:auto val="1"/>
        <c:lblAlgn val="ctr"/>
        <c:lblOffset val="100"/>
        <c:noMultiLvlLbl val="0"/>
      </c:catAx>
      <c:valAx>
        <c:axId val="18503607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5.24147734296346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185035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209800688976378"/>
          <c:y val="0.90556879019794201"/>
          <c:w val="0.63095652887139109"/>
          <c:h val="8.8970620957095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Sex!$C$1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Sex!$A$2:$A$12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Sex!$C$2:$C$12</c:f>
              <c:numCache>
                <c:formatCode>0.0</c:formatCode>
                <c:ptCount val="11"/>
                <c:pt idx="0">
                  <c:v>37.299999999999997</c:v>
                </c:pt>
                <c:pt idx="1">
                  <c:v>38.700000000000003</c:v>
                </c:pt>
                <c:pt idx="2">
                  <c:v>42</c:v>
                </c:pt>
                <c:pt idx="3">
                  <c:v>42.3</c:v>
                </c:pt>
                <c:pt idx="4">
                  <c:v>42.9</c:v>
                </c:pt>
                <c:pt idx="5">
                  <c:v>43.2</c:v>
                </c:pt>
                <c:pt idx="6">
                  <c:v>44.5</c:v>
                </c:pt>
                <c:pt idx="7">
                  <c:v>36.4</c:v>
                </c:pt>
                <c:pt idx="8">
                  <c:v>37</c:v>
                </c:pt>
                <c:pt idx="9">
                  <c:v>36.700000000000003</c:v>
                </c:pt>
                <c:pt idx="10">
                  <c:v>35.9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05-4A63-AD04-D3C440B43DA6}"/>
            </c:ext>
          </c:extLst>
        </c:ser>
        <c:ser>
          <c:idx val="2"/>
          <c:order val="1"/>
          <c:tx>
            <c:strRef>
              <c:f>Sex!$D$1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Sex!$A$2:$A$12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Sex!$D$2:$D$12</c:f>
              <c:numCache>
                <c:formatCode>0.0</c:formatCode>
                <c:ptCount val="11"/>
                <c:pt idx="0">
                  <c:v>27</c:v>
                </c:pt>
                <c:pt idx="1">
                  <c:v>28.8</c:v>
                </c:pt>
                <c:pt idx="2">
                  <c:v>31.6</c:v>
                </c:pt>
                <c:pt idx="3">
                  <c:v>32.4</c:v>
                </c:pt>
                <c:pt idx="4">
                  <c:v>33.5</c:v>
                </c:pt>
                <c:pt idx="5">
                  <c:v>33.799999999999997</c:v>
                </c:pt>
                <c:pt idx="6">
                  <c:v>34.799999999999997</c:v>
                </c:pt>
                <c:pt idx="7">
                  <c:v>27.6</c:v>
                </c:pt>
                <c:pt idx="8">
                  <c:v>27.6</c:v>
                </c:pt>
                <c:pt idx="9">
                  <c:v>28.6</c:v>
                </c:pt>
                <c:pt idx="10">
                  <c:v>28.7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05-4A63-AD04-D3C440B43D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1925695"/>
        <c:axId val="541928191"/>
      </c:lineChart>
      <c:catAx>
        <c:axId val="541925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41928191"/>
        <c:crosses val="autoZero"/>
        <c:auto val="1"/>
        <c:lblAlgn val="ctr"/>
        <c:lblOffset val="100"/>
        <c:noMultiLvlLbl val="0"/>
      </c:catAx>
      <c:valAx>
        <c:axId val="5419281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4.7793639090685619E-4"/>
              <c:y val="2.635336072370430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419256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2072280353697533"/>
          <c:y val="0.90829908462042352"/>
          <c:w val="0.19813764748504326"/>
          <c:h val="8.897062095709504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Sex!$C$18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Sex!$A$19:$A$29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Sex!$C$19:$C$29</c:f>
              <c:numCache>
                <c:formatCode>0.0</c:formatCode>
                <c:ptCount val="11"/>
                <c:pt idx="0">
                  <c:v>32.200000000000003</c:v>
                </c:pt>
                <c:pt idx="1">
                  <c:v>33.700000000000003</c:v>
                </c:pt>
                <c:pt idx="2">
                  <c:v>37</c:v>
                </c:pt>
                <c:pt idx="3">
                  <c:v>37.299999999999997</c:v>
                </c:pt>
                <c:pt idx="4">
                  <c:v>37.799999999999997</c:v>
                </c:pt>
                <c:pt idx="5">
                  <c:v>37.299999999999997</c:v>
                </c:pt>
                <c:pt idx="6">
                  <c:v>38.4</c:v>
                </c:pt>
                <c:pt idx="7">
                  <c:v>31.2</c:v>
                </c:pt>
                <c:pt idx="8">
                  <c:v>31.6</c:v>
                </c:pt>
                <c:pt idx="9">
                  <c:v>30.6</c:v>
                </c:pt>
                <c:pt idx="10">
                  <c:v>28.5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01E-43A5-BCDB-DD534905923B}"/>
            </c:ext>
          </c:extLst>
        </c:ser>
        <c:ser>
          <c:idx val="2"/>
          <c:order val="1"/>
          <c:tx>
            <c:strRef>
              <c:f>Sex!$D$18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Sex!$A$19:$A$29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Sex!$D$19:$D$29</c:f>
              <c:numCache>
                <c:formatCode>0.0</c:formatCode>
                <c:ptCount val="11"/>
                <c:pt idx="0">
                  <c:v>27.6</c:v>
                </c:pt>
                <c:pt idx="1">
                  <c:v>30</c:v>
                </c:pt>
                <c:pt idx="2">
                  <c:v>32.799999999999997</c:v>
                </c:pt>
                <c:pt idx="3">
                  <c:v>33.6</c:v>
                </c:pt>
                <c:pt idx="4">
                  <c:v>35.299999999999997</c:v>
                </c:pt>
                <c:pt idx="5">
                  <c:v>36.299999999999997</c:v>
                </c:pt>
                <c:pt idx="6">
                  <c:v>37.799999999999997</c:v>
                </c:pt>
                <c:pt idx="7">
                  <c:v>30</c:v>
                </c:pt>
                <c:pt idx="8">
                  <c:v>31</c:v>
                </c:pt>
                <c:pt idx="9">
                  <c:v>30.7</c:v>
                </c:pt>
                <c:pt idx="10">
                  <c:v>30.6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01E-43A5-BCDB-DD53490592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515887"/>
        <c:axId val="590516719"/>
      </c:lineChart>
      <c:catAx>
        <c:axId val="5905158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90516719"/>
        <c:crosses val="autoZero"/>
        <c:auto val="1"/>
        <c:lblAlgn val="ctr"/>
        <c:lblOffset val="100"/>
        <c:noMultiLvlLbl val="0"/>
      </c:catAx>
      <c:valAx>
        <c:axId val="590516719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3.004995964426932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90515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759785104986874"/>
          <c:y val="0.911282133183558"/>
          <c:w val="0.19813763123359579"/>
          <c:h val="8.8717866816441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0100065616798"/>
          <c:y val="4.2512077294685993E-2"/>
          <c:w val="0.87059473425196854"/>
          <c:h val="0.74594163631585197"/>
        </c:manualLayout>
      </c:layout>
      <c:lineChart>
        <c:grouping val="standard"/>
        <c:varyColors val="0"/>
        <c:ser>
          <c:idx val="1"/>
          <c:order val="0"/>
          <c:tx>
            <c:strRef>
              <c:f>Race!$C$1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Race!$C$2:$C$12</c:f>
              <c:numCache>
                <c:formatCode>0.0</c:formatCode>
                <c:ptCount val="11"/>
                <c:pt idx="0">
                  <c:v>31.2</c:v>
                </c:pt>
                <c:pt idx="1">
                  <c:v>32.4</c:v>
                </c:pt>
                <c:pt idx="2">
                  <c:v>36.200000000000003</c:v>
                </c:pt>
                <c:pt idx="3">
                  <c:v>36</c:v>
                </c:pt>
                <c:pt idx="4">
                  <c:v>37.700000000000003</c:v>
                </c:pt>
                <c:pt idx="5">
                  <c:v>37.6</c:v>
                </c:pt>
                <c:pt idx="6">
                  <c:v>39.200000000000003</c:v>
                </c:pt>
                <c:pt idx="7">
                  <c:v>31.8</c:v>
                </c:pt>
                <c:pt idx="8">
                  <c:v>32.700000000000003</c:v>
                </c:pt>
                <c:pt idx="9">
                  <c:v>32.1</c:v>
                </c:pt>
                <c:pt idx="10">
                  <c:v>31.7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86-49B4-92A2-2FC53F31512A}"/>
            </c:ext>
          </c:extLst>
        </c:ser>
        <c:ser>
          <c:idx val="2"/>
          <c:order val="1"/>
          <c:tx>
            <c:strRef>
              <c:f>Race!$D$1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Race!$D$2:$D$12</c:f>
              <c:numCache>
                <c:formatCode>0.0</c:formatCode>
                <c:ptCount val="11"/>
                <c:pt idx="0">
                  <c:v>30.3</c:v>
                </c:pt>
                <c:pt idx="1">
                  <c:v>32.6</c:v>
                </c:pt>
                <c:pt idx="2">
                  <c:v>36.700000000000003</c:v>
                </c:pt>
                <c:pt idx="3">
                  <c:v>37.799999999999997</c:v>
                </c:pt>
                <c:pt idx="4">
                  <c:v>37.299999999999997</c:v>
                </c:pt>
                <c:pt idx="5">
                  <c:v>36.9</c:v>
                </c:pt>
                <c:pt idx="6">
                  <c:v>38.200000000000003</c:v>
                </c:pt>
                <c:pt idx="7">
                  <c:v>32.200000000000003</c:v>
                </c:pt>
                <c:pt idx="8">
                  <c:v>32.299999999999997</c:v>
                </c:pt>
                <c:pt idx="9">
                  <c:v>32.6</c:v>
                </c:pt>
                <c:pt idx="10">
                  <c:v>31.4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86-49B4-92A2-2FC53F31512A}"/>
            </c:ext>
          </c:extLst>
        </c:ser>
        <c:ser>
          <c:idx val="5"/>
          <c:order val="2"/>
          <c:tx>
            <c:strRef>
              <c:f>Race!$G$1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44450">
                <a:solidFill>
                  <a:schemeClr val="accent6"/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Race!$G$2:$G$12</c:f>
              <c:numCache>
                <c:formatCode>0.0</c:formatCode>
                <c:ptCount val="11"/>
                <c:pt idx="0">
                  <c:v>36.5</c:v>
                </c:pt>
                <c:pt idx="1">
                  <c:v>38.200000000000003</c:v>
                </c:pt>
                <c:pt idx="2">
                  <c:v>44.1</c:v>
                </c:pt>
                <c:pt idx="3">
                  <c:v>41.6</c:v>
                </c:pt>
                <c:pt idx="4">
                  <c:v>44</c:v>
                </c:pt>
                <c:pt idx="5">
                  <c:v>47.5</c:v>
                </c:pt>
                <c:pt idx="6">
                  <c:v>46.5</c:v>
                </c:pt>
                <c:pt idx="7">
                  <c:v>37.200000000000003</c:v>
                </c:pt>
                <c:pt idx="8">
                  <c:v>35.5</c:v>
                </c:pt>
                <c:pt idx="9">
                  <c:v>37.4</c:v>
                </c:pt>
                <c:pt idx="10">
                  <c:v>35.4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86-49B4-92A2-2FC53F31512A}"/>
            </c:ext>
          </c:extLst>
        </c:ser>
        <c:ser>
          <c:idx val="6"/>
          <c:order val="3"/>
          <c:tx>
            <c:strRef>
              <c:f>Race!$H$1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444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Race!$H$2:$H$12</c:f>
              <c:numCache>
                <c:formatCode>0.0</c:formatCode>
                <c:ptCount val="11"/>
                <c:pt idx="0">
                  <c:v>28.8</c:v>
                </c:pt>
                <c:pt idx="1">
                  <c:v>35.6</c:v>
                </c:pt>
                <c:pt idx="2">
                  <c:v>33.9</c:v>
                </c:pt>
                <c:pt idx="3">
                  <c:v>36.4</c:v>
                </c:pt>
                <c:pt idx="4">
                  <c:v>43.4</c:v>
                </c:pt>
                <c:pt idx="5">
                  <c:v>41.5</c:v>
                </c:pt>
                <c:pt idx="6">
                  <c:v>43.6</c:v>
                </c:pt>
                <c:pt idx="7">
                  <c:v>30.2</c:v>
                </c:pt>
                <c:pt idx="8">
                  <c:v>33.799999999999997</c:v>
                </c:pt>
                <c:pt idx="9">
                  <c:v>34.799999999999997</c:v>
                </c:pt>
                <c:pt idx="10">
                  <c:v>32.5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B86-49B4-92A2-2FC53F31512A}"/>
            </c:ext>
          </c:extLst>
        </c:ser>
        <c:ser>
          <c:idx val="7"/>
          <c:order val="4"/>
          <c:tx>
            <c:strRef>
              <c:f>Race!$I$1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4445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Race!$A$2:$A$12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Race!$I$2:$I$12</c:f>
              <c:numCache>
                <c:formatCode>0.0</c:formatCode>
                <c:ptCount val="11"/>
                <c:pt idx="0">
                  <c:v>31.4</c:v>
                </c:pt>
                <c:pt idx="1">
                  <c:v>35.5</c:v>
                </c:pt>
                <c:pt idx="2">
                  <c:v>35</c:v>
                </c:pt>
                <c:pt idx="3">
                  <c:v>39.799999999999997</c:v>
                </c:pt>
                <c:pt idx="4">
                  <c:v>45.8</c:v>
                </c:pt>
                <c:pt idx="5">
                  <c:v>44.3</c:v>
                </c:pt>
                <c:pt idx="6">
                  <c:v>44.1</c:v>
                </c:pt>
                <c:pt idx="7">
                  <c:v>35.9</c:v>
                </c:pt>
                <c:pt idx="8">
                  <c:v>35.799999999999997</c:v>
                </c:pt>
                <c:pt idx="9">
                  <c:v>37.5</c:v>
                </c:pt>
                <c:pt idx="10">
                  <c:v>35.4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B86-49B4-92A2-2FC53F3151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1974271"/>
        <c:axId val="551980511"/>
      </c:lineChart>
      <c:catAx>
        <c:axId val="5519742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51980511"/>
        <c:crosses val="autoZero"/>
        <c:auto val="1"/>
        <c:lblAlgn val="ctr"/>
        <c:lblOffset val="100"/>
        <c:noMultiLvlLbl val="0"/>
      </c:catAx>
      <c:valAx>
        <c:axId val="551980511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7.1604330708661403E-4"/>
              <c:y val="4.8810750408396594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551974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250451115485564"/>
          <c:y val="0.91067686790372493"/>
          <c:w val="0.86235744750656163"/>
          <c:h val="8.93231320962748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590100065616798"/>
          <c:y val="4.6669495120916421E-2"/>
          <c:w val="0.87059473425196854"/>
          <c:h val="0.72921756856317499"/>
        </c:manualLayout>
      </c:layout>
      <c:lineChart>
        <c:grouping val="standard"/>
        <c:varyColors val="0"/>
        <c:ser>
          <c:idx val="1"/>
          <c:order val="0"/>
          <c:tx>
            <c:strRef>
              <c:f>Race!$C$35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Race!$A$36:$A$46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Race!$C$36:$C$46</c:f>
              <c:numCache>
                <c:formatCode>0.0</c:formatCode>
                <c:ptCount val="11"/>
                <c:pt idx="0">
                  <c:v>28.3</c:v>
                </c:pt>
                <c:pt idx="1">
                  <c:v>29.6</c:v>
                </c:pt>
                <c:pt idx="2">
                  <c:v>31.4</c:v>
                </c:pt>
                <c:pt idx="3">
                  <c:v>32</c:v>
                </c:pt>
                <c:pt idx="4">
                  <c:v>33.299999999999997</c:v>
                </c:pt>
                <c:pt idx="5">
                  <c:v>33.9</c:v>
                </c:pt>
                <c:pt idx="6">
                  <c:v>34.200000000000003</c:v>
                </c:pt>
                <c:pt idx="7">
                  <c:v>27.4</c:v>
                </c:pt>
                <c:pt idx="8">
                  <c:v>28.3</c:v>
                </c:pt>
                <c:pt idx="9">
                  <c:v>27.6</c:v>
                </c:pt>
                <c:pt idx="10">
                  <c:v>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EB-4518-9E17-D648EF9CC06A}"/>
            </c:ext>
          </c:extLst>
        </c:ser>
        <c:ser>
          <c:idx val="2"/>
          <c:order val="1"/>
          <c:tx>
            <c:strRef>
              <c:f>Race!$D$35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Race!$A$36:$A$46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Race!$D$36:$D$46</c:f>
              <c:numCache>
                <c:formatCode>0.0</c:formatCode>
                <c:ptCount val="11"/>
                <c:pt idx="0">
                  <c:v>28.8</c:v>
                </c:pt>
                <c:pt idx="1">
                  <c:v>31.2</c:v>
                </c:pt>
                <c:pt idx="2">
                  <c:v>34.1</c:v>
                </c:pt>
                <c:pt idx="3">
                  <c:v>35.6</c:v>
                </c:pt>
                <c:pt idx="4">
                  <c:v>35.4</c:v>
                </c:pt>
                <c:pt idx="5">
                  <c:v>33.4</c:v>
                </c:pt>
                <c:pt idx="6">
                  <c:v>35.4</c:v>
                </c:pt>
                <c:pt idx="7">
                  <c:v>28.8</c:v>
                </c:pt>
                <c:pt idx="8">
                  <c:v>28.7</c:v>
                </c:pt>
                <c:pt idx="9">
                  <c:v>28.1</c:v>
                </c:pt>
                <c:pt idx="10">
                  <c:v>26.6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3EB-4518-9E17-D648EF9CC06A}"/>
            </c:ext>
          </c:extLst>
        </c:ser>
        <c:ser>
          <c:idx val="5"/>
          <c:order val="2"/>
          <c:tx>
            <c:strRef>
              <c:f>Race!$G$35</c:f>
              <c:strCache>
                <c:ptCount val="1"/>
                <c:pt idx="0">
                  <c:v>Asian/Pacific Islander</c:v>
                </c:pt>
              </c:strCache>
            </c:strRef>
          </c:tx>
          <c:spPr>
            <a:ln w="44450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44450">
                <a:solidFill>
                  <a:schemeClr val="accent6"/>
                </a:solidFill>
              </a:ln>
              <a:effectLst/>
            </c:spPr>
          </c:marker>
          <c:cat>
            <c:numRef>
              <c:f>Race!$A$36:$A$46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Race!$G$36:$G$46</c:f>
              <c:numCache>
                <c:formatCode>0.0</c:formatCode>
                <c:ptCount val="11"/>
                <c:pt idx="0">
                  <c:v>31.7</c:v>
                </c:pt>
                <c:pt idx="1">
                  <c:v>33.4</c:v>
                </c:pt>
                <c:pt idx="2">
                  <c:v>42</c:v>
                </c:pt>
                <c:pt idx="3">
                  <c:v>35.799999999999997</c:v>
                </c:pt>
                <c:pt idx="4">
                  <c:v>39.200000000000003</c:v>
                </c:pt>
                <c:pt idx="5">
                  <c:v>43.9</c:v>
                </c:pt>
                <c:pt idx="6">
                  <c:v>49.8</c:v>
                </c:pt>
                <c:pt idx="7">
                  <c:v>34.1</c:v>
                </c:pt>
                <c:pt idx="8">
                  <c:v>31.6</c:v>
                </c:pt>
                <c:pt idx="9">
                  <c:v>32.799999999999997</c:v>
                </c:pt>
                <c:pt idx="10">
                  <c:v>27.1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3EB-4518-9E17-D648EF9CC06A}"/>
            </c:ext>
          </c:extLst>
        </c:ser>
        <c:ser>
          <c:idx val="6"/>
          <c:order val="3"/>
          <c:tx>
            <c:strRef>
              <c:f>Race!$H$35</c:f>
              <c:strCache>
                <c:ptCount val="1"/>
                <c:pt idx="0">
                  <c:v>American Indian/Alaska Native</c:v>
                </c:pt>
              </c:strCache>
            </c:strRef>
          </c:tx>
          <c:spPr>
            <a:ln w="44450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44450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numRef>
              <c:f>Race!$A$36:$A$46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Race!$H$36:$H$46</c:f>
              <c:numCache>
                <c:formatCode>0.0</c:formatCode>
                <c:ptCount val="11"/>
                <c:pt idx="0">
                  <c:v>25.8</c:v>
                </c:pt>
                <c:pt idx="1">
                  <c:v>33.799999999999997</c:v>
                </c:pt>
                <c:pt idx="2">
                  <c:v>33.4</c:v>
                </c:pt>
                <c:pt idx="3">
                  <c:v>38.299999999999997</c:v>
                </c:pt>
                <c:pt idx="4">
                  <c:v>40.299999999999997</c:v>
                </c:pt>
                <c:pt idx="5">
                  <c:v>48.6</c:v>
                </c:pt>
                <c:pt idx="6">
                  <c:v>41.5</c:v>
                </c:pt>
                <c:pt idx="7">
                  <c:v>29.9</c:v>
                </c:pt>
                <c:pt idx="8">
                  <c:v>37.299999999999997</c:v>
                </c:pt>
                <c:pt idx="9">
                  <c:v>35.5</c:v>
                </c:pt>
                <c:pt idx="10">
                  <c:v>27.3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3EB-4518-9E17-D648EF9CC06A}"/>
            </c:ext>
          </c:extLst>
        </c:ser>
        <c:ser>
          <c:idx val="7"/>
          <c:order val="4"/>
          <c:tx>
            <c:strRef>
              <c:f>Race!$I$35</c:f>
              <c:strCache>
                <c:ptCount val="1"/>
                <c:pt idx="0">
                  <c:v>Other</c:v>
                </c:pt>
              </c:strCache>
            </c:strRef>
          </c:tx>
          <c:spPr>
            <a:ln w="44450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44450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numRef>
              <c:f>Race!$A$36:$A$46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Race!$I$36:$I$46</c:f>
              <c:numCache>
                <c:formatCode>0.0</c:formatCode>
                <c:ptCount val="11"/>
                <c:pt idx="0">
                  <c:v>29</c:v>
                </c:pt>
                <c:pt idx="1">
                  <c:v>31.6</c:v>
                </c:pt>
                <c:pt idx="2">
                  <c:v>30.5</c:v>
                </c:pt>
                <c:pt idx="3">
                  <c:v>34.6</c:v>
                </c:pt>
                <c:pt idx="4">
                  <c:v>41.2</c:v>
                </c:pt>
                <c:pt idx="5">
                  <c:v>40.5</c:v>
                </c:pt>
                <c:pt idx="6">
                  <c:v>39.700000000000003</c:v>
                </c:pt>
                <c:pt idx="7">
                  <c:v>30</c:v>
                </c:pt>
                <c:pt idx="8">
                  <c:v>27.5</c:v>
                </c:pt>
                <c:pt idx="9">
                  <c:v>29.4</c:v>
                </c:pt>
                <c:pt idx="10">
                  <c:v>28.2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3EB-4518-9E17-D648EF9CC0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87927855"/>
        <c:axId val="287928271"/>
      </c:lineChart>
      <c:catAx>
        <c:axId val="287927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87928271"/>
        <c:crosses val="autoZero"/>
        <c:auto val="1"/>
        <c:lblAlgn val="ctr"/>
        <c:lblOffset val="100"/>
        <c:noMultiLvlLbl val="0"/>
      </c:catAx>
      <c:valAx>
        <c:axId val="287928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2.1366469816272993E-4"/>
              <c:y val="5.0912251562018646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287927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04211778215223"/>
          <c:y val="0.91950705071661631"/>
          <c:w val="0.86235744750656163"/>
          <c:h val="7.868601033685167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524229002624672"/>
          <c:y val="5.2126432729852845E-2"/>
          <c:w val="0.8732993766404199"/>
          <c:h val="0.70757423956952836"/>
        </c:manualLayout>
      </c:layout>
      <c:lineChart>
        <c:grouping val="standard"/>
        <c:varyColors val="0"/>
        <c:ser>
          <c:idx val="0"/>
          <c:order val="0"/>
          <c:tx>
            <c:strRef>
              <c:f>'CKD Stage'!$B$1</c:f>
              <c:strCache>
                <c:ptCount val="1"/>
                <c:pt idx="0">
                  <c:v>CKD Stage 3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'CKD Stage'!$A$2:$A$12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'CKD Stage'!$B$2:$B$12</c:f>
              <c:numCache>
                <c:formatCode>0.0</c:formatCode>
                <c:ptCount val="11"/>
                <c:pt idx="0">
                  <c:v>28.4</c:v>
                </c:pt>
                <c:pt idx="1">
                  <c:v>30</c:v>
                </c:pt>
                <c:pt idx="2">
                  <c:v>33.200000000000003</c:v>
                </c:pt>
                <c:pt idx="3">
                  <c:v>33.9</c:v>
                </c:pt>
                <c:pt idx="4">
                  <c:v>34.6</c:v>
                </c:pt>
                <c:pt idx="5">
                  <c:v>35</c:v>
                </c:pt>
                <c:pt idx="6">
                  <c:v>35.9</c:v>
                </c:pt>
                <c:pt idx="7">
                  <c:v>28.6</c:v>
                </c:pt>
                <c:pt idx="8">
                  <c:v>29</c:v>
                </c:pt>
                <c:pt idx="9">
                  <c:v>29.2</c:v>
                </c:pt>
                <c:pt idx="10">
                  <c:v>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B0-4805-A2F6-B00B00BDED33}"/>
            </c:ext>
          </c:extLst>
        </c:ser>
        <c:ser>
          <c:idx val="1"/>
          <c:order val="1"/>
          <c:tx>
            <c:strRef>
              <c:f>'CKD Stage'!$C$1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'CKD Stage'!$A$2:$A$12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'CKD Stage'!$C$2:$C$12</c:f>
              <c:numCache>
                <c:formatCode>0.0</c:formatCode>
                <c:ptCount val="11"/>
                <c:pt idx="0">
                  <c:v>81.2</c:v>
                </c:pt>
                <c:pt idx="1">
                  <c:v>82.9</c:v>
                </c:pt>
                <c:pt idx="2">
                  <c:v>81.8</c:v>
                </c:pt>
                <c:pt idx="3">
                  <c:v>80.099999999999994</c:v>
                </c:pt>
                <c:pt idx="4">
                  <c:v>81.400000000000006</c:v>
                </c:pt>
                <c:pt idx="5">
                  <c:v>81.2</c:v>
                </c:pt>
                <c:pt idx="6">
                  <c:v>83.2</c:v>
                </c:pt>
                <c:pt idx="7">
                  <c:v>78.5</c:v>
                </c:pt>
                <c:pt idx="8">
                  <c:v>80.5</c:v>
                </c:pt>
                <c:pt idx="9">
                  <c:v>80.400000000000006</c:v>
                </c:pt>
                <c:pt idx="10">
                  <c:v>79.8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B0-4805-A2F6-B00B00BDED33}"/>
            </c:ext>
          </c:extLst>
        </c:ser>
        <c:ser>
          <c:idx val="2"/>
          <c:order val="2"/>
          <c:tx>
            <c:strRef>
              <c:f>'CKD Stage'!$D$1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'CKD Stage'!$A$2:$A$12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'CKD Stage'!$D$2:$D$12</c:f>
              <c:numCache>
                <c:formatCode>0.0</c:formatCode>
                <c:ptCount val="11"/>
                <c:pt idx="0">
                  <c:v>90.3</c:v>
                </c:pt>
                <c:pt idx="1">
                  <c:v>90.5</c:v>
                </c:pt>
                <c:pt idx="2">
                  <c:v>91.3</c:v>
                </c:pt>
                <c:pt idx="3">
                  <c:v>91</c:v>
                </c:pt>
                <c:pt idx="4">
                  <c:v>92</c:v>
                </c:pt>
                <c:pt idx="5">
                  <c:v>93.2</c:v>
                </c:pt>
                <c:pt idx="6">
                  <c:v>89.7</c:v>
                </c:pt>
                <c:pt idx="7">
                  <c:v>85.4</c:v>
                </c:pt>
                <c:pt idx="8">
                  <c:v>86.8</c:v>
                </c:pt>
                <c:pt idx="9">
                  <c:v>86</c:v>
                </c:pt>
                <c:pt idx="10">
                  <c:v>86.9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B0-4805-A2F6-B00B00BDE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6481103"/>
        <c:axId val="786476943"/>
      </c:lineChart>
      <c:catAx>
        <c:axId val="7864811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86476943"/>
        <c:crosses val="autoZero"/>
        <c:auto val="1"/>
        <c:lblAlgn val="ctr"/>
        <c:lblOffset val="100"/>
        <c:noMultiLvlLbl val="0"/>
      </c:catAx>
      <c:valAx>
        <c:axId val="78647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2.474548111889347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7864811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9.8958333333333329E-2"/>
          <c:y val="0.91873958796195387"/>
          <c:w val="0.9"/>
          <c:h val="7.81255468066491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28395669291337"/>
          <c:y val="5.1977926322037585E-2"/>
          <c:w val="0.87225770997375329"/>
          <c:h val="0.70840735046854653"/>
        </c:manualLayout>
      </c:layout>
      <c:lineChart>
        <c:grouping val="standard"/>
        <c:varyColors val="0"/>
        <c:ser>
          <c:idx val="0"/>
          <c:order val="0"/>
          <c:tx>
            <c:strRef>
              <c:f>'CKD Stage'!$B$18</c:f>
              <c:strCache>
                <c:ptCount val="1"/>
                <c:pt idx="0">
                  <c:v>CKD Stage 3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44450">
                <a:solidFill>
                  <a:schemeClr val="accent1"/>
                </a:solidFill>
              </a:ln>
              <a:effectLst/>
            </c:spPr>
          </c:marker>
          <c:cat>
            <c:numRef>
              <c:f>'CKD Stage'!$A$19:$A$29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'CKD Stage'!$B$19:$B$29</c:f>
              <c:numCache>
                <c:formatCode>0.0</c:formatCode>
                <c:ptCount val="11"/>
                <c:pt idx="0">
                  <c:v>25.8</c:v>
                </c:pt>
                <c:pt idx="1">
                  <c:v>27.6</c:v>
                </c:pt>
                <c:pt idx="2">
                  <c:v>30.4</c:v>
                </c:pt>
                <c:pt idx="3">
                  <c:v>31.6</c:v>
                </c:pt>
                <c:pt idx="4">
                  <c:v>32.700000000000003</c:v>
                </c:pt>
                <c:pt idx="5">
                  <c:v>32.5</c:v>
                </c:pt>
                <c:pt idx="6">
                  <c:v>33.700000000000003</c:v>
                </c:pt>
                <c:pt idx="7">
                  <c:v>26.7</c:v>
                </c:pt>
                <c:pt idx="8">
                  <c:v>27.2</c:v>
                </c:pt>
                <c:pt idx="9">
                  <c:v>26.9</c:v>
                </c:pt>
                <c:pt idx="10">
                  <c:v>25.5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91A-45A4-BED7-A71C3AFF199C}"/>
            </c:ext>
          </c:extLst>
        </c:ser>
        <c:ser>
          <c:idx val="1"/>
          <c:order val="1"/>
          <c:tx>
            <c:strRef>
              <c:f>'CKD Stage'!$C$18</c:f>
              <c:strCache>
                <c:ptCount val="1"/>
                <c:pt idx="0">
                  <c:v>CKD Stage 4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'CKD Stage'!$A$19:$A$29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'CKD Stage'!$C$19:$C$29</c:f>
              <c:numCache>
                <c:formatCode>0.0</c:formatCode>
                <c:ptCount val="11"/>
                <c:pt idx="0">
                  <c:v>85.3</c:v>
                </c:pt>
                <c:pt idx="1">
                  <c:v>89.1</c:v>
                </c:pt>
                <c:pt idx="2">
                  <c:v>83.3</c:v>
                </c:pt>
                <c:pt idx="3">
                  <c:v>79.900000000000006</c:v>
                </c:pt>
                <c:pt idx="4">
                  <c:v>82.5</c:v>
                </c:pt>
                <c:pt idx="5">
                  <c:v>88.4</c:v>
                </c:pt>
                <c:pt idx="6">
                  <c:v>87.2</c:v>
                </c:pt>
                <c:pt idx="7">
                  <c:v>82.3</c:v>
                </c:pt>
                <c:pt idx="8">
                  <c:v>88.8</c:v>
                </c:pt>
                <c:pt idx="9">
                  <c:v>86</c:v>
                </c:pt>
                <c:pt idx="10">
                  <c:v>83.1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1A-45A4-BED7-A71C3AFF199C}"/>
            </c:ext>
          </c:extLst>
        </c:ser>
        <c:ser>
          <c:idx val="2"/>
          <c:order val="2"/>
          <c:tx>
            <c:strRef>
              <c:f>'CKD Stage'!$D$18</c:f>
              <c:strCache>
                <c:ptCount val="1"/>
                <c:pt idx="0">
                  <c:v>CKD Stage 5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'CKD Stage'!$A$19:$A$29</c:f>
              <c:numCache>
                <c:formatCode>General</c:formatCode>
                <c:ptCount val="11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  <c:pt idx="3">
                  <c:v>2012</c:v>
                </c:pt>
                <c:pt idx="4">
                  <c:v>2013</c:v>
                </c:pt>
                <c:pt idx="5">
                  <c:v>2014</c:v>
                </c:pt>
                <c:pt idx="6">
                  <c:v>2015</c:v>
                </c:pt>
                <c:pt idx="7">
                  <c:v>2016</c:v>
                </c:pt>
                <c:pt idx="8">
                  <c:v>2017</c:v>
                </c:pt>
                <c:pt idx="9">
                  <c:v>2018</c:v>
                </c:pt>
                <c:pt idx="10">
                  <c:v>2019</c:v>
                </c:pt>
              </c:numCache>
            </c:numRef>
          </c:cat>
          <c:val>
            <c:numRef>
              <c:f>'CKD Stage'!$D$19:$D$29</c:f>
              <c:numCache>
                <c:formatCode>0.0</c:formatCode>
                <c:ptCount val="11"/>
                <c:pt idx="0">
                  <c:v>93.2</c:v>
                </c:pt>
                <c:pt idx="1">
                  <c:v>90</c:v>
                </c:pt>
                <c:pt idx="2">
                  <c:v>90.6</c:v>
                </c:pt>
                <c:pt idx="3">
                  <c:v>90.3</c:v>
                </c:pt>
                <c:pt idx="4">
                  <c:v>91.4</c:v>
                </c:pt>
                <c:pt idx="5">
                  <c:v>92.7</c:v>
                </c:pt>
                <c:pt idx="6">
                  <c:v>88.2</c:v>
                </c:pt>
                <c:pt idx="7">
                  <c:v>82.4</c:v>
                </c:pt>
                <c:pt idx="8">
                  <c:v>87.2</c:v>
                </c:pt>
                <c:pt idx="9">
                  <c:v>88.1</c:v>
                </c:pt>
                <c:pt idx="10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1A-45A4-BED7-A71C3AFF199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97561855"/>
        <c:axId val="897562271"/>
      </c:lineChart>
      <c:catAx>
        <c:axId val="89756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97562271"/>
        <c:crosses val="autoZero"/>
        <c:auto val="1"/>
        <c:lblAlgn val="ctr"/>
        <c:lblOffset val="100"/>
        <c:noMultiLvlLbl val="0"/>
      </c:catAx>
      <c:valAx>
        <c:axId val="897562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ysClr val="windowText" lastClr="000000"/>
                    </a:solidFill>
                    <a:latin typeface="Calibri" panose="020F0502020204030204" pitchFamily="34" charset="0"/>
                    <a:ea typeface="+mn-ea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Adults with CKD Stages 3–5 and</a:t>
                </a:r>
                <a:endParaRPr lang="en-US" sz="2000">
                  <a:effectLst/>
                </a:endParaRPr>
              </a:p>
              <a:p>
                <a:pPr>
                  <a:defRPr sz="2000">
                    <a:solidFill>
                      <a:sysClr val="windowText" lastClr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defRPr>
                </a:pPr>
                <a:r>
                  <a:rPr lang="en-US" sz="2000" b="0" i="0" baseline="0">
                    <a:effectLst/>
                  </a:rPr>
                  <a:t> ICD-9 or 10 code (%)</a:t>
                </a:r>
                <a:endParaRPr lang="en-US" sz="2000">
                  <a:effectLst/>
                </a:endParaRPr>
              </a:p>
            </c:rich>
          </c:tx>
          <c:layout>
            <c:manualLayout>
              <c:xMode val="edge"/>
              <c:yMode val="edge"/>
              <c:x val="0"/>
              <c:y val="4.9247631899556117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0" i="0" u="none" strike="noStrike" kern="1200" baseline="0">
                  <a:solidFill>
                    <a:sysClr val="windowText" lastClr="000000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300" b="0" i="0" u="none" strike="noStrike" kern="1200" baseline="0">
                <a:solidFill>
                  <a:sysClr val="windowText" lastClr="0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pPr>
            <a:endParaRPr lang="en-US"/>
          </a:p>
        </c:txPr>
        <c:crossAx val="89756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318863188976378"/>
          <c:y val="0.91320866995319583"/>
          <c:w val="0.79830381655132154"/>
          <c:h val="7.812554680664916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baseline="0">
              <a:solidFill>
                <a:sysClr val="windowText" lastClr="000000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nccd.cdc.gov/CKD/detail.aspx?Qnum=Q759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1147" y="2261981"/>
            <a:ext cx="10389705" cy="2947325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Service Members and their Dependents with CKD Stages 3–5 who have a Diagnosis Code for CKD in the Military Health System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18053" y="4273423"/>
            <a:ext cx="11608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For MHS beneficiaries with CKD stages 3–5 based on eGFR, the prevalence of those who also had an ICD-9 diagnosis code for CKD was around 37–39% in 2012–2015. After conversion to ICD-10 in 2016, the prevalence was around 32–33% in 2016–2019. The crude percent with a diagnosis code was higher in men, adults aged 18−59 years, and those with CKD stage 4−5 compared with the corresponding counterparts.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DoD-MHS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10" y="6304748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hlinkClick r:id="rId3"/>
              </a:rPr>
              <a:t>https://nccd.cdc.gov/CKD/detail.aspx?Qnum=Q759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9C5EF-17E4-4D21-A3D5-B3BAB566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CKD Stage (age-standardized)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647737E-FB96-41A5-8666-1668057A26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66904261"/>
              </p:ext>
            </p:extLst>
          </p:nvPr>
        </p:nvGraphicFramePr>
        <p:xfrm>
          <a:off x="0" y="1537251"/>
          <a:ext cx="12192000" cy="465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5126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Overall (crude)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3740842-1BDB-47AB-BA52-9F3AB1190A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300443"/>
              </p:ext>
            </p:extLst>
          </p:nvPr>
        </p:nvGraphicFramePr>
        <p:xfrm>
          <a:off x="0" y="1523999"/>
          <a:ext cx="12191999" cy="465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Overall (age-standardized)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0EB531B-4D55-4BDF-A760-4556B18D4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9480911"/>
              </p:ext>
            </p:extLst>
          </p:nvPr>
        </p:nvGraphicFramePr>
        <p:xfrm>
          <a:off x="0" y="1510747"/>
          <a:ext cx="12192000" cy="46780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142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0BC127D-EC29-4D18-A0AD-6E566FBF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Age (crude)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EC084BB-C49F-491D-AB4C-25A43CEC01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3884558"/>
              </p:ext>
            </p:extLst>
          </p:nvPr>
        </p:nvGraphicFramePr>
        <p:xfrm>
          <a:off x="0" y="1523999"/>
          <a:ext cx="12192000" cy="465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9317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B9192E-60E8-4FD6-8E3F-313BA8C5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Sex (crude)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B07D7E7-391A-47EB-828A-9B22DF93A2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18588982"/>
              </p:ext>
            </p:extLst>
          </p:nvPr>
        </p:nvGraphicFramePr>
        <p:xfrm>
          <a:off x="0" y="1523999"/>
          <a:ext cx="12191999" cy="465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62789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B9192E-60E8-4FD6-8E3F-313BA8C5A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Sex (age-standardized)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4955569-2562-498E-8B1B-52B5B354BF7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3743557"/>
              </p:ext>
            </p:extLst>
          </p:nvPr>
        </p:nvGraphicFramePr>
        <p:xfrm>
          <a:off x="0" y="1510747"/>
          <a:ext cx="12192000" cy="46647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89336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9C3A56-86B5-4ED4-AFB6-68652A07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Race (crude)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E2762C2-B849-40CC-80E8-B7F7A07025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629613"/>
              </p:ext>
            </p:extLst>
          </p:nvPr>
        </p:nvGraphicFramePr>
        <p:xfrm>
          <a:off x="0" y="1537252"/>
          <a:ext cx="12192000" cy="4638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7667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9C3A56-86B5-4ED4-AFB6-68652A076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Race (age-standardized)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53093BE-C8C3-4CC7-B813-32C6A10101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887788"/>
              </p:ext>
            </p:extLst>
          </p:nvPr>
        </p:nvGraphicFramePr>
        <p:xfrm>
          <a:off x="0" y="1524000"/>
          <a:ext cx="12192000" cy="46515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0998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49C5EF-17E4-4D21-A3D5-B3BAB566E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574" y="215349"/>
            <a:ext cx="10515600" cy="117613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Service Members and their Dependents with CKD Stages 3–5 who have a Diagnosis Code for CKD in the Military Health System, by CKD Stage (crude)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622754C-F42C-429C-AB4B-85252B6E27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8810"/>
              </p:ext>
            </p:extLst>
          </p:nvPr>
        </p:nvGraphicFramePr>
        <p:xfrm>
          <a:off x="0" y="1537251"/>
          <a:ext cx="12192000" cy="46382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458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4238</TotalTime>
  <Words>477</Words>
  <Application>Microsoft Office PowerPoint</Application>
  <PresentationFormat>Widescreen</PresentationFormat>
  <Paragraphs>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Open Sans</vt:lpstr>
      <vt:lpstr>Office Theme</vt:lpstr>
      <vt:lpstr>  Service Members and their Dependents with CKD Stages 3–5 who have a Diagnosis Code for CKD in the Military Health System  </vt:lpstr>
      <vt:lpstr>Service Members and their Dependents with CKD Stages 3–5 who have a Diagnosis Code for CKD in the Military Health System, Overall (crude)</vt:lpstr>
      <vt:lpstr>Service Members and their Dependents with CKD Stages 3–5 who have a Diagnosis Code for CKD in the Military Health System, Overall (age-standardized)</vt:lpstr>
      <vt:lpstr>Service Members and their Dependents with CKD Stages 3–5 who have a Diagnosis Code for CKD in the Military Health System, by Age (crude)</vt:lpstr>
      <vt:lpstr>Service Members and their Dependents with CKD Stages 3–5 who have a Diagnosis Code for CKD in the Military Health System, by Sex (crude)</vt:lpstr>
      <vt:lpstr>Service Members and their Dependents with CKD Stages 3–5 who have a Diagnosis Code for CKD in the Military Health System, by Sex (age-standardized)</vt:lpstr>
      <vt:lpstr>Service Members and their Dependents with CKD Stages 3–5 who have a Diagnosis Code for CKD in the Military Health System, by Race (crude)</vt:lpstr>
      <vt:lpstr>Service Members and their Dependents with CKD Stages 3–5 who have a Diagnosis Code for CKD in the Military Health System, by Race (age-standardized)</vt:lpstr>
      <vt:lpstr>Service Members and their Dependents with CKD Stages 3–5 who have a Diagnosis Code for CKD in the Military Health System, by CKD Stage (crude)</vt:lpstr>
      <vt:lpstr>Service Members and their Dependents with CKD Stages 3–5 who have a Diagnosis Code for CKD in the Military Health System, by CKD Stage (age-standardized)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Kiryakos, Jenna</cp:lastModifiedBy>
  <cp:revision>140</cp:revision>
  <dcterms:created xsi:type="dcterms:W3CDTF">2023-08-07T21:35:07Z</dcterms:created>
  <dcterms:modified xsi:type="dcterms:W3CDTF">2024-08-06T17:50:10Z</dcterms:modified>
</cp:coreProperties>
</file>