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Age!$B$1</c:f>
              <c:strCache>
                <c:ptCount val="1"/>
                <c:pt idx="0">
                  <c:v>18–39 years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Age!$A$2:$A$6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Age!$B$2:$B$6</c:f>
              <c:numCache>
                <c:formatCode>0.0</c:formatCode>
                <c:ptCount val="5"/>
                <c:pt idx="0">
                  <c:v>5.5</c:v>
                </c:pt>
                <c:pt idx="1">
                  <c:v>6.6</c:v>
                </c:pt>
                <c:pt idx="2">
                  <c:v>5.8</c:v>
                </c:pt>
                <c:pt idx="3">
                  <c:v>6.4</c:v>
                </c:pt>
                <c:pt idx="4">
                  <c:v>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A6-495A-BC5D-BC2BCB4D2D3E}"/>
            </c:ext>
          </c:extLst>
        </c:ser>
        <c:ser>
          <c:idx val="1"/>
          <c:order val="1"/>
          <c:tx>
            <c:strRef>
              <c:f>Age!$C$1</c:f>
              <c:strCache>
                <c:ptCount val="1"/>
                <c:pt idx="0">
                  <c:v>40–59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Age!$A$2:$A$6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Age!$C$2:$C$6</c:f>
              <c:numCache>
                <c:formatCode>0.0</c:formatCode>
                <c:ptCount val="5"/>
                <c:pt idx="0">
                  <c:v>9.6</c:v>
                </c:pt>
                <c:pt idx="1">
                  <c:v>9.5</c:v>
                </c:pt>
                <c:pt idx="2">
                  <c:v>8</c:v>
                </c:pt>
                <c:pt idx="3">
                  <c:v>10.199999999999999</c:v>
                </c:pt>
                <c:pt idx="4">
                  <c:v>10.8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A6-495A-BC5D-BC2BCB4D2D3E}"/>
            </c:ext>
          </c:extLst>
        </c:ser>
        <c:ser>
          <c:idx val="2"/>
          <c:order val="2"/>
          <c:tx>
            <c:strRef>
              <c:f>Age!$D$1</c:f>
              <c:strCache>
                <c:ptCount val="1"/>
                <c:pt idx="0">
                  <c:v>60–69 years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strRef>
              <c:f>Age!$A$2:$A$6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Age!$D$2:$D$6</c:f>
              <c:numCache>
                <c:formatCode>0.0</c:formatCode>
                <c:ptCount val="5"/>
                <c:pt idx="0">
                  <c:v>20.3</c:v>
                </c:pt>
                <c:pt idx="1">
                  <c:v>18.100000000000001</c:v>
                </c:pt>
                <c:pt idx="2">
                  <c:v>17.7</c:v>
                </c:pt>
                <c:pt idx="3">
                  <c:v>19.100000000000001</c:v>
                </c:pt>
                <c:pt idx="4">
                  <c:v>18.600000000000001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0A6-495A-BC5D-BC2BCB4D2D3E}"/>
            </c:ext>
          </c:extLst>
        </c:ser>
        <c:ser>
          <c:idx val="3"/>
          <c:order val="3"/>
          <c:tx>
            <c:strRef>
              <c:f>Age!$E$1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cat>
            <c:strRef>
              <c:f>Age!$A$2:$A$6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Age!$E$2:$E$6</c:f>
              <c:numCache>
                <c:formatCode>0.0</c:formatCode>
                <c:ptCount val="5"/>
                <c:pt idx="0">
                  <c:v>47.1</c:v>
                </c:pt>
                <c:pt idx="1">
                  <c:v>44.8</c:v>
                </c:pt>
                <c:pt idx="2">
                  <c:v>43.8</c:v>
                </c:pt>
                <c:pt idx="3">
                  <c:v>41.2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0A6-495A-BC5D-BC2BCB4D2D3E}"/>
            </c:ext>
          </c:extLst>
        </c:ser>
        <c:ser>
          <c:idx val="4"/>
          <c:order val="4"/>
          <c:tx>
            <c:strRef>
              <c:f>Age!$F$1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Age!$F$2:$F$6</c:f>
              <c:numCache>
                <c:formatCode>0.0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A6-495A-BC5D-BC2BCB4D2D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1112000"/>
        <c:axId val="1471107008"/>
      </c:lineChart>
      <c:catAx>
        <c:axId val="147111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1107008"/>
        <c:crosses val="autoZero"/>
        <c:auto val="1"/>
        <c:lblAlgn val="ctr"/>
        <c:lblOffset val="100"/>
        <c:noMultiLvlLbl val="0"/>
      </c:catAx>
      <c:valAx>
        <c:axId val="147110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96070563924751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111200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789873459604189"/>
          <c:y val="0.90269419526567651"/>
          <c:w val="0.86567159391875481"/>
          <c:h val="9.73058047343236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ccd.cdc.gov/CKD/detail.aspx?Qnum=Q762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147" y="2225059"/>
            <a:ext cx="10389705" cy="2407882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Prevalence of CKD among U.S. Adults, by Age</a:t>
            </a: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995855" y="3967520"/>
            <a:ext cx="10200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prevalence of chronic kidney disease (CKD) is higher among older age groups and highest among adults aged 70 years or older. Prevalence among adults aged ≥ 70 years is lower in recent years (38.0% in 2017–March 2020 and 47.1% in 2001–2004).</a:t>
            </a: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12" y="6120082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https://nccd.cdc.gov/CKD/detail.aspx?Qnum=Q762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Adults, by Age</a:t>
            </a:r>
            <a:endParaRPr lang="en-U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4CC399-ED19-49E3-9F01-FAA98793B6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829010"/>
              </p:ext>
            </p:extLst>
          </p:nvPr>
        </p:nvGraphicFramePr>
        <p:xfrm>
          <a:off x="0" y="1540911"/>
          <a:ext cx="12192000" cy="4647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4169</TotalTime>
  <Words>106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  Trends in Prevalence of CKD among U.S. Adults, by Age  </vt:lpstr>
      <vt:lpstr>Trends in Prevalence of CKD among U.S. Adults, by Age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Kiryakos, Jenna</cp:lastModifiedBy>
  <cp:revision>122</cp:revision>
  <dcterms:created xsi:type="dcterms:W3CDTF">2023-08-07T21:35:07Z</dcterms:created>
  <dcterms:modified xsi:type="dcterms:W3CDTF">2024-07-19T19:15:37Z</dcterms:modified>
</cp:coreProperties>
</file>