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Diabetes!$B$1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Diabetes!$B$2:$B$6</c:f>
              <c:numCache>
                <c:formatCode>0.0</c:formatCode>
                <c:ptCount val="5"/>
                <c:pt idx="0">
                  <c:v>41.1</c:v>
                </c:pt>
                <c:pt idx="1">
                  <c:v>37.5</c:v>
                </c:pt>
                <c:pt idx="2">
                  <c:v>35.200000000000003</c:v>
                </c:pt>
                <c:pt idx="3">
                  <c:v>33.4</c:v>
                </c:pt>
                <c:pt idx="4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96-418F-B3C3-DE950208FC65}"/>
            </c:ext>
          </c:extLst>
        </c:ser>
        <c:ser>
          <c:idx val="1"/>
          <c:order val="1"/>
          <c:tx>
            <c:strRef>
              <c:f>Diabetes!$C$1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Diabetes!$C$2:$C$6</c:f>
              <c:numCache>
                <c:formatCode>0.0</c:formatCode>
                <c:ptCount val="5"/>
                <c:pt idx="0">
                  <c:v>10.3</c:v>
                </c:pt>
                <c:pt idx="1">
                  <c:v>10.6</c:v>
                </c:pt>
                <c:pt idx="2">
                  <c:v>9.6999999999999993</c:v>
                </c:pt>
                <c:pt idx="3">
                  <c:v>11</c:v>
                </c:pt>
                <c:pt idx="4">
                  <c:v>10.1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96-418F-B3C3-DE950208FC65}"/>
            </c:ext>
          </c:extLst>
        </c:ser>
        <c:ser>
          <c:idx val="2"/>
          <c:order val="2"/>
          <c:tx>
            <c:strRef>
              <c:f>Diabetes!$D$1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96-418F-B3C3-DE950208F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9982479"/>
        <c:axId val="969983311"/>
      </c:lineChart>
      <c:catAx>
        <c:axId val="96998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3311"/>
        <c:crosses val="autoZero"/>
        <c:auto val="1"/>
        <c:lblAlgn val="ctr"/>
        <c:lblOffset val="100"/>
        <c:noMultiLvlLbl val="0"/>
      </c:catAx>
      <c:valAx>
        <c:axId val="96998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9470492893654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66847112860893"/>
          <c:y val="0.91349392583748357"/>
          <c:w val="0.43266305774278213"/>
          <c:h val="8.6506074162516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Diabetes!$B$25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Diabetes!$B$26:$B$30</c:f>
              <c:numCache>
                <c:formatCode>0.0</c:formatCode>
                <c:ptCount val="5"/>
                <c:pt idx="0">
                  <c:v>35.4</c:v>
                </c:pt>
                <c:pt idx="1">
                  <c:v>34</c:v>
                </c:pt>
                <c:pt idx="2">
                  <c:v>28.1</c:v>
                </c:pt>
                <c:pt idx="3">
                  <c:v>27.2</c:v>
                </c:pt>
                <c:pt idx="4">
                  <c:v>32.700000000000003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C1-4F33-AA78-7FA64E74BD7B}"/>
            </c:ext>
          </c:extLst>
        </c:ser>
        <c:ser>
          <c:idx val="1"/>
          <c:order val="1"/>
          <c:tx>
            <c:strRef>
              <c:f>Diabetes!$C$25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Diabetes!$C$26:$C$30</c:f>
              <c:numCache>
                <c:formatCode>0.0</c:formatCode>
                <c:ptCount val="5"/>
                <c:pt idx="0">
                  <c:v>11.7</c:v>
                </c:pt>
                <c:pt idx="1">
                  <c:v>11.6</c:v>
                </c:pt>
                <c:pt idx="2">
                  <c:v>10.6</c:v>
                </c:pt>
                <c:pt idx="3">
                  <c:v>11.6</c:v>
                </c:pt>
                <c:pt idx="4">
                  <c:v>10.4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C1-4F33-AA78-7FA64E74BD7B}"/>
            </c:ext>
          </c:extLst>
        </c:ser>
        <c:ser>
          <c:idx val="2"/>
          <c:order val="2"/>
          <c:tx>
            <c:strRef>
              <c:f>Diabetes!$D$25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Diabetes!$D$26:$D$30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C1-4F33-AA78-7FA64E74B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3733552"/>
        <c:axId val="1063730640"/>
      </c:lineChart>
      <c:catAx>
        <c:axId val="10637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30640"/>
        <c:crosses val="autoZero"/>
        <c:auto val="1"/>
        <c:lblAlgn val="ctr"/>
        <c:lblOffset val="100"/>
        <c:noMultiLvlLbl val="0"/>
      </c:catAx>
      <c:valAx>
        <c:axId val="1063730640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527340256004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66847112860893"/>
          <c:y val="0.90722761915523442"/>
          <c:w val="0.43266305774278213"/>
          <c:h val="8.7407715613604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6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7" y="2400690"/>
            <a:ext cx="10389705" cy="301617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 with Diabetes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780904" y="3913119"/>
            <a:ext cx="10630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Crude prevalence of chronic kidney disease (CKD) among adults with diabetes was over three times as high as that among adults without diabetes (37.0% vs. 10.1%, 2017−March 2020). Age-standardized trends were consistent with the crude trends. Age-standardized estimates were standardized to the 2010 U.S. Census population for adults.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https://nccd.cdc.gov/CKD/detail.aspx?Qnum=Q763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 with Diabetes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DBABBF-2AB7-4275-BC8C-8C9DFAF4D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603135"/>
              </p:ext>
            </p:extLst>
          </p:nvPr>
        </p:nvGraphicFramePr>
        <p:xfrm>
          <a:off x="0" y="1417983"/>
          <a:ext cx="12192000" cy="478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1985F-E3DB-4100-9222-E4C2142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Age-Standardized Trends in Prevalence of CKD among U.S. Adults with Diabetes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F55F350-C9F3-42C2-9972-71BFE1C08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165891"/>
              </p:ext>
            </p:extLst>
          </p:nvPr>
        </p:nvGraphicFramePr>
        <p:xfrm>
          <a:off x="0" y="1444487"/>
          <a:ext cx="12192000" cy="4734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9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133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 Trends in Prevalence of CKD among U.S. Adults with Diabetes   </vt:lpstr>
      <vt:lpstr>Crude Trends in Prevalence of CKD among U.S. Adults with Diabetes</vt:lpstr>
      <vt:lpstr>Age-Standardized Trends in Prevalence of CKD among U.S. Adults with Diabetes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131</cp:revision>
  <dcterms:created xsi:type="dcterms:W3CDTF">2023-08-07T21:35:07Z</dcterms:created>
  <dcterms:modified xsi:type="dcterms:W3CDTF">2024-07-22T17:34:14Z</dcterms:modified>
</cp:coreProperties>
</file>