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24.5</c:v>
                </c:pt>
                <c:pt idx="1">
                  <c:v>24.2</c:v>
                </c:pt>
                <c:pt idx="2">
                  <c:v>23.4</c:v>
                </c:pt>
                <c:pt idx="3">
                  <c:v>24.5</c:v>
                </c:pt>
                <c:pt idx="4">
                  <c:v>24.4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7-4148-A4E4-524407421FB7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7.1</c:v>
                </c:pt>
                <c:pt idx="1">
                  <c:v>7.4</c:v>
                </c:pt>
                <c:pt idx="2">
                  <c:v>6.7</c:v>
                </c:pt>
                <c:pt idx="3">
                  <c:v>7.4</c:v>
                </c:pt>
                <c:pt idx="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7-4148-A4E4-524407421FB7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17-4148-A4E4-524407421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937583"/>
        <c:axId val="691935503"/>
      </c:lineChart>
      <c:catAx>
        <c:axId val="69193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5503"/>
        <c:crosses val="autoZero"/>
        <c:auto val="1"/>
        <c:lblAlgn val="ctr"/>
        <c:lblOffset val="100"/>
        <c:noMultiLvlLbl val="0"/>
      </c:catAx>
      <c:valAx>
        <c:axId val="691935503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068733595800527E-4"/>
              <c:y val="0.288592638403318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56848753280841"/>
          <c:y val="0.91027333577345571"/>
          <c:w val="0.53761302493438323"/>
          <c:h val="8.7055150972052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Hypertension!$B$26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Hypertension!$B$27:$B$31</c:f>
              <c:numCache>
                <c:formatCode>0.0</c:formatCode>
                <c:ptCount val="5"/>
                <c:pt idx="0">
                  <c:v>18.600000000000001</c:v>
                </c:pt>
                <c:pt idx="1">
                  <c:v>19.399999999999999</c:v>
                </c:pt>
                <c:pt idx="2">
                  <c:v>17.100000000000001</c:v>
                </c:pt>
                <c:pt idx="3">
                  <c:v>18.899999999999999</c:v>
                </c:pt>
                <c:pt idx="4">
                  <c:v>17.8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1C-46ED-8717-C5E94EB51F75}"/>
            </c:ext>
          </c:extLst>
        </c:ser>
        <c:ser>
          <c:idx val="1"/>
          <c:order val="1"/>
          <c:tx>
            <c:strRef>
              <c:f>Hypertension!$C$26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Hypertension!$C$27:$C$31</c:f>
              <c:numCache>
                <c:formatCode>0.0</c:formatCode>
                <c:ptCount val="5"/>
                <c:pt idx="0">
                  <c:v>10</c:v>
                </c:pt>
                <c:pt idx="1">
                  <c:v>9.6999999999999993</c:v>
                </c:pt>
                <c:pt idx="2">
                  <c:v>8.8000000000000007</c:v>
                </c:pt>
                <c:pt idx="3">
                  <c:v>9</c:v>
                </c:pt>
                <c:pt idx="4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1C-46ED-8717-C5E94EB51F75}"/>
            </c:ext>
          </c:extLst>
        </c:ser>
        <c:ser>
          <c:idx val="2"/>
          <c:order val="2"/>
          <c:tx>
            <c:strRef>
              <c:f>Hypertension!$D$26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Hypertension!$D$27:$D$31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1C-46ED-8717-C5E94EB51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529280"/>
        <c:axId val="1062538016"/>
      </c:lineChart>
      <c:catAx>
        <c:axId val="10625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38016"/>
        <c:crosses val="autoZero"/>
        <c:auto val="1"/>
        <c:lblAlgn val="ctr"/>
        <c:lblOffset val="100"/>
        <c:noMultiLvlLbl val="0"/>
      </c:catAx>
      <c:valAx>
        <c:axId val="10625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0887497130531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61009199557842"/>
          <c:y val="0.91227895025894634"/>
          <c:w val="0.53761306902994332"/>
          <c:h val="8.7721049741053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6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5" y="2400690"/>
            <a:ext cx="10389705" cy="340253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 with Hypertension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2" y="3771901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with hypertension was over three times as high as that among adults without hypertension (24.4% vs 7.5%, 2017–March 2020). The prevalence of CKD among those with hypertension has remained constant from 2001 through March 2020. Age-standardized trends were consistent with the crude trends. 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https://nccd.cdc.gov/CKD/detail.aspx?Qnum=Q764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 with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EBD29F-7F58-43B3-A6E2-FEB2162FF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47582"/>
              </p:ext>
            </p:extLst>
          </p:nvPr>
        </p:nvGraphicFramePr>
        <p:xfrm>
          <a:off x="0" y="1434905"/>
          <a:ext cx="12192000" cy="475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1985F-E3DB-4100-9222-E4C2142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CKD among U.S. Adults with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A82464-643E-4FF1-B954-89E2B0DF3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8631"/>
              </p:ext>
            </p:extLst>
          </p:nvPr>
        </p:nvGraphicFramePr>
        <p:xfrm>
          <a:off x="0" y="1444487"/>
          <a:ext cx="12191999" cy="471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9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CKD among U.S. Adults with Hypertension    </vt:lpstr>
      <vt:lpstr>Crude Trends in Prevalence of CKD among U.S. Adults with Hypertension</vt:lpstr>
      <vt:lpstr>Age-Standardized Trends in Prevalence of CKD among U.S. Adults with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139</cp:revision>
  <dcterms:created xsi:type="dcterms:W3CDTF">2023-08-07T21:35:07Z</dcterms:created>
  <dcterms:modified xsi:type="dcterms:W3CDTF">2024-07-22T17:34:39Z</dcterms:modified>
</cp:coreProperties>
</file>