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784"/>
    <a:srgbClr val="A32D81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81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81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graphics!$C$1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graphics!$C$2:$C$6</c:f>
              <c:numCache>
                <c:formatCode>0.0</c:formatCode>
                <c:ptCount val="5"/>
                <c:pt idx="0">
                  <c:v>50.5</c:v>
                </c:pt>
                <c:pt idx="1">
                  <c:v>54.8</c:v>
                </c:pt>
                <c:pt idx="2">
                  <c:v>52.8</c:v>
                </c:pt>
                <c:pt idx="3">
                  <c:v>61.4</c:v>
                </c:pt>
                <c:pt idx="4">
                  <c:v>63.9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3B-4A3C-A3EF-D8F7866C4D3E}"/>
            </c:ext>
          </c:extLst>
        </c:ser>
        <c:ser>
          <c:idx val="2"/>
          <c:order val="1"/>
          <c:tx>
            <c:strRef>
              <c:f>graphics!$D$1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graphics!$D$2:$D$6</c:f>
              <c:numCache>
                <c:formatCode>0.0</c:formatCode>
                <c:ptCount val="5"/>
                <c:pt idx="0">
                  <c:v>68.400000000000006</c:v>
                </c:pt>
                <c:pt idx="1">
                  <c:v>72.900000000000006</c:v>
                </c:pt>
                <c:pt idx="2">
                  <c:v>74</c:v>
                </c:pt>
                <c:pt idx="3">
                  <c:v>75.599999999999994</c:v>
                </c:pt>
                <c:pt idx="4">
                  <c:v>78.8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3B-4A3C-A3EF-D8F7866C4D3E}"/>
            </c:ext>
          </c:extLst>
        </c:ser>
        <c:ser>
          <c:idx val="0"/>
          <c:order val="2"/>
          <c:tx>
            <c:strRef>
              <c:f>graphics!$B$1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graphics!$B$2:$B$6</c:f>
              <c:numCache>
                <c:formatCode>0.0</c:formatCode>
                <c:ptCount val="5"/>
                <c:pt idx="0">
                  <c:v>66.099999999999994</c:v>
                </c:pt>
                <c:pt idx="1">
                  <c:v>70.5</c:v>
                </c:pt>
                <c:pt idx="2">
                  <c:v>71.3</c:v>
                </c:pt>
                <c:pt idx="3">
                  <c:v>73.599999999999994</c:v>
                </c:pt>
                <c:pt idx="4">
                  <c:v>76.7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3B-4A3C-A3EF-D8F7866C4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092271"/>
        <c:axId val="423098927"/>
      </c:lineChart>
      <c:catAx>
        <c:axId val="42309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8927"/>
        <c:crosses val="autoZero"/>
        <c:auto val="1"/>
        <c:lblAlgn val="ctr"/>
        <c:lblOffset val="100"/>
        <c:noMultiLvlLbl val="0"/>
      </c:catAx>
      <c:valAx>
        <c:axId val="423098927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Active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37266871797984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52583661417326"/>
          <c:y val="0.91009211517537569"/>
          <c:w val="0.44903157808398952"/>
          <c:h val="8.7230975925103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graphics!$C$27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graphics!$A$28:$A$32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graphics!$C$28:$C$32</c:f>
              <c:numCache>
                <c:formatCode>0.0</c:formatCode>
                <c:ptCount val="5"/>
                <c:pt idx="0">
                  <c:v>56</c:v>
                </c:pt>
                <c:pt idx="1">
                  <c:v>63</c:v>
                </c:pt>
                <c:pt idx="2">
                  <c:v>60.7</c:v>
                </c:pt>
                <c:pt idx="3">
                  <c:v>68.099999999999994</c:v>
                </c:pt>
                <c:pt idx="4">
                  <c:v>70.599999999999994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1B-4C39-B483-613CA6CE274E}"/>
            </c:ext>
          </c:extLst>
        </c:ser>
        <c:ser>
          <c:idx val="2"/>
          <c:order val="1"/>
          <c:tx>
            <c:strRef>
              <c:f>graphics!$D$27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graphics!$A$28:$A$32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graphics!$D$28:$D$32</c:f>
              <c:numCache>
                <c:formatCode>0.0</c:formatCode>
                <c:ptCount val="5"/>
                <c:pt idx="0">
                  <c:v>67</c:v>
                </c:pt>
                <c:pt idx="1">
                  <c:v>71.8</c:v>
                </c:pt>
                <c:pt idx="2">
                  <c:v>72.900000000000006</c:v>
                </c:pt>
                <c:pt idx="3">
                  <c:v>74.8</c:v>
                </c:pt>
                <c:pt idx="4">
                  <c:v>78.3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1B-4C39-B483-613CA6CE274E}"/>
            </c:ext>
          </c:extLst>
        </c:ser>
        <c:ser>
          <c:idx val="0"/>
          <c:order val="2"/>
          <c:tx>
            <c:strRef>
              <c:f>graphics!$B$27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graphics!$B$28:$B$32</c:f>
              <c:numCache>
                <c:formatCode>0.0</c:formatCode>
                <c:ptCount val="5"/>
                <c:pt idx="0">
                  <c:v>65.3</c:v>
                </c:pt>
                <c:pt idx="1">
                  <c:v>70.099999999999994</c:v>
                </c:pt>
                <c:pt idx="2">
                  <c:v>71.099999999999994</c:v>
                </c:pt>
                <c:pt idx="3">
                  <c:v>73.599999999999994</c:v>
                </c:pt>
                <c:pt idx="4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1B-4C39-B483-613CA6CE2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7620591"/>
        <c:axId val="1367621423"/>
      </c:lineChart>
      <c:catAx>
        <c:axId val="136762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621423"/>
        <c:crosses val="autoZero"/>
        <c:auto val="1"/>
        <c:lblAlgn val="ctr"/>
        <c:lblOffset val="100"/>
        <c:noMultiLvlLbl val="0"/>
      </c:catAx>
      <c:valAx>
        <c:axId val="1367621423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Active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416667521052126E-3"/>
              <c:y val="0.24446574073899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62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360919484983556"/>
          <c:y val="0.91325365249268309"/>
          <c:w val="0.44903161491401039"/>
          <c:h val="8.674634750731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8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5" y="3104564"/>
            <a:ext cx="10389705" cy="929439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Self-Reported Physical Activity among U.S. Adults, by CKD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2005–March 2020, crude prevalence of diabetes ranged from 28.6% to 37.6%, while that of anemia ranged from 14.1% to 17.7% among adults with CKD. Both crude and age-standardized prevalence of the listed comorbidities was higher among adults with CKD than those without CKD. 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https://nccd.cdc.gov/CKD/detail.aspx?Qnum=Q781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Crude Trends in Prevalence of Self-Reported Physical Activity among U.S. Adults, by CKD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8BF0B5-8DAA-473C-ADDE-87BAD6168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63946"/>
              </p:ext>
            </p:extLst>
          </p:nvPr>
        </p:nvGraphicFramePr>
        <p:xfrm>
          <a:off x="0" y="1444487"/>
          <a:ext cx="12192000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17" y="215348"/>
            <a:ext cx="1167516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Age-Standardized Trends in Prevalence of Self-Reported Physical Activity among U.S. Adults, by CKD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D7E072-A4D8-491A-A0AE-208879643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017342"/>
              </p:ext>
            </p:extLst>
          </p:nvPr>
        </p:nvGraphicFramePr>
        <p:xfrm>
          <a:off x="0" y="1404729"/>
          <a:ext cx="12191999" cy="477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813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131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Self-Reported Physical Activity among U.S. Adults, by CKD </vt:lpstr>
      <vt:lpstr>Crude Trends in Prevalence of Self-Reported Physical Activity among U.S. Adults, by CKD</vt:lpstr>
      <vt:lpstr>Age-Standardized Trends in Prevalence of Self-Reported Physical Activity among U.S. Adults, by CKD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Licon, Ana Laura</cp:lastModifiedBy>
  <cp:revision>118</cp:revision>
  <dcterms:created xsi:type="dcterms:W3CDTF">2023-08-07T21:35:07Z</dcterms:created>
  <dcterms:modified xsi:type="dcterms:W3CDTF">2024-08-07T16:12:23Z</dcterms:modified>
</cp:coreProperties>
</file>