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4" r:id="rId4"/>
    <p:sldId id="269" r:id="rId5"/>
    <p:sldId id="270" r:id="rId6"/>
    <p:sldId id="275" r:id="rId7"/>
    <p:sldId id="271" r:id="rId8"/>
    <p:sldId id="276" r:id="rId9"/>
    <p:sldId id="272" r:id="rId10"/>
    <p:sldId id="277" r:id="rId11"/>
    <p:sldId id="273"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gg-Gresham, Jennifer" initials="BGJ" lastIdx="1" clrIdx="0">
    <p:extLst>
      <p:ext uri="{19B8F6BF-5375-455C-9EA6-DF929625EA0E}">
        <p15:presenceInfo xmlns:p15="http://schemas.microsoft.com/office/powerpoint/2012/main" userId="S::jennb@umich.edu::8cbcf482-729b-43e2-be11-1cd996f4c0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'CKD status'!$C$52</c:f>
              <c:strCache>
                <c:ptCount val="1"/>
                <c:pt idx="0">
                  <c:v>CKD</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'CKD status'!$B$54:$B$57</c:f>
              <c:strCache>
                <c:ptCount val="4"/>
                <c:pt idx="0">
                  <c:v>2005–2008</c:v>
                </c:pt>
                <c:pt idx="1">
                  <c:v>2009–2012</c:v>
                </c:pt>
                <c:pt idx="2">
                  <c:v>2013–2016</c:v>
                </c:pt>
                <c:pt idx="3">
                  <c:v>2017–2020</c:v>
                </c:pt>
              </c:strCache>
              <c:extLst/>
            </c:strRef>
          </c:cat>
          <c:val>
            <c:numRef>
              <c:f>'CKD status'!$C$54:$C$57</c:f>
              <c:numCache>
                <c:formatCode>0.0</c:formatCode>
                <c:ptCount val="4"/>
                <c:pt idx="0">
                  <c:v>8</c:v>
                </c:pt>
                <c:pt idx="1">
                  <c:v>7.5</c:v>
                </c:pt>
                <c:pt idx="2">
                  <c:v>8.6999999999999993</c:v>
                </c:pt>
                <c:pt idx="3">
                  <c:v>9.1</c:v>
                </c:pt>
              </c:numCache>
              <c:extLst/>
            </c:numRef>
          </c:val>
          <c:smooth val="0"/>
          <c:extLst>
            <c:ext xmlns:c16="http://schemas.microsoft.com/office/drawing/2014/chart" uri="{C3380CC4-5D6E-409C-BE32-E72D297353CC}">
              <c16:uniqueId val="{00000000-CB60-4B39-9132-86A1C81DB20E}"/>
            </c:ext>
          </c:extLst>
        </c:ser>
        <c:ser>
          <c:idx val="1"/>
          <c:order val="1"/>
          <c:tx>
            <c:strRef>
              <c:f>'CKD status'!$D$52</c:f>
              <c:strCache>
                <c:ptCount val="1"/>
                <c:pt idx="0">
                  <c:v>No CKD</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'CKD status'!$B$54:$B$57</c:f>
              <c:strCache>
                <c:ptCount val="4"/>
                <c:pt idx="0">
                  <c:v>2005–2008</c:v>
                </c:pt>
                <c:pt idx="1">
                  <c:v>2009–2012</c:v>
                </c:pt>
                <c:pt idx="2">
                  <c:v>2013–2016</c:v>
                </c:pt>
                <c:pt idx="3">
                  <c:v>2017–2020</c:v>
                </c:pt>
              </c:strCache>
              <c:extLst/>
            </c:strRef>
          </c:cat>
          <c:val>
            <c:numRef>
              <c:f>'CKD status'!$D$54:$D$57</c:f>
              <c:numCache>
                <c:formatCode>0.0</c:formatCode>
                <c:ptCount val="4"/>
                <c:pt idx="0">
                  <c:v>5.7</c:v>
                </c:pt>
                <c:pt idx="1">
                  <c:v>5.5</c:v>
                </c:pt>
                <c:pt idx="2">
                  <c:v>8</c:v>
                </c:pt>
                <c:pt idx="3">
                  <c:v>8.1999999999999993</c:v>
                </c:pt>
              </c:numCache>
              <c:extLst/>
            </c:numRef>
          </c:val>
          <c:smooth val="0"/>
          <c:extLst>
            <c:ext xmlns:c16="http://schemas.microsoft.com/office/drawing/2014/chart" uri="{C3380CC4-5D6E-409C-BE32-E72D297353CC}">
              <c16:uniqueId val="{00000001-CB60-4B39-9132-86A1C81DB20E}"/>
            </c:ext>
          </c:extLst>
        </c:ser>
        <c:dLbls>
          <c:showLegendKey val="0"/>
          <c:showVal val="0"/>
          <c:showCatName val="0"/>
          <c:showSerName val="0"/>
          <c:showPercent val="0"/>
          <c:showBubbleSize val="0"/>
        </c:dLbls>
        <c:marker val="1"/>
        <c:smooth val="0"/>
        <c:axId val="1836786751"/>
        <c:axId val="1836775103"/>
      </c:lineChart>
      <c:catAx>
        <c:axId val="1836786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836775103"/>
        <c:crosses val="autoZero"/>
        <c:auto val="1"/>
        <c:lblAlgn val="ctr"/>
        <c:lblOffset val="100"/>
        <c:noMultiLvlLbl val="0"/>
      </c:catAx>
      <c:valAx>
        <c:axId val="18367751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Adhering</a:t>
                </a:r>
                <a:r>
                  <a:rPr lang="en-US" sz="2000" baseline="0">
                    <a:solidFill>
                      <a:sysClr val="windowText" lastClr="000000"/>
                    </a:solidFill>
                  </a:rPr>
                  <a:t> to Recommended Sugar Intake (%)</a:t>
                </a:r>
                <a:endParaRPr lang="en-US" sz="2000">
                  <a:solidFill>
                    <a:sysClr val="windowText" lastClr="000000"/>
                  </a:solidFill>
                </a:endParaRPr>
              </a:p>
            </c:rich>
          </c:tx>
          <c:layout>
            <c:manualLayout>
              <c:xMode val="edge"/>
              <c:yMode val="edge"/>
              <c:x val="1.0416666666666666E-2"/>
              <c:y val="3.2568564576127459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8367867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Hypertension!$C$50</c:f>
              <c:strCache>
                <c:ptCount val="1"/>
                <c:pt idx="0">
                  <c:v>Hypertension</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Hypertension!$B$52:$B$55</c:f>
              <c:strCache>
                <c:ptCount val="4"/>
                <c:pt idx="0">
                  <c:v>2005–2008</c:v>
                </c:pt>
                <c:pt idx="1">
                  <c:v>2009–2012</c:v>
                </c:pt>
                <c:pt idx="2">
                  <c:v>2013–2016</c:v>
                </c:pt>
                <c:pt idx="3">
                  <c:v>2017–2020</c:v>
                </c:pt>
              </c:strCache>
              <c:extLst/>
            </c:strRef>
          </c:cat>
          <c:val>
            <c:numRef>
              <c:f>Hypertension!$C$52:$C$55</c:f>
              <c:numCache>
                <c:formatCode>General</c:formatCode>
                <c:ptCount val="4"/>
                <c:pt idx="0">
                  <c:v>9.3000000000000007</c:v>
                </c:pt>
                <c:pt idx="1">
                  <c:v>9.1999999999999993</c:v>
                </c:pt>
                <c:pt idx="2">
                  <c:v>9.9</c:v>
                </c:pt>
                <c:pt idx="3">
                  <c:v>10.1</c:v>
                </c:pt>
              </c:numCache>
              <c:extLst/>
            </c:numRef>
          </c:val>
          <c:smooth val="0"/>
          <c:extLst>
            <c:ext xmlns:c16="http://schemas.microsoft.com/office/drawing/2014/chart" uri="{C3380CC4-5D6E-409C-BE32-E72D297353CC}">
              <c16:uniqueId val="{00000000-45B8-49DF-9442-94FEEF345C42}"/>
            </c:ext>
          </c:extLst>
        </c:ser>
        <c:ser>
          <c:idx val="1"/>
          <c:order val="1"/>
          <c:tx>
            <c:strRef>
              <c:f>Hypertension!$D$50</c:f>
              <c:strCache>
                <c:ptCount val="1"/>
                <c:pt idx="0">
                  <c:v>No Hypertension</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Hypertension!$B$52:$B$55</c:f>
              <c:strCache>
                <c:ptCount val="4"/>
                <c:pt idx="0">
                  <c:v>2005–2008</c:v>
                </c:pt>
                <c:pt idx="1">
                  <c:v>2009–2012</c:v>
                </c:pt>
                <c:pt idx="2">
                  <c:v>2013–2016</c:v>
                </c:pt>
                <c:pt idx="3">
                  <c:v>2017–2020</c:v>
                </c:pt>
              </c:strCache>
              <c:extLst/>
            </c:strRef>
          </c:cat>
          <c:val>
            <c:numRef>
              <c:f>Hypertension!$D$52:$D$55</c:f>
              <c:numCache>
                <c:formatCode>General</c:formatCode>
                <c:ptCount val="4"/>
                <c:pt idx="0">
                  <c:v>5.6</c:v>
                </c:pt>
                <c:pt idx="1">
                  <c:v>4.5</c:v>
                </c:pt>
                <c:pt idx="2">
                  <c:v>6.4</c:v>
                </c:pt>
                <c:pt idx="3">
                  <c:v>7.2</c:v>
                </c:pt>
              </c:numCache>
              <c:extLst/>
            </c:numRef>
          </c:val>
          <c:smooth val="0"/>
          <c:extLst>
            <c:ext xmlns:c16="http://schemas.microsoft.com/office/drawing/2014/chart" uri="{C3380CC4-5D6E-409C-BE32-E72D297353CC}">
              <c16:uniqueId val="{00000001-45B8-49DF-9442-94FEEF345C42}"/>
            </c:ext>
          </c:extLst>
        </c:ser>
        <c:dLbls>
          <c:showLegendKey val="0"/>
          <c:showVal val="0"/>
          <c:showCatName val="0"/>
          <c:showSerName val="0"/>
          <c:showPercent val="0"/>
          <c:showBubbleSize val="0"/>
        </c:dLbls>
        <c:marker val="1"/>
        <c:smooth val="0"/>
        <c:axId val="1960882319"/>
        <c:axId val="1960882735"/>
      </c:lineChart>
      <c:catAx>
        <c:axId val="1960882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960882735"/>
        <c:crosses val="autoZero"/>
        <c:auto val="1"/>
        <c:lblAlgn val="ctr"/>
        <c:lblOffset val="100"/>
        <c:noMultiLvlLbl val="0"/>
      </c:catAx>
      <c:valAx>
        <c:axId val="19608827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a:t>
                </a:r>
                <a:r>
                  <a:rPr lang="en-US" sz="2000" b="0" i="0" u="none" strike="noStrike" baseline="0">
                    <a:effectLst/>
                  </a:rPr>
                  <a:t>with CKD </a:t>
                </a:r>
                <a:r>
                  <a:rPr lang="en-US" sz="2000">
                    <a:solidFill>
                      <a:sysClr val="windowText" lastClr="000000"/>
                    </a:solidFill>
                  </a:rPr>
                  <a:t>Adhering to</a:t>
                </a:r>
                <a:r>
                  <a:rPr lang="en-US" sz="2000" baseline="0">
                    <a:solidFill>
                      <a:sysClr val="windowText" lastClr="000000"/>
                    </a:solidFill>
                  </a:rPr>
                  <a:t> </a:t>
                </a:r>
                <a:r>
                  <a:rPr lang="en-US" sz="2000">
                    <a:solidFill>
                      <a:sysClr val="windowText" lastClr="000000"/>
                    </a:solidFill>
                  </a:rPr>
                  <a:t>Recommended Sugar Intake (%)</a:t>
                </a:r>
              </a:p>
            </c:rich>
          </c:tx>
          <c:layout>
            <c:manualLayout>
              <c:xMode val="edge"/>
              <c:yMode val="edge"/>
              <c:x val="0"/>
              <c:y val="6.0372002615396471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960882319"/>
        <c:crosses val="autoZero"/>
        <c:crossBetween val="between"/>
      </c:valAx>
      <c:spPr>
        <a:noFill/>
        <a:ln>
          <a:noFill/>
        </a:ln>
        <a:effectLst/>
      </c:spPr>
    </c:plotArea>
    <c:legend>
      <c:legendPos val="b"/>
      <c:layout>
        <c:manualLayout>
          <c:xMode val="edge"/>
          <c:yMode val="edge"/>
          <c:x val="0.30947793635170606"/>
          <c:y val="0.91323204927375334"/>
          <c:w val="0.39979412729658792"/>
          <c:h val="8.1750498288337581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Hypertension!$C$74</c:f>
              <c:strCache>
                <c:ptCount val="1"/>
                <c:pt idx="0">
                  <c:v>Hypertension</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Hypertension!$B$76:$B$79</c:f>
              <c:strCache>
                <c:ptCount val="4"/>
                <c:pt idx="0">
                  <c:v>2005–2008</c:v>
                </c:pt>
                <c:pt idx="1">
                  <c:v>2009–2012</c:v>
                </c:pt>
                <c:pt idx="2">
                  <c:v>2013–2016</c:v>
                </c:pt>
                <c:pt idx="3">
                  <c:v>2017–2020</c:v>
                </c:pt>
              </c:strCache>
              <c:extLst/>
            </c:strRef>
          </c:cat>
          <c:val>
            <c:numRef>
              <c:f>Hypertension!$C$76:$C$79</c:f>
              <c:numCache>
                <c:formatCode>0.0</c:formatCode>
                <c:ptCount val="4"/>
                <c:pt idx="0" formatCode="General">
                  <c:v>10.1</c:v>
                </c:pt>
                <c:pt idx="1">
                  <c:v>11</c:v>
                </c:pt>
                <c:pt idx="2" formatCode="General">
                  <c:v>8.3000000000000007</c:v>
                </c:pt>
                <c:pt idx="3" formatCode="General">
                  <c:v>9.9</c:v>
                </c:pt>
              </c:numCache>
              <c:extLst/>
            </c:numRef>
          </c:val>
          <c:smooth val="0"/>
          <c:extLst>
            <c:ext xmlns:c16="http://schemas.microsoft.com/office/drawing/2014/chart" uri="{C3380CC4-5D6E-409C-BE32-E72D297353CC}">
              <c16:uniqueId val="{00000000-42A2-46A7-8670-EBED80ACEA26}"/>
            </c:ext>
          </c:extLst>
        </c:ser>
        <c:ser>
          <c:idx val="1"/>
          <c:order val="1"/>
          <c:tx>
            <c:strRef>
              <c:f>Hypertension!$D$74</c:f>
              <c:strCache>
                <c:ptCount val="1"/>
                <c:pt idx="0">
                  <c:v>No Hypertension</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Hypertension!$B$76:$B$79</c:f>
              <c:strCache>
                <c:ptCount val="4"/>
                <c:pt idx="0">
                  <c:v>2005–2008</c:v>
                </c:pt>
                <c:pt idx="1">
                  <c:v>2009–2012</c:v>
                </c:pt>
                <c:pt idx="2">
                  <c:v>2013–2016</c:v>
                </c:pt>
                <c:pt idx="3">
                  <c:v>2017–2020</c:v>
                </c:pt>
              </c:strCache>
              <c:extLst/>
            </c:strRef>
          </c:cat>
          <c:val>
            <c:numRef>
              <c:f>Hypertension!$D$76:$D$79</c:f>
              <c:numCache>
                <c:formatCode>General</c:formatCode>
                <c:ptCount val="4"/>
                <c:pt idx="0">
                  <c:v>5.5</c:v>
                </c:pt>
                <c:pt idx="1">
                  <c:v>4.5999999999999996</c:v>
                </c:pt>
                <c:pt idx="2">
                  <c:v>6.8</c:v>
                </c:pt>
                <c:pt idx="3">
                  <c:v>7.9</c:v>
                </c:pt>
              </c:numCache>
              <c:extLst/>
            </c:numRef>
          </c:val>
          <c:smooth val="0"/>
          <c:extLst>
            <c:ext xmlns:c16="http://schemas.microsoft.com/office/drawing/2014/chart" uri="{C3380CC4-5D6E-409C-BE32-E72D297353CC}">
              <c16:uniqueId val="{00000001-42A2-46A7-8670-EBED80ACEA26}"/>
            </c:ext>
          </c:extLst>
        </c:ser>
        <c:dLbls>
          <c:showLegendKey val="0"/>
          <c:showVal val="0"/>
          <c:showCatName val="0"/>
          <c:showSerName val="0"/>
          <c:showPercent val="0"/>
          <c:showBubbleSize val="0"/>
        </c:dLbls>
        <c:marker val="1"/>
        <c:smooth val="0"/>
        <c:axId val="1704310911"/>
        <c:axId val="1704311327"/>
      </c:lineChart>
      <c:catAx>
        <c:axId val="1704310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704311327"/>
        <c:crosses val="autoZero"/>
        <c:auto val="1"/>
        <c:lblAlgn val="ctr"/>
        <c:lblOffset val="100"/>
        <c:noMultiLvlLbl val="0"/>
      </c:catAx>
      <c:valAx>
        <c:axId val="17043113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dirty="0">
                    <a:solidFill>
                      <a:sysClr val="windowText" lastClr="000000"/>
                    </a:solidFill>
                  </a:rPr>
                  <a:t>Adults </a:t>
                </a:r>
                <a:r>
                  <a:rPr lang="en-US" sz="2000" b="0" i="0" u="none" strike="noStrike" baseline="0" dirty="0">
                    <a:effectLst/>
                  </a:rPr>
                  <a:t>with CKD </a:t>
                </a:r>
                <a:r>
                  <a:rPr lang="en-US" sz="2000" dirty="0">
                    <a:solidFill>
                      <a:sysClr val="windowText" lastClr="000000"/>
                    </a:solidFill>
                  </a:rPr>
                  <a:t>Adhering to</a:t>
                </a:r>
                <a:r>
                  <a:rPr lang="en-US" sz="2000" baseline="0" dirty="0">
                    <a:solidFill>
                      <a:sysClr val="windowText" lastClr="000000"/>
                    </a:solidFill>
                  </a:rPr>
                  <a:t> </a:t>
                </a:r>
                <a:r>
                  <a:rPr lang="en-US" sz="2000" dirty="0">
                    <a:solidFill>
                      <a:sysClr val="windowText" lastClr="000000"/>
                    </a:solidFill>
                  </a:rPr>
                  <a:t>Recommended Sugar Intake (%)</a:t>
                </a:r>
              </a:p>
            </c:rich>
          </c:tx>
          <c:layout>
            <c:manualLayout>
              <c:xMode val="edge"/>
              <c:yMode val="edge"/>
              <c:x val="0"/>
              <c:y val="5.9218138440325148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704310911"/>
        <c:crosses val="autoZero"/>
        <c:crossBetween val="between"/>
      </c:valAx>
      <c:spPr>
        <a:noFill/>
        <a:ln>
          <a:noFill/>
        </a:ln>
        <a:effectLst/>
      </c:spPr>
    </c:plotArea>
    <c:legend>
      <c:legendPos val="b"/>
      <c:layout>
        <c:manualLayout>
          <c:xMode val="edge"/>
          <c:yMode val="edge"/>
          <c:x val="0.30947793635170606"/>
          <c:y val="0.9125452233347332"/>
          <c:w val="0.39979412729658792"/>
          <c:h val="8.239760776000668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'CKD status'!$C$78</c:f>
              <c:strCache>
                <c:ptCount val="1"/>
                <c:pt idx="0">
                  <c:v>CKD</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'CKD status'!$B$80:$B$83</c:f>
              <c:strCache>
                <c:ptCount val="4"/>
                <c:pt idx="0">
                  <c:v>2005–2008</c:v>
                </c:pt>
                <c:pt idx="1">
                  <c:v>2009–2012</c:v>
                </c:pt>
                <c:pt idx="2">
                  <c:v>2013–2016</c:v>
                </c:pt>
                <c:pt idx="3">
                  <c:v>2017–2020</c:v>
                </c:pt>
              </c:strCache>
              <c:extLst/>
            </c:strRef>
          </c:cat>
          <c:val>
            <c:numRef>
              <c:f>'CKD status'!$C$80:$C$83</c:f>
              <c:numCache>
                <c:formatCode>0.0</c:formatCode>
                <c:ptCount val="4"/>
                <c:pt idx="0">
                  <c:v>7.9</c:v>
                </c:pt>
                <c:pt idx="1">
                  <c:v>7.4</c:v>
                </c:pt>
                <c:pt idx="2">
                  <c:v>8.1</c:v>
                </c:pt>
                <c:pt idx="3">
                  <c:v>8.5</c:v>
                </c:pt>
              </c:numCache>
              <c:extLst/>
            </c:numRef>
          </c:val>
          <c:smooth val="0"/>
          <c:extLst>
            <c:ext xmlns:c16="http://schemas.microsoft.com/office/drawing/2014/chart" uri="{C3380CC4-5D6E-409C-BE32-E72D297353CC}">
              <c16:uniqueId val="{00000000-ADA4-4A7F-B43E-8B0E585A7B71}"/>
            </c:ext>
          </c:extLst>
        </c:ser>
        <c:ser>
          <c:idx val="1"/>
          <c:order val="1"/>
          <c:tx>
            <c:strRef>
              <c:f>'CKD status'!$D$78</c:f>
              <c:strCache>
                <c:ptCount val="1"/>
                <c:pt idx="0">
                  <c:v>No CKD</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'CKD status'!$B$80:$B$83</c:f>
              <c:strCache>
                <c:ptCount val="4"/>
                <c:pt idx="0">
                  <c:v>2005–2008</c:v>
                </c:pt>
                <c:pt idx="1">
                  <c:v>2009–2012</c:v>
                </c:pt>
                <c:pt idx="2">
                  <c:v>2013–2016</c:v>
                </c:pt>
                <c:pt idx="3">
                  <c:v>2017–2020</c:v>
                </c:pt>
              </c:strCache>
              <c:extLst/>
            </c:strRef>
          </c:cat>
          <c:val>
            <c:numRef>
              <c:f>'CKD status'!$D$80:$D$83</c:f>
              <c:numCache>
                <c:formatCode>0.0</c:formatCode>
                <c:ptCount val="4"/>
                <c:pt idx="0">
                  <c:v>5.7</c:v>
                </c:pt>
                <c:pt idx="1">
                  <c:v>5.5</c:v>
                </c:pt>
                <c:pt idx="2">
                  <c:v>8</c:v>
                </c:pt>
                <c:pt idx="3">
                  <c:v>8.1</c:v>
                </c:pt>
              </c:numCache>
              <c:extLst/>
            </c:numRef>
          </c:val>
          <c:smooth val="0"/>
          <c:extLst>
            <c:ext xmlns:c16="http://schemas.microsoft.com/office/drawing/2014/chart" uri="{C3380CC4-5D6E-409C-BE32-E72D297353CC}">
              <c16:uniqueId val="{00000001-ADA4-4A7F-B43E-8B0E585A7B71}"/>
            </c:ext>
          </c:extLst>
        </c:ser>
        <c:dLbls>
          <c:showLegendKey val="0"/>
          <c:showVal val="0"/>
          <c:showCatName val="0"/>
          <c:showSerName val="0"/>
          <c:showPercent val="0"/>
          <c:showBubbleSize val="0"/>
        </c:dLbls>
        <c:marker val="1"/>
        <c:smooth val="0"/>
        <c:axId val="1186438559"/>
        <c:axId val="1433021407"/>
      </c:lineChart>
      <c:catAx>
        <c:axId val="1186438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433021407"/>
        <c:crosses val="autoZero"/>
        <c:auto val="1"/>
        <c:lblAlgn val="ctr"/>
        <c:lblOffset val="100"/>
        <c:noMultiLvlLbl val="0"/>
      </c:catAx>
      <c:valAx>
        <c:axId val="1433021407"/>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a:t>
                </a:r>
                <a:r>
                  <a:rPr lang="en-US" sz="2000" baseline="0">
                    <a:solidFill>
                      <a:sysClr val="windowText" lastClr="000000"/>
                    </a:solidFill>
                  </a:rPr>
                  <a:t> Adhereing to Recommended Sugar Intake</a:t>
                </a:r>
                <a:r>
                  <a:rPr lang="en-US" sz="2000">
                    <a:solidFill>
                      <a:sysClr val="windowText" lastClr="000000"/>
                    </a:solidFill>
                  </a:rPr>
                  <a:t>(%)</a:t>
                </a:r>
              </a:p>
            </c:rich>
          </c:tx>
          <c:layout>
            <c:manualLayout>
              <c:xMode val="edge"/>
              <c:yMode val="edge"/>
              <c:x val="6.2500005126312754E-3"/>
              <c:y val="4.5448453828142672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186438559"/>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'By age'!$C$120</c:f>
              <c:strCache>
                <c:ptCount val="1"/>
                <c:pt idx="0">
                  <c:v>18–39 years</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'By age'!$B$122:$B$125</c:f>
              <c:strCache>
                <c:ptCount val="4"/>
                <c:pt idx="0">
                  <c:v>2005–2008</c:v>
                </c:pt>
                <c:pt idx="1">
                  <c:v>2009–2012</c:v>
                </c:pt>
                <c:pt idx="2">
                  <c:v>2013–2016</c:v>
                </c:pt>
                <c:pt idx="3">
                  <c:v>2017–2020</c:v>
                </c:pt>
              </c:strCache>
              <c:extLst/>
            </c:strRef>
          </c:cat>
          <c:val>
            <c:numRef>
              <c:f>'By age'!$C$122:$C$125</c:f>
              <c:numCache>
                <c:formatCode>0.0</c:formatCode>
                <c:ptCount val="4"/>
                <c:pt idx="0">
                  <c:v>5.8</c:v>
                </c:pt>
                <c:pt idx="1">
                  <c:v>5.2</c:v>
                </c:pt>
                <c:pt idx="2">
                  <c:v>6.3</c:v>
                </c:pt>
                <c:pt idx="3">
                  <c:v>5.7</c:v>
                </c:pt>
              </c:numCache>
              <c:extLst/>
            </c:numRef>
          </c:val>
          <c:smooth val="0"/>
          <c:extLst>
            <c:ext xmlns:c16="http://schemas.microsoft.com/office/drawing/2014/chart" uri="{C3380CC4-5D6E-409C-BE32-E72D297353CC}">
              <c16:uniqueId val="{00000000-7468-4698-B049-391CA95E66FF}"/>
            </c:ext>
          </c:extLst>
        </c:ser>
        <c:ser>
          <c:idx val="1"/>
          <c:order val="1"/>
          <c:tx>
            <c:strRef>
              <c:f>'By age'!$D$120</c:f>
              <c:strCache>
                <c:ptCount val="1"/>
                <c:pt idx="0">
                  <c:v>40–59 years</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'By age'!$B$122:$B$125</c:f>
              <c:strCache>
                <c:ptCount val="4"/>
                <c:pt idx="0">
                  <c:v>2005–2008</c:v>
                </c:pt>
                <c:pt idx="1">
                  <c:v>2009–2012</c:v>
                </c:pt>
                <c:pt idx="2">
                  <c:v>2013–2016</c:v>
                </c:pt>
                <c:pt idx="3">
                  <c:v>2017–2020</c:v>
                </c:pt>
              </c:strCache>
              <c:extLst/>
            </c:strRef>
          </c:cat>
          <c:val>
            <c:numRef>
              <c:f>'By age'!$D$122:$D$125</c:f>
              <c:numCache>
                <c:formatCode>0.0</c:formatCode>
                <c:ptCount val="4"/>
                <c:pt idx="0">
                  <c:v>8.1999999999999993</c:v>
                </c:pt>
                <c:pt idx="1">
                  <c:v>8.6999999999999993</c:v>
                </c:pt>
                <c:pt idx="2">
                  <c:v>7.9</c:v>
                </c:pt>
                <c:pt idx="3">
                  <c:v>9.6</c:v>
                </c:pt>
              </c:numCache>
              <c:extLst/>
            </c:numRef>
          </c:val>
          <c:smooth val="0"/>
          <c:extLst>
            <c:ext xmlns:c16="http://schemas.microsoft.com/office/drawing/2014/chart" uri="{C3380CC4-5D6E-409C-BE32-E72D297353CC}">
              <c16:uniqueId val="{00000001-7468-4698-B049-391CA95E66FF}"/>
            </c:ext>
          </c:extLst>
        </c:ser>
        <c:ser>
          <c:idx val="2"/>
          <c:order val="2"/>
          <c:tx>
            <c:strRef>
              <c:f>'By age'!$E$120</c:f>
              <c:strCache>
                <c:ptCount val="1"/>
                <c:pt idx="0">
                  <c:v>60–69 years</c:v>
                </c:pt>
              </c:strCache>
            </c:strRef>
          </c:tx>
          <c:spPr>
            <a:ln w="44450" cap="rnd">
              <a:solidFill>
                <a:schemeClr val="accent3"/>
              </a:solidFill>
              <a:round/>
            </a:ln>
            <a:effectLst/>
          </c:spPr>
          <c:marker>
            <c:symbol val="circle"/>
            <c:size val="5"/>
            <c:spPr>
              <a:solidFill>
                <a:schemeClr val="accent3"/>
              </a:solidFill>
              <a:ln w="44450">
                <a:solidFill>
                  <a:schemeClr val="accent3"/>
                </a:solidFill>
              </a:ln>
              <a:effectLst/>
            </c:spPr>
          </c:marker>
          <c:cat>
            <c:strRef>
              <c:f>'By age'!$B$122:$B$125</c:f>
              <c:strCache>
                <c:ptCount val="4"/>
                <c:pt idx="0">
                  <c:v>2005–2008</c:v>
                </c:pt>
                <c:pt idx="1">
                  <c:v>2009–2012</c:v>
                </c:pt>
                <c:pt idx="2">
                  <c:v>2013–2016</c:v>
                </c:pt>
                <c:pt idx="3">
                  <c:v>2017–2020</c:v>
                </c:pt>
              </c:strCache>
              <c:extLst/>
            </c:strRef>
          </c:cat>
          <c:val>
            <c:numRef>
              <c:f>'By age'!$E$122:$E$125</c:f>
              <c:numCache>
                <c:formatCode>0.0</c:formatCode>
                <c:ptCount val="4"/>
                <c:pt idx="0">
                  <c:v>15</c:v>
                </c:pt>
                <c:pt idx="1">
                  <c:v>11.7</c:v>
                </c:pt>
                <c:pt idx="2">
                  <c:v>15.3</c:v>
                </c:pt>
                <c:pt idx="3">
                  <c:v>14.2</c:v>
                </c:pt>
              </c:numCache>
              <c:extLst/>
            </c:numRef>
          </c:val>
          <c:smooth val="0"/>
          <c:extLst>
            <c:ext xmlns:c16="http://schemas.microsoft.com/office/drawing/2014/chart" uri="{C3380CC4-5D6E-409C-BE32-E72D297353CC}">
              <c16:uniqueId val="{00000002-7468-4698-B049-391CA95E66FF}"/>
            </c:ext>
          </c:extLst>
        </c:ser>
        <c:ser>
          <c:idx val="3"/>
          <c:order val="3"/>
          <c:tx>
            <c:strRef>
              <c:f>'By age'!$F$120</c:f>
              <c:strCache>
                <c:ptCount val="1"/>
                <c:pt idx="0">
                  <c:v>70+ years</c:v>
                </c:pt>
              </c:strCache>
            </c:strRef>
          </c:tx>
          <c:spPr>
            <a:ln w="44450" cap="rnd">
              <a:solidFill>
                <a:schemeClr val="accent4"/>
              </a:solidFill>
              <a:round/>
            </a:ln>
            <a:effectLst/>
          </c:spPr>
          <c:marker>
            <c:symbol val="circle"/>
            <c:size val="5"/>
            <c:spPr>
              <a:solidFill>
                <a:schemeClr val="accent4"/>
              </a:solidFill>
              <a:ln w="44450">
                <a:solidFill>
                  <a:schemeClr val="accent4"/>
                </a:solidFill>
              </a:ln>
              <a:effectLst/>
            </c:spPr>
          </c:marker>
          <c:cat>
            <c:strRef>
              <c:f>'By age'!$B$122:$B$125</c:f>
              <c:strCache>
                <c:ptCount val="4"/>
                <c:pt idx="0">
                  <c:v>2005–2008</c:v>
                </c:pt>
                <c:pt idx="1">
                  <c:v>2009–2012</c:v>
                </c:pt>
                <c:pt idx="2">
                  <c:v>2013–2016</c:v>
                </c:pt>
                <c:pt idx="3">
                  <c:v>2017–2020</c:v>
                </c:pt>
              </c:strCache>
              <c:extLst/>
            </c:strRef>
          </c:cat>
          <c:val>
            <c:numRef>
              <c:f>'By age'!$F$122:$F$125</c:f>
              <c:numCache>
                <c:formatCode>0.0</c:formatCode>
                <c:ptCount val="4"/>
                <c:pt idx="0">
                  <c:v>5.7</c:v>
                </c:pt>
                <c:pt idx="1">
                  <c:v>5.8</c:v>
                </c:pt>
                <c:pt idx="2">
                  <c:v>7.1</c:v>
                </c:pt>
                <c:pt idx="3">
                  <c:v>7.7</c:v>
                </c:pt>
              </c:numCache>
              <c:extLst/>
            </c:numRef>
          </c:val>
          <c:smooth val="0"/>
          <c:extLst>
            <c:ext xmlns:c16="http://schemas.microsoft.com/office/drawing/2014/chart" uri="{C3380CC4-5D6E-409C-BE32-E72D297353CC}">
              <c16:uniqueId val="{00000003-7468-4698-B049-391CA95E66FF}"/>
            </c:ext>
          </c:extLst>
        </c:ser>
        <c:dLbls>
          <c:showLegendKey val="0"/>
          <c:showVal val="0"/>
          <c:showCatName val="0"/>
          <c:showSerName val="0"/>
          <c:showPercent val="0"/>
          <c:showBubbleSize val="0"/>
        </c:dLbls>
        <c:marker val="1"/>
        <c:smooth val="0"/>
        <c:axId val="1831243007"/>
        <c:axId val="1831230111"/>
      </c:lineChart>
      <c:catAx>
        <c:axId val="1831243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831230111"/>
        <c:crosses val="autoZero"/>
        <c:auto val="1"/>
        <c:lblAlgn val="ctr"/>
        <c:lblOffset val="100"/>
        <c:noMultiLvlLbl val="0"/>
      </c:catAx>
      <c:valAx>
        <c:axId val="1831230111"/>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baseline="0">
                    <a:solidFill>
                      <a:sysClr val="windowText" lastClr="000000"/>
                    </a:solidFill>
                  </a:rPr>
                  <a:t>Adults with CKD Adhering to Recommended Sugar Intake (%)</a:t>
                </a:r>
                <a:endParaRPr lang="en-US" sz="2000">
                  <a:solidFill>
                    <a:sysClr val="windowText" lastClr="000000"/>
                  </a:solidFill>
                </a:endParaRPr>
              </a:p>
            </c:rich>
          </c:tx>
          <c:layout>
            <c:manualLayout>
              <c:xMode val="edge"/>
              <c:yMode val="edge"/>
              <c:x val="1.0416666666666667E-3"/>
              <c:y val="6.0580131243613264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831243007"/>
        <c:crosses val="autoZero"/>
        <c:crossBetween val="between"/>
      </c:valAx>
      <c:spPr>
        <a:noFill/>
        <a:ln>
          <a:noFill/>
        </a:ln>
        <a:effectLst/>
      </c:spPr>
    </c:plotArea>
    <c:legend>
      <c:legendPos val="b"/>
      <c:layout>
        <c:manualLayout>
          <c:xMode val="edge"/>
          <c:yMode val="edge"/>
          <c:x val="0.24077173556430445"/>
          <c:y val="0.91277538183408247"/>
          <c:w val="0.63095652887139109"/>
          <c:h val="8.2180758429699519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'by sex'!$C$53</c:f>
              <c:strCache>
                <c:ptCount val="1"/>
                <c:pt idx="0">
                  <c:v>Male</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'by sex'!$B$55:$B$58</c:f>
              <c:strCache>
                <c:ptCount val="4"/>
                <c:pt idx="0">
                  <c:v>2005–2008</c:v>
                </c:pt>
                <c:pt idx="1">
                  <c:v>2009–2012</c:v>
                </c:pt>
                <c:pt idx="2">
                  <c:v>2013–2016</c:v>
                </c:pt>
                <c:pt idx="3">
                  <c:v>2017–2020</c:v>
                </c:pt>
              </c:strCache>
              <c:extLst/>
            </c:strRef>
          </c:cat>
          <c:val>
            <c:numRef>
              <c:f>'by sex'!$C$55:$C$58</c:f>
              <c:numCache>
                <c:formatCode>0.0</c:formatCode>
                <c:ptCount val="4"/>
                <c:pt idx="0">
                  <c:v>10.8</c:v>
                </c:pt>
                <c:pt idx="1">
                  <c:v>9.6999999999999993</c:v>
                </c:pt>
                <c:pt idx="2">
                  <c:v>11.4</c:v>
                </c:pt>
                <c:pt idx="3">
                  <c:v>13.1</c:v>
                </c:pt>
              </c:numCache>
              <c:extLst/>
            </c:numRef>
          </c:val>
          <c:smooth val="0"/>
          <c:extLst>
            <c:ext xmlns:c16="http://schemas.microsoft.com/office/drawing/2014/chart" uri="{C3380CC4-5D6E-409C-BE32-E72D297353CC}">
              <c16:uniqueId val="{00000000-DCE2-4478-9563-F68AA03A03C1}"/>
            </c:ext>
          </c:extLst>
        </c:ser>
        <c:ser>
          <c:idx val="1"/>
          <c:order val="1"/>
          <c:tx>
            <c:strRef>
              <c:f>'by sex'!$D$53</c:f>
              <c:strCache>
                <c:ptCount val="1"/>
                <c:pt idx="0">
                  <c:v>Female</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'by sex'!$B$55:$B$58</c:f>
              <c:strCache>
                <c:ptCount val="4"/>
                <c:pt idx="0">
                  <c:v>2005–2008</c:v>
                </c:pt>
                <c:pt idx="1">
                  <c:v>2009–2012</c:v>
                </c:pt>
                <c:pt idx="2">
                  <c:v>2013–2016</c:v>
                </c:pt>
                <c:pt idx="3">
                  <c:v>2017–2020</c:v>
                </c:pt>
              </c:strCache>
              <c:extLst/>
            </c:strRef>
          </c:cat>
          <c:val>
            <c:numRef>
              <c:f>'by sex'!$D$55:$D$58</c:f>
              <c:numCache>
                <c:formatCode>0.0</c:formatCode>
                <c:ptCount val="4"/>
                <c:pt idx="0">
                  <c:v>6.1</c:v>
                </c:pt>
                <c:pt idx="1">
                  <c:v>5.8</c:v>
                </c:pt>
                <c:pt idx="2">
                  <c:v>6.8</c:v>
                </c:pt>
                <c:pt idx="3">
                  <c:v>6.2</c:v>
                </c:pt>
              </c:numCache>
              <c:extLst/>
            </c:numRef>
          </c:val>
          <c:smooth val="0"/>
          <c:extLst>
            <c:ext xmlns:c16="http://schemas.microsoft.com/office/drawing/2014/chart" uri="{C3380CC4-5D6E-409C-BE32-E72D297353CC}">
              <c16:uniqueId val="{00000001-DCE2-4478-9563-F68AA03A03C1}"/>
            </c:ext>
          </c:extLst>
        </c:ser>
        <c:dLbls>
          <c:showLegendKey val="0"/>
          <c:showVal val="0"/>
          <c:showCatName val="0"/>
          <c:showSerName val="0"/>
          <c:showPercent val="0"/>
          <c:showBubbleSize val="0"/>
        </c:dLbls>
        <c:marker val="1"/>
        <c:smooth val="0"/>
        <c:axId val="1830048255"/>
        <c:axId val="1830055743"/>
      </c:lineChart>
      <c:catAx>
        <c:axId val="1830048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830055743"/>
        <c:crosses val="autoZero"/>
        <c:auto val="1"/>
        <c:lblAlgn val="ctr"/>
        <c:lblOffset val="100"/>
        <c:noMultiLvlLbl val="0"/>
      </c:catAx>
      <c:valAx>
        <c:axId val="1830055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with CKD Adhering</a:t>
                </a:r>
                <a:r>
                  <a:rPr lang="en-US" sz="2000" baseline="0">
                    <a:solidFill>
                      <a:sysClr val="windowText" lastClr="000000"/>
                    </a:solidFill>
                  </a:rPr>
                  <a:t> to</a:t>
                </a:r>
                <a:r>
                  <a:rPr lang="en-US" sz="2000">
                    <a:solidFill>
                      <a:sysClr val="windowText" lastClr="000000"/>
                    </a:solidFill>
                  </a:rPr>
                  <a:t> Recommended Sugar Intake (%)</a:t>
                </a:r>
              </a:p>
            </c:rich>
          </c:tx>
          <c:layout>
            <c:manualLayout>
              <c:xMode val="edge"/>
              <c:yMode val="edge"/>
              <c:x val="0"/>
              <c:y val="5.8071197831541466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830048255"/>
        <c:crosses val="autoZero"/>
        <c:crossBetween val="between"/>
      </c:valAx>
      <c:spPr>
        <a:noFill/>
        <a:ln>
          <a:noFill/>
        </a:ln>
        <a:effectLst/>
      </c:spPr>
    </c:plotArea>
    <c:legend>
      <c:legendPos val="b"/>
      <c:layout>
        <c:manualLayout>
          <c:xMode val="edge"/>
          <c:yMode val="edge"/>
          <c:x val="0.41238946952013367"/>
          <c:y val="0.90968566768245485"/>
          <c:w val="0.19813764748504326"/>
          <c:h val="8.5091806453191463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'by sex'!$C$72</c:f>
              <c:strCache>
                <c:ptCount val="1"/>
                <c:pt idx="0">
                  <c:v>Male</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'by sex'!$B$74:$B$77</c:f>
              <c:strCache>
                <c:ptCount val="4"/>
                <c:pt idx="0">
                  <c:v>2005–2008</c:v>
                </c:pt>
                <c:pt idx="1">
                  <c:v>2009–2012</c:v>
                </c:pt>
                <c:pt idx="2">
                  <c:v>2013–2016</c:v>
                </c:pt>
                <c:pt idx="3">
                  <c:v>2017–2020</c:v>
                </c:pt>
              </c:strCache>
              <c:extLst/>
            </c:strRef>
          </c:cat>
          <c:val>
            <c:numRef>
              <c:f>'by sex'!$C$74:$C$77</c:f>
              <c:numCache>
                <c:formatCode>0.0</c:formatCode>
                <c:ptCount val="4"/>
                <c:pt idx="0">
                  <c:v>10.3</c:v>
                </c:pt>
                <c:pt idx="1">
                  <c:v>9.1</c:v>
                </c:pt>
                <c:pt idx="2">
                  <c:v>10.4</c:v>
                </c:pt>
                <c:pt idx="3">
                  <c:v>12.7</c:v>
                </c:pt>
              </c:numCache>
              <c:extLst/>
            </c:numRef>
          </c:val>
          <c:smooth val="0"/>
          <c:extLst>
            <c:ext xmlns:c16="http://schemas.microsoft.com/office/drawing/2014/chart" uri="{C3380CC4-5D6E-409C-BE32-E72D297353CC}">
              <c16:uniqueId val="{00000000-6A82-471E-A6A8-CB9C5922F495}"/>
            </c:ext>
          </c:extLst>
        </c:ser>
        <c:ser>
          <c:idx val="1"/>
          <c:order val="1"/>
          <c:tx>
            <c:strRef>
              <c:f>'by sex'!$D$72</c:f>
              <c:strCache>
                <c:ptCount val="1"/>
                <c:pt idx="0">
                  <c:v>Female</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'by sex'!$B$74:$B$77</c:f>
              <c:strCache>
                <c:ptCount val="4"/>
                <c:pt idx="0">
                  <c:v>2005–2008</c:v>
                </c:pt>
                <c:pt idx="1">
                  <c:v>2009–2012</c:v>
                </c:pt>
                <c:pt idx="2">
                  <c:v>2013–2016</c:v>
                </c:pt>
                <c:pt idx="3">
                  <c:v>2017–2020</c:v>
                </c:pt>
              </c:strCache>
              <c:extLst/>
            </c:strRef>
          </c:cat>
          <c:val>
            <c:numRef>
              <c:f>'by sex'!$D$74:$D$77</c:f>
              <c:numCache>
                <c:formatCode>0.0</c:formatCode>
                <c:ptCount val="4"/>
                <c:pt idx="0">
                  <c:v>6.4</c:v>
                </c:pt>
                <c:pt idx="1">
                  <c:v>6.5</c:v>
                </c:pt>
                <c:pt idx="2">
                  <c:v>6.7</c:v>
                </c:pt>
                <c:pt idx="3">
                  <c:v>5.9</c:v>
                </c:pt>
              </c:numCache>
              <c:extLst/>
            </c:numRef>
          </c:val>
          <c:smooth val="0"/>
          <c:extLst>
            <c:ext xmlns:c16="http://schemas.microsoft.com/office/drawing/2014/chart" uri="{C3380CC4-5D6E-409C-BE32-E72D297353CC}">
              <c16:uniqueId val="{00000001-6A82-471E-A6A8-CB9C5922F495}"/>
            </c:ext>
          </c:extLst>
        </c:ser>
        <c:dLbls>
          <c:showLegendKey val="0"/>
          <c:showVal val="0"/>
          <c:showCatName val="0"/>
          <c:showSerName val="0"/>
          <c:showPercent val="0"/>
          <c:showBubbleSize val="0"/>
        </c:dLbls>
        <c:marker val="1"/>
        <c:smooth val="0"/>
        <c:axId val="1696721983"/>
        <c:axId val="1696722399"/>
      </c:lineChart>
      <c:catAx>
        <c:axId val="1696721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696722399"/>
        <c:crosses val="autoZero"/>
        <c:auto val="1"/>
        <c:lblAlgn val="ctr"/>
        <c:lblOffset val="100"/>
        <c:noMultiLvlLbl val="0"/>
      </c:catAx>
      <c:valAx>
        <c:axId val="16967223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a:t>
                </a:r>
                <a:r>
                  <a:rPr lang="en-US" sz="2000" b="0" i="0" u="none" strike="noStrike" baseline="0">
                    <a:effectLst/>
                  </a:rPr>
                  <a:t>with CKD </a:t>
                </a:r>
                <a:r>
                  <a:rPr lang="en-US" sz="2000">
                    <a:solidFill>
                      <a:sysClr val="windowText" lastClr="000000"/>
                    </a:solidFill>
                  </a:rPr>
                  <a:t>Adhering</a:t>
                </a:r>
                <a:r>
                  <a:rPr lang="en-US" sz="2000" baseline="0">
                    <a:solidFill>
                      <a:sysClr val="windowText" lastClr="000000"/>
                    </a:solidFill>
                  </a:rPr>
                  <a:t> to</a:t>
                </a:r>
                <a:r>
                  <a:rPr lang="en-US" sz="2000">
                    <a:solidFill>
                      <a:sysClr val="windowText" lastClr="000000"/>
                    </a:solidFill>
                  </a:rPr>
                  <a:t> Recommended</a:t>
                </a:r>
                <a:r>
                  <a:rPr lang="en-US" sz="2000" baseline="0">
                    <a:solidFill>
                      <a:sysClr val="windowText" lastClr="000000"/>
                    </a:solidFill>
                  </a:rPr>
                  <a:t> </a:t>
                </a:r>
                <a:r>
                  <a:rPr lang="en-US" sz="2000">
                    <a:solidFill>
                      <a:sysClr val="windowText" lastClr="000000"/>
                    </a:solidFill>
                  </a:rPr>
                  <a:t>Sugar Intake (%)</a:t>
                </a:r>
              </a:p>
            </c:rich>
          </c:tx>
          <c:layout>
            <c:manualLayout>
              <c:xMode val="edge"/>
              <c:yMode val="edge"/>
              <c:x val="0"/>
              <c:y val="5.6060316619358966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696721983"/>
        <c:crosses val="autoZero"/>
        <c:crossBetween val="between"/>
      </c:valAx>
      <c:spPr>
        <a:noFill/>
        <a:ln>
          <a:noFill/>
        </a:ln>
        <a:effectLst/>
      </c:spPr>
    </c:plotArea>
    <c:legend>
      <c:legendPos val="b"/>
      <c:layout>
        <c:manualLayout>
          <c:xMode val="edge"/>
          <c:yMode val="edge"/>
          <c:x val="0.41238951771653543"/>
          <c:y val="0.9102534519659734"/>
          <c:w val="0.19813763123359579"/>
          <c:h val="8.2180758429699519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Race!$C$66</c:f>
              <c:strCache>
                <c:ptCount val="1"/>
                <c:pt idx="0">
                  <c:v>White</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Race!$B$68:$B$71</c:f>
              <c:strCache>
                <c:ptCount val="4"/>
                <c:pt idx="0">
                  <c:v>2005–2008</c:v>
                </c:pt>
                <c:pt idx="1">
                  <c:v>2009–2012</c:v>
                </c:pt>
                <c:pt idx="2">
                  <c:v>2013–2016</c:v>
                </c:pt>
                <c:pt idx="3">
                  <c:v>2017–2020</c:v>
                </c:pt>
              </c:strCache>
              <c:extLst/>
            </c:strRef>
          </c:cat>
          <c:val>
            <c:numRef>
              <c:f>Race!$C$68:$C$71</c:f>
              <c:numCache>
                <c:formatCode>0.0</c:formatCode>
                <c:ptCount val="4"/>
                <c:pt idx="0">
                  <c:v>7.3</c:v>
                </c:pt>
                <c:pt idx="1">
                  <c:v>6.7</c:v>
                </c:pt>
                <c:pt idx="2">
                  <c:v>7.8</c:v>
                </c:pt>
                <c:pt idx="3">
                  <c:v>8</c:v>
                </c:pt>
              </c:numCache>
              <c:extLst/>
            </c:numRef>
          </c:val>
          <c:smooth val="0"/>
          <c:extLst>
            <c:ext xmlns:c16="http://schemas.microsoft.com/office/drawing/2014/chart" uri="{C3380CC4-5D6E-409C-BE32-E72D297353CC}">
              <c16:uniqueId val="{00000000-6446-4890-84B7-C022F6A465B6}"/>
            </c:ext>
          </c:extLst>
        </c:ser>
        <c:ser>
          <c:idx val="1"/>
          <c:order val="1"/>
          <c:tx>
            <c:strRef>
              <c:f>Race!$D$66</c:f>
              <c:strCache>
                <c:ptCount val="1"/>
                <c:pt idx="0">
                  <c:v>Black</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Race!$B$68:$B$71</c:f>
              <c:strCache>
                <c:ptCount val="4"/>
                <c:pt idx="0">
                  <c:v>2005–2008</c:v>
                </c:pt>
                <c:pt idx="1">
                  <c:v>2009–2012</c:v>
                </c:pt>
                <c:pt idx="2">
                  <c:v>2013–2016</c:v>
                </c:pt>
                <c:pt idx="3">
                  <c:v>2017–2020</c:v>
                </c:pt>
              </c:strCache>
              <c:extLst/>
            </c:strRef>
          </c:cat>
          <c:val>
            <c:numRef>
              <c:f>Race!$D$68:$D$71</c:f>
              <c:numCache>
                <c:formatCode>0.0</c:formatCode>
                <c:ptCount val="4"/>
                <c:pt idx="0">
                  <c:v>8.6999999999999993</c:v>
                </c:pt>
                <c:pt idx="1">
                  <c:v>7.5</c:v>
                </c:pt>
                <c:pt idx="2">
                  <c:v>12.7</c:v>
                </c:pt>
                <c:pt idx="3">
                  <c:v>10.1</c:v>
                </c:pt>
              </c:numCache>
              <c:extLst/>
            </c:numRef>
          </c:val>
          <c:smooth val="0"/>
          <c:extLst>
            <c:ext xmlns:c16="http://schemas.microsoft.com/office/drawing/2014/chart" uri="{C3380CC4-5D6E-409C-BE32-E72D297353CC}">
              <c16:uniqueId val="{00000001-6446-4890-84B7-C022F6A465B6}"/>
            </c:ext>
          </c:extLst>
        </c:ser>
        <c:ser>
          <c:idx val="2"/>
          <c:order val="2"/>
          <c:tx>
            <c:strRef>
              <c:f>Race!$E$66</c:f>
              <c:strCache>
                <c:ptCount val="1"/>
                <c:pt idx="0">
                  <c:v>Hispanic</c:v>
                </c:pt>
              </c:strCache>
            </c:strRef>
          </c:tx>
          <c:spPr>
            <a:ln w="44450" cap="rnd">
              <a:solidFill>
                <a:schemeClr val="accent3"/>
              </a:solidFill>
              <a:round/>
            </a:ln>
            <a:effectLst/>
          </c:spPr>
          <c:marker>
            <c:symbol val="circle"/>
            <c:size val="5"/>
            <c:spPr>
              <a:solidFill>
                <a:schemeClr val="accent3"/>
              </a:solidFill>
              <a:ln w="44450">
                <a:solidFill>
                  <a:schemeClr val="accent3"/>
                </a:solidFill>
              </a:ln>
              <a:effectLst/>
            </c:spPr>
          </c:marker>
          <c:cat>
            <c:strRef>
              <c:f>Race!$B$68:$B$71</c:f>
              <c:strCache>
                <c:ptCount val="4"/>
                <c:pt idx="0">
                  <c:v>2005–2008</c:v>
                </c:pt>
                <c:pt idx="1">
                  <c:v>2009–2012</c:v>
                </c:pt>
                <c:pt idx="2">
                  <c:v>2013–2016</c:v>
                </c:pt>
                <c:pt idx="3">
                  <c:v>2017–2020</c:v>
                </c:pt>
              </c:strCache>
              <c:extLst/>
            </c:strRef>
          </c:cat>
          <c:val>
            <c:numRef>
              <c:f>Race!$E$68:$E$71</c:f>
              <c:numCache>
                <c:formatCode>General</c:formatCode>
                <c:ptCount val="4"/>
                <c:pt idx="0">
                  <c:v>10.6</c:v>
                </c:pt>
                <c:pt idx="1">
                  <c:v>10.1</c:v>
                </c:pt>
                <c:pt idx="2">
                  <c:v>9.4</c:v>
                </c:pt>
                <c:pt idx="3">
                  <c:v>10.4</c:v>
                </c:pt>
              </c:numCache>
              <c:extLst/>
            </c:numRef>
          </c:val>
          <c:smooth val="0"/>
          <c:extLst>
            <c:ext xmlns:c16="http://schemas.microsoft.com/office/drawing/2014/chart" uri="{C3380CC4-5D6E-409C-BE32-E72D297353CC}">
              <c16:uniqueId val="{00000002-6446-4890-84B7-C022F6A465B6}"/>
            </c:ext>
          </c:extLst>
        </c:ser>
        <c:ser>
          <c:idx val="3"/>
          <c:order val="3"/>
          <c:tx>
            <c:strRef>
              <c:f>Race!$F$66</c:f>
              <c:strCache>
                <c:ptCount val="1"/>
                <c:pt idx="0">
                  <c:v>Other</c:v>
                </c:pt>
              </c:strCache>
            </c:strRef>
          </c:tx>
          <c:spPr>
            <a:ln w="44450" cap="rnd">
              <a:solidFill>
                <a:schemeClr val="accent4"/>
              </a:solidFill>
              <a:round/>
            </a:ln>
            <a:effectLst/>
          </c:spPr>
          <c:marker>
            <c:symbol val="circle"/>
            <c:size val="5"/>
            <c:spPr>
              <a:solidFill>
                <a:schemeClr val="accent4"/>
              </a:solidFill>
              <a:ln w="44450">
                <a:solidFill>
                  <a:schemeClr val="accent4"/>
                </a:solidFill>
              </a:ln>
              <a:effectLst/>
            </c:spPr>
          </c:marker>
          <c:cat>
            <c:strRef>
              <c:f>Race!$B$68:$B$71</c:f>
              <c:strCache>
                <c:ptCount val="4"/>
                <c:pt idx="0">
                  <c:v>2005–2008</c:v>
                </c:pt>
                <c:pt idx="1">
                  <c:v>2009–2012</c:v>
                </c:pt>
                <c:pt idx="2">
                  <c:v>2013–2016</c:v>
                </c:pt>
                <c:pt idx="3">
                  <c:v>2017–2020</c:v>
                </c:pt>
              </c:strCache>
              <c:extLst/>
            </c:strRef>
          </c:cat>
          <c:val>
            <c:numRef>
              <c:f>Race!$F$68:$F$71</c:f>
              <c:numCache>
                <c:formatCode>General</c:formatCode>
                <c:ptCount val="4"/>
                <c:pt idx="0">
                  <c:v>10.4</c:v>
                </c:pt>
                <c:pt idx="1">
                  <c:v>10.199999999999999</c:v>
                </c:pt>
                <c:pt idx="2">
                  <c:v>8.1</c:v>
                </c:pt>
                <c:pt idx="3" formatCode="0.0">
                  <c:v>13</c:v>
                </c:pt>
              </c:numCache>
              <c:extLst/>
            </c:numRef>
          </c:val>
          <c:smooth val="0"/>
          <c:extLst>
            <c:ext xmlns:c16="http://schemas.microsoft.com/office/drawing/2014/chart" uri="{C3380CC4-5D6E-409C-BE32-E72D297353CC}">
              <c16:uniqueId val="{00000003-6446-4890-84B7-C022F6A465B6}"/>
            </c:ext>
          </c:extLst>
        </c:ser>
        <c:dLbls>
          <c:showLegendKey val="0"/>
          <c:showVal val="0"/>
          <c:showCatName val="0"/>
          <c:showSerName val="0"/>
          <c:showPercent val="0"/>
          <c:showBubbleSize val="0"/>
        </c:dLbls>
        <c:marker val="1"/>
        <c:smooth val="0"/>
        <c:axId val="1835428639"/>
        <c:axId val="1835416991"/>
      </c:lineChart>
      <c:catAx>
        <c:axId val="1835428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835416991"/>
        <c:crosses val="autoZero"/>
        <c:auto val="1"/>
        <c:lblAlgn val="ctr"/>
        <c:lblOffset val="100"/>
        <c:noMultiLvlLbl val="0"/>
      </c:catAx>
      <c:valAx>
        <c:axId val="18354169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a:t>
                </a:r>
                <a:r>
                  <a:rPr lang="en-US" sz="2000" b="0" i="0" u="none" strike="noStrike" baseline="0">
                    <a:effectLst/>
                  </a:rPr>
                  <a:t>with CKD</a:t>
                </a:r>
                <a:r>
                  <a:rPr lang="en-US" sz="2000">
                    <a:solidFill>
                      <a:sysClr val="windowText" lastClr="000000"/>
                    </a:solidFill>
                  </a:rPr>
                  <a:t> Adhering</a:t>
                </a:r>
                <a:r>
                  <a:rPr lang="en-US" sz="2000" baseline="0">
                    <a:solidFill>
                      <a:sysClr val="windowText" lastClr="000000"/>
                    </a:solidFill>
                  </a:rPr>
                  <a:t> to</a:t>
                </a:r>
                <a:r>
                  <a:rPr lang="en-US" sz="2000">
                    <a:solidFill>
                      <a:sysClr val="windowText" lastClr="000000"/>
                    </a:solidFill>
                  </a:rPr>
                  <a:t> Recommended</a:t>
                </a:r>
                <a:r>
                  <a:rPr lang="en-US" sz="2000" baseline="0">
                    <a:solidFill>
                      <a:sysClr val="windowText" lastClr="000000"/>
                    </a:solidFill>
                  </a:rPr>
                  <a:t> Sugar Intake</a:t>
                </a:r>
                <a:r>
                  <a:rPr lang="en-US" sz="2000">
                    <a:solidFill>
                      <a:sysClr val="windowText" lastClr="000000"/>
                    </a:solidFill>
                  </a:rPr>
                  <a:t> (%)</a:t>
                </a:r>
              </a:p>
            </c:rich>
          </c:tx>
          <c:layout>
            <c:manualLayout>
              <c:xMode val="edge"/>
              <c:yMode val="edge"/>
              <c:x val="2.3121719160105005E-4"/>
              <c:y val="8.0259303573513296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835428639"/>
        <c:crosses val="autoZero"/>
        <c:crossBetween val="between"/>
      </c:valAx>
      <c:spPr>
        <a:noFill/>
        <a:ln>
          <a:noFill/>
        </a:ln>
        <a:effectLst/>
      </c:spPr>
    </c:plotArea>
    <c:legend>
      <c:legendPos val="b"/>
      <c:layout>
        <c:manualLayout>
          <c:xMode val="edge"/>
          <c:yMode val="edge"/>
          <c:x val="0.340189468503937"/>
          <c:y val="0.92430973964750218"/>
          <c:w val="0.3800376476377953"/>
          <c:h val="7.5690260352497832E-2"/>
        </c:manualLayout>
      </c:layout>
      <c:overlay val="0"/>
      <c:spPr>
        <a:noFill/>
        <a:ln>
          <a:noFill/>
        </a:ln>
        <a:effectLst/>
      </c:spPr>
      <c:txPr>
        <a:bodyPr rot="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Race!$C$90</c:f>
              <c:strCache>
                <c:ptCount val="1"/>
                <c:pt idx="0">
                  <c:v>White</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Race!$B$92:$B$95</c:f>
              <c:strCache>
                <c:ptCount val="4"/>
                <c:pt idx="0">
                  <c:v>2005–2008</c:v>
                </c:pt>
                <c:pt idx="1">
                  <c:v>2009–2012</c:v>
                </c:pt>
                <c:pt idx="2">
                  <c:v>2013–2016</c:v>
                </c:pt>
                <c:pt idx="3">
                  <c:v>2017–2020</c:v>
                </c:pt>
              </c:strCache>
              <c:extLst/>
            </c:strRef>
          </c:cat>
          <c:val>
            <c:numRef>
              <c:f>Race!$C$92:$C$95</c:f>
              <c:numCache>
                <c:formatCode>0.0</c:formatCode>
                <c:ptCount val="4"/>
                <c:pt idx="0">
                  <c:v>7.2</c:v>
                </c:pt>
                <c:pt idx="1">
                  <c:v>7</c:v>
                </c:pt>
                <c:pt idx="2">
                  <c:v>7.6</c:v>
                </c:pt>
                <c:pt idx="3">
                  <c:v>7</c:v>
                </c:pt>
              </c:numCache>
              <c:extLst/>
            </c:numRef>
          </c:val>
          <c:smooth val="0"/>
          <c:extLst>
            <c:ext xmlns:c16="http://schemas.microsoft.com/office/drawing/2014/chart" uri="{C3380CC4-5D6E-409C-BE32-E72D297353CC}">
              <c16:uniqueId val="{00000000-3FF6-47EF-90D6-BC51CA832EC0}"/>
            </c:ext>
          </c:extLst>
        </c:ser>
        <c:ser>
          <c:idx val="1"/>
          <c:order val="1"/>
          <c:tx>
            <c:strRef>
              <c:f>Race!$D$90</c:f>
              <c:strCache>
                <c:ptCount val="1"/>
                <c:pt idx="0">
                  <c:v>Black</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Race!$B$92:$B$95</c:f>
              <c:strCache>
                <c:ptCount val="4"/>
                <c:pt idx="0">
                  <c:v>2005–2008</c:v>
                </c:pt>
                <c:pt idx="1">
                  <c:v>2009–2012</c:v>
                </c:pt>
                <c:pt idx="2">
                  <c:v>2013–2016</c:v>
                </c:pt>
                <c:pt idx="3">
                  <c:v>2017–2020</c:v>
                </c:pt>
              </c:strCache>
              <c:extLst/>
            </c:strRef>
          </c:cat>
          <c:val>
            <c:numRef>
              <c:f>Race!$D$92:$D$95</c:f>
              <c:numCache>
                <c:formatCode>0.0</c:formatCode>
                <c:ptCount val="4"/>
                <c:pt idx="0">
                  <c:v>9.5</c:v>
                </c:pt>
                <c:pt idx="1">
                  <c:v>6.7</c:v>
                </c:pt>
                <c:pt idx="2">
                  <c:v>10.8</c:v>
                </c:pt>
                <c:pt idx="3">
                  <c:v>8.6999999999999993</c:v>
                </c:pt>
              </c:numCache>
              <c:extLst/>
            </c:numRef>
          </c:val>
          <c:smooth val="0"/>
          <c:extLst>
            <c:ext xmlns:c16="http://schemas.microsoft.com/office/drawing/2014/chart" uri="{C3380CC4-5D6E-409C-BE32-E72D297353CC}">
              <c16:uniqueId val="{00000001-3FF6-47EF-90D6-BC51CA832EC0}"/>
            </c:ext>
          </c:extLst>
        </c:ser>
        <c:ser>
          <c:idx val="2"/>
          <c:order val="2"/>
          <c:tx>
            <c:strRef>
              <c:f>Race!$E$90</c:f>
              <c:strCache>
                <c:ptCount val="1"/>
                <c:pt idx="0">
                  <c:v>Hispanic</c:v>
                </c:pt>
              </c:strCache>
            </c:strRef>
          </c:tx>
          <c:spPr>
            <a:ln w="44450" cap="rnd">
              <a:solidFill>
                <a:schemeClr val="accent3"/>
              </a:solidFill>
              <a:round/>
            </a:ln>
            <a:effectLst/>
          </c:spPr>
          <c:marker>
            <c:symbol val="circle"/>
            <c:size val="5"/>
            <c:spPr>
              <a:solidFill>
                <a:schemeClr val="accent3"/>
              </a:solidFill>
              <a:ln w="44450">
                <a:solidFill>
                  <a:schemeClr val="accent3"/>
                </a:solidFill>
              </a:ln>
              <a:effectLst/>
            </c:spPr>
          </c:marker>
          <c:cat>
            <c:strRef>
              <c:f>Race!$B$92:$B$95</c:f>
              <c:strCache>
                <c:ptCount val="4"/>
                <c:pt idx="0">
                  <c:v>2005–2008</c:v>
                </c:pt>
                <c:pt idx="1">
                  <c:v>2009–2012</c:v>
                </c:pt>
                <c:pt idx="2">
                  <c:v>2013–2016</c:v>
                </c:pt>
                <c:pt idx="3">
                  <c:v>2017–2020</c:v>
                </c:pt>
              </c:strCache>
              <c:extLst/>
            </c:strRef>
          </c:cat>
          <c:val>
            <c:numRef>
              <c:f>Race!$E$92:$E$95</c:f>
              <c:numCache>
                <c:formatCode>0.0</c:formatCode>
                <c:ptCount val="4"/>
                <c:pt idx="0">
                  <c:v>10.199999999999999</c:v>
                </c:pt>
                <c:pt idx="1">
                  <c:v>9.5</c:v>
                </c:pt>
                <c:pt idx="2">
                  <c:v>9.1999999999999993</c:v>
                </c:pt>
                <c:pt idx="3">
                  <c:v>9.5</c:v>
                </c:pt>
              </c:numCache>
              <c:extLst/>
            </c:numRef>
          </c:val>
          <c:smooth val="0"/>
          <c:extLst>
            <c:ext xmlns:c16="http://schemas.microsoft.com/office/drawing/2014/chart" uri="{C3380CC4-5D6E-409C-BE32-E72D297353CC}">
              <c16:uniqueId val="{00000002-3FF6-47EF-90D6-BC51CA832EC0}"/>
            </c:ext>
          </c:extLst>
        </c:ser>
        <c:ser>
          <c:idx val="3"/>
          <c:order val="3"/>
          <c:tx>
            <c:strRef>
              <c:f>Race!$F$90</c:f>
              <c:strCache>
                <c:ptCount val="1"/>
                <c:pt idx="0">
                  <c:v>Other</c:v>
                </c:pt>
              </c:strCache>
            </c:strRef>
          </c:tx>
          <c:spPr>
            <a:ln w="44450" cap="rnd">
              <a:solidFill>
                <a:schemeClr val="accent4"/>
              </a:solidFill>
              <a:round/>
            </a:ln>
            <a:effectLst/>
          </c:spPr>
          <c:marker>
            <c:symbol val="circle"/>
            <c:size val="5"/>
            <c:spPr>
              <a:solidFill>
                <a:schemeClr val="accent4"/>
              </a:solidFill>
              <a:ln w="44450">
                <a:solidFill>
                  <a:schemeClr val="accent4"/>
                </a:solidFill>
              </a:ln>
              <a:effectLst/>
            </c:spPr>
          </c:marker>
          <c:cat>
            <c:strRef>
              <c:f>Race!$B$92:$B$95</c:f>
              <c:strCache>
                <c:ptCount val="4"/>
                <c:pt idx="0">
                  <c:v>2005–2008</c:v>
                </c:pt>
                <c:pt idx="1">
                  <c:v>2009–2012</c:v>
                </c:pt>
                <c:pt idx="2">
                  <c:v>2013–2016</c:v>
                </c:pt>
                <c:pt idx="3">
                  <c:v>2017–2020</c:v>
                </c:pt>
              </c:strCache>
              <c:extLst/>
            </c:strRef>
          </c:cat>
          <c:val>
            <c:numRef>
              <c:f>Race!$F$92:$F$95</c:f>
              <c:numCache>
                <c:formatCode>0.0</c:formatCode>
                <c:ptCount val="4"/>
                <c:pt idx="0">
                  <c:v>8.6999999999999993</c:v>
                </c:pt>
                <c:pt idx="1">
                  <c:v>10.199999999999999</c:v>
                </c:pt>
                <c:pt idx="2">
                  <c:v>6.8</c:v>
                </c:pt>
                <c:pt idx="3">
                  <c:v>12.6</c:v>
                </c:pt>
              </c:numCache>
              <c:extLst/>
            </c:numRef>
          </c:val>
          <c:smooth val="0"/>
          <c:extLst>
            <c:ext xmlns:c16="http://schemas.microsoft.com/office/drawing/2014/chart" uri="{C3380CC4-5D6E-409C-BE32-E72D297353CC}">
              <c16:uniqueId val="{00000003-3FF6-47EF-90D6-BC51CA832EC0}"/>
            </c:ext>
          </c:extLst>
        </c:ser>
        <c:dLbls>
          <c:showLegendKey val="0"/>
          <c:showVal val="0"/>
          <c:showCatName val="0"/>
          <c:showSerName val="0"/>
          <c:showPercent val="0"/>
          <c:showBubbleSize val="0"/>
        </c:dLbls>
        <c:marker val="1"/>
        <c:smooth val="0"/>
        <c:axId val="1831227615"/>
        <c:axId val="1831229695"/>
      </c:lineChart>
      <c:catAx>
        <c:axId val="1831227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831229695"/>
        <c:crosses val="autoZero"/>
        <c:auto val="1"/>
        <c:lblAlgn val="ctr"/>
        <c:lblOffset val="100"/>
        <c:noMultiLvlLbl val="0"/>
      </c:catAx>
      <c:valAx>
        <c:axId val="1831229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a:t>
                </a:r>
                <a:r>
                  <a:rPr lang="en-US" sz="2000" b="0" i="0" u="none" strike="noStrike" baseline="0">
                    <a:effectLst/>
                  </a:rPr>
                  <a:t>with CKD</a:t>
                </a:r>
                <a:r>
                  <a:rPr lang="en-US" sz="2000">
                    <a:solidFill>
                      <a:sysClr val="windowText" lastClr="000000"/>
                    </a:solidFill>
                  </a:rPr>
                  <a:t> Adhering</a:t>
                </a:r>
                <a:r>
                  <a:rPr lang="en-US" sz="2000" baseline="0">
                    <a:solidFill>
                      <a:sysClr val="windowText" lastClr="000000"/>
                    </a:solidFill>
                  </a:rPr>
                  <a:t> to</a:t>
                </a:r>
                <a:r>
                  <a:rPr lang="en-US" sz="2000">
                    <a:solidFill>
                      <a:sysClr val="windowText" lastClr="000000"/>
                    </a:solidFill>
                  </a:rPr>
                  <a:t> Recommended</a:t>
                </a:r>
                <a:r>
                  <a:rPr lang="en-US" sz="2000" baseline="0">
                    <a:solidFill>
                      <a:sysClr val="windowText" lastClr="000000"/>
                    </a:solidFill>
                  </a:rPr>
                  <a:t> </a:t>
                </a:r>
                <a:r>
                  <a:rPr lang="en-US" sz="2000">
                    <a:solidFill>
                      <a:sysClr val="windowText" lastClr="000000"/>
                    </a:solidFill>
                  </a:rPr>
                  <a:t>Sugar Intake (%)</a:t>
                </a:r>
              </a:p>
            </c:rich>
          </c:tx>
          <c:layout>
            <c:manualLayout>
              <c:xMode val="edge"/>
              <c:yMode val="edge"/>
              <c:x val="1.0416666666666667E-3"/>
              <c:y val="5.9741006179742137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831227615"/>
        <c:crosses val="autoZero"/>
        <c:crossBetween val="between"/>
      </c:valAx>
      <c:spPr>
        <a:noFill/>
        <a:ln>
          <a:noFill/>
        </a:ln>
        <a:effectLst/>
      </c:spPr>
    </c:plotArea>
    <c:legend>
      <c:legendPos val="b"/>
      <c:layout>
        <c:manualLayout>
          <c:xMode val="edge"/>
          <c:yMode val="edge"/>
          <c:x val="0.33602280183727035"/>
          <c:y val="0.91908047370232748"/>
          <c:w val="0.3800376476377953"/>
          <c:h val="7.5888904865403145E-2"/>
        </c:manualLayout>
      </c:layout>
      <c:overlay val="0"/>
      <c:spPr>
        <a:noFill/>
        <a:ln>
          <a:noFill/>
        </a:ln>
        <a:effectLst/>
      </c:spPr>
      <c:txPr>
        <a:bodyPr rot="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Diabetes!$C$55</c:f>
              <c:strCache>
                <c:ptCount val="1"/>
                <c:pt idx="0">
                  <c:v>Diabetes</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Diabetes!$B$57:$B$60</c:f>
              <c:strCache>
                <c:ptCount val="4"/>
                <c:pt idx="0">
                  <c:v>2005–2008</c:v>
                </c:pt>
                <c:pt idx="1">
                  <c:v>2009–2012</c:v>
                </c:pt>
                <c:pt idx="2">
                  <c:v>2013–2016</c:v>
                </c:pt>
                <c:pt idx="3">
                  <c:v>2017–2020</c:v>
                </c:pt>
              </c:strCache>
              <c:extLst/>
            </c:strRef>
          </c:cat>
          <c:val>
            <c:numRef>
              <c:f>Diabetes!$C$57:$C$60</c:f>
              <c:numCache>
                <c:formatCode>0.0</c:formatCode>
                <c:ptCount val="4"/>
                <c:pt idx="0">
                  <c:v>15</c:v>
                </c:pt>
                <c:pt idx="1">
                  <c:v>10.199999999999999</c:v>
                </c:pt>
                <c:pt idx="2">
                  <c:v>11.5</c:v>
                </c:pt>
                <c:pt idx="3">
                  <c:v>11.2</c:v>
                </c:pt>
              </c:numCache>
              <c:extLst/>
            </c:numRef>
          </c:val>
          <c:smooth val="0"/>
          <c:extLst>
            <c:ext xmlns:c16="http://schemas.microsoft.com/office/drawing/2014/chart" uri="{C3380CC4-5D6E-409C-BE32-E72D297353CC}">
              <c16:uniqueId val="{00000000-8307-46B3-A492-0748DE6A5BDF}"/>
            </c:ext>
          </c:extLst>
        </c:ser>
        <c:ser>
          <c:idx val="1"/>
          <c:order val="1"/>
          <c:tx>
            <c:strRef>
              <c:f>Diabetes!$D$55</c:f>
              <c:strCache>
                <c:ptCount val="1"/>
                <c:pt idx="0">
                  <c:v>No Diabetes</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Diabetes!$B$57:$B$60</c:f>
              <c:strCache>
                <c:ptCount val="4"/>
                <c:pt idx="0">
                  <c:v>2005–2008</c:v>
                </c:pt>
                <c:pt idx="1">
                  <c:v>2009–2012</c:v>
                </c:pt>
                <c:pt idx="2">
                  <c:v>2013–2016</c:v>
                </c:pt>
                <c:pt idx="3">
                  <c:v>2017–2020</c:v>
                </c:pt>
              </c:strCache>
              <c:extLst/>
            </c:strRef>
          </c:cat>
          <c:val>
            <c:numRef>
              <c:f>Diabetes!$D$57:$D$60</c:f>
              <c:numCache>
                <c:formatCode>0.0</c:formatCode>
                <c:ptCount val="4"/>
                <c:pt idx="0">
                  <c:v>5.0999999999999996</c:v>
                </c:pt>
                <c:pt idx="1">
                  <c:v>6.3</c:v>
                </c:pt>
                <c:pt idx="2">
                  <c:v>7.4</c:v>
                </c:pt>
                <c:pt idx="3">
                  <c:v>7.9</c:v>
                </c:pt>
              </c:numCache>
              <c:extLst/>
            </c:numRef>
          </c:val>
          <c:smooth val="0"/>
          <c:extLst>
            <c:ext xmlns:c16="http://schemas.microsoft.com/office/drawing/2014/chart" uri="{C3380CC4-5D6E-409C-BE32-E72D297353CC}">
              <c16:uniqueId val="{00000001-8307-46B3-A492-0748DE6A5BDF}"/>
            </c:ext>
          </c:extLst>
        </c:ser>
        <c:dLbls>
          <c:showLegendKey val="0"/>
          <c:showVal val="0"/>
          <c:showCatName val="0"/>
          <c:showSerName val="0"/>
          <c:showPercent val="0"/>
          <c:showBubbleSize val="0"/>
        </c:dLbls>
        <c:marker val="1"/>
        <c:smooth val="0"/>
        <c:axId val="1845589039"/>
        <c:axId val="1959747567"/>
      </c:lineChart>
      <c:catAx>
        <c:axId val="1845589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959747567"/>
        <c:crosses val="autoZero"/>
        <c:auto val="1"/>
        <c:lblAlgn val="ctr"/>
        <c:lblOffset val="100"/>
        <c:noMultiLvlLbl val="0"/>
      </c:catAx>
      <c:valAx>
        <c:axId val="19597475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a:t>
                </a:r>
                <a:r>
                  <a:rPr lang="en-US" sz="2000" b="0" i="0" u="none" strike="noStrike" baseline="0">
                    <a:effectLst/>
                  </a:rPr>
                  <a:t>with CKD </a:t>
                </a:r>
                <a:r>
                  <a:rPr lang="en-US" sz="2000">
                    <a:solidFill>
                      <a:sysClr val="windowText" lastClr="000000"/>
                    </a:solidFill>
                  </a:rPr>
                  <a:t>Adhering to</a:t>
                </a:r>
                <a:r>
                  <a:rPr lang="en-US" sz="2000" baseline="0">
                    <a:solidFill>
                      <a:sysClr val="windowText" lastClr="000000"/>
                    </a:solidFill>
                  </a:rPr>
                  <a:t> </a:t>
                </a:r>
                <a:r>
                  <a:rPr lang="en-US" sz="2000">
                    <a:solidFill>
                      <a:sysClr val="windowText" lastClr="000000"/>
                    </a:solidFill>
                  </a:rPr>
                  <a:t>Recommended</a:t>
                </a:r>
                <a:r>
                  <a:rPr lang="en-US" sz="2000" baseline="0">
                    <a:solidFill>
                      <a:sysClr val="windowText" lastClr="000000"/>
                    </a:solidFill>
                  </a:rPr>
                  <a:t> </a:t>
                </a:r>
                <a:r>
                  <a:rPr lang="en-US" sz="2000">
                    <a:solidFill>
                      <a:sysClr val="windowText" lastClr="000000"/>
                    </a:solidFill>
                  </a:rPr>
                  <a:t>Sugar Intake (%)</a:t>
                </a:r>
              </a:p>
            </c:rich>
          </c:tx>
          <c:layout>
            <c:manualLayout>
              <c:xMode val="edge"/>
              <c:yMode val="edge"/>
              <c:x val="0"/>
              <c:y val="6.0372002615396471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845589039"/>
        <c:crosses val="autoZero"/>
        <c:crossBetween val="between"/>
      </c:valAx>
      <c:spPr>
        <a:noFill/>
        <a:ln>
          <a:noFill/>
        </a:ln>
        <a:effectLst/>
      </c:spPr>
    </c:plotArea>
    <c:legend>
      <c:legendPos val="b"/>
      <c:layout>
        <c:manualLayout>
          <c:xMode val="edge"/>
          <c:yMode val="edge"/>
          <c:x val="0.38174458661417321"/>
          <c:y val="0.91824950171166242"/>
          <c:w val="0.29484416010498687"/>
          <c:h val="8.1750498288337581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Diabetes!$C$79</c:f>
              <c:strCache>
                <c:ptCount val="1"/>
                <c:pt idx="0">
                  <c:v>Diabetes</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Diabetes!$B$81:$B$84</c:f>
              <c:strCache>
                <c:ptCount val="4"/>
                <c:pt idx="0">
                  <c:v>2005–2008</c:v>
                </c:pt>
                <c:pt idx="1">
                  <c:v>2009–2012</c:v>
                </c:pt>
                <c:pt idx="2">
                  <c:v>2013–2016</c:v>
                </c:pt>
                <c:pt idx="3">
                  <c:v>2017–2020</c:v>
                </c:pt>
              </c:strCache>
              <c:extLst/>
            </c:strRef>
          </c:cat>
          <c:val>
            <c:numRef>
              <c:f>Diabetes!$C$81:$C$84</c:f>
              <c:numCache>
                <c:formatCode>0.0</c:formatCode>
                <c:ptCount val="4"/>
                <c:pt idx="0">
                  <c:v>14.9</c:v>
                </c:pt>
                <c:pt idx="1">
                  <c:v>9.5</c:v>
                </c:pt>
                <c:pt idx="2">
                  <c:v>11</c:v>
                </c:pt>
                <c:pt idx="3">
                  <c:v>9.6999999999999993</c:v>
                </c:pt>
              </c:numCache>
              <c:extLst/>
            </c:numRef>
          </c:val>
          <c:smooth val="0"/>
          <c:extLst>
            <c:ext xmlns:c16="http://schemas.microsoft.com/office/drawing/2014/chart" uri="{C3380CC4-5D6E-409C-BE32-E72D297353CC}">
              <c16:uniqueId val="{00000000-B5DF-477D-A44C-AEE5B07B1E24}"/>
            </c:ext>
          </c:extLst>
        </c:ser>
        <c:ser>
          <c:idx val="1"/>
          <c:order val="1"/>
          <c:tx>
            <c:strRef>
              <c:f>Diabetes!$D$79</c:f>
              <c:strCache>
                <c:ptCount val="1"/>
                <c:pt idx="0">
                  <c:v>No Diabetes</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Diabetes!$B$81:$B$84</c:f>
              <c:strCache>
                <c:ptCount val="4"/>
                <c:pt idx="0">
                  <c:v>2005–2008</c:v>
                </c:pt>
                <c:pt idx="1">
                  <c:v>2009–2012</c:v>
                </c:pt>
                <c:pt idx="2">
                  <c:v>2013–2016</c:v>
                </c:pt>
                <c:pt idx="3">
                  <c:v>2017–2020</c:v>
                </c:pt>
              </c:strCache>
              <c:extLst/>
            </c:strRef>
          </c:cat>
          <c:val>
            <c:numRef>
              <c:f>Diabetes!$D$81:$D$84</c:f>
              <c:numCache>
                <c:formatCode>0.0</c:formatCode>
                <c:ptCount val="4"/>
                <c:pt idx="0">
                  <c:v>5.3</c:v>
                </c:pt>
                <c:pt idx="1">
                  <c:v>6.9</c:v>
                </c:pt>
                <c:pt idx="2">
                  <c:v>7.4</c:v>
                </c:pt>
                <c:pt idx="3">
                  <c:v>7.6</c:v>
                </c:pt>
              </c:numCache>
              <c:extLst/>
            </c:numRef>
          </c:val>
          <c:smooth val="0"/>
          <c:extLst>
            <c:ext xmlns:c16="http://schemas.microsoft.com/office/drawing/2014/chart" uri="{C3380CC4-5D6E-409C-BE32-E72D297353CC}">
              <c16:uniqueId val="{00000001-B5DF-477D-A44C-AEE5B07B1E24}"/>
            </c:ext>
          </c:extLst>
        </c:ser>
        <c:dLbls>
          <c:showLegendKey val="0"/>
          <c:showVal val="0"/>
          <c:showCatName val="0"/>
          <c:showSerName val="0"/>
          <c:showPercent val="0"/>
          <c:showBubbleSize val="0"/>
        </c:dLbls>
        <c:marker val="1"/>
        <c:smooth val="0"/>
        <c:axId val="2008631583"/>
        <c:axId val="2008637407"/>
      </c:lineChart>
      <c:catAx>
        <c:axId val="2008631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2008637407"/>
        <c:crosses val="autoZero"/>
        <c:auto val="1"/>
        <c:lblAlgn val="ctr"/>
        <c:lblOffset val="100"/>
        <c:noMultiLvlLbl val="0"/>
      </c:catAx>
      <c:valAx>
        <c:axId val="20086374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a:t>
                </a:r>
                <a:r>
                  <a:rPr lang="en-US" sz="2000" b="0" i="0" u="none" strike="noStrike" baseline="0">
                    <a:effectLst/>
                  </a:rPr>
                  <a:t>with CKD </a:t>
                </a:r>
                <a:r>
                  <a:rPr lang="en-US" sz="2000">
                    <a:solidFill>
                      <a:sysClr val="windowText" lastClr="000000"/>
                    </a:solidFill>
                  </a:rPr>
                  <a:t>Adhering</a:t>
                </a:r>
                <a:r>
                  <a:rPr lang="en-US" sz="2000" baseline="0">
                    <a:solidFill>
                      <a:sysClr val="windowText" lastClr="000000"/>
                    </a:solidFill>
                  </a:rPr>
                  <a:t> to </a:t>
                </a:r>
                <a:r>
                  <a:rPr lang="en-US" sz="2000">
                    <a:solidFill>
                      <a:sysClr val="windowText" lastClr="000000"/>
                    </a:solidFill>
                  </a:rPr>
                  <a:t>Recommended</a:t>
                </a:r>
                <a:r>
                  <a:rPr lang="en-US" sz="2000" baseline="0">
                    <a:solidFill>
                      <a:sysClr val="windowText" lastClr="000000"/>
                    </a:solidFill>
                  </a:rPr>
                  <a:t> </a:t>
                </a:r>
                <a:r>
                  <a:rPr lang="en-US" sz="2000">
                    <a:solidFill>
                      <a:sysClr val="windowText" lastClr="000000"/>
                    </a:solidFill>
                  </a:rPr>
                  <a:t>Sugar Intake (%)</a:t>
                </a:r>
              </a:p>
            </c:rich>
          </c:tx>
          <c:layout>
            <c:manualLayout>
              <c:xMode val="edge"/>
              <c:yMode val="edge"/>
              <c:x val="0"/>
              <c:y val="6.652418057196581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2008631583"/>
        <c:crosses val="autoZero"/>
        <c:crossBetween val="between"/>
      </c:valAx>
      <c:spPr>
        <a:noFill/>
        <a:ln>
          <a:noFill/>
        </a:ln>
        <a:effectLst/>
      </c:spPr>
    </c:plotArea>
    <c:legend>
      <c:legendPos val="b"/>
      <c:layout>
        <c:manualLayout>
          <c:xMode val="edge"/>
          <c:yMode val="edge"/>
          <c:x val="0.37445291994750657"/>
          <c:y val="0.91095643594046238"/>
          <c:w val="0.29484416010498687"/>
          <c:h val="8.153703722311309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F623-83FF-45D9-9165-1796CF17F145}"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29020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50418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4711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descr="A close-up of a logo&#10;&#10;Description automatically generated with medium confidence">
            <a:extLst>
              <a:ext uri="{FF2B5EF4-FFF2-40B4-BE49-F238E27FC236}">
                <a16:creationId xmlns:a16="http://schemas.microsoft.com/office/drawing/2014/main" id="{4CA492EE-AD10-45CB-BAA4-9638B51C62B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08" t="9409" b="13332"/>
          <a:stretch/>
        </p:blipFill>
        <p:spPr>
          <a:xfrm>
            <a:off x="139788" y="6176963"/>
            <a:ext cx="3316224" cy="679258"/>
          </a:xfrm>
          <a:prstGeom prst="rect">
            <a:avLst/>
          </a:prstGeom>
        </p:spPr>
      </p:pic>
    </p:spTree>
    <p:extLst>
      <p:ext uri="{BB962C8B-B14F-4D97-AF65-F5344CB8AC3E}">
        <p14:creationId xmlns:p14="http://schemas.microsoft.com/office/powerpoint/2010/main" val="7528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F623-83FF-45D9-9165-1796CF17F145}"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95246" y="5884796"/>
            <a:ext cx="3124636" cy="943107"/>
          </a:xfrm>
          <a:prstGeom prst="rect">
            <a:avLst/>
          </a:prstGeom>
        </p:spPr>
      </p:pic>
    </p:spTree>
    <p:extLst>
      <p:ext uri="{BB962C8B-B14F-4D97-AF65-F5344CB8AC3E}">
        <p14:creationId xmlns:p14="http://schemas.microsoft.com/office/powerpoint/2010/main" val="7422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F623-83FF-45D9-9165-1796CF17F145}"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p:cNvPicPr>
            <a:picLocks noChangeAspect="1"/>
          </p:cNvPicPr>
          <p:nvPr userDrawn="1"/>
        </p:nvPicPr>
        <p:blipFill>
          <a:blip r:embed="rId2"/>
          <a:stretch>
            <a:fillRect/>
          </a:stretch>
        </p:blipFill>
        <p:spPr>
          <a:xfrm>
            <a:off x="79835" y="5884796"/>
            <a:ext cx="3124636" cy="943107"/>
          </a:xfrm>
          <a:prstGeom prst="rect">
            <a:avLst/>
          </a:prstGeom>
        </p:spPr>
      </p:pic>
    </p:spTree>
    <p:extLst>
      <p:ext uri="{BB962C8B-B14F-4D97-AF65-F5344CB8AC3E}">
        <p14:creationId xmlns:p14="http://schemas.microsoft.com/office/powerpoint/2010/main" val="20009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F623-83FF-45D9-9165-1796CF17F145}"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BBADC-9FF0-4CB1-9E90-DB516545AC81}"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72302" y="5801453"/>
            <a:ext cx="3124636" cy="943107"/>
          </a:xfrm>
          <a:prstGeom prst="rect">
            <a:avLst/>
          </a:prstGeom>
        </p:spPr>
      </p:pic>
    </p:spTree>
    <p:extLst>
      <p:ext uri="{BB962C8B-B14F-4D97-AF65-F5344CB8AC3E}">
        <p14:creationId xmlns:p14="http://schemas.microsoft.com/office/powerpoint/2010/main" val="17811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F623-83FF-45D9-9165-1796CF17F145}"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49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F623-83FF-45D9-9165-1796CF17F145}"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236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3736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215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F623-83FF-45D9-9165-1796CF17F145}" type="datetimeFigureOut">
              <a:rPr lang="en-US" smtClean="0"/>
              <a:t>8/6/2024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BADC-9FF0-4CB1-9E90-DB516545AC81}" type="slidenum">
              <a:rPr lang="en-US" smtClean="0"/>
              <a:t>‹#›</a:t>
            </a:fld>
            <a:endParaRPr lang="en-US"/>
          </a:p>
        </p:txBody>
      </p:sp>
    </p:spTree>
    <p:extLst>
      <p:ext uri="{BB962C8B-B14F-4D97-AF65-F5344CB8AC3E}">
        <p14:creationId xmlns:p14="http://schemas.microsoft.com/office/powerpoint/2010/main" val="152311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ccd.cdc.gov/CKD/detail.aspx?Qnum=Q794"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4666" y="2898432"/>
            <a:ext cx="11542644" cy="1640266"/>
          </a:xfrm>
        </p:spPr>
        <p:txBody>
          <a:bodyPr>
            <a:noAutofit/>
          </a:bodyPr>
          <a:lstStyle/>
          <a:p>
            <a:br>
              <a:rPr lang="en-US" sz="2400" b="1" dirty="0"/>
            </a:br>
            <a:br>
              <a:rPr lang="en-US" sz="2400" b="1" dirty="0"/>
            </a:br>
            <a:r>
              <a:rPr lang="en-US" sz="4400" b="1" dirty="0"/>
              <a:t>Trends in Prevalence of Adults with CKD Adhering to the Recommended Daily Sugar Intake</a:t>
            </a:r>
            <a:br>
              <a:rPr lang="en-US" sz="4400" b="1" dirty="0"/>
            </a:br>
            <a:br>
              <a:rPr lang="en-US" sz="4400" b="1" dirty="0"/>
            </a:b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798500" y="275393"/>
            <a:ext cx="6594987" cy="2032104"/>
          </a:xfrm>
          <a:prstGeom prst="rect">
            <a:avLst/>
          </a:prstGeom>
        </p:spPr>
      </p:pic>
      <p:sp>
        <p:nvSpPr>
          <p:cNvPr id="5" name="TextBox 4">
            <a:extLst>
              <a:ext uri="{FF2B5EF4-FFF2-40B4-BE49-F238E27FC236}">
                <a16:creationId xmlns:a16="http://schemas.microsoft.com/office/drawing/2014/main" id="{8BCFA14B-AC93-4C17-8646-80240875DD4C}"/>
              </a:ext>
            </a:extLst>
          </p:cNvPr>
          <p:cNvSpPr txBox="1"/>
          <p:nvPr/>
        </p:nvSpPr>
        <p:spPr>
          <a:xfrm>
            <a:off x="324666" y="3533899"/>
            <a:ext cx="11542644" cy="2862322"/>
          </a:xfrm>
          <a:prstGeom prst="rect">
            <a:avLst/>
          </a:prstGeom>
          <a:noFill/>
        </p:spPr>
        <p:txBody>
          <a:bodyPr wrap="square" rtlCol="0">
            <a:spAutoFit/>
          </a:bodyPr>
          <a:lstStyle/>
          <a:p>
            <a:pPr algn="l"/>
            <a:r>
              <a:rPr lang="en-US" dirty="0">
                <a:solidFill>
                  <a:srgbClr val="000000"/>
                </a:solidFill>
                <a:effectLst/>
                <a:latin typeface="Open Sans" panose="020B0606030504020204" pitchFamily="34" charset="0"/>
              </a:rPr>
              <a:t>According to the American Heart Association’s dietary guidelines, men should consume less than 36 grams of sugar per day and women should consume less than 25 grams of sugar per day. Adherence to these guidelines increased from 8.0% in 2005-2008 to 9.1% in 2017−March 2020 among adults with CKD and increased from 5.7% in 2005−2008 to 8.2% in 2017−March 2020 among adults without CKD (crude estimates). Crude and age-standardized estimates are similar. Among adults with CKD, men, those aged 60–69 years, and those with hypertension or diabetes were generally more likely to adhere to the sugar consumption recommendations than their counterparts. </a:t>
            </a:r>
          </a:p>
          <a:p>
            <a:pPr algn="l"/>
            <a:endParaRPr lang="en-US" b="1" dirty="0">
              <a:solidFill>
                <a:srgbClr val="000000"/>
              </a:solidFill>
              <a:effectLst/>
              <a:latin typeface="Open Sans" panose="020B0606030504020204" pitchFamily="34" charset="0"/>
            </a:endParaRPr>
          </a:p>
          <a:p>
            <a:pPr algn="l"/>
            <a:r>
              <a:rPr lang="en-US" b="1" dirty="0">
                <a:solidFill>
                  <a:srgbClr val="000000"/>
                </a:solidFill>
                <a:effectLst/>
                <a:latin typeface="Open Sans" panose="020B0606030504020204" pitchFamily="34" charset="0"/>
              </a:rPr>
              <a:t>Data Source: </a:t>
            </a:r>
            <a:r>
              <a:rPr lang="en-US" b="0" dirty="0">
                <a:solidFill>
                  <a:srgbClr val="000000"/>
                </a:solidFill>
                <a:effectLst/>
                <a:latin typeface="Open Sans" panose="020B0606030504020204" pitchFamily="34" charset="0"/>
              </a:rPr>
              <a:t>NHANES</a:t>
            </a:r>
          </a:p>
          <a:p>
            <a:pPr algn="l"/>
            <a:endParaRPr lang="en-US" b="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C02692DE-70E6-4DF4-B463-70286F232123}"/>
              </a:ext>
            </a:extLst>
          </p:cNvPr>
          <p:cNvSpPr txBox="1"/>
          <p:nvPr/>
        </p:nvSpPr>
        <p:spPr>
          <a:xfrm>
            <a:off x="3584701" y="6211555"/>
            <a:ext cx="5022575" cy="369332"/>
          </a:xfrm>
          <a:prstGeom prst="rect">
            <a:avLst/>
          </a:prstGeom>
          <a:noFill/>
        </p:spPr>
        <p:txBody>
          <a:bodyPr wrap="square" rtlCol="0">
            <a:spAutoFit/>
          </a:bodyPr>
          <a:lstStyle/>
          <a:p>
            <a:pPr algn="ctr"/>
            <a:r>
              <a:rPr lang="en-US" dirty="0">
                <a:solidFill>
                  <a:schemeClr val="tx1">
                    <a:lumMod val="65000"/>
                    <a:lumOff val="35000"/>
                  </a:schemeClr>
                </a:solidFill>
                <a:hlinkClick r:id="rId3"/>
              </a:rPr>
              <a:t>https://nccd.cdc.gov/CKD/detail.aspx?Qnum=Q794</a:t>
            </a:r>
            <a:r>
              <a:rPr lang="en-US" dirty="0">
                <a:solidFill>
                  <a:schemeClr val="tx1">
                    <a:lumMod val="65000"/>
                    <a:lumOff val="35000"/>
                  </a:schemeClr>
                </a:solidFill>
              </a:rPr>
              <a:t>   </a:t>
            </a:r>
          </a:p>
        </p:txBody>
      </p:sp>
    </p:spTree>
    <p:extLst>
      <p:ext uri="{BB962C8B-B14F-4D97-AF65-F5344CB8AC3E}">
        <p14:creationId xmlns:p14="http://schemas.microsoft.com/office/powerpoint/2010/main" val="1932835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3823EE-25A6-4581-B77D-8507AEA3DCD3}"/>
              </a:ext>
            </a:extLst>
          </p:cNvPr>
          <p:cNvSpPr>
            <a:spLocks noGrp="1"/>
          </p:cNvSpPr>
          <p:nvPr>
            <p:ph type="title"/>
          </p:nvPr>
        </p:nvSpPr>
        <p:spPr>
          <a:xfrm>
            <a:off x="172278" y="16046"/>
            <a:ext cx="11847444" cy="1325563"/>
          </a:xfrm>
        </p:spPr>
        <p:txBody>
          <a:bodyPr>
            <a:noAutofit/>
          </a:bodyPr>
          <a:lstStyle/>
          <a:p>
            <a:pPr algn="ctr"/>
            <a:r>
              <a:rPr lang="en-US" sz="3560" b="1" dirty="0"/>
              <a:t>Age-Standardized Trends in Prevalence of Adults with CKD Adhering to the Recommended Daily Sugar Intake, by Diabetes</a:t>
            </a:r>
          </a:p>
        </p:txBody>
      </p:sp>
      <p:graphicFrame>
        <p:nvGraphicFramePr>
          <p:cNvPr id="5" name="Chart 4">
            <a:extLst>
              <a:ext uri="{FF2B5EF4-FFF2-40B4-BE49-F238E27FC236}">
                <a16:creationId xmlns:a16="http://schemas.microsoft.com/office/drawing/2014/main" id="{CACD0EC8-A767-4777-A871-E87F23F98480}"/>
              </a:ext>
            </a:extLst>
          </p:cNvPr>
          <p:cNvGraphicFramePr/>
          <p:nvPr>
            <p:extLst>
              <p:ext uri="{D42A27DB-BD31-4B8C-83A1-F6EECF244321}">
                <p14:modId xmlns:p14="http://schemas.microsoft.com/office/powerpoint/2010/main" val="3679282544"/>
              </p:ext>
            </p:extLst>
          </p:nvPr>
        </p:nvGraphicFramePr>
        <p:xfrm>
          <a:off x="0" y="1179443"/>
          <a:ext cx="12192000" cy="49960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2007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4D1883-A630-4AF2-8897-6EEF73A6DA9F}"/>
              </a:ext>
            </a:extLst>
          </p:cNvPr>
          <p:cNvSpPr>
            <a:spLocks noGrp="1"/>
          </p:cNvSpPr>
          <p:nvPr>
            <p:ph type="title"/>
          </p:nvPr>
        </p:nvSpPr>
        <p:spPr>
          <a:xfrm>
            <a:off x="152399" y="6453"/>
            <a:ext cx="11887199" cy="1325563"/>
          </a:xfrm>
        </p:spPr>
        <p:txBody>
          <a:bodyPr>
            <a:normAutofit/>
          </a:bodyPr>
          <a:lstStyle/>
          <a:p>
            <a:pPr algn="ctr"/>
            <a:r>
              <a:rPr lang="en-US" sz="3550" b="1" dirty="0"/>
              <a:t>Crude Trends in Prevalence of Adults with CKD Adhering to the Recommended Daily Sugar Intake, by Hypertension</a:t>
            </a:r>
          </a:p>
        </p:txBody>
      </p:sp>
      <p:graphicFrame>
        <p:nvGraphicFramePr>
          <p:cNvPr id="6" name="Chart 5">
            <a:extLst>
              <a:ext uri="{FF2B5EF4-FFF2-40B4-BE49-F238E27FC236}">
                <a16:creationId xmlns:a16="http://schemas.microsoft.com/office/drawing/2014/main" id="{2348D138-C3F2-4FC6-8ABD-99DD567990BD}"/>
              </a:ext>
            </a:extLst>
          </p:cNvPr>
          <p:cNvGraphicFramePr/>
          <p:nvPr>
            <p:extLst>
              <p:ext uri="{D42A27DB-BD31-4B8C-83A1-F6EECF244321}">
                <p14:modId xmlns:p14="http://schemas.microsoft.com/office/powerpoint/2010/main" val="479891207"/>
              </p:ext>
            </p:extLst>
          </p:nvPr>
        </p:nvGraphicFramePr>
        <p:xfrm>
          <a:off x="0" y="1126435"/>
          <a:ext cx="12192000" cy="50623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152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4D1883-A630-4AF2-8897-6EEF73A6DA9F}"/>
              </a:ext>
            </a:extLst>
          </p:cNvPr>
          <p:cNvSpPr>
            <a:spLocks noGrp="1"/>
          </p:cNvSpPr>
          <p:nvPr>
            <p:ph type="title"/>
          </p:nvPr>
        </p:nvSpPr>
        <p:spPr>
          <a:xfrm>
            <a:off x="152399" y="32958"/>
            <a:ext cx="11887199" cy="1325563"/>
          </a:xfrm>
        </p:spPr>
        <p:txBody>
          <a:bodyPr>
            <a:noAutofit/>
          </a:bodyPr>
          <a:lstStyle/>
          <a:p>
            <a:pPr algn="ctr"/>
            <a:r>
              <a:rPr lang="en-US" sz="3340" b="1" dirty="0"/>
              <a:t>Age-Standardized Trends in Prevalence of Adults with CKD Adhering to the Recommended Daily Sugar Intake, by Hypertension</a:t>
            </a:r>
          </a:p>
        </p:txBody>
      </p:sp>
      <p:graphicFrame>
        <p:nvGraphicFramePr>
          <p:cNvPr id="5" name="Chart 4">
            <a:extLst>
              <a:ext uri="{FF2B5EF4-FFF2-40B4-BE49-F238E27FC236}">
                <a16:creationId xmlns:a16="http://schemas.microsoft.com/office/drawing/2014/main" id="{FD2B5258-F329-42B3-B9B1-397DBD1F762B}"/>
              </a:ext>
            </a:extLst>
          </p:cNvPr>
          <p:cNvGraphicFramePr/>
          <p:nvPr>
            <p:extLst>
              <p:ext uri="{D42A27DB-BD31-4B8C-83A1-F6EECF244321}">
                <p14:modId xmlns:p14="http://schemas.microsoft.com/office/powerpoint/2010/main" val="3718607032"/>
              </p:ext>
            </p:extLst>
          </p:nvPr>
        </p:nvGraphicFramePr>
        <p:xfrm>
          <a:off x="0" y="1126435"/>
          <a:ext cx="12192000" cy="50490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724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5C12A9-AF8E-4EE1-ADBE-9EA501E3C35F}"/>
              </a:ext>
            </a:extLst>
          </p:cNvPr>
          <p:cNvSpPr>
            <a:spLocks noGrp="1"/>
          </p:cNvSpPr>
          <p:nvPr>
            <p:ph type="title"/>
          </p:nvPr>
        </p:nvSpPr>
        <p:spPr>
          <a:xfrm>
            <a:off x="202096" y="52664"/>
            <a:ext cx="11787808" cy="1325563"/>
          </a:xfrm>
        </p:spPr>
        <p:txBody>
          <a:bodyPr>
            <a:normAutofit/>
          </a:bodyPr>
          <a:lstStyle/>
          <a:p>
            <a:pPr algn="ctr"/>
            <a:r>
              <a:rPr lang="en-US" sz="3540" b="1" dirty="0"/>
              <a:t>Crude Trends in Prevalence of Adults with CKD Adhering to the Recommended Daily Sugar Intake, by CKD</a:t>
            </a:r>
          </a:p>
        </p:txBody>
      </p:sp>
      <p:graphicFrame>
        <p:nvGraphicFramePr>
          <p:cNvPr id="6" name="Chart 5">
            <a:extLst>
              <a:ext uri="{FF2B5EF4-FFF2-40B4-BE49-F238E27FC236}">
                <a16:creationId xmlns:a16="http://schemas.microsoft.com/office/drawing/2014/main" id="{949A4DEB-73D8-4628-A941-B43B23E24C6F}"/>
              </a:ext>
            </a:extLst>
          </p:cNvPr>
          <p:cNvGraphicFramePr/>
          <p:nvPr>
            <p:extLst>
              <p:ext uri="{D42A27DB-BD31-4B8C-83A1-F6EECF244321}">
                <p14:modId xmlns:p14="http://schemas.microsoft.com/office/powerpoint/2010/main" val="3218881566"/>
              </p:ext>
            </p:extLst>
          </p:nvPr>
        </p:nvGraphicFramePr>
        <p:xfrm>
          <a:off x="0" y="1232452"/>
          <a:ext cx="12192000" cy="4956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088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E370A2-FFE1-4D01-AC88-990221B158F2}"/>
              </a:ext>
            </a:extLst>
          </p:cNvPr>
          <p:cNvSpPr>
            <a:spLocks noGrp="1"/>
          </p:cNvSpPr>
          <p:nvPr>
            <p:ph type="title"/>
          </p:nvPr>
        </p:nvSpPr>
        <p:spPr>
          <a:xfrm>
            <a:off x="132522" y="59462"/>
            <a:ext cx="11787808" cy="1325563"/>
          </a:xfrm>
        </p:spPr>
        <p:txBody>
          <a:bodyPr>
            <a:noAutofit/>
          </a:bodyPr>
          <a:lstStyle/>
          <a:p>
            <a:pPr algn="ctr"/>
            <a:r>
              <a:rPr lang="en-US" sz="3540" b="1" dirty="0"/>
              <a:t>Age-Standardized Trends in Prevalence of Adults with CKD Adhering to the Recommended Daily Sugar Intake, by CKD</a:t>
            </a:r>
          </a:p>
        </p:txBody>
      </p:sp>
      <p:graphicFrame>
        <p:nvGraphicFramePr>
          <p:cNvPr id="5" name="Chart 4">
            <a:extLst>
              <a:ext uri="{FF2B5EF4-FFF2-40B4-BE49-F238E27FC236}">
                <a16:creationId xmlns:a16="http://schemas.microsoft.com/office/drawing/2014/main" id="{BC1F1930-48C0-4849-AFA8-AD7BFB19DD92}"/>
              </a:ext>
            </a:extLst>
          </p:cNvPr>
          <p:cNvGraphicFramePr/>
          <p:nvPr>
            <p:extLst>
              <p:ext uri="{D42A27DB-BD31-4B8C-83A1-F6EECF244321}">
                <p14:modId xmlns:p14="http://schemas.microsoft.com/office/powerpoint/2010/main" val="3059942080"/>
              </p:ext>
            </p:extLst>
          </p:nvPr>
        </p:nvGraphicFramePr>
        <p:xfrm>
          <a:off x="0" y="1205949"/>
          <a:ext cx="12191999" cy="49695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3230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E282F0-BBF1-4FA7-AB1C-DD0A1A8590DF}"/>
              </a:ext>
            </a:extLst>
          </p:cNvPr>
          <p:cNvSpPr>
            <a:spLocks noGrp="1"/>
          </p:cNvSpPr>
          <p:nvPr>
            <p:ph type="title"/>
          </p:nvPr>
        </p:nvSpPr>
        <p:spPr>
          <a:xfrm>
            <a:off x="172279" y="19502"/>
            <a:ext cx="11847442" cy="1325563"/>
          </a:xfrm>
        </p:spPr>
        <p:txBody>
          <a:bodyPr>
            <a:normAutofit/>
          </a:bodyPr>
          <a:lstStyle/>
          <a:p>
            <a:pPr algn="ctr"/>
            <a:r>
              <a:rPr lang="en-US" sz="3540" b="1" dirty="0"/>
              <a:t>Crude Trends in Prevalence of Adults with CKD Adhering to the Recommended Daily Sugar Intake, by Age</a:t>
            </a:r>
          </a:p>
        </p:txBody>
      </p:sp>
      <p:graphicFrame>
        <p:nvGraphicFramePr>
          <p:cNvPr id="6" name="Chart 5">
            <a:extLst>
              <a:ext uri="{FF2B5EF4-FFF2-40B4-BE49-F238E27FC236}">
                <a16:creationId xmlns:a16="http://schemas.microsoft.com/office/drawing/2014/main" id="{FE51FE01-C248-4257-8563-C035EDBAE913}"/>
              </a:ext>
            </a:extLst>
          </p:cNvPr>
          <p:cNvGraphicFramePr/>
          <p:nvPr>
            <p:extLst>
              <p:ext uri="{D42A27DB-BD31-4B8C-83A1-F6EECF244321}">
                <p14:modId xmlns:p14="http://schemas.microsoft.com/office/powerpoint/2010/main" val="2715037489"/>
              </p:ext>
            </p:extLst>
          </p:nvPr>
        </p:nvGraphicFramePr>
        <p:xfrm>
          <a:off x="0" y="1126435"/>
          <a:ext cx="12192000" cy="50358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191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299609-388D-40F4-8FD2-10944AAF1530}"/>
              </a:ext>
            </a:extLst>
          </p:cNvPr>
          <p:cNvSpPr>
            <a:spLocks noGrp="1"/>
          </p:cNvSpPr>
          <p:nvPr>
            <p:ph type="title"/>
          </p:nvPr>
        </p:nvSpPr>
        <p:spPr>
          <a:xfrm>
            <a:off x="165652" y="105672"/>
            <a:ext cx="11860695" cy="1325563"/>
          </a:xfrm>
        </p:spPr>
        <p:txBody>
          <a:bodyPr>
            <a:normAutofit/>
          </a:bodyPr>
          <a:lstStyle/>
          <a:p>
            <a:pPr algn="ctr"/>
            <a:r>
              <a:rPr lang="en-US" sz="3550" b="1" dirty="0"/>
              <a:t>Crude Trends in Prevalence of Adults with CKD Adhering to the Recommended Daily Sugar Intake, by Sex</a:t>
            </a:r>
          </a:p>
        </p:txBody>
      </p:sp>
      <p:graphicFrame>
        <p:nvGraphicFramePr>
          <p:cNvPr id="6" name="Chart 5">
            <a:extLst>
              <a:ext uri="{FF2B5EF4-FFF2-40B4-BE49-F238E27FC236}">
                <a16:creationId xmlns:a16="http://schemas.microsoft.com/office/drawing/2014/main" id="{37978CCB-E858-4106-8A82-6B8920D57312}"/>
              </a:ext>
            </a:extLst>
          </p:cNvPr>
          <p:cNvGraphicFramePr/>
          <p:nvPr>
            <p:extLst>
              <p:ext uri="{D42A27DB-BD31-4B8C-83A1-F6EECF244321}">
                <p14:modId xmlns:p14="http://schemas.microsoft.com/office/powerpoint/2010/main" val="1041789502"/>
              </p:ext>
            </p:extLst>
          </p:nvPr>
        </p:nvGraphicFramePr>
        <p:xfrm>
          <a:off x="0" y="1311965"/>
          <a:ext cx="12191999" cy="48635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054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299609-388D-40F4-8FD2-10944AAF1530}"/>
              </a:ext>
            </a:extLst>
          </p:cNvPr>
          <p:cNvSpPr>
            <a:spLocks noGrp="1"/>
          </p:cNvSpPr>
          <p:nvPr>
            <p:ph type="title"/>
          </p:nvPr>
        </p:nvSpPr>
        <p:spPr>
          <a:xfrm>
            <a:off x="172278" y="19705"/>
            <a:ext cx="11847443" cy="1325563"/>
          </a:xfrm>
        </p:spPr>
        <p:txBody>
          <a:bodyPr>
            <a:noAutofit/>
          </a:bodyPr>
          <a:lstStyle/>
          <a:p>
            <a:pPr algn="ctr"/>
            <a:r>
              <a:rPr lang="en-US" sz="3600" b="1" dirty="0"/>
              <a:t>Age-Standardized Trends in Prevalence of Adults with CKD Adhering to the Recommended Daily Sugar Intake</a:t>
            </a:r>
            <a:r>
              <a:rPr lang="en-US" sz="3550" b="1" dirty="0"/>
              <a:t>, by Sex</a:t>
            </a:r>
          </a:p>
        </p:txBody>
      </p:sp>
      <p:graphicFrame>
        <p:nvGraphicFramePr>
          <p:cNvPr id="5" name="Chart 4">
            <a:extLst>
              <a:ext uri="{FF2B5EF4-FFF2-40B4-BE49-F238E27FC236}">
                <a16:creationId xmlns:a16="http://schemas.microsoft.com/office/drawing/2014/main" id="{1C62DABD-3CB9-49B6-877C-858F93BA739F}"/>
              </a:ext>
            </a:extLst>
          </p:cNvPr>
          <p:cNvGraphicFramePr/>
          <p:nvPr>
            <p:extLst>
              <p:ext uri="{D42A27DB-BD31-4B8C-83A1-F6EECF244321}">
                <p14:modId xmlns:p14="http://schemas.microsoft.com/office/powerpoint/2010/main" val="1962367620"/>
              </p:ext>
            </p:extLst>
          </p:nvPr>
        </p:nvGraphicFramePr>
        <p:xfrm>
          <a:off x="0" y="1152939"/>
          <a:ext cx="12192000" cy="50358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957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E4F957-7018-4576-B0D7-609F2CAC636F}"/>
              </a:ext>
            </a:extLst>
          </p:cNvPr>
          <p:cNvSpPr>
            <a:spLocks noGrp="1"/>
          </p:cNvSpPr>
          <p:nvPr>
            <p:ph type="title"/>
          </p:nvPr>
        </p:nvSpPr>
        <p:spPr>
          <a:xfrm>
            <a:off x="145774" y="19705"/>
            <a:ext cx="11900451" cy="1325563"/>
          </a:xfrm>
        </p:spPr>
        <p:txBody>
          <a:bodyPr>
            <a:normAutofit/>
          </a:bodyPr>
          <a:lstStyle/>
          <a:p>
            <a:pPr algn="ctr"/>
            <a:r>
              <a:rPr lang="en-US" sz="3550" b="1" dirty="0"/>
              <a:t>Crude Trends in Prevalence of Adults with CKD Adhering to the Recommended Daily Sugar Intake, by Race/Ethnicity</a:t>
            </a:r>
          </a:p>
        </p:txBody>
      </p:sp>
      <p:graphicFrame>
        <p:nvGraphicFramePr>
          <p:cNvPr id="6" name="Chart 5">
            <a:extLst>
              <a:ext uri="{FF2B5EF4-FFF2-40B4-BE49-F238E27FC236}">
                <a16:creationId xmlns:a16="http://schemas.microsoft.com/office/drawing/2014/main" id="{AD353643-9EA2-43D2-9E40-679A369C77B3}"/>
              </a:ext>
            </a:extLst>
          </p:cNvPr>
          <p:cNvGraphicFramePr/>
          <p:nvPr>
            <p:extLst>
              <p:ext uri="{D42A27DB-BD31-4B8C-83A1-F6EECF244321}">
                <p14:modId xmlns:p14="http://schemas.microsoft.com/office/powerpoint/2010/main" val="2135745133"/>
              </p:ext>
            </p:extLst>
          </p:nvPr>
        </p:nvGraphicFramePr>
        <p:xfrm>
          <a:off x="0" y="1126435"/>
          <a:ext cx="12192000" cy="50623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544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E4F957-7018-4576-B0D7-609F2CAC636F}"/>
              </a:ext>
            </a:extLst>
          </p:cNvPr>
          <p:cNvSpPr>
            <a:spLocks noGrp="1"/>
          </p:cNvSpPr>
          <p:nvPr>
            <p:ph type="title"/>
          </p:nvPr>
        </p:nvSpPr>
        <p:spPr>
          <a:xfrm>
            <a:off x="165652" y="19705"/>
            <a:ext cx="11860695" cy="1325563"/>
          </a:xfrm>
        </p:spPr>
        <p:txBody>
          <a:bodyPr>
            <a:noAutofit/>
          </a:bodyPr>
          <a:lstStyle/>
          <a:p>
            <a:pPr algn="ctr"/>
            <a:r>
              <a:rPr lang="en-US" sz="3280" b="1" dirty="0"/>
              <a:t>Age-Standardized Trends in Prevalence of Adults with CKD Adhering to the Recommended Daily Sugar Intake, by Race/Ethnicity</a:t>
            </a:r>
          </a:p>
        </p:txBody>
      </p:sp>
      <p:graphicFrame>
        <p:nvGraphicFramePr>
          <p:cNvPr id="5" name="Chart 4">
            <a:extLst>
              <a:ext uri="{FF2B5EF4-FFF2-40B4-BE49-F238E27FC236}">
                <a16:creationId xmlns:a16="http://schemas.microsoft.com/office/drawing/2014/main" id="{16FF81A0-8D3D-4ECB-A861-2578C22B5CAF}"/>
              </a:ext>
            </a:extLst>
          </p:cNvPr>
          <p:cNvGraphicFramePr/>
          <p:nvPr>
            <p:extLst>
              <p:ext uri="{D42A27DB-BD31-4B8C-83A1-F6EECF244321}">
                <p14:modId xmlns:p14="http://schemas.microsoft.com/office/powerpoint/2010/main" val="2699792058"/>
              </p:ext>
            </p:extLst>
          </p:nvPr>
        </p:nvGraphicFramePr>
        <p:xfrm>
          <a:off x="0" y="1126435"/>
          <a:ext cx="12192000" cy="50490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4717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3823EE-25A6-4581-B77D-8507AEA3DCD3}"/>
              </a:ext>
            </a:extLst>
          </p:cNvPr>
          <p:cNvSpPr>
            <a:spLocks noGrp="1"/>
          </p:cNvSpPr>
          <p:nvPr>
            <p:ph type="title"/>
          </p:nvPr>
        </p:nvSpPr>
        <p:spPr>
          <a:xfrm>
            <a:off x="172278" y="0"/>
            <a:ext cx="11847444" cy="1325563"/>
          </a:xfrm>
        </p:spPr>
        <p:txBody>
          <a:bodyPr>
            <a:normAutofit/>
          </a:bodyPr>
          <a:lstStyle/>
          <a:p>
            <a:pPr algn="ctr"/>
            <a:r>
              <a:rPr lang="en-US" sz="3800" b="1" dirty="0"/>
              <a:t>Crude Trends in Prevalence of Adults with CKD Adhering to the Recommended Daily Sugar Intake, by Diabetes</a:t>
            </a:r>
          </a:p>
        </p:txBody>
      </p:sp>
      <p:graphicFrame>
        <p:nvGraphicFramePr>
          <p:cNvPr id="6" name="Chart 5">
            <a:extLst>
              <a:ext uri="{FF2B5EF4-FFF2-40B4-BE49-F238E27FC236}">
                <a16:creationId xmlns:a16="http://schemas.microsoft.com/office/drawing/2014/main" id="{C4D83DB0-4701-4FE4-979E-EA3D25055FDC}"/>
              </a:ext>
            </a:extLst>
          </p:cNvPr>
          <p:cNvGraphicFramePr/>
          <p:nvPr>
            <p:extLst>
              <p:ext uri="{D42A27DB-BD31-4B8C-83A1-F6EECF244321}">
                <p14:modId xmlns:p14="http://schemas.microsoft.com/office/powerpoint/2010/main" val="185408791"/>
              </p:ext>
            </p:extLst>
          </p:nvPr>
        </p:nvGraphicFramePr>
        <p:xfrm>
          <a:off x="0" y="1179443"/>
          <a:ext cx="12192000" cy="50093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6859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4461</TotalTime>
  <Words>455</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Open Sans</vt:lpstr>
      <vt:lpstr>Office Theme</vt:lpstr>
      <vt:lpstr>  Trends in Prevalence of Adults with CKD Adhering to the Recommended Daily Sugar Intake  </vt:lpstr>
      <vt:lpstr>Crude Trends in Prevalence of Adults with CKD Adhering to the Recommended Daily Sugar Intake, by CKD</vt:lpstr>
      <vt:lpstr>Age-Standardized Trends in Prevalence of Adults with CKD Adhering to the Recommended Daily Sugar Intake, by CKD</vt:lpstr>
      <vt:lpstr>Crude Trends in Prevalence of Adults with CKD Adhering to the Recommended Daily Sugar Intake, by Age</vt:lpstr>
      <vt:lpstr>Crude Trends in Prevalence of Adults with CKD Adhering to the Recommended Daily Sugar Intake, by Sex</vt:lpstr>
      <vt:lpstr>Age-Standardized Trends in Prevalence of Adults with CKD Adhering to the Recommended Daily Sugar Intake, by Sex</vt:lpstr>
      <vt:lpstr>Crude Trends in Prevalence of Adults with CKD Adhering to the Recommended Daily Sugar Intake, by Race/Ethnicity</vt:lpstr>
      <vt:lpstr>Age-Standardized Trends in Prevalence of Adults with CKD Adhering to the Recommended Daily Sugar Intake, by Race/Ethnicity</vt:lpstr>
      <vt:lpstr>Crude Trends in Prevalence of Adults with CKD Adhering to the Recommended Daily Sugar Intake, by Diabetes</vt:lpstr>
      <vt:lpstr>Age-Standardized Trends in Prevalence of Adults with CKD Adhering to the Recommended Daily Sugar Intake, by Diabetes</vt:lpstr>
      <vt:lpstr>Crude Trends in Prevalence of Adults with CKD Adhering to the Recommended Daily Sugar Intake, by Hypertension</vt:lpstr>
      <vt:lpstr>Age-Standardized Trends in Prevalence of Adults with CKD Adhering to the Recommended Daily Sugar Intake, by Hypertension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CKD in the VA</dc:title>
  <dc:creator>Steffick, Diane</dc:creator>
  <cp:lastModifiedBy>Kiryakos, Jenna</cp:lastModifiedBy>
  <cp:revision>193</cp:revision>
  <dcterms:created xsi:type="dcterms:W3CDTF">2023-08-07T21:35:07Z</dcterms:created>
  <dcterms:modified xsi:type="dcterms:W3CDTF">2024-08-06T13:51:30Z</dcterms:modified>
</cp:coreProperties>
</file>