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8" r:id="rId3"/>
    <p:sldId id="274" r:id="rId4"/>
    <p:sldId id="269" r:id="rId5"/>
    <p:sldId id="270" r:id="rId6"/>
    <p:sldId id="275" r:id="rId7"/>
    <p:sldId id="271" r:id="rId8"/>
    <p:sldId id="276" r:id="rId9"/>
    <p:sldId id="272" r:id="rId10"/>
    <p:sldId id="277" r:id="rId11"/>
    <p:sldId id="273" r:id="rId12"/>
    <p:sldId id="27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ragg-Gresham, Jennifer" initials="BGJ" lastIdx="1" clrIdx="0">
    <p:extLst>
      <p:ext uri="{19B8F6BF-5375-455C-9EA6-DF929625EA0E}">
        <p15:presenceInfo xmlns:p15="http://schemas.microsoft.com/office/powerpoint/2012/main" userId="S::jennb@umich.edu::8cbcf482-729b-43e2-be11-1cd996f4c03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80"/>
    <a:srgbClr val="0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0" d="100"/>
          <a:sy n="110" d="100"/>
        </p:scale>
        <p:origin x="55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11.xml"/><Relationship Id="rId1" Type="http://schemas.microsoft.com/office/2011/relationships/chartStyle" Target="style1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kiryakos\Dropbox%20(University%20of%20Michigan)\Nephrology_KECC\CDC%20(2022-%20)\Website%20Redesign\2024%20Releases\Fall%20Release\Indicators\Indicator%20Spreadsheets\New%20Indicators\NHANES\dietary_guidelines_Jenna.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status'!$K$52</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status'!$J$54:$J$57</c:f>
              <c:strCache>
                <c:ptCount val="4"/>
                <c:pt idx="0">
                  <c:v>2005–2008</c:v>
                </c:pt>
                <c:pt idx="1">
                  <c:v>2009–2012</c:v>
                </c:pt>
                <c:pt idx="2">
                  <c:v>2013–2016</c:v>
                </c:pt>
                <c:pt idx="3">
                  <c:v>2017–2020</c:v>
                </c:pt>
              </c:strCache>
              <c:extLst/>
            </c:strRef>
          </c:cat>
          <c:val>
            <c:numRef>
              <c:f>'CKD status'!$K$53:$K$56</c:f>
              <c:numCache>
                <c:formatCode>0.0</c:formatCode>
                <c:ptCount val="4"/>
                <c:pt idx="0">
                  <c:v>37.700000000000003</c:v>
                </c:pt>
                <c:pt idx="1">
                  <c:v>38.4</c:v>
                </c:pt>
                <c:pt idx="2">
                  <c:v>31</c:v>
                </c:pt>
                <c:pt idx="3">
                  <c:v>31.8</c:v>
                </c:pt>
              </c:numCache>
              <c:extLst/>
            </c:numRef>
          </c:val>
          <c:smooth val="0"/>
          <c:extLst>
            <c:ext xmlns:c16="http://schemas.microsoft.com/office/drawing/2014/chart" uri="{C3380CC4-5D6E-409C-BE32-E72D297353CC}">
              <c16:uniqueId val="{00000000-E763-4E72-A97B-B9A16848325C}"/>
            </c:ext>
          </c:extLst>
        </c:ser>
        <c:ser>
          <c:idx val="1"/>
          <c:order val="1"/>
          <c:tx>
            <c:strRef>
              <c:f>'CKD status'!$L$52</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status'!$J$54:$J$57</c:f>
              <c:strCache>
                <c:ptCount val="4"/>
                <c:pt idx="0">
                  <c:v>2005–2008</c:v>
                </c:pt>
                <c:pt idx="1">
                  <c:v>2009–2012</c:v>
                </c:pt>
                <c:pt idx="2">
                  <c:v>2013–2016</c:v>
                </c:pt>
                <c:pt idx="3">
                  <c:v>2017–2020</c:v>
                </c:pt>
              </c:strCache>
              <c:extLst/>
            </c:strRef>
          </c:cat>
          <c:val>
            <c:numRef>
              <c:f>'CKD status'!$L$53:$L$56</c:f>
              <c:numCache>
                <c:formatCode>0.0</c:formatCode>
                <c:ptCount val="4"/>
                <c:pt idx="0">
                  <c:v>26.6</c:v>
                </c:pt>
                <c:pt idx="1">
                  <c:v>25.3</c:v>
                </c:pt>
                <c:pt idx="2">
                  <c:v>22.3</c:v>
                </c:pt>
                <c:pt idx="3">
                  <c:v>22.6</c:v>
                </c:pt>
              </c:numCache>
              <c:extLst/>
            </c:numRef>
          </c:val>
          <c:smooth val="0"/>
          <c:extLst>
            <c:ext xmlns:c16="http://schemas.microsoft.com/office/drawing/2014/chart" uri="{C3380CC4-5D6E-409C-BE32-E72D297353CC}">
              <c16:uniqueId val="{00000001-E763-4E72-A97B-B9A16848325C}"/>
            </c:ext>
          </c:extLst>
        </c:ser>
        <c:dLbls>
          <c:showLegendKey val="0"/>
          <c:showVal val="0"/>
          <c:showCatName val="0"/>
          <c:showSerName val="0"/>
          <c:showPercent val="0"/>
          <c:showBubbleSize val="0"/>
        </c:dLbls>
        <c:marker val="1"/>
        <c:smooth val="0"/>
        <c:axId val="1586746336"/>
        <c:axId val="1586743424"/>
      </c:lineChart>
      <c:catAx>
        <c:axId val="15867463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586743424"/>
        <c:crosses val="autoZero"/>
        <c:auto val="1"/>
        <c:lblAlgn val="ctr"/>
        <c:lblOffset val="100"/>
        <c:noMultiLvlLbl val="0"/>
      </c:catAx>
      <c:valAx>
        <c:axId val="15867434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a:solidFill>
                      <a:sysClr val="windowText" lastClr="000000"/>
                    </a:solidFill>
                  </a:rPr>
                  <a:t>Adults with Sodium</a:t>
                </a:r>
                <a:r>
                  <a:rPr lang="en-US" sz="2000" baseline="0">
                    <a:solidFill>
                      <a:sysClr val="windowText" lastClr="000000"/>
                    </a:solidFill>
                  </a:rPr>
                  <a:t> Intake &lt;2,300 mg/day (%)</a:t>
                </a:r>
                <a:endParaRPr lang="en-US" sz="2000">
                  <a:solidFill>
                    <a:sysClr val="windowText" lastClr="000000"/>
                  </a:solidFill>
                </a:endParaRPr>
              </a:p>
            </c:rich>
          </c:tx>
          <c:layout>
            <c:manualLayout>
              <c:xMode val="edge"/>
              <c:yMode val="edge"/>
              <c:x val="0"/>
              <c:y val="3.4591477070099103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586746336"/>
        <c:crosses val="autoZero"/>
        <c:crossBetween val="between"/>
      </c:valAx>
      <c:spPr>
        <a:noFill/>
        <a:ln>
          <a:noFill/>
        </a:ln>
        <a:effectLst/>
      </c:spPr>
    </c:plotArea>
    <c:legend>
      <c:legendPos val="b"/>
      <c:layout>
        <c:manualLayout>
          <c:xMode val="edge"/>
          <c:yMode val="edge"/>
          <c:x val="0.42156348425196849"/>
          <c:y val="0.90929869589832413"/>
          <c:w val="0.19020636482939632"/>
          <c:h val="8.30550269054633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Hypertension!$I$50</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Hypertension!$H$52:$H$55</c:f>
              <c:strCache>
                <c:ptCount val="4"/>
                <c:pt idx="0">
                  <c:v>2005–2008</c:v>
                </c:pt>
                <c:pt idx="1">
                  <c:v>2009–2012</c:v>
                </c:pt>
                <c:pt idx="2">
                  <c:v>2013–2016</c:v>
                </c:pt>
                <c:pt idx="3">
                  <c:v>2017–2020</c:v>
                </c:pt>
              </c:strCache>
              <c:extLst/>
            </c:strRef>
          </c:cat>
          <c:val>
            <c:numRef>
              <c:f>Hypertension!$I$52:$I$55</c:f>
              <c:numCache>
                <c:formatCode>0.0</c:formatCode>
                <c:ptCount val="4"/>
                <c:pt idx="0">
                  <c:v>40.4</c:v>
                </c:pt>
                <c:pt idx="1">
                  <c:v>34.200000000000003</c:v>
                </c:pt>
                <c:pt idx="2">
                  <c:v>34.9</c:v>
                </c:pt>
                <c:pt idx="3">
                  <c:v>31.7</c:v>
                </c:pt>
              </c:numCache>
              <c:extLst/>
            </c:numRef>
          </c:val>
          <c:smooth val="0"/>
          <c:extLst>
            <c:ext xmlns:c16="http://schemas.microsoft.com/office/drawing/2014/chart" uri="{C3380CC4-5D6E-409C-BE32-E72D297353CC}">
              <c16:uniqueId val="{00000000-E2D9-4F31-89E8-B39719F51217}"/>
            </c:ext>
          </c:extLst>
        </c:ser>
        <c:ser>
          <c:idx val="1"/>
          <c:order val="1"/>
          <c:tx>
            <c:strRef>
              <c:f>Hypertension!$J$50</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Hypertension!$H$52:$H$55</c:f>
              <c:strCache>
                <c:ptCount val="4"/>
                <c:pt idx="0">
                  <c:v>2005–2008</c:v>
                </c:pt>
                <c:pt idx="1">
                  <c:v>2009–2012</c:v>
                </c:pt>
                <c:pt idx="2">
                  <c:v>2013–2016</c:v>
                </c:pt>
                <c:pt idx="3">
                  <c:v>2017–2020</c:v>
                </c:pt>
              </c:strCache>
              <c:extLst/>
            </c:strRef>
          </c:cat>
          <c:val>
            <c:numRef>
              <c:f>Hypertension!$J$52:$J$55</c:f>
              <c:numCache>
                <c:formatCode>0.0</c:formatCode>
                <c:ptCount val="4"/>
                <c:pt idx="0">
                  <c:v>34.9</c:v>
                </c:pt>
                <c:pt idx="1">
                  <c:v>25.1</c:v>
                </c:pt>
                <c:pt idx="2">
                  <c:v>26</c:v>
                </c:pt>
                <c:pt idx="3">
                  <c:v>35.1</c:v>
                </c:pt>
              </c:numCache>
              <c:extLst/>
            </c:numRef>
          </c:val>
          <c:smooth val="0"/>
          <c:extLst>
            <c:ext xmlns:c16="http://schemas.microsoft.com/office/drawing/2014/chart" uri="{C3380CC4-5D6E-409C-BE32-E72D297353CC}">
              <c16:uniqueId val="{00000001-E2D9-4F31-89E8-B39719F51217}"/>
            </c:ext>
          </c:extLst>
        </c:ser>
        <c:dLbls>
          <c:showLegendKey val="0"/>
          <c:showVal val="0"/>
          <c:showCatName val="0"/>
          <c:showSerName val="0"/>
          <c:showPercent val="0"/>
          <c:showBubbleSize val="0"/>
        </c:dLbls>
        <c:marker val="1"/>
        <c:smooth val="0"/>
        <c:axId val="586914240"/>
        <c:axId val="586913824"/>
      </c:lineChart>
      <c:catAx>
        <c:axId val="5869142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6913824"/>
        <c:crosses val="autoZero"/>
        <c:auto val="1"/>
        <c:lblAlgn val="ctr"/>
        <c:lblOffset val="100"/>
        <c:noMultiLvlLbl val="0"/>
      </c:catAx>
      <c:valAx>
        <c:axId val="58691382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0"/>
              <c:y val="3.5588848151506335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6914240"/>
        <c:crosses val="autoZero"/>
        <c:crossBetween val="between"/>
      </c:valAx>
      <c:spPr>
        <a:noFill/>
        <a:ln>
          <a:noFill/>
        </a:ln>
        <a:effectLst/>
      </c:spPr>
    </c:plotArea>
    <c:legend>
      <c:legendPos val="b"/>
      <c:layout>
        <c:manualLayout>
          <c:xMode val="edge"/>
          <c:yMode val="edge"/>
          <c:x val="0.32718621450018165"/>
          <c:y val="0.91484915523497989"/>
          <c:w val="0.3997941600881037"/>
          <c:h val="8.2615571528442372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Hypertension!$I$73</c:f>
              <c:strCache>
                <c:ptCount val="1"/>
                <c:pt idx="0">
                  <c:v>Hypertension</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Hypertension!$H$75:$H$78</c:f>
              <c:strCache>
                <c:ptCount val="4"/>
                <c:pt idx="0">
                  <c:v>2005–2008</c:v>
                </c:pt>
                <c:pt idx="1">
                  <c:v>2009–2012</c:v>
                </c:pt>
                <c:pt idx="2">
                  <c:v>2013–2016</c:v>
                </c:pt>
                <c:pt idx="3">
                  <c:v>2017–2020</c:v>
                </c:pt>
              </c:strCache>
              <c:extLst/>
            </c:strRef>
          </c:cat>
          <c:val>
            <c:numRef>
              <c:f>Hypertension!$I$75:$I$78</c:f>
              <c:numCache>
                <c:formatCode>0.0</c:formatCode>
                <c:ptCount val="4"/>
                <c:pt idx="0">
                  <c:v>28.8</c:v>
                </c:pt>
                <c:pt idx="1">
                  <c:v>27</c:v>
                </c:pt>
                <c:pt idx="2">
                  <c:v>28.8</c:v>
                </c:pt>
                <c:pt idx="3">
                  <c:v>24.7</c:v>
                </c:pt>
              </c:numCache>
              <c:extLst/>
            </c:numRef>
          </c:val>
          <c:smooth val="0"/>
          <c:extLst>
            <c:ext xmlns:c16="http://schemas.microsoft.com/office/drawing/2014/chart" uri="{C3380CC4-5D6E-409C-BE32-E72D297353CC}">
              <c16:uniqueId val="{00000000-79CF-4769-9AB0-65998C0C9CA2}"/>
            </c:ext>
          </c:extLst>
        </c:ser>
        <c:ser>
          <c:idx val="1"/>
          <c:order val="1"/>
          <c:tx>
            <c:strRef>
              <c:f>Hypertension!$J$73</c:f>
              <c:strCache>
                <c:ptCount val="1"/>
                <c:pt idx="0">
                  <c:v>No Hypertension</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Hypertension!$H$75:$H$78</c:f>
              <c:strCache>
                <c:ptCount val="4"/>
                <c:pt idx="0">
                  <c:v>2005–2008</c:v>
                </c:pt>
                <c:pt idx="1">
                  <c:v>2009–2012</c:v>
                </c:pt>
                <c:pt idx="2">
                  <c:v>2013–2016</c:v>
                </c:pt>
                <c:pt idx="3">
                  <c:v>2017–2020</c:v>
                </c:pt>
              </c:strCache>
              <c:extLst/>
            </c:strRef>
          </c:cat>
          <c:val>
            <c:numRef>
              <c:f>Hypertension!$J$75:$J$78</c:f>
              <c:numCache>
                <c:formatCode>0.0</c:formatCode>
                <c:ptCount val="4"/>
                <c:pt idx="0">
                  <c:v>34.200000000000003</c:v>
                </c:pt>
                <c:pt idx="1">
                  <c:v>24.5</c:v>
                </c:pt>
                <c:pt idx="2">
                  <c:v>25.5</c:v>
                </c:pt>
                <c:pt idx="3">
                  <c:v>36.1</c:v>
                </c:pt>
              </c:numCache>
              <c:extLst/>
            </c:numRef>
          </c:val>
          <c:smooth val="0"/>
          <c:extLst>
            <c:ext xmlns:c16="http://schemas.microsoft.com/office/drawing/2014/chart" uri="{C3380CC4-5D6E-409C-BE32-E72D297353CC}">
              <c16:uniqueId val="{00000001-79CF-4769-9AB0-65998C0C9CA2}"/>
            </c:ext>
          </c:extLst>
        </c:ser>
        <c:dLbls>
          <c:showLegendKey val="0"/>
          <c:showVal val="0"/>
          <c:showCatName val="0"/>
          <c:showSerName val="0"/>
          <c:showPercent val="0"/>
          <c:showBubbleSize val="0"/>
        </c:dLbls>
        <c:marker val="1"/>
        <c:smooth val="0"/>
        <c:axId val="589325744"/>
        <c:axId val="589326160"/>
      </c:lineChart>
      <c:catAx>
        <c:axId val="58932574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9326160"/>
        <c:crosses val="autoZero"/>
        <c:auto val="1"/>
        <c:lblAlgn val="ctr"/>
        <c:lblOffset val="100"/>
        <c:noMultiLvlLbl val="0"/>
      </c:catAx>
      <c:valAx>
        <c:axId val="589326160"/>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0"/>
              <c:y val="4.2742373571063128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589325744"/>
        <c:crosses val="autoZero"/>
        <c:crossBetween val="between"/>
      </c:valAx>
      <c:spPr>
        <a:noFill/>
        <a:ln>
          <a:noFill/>
        </a:ln>
        <a:effectLst/>
      </c:spPr>
    </c:plotArea>
    <c:legend>
      <c:legendPos val="b"/>
      <c:layout>
        <c:manualLayout>
          <c:xMode val="edge"/>
          <c:yMode val="edge"/>
          <c:x val="0.32718626968503933"/>
          <c:y val="0.91574077549270794"/>
          <c:w val="0.39979412729658792"/>
          <c:h val="8.1750498288337581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'CKD status'!$K$74</c:f>
              <c:strCache>
                <c:ptCount val="1"/>
                <c:pt idx="0">
                  <c:v>CKD</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'CKD status'!$J$76:$J$79</c:f>
              <c:strCache>
                <c:ptCount val="4"/>
                <c:pt idx="0">
                  <c:v>2005–2008</c:v>
                </c:pt>
                <c:pt idx="1">
                  <c:v>2009–2012</c:v>
                </c:pt>
                <c:pt idx="2">
                  <c:v>2013–2016</c:v>
                </c:pt>
                <c:pt idx="3">
                  <c:v>2017–2020</c:v>
                </c:pt>
              </c:strCache>
              <c:extLst/>
            </c:strRef>
          </c:cat>
          <c:val>
            <c:numRef>
              <c:f>'CKD status'!$K$76:$K$79</c:f>
              <c:numCache>
                <c:formatCode>0.0</c:formatCode>
                <c:ptCount val="4"/>
                <c:pt idx="0">
                  <c:v>33.299999999999997</c:v>
                </c:pt>
                <c:pt idx="1">
                  <c:v>26.5</c:v>
                </c:pt>
                <c:pt idx="2">
                  <c:v>28.3</c:v>
                </c:pt>
                <c:pt idx="3">
                  <c:v>30.6</c:v>
                </c:pt>
              </c:numCache>
              <c:extLst/>
            </c:numRef>
          </c:val>
          <c:smooth val="0"/>
          <c:extLst>
            <c:ext xmlns:c16="http://schemas.microsoft.com/office/drawing/2014/chart" uri="{C3380CC4-5D6E-409C-BE32-E72D297353CC}">
              <c16:uniqueId val="{00000000-CF4A-4B67-92EB-36B6D083E966}"/>
            </c:ext>
          </c:extLst>
        </c:ser>
        <c:ser>
          <c:idx val="1"/>
          <c:order val="1"/>
          <c:tx>
            <c:strRef>
              <c:f>'CKD status'!$L$74</c:f>
              <c:strCache>
                <c:ptCount val="1"/>
                <c:pt idx="0">
                  <c:v>No CKD</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'CKD status'!$J$76:$J$79</c:f>
              <c:strCache>
                <c:ptCount val="4"/>
                <c:pt idx="0">
                  <c:v>2005–2008</c:v>
                </c:pt>
                <c:pt idx="1">
                  <c:v>2009–2012</c:v>
                </c:pt>
                <c:pt idx="2">
                  <c:v>2013–2016</c:v>
                </c:pt>
                <c:pt idx="3">
                  <c:v>2017–2020</c:v>
                </c:pt>
              </c:strCache>
              <c:extLst/>
            </c:strRef>
          </c:cat>
          <c:val>
            <c:numRef>
              <c:f>'CKD status'!$L$76:$L$79</c:f>
              <c:numCache>
                <c:formatCode>0.0</c:formatCode>
                <c:ptCount val="4"/>
                <c:pt idx="0">
                  <c:v>26.2</c:v>
                </c:pt>
                <c:pt idx="1">
                  <c:v>22.9</c:v>
                </c:pt>
                <c:pt idx="2">
                  <c:v>23.1</c:v>
                </c:pt>
                <c:pt idx="3">
                  <c:v>25</c:v>
                </c:pt>
              </c:numCache>
              <c:extLst/>
            </c:numRef>
          </c:val>
          <c:smooth val="0"/>
          <c:extLst>
            <c:ext xmlns:c16="http://schemas.microsoft.com/office/drawing/2014/chart" uri="{C3380CC4-5D6E-409C-BE32-E72D297353CC}">
              <c16:uniqueId val="{00000001-CF4A-4B67-92EB-36B6D083E966}"/>
            </c:ext>
          </c:extLst>
        </c:ser>
        <c:dLbls>
          <c:showLegendKey val="0"/>
          <c:showVal val="0"/>
          <c:showCatName val="0"/>
          <c:showSerName val="0"/>
          <c:showPercent val="0"/>
          <c:showBubbleSize val="0"/>
        </c:dLbls>
        <c:marker val="1"/>
        <c:smooth val="0"/>
        <c:axId val="1583460640"/>
        <c:axId val="1583466880"/>
      </c:lineChart>
      <c:catAx>
        <c:axId val="158346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583466880"/>
        <c:crosses val="autoZero"/>
        <c:auto val="1"/>
        <c:lblAlgn val="ctr"/>
        <c:lblOffset val="100"/>
        <c:noMultiLvlLbl val="0"/>
      </c:catAx>
      <c:valAx>
        <c:axId val="1583466880"/>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with Sodium Intake &lt;2,300 mg/day (%)</a:t>
                </a:r>
                <a:endParaRPr lang="en-US" sz="2000">
                  <a:effectLst/>
                </a:endParaRPr>
              </a:p>
            </c:rich>
          </c:tx>
          <c:layout>
            <c:manualLayout>
              <c:xMode val="edge"/>
              <c:yMode val="edge"/>
              <c:x val="8.3595800524934418E-4"/>
              <c:y val="6.6052194973245049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583460640"/>
        <c:crosses val="autoZero"/>
        <c:crossBetween val="between"/>
      </c:valAx>
      <c:spPr>
        <a:noFill/>
        <a:ln>
          <a:noFill/>
        </a:ln>
        <a:effectLst/>
      </c:spPr>
    </c:plotArea>
    <c:legend>
      <c:legendPos val="b"/>
      <c:layout>
        <c:manualLayout>
          <c:xMode val="edge"/>
          <c:yMode val="edge"/>
          <c:x val="0.42052181758530183"/>
          <c:y val="0.90929869589832413"/>
          <c:w val="0.19020636482939632"/>
          <c:h val="8.30550269054633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age'!$C$144</c:f>
              <c:strCache>
                <c:ptCount val="1"/>
                <c:pt idx="0">
                  <c:v>18–39 years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age'!$B$146:$B$149</c:f>
              <c:strCache>
                <c:ptCount val="4"/>
                <c:pt idx="0">
                  <c:v>2005–2008</c:v>
                </c:pt>
                <c:pt idx="1">
                  <c:v>2009–2012</c:v>
                </c:pt>
                <c:pt idx="2">
                  <c:v>2013–2016</c:v>
                </c:pt>
                <c:pt idx="3">
                  <c:v>2017–2020</c:v>
                </c:pt>
              </c:strCache>
              <c:extLst/>
            </c:strRef>
          </c:cat>
          <c:val>
            <c:numRef>
              <c:f>'By age'!$C$146:$C$149</c:f>
              <c:numCache>
                <c:formatCode>0.0</c:formatCode>
                <c:ptCount val="4"/>
                <c:pt idx="0">
                  <c:v>28.6</c:v>
                </c:pt>
                <c:pt idx="1">
                  <c:v>24.8</c:v>
                </c:pt>
                <c:pt idx="2">
                  <c:v>24.4</c:v>
                </c:pt>
                <c:pt idx="3">
                  <c:v>26.7</c:v>
                </c:pt>
              </c:numCache>
              <c:extLst/>
            </c:numRef>
          </c:val>
          <c:smooth val="0"/>
          <c:extLst>
            <c:ext xmlns:c16="http://schemas.microsoft.com/office/drawing/2014/chart" uri="{C3380CC4-5D6E-409C-BE32-E72D297353CC}">
              <c16:uniqueId val="{00000000-5280-4F62-9926-19A5496A0DA6}"/>
            </c:ext>
          </c:extLst>
        </c:ser>
        <c:ser>
          <c:idx val="1"/>
          <c:order val="1"/>
          <c:tx>
            <c:strRef>
              <c:f>'By age'!$D$144</c:f>
              <c:strCache>
                <c:ptCount val="1"/>
                <c:pt idx="0">
                  <c:v>40–59 years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age'!$B$146:$B$149</c:f>
              <c:strCache>
                <c:ptCount val="4"/>
                <c:pt idx="0">
                  <c:v>2005–2008</c:v>
                </c:pt>
                <c:pt idx="1">
                  <c:v>2009–2012</c:v>
                </c:pt>
                <c:pt idx="2">
                  <c:v>2013–2016</c:v>
                </c:pt>
                <c:pt idx="3">
                  <c:v>2017–2020</c:v>
                </c:pt>
              </c:strCache>
              <c:extLst/>
            </c:strRef>
          </c:cat>
          <c:val>
            <c:numRef>
              <c:f>'By age'!$D$146:$D$149</c:f>
              <c:numCache>
                <c:formatCode>0.0</c:formatCode>
                <c:ptCount val="4"/>
                <c:pt idx="0">
                  <c:v>32</c:v>
                </c:pt>
                <c:pt idx="1">
                  <c:v>22.9</c:v>
                </c:pt>
                <c:pt idx="2">
                  <c:v>27</c:v>
                </c:pt>
                <c:pt idx="3">
                  <c:v>31.6</c:v>
                </c:pt>
              </c:numCache>
              <c:extLst/>
            </c:numRef>
          </c:val>
          <c:smooth val="0"/>
          <c:extLst>
            <c:ext xmlns:c16="http://schemas.microsoft.com/office/drawing/2014/chart" uri="{C3380CC4-5D6E-409C-BE32-E72D297353CC}">
              <c16:uniqueId val="{00000001-5280-4F62-9926-19A5496A0DA6}"/>
            </c:ext>
          </c:extLst>
        </c:ser>
        <c:ser>
          <c:idx val="2"/>
          <c:order val="2"/>
          <c:tx>
            <c:strRef>
              <c:f>'By age'!$E$144</c:f>
              <c:strCache>
                <c:ptCount val="1"/>
                <c:pt idx="0">
                  <c:v>60–69 years</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'By age'!$B$146:$B$149</c:f>
              <c:strCache>
                <c:ptCount val="4"/>
                <c:pt idx="0">
                  <c:v>2005–2008</c:v>
                </c:pt>
                <c:pt idx="1">
                  <c:v>2009–2012</c:v>
                </c:pt>
                <c:pt idx="2">
                  <c:v>2013–2016</c:v>
                </c:pt>
                <c:pt idx="3">
                  <c:v>2017–2020</c:v>
                </c:pt>
              </c:strCache>
              <c:extLst/>
            </c:strRef>
          </c:cat>
          <c:val>
            <c:numRef>
              <c:f>'By age'!$E$146:$E$149</c:f>
              <c:numCache>
                <c:formatCode>General</c:formatCode>
                <c:ptCount val="4"/>
                <c:pt idx="0">
                  <c:v>36.5</c:v>
                </c:pt>
                <c:pt idx="1">
                  <c:v>29.9</c:v>
                </c:pt>
                <c:pt idx="2">
                  <c:v>34.5</c:v>
                </c:pt>
                <c:pt idx="3">
                  <c:v>34.4</c:v>
                </c:pt>
              </c:numCache>
              <c:extLst/>
            </c:numRef>
          </c:val>
          <c:smooth val="0"/>
          <c:extLst>
            <c:ext xmlns:c16="http://schemas.microsoft.com/office/drawing/2014/chart" uri="{C3380CC4-5D6E-409C-BE32-E72D297353CC}">
              <c16:uniqueId val="{00000002-5280-4F62-9926-19A5496A0DA6}"/>
            </c:ext>
          </c:extLst>
        </c:ser>
        <c:ser>
          <c:idx val="3"/>
          <c:order val="3"/>
          <c:tx>
            <c:strRef>
              <c:f>'By age'!$F$144</c:f>
              <c:strCache>
                <c:ptCount val="1"/>
                <c:pt idx="0">
                  <c:v>70+ years</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'By age'!$B$146:$B$149</c:f>
              <c:strCache>
                <c:ptCount val="4"/>
                <c:pt idx="0">
                  <c:v>2005–2008</c:v>
                </c:pt>
                <c:pt idx="1">
                  <c:v>2009–2012</c:v>
                </c:pt>
                <c:pt idx="2">
                  <c:v>2013–2016</c:v>
                </c:pt>
                <c:pt idx="3">
                  <c:v>2017–2020</c:v>
                </c:pt>
              </c:strCache>
              <c:extLst/>
            </c:strRef>
          </c:cat>
          <c:val>
            <c:numRef>
              <c:f>'By age'!$F$146:$F$149</c:f>
              <c:numCache>
                <c:formatCode>General</c:formatCode>
                <c:ptCount val="4"/>
                <c:pt idx="0">
                  <c:v>48.9</c:v>
                </c:pt>
                <c:pt idx="1">
                  <c:v>39.799999999999997</c:v>
                </c:pt>
                <c:pt idx="2">
                  <c:v>37.9</c:v>
                </c:pt>
                <c:pt idx="3">
                  <c:v>35.9</c:v>
                </c:pt>
              </c:numCache>
              <c:extLst/>
            </c:numRef>
          </c:val>
          <c:smooth val="0"/>
          <c:extLst>
            <c:ext xmlns:c16="http://schemas.microsoft.com/office/drawing/2014/chart" uri="{C3380CC4-5D6E-409C-BE32-E72D297353CC}">
              <c16:uniqueId val="{00000003-5280-4F62-9926-19A5496A0DA6}"/>
            </c:ext>
          </c:extLst>
        </c:ser>
        <c:dLbls>
          <c:showLegendKey val="0"/>
          <c:showVal val="0"/>
          <c:showCatName val="0"/>
          <c:showSerName val="0"/>
          <c:showPercent val="0"/>
          <c:showBubbleSize val="0"/>
        </c:dLbls>
        <c:marker val="1"/>
        <c:smooth val="0"/>
        <c:axId val="1248771824"/>
        <c:axId val="1248768496"/>
      </c:lineChart>
      <c:catAx>
        <c:axId val="1248771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248768496"/>
        <c:crosses val="autoZero"/>
        <c:auto val="1"/>
        <c:lblAlgn val="ctr"/>
        <c:lblOffset val="100"/>
        <c:noMultiLvlLbl val="0"/>
      </c:catAx>
      <c:valAx>
        <c:axId val="12487684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0"/>
              <c:y val="2.828231388937703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248771824"/>
        <c:crosses val="autoZero"/>
        <c:crossBetween val="between"/>
      </c:valAx>
      <c:spPr>
        <a:noFill/>
        <a:ln>
          <a:noFill/>
        </a:ln>
        <a:effectLst/>
      </c:spPr>
    </c:plotArea>
    <c:legend>
      <c:legendPos val="b"/>
      <c:layout>
        <c:manualLayout>
          <c:xMode val="edge"/>
          <c:yMode val="edge"/>
          <c:x val="0.22306340223097113"/>
          <c:y val="0.90881366854756751"/>
          <c:w val="0.63095652887139109"/>
          <c:h val="8.34991656095972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sex'!$O$54</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sex'!$N$56:$N$59</c:f>
              <c:strCache>
                <c:ptCount val="4"/>
                <c:pt idx="0">
                  <c:v>2005–2008</c:v>
                </c:pt>
                <c:pt idx="1">
                  <c:v>2009–2012</c:v>
                </c:pt>
                <c:pt idx="2">
                  <c:v>2013–2016</c:v>
                </c:pt>
                <c:pt idx="3">
                  <c:v>2017–2020</c:v>
                </c:pt>
              </c:strCache>
              <c:extLst/>
            </c:strRef>
          </c:cat>
          <c:val>
            <c:numRef>
              <c:f>'by sex'!$O$56:$O$59</c:f>
              <c:numCache>
                <c:formatCode>0.0</c:formatCode>
                <c:ptCount val="4"/>
                <c:pt idx="0">
                  <c:v>25.9</c:v>
                </c:pt>
                <c:pt idx="1">
                  <c:v>18.899999999999999</c:v>
                </c:pt>
                <c:pt idx="2">
                  <c:v>20.8</c:v>
                </c:pt>
                <c:pt idx="3">
                  <c:v>22.3</c:v>
                </c:pt>
              </c:numCache>
              <c:extLst/>
            </c:numRef>
          </c:val>
          <c:smooth val="0"/>
          <c:extLst>
            <c:ext xmlns:c16="http://schemas.microsoft.com/office/drawing/2014/chart" uri="{C3380CC4-5D6E-409C-BE32-E72D297353CC}">
              <c16:uniqueId val="{00000000-05FB-4163-88DB-E22397E9E076}"/>
            </c:ext>
          </c:extLst>
        </c:ser>
        <c:ser>
          <c:idx val="1"/>
          <c:order val="1"/>
          <c:tx>
            <c:strRef>
              <c:f>'by sex'!$P$54</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sex'!$N$56:$N$59</c:f>
              <c:strCache>
                <c:ptCount val="4"/>
                <c:pt idx="0">
                  <c:v>2005–2008</c:v>
                </c:pt>
                <c:pt idx="1">
                  <c:v>2009–2012</c:v>
                </c:pt>
                <c:pt idx="2">
                  <c:v>2013–2016</c:v>
                </c:pt>
                <c:pt idx="3">
                  <c:v>2017–2020</c:v>
                </c:pt>
              </c:strCache>
              <c:extLst/>
            </c:strRef>
          </c:cat>
          <c:val>
            <c:numRef>
              <c:f>'by sex'!$P$56:$P$59</c:f>
              <c:numCache>
                <c:formatCode>0.0</c:formatCode>
                <c:ptCount val="4"/>
                <c:pt idx="0">
                  <c:v>46.7</c:v>
                </c:pt>
                <c:pt idx="1">
                  <c:v>40.6</c:v>
                </c:pt>
                <c:pt idx="2">
                  <c:v>39.5</c:v>
                </c:pt>
                <c:pt idx="3">
                  <c:v>40.6</c:v>
                </c:pt>
              </c:numCache>
              <c:extLst/>
            </c:numRef>
          </c:val>
          <c:smooth val="0"/>
          <c:extLst>
            <c:ext xmlns:c16="http://schemas.microsoft.com/office/drawing/2014/chart" uri="{C3380CC4-5D6E-409C-BE32-E72D297353CC}">
              <c16:uniqueId val="{00000001-05FB-4163-88DB-E22397E9E076}"/>
            </c:ext>
          </c:extLst>
        </c:ser>
        <c:dLbls>
          <c:showLegendKey val="0"/>
          <c:showVal val="0"/>
          <c:showCatName val="0"/>
          <c:showSerName val="0"/>
          <c:showPercent val="0"/>
          <c:showBubbleSize val="0"/>
        </c:dLbls>
        <c:marker val="1"/>
        <c:smooth val="0"/>
        <c:axId val="1972379728"/>
        <c:axId val="1972375984"/>
      </c:lineChart>
      <c:catAx>
        <c:axId val="1972379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72375984"/>
        <c:crosses val="autoZero"/>
        <c:auto val="1"/>
        <c:lblAlgn val="ctr"/>
        <c:lblOffset val="100"/>
        <c:noMultiLvlLbl val="0"/>
      </c:catAx>
      <c:valAx>
        <c:axId val="19723759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a:t>
                </a:r>
                <a:r>
                  <a:rPr lang="en-US" sz="2000" b="0" i="0" baseline="0">
                    <a:effectLst/>
                  </a:rPr>
                  <a:t> with Sodium Intake &lt;2,300 mg/day (%)</a:t>
                </a:r>
                <a:endParaRPr lang="en-US" sz="2000">
                  <a:effectLst/>
                </a:endParaRPr>
              </a:p>
            </c:rich>
          </c:tx>
          <c:layout>
            <c:manualLayout>
              <c:xMode val="edge"/>
              <c:yMode val="edge"/>
              <c:x val="0"/>
              <c:y val="3.1347611414782518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1972379728"/>
        <c:crosses val="autoZero"/>
        <c:crossBetween val="between"/>
      </c:valAx>
      <c:spPr>
        <a:noFill/>
        <a:ln>
          <a:noFill/>
        </a:ln>
        <a:effectLst/>
      </c:spPr>
    </c:plotArea>
    <c:legend>
      <c:legendPos val="b"/>
      <c:layout>
        <c:manualLayout>
          <c:xMode val="edge"/>
          <c:yMode val="edge"/>
          <c:x val="0.41968118438320201"/>
          <c:y val="0.91513941829466416"/>
          <c:w val="0.19813763123359579"/>
          <c:h val="8.4860581705335822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'by sex'!$O$77</c:f>
              <c:strCache>
                <c:ptCount val="1"/>
                <c:pt idx="0">
                  <c:v>Male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'by sex'!$N$79:$N$82</c:f>
              <c:strCache>
                <c:ptCount val="4"/>
                <c:pt idx="0">
                  <c:v>2005–2008</c:v>
                </c:pt>
                <c:pt idx="1">
                  <c:v>2009–2012</c:v>
                </c:pt>
                <c:pt idx="2">
                  <c:v>2013–2016</c:v>
                </c:pt>
                <c:pt idx="3">
                  <c:v>2017–2020</c:v>
                </c:pt>
              </c:strCache>
              <c:extLst/>
            </c:strRef>
          </c:cat>
          <c:val>
            <c:numRef>
              <c:f>'by sex'!$O$79:$O$82</c:f>
              <c:numCache>
                <c:formatCode>0.0</c:formatCode>
                <c:ptCount val="4"/>
                <c:pt idx="0">
                  <c:v>21</c:v>
                </c:pt>
                <c:pt idx="1">
                  <c:v>14.9</c:v>
                </c:pt>
                <c:pt idx="2">
                  <c:v>16</c:v>
                </c:pt>
                <c:pt idx="3">
                  <c:v>19.899999999999999</c:v>
                </c:pt>
              </c:numCache>
              <c:extLst/>
            </c:numRef>
          </c:val>
          <c:smooth val="0"/>
          <c:extLst>
            <c:ext xmlns:c16="http://schemas.microsoft.com/office/drawing/2014/chart" uri="{C3380CC4-5D6E-409C-BE32-E72D297353CC}">
              <c16:uniqueId val="{00000000-7CAB-4069-9E7F-7A8450D0BC22}"/>
            </c:ext>
          </c:extLst>
        </c:ser>
        <c:ser>
          <c:idx val="1"/>
          <c:order val="1"/>
          <c:tx>
            <c:strRef>
              <c:f>'by sex'!$P$77</c:f>
              <c:strCache>
                <c:ptCount val="1"/>
                <c:pt idx="0">
                  <c:v>Female</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'by sex'!$N$79:$N$82</c:f>
              <c:strCache>
                <c:ptCount val="4"/>
                <c:pt idx="0">
                  <c:v>2005–2008</c:v>
                </c:pt>
                <c:pt idx="1">
                  <c:v>2009–2012</c:v>
                </c:pt>
                <c:pt idx="2">
                  <c:v>2013–2016</c:v>
                </c:pt>
                <c:pt idx="3">
                  <c:v>2017–2020</c:v>
                </c:pt>
              </c:strCache>
              <c:extLst/>
            </c:strRef>
          </c:cat>
          <c:val>
            <c:numRef>
              <c:f>'by sex'!$P$79:$P$82</c:f>
              <c:numCache>
                <c:formatCode>0.0</c:formatCode>
                <c:ptCount val="4"/>
                <c:pt idx="0">
                  <c:v>41.3</c:v>
                </c:pt>
                <c:pt idx="1">
                  <c:v>35.700000000000003</c:v>
                </c:pt>
                <c:pt idx="2">
                  <c:v>35.799999999999997</c:v>
                </c:pt>
                <c:pt idx="3">
                  <c:v>38.4</c:v>
                </c:pt>
              </c:numCache>
              <c:extLst/>
            </c:numRef>
          </c:val>
          <c:smooth val="0"/>
          <c:extLst>
            <c:ext xmlns:c16="http://schemas.microsoft.com/office/drawing/2014/chart" uri="{C3380CC4-5D6E-409C-BE32-E72D297353CC}">
              <c16:uniqueId val="{00000001-7CAB-4069-9E7F-7A8450D0BC22}"/>
            </c:ext>
          </c:extLst>
        </c:ser>
        <c:dLbls>
          <c:showLegendKey val="0"/>
          <c:showVal val="0"/>
          <c:showCatName val="0"/>
          <c:showSerName val="0"/>
          <c:showPercent val="0"/>
          <c:showBubbleSize val="0"/>
        </c:dLbls>
        <c:marker val="1"/>
        <c:smooth val="0"/>
        <c:axId val="306287696"/>
        <c:axId val="306293104"/>
      </c:lineChart>
      <c:catAx>
        <c:axId val="3062876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306293104"/>
        <c:crosses val="autoZero"/>
        <c:auto val="1"/>
        <c:lblAlgn val="ctr"/>
        <c:lblOffset val="100"/>
        <c:noMultiLvlLbl val="0"/>
      </c:catAx>
      <c:valAx>
        <c:axId val="306293104"/>
        <c:scaling>
          <c:orientation val="minMax"/>
          <c:max val="5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0"/>
              <c:y val="3.5494954478511316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306287696"/>
        <c:crosses val="autoZero"/>
        <c:crossBetween val="between"/>
      </c:valAx>
      <c:spPr>
        <a:noFill/>
        <a:ln>
          <a:noFill/>
        </a:ln>
        <a:effectLst/>
      </c:spPr>
    </c:plotArea>
    <c:legend>
      <c:legendPos val="b"/>
      <c:layout>
        <c:manualLayout>
          <c:xMode val="edge"/>
          <c:yMode val="edge"/>
          <c:x val="0.41551451771653541"/>
          <c:y val="0.9125452233347332"/>
          <c:w val="0.19813763123359579"/>
          <c:h val="8.239760776000668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Race!$J$66</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Race!$I$68:$I$71</c:f>
              <c:strCache>
                <c:ptCount val="4"/>
                <c:pt idx="0">
                  <c:v>2005–2008</c:v>
                </c:pt>
                <c:pt idx="1">
                  <c:v>2009–2012</c:v>
                </c:pt>
                <c:pt idx="2">
                  <c:v>2013–2016</c:v>
                </c:pt>
                <c:pt idx="3">
                  <c:v>2017–2020</c:v>
                </c:pt>
              </c:strCache>
              <c:extLst/>
            </c:strRef>
          </c:cat>
          <c:val>
            <c:numRef>
              <c:f>Race!$J$68:$J$71</c:f>
              <c:numCache>
                <c:formatCode>0.0</c:formatCode>
                <c:ptCount val="4"/>
                <c:pt idx="0">
                  <c:v>37.9</c:v>
                </c:pt>
                <c:pt idx="1">
                  <c:v>32.4</c:v>
                </c:pt>
                <c:pt idx="2">
                  <c:v>30.7</c:v>
                </c:pt>
                <c:pt idx="3">
                  <c:v>34.1</c:v>
                </c:pt>
              </c:numCache>
              <c:extLst/>
            </c:numRef>
          </c:val>
          <c:smooth val="0"/>
          <c:extLst>
            <c:ext xmlns:c16="http://schemas.microsoft.com/office/drawing/2014/chart" uri="{C3380CC4-5D6E-409C-BE32-E72D297353CC}">
              <c16:uniqueId val="{00000000-6DFA-49BD-B372-71AD8EDBD56D}"/>
            </c:ext>
          </c:extLst>
        </c:ser>
        <c:ser>
          <c:idx val="1"/>
          <c:order val="1"/>
          <c:tx>
            <c:strRef>
              <c:f>Race!$K$66</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Race!$I$68:$I$71</c:f>
              <c:strCache>
                <c:ptCount val="4"/>
                <c:pt idx="0">
                  <c:v>2005–2008</c:v>
                </c:pt>
                <c:pt idx="1">
                  <c:v>2009–2012</c:v>
                </c:pt>
                <c:pt idx="2">
                  <c:v>2013–2016</c:v>
                </c:pt>
                <c:pt idx="3">
                  <c:v>2017–2020</c:v>
                </c:pt>
              </c:strCache>
              <c:extLst/>
            </c:strRef>
          </c:cat>
          <c:val>
            <c:numRef>
              <c:f>Race!$K$68:$K$71</c:f>
              <c:numCache>
                <c:formatCode>0.0</c:formatCode>
                <c:ptCount val="4"/>
                <c:pt idx="0">
                  <c:v>41.1</c:v>
                </c:pt>
                <c:pt idx="1">
                  <c:v>28.7</c:v>
                </c:pt>
                <c:pt idx="2">
                  <c:v>35.5</c:v>
                </c:pt>
                <c:pt idx="3">
                  <c:v>33.1</c:v>
                </c:pt>
              </c:numCache>
              <c:extLst/>
            </c:numRef>
          </c:val>
          <c:smooth val="0"/>
          <c:extLst>
            <c:ext xmlns:c16="http://schemas.microsoft.com/office/drawing/2014/chart" uri="{C3380CC4-5D6E-409C-BE32-E72D297353CC}">
              <c16:uniqueId val="{00000001-6DFA-49BD-B372-71AD8EDBD56D}"/>
            </c:ext>
          </c:extLst>
        </c:ser>
        <c:ser>
          <c:idx val="2"/>
          <c:order val="2"/>
          <c:tx>
            <c:strRef>
              <c:f>Race!$L$66</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Race!$I$68:$I$71</c:f>
              <c:strCache>
                <c:ptCount val="4"/>
                <c:pt idx="0">
                  <c:v>2005–2008</c:v>
                </c:pt>
                <c:pt idx="1">
                  <c:v>2009–2012</c:v>
                </c:pt>
                <c:pt idx="2">
                  <c:v>2013–2016</c:v>
                </c:pt>
                <c:pt idx="3">
                  <c:v>2017–2020</c:v>
                </c:pt>
              </c:strCache>
              <c:extLst/>
            </c:strRef>
          </c:cat>
          <c:val>
            <c:numRef>
              <c:f>Race!$L$68:$L$71</c:f>
              <c:numCache>
                <c:formatCode>General</c:formatCode>
                <c:ptCount val="4"/>
                <c:pt idx="0">
                  <c:v>37.299999999999997</c:v>
                </c:pt>
                <c:pt idx="1">
                  <c:v>30.9</c:v>
                </c:pt>
                <c:pt idx="2">
                  <c:v>31.6</c:v>
                </c:pt>
                <c:pt idx="3">
                  <c:v>31.3</c:v>
                </c:pt>
              </c:numCache>
              <c:extLst/>
            </c:numRef>
          </c:val>
          <c:smooth val="0"/>
          <c:extLst>
            <c:ext xmlns:c16="http://schemas.microsoft.com/office/drawing/2014/chart" uri="{C3380CC4-5D6E-409C-BE32-E72D297353CC}">
              <c16:uniqueId val="{00000002-6DFA-49BD-B372-71AD8EDBD56D}"/>
            </c:ext>
          </c:extLst>
        </c:ser>
        <c:ser>
          <c:idx val="3"/>
          <c:order val="3"/>
          <c:tx>
            <c:strRef>
              <c:f>Race!$M$66</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Race!$I$68:$I$71</c:f>
              <c:strCache>
                <c:ptCount val="4"/>
                <c:pt idx="0">
                  <c:v>2005–2008</c:v>
                </c:pt>
                <c:pt idx="1">
                  <c:v>2009–2012</c:v>
                </c:pt>
                <c:pt idx="2">
                  <c:v>2013–2016</c:v>
                </c:pt>
                <c:pt idx="3">
                  <c:v>2017–2020</c:v>
                </c:pt>
              </c:strCache>
              <c:extLst/>
            </c:strRef>
          </c:cat>
          <c:val>
            <c:numRef>
              <c:f>Race!$M$68:$M$71</c:f>
              <c:numCache>
                <c:formatCode>General</c:formatCode>
                <c:ptCount val="4"/>
                <c:pt idx="0">
                  <c:v>41.4</c:v>
                </c:pt>
                <c:pt idx="1">
                  <c:v>23.6</c:v>
                </c:pt>
                <c:pt idx="2">
                  <c:v>35.1</c:v>
                </c:pt>
                <c:pt idx="3" formatCode="0.0">
                  <c:v>26.2</c:v>
                </c:pt>
              </c:numCache>
              <c:extLst/>
            </c:numRef>
          </c:val>
          <c:smooth val="0"/>
          <c:extLst>
            <c:ext xmlns:c16="http://schemas.microsoft.com/office/drawing/2014/chart" uri="{C3380CC4-5D6E-409C-BE32-E72D297353CC}">
              <c16:uniqueId val="{00000003-6DFA-49BD-B372-71AD8EDBD56D}"/>
            </c:ext>
          </c:extLst>
        </c:ser>
        <c:dLbls>
          <c:showLegendKey val="0"/>
          <c:showVal val="0"/>
          <c:showCatName val="0"/>
          <c:showSerName val="0"/>
          <c:showPercent val="0"/>
          <c:showBubbleSize val="0"/>
        </c:dLbls>
        <c:marker val="1"/>
        <c:smooth val="0"/>
        <c:axId val="2075666656"/>
        <c:axId val="2075667072"/>
      </c:lineChart>
      <c:catAx>
        <c:axId val="207566665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75667072"/>
        <c:crosses val="autoZero"/>
        <c:auto val="1"/>
        <c:lblAlgn val="ctr"/>
        <c:lblOffset val="100"/>
        <c:noMultiLvlLbl val="0"/>
      </c:catAx>
      <c:valAx>
        <c:axId val="207566707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with CKD with Sodium Intake &lt;2,300 mg/day (%)</a:t>
                </a:r>
                <a:endParaRPr lang="en-US" sz="2000">
                  <a:effectLst/>
                </a:endParaRPr>
              </a:p>
            </c:rich>
          </c:tx>
          <c:layout>
            <c:manualLayout>
              <c:xMode val="edge"/>
              <c:yMode val="edge"/>
              <c:x val="1.0416666666666667E-3"/>
              <c:y val="3.3229396142784293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2075666656"/>
        <c:crosses val="autoZero"/>
        <c:crossBetween val="between"/>
      </c:valAx>
      <c:spPr>
        <a:noFill/>
        <a:ln>
          <a:noFill/>
        </a:ln>
        <a:effectLst/>
      </c:spPr>
    </c:plotArea>
    <c:legend>
      <c:legendPos val="b"/>
      <c:layout>
        <c:manualLayout>
          <c:xMode val="edge"/>
          <c:yMode val="edge"/>
          <c:x val="0.31780815288713909"/>
          <c:y val="0.91694497309453671"/>
          <c:w val="0.40605036089238844"/>
          <c:h val="8.30550269054633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Race!$J$74</c:f>
              <c:strCache>
                <c:ptCount val="1"/>
                <c:pt idx="0">
                  <c:v>White</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Race!$I$76:$I$79</c:f>
              <c:strCache>
                <c:ptCount val="4"/>
                <c:pt idx="0">
                  <c:v>2005–2008</c:v>
                </c:pt>
                <c:pt idx="1">
                  <c:v>2009–2012</c:v>
                </c:pt>
                <c:pt idx="2">
                  <c:v>2013–2016</c:v>
                </c:pt>
                <c:pt idx="3">
                  <c:v>2017–2020</c:v>
                </c:pt>
              </c:strCache>
              <c:extLst/>
            </c:strRef>
          </c:cat>
          <c:val>
            <c:numRef>
              <c:f>Race!$J$76:$J$79</c:f>
              <c:numCache>
                <c:formatCode>0.0</c:formatCode>
                <c:ptCount val="4"/>
                <c:pt idx="0">
                  <c:v>32.299999999999997</c:v>
                </c:pt>
                <c:pt idx="1">
                  <c:v>25.9</c:v>
                </c:pt>
                <c:pt idx="2">
                  <c:v>25.3</c:v>
                </c:pt>
                <c:pt idx="3">
                  <c:v>36.799999999999997</c:v>
                </c:pt>
              </c:numCache>
              <c:extLst/>
            </c:numRef>
          </c:val>
          <c:smooth val="0"/>
          <c:extLst>
            <c:ext xmlns:c16="http://schemas.microsoft.com/office/drawing/2014/chart" uri="{C3380CC4-5D6E-409C-BE32-E72D297353CC}">
              <c16:uniqueId val="{00000000-8089-4AE6-809D-3C7EBCD8DC58}"/>
            </c:ext>
          </c:extLst>
        </c:ser>
        <c:ser>
          <c:idx val="1"/>
          <c:order val="1"/>
          <c:tx>
            <c:strRef>
              <c:f>Race!$K$74</c:f>
              <c:strCache>
                <c:ptCount val="1"/>
                <c:pt idx="0">
                  <c:v>Black</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Race!$I$76:$I$79</c:f>
              <c:strCache>
                <c:ptCount val="4"/>
                <c:pt idx="0">
                  <c:v>2005–2008</c:v>
                </c:pt>
                <c:pt idx="1">
                  <c:v>2009–2012</c:v>
                </c:pt>
                <c:pt idx="2">
                  <c:v>2013–2016</c:v>
                </c:pt>
                <c:pt idx="3">
                  <c:v>2017–2020</c:v>
                </c:pt>
              </c:strCache>
              <c:extLst/>
            </c:strRef>
          </c:cat>
          <c:val>
            <c:numRef>
              <c:f>Race!$K$76:$K$79</c:f>
              <c:numCache>
                <c:formatCode>0.0</c:formatCode>
                <c:ptCount val="4"/>
                <c:pt idx="0">
                  <c:v>39</c:v>
                </c:pt>
                <c:pt idx="1">
                  <c:v>26.5</c:v>
                </c:pt>
                <c:pt idx="2">
                  <c:v>31.8</c:v>
                </c:pt>
                <c:pt idx="3">
                  <c:v>28.3</c:v>
                </c:pt>
              </c:numCache>
              <c:extLst/>
            </c:numRef>
          </c:val>
          <c:smooth val="0"/>
          <c:extLst>
            <c:ext xmlns:c16="http://schemas.microsoft.com/office/drawing/2014/chart" uri="{C3380CC4-5D6E-409C-BE32-E72D297353CC}">
              <c16:uniqueId val="{00000001-8089-4AE6-809D-3C7EBCD8DC58}"/>
            </c:ext>
          </c:extLst>
        </c:ser>
        <c:ser>
          <c:idx val="2"/>
          <c:order val="2"/>
          <c:tx>
            <c:strRef>
              <c:f>Race!$L$74</c:f>
              <c:strCache>
                <c:ptCount val="1"/>
                <c:pt idx="0">
                  <c:v>Hispanic</c:v>
                </c:pt>
              </c:strCache>
            </c:strRef>
          </c:tx>
          <c:spPr>
            <a:ln w="44450" cap="rnd">
              <a:solidFill>
                <a:schemeClr val="accent3"/>
              </a:solidFill>
              <a:round/>
            </a:ln>
            <a:effectLst/>
          </c:spPr>
          <c:marker>
            <c:symbol val="circle"/>
            <c:size val="5"/>
            <c:spPr>
              <a:solidFill>
                <a:schemeClr val="accent3"/>
              </a:solidFill>
              <a:ln w="44450">
                <a:solidFill>
                  <a:schemeClr val="accent3"/>
                </a:solidFill>
              </a:ln>
              <a:effectLst/>
            </c:spPr>
          </c:marker>
          <c:cat>
            <c:strRef>
              <c:f>Race!$I$76:$I$79</c:f>
              <c:strCache>
                <c:ptCount val="4"/>
                <c:pt idx="0">
                  <c:v>2005–2008</c:v>
                </c:pt>
                <c:pt idx="1">
                  <c:v>2009–2012</c:v>
                </c:pt>
                <c:pt idx="2">
                  <c:v>2013–2016</c:v>
                </c:pt>
                <c:pt idx="3">
                  <c:v>2017–2020</c:v>
                </c:pt>
              </c:strCache>
              <c:extLst/>
            </c:strRef>
          </c:cat>
          <c:val>
            <c:numRef>
              <c:f>Race!$L$76:$L$79</c:f>
              <c:numCache>
                <c:formatCode>0.0</c:formatCode>
                <c:ptCount val="4"/>
                <c:pt idx="0">
                  <c:v>36.5</c:v>
                </c:pt>
                <c:pt idx="1">
                  <c:v>28.7</c:v>
                </c:pt>
                <c:pt idx="2">
                  <c:v>30.9</c:v>
                </c:pt>
                <c:pt idx="3">
                  <c:v>27.1</c:v>
                </c:pt>
              </c:numCache>
              <c:extLst/>
            </c:numRef>
          </c:val>
          <c:smooth val="0"/>
          <c:extLst>
            <c:ext xmlns:c16="http://schemas.microsoft.com/office/drawing/2014/chart" uri="{C3380CC4-5D6E-409C-BE32-E72D297353CC}">
              <c16:uniqueId val="{00000002-8089-4AE6-809D-3C7EBCD8DC58}"/>
            </c:ext>
          </c:extLst>
        </c:ser>
        <c:ser>
          <c:idx val="3"/>
          <c:order val="3"/>
          <c:tx>
            <c:strRef>
              <c:f>Race!$M$74</c:f>
              <c:strCache>
                <c:ptCount val="1"/>
                <c:pt idx="0">
                  <c:v>Other</c:v>
                </c:pt>
              </c:strCache>
            </c:strRef>
          </c:tx>
          <c:spPr>
            <a:ln w="44450" cap="rnd">
              <a:solidFill>
                <a:schemeClr val="accent4"/>
              </a:solidFill>
              <a:round/>
            </a:ln>
            <a:effectLst/>
          </c:spPr>
          <c:marker>
            <c:symbol val="circle"/>
            <c:size val="5"/>
            <c:spPr>
              <a:solidFill>
                <a:schemeClr val="accent4"/>
              </a:solidFill>
              <a:ln w="44450">
                <a:solidFill>
                  <a:schemeClr val="accent4"/>
                </a:solidFill>
              </a:ln>
              <a:effectLst/>
            </c:spPr>
          </c:marker>
          <c:cat>
            <c:strRef>
              <c:f>Race!$I$76:$I$79</c:f>
              <c:strCache>
                <c:ptCount val="4"/>
                <c:pt idx="0">
                  <c:v>2005–2008</c:v>
                </c:pt>
                <c:pt idx="1">
                  <c:v>2009–2012</c:v>
                </c:pt>
                <c:pt idx="2">
                  <c:v>2013–2016</c:v>
                </c:pt>
                <c:pt idx="3">
                  <c:v>2017–2020</c:v>
                </c:pt>
              </c:strCache>
              <c:extLst/>
            </c:strRef>
          </c:cat>
          <c:val>
            <c:numRef>
              <c:f>Race!$M$76:$M$79</c:f>
              <c:numCache>
                <c:formatCode>0.0</c:formatCode>
                <c:ptCount val="4"/>
                <c:pt idx="0">
                  <c:v>37.4</c:v>
                </c:pt>
                <c:pt idx="1">
                  <c:v>24.4</c:v>
                </c:pt>
                <c:pt idx="2">
                  <c:v>35</c:v>
                </c:pt>
                <c:pt idx="3">
                  <c:v>23.4</c:v>
                </c:pt>
              </c:numCache>
              <c:extLst/>
            </c:numRef>
          </c:val>
          <c:smooth val="0"/>
          <c:extLst>
            <c:ext xmlns:c16="http://schemas.microsoft.com/office/drawing/2014/chart" uri="{C3380CC4-5D6E-409C-BE32-E72D297353CC}">
              <c16:uniqueId val="{00000003-8089-4AE6-809D-3C7EBCD8DC58}"/>
            </c:ext>
          </c:extLst>
        </c:ser>
        <c:dLbls>
          <c:showLegendKey val="0"/>
          <c:showVal val="0"/>
          <c:showCatName val="0"/>
          <c:showSerName val="0"/>
          <c:showPercent val="0"/>
          <c:showBubbleSize val="0"/>
        </c:dLbls>
        <c:marker val="1"/>
        <c:smooth val="0"/>
        <c:axId val="417041680"/>
        <c:axId val="417045008"/>
      </c:lineChart>
      <c:catAx>
        <c:axId val="417041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17045008"/>
        <c:crosses val="autoZero"/>
        <c:auto val="1"/>
        <c:lblAlgn val="ctr"/>
        <c:lblOffset val="100"/>
        <c:noMultiLvlLbl val="0"/>
      </c:catAx>
      <c:valAx>
        <c:axId val="4170450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1.0416666666666667E-3"/>
              <c:y val="2.5050134264522229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17041680"/>
        <c:crosses val="autoZero"/>
        <c:crossBetween val="between"/>
      </c:valAx>
      <c:spPr>
        <a:noFill/>
        <a:ln>
          <a:noFill/>
        </a:ln>
        <a:effectLst/>
      </c:spPr>
    </c:plotArea>
    <c:legend>
      <c:legendPos val="b"/>
      <c:layout>
        <c:manualLayout>
          <c:xMode val="edge"/>
          <c:yMode val="edge"/>
          <c:x val="0.31780815288713909"/>
          <c:y val="0.9186752960156892"/>
          <c:w val="0.40605036089238844"/>
          <c:h val="8.1324703984310756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Diabetes!$H$56</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Diabetes!$G$58:$G$61</c:f>
              <c:strCache>
                <c:ptCount val="4"/>
                <c:pt idx="0">
                  <c:v>2005–2008</c:v>
                </c:pt>
                <c:pt idx="1">
                  <c:v>2009–2012</c:v>
                </c:pt>
                <c:pt idx="2">
                  <c:v>2013–2016</c:v>
                </c:pt>
                <c:pt idx="3">
                  <c:v>2017–2020</c:v>
                </c:pt>
              </c:strCache>
              <c:extLst/>
            </c:strRef>
          </c:cat>
          <c:val>
            <c:numRef>
              <c:f>Diabetes!$H$58:$H$61</c:f>
              <c:numCache>
                <c:formatCode>0.0</c:formatCode>
                <c:ptCount val="4"/>
                <c:pt idx="0">
                  <c:v>36.6</c:v>
                </c:pt>
                <c:pt idx="1">
                  <c:v>30</c:v>
                </c:pt>
                <c:pt idx="2">
                  <c:v>34.9</c:v>
                </c:pt>
                <c:pt idx="3">
                  <c:v>31.6</c:v>
                </c:pt>
              </c:numCache>
              <c:extLst/>
            </c:numRef>
          </c:val>
          <c:smooth val="0"/>
          <c:extLst>
            <c:ext xmlns:c16="http://schemas.microsoft.com/office/drawing/2014/chart" uri="{C3380CC4-5D6E-409C-BE32-E72D297353CC}">
              <c16:uniqueId val="{00000000-9A1B-4F51-A6CA-C0E192AA4E40}"/>
            </c:ext>
          </c:extLst>
        </c:ser>
        <c:ser>
          <c:idx val="1"/>
          <c:order val="1"/>
          <c:tx>
            <c:strRef>
              <c:f>Diabetes!$I$56</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Diabetes!$G$58:$G$61</c:f>
              <c:strCache>
                <c:ptCount val="4"/>
                <c:pt idx="0">
                  <c:v>2005–2008</c:v>
                </c:pt>
                <c:pt idx="1">
                  <c:v>2009–2012</c:v>
                </c:pt>
                <c:pt idx="2">
                  <c:v>2013–2016</c:v>
                </c:pt>
                <c:pt idx="3">
                  <c:v>2017–2020</c:v>
                </c:pt>
              </c:strCache>
              <c:extLst/>
            </c:strRef>
          </c:cat>
          <c:val>
            <c:numRef>
              <c:f>Diabetes!$I$58:$I$61</c:f>
              <c:numCache>
                <c:formatCode>0.0</c:formatCode>
                <c:ptCount val="4"/>
                <c:pt idx="0">
                  <c:v>39.200000000000003</c:v>
                </c:pt>
                <c:pt idx="1">
                  <c:v>31.4</c:v>
                </c:pt>
                <c:pt idx="2">
                  <c:v>30.5</c:v>
                </c:pt>
                <c:pt idx="3">
                  <c:v>33.5</c:v>
                </c:pt>
              </c:numCache>
              <c:extLst/>
            </c:numRef>
          </c:val>
          <c:smooth val="0"/>
          <c:extLst>
            <c:ext xmlns:c16="http://schemas.microsoft.com/office/drawing/2014/chart" uri="{C3380CC4-5D6E-409C-BE32-E72D297353CC}">
              <c16:uniqueId val="{00000001-9A1B-4F51-A6CA-C0E192AA4E40}"/>
            </c:ext>
          </c:extLst>
        </c:ser>
        <c:dLbls>
          <c:showLegendKey val="0"/>
          <c:showVal val="0"/>
          <c:showCatName val="0"/>
          <c:showSerName val="0"/>
          <c:showPercent val="0"/>
          <c:showBubbleSize val="0"/>
        </c:dLbls>
        <c:marker val="1"/>
        <c:smooth val="0"/>
        <c:axId val="689788080"/>
        <c:axId val="689787664"/>
      </c:lineChart>
      <c:catAx>
        <c:axId val="689788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689787664"/>
        <c:crosses val="autoZero"/>
        <c:auto val="1"/>
        <c:lblAlgn val="ctr"/>
        <c:lblOffset val="100"/>
        <c:noMultiLvlLbl val="0"/>
      </c:catAx>
      <c:valAx>
        <c:axId val="6897876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a:t>
                </a:r>
                <a:r>
                  <a:rPr lang="en-US" sz="2000" b="0" i="0" u="none" strike="noStrike" baseline="0">
                    <a:effectLst/>
                  </a:rPr>
                  <a:t>with CKD </a:t>
                </a:r>
                <a:r>
                  <a:rPr lang="en-US" sz="2000" b="0" i="0" baseline="0">
                    <a:effectLst/>
                  </a:rPr>
                  <a:t>with Sodium Intake &lt;2,300 mg/day (%)</a:t>
                </a:r>
                <a:endParaRPr lang="en-US" sz="2000">
                  <a:effectLst/>
                </a:endParaRPr>
              </a:p>
            </c:rich>
          </c:tx>
          <c:layout>
            <c:manualLayout>
              <c:xMode val="edge"/>
              <c:yMode val="edge"/>
              <c:x val="0"/>
              <c:y val="3.5683247032167284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689788080"/>
        <c:crosses val="autoZero"/>
        <c:crossBetween val="between"/>
      </c:valAx>
      <c:spPr>
        <a:noFill/>
        <a:ln>
          <a:noFill/>
        </a:ln>
        <a:effectLst/>
      </c:spPr>
    </c:plotArea>
    <c:legend>
      <c:legendPos val="b"/>
      <c:layout>
        <c:manualLayout>
          <c:xMode val="edge"/>
          <c:yMode val="edge"/>
          <c:x val="0.36924458661417325"/>
          <c:y val="0.91462329390901265"/>
          <c:w val="0.29484416010498687"/>
          <c:h val="8.283470808055130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Diabetes!$H$64</c:f>
              <c:strCache>
                <c:ptCount val="1"/>
                <c:pt idx="0">
                  <c:v>Diabetes</c:v>
                </c:pt>
              </c:strCache>
            </c:strRef>
          </c:tx>
          <c:spPr>
            <a:ln w="44450" cap="rnd">
              <a:solidFill>
                <a:schemeClr val="accent1"/>
              </a:solidFill>
              <a:round/>
            </a:ln>
            <a:effectLst/>
          </c:spPr>
          <c:marker>
            <c:symbol val="circle"/>
            <c:size val="5"/>
            <c:spPr>
              <a:solidFill>
                <a:schemeClr val="accent1"/>
              </a:solidFill>
              <a:ln w="44450">
                <a:solidFill>
                  <a:schemeClr val="accent1"/>
                </a:solidFill>
              </a:ln>
              <a:effectLst/>
            </c:spPr>
          </c:marker>
          <c:cat>
            <c:strRef>
              <c:f>Diabetes!$G$66:$G$69</c:f>
              <c:strCache>
                <c:ptCount val="4"/>
                <c:pt idx="0">
                  <c:v>2005–2008</c:v>
                </c:pt>
                <c:pt idx="1">
                  <c:v>2009–2012</c:v>
                </c:pt>
                <c:pt idx="2">
                  <c:v>2013–2016</c:v>
                </c:pt>
                <c:pt idx="3">
                  <c:v>2017–2020</c:v>
                </c:pt>
              </c:strCache>
              <c:extLst/>
            </c:strRef>
          </c:cat>
          <c:val>
            <c:numRef>
              <c:f>Diabetes!$H$66:$H$69</c:f>
              <c:numCache>
                <c:formatCode>0.0</c:formatCode>
                <c:ptCount val="4"/>
                <c:pt idx="0">
                  <c:v>28.8</c:v>
                </c:pt>
                <c:pt idx="1">
                  <c:v>18.100000000000001</c:v>
                </c:pt>
                <c:pt idx="2">
                  <c:v>33.200000000000003</c:v>
                </c:pt>
                <c:pt idx="3">
                  <c:v>28.4</c:v>
                </c:pt>
              </c:numCache>
              <c:extLst/>
            </c:numRef>
          </c:val>
          <c:smooth val="0"/>
          <c:extLst>
            <c:ext xmlns:c16="http://schemas.microsoft.com/office/drawing/2014/chart" uri="{C3380CC4-5D6E-409C-BE32-E72D297353CC}">
              <c16:uniqueId val="{00000000-41C8-4E81-A49E-8B322DD0EF7D}"/>
            </c:ext>
          </c:extLst>
        </c:ser>
        <c:ser>
          <c:idx val="1"/>
          <c:order val="1"/>
          <c:tx>
            <c:strRef>
              <c:f>Diabetes!$I$64</c:f>
              <c:strCache>
                <c:ptCount val="1"/>
                <c:pt idx="0">
                  <c:v>No Diabetes</c:v>
                </c:pt>
              </c:strCache>
            </c:strRef>
          </c:tx>
          <c:spPr>
            <a:ln w="44450" cap="rnd">
              <a:solidFill>
                <a:schemeClr val="accent2"/>
              </a:solidFill>
              <a:round/>
            </a:ln>
            <a:effectLst/>
          </c:spPr>
          <c:marker>
            <c:symbol val="circle"/>
            <c:size val="5"/>
            <c:spPr>
              <a:solidFill>
                <a:schemeClr val="accent2"/>
              </a:solidFill>
              <a:ln w="44450">
                <a:solidFill>
                  <a:schemeClr val="accent2"/>
                </a:solidFill>
              </a:ln>
              <a:effectLst/>
            </c:spPr>
          </c:marker>
          <c:cat>
            <c:strRef>
              <c:f>Diabetes!$G$66:$G$69</c:f>
              <c:strCache>
                <c:ptCount val="4"/>
                <c:pt idx="0">
                  <c:v>2005–2008</c:v>
                </c:pt>
                <c:pt idx="1">
                  <c:v>2009–2012</c:v>
                </c:pt>
                <c:pt idx="2">
                  <c:v>2013–2016</c:v>
                </c:pt>
                <c:pt idx="3">
                  <c:v>2017–2020</c:v>
                </c:pt>
              </c:strCache>
              <c:extLst/>
            </c:strRef>
          </c:cat>
          <c:val>
            <c:numRef>
              <c:f>Diabetes!$I$66:$I$69</c:f>
              <c:numCache>
                <c:formatCode>0.0</c:formatCode>
                <c:ptCount val="4"/>
                <c:pt idx="0">
                  <c:v>34.799999999999997</c:v>
                </c:pt>
                <c:pt idx="1">
                  <c:v>28.3</c:v>
                </c:pt>
                <c:pt idx="2">
                  <c:v>27.3</c:v>
                </c:pt>
                <c:pt idx="3">
                  <c:v>31.7</c:v>
                </c:pt>
              </c:numCache>
              <c:extLst/>
            </c:numRef>
          </c:val>
          <c:smooth val="0"/>
          <c:extLst>
            <c:ext xmlns:c16="http://schemas.microsoft.com/office/drawing/2014/chart" uri="{C3380CC4-5D6E-409C-BE32-E72D297353CC}">
              <c16:uniqueId val="{00000001-41C8-4E81-A49E-8B322DD0EF7D}"/>
            </c:ext>
          </c:extLst>
        </c:ser>
        <c:dLbls>
          <c:showLegendKey val="0"/>
          <c:showVal val="0"/>
          <c:showCatName val="0"/>
          <c:showSerName val="0"/>
          <c:showPercent val="0"/>
          <c:showBubbleSize val="0"/>
        </c:dLbls>
        <c:marker val="1"/>
        <c:smooth val="0"/>
        <c:axId val="477027024"/>
        <c:axId val="477032432"/>
      </c:lineChart>
      <c:catAx>
        <c:axId val="477027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77032432"/>
        <c:crosses val="autoZero"/>
        <c:auto val="1"/>
        <c:lblAlgn val="ctr"/>
        <c:lblOffset val="100"/>
        <c:noMultiLvlLbl val="0"/>
      </c:catAx>
      <c:valAx>
        <c:axId val="477032432"/>
        <c:scaling>
          <c:orientation val="minMax"/>
          <c:max val="45"/>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r>
                  <a:rPr lang="en-US" sz="2000" b="0" i="0" baseline="0">
                    <a:effectLst/>
                  </a:rPr>
                  <a:t>Adults with </a:t>
                </a:r>
                <a:r>
                  <a:rPr lang="en-US" sz="2000" b="0" i="0" u="none" strike="noStrike" baseline="0">
                    <a:effectLst/>
                  </a:rPr>
                  <a:t>with CKD </a:t>
                </a:r>
                <a:r>
                  <a:rPr lang="en-US" sz="2000" b="0" i="0" baseline="0">
                    <a:effectLst/>
                  </a:rPr>
                  <a:t>Sodium Intake &lt;2,300 mg/day (%)</a:t>
                </a:r>
                <a:endParaRPr lang="en-US" sz="2000">
                  <a:effectLst/>
                </a:endParaRPr>
              </a:p>
            </c:rich>
          </c:tx>
          <c:layout>
            <c:manualLayout>
              <c:xMode val="edge"/>
              <c:yMode val="edge"/>
              <c:x val="0"/>
              <c:y val="4.0445400615509747E-2"/>
            </c:manualLayout>
          </c:layout>
          <c:overlay val="0"/>
          <c:spPr>
            <a:noFill/>
            <a:ln>
              <a:noFill/>
            </a:ln>
            <a:effectLst/>
          </c:spPr>
          <c:txPr>
            <a:bodyPr rot="-5400000" spcFirstLastPara="1" vertOverflow="ellipsis" vert="horz" wrap="square" anchor="ctr" anchorCtr="1"/>
            <a:lstStyle/>
            <a:p>
              <a:pPr>
                <a:defRPr sz="2000" b="0" i="0" u="none" strike="noStrike" kern="1200" baseline="0">
                  <a:solidFill>
                    <a:sysClr val="windowText" lastClr="000000"/>
                  </a:solidFill>
                  <a:latin typeface="+mn-lt"/>
                  <a:ea typeface="+mn-ea"/>
                  <a:cs typeface="+mn-cs"/>
                </a:defRPr>
              </a:pPr>
              <a:endParaRPr lang="en-US"/>
            </a:p>
          </c:txPr>
        </c:title>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2300" b="0" i="0" u="none" strike="noStrike" kern="1200" baseline="0">
                <a:solidFill>
                  <a:sysClr val="windowText" lastClr="000000"/>
                </a:solidFill>
                <a:latin typeface="+mn-lt"/>
                <a:ea typeface="+mn-ea"/>
                <a:cs typeface="+mn-cs"/>
              </a:defRPr>
            </a:pPr>
            <a:endParaRPr lang="en-US"/>
          </a:p>
        </c:txPr>
        <c:crossAx val="477027024"/>
        <c:crosses val="autoZero"/>
        <c:crossBetween val="between"/>
      </c:valAx>
      <c:spPr>
        <a:noFill/>
        <a:ln>
          <a:noFill/>
        </a:ln>
        <a:effectLst/>
      </c:spPr>
    </c:plotArea>
    <c:legend>
      <c:legendPos val="b"/>
      <c:layout>
        <c:manualLayout>
          <c:xMode val="edge"/>
          <c:yMode val="edge"/>
          <c:x val="0.36924458661417325"/>
          <c:y val="0.91529731170219131"/>
          <c:w val="0.29484416010498687"/>
          <c:h val="8.2180758429699519E-2"/>
        </c:manualLayout>
      </c:layout>
      <c:overlay val="0"/>
      <c:spPr>
        <a:noFill/>
        <a:ln>
          <a:noFill/>
        </a:ln>
        <a:effectLst/>
      </c:spPr>
      <c:txPr>
        <a:bodyPr rot="0" spcFirstLastPara="1" vertOverflow="ellipsis" vert="horz" wrap="square" anchor="ctr" anchorCtr="1"/>
        <a:lstStyle/>
        <a:p>
          <a:pPr>
            <a:defRPr sz="2200" b="0" i="0" u="none" strike="noStrike" kern="1200" baseline="0">
              <a:solidFill>
                <a:sysClr val="windowText" lastClr="0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2902051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5041865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471137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descr="A close-up of a logo&#10;&#10;Description automatically generated with medium confidence">
            <a:extLst>
              <a:ext uri="{FF2B5EF4-FFF2-40B4-BE49-F238E27FC236}">
                <a16:creationId xmlns:a16="http://schemas.microsoft.com/office/drawing/2014/main" id="{4CA492EE-AD10-45CB-BAA4-9638B51C62B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4108" t="9409" b="13332"/>
          <a:stretch/>
        </p:blipFill>
        <p:spPr>
          <a:xfrm>
            <a:off x="139788" y="6176963"/>
            <a:ext cx="3316224" cy="679258"/>
          </a:xfrm>
          <a:prstGeom prst="rect">
            <a:avLst/>
          </a:prstGeom>
        </p:spPr>
      </p:pic>
    </p:spTree>
    <p:extLst>
      <p:ext uri="{BB962C8B-B14F-4D97-AF65-F5344CB8AC3E}">
        <p14:creationId xmlns:p14="http://schemas.microsoft.com/office/powerpoint/2010/main" val="752899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EC8F623-83FF-45D9-9165-1796CF17F145}" type="datetimeFigureOut">
              <a:rPr lang="en-US" smtClean="0"/>
              <a:t>8/7/2024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6BBADC-9FF0-4CB1-9E90-DB516545AC81}" type="slidenum">
              <a:rPr lang="en-US" smtClean="0"/>
              <a:t>‹#›</a:t>
            </a:fld>
            <a:endParaRPr lang="en-US"/>
          </a:p>
        </p:txBody>
      </p:sp>
      <p:pic>
        <p:nvPicPr>
          <p:cNvPr id="7" name="Picture 6"/>
          <p:cNvPicPr>
            <a:picLocks noChangeAspect="1"/>
          </p:cNvPicPr>
          <p:nvPr userDrawn="1"/>
        </p:nvPicPr>
        <p:blipFill>
          <a:blip r:embed="rId2"/>
          <a:stretch>
            <a:fillRect/>
          </a:stretch>
        </p:blipFill>
        <p:spPr>
          <a:xfrm>
            <a:off x="95246" y="5884796"/>
            <a:ext cx="3124636" cy="943107"/>
          </a:xfrm>
          <a:prstGeom prst="rect">
            <a:avLst/>
          </a:prstGeom>
        </p:spPr>
      </p:pic>
    </p:spTree>
    <p:extLst>
      <p:ext uri="{BB962C8B-B14F-4D97-AF65-F5344CB8AC3E}">
        <p14:creationId xmlns:p14="http://schemas.microsoft.com/office/powerpoint/2010/main" val="74221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pic>
        <p:nvPicPr>
          <p:cNvPr id="8" name="Picture 7"/>
          <p:cNvPicPr>
            <a:picLocks noChangeAspect="1"/>
          </p:cNvPicPr>
          <p:nvPr userDrawn="1"/>
        </p:nvPicPr>
        <p:blipFill>
          <a:blip r:embed="rId2"/>
          <a:stretch>
            <a:fillRect/>
          </a:stretch>
        </p:blipFill>
        <p:spPr>
          <a:xfrm>
            <a:off x="79835" y="5884796"/>
            <a:ext cx="3124636" cy="943107"/>
          </a:xfrm>
          <a:prstGeom prst="rect">
            <a:avLst/>
          </a:prstGeom>
        </p:spPr>
      </p:pic>
    </p:spTree>
    <p:extLst>
      <p:ext uri="{BB962C8B-B14F-4D97-AF65-F5344CB8AC3E}">
        <p14:creationId xmlns:p14="http://schemas.microsoft.com/office/powerpoint/2010/main" val="2000934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EC8F623-83FF-45D9-9165-1796CF17F145}" type="datetimeFigureOut">
              <a:rPr lang="en-US" smtClean="0"/>
              <a:t>8/7/2024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6BBADC-9FF0-4CB1-9E90-DB516545AC81}" type="slidenum">
              <a:rPr lang="en-US" smtClean="0"/>
              <a:t>‹#›</a:t>
            </a:fld>
            <a:endParaRPr lang="en-US"/>
          </a:p>
        </p:txBody>
      </p:sp>
      <p:pic>
        <p:nvPicPr>
          <p:cNvPr id="10" name="Picture 9"/>
          <p:cNvPicPr>
            <a:picLocks noChangeAspect="1"/>
          </p:cNvPicPr>
          <p:nvPr userDrawn="1"/>
        </p:nvPicPr>
        <p:blipFill>
          <a:blip r:embed="rId2"/>
          <a:stretch>
            <a:fillRect/>
          </a:stretch>
        </p:blipFill>
        <p:spPr>
          <a:xfrm>
            <a:off x="172302" y="5801453"/>
            <a:ext cx="3124636" cy="943107"/>
          </a:xfrm>
          <a:prstGeom prst="rect">
            <a:avLst/>
          </a:prstGeom>
        </p:spPr>
      </p:pic>
    </p:spTree>
    <p:extLst>
      <p:ext uri="{BB962C8B-B14F-4D97-AF65-F5344CB8AC3E}">
        <p14:creationId xmlns:p14="http://schemas.microsoft.com/office/powerpoint/2010/main" val="1781166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EC8F623-83FF-45D9-9165-1796CF17F145}" type="datetimeFigureOut">
              <a:rPr lang="en-US" smtClean="0"/>
              <a:t>8/7/2024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4912493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C8F623-83FF-45D9-9165-1796CF17F145}" type="datetimeFigureOut">
              <a:rPr lang="en-US" smtClean="0"/>
              <a:t>8/7/2024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123695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373635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EC8F623-83FF-45D9-9165-1796CF17F145}" type="datetimeFigureOut">
              <a:rPr lang="en-US" smtClean="0"/>
              <a:t>8/7/2024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6BBADC-9FF0-4CB1-9E90-DB516545AC81}" type="slidenum">
              <a:rPr lang="en-US" smtClean="0"/>
              <a:t>‹#›</a:t>
            </a:fld>
            <a:endParaRPr lang="en-US"/>
          </a:p>
        </p:txBody>
      </p:sp>
    </p:spTree>
    <p:extLst>
      <p:ext uri="{BB962C8B-B14F-4D97-AF65-F5344CB8AC3E}">
        <p14:creationId xmlns:p14="http://schemas.microsoft.com/office/powerpoint/2010/main" val="321541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EC8F623-83FF-45D9-9165-1796CF17F145}" type="datetimeFigureOut">
              <a:rPr lang="en-US" smtClean="0"/>
              <a:t>8/7/2024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76BBADC-9FF0-4CB1-9E90-DB516545AC81}" type="slidenum">
              <a:rPr lang="en-US" smtClean="0"/>
              <a:t>‹#›</a:t>
            </a:fld>
            <a:endParaRPr lang="en-US"/>
          </a:p>
        </p:txBody>
      </p:sp>
    </p:spTree>
    <p:extLst>
      <p:ext uri="{BB962C8B-B14F-4D97-AF65-F5344CB8AC3E}">
        <p14:creationId xmlns:p14="http://schemas.microsoft.com/office/powerpoint/2010/main" val="1523115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nccd.cdc.gov/CKD/detail.aspx?Qnum=Q795" TargetMode="External"/><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4666" y="2898432"/>
            <a:ext cx="11542644" cy="1640266"/>
          </a:xfrm>
        </p:spPr>
        <p:txBody>
          <a:bodyPr>
            <a:noAutofit/>
          </a:bodyPr>
          <a:lstStyle/>
          <a:p>
            <a:br>
              <a:rPr lang="en-US" sz="2400" b="1" dirty="0"/>
            </a:br>
            <a:br>
              <a:rPr lang="en-US" sz="2400" b="1" dirty="0"/>
            </a:br>
            <a:r>
              <a:rPr lang="en-US" sz="4400" b="1" dirty="0"/>
              <a:t>Trends in Prevalence of Adults with CKD Adhering to the Recommended Daily Sodium Intake</a:t>
            </a:r>
            <a:br>
              <a:rPr lang="en-US" sz="4400" b="1" dirty="0"/>
            </a:br>
            <a:br>
              <a:rPr lang="en-US" sz="4400" b="1" dirty="0"/>
            </a:br>
            <a:endParaRPr lang="en-US" sz="2400"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798500" y="275393"/>
            <a:ext cx="6594987" cy="2032104"/>
          </a:xfrm>
          <a:prstGeom prst="rect">
            <a:avLst/>
          </a:prstGeom>
        </p:spPr>
      </p:pic>
      <p:sp>
        <p:nvSpPr>
          <p:cNvPr id="5" name="TextBox 4">
            <a:extLst>
              <a:ext uri="{FF2B5EF4-FFF2-40B4-BE49-F238E27FC236}">
                <a16:creationId xmlns:a16="http://schemas.microsoft.com/office/drawing/2014/main" id="{8BCFA14B-AC93-4C17-8646-80240875DD4C}"/>
              </a:ext>
            </a:extLst>
          </p:cNvPr>
          <p:cNvSpPr txBox="1"/>
          <p:nvPr/>
        </p:nvSpPr>
        <p:spPr>
          <a:xfrm>
            <a:off x="324666" y="3518689"/>
            <a:ext cx="11542644" cy="2031325"/>
          </a:xfrm>
          <a:prstGeom prst="rect">
            <a:avLst/>
          </a:prstGeom>
          <a:noFill/>
        </p:spPr>
        <p:txBody>
          <a:bodyPr wrap="square" rtlCol="0">
            <a:spAutoFit/>
          </a:bodyPr>
          <a:lstStyle/>
          <a:p>
            <a:pPr algn="l"/>
            <a:r>
              <a:rPr lang="en-US" sz="1800" dirty="0">
                <a:effectLst/>
                <a:latin typeface="Open Sans" panose="020B0606030504020204" pitchFamily="34" charset="0"/>
                <a:ea typeface="Open Sans" panose="020B0606030504020204" pitchFamily="34" charset="0"/>
                <a:cs typeface="Open Sans" panose="020B0606030504020204" pitchFamily="34" charset="0"/>
              </a:rPr>
              <a:t>According to the Dietary Guidelines for Americans 2020–2025, U.S. adults should consume less than 2,300 mg of sodium per day. During 2005–March 2020, the prevalence of adults adhering to these guidelines was higher among those with CKD than without CKD. Women with CKD or those aged ≥70 years were more likely to adhere to these guidelines compared to their counterparts. </a:t>
            </a:r>
          </a:p>
          <a:p>
            <a:pPr algn="l"/>
            <a:endParaRPr lang="en-US"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endParaRPr>
          </a:p>
          <a:p>
            <a:pPr algn="l"/>
            <a:r>
              <a:rPr lang="en-US" b="1"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Data Source: </a:t>
            </a:r>
            <a:r>
              <a:rPr lang="en-US" b="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NHANES</a:t>
            </a:r>
          </a:p>
          <a:p>
            <a:pPr algn="l"/>
            <a:endParaRPr lang="en-US" b="0" dirty="0">
              <a:solidFill>
                <a:srgbClr val="00000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C02692DE-70E6-4DF4-B463-70286F232123}"/>
              </a:ext>
            </a:extLst>
          </p:cNvPr>
          <p:cNvSpPr txBox="1"/>
          <p:nvPr/>
        </p:nvSpPr>
        <p:spPr>
          <a:xfrm>
            <a:off x="3584701" y="6211555"/>
            <a:ext cx="5022575" cy="369332"/>
          </a:xfrm>
          <a:prstGeom prst="rect">
            <a:avLst/>
          </a:prstGeom>
          <a:noFill/>
        </p:spPr>
        <p:txBody>
          <a:bodyPr wrap="square" rtlCol="0">
            <a:spAutoFit/>
          </a:bodyPr>
          <a:lstStyle/>
          <a:p>
            <a:pPr algn="ctr"/>
            <a:r>
              <a:rPr lang="en-US" dirty="0">
                <a:solidFill>
                  <a:schemeClr val="tx1">
                    <a:lumMod val="65000"/>
                    <a:lumOff val="35000"/>
                  </a:schemeClr>
                </a:solidFill>
                <a:hlinkClick r:id="rId3"/>
              </a:rPr>
              <a:t>https://nccd.cdc.gov/CKD/detail.aspx?Qnum=Q795</a:t>
            </a:r>
            <a:r>
              <a:rPr lang="en-US" dirty="0">
                <a:solidFill>
                  <a:schemeClr val="tx1">
                    <a:lumMod val="65000"/>
                    <a:lumOff val="35000"/>
                  </a:schemeClr>
                </a:solidFill>
              </a:rPr>
              <a:t>    </a:t>
            </a:r>
          </a:p>
        </p:txBody>
      </p:sp>
    </p:spTree>
    <p:extLst>
      <p:ext uri="{BB962C8B-B14F-4D97-AF65-F5344CB8AC3E}">
        <p14:creationId xmlns:p14="http://schemas.microsoft.com/office/powerpoint/2010/main" val="19328354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16046"/>
            <a:ext cx="11847444" cy="1325563"/>
          </a:xfrm>
        </p:spPr>
        <p:txBody>
          <a:bodyPr>
            <a:noAutofit/>
          </a:bodyPr>
          <a:lstStyle/>
          <a:p>
            <a:pPr algn="ctr"/>
            <a:r>
              <a:rPr lang="en-US" sz="3460" b="1" dirty="0"/>
              <a:t>Age-Standardized Trends in Prevalence of Adults with CKD Adhering to the Recommended Daily Sodium Intake, by Diabetes</a:t>
            </a:r>
          </a:p>
        </p:txBody>
      </p:sp>
      <p:graphicFrame>
        <p:nvGraphicFramePr>
          <p:cNvPr id="6" name="Chart 5">
            <a:extLst>
              <a:ext uri="{FF2B5EF4-FFF2-40B4-BE49-F238E27FC236}">
                <a16:creationId xmlns:a16="http://schemas.microsoft.com/office/drawing/2014/main" id="{B1C9682C-39EC-4CA3-9D10-616B7FCF661A}"/>
              </a:ext>
            </a:extLst>
          </p:cNvPr>
          <p:cNvGraphicFramePr/>
          <p:nvPr>
            <p:extLst>
              <p:ext uri="{D42A27DB-BD31-4B8C-83A1-F6EECF244321}">
                <p14:modId xmlns:p14="http://schemas.microsoft.com/office/powerpoint/2010/main" val="1190116139"/>
              </p:ext>
            </p:extLst>
          </p:nvPr>
        </p:nvGraphicFramePr>
        <p:xfrm>
          <a:off x="0" y="1139687"/>
          <a:ext cx="12192000" cy="503582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2007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6453"/>
            <a:ext cx="11887199" cy="1325563"/>
          </a:xfrm>
        </p:spPr>
        <p:txBody>
          <a:bodyPr>
            <a:normAutofit/>
          </a:bodyPr>
          <a:lstStyle/>
          <a:p>
            <a:pPr algn="ctr"/>
            <a:r>
              <a:rPr lang="en-US" sz="3550" b="1" dirty="0"/>
              <a:t>Crude Trends in Prevalence of Adults with CKD Adhering to the Recommended Daily Sodium Intake, by Hypertension</a:t>
            </a:r>
          </a:p>
        </p:txBody>
      </p:sp>
      <p:graphicFrame>
        <p:nvGraphicFramePr>
          <p:cNvPr id="5" name="Chart 4">
            <a:extLst>
              <a:ext uri="{FF2B5EF4-FFF2-40B4-BE49-F238E27FC236}">
                <a16:creationId xmlns:a16="http://schemas.microsoft.com/office/drawing/2014/main" id="{49733A1C-D0B8-4D50-86DA-12C29B19AAA6}"/>
              </a:ext>
            </a:extLst>
          </p:cNvPr>
          <p:cNvGraphicFramePr/>
          <p:nvPr>
            <p:extLst>
              <p:ext uri="{D42A27DB-BD31-4B8C-83A1-F6EECF244321}">
                <p14:modId xmlns:p14="http://schemas.microsoft.com/office/powerpoint/2010/main" val="1876803257"/>
              </p:ext>
            </p:extLst>
          </p:nvPr>
        </p:nvGraphicFramePr>
        <p:xfrm>
          <a:off x="0" y="1166191"/>
          <a:ext cx="12191999" cy="500932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31526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4D1883-A630-4AF2-8897-6EEF73A6DA9F}"/>
              </a:ext>
            </a:extLst>
          </p:cNvPr>
          <p:cNvSpPr>
            <a:spLocks noGrp="1"/>
          </p:cNvSpPr>
          <p:nvPr>
            <p:ph type="title"/>
          </p:nvPr>
        </p:nvSpPr>
        <p:spPr>
          <a:xfrm>
            <a:off x="152399" y="32958"/>
            <a:ext cx="11887199" cy="1325563"/>
          </a:xfrm>
        </p:spPr>
        <p:txBody>
          <a:bodyPr>
            <a:noAutofit/>
          </a:bodyPr>
          <a:lstStyle/>
          <a:p>
            <a:pPr algn="ctr"/>
            <a:r>
              <a:rPr lang="en-US" sz="3270" b="1" dirty="0"/>
              <a:t>Age-Standardized Trends in Prevalence of Adults with CKD Adhering to the Recommended Daily Sodium Intake, by Hypertension</a:t>
            </a:r>
          </a:p>
        </p:txBody>
      </p:sp>
      <p:graphicFrame>
        <p:nvGraphicFramePr>
          <p:cNvPr id="6" name="Chart 5">
            <a:extLst>
              <a:ext uri="{FF2B5EF4-FFF2-40B4-BE49-F238E27FC236}">
                <a16:creationId xmlns:a16="http://schemas.microsoft.com/office/drawing/2014/main" id="{10908CE6-D074-4E91-89DC-C03CEDF6872D}"/>
              </a:ext>
            </a:extLst>
          </p:cNvPr>
          <p:cNvGraphicFramePr/>
          <p:nvPr>
            <p:extLst>
              <p:ext uri="{D42A27DB-BD31-4B8C-83A1-F6EECF244321}">
                <p14:modId xmlns:p14="http://schemas.microsoft.com/office/powerpoint/2010/main" val="2542777357"/>
              </p:ext>
            </p:extLst>
          </p:nvPr>
        </p:nvGraphicFramePr>
        <p:xfrm>
          <a:off x="0" y="1113183"/>
          <a:ext cx="12192000" cy="506233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07248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5C12A9-AF8E-4EE1-ADBE-9EA501E3C35F}"/>
              </a:ext>
            </a:extLst>
          </p:cNvPr>
          <p:cNvSpPr>
            <a:spLocks noGrp="1"/>
          </p:cNvSpPr>
          <p:nvPr>
            <p:ph type="title"/>
          </p:nvPr>
        </p:nvSpPr>
        <p:spPr>
          <a:xfrm>
            <a:off x="202096" y="52665"/>
            <a:ext cx="11787808" cy="1299058"/>
          </a:xfrm>
        </p:spPr>
        <p:txBody>
          <a:bodyPr>
            <a:normAutofit/>
          </a:bodyPr>
          <a:lstStyle/>
          <a:p>
            <a:pPr algn="ctr"/>
            <a:r>
              <a:rPr lang="en-US" sz="3900" b="1" dirty="0"/>
              <a:t>Crude Trends in Prevalence of Adults with CKD Adhering to the Recommended Daily Sodium Intake, by CKD</a:t>
            </a:r>
          </a:p>
        </p:txBody>
      </p:sp>
      <p:graphicFrame>
        <p:nvGraphicFramePr>
          <p:cNvPr id="5" name="Chart 4">
            <a:extLst>
              <a:ext uri="{FF2B5EF4-FFF2-40B4-BE49-F238E27FC236}">
                <a16:creationId xmlns:a16="http://schemas.microsoft.com/office/drawing/2014/main" id="{2DAE9FDE-69D4-413B-9C40-F3C7991868AE}"/>
              </a:ext>
            </a:extLst>
          </p:cNvPr>
          <p:cNvGraphicFramePr/>
          <p:nvPr>
            <p:extLst>
              <p:ext uri="{D42A27DB-BD31-4B8C-83A1-F6EECF244321}">
                <p14:modId xmlns:p14="http://schemas.microsoft.com/office/powerpoint/2010/main" val="3789437934"/>
              </p:ext>
            </p:extLst>
          </p:nvPr>
        </p:nvGraphicFramePr>
        <p:xfrm>
          <a:off x="0" y="1192695"/>
          <a:ext cx="12192000" cy="4982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300883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97E370A2-FFE1-4D01-AC88-990221B158F2}"/>
              </a:ext>
            </a:extLst>
          </p:cNvPr>
          <p:cNvSpPr>
            <a:spLocks noGrp="1"/>
          </p:cNvSpPr>
          <p:nvPr>
            <p:ph type="title"/>
          </p:nvPr>
        </p:nvSpPr>
        <p:spPr>
          <a:xfrm>
            <a:off x="132522" y="59462"/>
            <a:ext cx="11787808" cy="1325563"/>
          </a:xfrm>
        </p:spPr>
        <p:txBody>
          <a:bodyPr>
            <a:noAutofit/>
          </a:bodyPr>
          <a:lstStyle/>
          <a:p>
            <a:pPr algn="ctr"/>
            <a:r>
              <a:rPr lang="en-US" sz="3690" b="1" dirty="0"/>
              <a:t>Age-Standardized Trends in Prevalence of Adults with CKD Adhering to the Recommended Daily Sodium Intake, by CKD</a:t>
            </a:r>
          </a:p>
        </p:txBody>
      </p:sp>
      <p:graphicFrame>
        <p:nvGraphicFramePr>
          <p:cNvPr id="6" name="Chart 5">
            <a:extLst>
              <a:ext uri="{FF2B5EF4-FFF2-40B4-BE49-F238E27FC236}">
                <a16:creationId xmlns:a16="http://schemas.microsoft.com/office/drawing/2014/main" id="{AF173DF6-6BE5-44A6-8A74-C4083743672F}"/>
              </a:ext>
            </a:extLst>
          </p:cNvPr>
          <p:cNvGraphicFramePr/>
          <p:nvPr>
            <p:extLst>
              <p:ext uri="{D42A27DB-BD31-4B8C-83A1-F6EECF244321}">
                <p14:modId xmlns:p14="http://schemas.microsoft.com/office/powerpoint/2010/main" val="3115907239"/>
              </p:ext>
            </p:extLst>
          </p:nvPr>
        </p:nvGraphicFramePr>
        <p:xfrm>
          <a:off x="0" y="1205947"/>
          <a:ext cx="12192000" cy="4982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63230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E282F0-BBF1-4FA7-AB1C-DD0A1A8590DF}"/>
              </a:ext>
            </a:extLst>
          </p:cNvPr>
          <p:cNvSpPr>
            <a:spLocks noGrp="1"/>
          </p:cNvSpPr>
          <p:nvPr>
            <p:ph type="title"/>
          </p:nvPr>
        </p:nvSpPr>
        <p:spPr>
          <a:xfrm>
            <a:off x="172279" y="19502"/>
            <a:ext cx="11847442" cy="1325563"/>
          </a:xfrm>
        </p:spPr>
        <p:txBody>
          <a:bodyPr>
            <a:normAutofit/>
          </a:bodyPr>
          <a:lstStyle/>
          <a:p>
            <a:pPr algn="ctr"/>
            <a:r>
              <a:rPr lang="en-US" sz="3900" b="1" dirty="0"/>
              <a:t>Crude Trends in Prevalence of Adults with CKD Adhering to the Recommended Daily Sodium Intake, by Age</a:t>
            </a:r>
          </a:p>
        </p:txBody>
      </p:sp>
      <p:graphicFrame>
        <p:nvGraphicFramePr>
          <p:cNvPr id="5" name="Chart 4">
            <a:extLst>
              <a:ext uri="{FF2B5EF4-FFF2-40B4-BE49-F238E27FC236}">
                <a16:creationId xmlns:a16="http://schemas.microsoft.com/office/drawing/2014/main" id="{44A2FBEE-1377-462F-996A-7C4054190A48}"/>
              </a:ext>
            </a:extLst>
          </p:cNvPr>
          <p:cNvGraphicFramePr/>
          <p:nvPr>
            <p:extLst>
              <p:ext uri="{D42A27DB-BD31-4B8C-83A1-F6EECF244321}">
                <p14:modId xmlns:p14="http://schemas.microsoft.com/office/powerpoint/2010/main" val="1133042947"/>
              </p:ext>
            </p:extLst>
          </p:nvPr>
        </p:nvGraphicFramePr>
        <p:xfrm>
          <a:off x="0" y="1219199"/>
          <a:ext cx="12192000" cy="49563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819152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65652" y="105672"/>
            <a:ext cx="11860695" cy="1325563"/>
          </a:xfrm>
        </p:spPr>
        <p:txBody>
          <a:bodyPr>
            <a:normAutofit/>
          </a:bodyPr>
          <a:lstStyle/>
          <a:p>
            <a:pPr algn="ctr"/>
            <a:r>
              <a:rPr lang="en-US" sz="3900" b="1" dirty="0"/>
              <a:t>Crude Trends in Prevalence of Adults with CKD Adhering to the Recommended Daily Sodium Intake, by Sex</a:t>
            </a:r>
          </a:p>
        </p:txBody>
      </p:sp>
      <p:graphicFrame>
        <p:nvGraphicFramePr>
          <p:cNvPr id="5" name="Chart 4">
            <a:extLst>
              <a:ext uri="{FF2B5EF4-FFF2-40B4-BE49-F238E27FC236}">
                <a16:creationId xmlns:a16="http://schemas.microsoft.com/office/drawing/2014/main" id="{B404EF34-073C-4A45-A446-1571E395705D}"/>
              </a:ext>
            </a:extLst>
          </p:cNvPr>
          <p:cNvGraphicFramePr/>
          <p:nvPr>
            <p:extLst>
              <p:ext uri="{D42A27DB-BD31-4B8C-83A1-F6EECF244321}">
                <p14:modId xmlns:p14="http://schemas.microsoft.com/office/powerpoint/2010/main" val="1115904719"/>
              </p:ext>
            </p:extLst>
          </p:nvPr>
        </p:nvGraphicFramePr>
        <p:xfrm>
          <a:off x="0" y="1298713"/>
          <a:ext cx="12192000" cy="48767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805461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1299609-388D-40F4-8FD2-10944AAF1530}"/>
              </a:ext>
            </a:extLst>
          </p:cNvPr>
          <p:cNvSpPr>
            <a:spLocks noGrp="1"/>
          </p:cNvSpPr>
          <p:nvPr>
            <p:ph type="title"/>
          </p:nvPr>
        </p:nvSpPr>
        <p:spPr>
          <a:xfrm>
            <a:off x="172278" y="19705"/>
            <a:ext cx="11847443" cy="1325563"/>
          </a:xfrm>
        </p:spPr>
        <p:txBody>
          <a:bodyPr>
            <a:noAutofit/>
          </a:bodyPr>
          <a:lstStyle/>
          <a:p>
            <a:pPr algn="ctr"/>
            <a:r>
              <a:rPr lang="en-US" sz="3760" b="1" dirty="0"/>
              <a:t>Age-Standardized Trends in Prevalence of Adults with CKD Adhering to the Recommended Daily Sodium Intake, by Sex</a:t>
            </a:r>
          </a:p>
        </p:txBody>
      </p:sp>
      <p:graphicFrame>
        <p:nvGraphicFramePr>
          <p:cNvPr id="6" name="Chart 5">
            <a:extLst>
              <a:ext uri="{FF2B5EF4-FFF2-40B4-BE49-F238E27FC236}">
                <a16:creationId xmlns:a16="http://schemas.microsoft.com/office/drawing/2014/main" id="{DBE5D928-3AE7-4923-9961-E7A9156D0B4D}"/>
              </a:ext>
            </a:extLst>
          </p:cNvPr>
          <p:cNvGraphicFramePr/>
          <p:nvPr>
            <p:extLst>
              <p:ext uri="{D42A27DB-BD31-4B8C-83A1-F6EECF244321}">
                <p14:modId xmlns:p14="http://schemas.microsoft.com/office/powerpoint/2010/main" val="3200592609"/>
              </p:ext>
            </p:extLst>
          </p:nvPr>
        </p:nvGraphicFramePr>
        <p:xfrm>
          <a:off x="0" y="1166191"/>
          <a:ext cx="12192000" cy="502257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995777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45774" y="19705"/>
            <a:ext cx="11900451" cy="1325563"/>
          </a:xfrm>
        </p:spPr>
        <p:txBody>
          <a:bodyPr>
            <a:noAutofit/>
          </a:bodyPr>
          <a:lstStyle/>
          <a:p>
            <a:pPr algn="ctr"/>
            <a:r>
              <a:rPr lang="en-US" sz="3780" b="1" dirty="0"/>
              <a:t>Crude Trends in Prevalence of Adults with CKD Adhering to the Recommended Daily Sodium Intake, by Race/Ethnicity</a:t>
            </a:r>
          </a:p>
        </p:txBody>
      </p:sp>
      <p:graphicFrame>
        <p:nvGraphicFramePr>
          <p:cNvPr id="5" name="Chart 4">
            <a:extLst>
              <a:ext uri="{FF2B5EF4-FFF2-40B4-BE49-F238E27FC236}">
                <a16:creationId xmlns:a16="http://schemas.microsoft.com/office/drawing/2014/main" id="{55165718-5C79-42ED-A87D-8BF638728EFC}"/>
              </a:ext>
            </a:extLst>
          </p:cNvPr>
          <p:cNvGraphicFramePr/>
          <p:nvPr>
            <p:extLst>
              <p:ext uri="{D42A27DB-BD31-4B8C-83A1-F6EECF244321}">
                <p14:modId xmlns:p14="http://schemas.microsoft.com/office/powerpoint/2010/main" val="2896368603"/>
              </p:ext>
            </p:extLst>
          </p:nvPr>
        </p:nvGraphicFramePr>
        <p:xfrm>
          <a:off x="0" y="1192696"/>
          <a:ext cx="12192000" cy="498281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15440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0E4F957-7018-4576-B0D7-609F2CAC636F}"/>
              </a:ext>
            </a:extLst>
          </p:cNvPr>
          <p:cNvSpPr>
            <a:spLocks noGrp="1"/>
          </p:cNvSpPr>
          <p:nvPr>
            <p:ph type="title"/>
          </p:nvPr>
        </p:nvSpPr>
        <p:spPr>
          <a:xfrm>
            <a:off x="165652" y="19705"/>
            <a:ext cx="11860695" cy="1325563"/>
          </a:xfrm>
        </p:spPr>
        <p:txBody>
          <a:bodyPr>
            <a:noAutofit/>
          </a:bodyPr>
          <a:lstStyle/>
          <a:p>
            <a:pPr algn="ctr"/>
            <a:r>
              <a:rPr lang="en-US" sz="3260" b="1" dirty="0"/>
              <a:t>Age-Standardized Trends in Prevalence of Adults with CKD Adhering to the Recommended Daily Sodium Intake, by Race/Ethnicity</a:t>
            </a:r>
          </a:p>
        </p:txBody>
      </p:sp>
      <p:graphicFrame>
        <p:nvGraphicFramePr>
          <p:cNvPr id="7" name="Chart 6">
            <a:extLst>
              <a:ext uri="{FF2B5EF4-FFF2-40B4-BE49-F238E27FC236}">
                <a16:creationId xmlns:a16="http://schemas.microsoft.com/office/drawing/2014/main" id="{DC50DA6C-F9F5-4C42-838E-9FDDB1754196}"/>
              </a:ext>
            </a:extLst>
          </p:cNvPr>
          <p:cNvGraphicFramePr/>
          <p:nvPr>
            <p:extLst>
              <p:ext uri="{D42A27DB-BD31-4B8C-83A1-F6EECF244321}">
                <p14:modId xmlns:p14="http://schemas.microsoft.com/office/powerpoint/2010/main" val="1226398968"/>
              </p:ext>
            </p:extLst>
          </p:nvPr>
        </p:nvGraphicFramePr>
        <p:xfrm>
          <a:off x="0" y="1099930"/>
          <a:ext cx="12192000" cy="5088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447178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3823EE-25A6-4581-B77D-8507AEA3DCD3}"/>
              </a:ext>
            </a:extLst>
          </p:cNvPr>
          <p:cNvSpPr>
            <a:spLocks noGrp="1"/>
          </p:cNvSpPr>
          <p:nvPr>
            <p:ph type="title"/>
          </p:nvPr>
        </p:nvSpPr>
        <p:spPr>
          <a:xfrm>
            <a:off x="172278" y="0"/>
            <a:ext cx="11847444" cy="1325563"/>
          </a:xfrm>
        </p:spPr>
        <p:txBody>
          <a:bodyPr>
            <a:normAutofit/>
          </a:bodyPr>
          <a:lstStyle/>
          <a:p>
            <a:pPr algn="ctr"/>
            <a:r>
              <a:rPr lang="en-US" sz="4000" b="1" dirty="0"/>
              <a:t>Crude Trends in Prevalence of Adults with CKD Adhering to the Recommended Daily Sodium Intake</a:t>
            </a:r>
            <a:r>
              <a:rPr lang="en-US" sz="3800" b="1" dirty="0"/>
              <a:t>, by Diabetes</a:t>
            </a:r>
          </a:p>
        </p:txBody>
      </p:sp>
      <p:graphicFrame>
        <p:nvGraphicFramePr>
          <p:cNvPr id="5" name="Chart 4">
            <a:extLst>
              <a:ext uri="{FF2B5EF4-FFF2-40B4-BE49-F238E27FC236}">
                <a16:creationId xmlns:a16="http://schemas.microsoft.com/office/drawing/2014/main" id="{E010C2E2-CD12-4233-80F2-A7A360A021A8}"/>
              </a:ext>
            </a:extLst>
          </p:cNvPr>
          <p:cNvGraphicFramePr/>
          <p:nvPr>
            <p:extLst>
              <p:ext uri="{D42A27DB-BD31-4B8C-83A1-F6EECF244321}">
                <p14:modId xmlns:p14="http://schemas.microsoft.com/office/powerpoint/2010/main" val="3747515475"/>
              </p:ext>
            </p:extLst>
          </p:nvPr>
        </p:nvGraphicFramePr>
        <p:xfrm>
          <a:off x="0" y="1179443"/>
          <a:ext cx="12192000" cy="49960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068593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4494</TotalTime>
  <Words>440</Words>
  <Application>Microsoft Office PowerPoint</Application>
  <PresentationFormat>Widescreen</PresentationFormat>
  <Paragraphs>27</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Open Sans</vt:lpstr>
      <vt:lpstr>Office Theme</vt:lpstr>
      <vt:lpstr>  Trends in Prevalence of Adults with CKD Adhering to the Recommended Daily Sodium Intake  </vt:lpstr>
      <vt:lpstr>Crude Trends in Prevalence of Adults with CKD Adhering to the Recommended Daily Sodium Intake, by CKD</vt:lpstr>
      <vt:lpstr>Age-Standardized Trends in Prevalence of Adults with CKD Adhering to the Recommended Daily Sodium Intake, by CKD</vt:lpstr>
      <vt:lpstr>Crude Trends in Prevalence of Adults with CKD Adhering to the Recommended Daily Sodium Intake, by Age</vt:lpstr>
      <vt:lpstr>Crude Trends in Prevalence of Adults with CKD Adhering to the Recommended Daily Sodium Intake, by Sex</vt:lpstr>
      <vt:lpstr>Age-Standardized Trends in Prevalence of Adults with CKD Adhering to the Recommended Daily Sodium Intake, by Sex</vt:lpstr>
      <vt:lpstr>Crude Trends in Prevalence of Adults with CKD Adhering to the Recommended Daily Sodium Intake, by Race/Ethnicity</vt:lpstr>
      <vt:lpstr>Age-Standardized Trends in Prevalence of Adults with CKD Adhering to the Recommended Daily Sodium Intake, by Race/Ethnicity</vt:lpstr>
      <vt:lpstr>Crude Trends in Prevalence of Adults with CKD Adhering to the Recommended Daily Sodium Intake, by Diabetes</vt:lpstr>
      <vt:lpstr>Age-Standardized Trends in Prevalence of Adults with CKD Adhering to the Recommended Daily Sodium Intake, by Diabetes</vt:lpstr>
      <vt:lpstr>Crude Trends in Prevalence of Adults with CKD Adhering to the Recommended Daily Sodium Intake, by Hypertension</vt:lpstr>
      <vt:lpstr>Age-Standardized Trends in Prevalence of Adults with CKD Adhering to the Recommended Daily Sodium Intake, by Hypertension</vt:lpstr>
    </vt:vector>
  </TitlesOfParts>
  <Company>University of Michigan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Incidence of CKD in the VA</dc:title>
  <dc:creator>Steffick, Diane</dc:creator>
  <cp:lastModifiedBy>Licon, Ana Laura</cp:lastModifiedBy>
  <cp:revision>205</cp:revision>
  <dcterms:created xsi:type="dcterms:W3CDTF">2023-08-07T21:35:07Z</dcterms:created>
  <dcterms:modified xsi:type="dcterms:W3CDTF">2024-08-07T16:09:12Z</dcterms:modified>
</cp:coreProperties>
</file>