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4" r:id="rId4"/>
    <p:sldId id="269" r:id="rId5"/>
    <p:sldId id="270" r:id="rId6"/>
    <p:sldId id="275" r:id="rId7"/>
    <p:sldId id="271" r:id="rId8"/>
    <p:sldId id="276" r:id="rId9"/>
    <p:sldId id="272" r:id="rId10"/>
    <p:sldId id="277" r:id="rId11"/>
    <p:sldId id="273"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'CKD status'!$R$52</c:f>
              <c:strCache>
                <c:ptCount val="1"/>
                <c:pt idx="0">
                  <c:v>CKD</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'CKD status'!$Q$54:$Q$57</c:f>
              <c:strCache>
                <c:ptCount val="4"/>
                <c:pt idx="0">
                  <c:v>2005–2008</c:v>
                </c:pt>
                <c:pt idx="1">
                  <c:v>2009–2012</c:v>
                </c:pt>
                <c:pt idx="2">
                  <c:v>2013–2016</c:v>
                </c:pt>
                <c:pt idx="3">
                  <c:v>2017–2020</c:v>
                </c:pt>
              </c:strCache>
              <c:extLst/>
            </c:strRef>
          </c:cat>
          <c:val>
            <c:numRef>
              <c:f>'CKD status'!$R$54:$R$57</c:f>
              <c:numCache>
                <c:formatCode>0.0</c:formatCode>
                <c:ptCount val="4"/>
                <c:pt idx="0">
                  <c:v>29.3</c:v>
                </c:pt>
                <c:pt idx="1">
                  <c:v>31.1</c:v>
                </c:pt>
                <c:pt idx="2">
                  <c:v>27.7</c:v>
                </c:pt>
                <c:pt idx="3">
                  <c:v>28.9</c:v>
                </c:pt>
              </c:numCache>
              <c:extLst/>
            </c:numRef>
          </c:val>
          <c:smooth val="0"/>
          <c:extLst>
            <c:ext xmlns:c16="http://schemas.microsoft.com/office/drawing/2014/chart" uri="{C3380CC4-5D6E-409C-BE32-E72D297353CC}">
              <c16:uniqueId val="{00000000-37D2-47E8-9824-43D92D8DF3BE}"/>
            </c:ext>
          </c:extLst>
        </c:ser>
        <c:ser>
          <c:idx val="1"/>
          <c:order val="1"/>
          <c:tx>
            <c:strRef>
              <c:f>'CKD status'!$S$52</c:f>
              <c:strCache>
                <c:ptCount val="1"/>
                <c:pt idx="0">
                  <c:v>No CKD</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'CKD status'!$Q$54:$Q$57</c:f>
              <c:strCache>
                <c:ptCount val="4"/>
                <c:pt idx="0">
                  <c:v>2005–2008</c:v>
                </c:pt>
                <c:pt idx="1">
                  <c:v>2009–2012</c:v>
                </c:pt>
                <c:pt idx="2">
                  <c:v>2013–2016</c:v>
                </c:pt>
                <c:pt idx="3">
                  <c:v>2017–2020</c:v>
                </c:pt>
              </c:strCache>
              <c:extLst/>
            </c:strRef>
          </c:cat>
          <c:val>
            <c:numRef>
              <c:f>'CKD status'!$S$54:$S$57</c:f>
              <c:numCache>
                <c:formatCode>0.0</c:formatCode>
                <c:ptCount val="4"/>
                <c:pt idx="0">
                  <c:v>35.9</c:v>
                </c:pt>
                <c:pt idx="1">
                  <c:v>38.6</c:v>
                </c:pt>
                <c:pt idx="2">
                  <c:v>34.1</c:v>
                </c:pt>
                <c:pt idx="3">
                  <c:v>32.5</c:v>
                </c:pt>
              </c:numCache>
              <c:extLst/>
            </c:numRef>
          </c:val>
          <c:smooth val="0"/>
          <c:extLst>
            <c:ext xmlns:c16="http://schemas.microsoft.com/office/drawing/2014/chart" uri="{C3380CC4-5D6E-409C-BE32-E72D297353CC}">
              <c16:uniqueId val="{00000001-37D2-47E8-9824-43D92D8DF3BE}"/>
            </c:ext>
          </c:extLst>
        </c:ser>
        <c:dLbls>
          <c:showLegendKey val="0"/>
          <c:showVal val="0"/>
          <c:showCatName val="0"/>
          <c:showSerName val="0"/>
          <c:showPercent val="0"/>
          <c:showBubbleSize val="0"/>
        </c:dLbls>
        <c:marker val="1"/>
        <c:smooth val="0"/>
        <c:axId val="219230016"/>
        <c:axId val="219229184"/>
      </c:lineChart>
      <c:catAx>
        <c:axId val="21923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19229184"/>
        <c:crosses val="autoZero"/>
        <c:auto val="1"/>
        <c:lblAlgn val="ctr"/>
        <c:lblOffset val="100"/>
        <c:noMultiLvlLbl val="0"/>
      </c:catAx>
      <c:valAx>
        <c:axId val="219229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Adhering</a:t>
                </a:r>
                <a:r>
                  <a:rPr lang="en-US" sz="2000" baseline="0">
                    <a:solidFill>
                      <a:sysClr val="windowText" lastClr="000000"/>
                    </a:solidFill>
                  </a:rPr>
                  <a:t> to</a:t>
                </a:r>
                <a:r>
                  <a:rPr lang="en-US" sz="2000">
                    <a:solidFill>
                      <a:sysClr val="windowText" lastClr="000000"/>
                    </a:solidFill>
                  </a:rPr>
                  <a:t> Recommended </a:t>
                </a:r>
                <a:r>
                  <a:rPr lang="en-US" sz="2000" baseline="0">
                    <a:solidFill>
                      <a:sysClr val="windowText" lastClr="000000"/>
                    </a:solidFill>
                  </a:rPr>
                  <a:t>Potassium Intake (%)</a:t>
                </a:r>
                <a:endParaRPr lang="en-US" sz="2000">
                  <a:solidFill>
                    <a:sysClr val="windowText" lastClr="000000"/>
                  </a:solidFill>
                </a:endParaRPr>
              </a:p>
            </c:rich>
          </c:tx>
          <c:layout>
            <c:manualLayout>
              <c:xMode val="edge"/>
              <c:yMode val="edge"/>
              <c:x val="2.0833333333333333E-3"/>
              <c:y val="4.6061621331341215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19230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Hypertension!$O$50</c:f>
              <c:strCache>
                <c:ptCount val="1"/>
                <c:pt idx="0">
                  <c:v>Hypertension</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Hypertension!$N$52:$N$55</c:f>
              <c:strCache>
                <c:ptCount val="4"/>
                <c:pt idx="0">
                  <c:v>2005–2008</c:v>
                </c:pt>
                <c:pt idx="1">
                  <c:v>2009–2012</c:v>
                </c:pt>
                <c:pt idx="2">
                  <c:v>2013–2016</c:v>
                </c:pt>
                <c:pt idx="3">
                  <c:v>2017–2020</c:v>
                </c:pt>
              </c:strCache>
              <c:extLst/>
            </c:strRef>
          </c:cat>
          <c:val>
            <c:numRef>
              <c:f>Hypertension!$O$52:$O$55</c:f>
              <c:numCache>
                <c:formatCode>0.0</c:formatCode>
                <c:ptCount val="4"/>
                <c:pt idx="0">
                  <c:v>28.8</c:v>
                </c:pt>
                <c:pt idx="1">
                  <c:v>27.3</c:v>
                </c:pt>
                <c:pt idx="2">
                  <c:v>26.7</c:v>
                </c:pt>
                <c:pt idx="3">
                  <c:v>26.1</c:v>
                </c:pt>
              </c:numCache>
              <c:extLst/>
            </c:numRef>
          </c:val>
          <c:smooth val="0"/>
          <c:extLst>
            <c:ext xmlns:c16="http://schemas.microsoft.com/office/drawing/2014/chart" uri="{C3380CC4-5D6E-409C-BE32-E72D297353CC}">
              <c16:uniqueId val="{00000000-04F4-4071-8FB2-289914B93936}"/>
            </c:ext>
          </c:extLst>
        </c:ser>
        <c:ser>
          <c:idx val="1"/>
          <c:order val="1"/>
          <c:tx>
            <c:strRef>
              <c:f>Hypertension!$P$50</c:f>
              <c:strCache>
                <c:ptCount val="1"/>
                <c:pt idx="0">
                  <c:v>No Hypertension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Hypertension!$N$52:$N$55</c:f>
              <c:strCache>
                <c:ptCount val="4"/>
                <c:pt idx="0">
                  <c:v>2005–2008</c:v>
                </c:pt>
                <c:pt idx="1">
                  <c:v>2009–2012</c:v>
                </c:pt>
                <c:pt idx="2">
                  <c:v>2013–2016</c:v>
                </c:pt>
                <c:pt idx="3">
                  <c:v>2017–2020</c:v>
                </c:pt>
              </c:strCache>
              <c:extLst/>
            </c:strRef>
          </c:cat>
          <c:val>
            <c:numRef>
              <c:f>Hypertension!$P$52:$P$55</c:f>
              <c:numCache>
                <c:formatCode>0.0</c:formatCode>
                <c:ptCount val="4"/>
                <c:pt idx="0">
                  <c:v>30.1</c:v>
                </c:pt>
                <c:pt idx="1">
                  <c:v>38.200000000000003</c:v>
                </c:pt>
                <c:pt idx="2">
                  <c:v>29.7</c:v>
                </c:pt>
                <c:pt idx="3">
                  <c:v>34.799999999999997</c:v>
                </c:pt>
              </c:numCache>
              <c:extLst/>
            </c:numRef>
          </c:val>
          <c:smooth val="0"/>
          <c:extLst>
            <c:ext xmlns:c16="http://schemas.microsoft.com/office/drawing/2014/chart" uri="{C3380CC4-5D6E-409C-BE32-E72D297353CC}">
              <c16:uniqueId val="{00000001-04F4-4071-8FB2-289914B93936}"/>
            </c:ext>
          </c:extLst>
        </c:ser>
        <c:dLbls>
          <c:showLegendKey val="0"/>
          <c:showVal val="0"/>
          <c:showCatName val="0"/>
          <c:showSerName val="0"/>
          <c:showPercent val="0"/>
          <c:showBubbleSize val="0"/>
        </c:dLbls>
        <c:marker val="1"/>
        <c:smooth val="0"/>
        <c:axId val="335589616"/>
        <c:axId val="335591280"/>
      </c:lineChart>
      <c:catAx>
        <c:axId val="33558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335591280"/>
        <c:crosses val="autoZero"/>
        <c:auto val="1"/>
        <c:lblAlgn val="ctr"/>
        <c:lblOffset val="100"/>
        <c:noMultiLvlLbl val="0"/>
      </c:catAx>
      <c:valAx>
        <c:axId val="335591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 to Recommended Potass</a:t>
                </a:r>
                <a:r>
                  <a:rPr lang="en-US" sz="2000" baseline="0">
                    <a:solidFill>
                      <a:sysClr val="windowText" lastClr="000000"/>
                    </a:solidFill>
                  </a:rPr>
                  <a:t>ium Intake (%)</a:t>
                </a:r>
                <a:endParaRPr lang="en-US" sz="2000">
                  <a:solidFill>
                    <a:sysClr val="windowText" lastClr="000000"/>
                  </a:solidFill>
                </a:endParaRPr>
              </a:p>
            </c:rich>
          </c:tx>
          <c:layout>
            <c:manualLayout>
              <c:xMode val="edge"/>
              <c:yMode val="edge"/>
              <c:x val="1.0416667521052126E-3"/>
              <c:y val="3.7724921133154093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335589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Hypertension!$O$57</c:f>
              <c:strCache>
                <c:ptCount val="1"/>
                <c:pt idx="0">
                  <c:v>Hypertension</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Hypertension!$N$59:$N$62</c:f>
              <c:strCache>
                <c:ptCount val="4"/>
                <c:pt idx="0">
                  <c:v>2005–2008</c:v>
                </c:pt>
                <c:pt idx="1">
                  <c:v>2009–2012</c:v>
                </c:pt>
                <c:pt idx="2">
                  <c:v>2013–2016</c:v>
                </c:pt>
                <c:pt idx="3">
                  <c:v>2017–2020</c:v>
                </c:pt>
              </c:strCache>
              <c:extLst/>
            </c:strRef>
          </c:cat>
          <c:val>
            <c:numRef>
              <c:f>Hypertension!$O$59:$O$62</c:f>
              <c:numCache>
                <c:formatCode>0.0</c:formatCode>
                <c:ptCount val="4"/>
                <c:pt idx="0">
                  <c:v>33.6</c:v>
                </c:pt>
                <c:pt idx="1">
                  <c:v>31.9</c:v>
                </c:pt>
                <c:pt idx="2">
                  <c:v>28.6</c:v>
                </c:pt>
                <c:pt idx="3">
                  <c:v>29.9</c:v>
                </c:pt>
              </c:numCache>
              <c:extLst/>
            </c:numRef>
          </c:val>
          <c:smooth val="0"/>
          <c:extLst>
            <c:ext xmlns:c16="http://schemas.microsoft.com/office/drawing/2014/chart" uri="{C3380CC4-5D6E-409C-BE32-E72D297353CC}">
              <c16:uniqueId val="{00000000-8DFC-42E5-AB71-F2FD215F890E}"/>
            </c:ext>
          </c:extLst>
        </c:ser>
        <c:ser>
          <c:idx val="1"/>
          <c:order val="1"/>
          <c:tx>
            <c:strRef>
              <c:f>Hypertension!$P$57</c:f>
              <c:strCache>
                <c:ptCount val="1"/>
                <c:pt idx="0">
                  <c:v>No Hypertension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Hypertension!$N$59:$N$62</c:f>
              <c:strCache>
                <c:ptCount val="4"/>
                <c:pt idx="0">
                  <c:v>2005–2008</c:v>
                </c:pt>
                <c:pt idx="1">
                  <c:v>2009–2012</c:v>
                </c:pt>
                <c:pt idx="2">
                  <c:v>2013–2016</c:v>
                </c:pt>
                <c:pt idx="3">
                  <c:v>2017–2020</c:v>
                </c:pt>
              </c:strCache>
              <c:extLst/>
            </c:strRef>
          </c:cat>
          <c:val>
            <c:numRef>
              <c:f>Hypertension!$P$59:$P$62</c:f>
              <c:numCache>
                <c:formatCode>0.0</c:formatCode>
                <c:ptCount val="4"/>
                <c:pt idx="0">
                  <c:v>31.2</c:v>
                </c:pt>
                <c:pt idx="1">
                  <c:v>38.4</c:v>
                </c:pt>
                <c:pt idx="2">
                  <c:v>30.6</c:v>
                </c:pt>
                <c:pt idx="3">
                  <c:v>32.1</c:v>
                </c:pt>
              </c:numCache>
              <c:extLst/>
            </c:numRef>
          </c:val>
          <c:smooth val="0"/>
          <c:extLst>
            <c:ext xmlns:c16="http://schemas.microsoft.com/office/drawing/2014/chart" uri="{C3380CC4-5D6E-409C-BE32-E72D297353CC}">
              <c16:uniqueId val="{00000001-8DFC-42E5-AB71-F2FD215F890E}"/>
            </c:ext>
          </c:extLst>
        </c:ser>
        <c:dLbls>
          <c:showLegendKey val="0"/>
          <c:showVal val="0"/>
          <c:showCatName val="0"/>
          <c:showSerName val="0"/>
          <c:showPercent val="0"/>
          <c:showBubbleSize val="0"/>
        </c:dLbls>
        <c:marker val="1"/>
        <c:smooth val="0"/>
        <c:axId val="475057424"/>
        <c:axId val="475058672"/>
      </c:lineChart>
      <c:catAx>
        <c:axId val="475057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475058672"/>
        <c:crosses val="autoZero"/>
        <c:auto val="1"/>
        <c:lblAlgn val="ctr"/>
        <c:lblOffset val="100"/>
        <c:noMultiLvlLbl val="0"/>
      </c:catAx>
      <c:valAx>
        <c:axId val="475058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 to Recommended Po</a:t>
                </a:r>
                <a:r>
                  <a:rPr lang="en-US" sz="2000" baseline="0">
                    <a:solidFill>
                      <a:sysClr val="windowText" lastClr="000000"/>
                    </a:solidFill>
                  </a:rPr>
                  <a:t>tassium Intake (%)</a:t>
                </a:r>
                <a:endParaRPr lang="en-US" sz="2000">
                  <a:solidFill>
                    <a:sysClr val="windowText" lastClr="000000"/>
                  </a:solidFill>
                </a:endParaRPr>
              </a:p>
            </c:rich>
          </c:tx>
          <c:layout>
            <c:manualLayout>
              <c:xMode val="edge"/>
              <c:yMode val="edge"/>
              <c:x val="0"/>
              <c:y val="3.0599251011294872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475057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'CKD status'!$R$61</c:f>
              <c:strCache>
                <c:ptCount val="1"/>
                <c:pt idx="0">
                  <c:v>CKD</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'CKD status'!$Q$63:$Q$66</c:f>
              <c:strCache>
                <c:ptCount val="4"/>
                <c:pt idx="0">
                  <c:v>2005–2008</c:v>
                </c:pt>
                <c:pt idx="1">
                  <c:v>2009–2012</c:v>
                </c:pt>
                <c:pt idx="2">
                  <c:v>2013–2016</c:v>
                </c:pt>
                <c:pt idx="3">
                  <c:v>2017–2020</c:v>
                </c:pt>
              </c:strCache>
              <c:extLst/>
            </c:strRef>
          </c:cat>
          <c:val>
            <c:numRef>
              <c:f>'CKD status'!$R$63:$R$66</c:f>
              <c:numCache>
                <c:formatCode>0.0</c:formatCode>
                <c:ptCount val="4"/>
                <c:pt idx="0">
                  <c:v>30.9</c:v>
                </c:pt>
                <c:pt idx="1">
                  <c:v>34</c:v>
                </c:pt>
                <c:pt idx="2">
                  <c:v>27.7</c:v>
                </c:pt>
                <c:pt idx="3">
                  <c:v>31.8</c:v>
                </c:pt>
              </c:numCache>
              <c:extLst/>
            </c:numRef>
          </c:val>
          <c:smooth val="0"/>
          <c:extLst>
            <c:ext xmlns:c16="http://schemas.microsoft.com/office/drawing/2014/chart" uri="{C3380CC4-5D6E-409C-BE32-E72D297353CC}">
              <c16:uniqueId val="{00000000-B136-418F-BAFC-2E346D3D039A}"/>
            </c:ext>
          </c:extLst>
        </c:ser>
        <c:ser>
          <c:idx val="1"/>
          <c:order val="1"/>
          <c:tx>
            <c:strRef>
              <c:f>'CKD status'!$S$61</c:f>
              <c:strCache>
                <c:ptCount val="1"/>
                <c:pt idx="0">
                  <c:v>No CKD</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'CKD status'!$Q$63:$Q$66</c:f>
              <c:strCache>
                <c:ptCount val="4"/>
                <c:pt idx="0">
                  <c:v>2005–2008</c:v>
                </c:pt>
                <c:pt idx="1">
                  <c:v>2009–2012</c:v>
                </c:pt>
                <c:pt idx="2">
                  <c:v>2013–2016</c:v>
                </c:pt>
                <c:pt idx="3">
                  <c:v>2017–2020</c:v>
                </c:pt>
              </c:strCache>
              <c:extLst/>
            </c:strRef>
          </c:cat>
          <c:val>
            <c:numRef>
              <c:f>'CKD status'!$S$63:$S$66</c:f>
              <c:numCache>
                <c:formatCode>0.0</c:formatCode>
                <c:ptCount val="4"/>
                <c:pt idx="0">
                  <c:v>35.799999999999997</c:v>
                </c:pt>
                <c:pt idx="1">
                  <c:v>38.700000000000003</c:v>
                </c:pt>
                <c:pt idx="2">
                  <c:v>34.299999999999997</c:v>
                </c:pt>
                <c:pt idx="3">
                  <c:v>32.799999999999997</c:v>
                </c:pt>
              </c:numCache>
              <c:extLst/>
            </c:numRef>
          </c:val>
          <c:smooth val="0"/>
          <c:extLst>
            <c:ext xmlns:c16="http://schemas.microsoft.com/office/drawing/2014/chart" uri="{C3380CC4-5D6E-409C-BE32-E72D297353CC}">
              <c16:uniqueId val="{00000001-B136-418F-BAFC-2E346D3D039A}"/>
            </c:ext>
          </c:extLst>
        </c:ser>
        <c:dLbls>
          <c:showLegendKey val="0"/>
          <c:showVal val="0"/>
          <c:showCatName val="0"/>
          <c:showSerName val="0"/>
          <c:showPercent val="0"/>
          <c:showBubbleSize val="0"/>
        </c:dLbls>
        <c:marker val="1"/>
        <c:smooth val="0"/>
        <c:axId val="228811264"/>
        <c:axId val="228824160"/>
      </c:lineChart>
      <c:catAx>
        <c:axId val="228811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28824160"/>
        <c:crosses val="autoZero"/>
        <c:auto val="1"/>
        <c:lblAlgn val="ctr"/>
        <c:lblOffset val="100"/>
        <c:noMultiLvlLbl val="0"/>
      </c:catAx>
      <c:valAx>
        <c:axId val="228824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dirty="0">
                    <a:solidFill>
                      <a:sysClr val="windowText" lastClr="000000"/>
                    </a:solidFill>
                  </a:rPr>
                  <a:t>Adults Adhering to Recommended  Potassium Intake (%)</a:t>
                </a:r>
              </a:p>
            </c:rich>
          </c:tx>
          <c:layout>
            <c:manualLayout>
              <c:xMode val="edge"/>
              <c:yMode val="edge"/>
              <c:x val="3.1250000000000002E-3"/>
              <c:y val="8.3379329981597972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28811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'By age'!$K$144</c:f>
              <c:strCache>
                <c:ptCount val="1"/>
                <c:pt idx="0">
                  <c:v>18–39 years</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'By age'!$J$146:$J$149</c:f>
              <c:strCache>
                <c:ptCount val="4"/>
                <c:pt idx="0">
                  <c:v>2005–2008</c:v>
                </c:pt>
                <c:pt idx="1">
                  <c:v>2009–2012</c:v>
                </c:pt>
                <c:pt idx="2">
                  <c:v>2013–2016</c:v>
                </c:pt>
                <c:pt idx="3">
                  <c:v>2017–2020</c:v>
                </c:pt>
              </c:strCache>
              <c:extLst/>
            </c:strRef>
          </c:cat>
          <c:val>
            <c:numRef>
              <c:f>'By age'!$K$146:$K$149</c:f>
              <c:numCache>
                <c:formatCode>0.0</c:formatCode>
                <c:ptCount val="4"/>
                <c:pt idx="0">
                  <c:v>27.7</c:v>
                </c:pt>
                <c:pt idx="1">
                  <c:v>34.700000000000003</c:v>
                </c:pt>
                <c:pt idx="2">
                  <c:v>27.9</c:v>
                </c:pt>
                <c:pt idx="3">
                  <c:v>42.4</c:v>
                </c:pt>
              </c:numCache>
              <c:extLst/>
            </c:numRef>
          </c:val>
          <c:smooth val="0"/>
          <c:extLst>
            <c:ext xmlns:c16="http://schemas.microsoft.com/office/drawing/2014/chart" uri="{C3380CC4-5D6E-409C-BE32-E72D297353CC}">
              <c16:uniqueId val="{00000000-5624-48D2-9CBA-405F2C806854}"/>
            </c:ext>
          </c:extLst>
        </c:ser>
        <c:ser>
          <c:idx val="1"/>
          <c:order val="1"/>
          <c:tx>
            <c:strRef>
              <c:f>'By age'!$L$144</c:f>
              <c:strCache>
                <c:ptCount val="1"/>
                <c:pt idx="0">
                  <c:v>40–59 years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'By age'!$J$146:$J$149</c:f>
              <c:strCache>
                <c:ptCount val="4"/>
                <c:pt idx="0">
                  <c:v>2005–2008</c:v>
                </c:pt>
                <c:pt idx="1">
                  <c:v>2009–2012</c:v>
                </c:pt>
                <c:pt idx="2">
                  <c:v>2013–2016</c:v>
                </c:pt>
                <c:pt idx="3">
                  <c:v>2017–2020</c:v>
                </c:pt>
              </c:strCache>
              <c:extLst/>
            </c:strRef>
          </c:cat>
          <c:val>
            <c:numRef>
              <c:f>'By age'!$L$146:$L$149</c:f>
              <c:numCache>
                <c:formatCode>0.0</c:formatCode>
                <c:ptCount val="4"/>
                <c:pt idx="0">
                  <c:v>35.700000000000003</c:v>
                </c:pt>
                <c:pt idx="1">
                  <c:v>37.4</c:v>
                </c:pt>
                <c:pt idx="2">
                  <c:v>27.4</c:v>
                </c:pt>
                <c:pt idx="3">
                  <c:v>25.6</c:v>
                </c:pt>
              </c:numCache>
              <c:extLst/>
            </c:numRef>
          </c:val>
          <c:smooth val="0"/>
          <c:extLst>
            <c:ext xmlns:c16="http://schemas.microsoft.com/office/drawing/2014/chart" uri="{C3380CC4-5D6E-409C-BE32-E72D297353CC}">
              <c16:uniqueId val="{00000001-5624-48D2-9CBA-405F2C806854}"/>
            </c:ext>
          </c:extLst>
        </c:ser>
        <c:ser>
          <c:idx val="2"/>
          <c:order val="2"/>
          <c:tx>
            <c:strRef>
              <c:f>'By age'!$M$144</c:f>
              <c:strCache>
                <c:ptCount val="1"/>
                <c:pt idx="0">
                  <c:v>60–69 years</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strRef>
              <c:f>'By age'!$J$146:$J$149</c:f>
              <c:strCache>
                <c:ptCount val="4"/>
                <c:pt idx="0">
                  <c:v>2005–2008</c:v>
                </c:pt>
                <c:pt idx="1">
                  <c:v>2009–2012</c:v>
                </c:pt>
                <c:pt idx="2">
                  <c:v>2013–2016</c:v>
                </c:pt>
                <c:pt idx="3">
                  <c:v>2017–2020</c:v>
                </c:pt>
              </c:strCache>
              <c:extLst/>
            </c:strRef>
          </c:cat>
          <c:val>
            <c:numRef>
              <c:f>'By age'!$M$146:$M$149</c:f>
              <c:numCache>
                <c:formatCode>General</c:formatCode>
                <c:ptCount val="4"/>
                <c:pt idx="0">
                  <c:v>31.4</c:v>
                </c:pt>
                <c:pt idx="1">
                  <c:v>28.4</c:v>
                </c:pt>
                <c:pt idx="2">
                  <c:v>27.8</c:v>
                </c:pt>
                <c:pt idx="3">
                  <c:v>23.2</c:v>
                </c:pt>
              </c:numCache>
              <c:extLst/>
            </c:numRef>
          </c:val>
          <c:smooth val="0"/>
          <c:extLst>
            <c:ext xmlns:c16="http://schemas.microsoft.com/office/drawing/2014/chart" uri="{C3380CC4-5D6E-409C-BE32-E72D297353CC}">
              <c16:uniqueId val="{00000002-5624-48D2-9CBA-405F2C806854}"/>
            </c:ext>
          </c:extLst>
        </c:ser>
        <c:ser>
          <c:idx val="3"/>
          <c:order val="3"/>
          <c:tx>
            <c:strRef>
              <c:f>'By age'!$N$144</c:f>
              <c:strCache>
                <c:ptCount val="1"/>
                <c:pt idx="0">
                  <c:v>70+ years</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strRef>
              <c:f>'By age'!$J$146:$J$149</c:f>
              <c:strCache>
                <c:ptCount val="4"/>
                <c:pt idx="0">
                  <c:v>2005–2008</c:v>
                </c:pt>
                <c:pt idx="1">
                  <c:v>2009–2012</c:v>
                </c:pt>
                <c:pt idx="2">
                  <c:v>2013–2016</c:v>
                </c:pt>
                <c:pt idx="3">
                  <c:v>2017–2020</c:v>
                </c:pt>
              </c:strCache>
              <c:extLst/>
            </c:strRef>
          </c:cat>
          <c:val>
            <c:numRef>
              <c:f>'By age'!$N$146:$N$149</c:f>
              <c:numCache>
                <c:formatCode>General</c:formatCode>
                <c:ptCount val="4"/>
                <c:pt idx="0">
                  <c:v>24.5</c:v>
                </c:pt>
                <c:pt idx="1">
                  <c:v>26.6</c:v>
                </c:pt>
                <c:pt idx="2">
                  <c:v>27.8</c:v>
                </c:pt>
                <c:pt idx="3">
                  <c:v>27.8</c:v>
                </c:pt>
              </c:numCache>
              <c:extLst/>
            </c:numRef>
          </c:val>
          <c:smooth val="0"/>
          <c:extLst>
            <c:ext xmlns:c16="http://schemas.microsoft.com/office/drawing/2014/chart" uri="{C3380CC4-5D6E-409C-BE32-E72D297353CC}">
              <c16:uniqueId val="{00000003-5624-48D2-9CBA-405F2C806854}"/>
            </c:ext>
          </c:extLst>
        </c:ser>
        <c:dLbls>
          <c:showLegendKey val="0"/>
          <c:showVal val="0"/>
          <c:showCatName val="0"/>
          <c:showSerName val="0"/>
          <c:showPercent val="0"/>
          <c:showBubbleSize val="0"/>
        </c:dLbls>
        <c:marker val="1"/>
        <c:smooth val="0"/>
        <c:axId val="228816256"/>
        <c:axId val="228819584"/>
      </c:lineChart>
      <c:catAx>
        <c:axId val="22881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28819584"/>
        <c:crosses val="autoZero"/>
        <c:auto val="1"/>
        <c:lblAlgn val="ctr"/>
        <c:lblOffset val="100"/>
        <c:noMultiLvlLbl val="0"/>
      </c:catAx>
      <c:valAx>
        <c:axId val="228819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dirty="0">
                    <a:solidFill>
                      <a:sysClr val="windowText" lastClr="000000"/>
                    </a:solidFill>
                  </a:rPr>
                  <a:t>Adults </a:t>
                </a:r>
                <a:r>
                  <a:rPr lang="en-US" sz="2000" b="0" i="0" u="none" strike="noStrike" baseline="0" dirty="0">
                    <a:effectLst/>
                  </a:rPr>
                  <a:t>with CKD </a:t>
                </a:r>
                <a:r>
                  <a:rPr lang="en-US" sz="2000" dirty="0">
                    <a:solidFill>
                      <a:sysClr val="windowText" lastClr="000000"/>
                    </a:solidFill>
                  </a:rPr>
                  <a:t>Adhering to Recommended</a:t>
                </a:r>
                <a:r>
                  <a:rPr lang="en-US" sz="2000" baseline="0" dirty="0">
                    <a:solidFill>
                      <a:sysClr val="windowText" lastClr="000000"/>
                    </a:solidFill>
                  </a:rPr>
                  <a:t> Potassium Intake (%)</a:t>
                </a:r>
                <a:endParaRPr lang="en-US" sz="2000" dirty="0">
                  <a:solidFill>
                    <a:sysClr val="windowText" lastClr="000000"/>
                  </a:solidFill>
                </a:endParaRPr>
              </a:p>
            </c:rich>
          </c:tx>
          <c:layout>
            <c:manualLayout>
              <c:xMode val="edge"/>
              <c:yMode val="edge"/>
              <c:x val="0"/>
              <c:y val="2.8551264098581861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28816256"/>
        <c:crosses val="autoZero"/>
        <c:crossBetween val="between"/>
      </c:valAx>
      <c:spPr>
        <a:noFill/>
        <a:ln>
          <a:noFill/>
        </a:ln>
        <a:effectLst/>
      </c:spPr>
    </c:plotArea>
    <c:legend>
      <c:legendPos val="b"/>
      <c:layout>
        <c:manualLayout>
          <c:xMode val="edge"/>
          <c:yMode val="edge"/>
          <c:x val="0.23452173556430447"/>
          <c:y val="0.90535977798711709"/>
          <c:w val="0.63095652887139109"/>
          <c:h val="8.4293199582452835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'by sex'!$U$54</c:f>
              <c:strCache>
                <c:ptCount val="1"/>
                <c:pt idx="0">
                  <c:v>Male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'by sex'!$T$56:$T$59</c:f>
              <c:strCache>
                <c:ptCount val="4"/>
                <c:pt idx="0">
                  <c:v>2005–2008</c:v>
                </c:pt>
                <c:pt idx="1">
                  <c:v>2009–2012</c:v>
                </c:pt>
                <c:pt idx="2">
                  <c:v>2013–2016</c:v>
                </c:pt>
                <c:pt idx="3">
                  <c:v>2017–2020</c:v>
                </c:pt>
              </c:strCache>
              <c:extLst/>
            </c:strRef>
          </c:cat>
          <c:val>
            <c:numRef>
              <c:f>'by sex'!$U$56:$U$59</c:f>
              <c:numCache>
                <c:formatCode>0.0</c:formatCode>
                <c:ptCount val="4"/>
                <c:pt idx="0">
                  <c:v>31</c:v>
                </c:pt>
                <c:pt idx="1">
                  <c:v>32.200000000000003</c:v>
                </c:pt>
                <c:pt idx="2">
                  <c:v>26.4</c:v>
                </c:pt>
                <c:pt idx="3">
                  <c:v>27</c:v>
                </c:pt>
              </c:numCache>
              <c:extLst/>
            </c:numRef>
          </c:val>
          <c:smooth val="0"/>
          <c:extLst>
            <c:ext xmlns:c16="http://schemas.microsoft.com/office/drawing/2014/chart" uri="{C3380CC4-5D6E-409C-BE32-E72D297353CC}">
              <c16:uniqueId val="{00000000-0FAF-4F43-9F16-1FB3CF344214}"/>
            </c:ext>
          </c:extLst>
        </c:ser>
        <c:ser>
          <c:idx val="1"/>
          <c:order val="1"/>
          <c:tx>
            <c:strRef>
              <c:f>'by sex'!$V$54</c:f>
              <c:strCache>
                <c:ptCount val="1"/>
                <c:pt idx="0">
                  <c:v>Female</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'by sex'!$T$56:$T$59</c:f>
              <c:strCache>
                <c:ptCount val="4"/>
                <c:pt idx="0">
                  <c:v>2005–2008</c:v>
                </c:pt>
                <c:pt idx="1">
                  <c:v>2009–2012</c:v>
                </c:pt>
                <c:pt idx="2">
                  <c:v>2013–2016</c:v>
                </c:pt>
                <c:pt idx="3">
                  <c:v>2017–2020</c:v>
                </c:pt>
              </c:strCache>
              <c:extLst/>
            </c:strRef>
          </c:cat>
          <c:val>
            <c:numRef>
              <c:f>'by sex'!$V$56:$V$59</c:f>
              <c:numCache>
                <c:formatCode>0.0</c:formatCode>
                <c:ptCount val="4"/>
                <c:pt idx="0">
                  <c:v>28.1</c:v>
                </c:pt>
                <c:pt idx="1">
                  <c:v>30.2</c:v>
                </c:pt>
                <c:pt idx="2">
                  <c:v>28.7</c:v>
                </c:pt>
                <c:pt idx="3">
                  <c:v>30.3</c:v>
                </c:pt>
              </c:numCache>
              <c:extLst/>
            </c:numRef>
          </c:val>
          <c:smooth val="0"/>
          <c:extLst>
            <c:ext xmlns:c16="http://schemas.microsoft.com/office/drawing/2014/chart" uri="{C3380CC4-5D6E-409C-BE32-E72D297353CC}">
              <c16:uniqueId val="{00000001-0FAF-4F43-9F16-1FB3CF344214}"/>
            </c:ext>
          </c:extLst>
        </c:ser>
        <c:dLbls>
          <c:showLegendKey val="0"/>
          <c:showVal val="0"/>
          <c:showCatName val="0"/>
          <c:showSerName val="0"/>
          <c:showPercent val="0"/>
          <c:showBubbleSize val="0"/>
        </c:dLbls>
        <c:marker val="1"/>
        <c:smooth val="0"/>
        <c:axId val="1972373072"/>
        <c:axId val="1972368496"/>
      </c:lineChart>
      <c:catAx>
        <c:axId val="197237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972368496"/>
        <c:crosses val="autoZero"/>
        <c:auto val="1"/>
        <c:lblAlgn val="ctr"/>
        <c:lblOffset val="100"/>
        <c:noMultiLvlLbl val="0"/>
      </c:catAx>
      <c:valAx>
        <c:axId val="1972368496"/>
        <c:scaling>
          <c:orientation val="minMax"/>
          <c:max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950" b="0" i="0" u="none" strike="noStrike" kern="1200" baseline="0">
                    <a:solidFill>
                      <a:sysClr val="windowText" lastClr="000000"/>
                    </a:solidFill>
                    <a:latin typeface="+mn-lt"/>
                    <a:ea typeface="+mn-ea"/>
                    <a:cs typeface="+mn-cs"/>
                  </a:defRPr>
                </a:pPr>
                <a:r>
                  <a:rPr lang="en-US" sz="1950" dirty="0">
                    <a:solidFill>
                      <a:sysClr val="windowText" lastClr="000000"/>
                    </a:solidFill>
                  </a:rPr>
                  <a:t>Adults </a:t>
                </a:r>
                <a:r>
                  <a:rPr lang="en-US" sz="1950" b="0" i="0" u="none" strike="noStrike" baseline="0" dirty="0">
                    <a:effectLst/>
                  </a:rPr>
                  <a:t>with CKD </a:t>
                </a:r>
                <a:r>
                  <a:rPr lang="en-US" sz="1950" dirty="0">
                    <a:solidFill>
                      <a:sysClr val="windowText" lastClr="000000"/>
                    </a:solidFill>
                  </a:rPr>
                  <a:t>Adhering to Recommended</a:t>
                </a:r>
                <a:r>
                  <a:rPr lang="en-US" sz="1950" baseline="0" dirty="0">
                    <a:solidFill>
                      <a:sysClr val="windowText" lastClr="000000"/>
                    </a:solidFill>
                  </a:rPr>
                  <a:t> </a:t>
                </a:r>
                <a:r>
                  <a:rPr lang="en-US" sz="1950" dirty="0">
                    <a:solidFill>
                      <a:sysClr val="windowText" lastClr="000000"/>
                    </a:solidFill>
                  </a:rPr>
                  <a:t> Potassium Intake</a:t>
                </a:r>
                <a:r>
                  <a:rPr lang="en-US" sz="1950" baseline="0" dirty="0">
                    <a:solidFill>
                      <a:sysClr val="windowText" lastClr="000000"/>
                    </a:solidFill>
                  </a:rPr>
                  <a:t> (%)</a:t>
                </a:r>
                <a:endParaRPr lang="en-US" sz="1950" dirty="0">
                  <a:solidFill>
                    <a:sysClr val="windowText" lastClr="000000"/>
                  </a:solidFill>
                </a:endParaRPr>
              </a:p>
            </c:rich>
          </c:tx>
          <c:layout>
            <c:manualLayout>
              <c:xMode val="edge"/>
              <c:yMode val="edge"/>
              <c:x val="0"/>
              <c:y val="2.1515602584840091E-2"/>
            </c:manualLayout>
          </c:layout>
          <c:overlay val="0"/>
          <c:spPr>
            <a:noFill/>
            <a:ln>
              <a:noFill/>
            </a:ln>
            <a:effectLst/>
          </c:spPr>
          <c:txPr>
            <a:bodyPr rot="-5400000" spcFirstLastPara="1" vertOverflow="ellipsis" vert="horz" wrap="square" anchor="ctr" anchorCtr="1"/>
            <a:lstStyle/>
            <a:p>
              <a:pPr>
                <a:defRPr sz="195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97237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'by sex'!$U$76</c:f>
              <c:strCache>
                <c:ptCount val="1"/>
                <c:pt idx="0">
                  <c:v>Male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'by sex'!$T$78:$T$81</c:f>
              <c:strCache>
                <c:ptCount val="4"/>
                <c:pt idx="0">
                  <c:v>2005–2008</c:v>
                </c:pt>
                <c:pt idx="1">
                  <c:v>2009–2012</c:v>
                </c:pt>
                <c:pt idx="2">
                  <c:v>2013–2016</c:v>
                </c:pt>
                <c:pt idx="3">
                  <c:v>2017–2020</c:v>
                </c:pt>
              </c:strCache>
              <c:extLst/>
            </c:strRef>
          </c:cat>
          <c:val>
            <c:numRef>
              <c:f>'by sex'!$U$78:$U$81</c:f>
              <c:numCache>
                <c:formatCode>0.0</c:formatCode>
                <c:ptCount val="4"/>
                <c:pt idx="0">
                  <c:v>34.1</c:v>
                </c:pt>
                <c:pt idx="1">
                  <c:v>36.4</c:v>
                </c:pt>
                <c:pt idx="2">
                  <c:v>25.4</c:v>
                </c:pt>
                <c:pt idx="3">
                  <c:v>33.299999999999997</c:v>
                </c:pt>
              </c:numCache>
              <c:extLst/>
            </c:numRef>
          </c:val>
          <c:smooth val="0"/>
          <c:extLst>
            <c:ext xmlns:c16="http://schemas.microsoft.com/office/drawing/2014/chart" uri="{C3380CC4-5D6E-409C-BE32-E72D297353CC}">
              <c16:uniqueId val="{00000000-FABF-412A-AD77-C34002BC294C}"/>
            </c:ext>
          </c:extLst>
        </c:ser>
        <c:ser>
          <c:idx val="1"/>
          <c:order val="1"/>
          <c:tx>
            <c:strRef>
              <c:f>'by sex'!$V$76</c:f>
              <c:strCache>
                <c:ptCount val="1"/>
                <c:pt idx="0">
                  <c:v>Female</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'by sex'!$T$78:$T$81</c:f>
              <c:strCache>
                <c:ptCount val="4"/>
                <c:pt idx="0">
                  <c:v>2005–2008</c:v>
                </c:pt>
                <c:pt idx="1">
                  <c:v>2009–2012</c:v>
                </c:pt>
                <c:pt idx="2">
                  <c:v>2013–2016</c:v>
                </c:pt>
                <c:pt idx="3">
                  <c:v>2017–2020</c:v>
                </c:pt>
              </c:strCache>
              <c:extLst/>
            </c:strRef>
          </c:cat>
          <c:val>
            <c:numRef>
              <c:f>'by sex'!$V$78:$V$81</c:f>
              <c:numCache>
                <c:formatCode>0.0</c:formatCode>
                <c:ptCount val="4"/>
                <c:pt idx="0">
                  <c:v>28.7</c:v>
                </c:pt>
                <c:pt idx="1">
                  <c:v>31.5</c:v>
                </c:pt>
                <c:pt idx="2">
                  <c:v>29.3</c:v>
                </c:pt>
                <c:pt idx="3">
                  <c:v>31</c:v>
                </c:pt>
              </c:numCache>
              <c:extLst/>
            </c:numRef>
          </c:val>
          <c:smooth val="0"/>
          <c:extLst>
            <c:ext xmlns:c16="http://schemas.microsoft.com/office/drawing/2014/chart" uri="{C3380CC4-5D6E-409C-BE32-E72D297353CC}">
              <c16:uniqueId val="{00000001-FABF-412A-AD77-C34002BC294C}"/>
            </c:ext>
          </c:extLst>
        </c:ser>
        <c:dLbls>
          <c:showLegendKey val="0"/>
          <c:showVal val="0"/>
          <c:showCatName val="0"/>
          <c:showSerName val="0"/>
          <c:showPercent val="0"/>
          <c:showBubbleSize val="0"/>
        </c:dLbls>
        <c:marker val="1"/>
        <c:smooth val="0"/>
        <c:axId val="2084337584"/>
        <c:axId val="2084340496"/>
      </c:lineChart>
      <c:catAx>
        <c:axId val="20843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084340496"/>
        <c:crosses val="autoZero"/>
        <c:auto val="1"/>
        <c:lblAlgn val="ctr"/>
        <c:lblOffset val="100"/>
        <c:noMultiLvlLbl val="0"/>
      </c:catAx>
      <c:valAx>
        <c:axId val="2084340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 to Recommended</a:t>
                </a:r>
                <a:r>
                  <a:rPr lang="en-US" sz="2000" baseline="0">
                    <a:solidFill>
                      <a:sysClr val="windowText" lastClr="000000"/>
                    </a:solidFill>
                  </a:rPr>
                  <a:t> P</a:t>
                </a:r>
                <a:r>
                  <a:rPr lang="en-US" sz="2000">
                    <a:solidFill>
                      <a:sysClr val="windowText" lastClr="000000"/>
                    </a:solidFill>
                  </a:rPr>
                  <a:t>otassium Intake (%)</a:t>
                </a:r>
              </a:p>
            </c:rich>
          </c:tx>
          <c:layout>
            <c:manualLayout>
              <c:xMode val="edge"/>
              <c:yMode val="edge"/>
              <c:x val="1.0416666666666667E-3"/>
              <c:y val="2.3535104986876637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0843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Race!$C$115</c:f>
              <c:strCache>
                <c:ptCount val="1"/>
                <c:pt idx="0">
                  <c:v>White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Race!$B$117:$B$120</c:f>
              <c:strCache>
                <c:ptCount val="4"/>
                <c:pt idx="0">
                  <c:v>2005–2008</c:v>
                </c:pt>
                <c:pt idx="1">
                  <c:v>2009–2012</c:v>
                </c:pt>
                <c:pt idx="2">
                  <c:v>2013–2016</c:v>
                </c:pt>
                <c:pt idx="3">
                  <c:v>2017–2020</c:v>
                </c:pt>
              </c:strCache>
              <c:extLst/>
            </c:strRef>
          </c:cat>
          <c:val>
            <c:numRef>
              <c:f>Race!$C$117:$C$120</c:f>
              <c:numCache>
                <c:formatCode>0.0</c:formatCode>
                <c:ptCount val="4"/>
                <c:pt idx="0">
                  <c:v>29.2</c:v>
                </c:pt>
                <c:pt idx="1">
                  <c:v>34.6</c:v>
                </c:pt>
                <c:pt idx="2">
                  <c:v>29.2</c:v>
                </c:pt>
                <c:pt idx="3">
                  <c:v>31.6</c:v>
                </c:pt>
              </c:numCache>
              <c:extLst/>
            </c:numRef>
          </c:val>
          <c:smooth val="0"/>
          <c:extLst>
            <c:ext xmlns:c16="http://schemas.microsoft.com/office/drawing/2014/chart" uri="{C3380CC4-5D6E-409C-BE32-E72D297353CC}">
              <c16:uniqueId val="{00000000-B14E-47C4-AF62-E855220F5501}"/>
            </c:ext>
          </c:extLst>
        </c:ser>
        <c:ser>
          <c:idx val="1"/>
          <c:order val="1"/>
          <c:tx>
            <c:strRef>
              <c:f>Race!$D$115</c:f>
              <c:strCache>
                <c:ptCount val="1"/>
                <c:pt idx="0">
                  <c:v>Black</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Race!$B$117:$B$120</c:f>
              <c:strCache>
                <c:ptCount val="4"/>
                <c:pt idx="0">
                  <c:v>2005–2008</c:v>
                </c:pt>
                <c:pt idx="1">
                  <c:v>2009–2012</c:v>
                </c:pt>
                <c:pt idx="2">
                  <c:v>2013–2016</c:v>
                </c:pt>
                <c:pt idx="3">
                  <c:v>2017–2020</c:v>
                </c:pt>
              </c:strCache>
              <c:extLst/>
            </c:strRef>
          </c:cat>
          <c:val>
            <c:numRef>
              <c:f>Race!$D$117:$D$120</c:f>
              <c:numCache>
                <c:formatCode>0.0</c:formatCode>
                <c:ptCount val="4"/>
                <c:pt idx="0">
                  <c:v>23.3</c:v>
                </c:pt>
                <c:pt idx="1">
                  <c:v>22</c:v>
                </c:pt>
                <c:pt idx="2">
                  <c:v>21.6</c:v>
                </c:pt>
                <c:pt idx="3">
                  <c:v>20.7</c:v>
                </c:pt>
              </c:numCache>
              <c:extLst/>
            </c:numRef>
          </c:val>
          <c:smooth val="0"/>
          <c:extLst>
            <c:ext xmlns:c16="http://schemas.microsoft.com/office/drawing/2014/chart" uri="{C3380CC4-5D6E-409C-BE32-E72D297353CC}">
              <c16:uniqueId val="{00000001-B14E-47C4-AF62-E855220F5501}"/>
            </c:ext>
          </c:extLst>
        </c:ser>
        <c:ser>
          <c:idx val="2"/>
          <c:order val="2"/>
          <c:tx>
            <c:strRef>
              <c:f>Race!$E$115</c:f>
              <c:strCache>
                <c:ptCount val="1"/>
                <c:pt idx="0">
                  <c:v>Hispanic</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strRef>
              <c:f>Race!$B$117:$B$120</c:f>
              <c:strCache>
                <c:ptCount val="4"/>
                <c:pt idx="0">
                  <c:v>2005–2008</c:v>
                </c:pt>
                <c:pt idx="1">
                  <c:v>2009–2012</c:v>
                </c:pt>
                <c:pt idx="2">
                  <c:v>2013–2016</c:v>
                </c:pt>
                <c:pt idx="3">
                  <c:v>2017–2020</c:v>
                </c:pt>
              </c:strCache>
              <c:extLst/>
            </c:strRef>
          </c:cat>
          <c:val>
            <c:numRef>
              <c:f>Race!$E$117:$E$120</c:f>
              <c:numCache>
                <c:formatCode>General</c:formatCode>
                <c:ptCount val="4"/>
                <c:pt idx="0">
                  <c:v>35.299999999999997</c:v>
                </c:pt>
                <c:pt idx="1">
                  <c:v>26.7</c:v>
                </c:pt>
                <c:pt idx="2">
                  <c:v>30.3</c:v>
                </c:pt>
                <c:pt idx="3">
                  <c:v>29.9</c:v>
                </c:pt>
              </c:numCache>
              <c:extLst/>
            </c:numRef>
          </c:val>
          <c:smooth val="0"/>
          <c:extLst>
            <c:ext xmlns:c16="http://schemas.microsoft.com/office/drawing/2014/chart" uri="{C3380CC4-5D6E-409C-BE32-E72D297353CC}">
              <c16:uniqueId val="{00000002-B14E-47C4-AF62-E855220F5501}"/>
            </c:ext>
          </c:extLst>
        </c:ser>
        <c:ser>
          <c:idx val="3"/>
          <c:order val="3"/>
          <c:tx>
            <c:strRef>
              <c:f>Race!$F$115</c:f>
              <c:strCache>
                <c:ptCount val="1"/>
                <c:pt idx="0">
                  <c:v>Other</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strRef>
              <c:f>Race!$B$117:$B$120</c:f>
              <c:strCache>
                <c:ptCount val="4"/>
                <c:pt idx="0">
                  <c:v>2005–2008</c:v>
                </c:pt>
                <c:pt idx="1">
                  <c:v>2009–2012</c:v>
                </c:pt>
                <c:pt idx="2">
                  <c:v>2013–2016</c:v>
                </c:pt>
                <c:pt idx="3">
                  <c:v>2017–2020</c:v>
                </c:pt>
              </c:strCache>
              <c:extLst/>
            </c:strRef>
          </c:cat>
          <c:val>
            <c:numRef>
              <c:f>Race!$F$117:$F$120</c:f>
              <c:numCache>
                <c:formatCode>General</c:formatCode>
                <c:ptCount val="4"/>
                <c:pt idx="0">
                  <c:v>35.299999999999997</c:v>
                </c:pt>
                <c:pt idx="1">
                  <c:v>27.2</c:v>
                </c:pt>
                <c:pt idx="2" formatCode="0.0">
                  <c:v>22</c:v>
                </c:pt>
                <c:pt idx="3" formatCode="0.0">
                  <c:v>23</c:v>
                </c:pt>
              </c:numCache>
              <c:extLst/>
            </c:numRef>
          </c:val>
          <c:smooth val="0"/>
          <c:extLst>
            <c:ext xmlns:c16="http://schemas.microsoft.com/office/drawing/2014/chart" uri="{C3380CC4-5D6E-409C-BE32-E72D297353CC}">
              <c16:uniqueId val="{00000003-B14E-47C4-AF62-E855220F5501}"/>
            </c:ext>
          </c:extLst>
        </c:ser>
        <c:dLbls>
          <c:showLegendKey val="0"/>
          <c:showVal val="0"/>
          <c:showCatName val="0"/>
          <c:showSerName val="0"/>
          <c:showPercent val="0"/>
          <c:showBubbleSize val="0"/>
        </c:dLbls>
        <c:marker val="1"/>
        <c:smooth val="0"/>
        <c:axId val="468905136"/>
        <c:axId val="468903056"/>
      </c:lineChart>
      <c:catAx>
        <c:axId val="46890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468903056"/>
        <c:crosses val="autoZero"/>
        <c:auto val="1"/>
        <c:lblAlgn val="ctr"/>
        <c:lblOffset val="100"/>
        <c:noMultiLvlLbl val="0"/>
      </c:catAx>
      <c:valAx>
        <c:axId val="468903056"/>
        <c:scaling>
          <c:orientation val="minMax"/>
          <c:max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 to Recommended Pot</a:t>
                </a:r>
                <a:r>
                  <a:rPr lang="en-US" sz="2000" baseline="0">
                    <a:solidFill>
                      <a:sysClr val="windowText" lastClr="000000"/>
                    </a:solidFill>
                  </a:rPr>
                  <a:t>assium Intake (%)</a:t>
                </a:r>
                <a:endParaRPr lang="en-US" sz="2000">
                  <a:solidFill>
                    <a:sysClr val="windowText" lastClr="000000"/>
                  </a:solidFill>
                </a:endParaRPr>
              </a:p>
            </c:rich>
          </c:tx>
          <c:layout>
            <c:manualLayout>
              <c:xMode val="edge"/>
              <c:yMode val="edge"/>
              <c:x val="0"/>
              <c:y val="2.3535104986876644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468905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Race!$J$115</c:f>
              <c:strCache>
                <c:ptCount val="1"/>
                <c:pt idx="0">
                  <c:v>White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Race!$I$117:$I$120</c:f>
              <c:strCache>
                <c:ptCount val="4"/>
                <c:pt idx="0">
                  <c:v>2005–2008</c:v>
                </c:pt>
                <c:pt idx="1">
                  <c:v>2009–2012</c:v>
                </c:pt>
                <c:pt idx="2">
                  <c:v>2013–2016</c:v>
                </c:pt>
                <c:pt idx="3">
                  <c:v>2017–2020</c:v>
                </c:pt>
              </c:strCache>
              <c:extLst/>
            </c:strRef>
          </c:cat>
          <c:val>
            <c:numRef>
              <c:f>Race!$J$117:$J$120</c:f>
              <c:numCache>
                <c:formatCode>0.0</c:formatCode>
                <c:ptCount val="4"/>
                <c:pt idx="0">
                  <c:v>30.2</c:v>
                </c:pt>
                <c:pt idx="1">
                  <c:v>40.9</c:v>
                </c:pt>
                <c:pt idx="2">
                  <c:v>28.9</c:v>
                </c:pt>
                <c:pt idx="3">
                  <c:v>34.6</c:v>
                </c:pt>
              </c:numCache>
              <c:extLst/>
            </c:numRef>
          </c:val>
          <c:smooth val="0"/>
          <c:extLst>
            <c:ext xmlns:c16="http://schemas.microsoft.com/office/drawing/2014/chart" uri="{C3380CC4-5D6E-409C-BE32-E72D297353CC}">
              <c16:uniqueId val="{00000000-5A0F-4736-B1AB-32CB08F977FF}"/>
            </c:ext>
          </c:extLst>
        </c:ser>
        <c:ser>
          <c:idx val="1"/>
          <c:order val="1"/>
          <c:tx>
            <c:strRef>
              <c:f>Race!$K$115</c:f>
              <c:strCache>
                <c:ptCount val="1"/>
                <c:pt idx="0">
                  <c:v>Black</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Race!$I$117:$I$120</c:f>
              <c:strCache>
                <c:ptCount val="4"/>
                <c:pt idx="0">
                  <c:v>2005–2008</c:v>
                </c:pt>
                <c:pt idx="1">
                  <c:v>2009–2012</c:v>
                </c:pt>
                <c:pt idx="2">
                  <c:v>2013–2016</c:v>
                </c:pt>
                <c:pt idx="3">
                  <c:v>2017–2020</c:v>
                </c:pt>
              </c:strCache>
              <c:extLst/>
            </c:strRef>
          </c:cat>
          <c:val>
            <c:numRef>
              <c:f>Race!$K$117:$K$120</c:f>
              <c:numCache>
                <c:formatCode>0.0</c:formatCode>
                <c:ptCount val="4"/>
                <c:pt idx="0">
                  <c:v>23.9</c:v>
                </c:pt>
                <c:pt idx="1">
                  <c:v>22.6</c:v>
                </c:pt>
                <c:pt idx="2">
                  <c:v>21.4</c:v>
                </c:pt>
                <c:pt idx="3">
                  <c:v>22.1</c:v>
                </c:pt>
              </c:numCache>
              <c:extLst/>
            </c:numRef>
          </c:val>
          <c:smooth val="0"/>
          <c:extLst>
            <c:ext xmlns:c16="http://schemas.microsoft.com/office/drawing/2014/chart" uri="{C3380CC4-5D6E-409C-BE32-E72D297353CC}">
              <c16:uniqueId val="{00000001-5A0F-4736-B1AB-32CB08F977FF}"/>
            </c:ext>
          </c:extLst>
        </c:ser>
        <c:ser>
          <c:idx val="2"/>
          <c:order val="2"/>
          <c:tx>
            <c:strRef>
              <c:f>Race!$L$115</c:f>
              <c:strCache>
                <c:ptCount val="1"/>
                <c:pt idx="0">
                  <c:v>Hispanic</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strRef>
              <c:f>Race!$I$117:$I$120</c:f>
              <c:strCache>
                <c:ptCount val="4"/>
                <c:pt idx="0">
                  <c:v>2005–2008</c:v>
                </c:pt>
                <c:pt idx="1">
                  <c:v>2009–2012</c:v>
                </c:pt>
                <c:pt idx="2">
                  <c:v>2013–2016</c:v>
                </c:pt>
                <c:pt idx="3">
                  <c:v>2017–2020</c:v>
                </c:pt>
              </c:strCache>
              <c:extLst/>
            </c:strRef>
          </c:cat>
          <c:val>
            <c:numRef>
              <c:f>Race!$L$117:$L$120</c:f>
              <c:numCache>
                <c:formatCode>General</c:formatCode>
                <c:ptCount val="4"/>
                <c:pt idx="0">
                  <c:v>36.4</c:v>
                </c:pt>
                <c:pt idx="1">
                  <c:v>27.7</c:v>
                </c:pt>
                <c:pt idx="2">
                  <c:v>30.8</c:v>
                </c:pt>
                <c:pt idx="3">
                  <c:v>32.9</c:v>
                </c:pt>
              </c:numCache>
              <c:extLst/>
            </c:numRef>
          </c:val>
          <c:smooth val="0"/>
          <c:extLst>
            <c:ext xmlns:c16="http://schemas.microsoft.com/office/drawing/2014/chart" uri="{C3380CC4-5D6E-409C-BE32-E72D297353CC}">
              <c16:uniqueId val="{00000002-5A0F-4736-B1AB-32CB08F977FF}"/>
            </c:ext>
          </c:extLst>
        </c:ser>
        <c:ser>
          <c:idx val="3"/>
          <c:order val="3"/>
          <c:tx>
            <c:strRef>
              <c:f>Race!$M$115</c:f>
              <c:strCache>
                <c:ptCount val="1"/>
                <c:pt idx="0">
                  <c:v>Other</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strRef>
              <c:f>Race!$I$117:$I$120</c:f>
              <c:strCache>
                <c:ptCount val="4"/>
                <c:pt idx="0">
                  <c:v>2005–2008</c:v>
                </c:pt>
                <c:pt idx="1">
                  <c:v>2009–2012</c:v>
                </c:pt>
                <c:pt idx="2">
                  <c:v>2013–2016</c:v>
                </c:pt>
                <c:pt idx="3">
                  <c:v>2017–2020</c:v>
                </c:pt>
              </c:strCache>
              <c:extLst/>
            </c:strRef>
          </c:cat>
          <c:val>
            <c:numRef>
              <c:f>Race!$M$117:$M$120</c:f>
              <c:numCache>
                <c:formatCode>General</c:formatCode>
                <c:ptCount val="4"/>
                <c:pt idx="0">
                  <c:v>33.700000000000003</c:v>
                </c:pt>
                <c:pt idx="1">
                  <c:v>28.7</c:v>
                </c:pt>
                <c:pt idx="2" formatCode="0.0">
                  <c:v>22.9</c:v>
                </c:pt>
                <c:pt idx="3" formatCode="0.0">
                  <c:v>25</c:v>
                </c:pt>
              </c:numCache>
              <c:extLst/>
            </c:numRef>
          </c:val>
          <c:smooth val="0"/>
          <c:extLst>
            <c:ext xmlns:c16="http://schemas.microsoft.com/office/drawing/2014/chart" uri="{C3380CC4-5D6E-409C-BE32-E72D297353CC}">
              <c16:uniqueId val="{00000003-5A0F-4736-B1AB-32CB08F977FF}"/>
            </c:ext>
          </c:extLst>
        </c:ser>
        <c:dLbls>
          <c:showLegendKey val="0"/>
          <c:showVal val="0"/>
          <c:showCatName val="0"/>
          <c:showSerName val="0"/>
          <c:showPercent val="0"/>
          <c:showBubbleSize val="0"/>
        </c:dLbls>
        <c:marker val="1"/>
        <c:smooth val="0"/>
        <c:axId val="116698624"/>
        <c:axId val="116704448"/>
      </c:lineChart>
      <c:catAx>
        <c:axId val="11669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16704448"/>
        <c:crosses val="autoZero"/>
        <c:auto val="1"/>
        <c:lblAlgn val="ctr"/>
        <c:lblOffset val="100"/>
        <c:noMultiLvlLbl val="0"/>
      </c:catAx>
      <c:valAx>
        <c:axId val="116704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 to Recommended  Potassium Intake (%)</a:t>
                </a:r>
              </a:p>
            </c:rich>
          </c:tx>
          <c:layout>
            <c:manualLayout>
              <c:xMode val="edge"/>
              <c:yMode val="edge"/>
              <c:x val="0"/>
              <c:y val="3.9160104986876637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16698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Diabetes!$C$108</c:f>
              <c:strCache>
                <c:ptCount val="1"/>
                <c:pt idx="0">
                  <c:v>Diabetes</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Diabetes!$B$110:$B$113</c:f>
              <c:strCache>
                <c:ptCount val="4"/>
                <c:pt idx="0">
                  <c:v>2005–2008</c:v>
                </c:pt>
                <c:pt idx="1">
                  <c:v>2009–2012</c:v>
                </c:pt>
                <c:pt idx="2">
                  <c:v>2013–2016</c:v>
                </c:pt>
                <c:pt idx="3">
                  <c:v>2017–2020</c:v>
                </c:pt>
              </c:strCache>
              <c:extLst/>
            </c:strRef>
          </c:cat>
          <c:val>
            <c:numRef>
              <c:f>Diabetes!$C$110:$C$113</c:f>
              <c:numCache>
                <c:formatCode>0.0</c:formatCode>
                <c:ptCount val="4"/>
                <c:pt idx="0">
                  <c:v>30.3</c:v>
                </c:pt>
                <c:pt idx="1">
                  <c:v>25.5</c:v>
                </c:pt>
                <c:pt idx="2">
                  <c:v>22.2</c:v>
                </c:pt>
                <c:pt idx="3">
                  <c:v>23</c:v>
                </c:pt>
              </c:numCache>
              <c:extLst/>
            </c:numRef>
          </c:val>
          <c:smooth val="0"/>
          <c:extLst>
            <c:ext xmlns:c16="http://schemas.microsoft.com/office/drawing/2014/chart" uri="{C3380CC4-5D6E-409C-BE32-E72D297353CC}">
              <c16:uniqueId val="{00000000-C45B-4BB3-9BD7-92CDAC8E48CA}"/>
            </c:ext>
          </c:extLst>
        </c:ser>
        <c:ser>
          <c:idx val="1"/>
          <c:order val="1"/>
          <c:tx>
            <c:strRef>
              <c:f>Diabetes!$D$108</c:f>
              <c:strCache>
                <c:ptCount val="1"/>
                <c:pt idx="0">
                  <c:v>No Diabetes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Diabetes!$B$110:$B$113</c:f>
              <c:strCache>
                <c:ptCount val="4"/>
                <c:pt idx="0">
                  <c:v>2005–2008</c:v>
                </c:pt>
                <c:pt idx="1">
                  <c:v>2009–2012</c:v>
                </c:pt>
                <c:pt idx="2">
                  <c:v>2013–2016</c:v>
                </c:pt>
                <c:pt idx="3">
                  <c:v>2017–2020</c:v>
                </c:pt>
              </c:strCache>
              <c:extLst/>
            </c:strRef>
          </c:cat>
          <c:val>
            <c:numRef>
              <c:f>Diabetes!$D$110:$D$113</c:f>
              <c:numCache>
                <c:formatCode>0.0</c:formatCode>
                <c:ptCount val="4"/>
                <c:pt idx="0">
                  <c:v>28.8</c:v>
                </c:pt>
                <c:pt idx="1">
                  <c:v>33.6</c:v>
                </c:pt>
                <c:pt idx="2">
                  <c:v>30.2</c:v>
                </c:pt>
                <c:pt idx="3">
                  <c:v>32.4</c:v>
                </c:pt>
              </c:numCache>
              <c:extLst/>
            </c:numRef>
          </c:val>
          <c:smooth val="0"/>
          <c:extLst>
            <c:ext xmlns:c16="http://schemas.microsoft.com/office/drawing/2014/chart" uri="{C3380CC4-5D6E-409C-BE32-E72D297353CC}">
              <c16:uniqueId val="{00000001-C45B-4BB3-9BD7-92CDAC8E48CA}"/>
            </c:ext>
          </c:extLst>
        </c:ser>
        <c:dLbls>
          <c:showLegendKey val="0"/>
          <c:showVal val="0"/>
          <c:showCatName val="0"/>
          <c:showSerName val="0"/>
          <c:showPercent val="0"/>
          <c:showBubbleSize val="0"/>
        </c:dLbls>
        <c:marker val="1"/>
        <c:smooth val="0"/>
        <c:axId val="581844624"/>
        <c:axId val="581847536"/>
      </c:lineChart>
      <c:catAx>
        <c:axId val="58184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581847536"/>
        <c:crosses val="autoZero"/>
        <c:auto val="1"/>
        <c:lblAlgn val="ctr"/>
        <c:lblOffset val="100"/>
        <c:noMultiLvlLbl val="0"/>
      </c:catAx>
      <c:valAx>
        <c:axId val="581847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 to Recommended</a:t>
                </a:r>
                <a:r>
                  <a:rPr lang="en-US" sz="2000" baseline="0">
                    <a:solidFill>
                      <a:sysClr val="windowText" lastClr="000000"/>
                    </a:solidFill>
                  </a:rPr>
                  <a:t>  Potassium Intake (%)</a:t>
                </a:r>
                <a:endParaRPr lang="en-US" sz="2000">
                  <a:solidFill>
                    <a:sysClr val="windowText" lastClr="000000"/>
                  </a:solidFill>
                </a:endParaRPr>
              </a:p>
            </c:rich>
          </c:tx>
          <c:layout>
            <c:manualLayout>
              <c:xMode val="edge"/>
              <c:yMode val="edge"/>
              <c:x val="0"/>
              <c:y val="2.2852027665495815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581844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Diabetes!$C$115</c:f>
              <c:strCache>
                <c:ptCount val="1"/>
                <c:pt idx="0">
                  <c:v>Diabetes</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Diabetes!$B$117:$B$120</c:f>
              <c:strCache>
                <c:ptCount val="4"/>
                <c:pt idx="0">
                  <c:v>2005–2008</c:v>
                </c:pt>
                <c:pt idx="1">
                  <c:v>2009–2012</c:v>
                </c:pt>
                <c:pt idx="2">
                  <c:v>2013–2016</c:v>
                </c:pt>
                <c:pt idx="3">
                  <c:v>2017–2020</c:v>
                </c:pt>
              </c:strCache>
              <c:extLst/>
            </c:strRef>
          </c:cat>
          <c:val>
            <c:numRef>
              <c:f>Diabetes!$C$117:$C$120</c:f>
              <c:numCache>
                <c:formatCode>0.0</c:formatCode>
                <c:ptCount val="4"/>
                <c:pt idx="0">
                  <c:v>32.700000000000003</c:v>
                </c:pt>
                <c:pt idx="1">
                  <c:v>36.200000000000003</c:v>
                </c:pt>
                <c:pt idx="2">
                  <c:v>19.7</c:v>
                </c:pt>
                <c:pt idx="3">
                  <c:v>26.7</c:v>
                </c:pt>
              </c:numCache>
              <c:extLst/>
            </c:numRef>
          </c:val>
          <c:smooth val="0"/>
          <c:extLst>
            <c:ext xmlns:c16="http://schemas.microsoft.com/office/drawing/2014/chart" uri="{C3380CC4-5D6E-409C-BE32-E72D297353CC}">
              <c16:uniqueId val="{00000000-3836-4176-8539-173168F834ED}"/>
            </c:ext>
          </c:extLst>
        </c:ser>
        <c:ser>
          <c:idx val="1"/>
          <c:order val="1"/>
          <c:tx>
            <c:strRef>
              <c:f>Diabetes!$D$115</c:f>
              <c:strCache>
                <c:ptCount val="1"/>
                <c:pt idx="0">
                  <c:v>No Diabetes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Diabetes!$B$117:$B$120</c:f>
              <c:strCache>
                <c:ptCount val="4"/>
                <c:pt idx="0">
                  <c:v>2005–2008</c:v>
                </c:pt>
                <c:pt idx="1">
                  <c:v>2009–2012</c:v>
                </c:pt>
                <c:pt idx="2">
                  <c:v>2013–2016</c:v>
                </c:pt>
                <c:pt idx="3">
                  <c:v>2017–2020</c:v>
                </c:pt>
              </c:strCache>
              <c:extLst/>
            </c:strRef>
          </c:cat>
          <c:val>
            <c:numRef>
              <c:f>Diabetes!$D$117:$D$120</c:f>
              <c:numCache>
                <c:formatCode>0.0</c:formatCode>
                <c:ptCount val="4"/>
                <c:pt idx="0">
                  <c:v>30.7</c:v>
                </c:pt>
                <c:pt idx="1">
                  <c:v>34.200000000000003</c:v>
                </c:pt>
                <c:pt idx="2">
                  <c:v>29.9</c:v>
                </c:pt>
                <c:pt idx="3">
                  <c:v>33.299999999999997</c:v>
                </c:pt>
              </c:numCache>
              <c:extLst/>
            </c:numRef>
          </c:val>
          <c:smooth val="0"/>
          <c:extLst>
            <c:ext xmlns:c16="http://schemas.microsoft.com/office/drawing/2014/chart" uri="{C3380CC4-5D6E-409C-BE32-E72D297353CC}">
              <c16:uniqueId val="{00000001-3836-4176-8539-173168F834ED}"/>
            </c:ext>
          </c:extLst>
        </c:ser>
        <c:dLbls>
          <c:showLegendKey val="0"/>
          <c:showVal val="0"/>
          <c:showCatName val="0"/>
          <c:showSerName val="0"/>
          <c:showPercent val="0"/>
          <c:showBubbleSize val="0"/>
        </c:dLbls>
        <c:marker val="1"/>
        <c:smooth val="0"/>
        <c:axId val="695110912"/>
        <c:axId val="695103840"/>
      </c:lineChart>
      <c:catAx>
        <c:axId val="69511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695103840"/>
        <c:crosses val="autoZero"/>
        <c:auto val="1"/>
        <c:lblAlgn val="ctr"/>
        <c:lblOffset val="100"/>
        <c:noMultiLvlLbl val="0"/>
      </c:catAx>
      <c:valAx>
        <c:axId val="695103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a:t>
                </a:r>
                <a:r>
                  <a:rPr lang="en-US" sz="2000" b="0" i="0" u="none" strike="noStrike" baseline="0">
                    <a:effectLst/>
                  </a:rPr>
                  <a:t>with CKD </a:t>
                </a:r>
                <a:r>
                  <a:rPr lang="en-US" sz="2000">
                    <a:solidFill>
                      <a:sysClr val="windowText" lastClr="000000"/>
                    </a:solidFill>
                  </a:rPr>
                  <a:t>Adhering to Recommended </a:t>
                </a:r>
                <a:r>
                  <a:rPr lang="en-US" sz="2000" baseline="0">
                    <a:solidFill>
                      <a:sysClr val="windowText" lastClr="000000"/>
                    </a:solidFill>
                  </a:rPr>
                  <a:t>Potassium Intake (%)</a:t>
                </a:r>
                <a:endParaRPr lang="en-US" sz="2000">
                  <a:solidFill>
                    <a:sysClr val="windowText" lastClr="000000"/>
                  </a:solidFill>
                </a:endParaRPr>
              </a:p>
            </c:rich>
          </c:tx>
          <c:layout>
            <c:manualLayout>
              <c:xMode val="edge"/>
              <c:yMode val="edge"/>
              <c:x val="1.0416667521052126E-3"/>
              <c:y val="2.7909195563868242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695110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8/6/2024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ccd.cdc.gov/CKD/detail.aspx?Qnum=Q796"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666" y="2898432"/>
            <a:ext cx="11542644" cy="1640266"/>
          </a:xfrm>
        </p:spPr>
        <p:txBody>
          <a:bodyPr>
            <a:noAutofit/>
          </a:bodyPr>
          <a:lstStyle/>
          <a:p>
            <a:br>
              <a:rPr lang="en-US" sz="2400" b="1" dirty="0"/>
            </a:br>
            <a:br>
              <a:rPr lang="en-US" sz="2400" b="1" dirty="0"/>
            </a:br>
            <a:r>
              <a:rPr lang="en-US" sz="4400" b="1" dirty="0"/>
              <a:t>Trends in Prevalence of Adults with CKD Adhering to Recommended Daily Potassium Intake</a:t>
            </a:r>
            <a:br>
              <a:rPr lang="en-US" sz="4400" b="1" dirty="0"/>
            </a:b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0" y="275393"/>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324666" y="3648991"/>
            <a:ext cx="11542644" cy="2308324"/>
          </a:xfrm>
          <a:prstGeom prst="rect">
            <a:avLst/>
          </a:prstGeom>
          <a:noFill/>
        </p:spPr>
        <p:txBody>
          <a:bodyPr wrap="square" rtlCol="0">
            <a:spAutoFit/>
          </a:bodyPr>
          <a:lstStyle/>
          <a:p>
            <a:pPr algn="l"/>
            <a:r>
              <a:rPr lang="en-US" dirty="0">
                <a:solidFill>
                  <a:srgbClr val="000000"/>
                </a:solidFill>
                <a:effectLst/>
                <a:latin typeface="Open Sans" panose="020B0606030504020204" pitchFamily="34" charset="0"/>
              </a:rPr>
              <a:t>According to the Dietary Guidelines for Americans 2020–2025, men should consume at least 3,400 mg of potassium per day while women should consume at least 2,600 mg of potassium per day. There is no uniform guideline of potassium intake for CKD patients. From 2005–March 2020, adults with CKD were less likely to meet daily potassium intake guidelines based on the general population compared with those without CKD. </a:t>
            </a:r>
          </a:p>
          <a:p>
            <a:pPr algn="l"/>
            <a:endParaRPr lang="en-US" b="1"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a:solidFill>
                  <a:srgbClr val="000000"/>
                </a:solidFill>
                <a:effectLst/>
                <a:latin typeface="Open Sans" panose="020B0606030504020204" pitchFamily="34" charset="0"/>
              </a:rPr>
              <a:t>NHANES</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01" y="6211555"/>
            <a:ext cx="5022575" cy="369332"/>
          </a:xfrm>
          <a:prstGeom prst="rect">
            <a:avLst/>
          </a:prstGeom>
          <a:noFill/>
        </p:spPr>
        <p:txBody>
          <a:bodyPr wrap="square" rtlCol="0">
            <a:spAutoFit/>
          </a:bodyPr>
          <a:lstStyle/>
          <a:p>
            <a:pPr algn="ctr"/>
            <a:r>
              <a:rPr lang="en-US" dirty="0">
                <a:solidFill>
                  <a:schemeClr val="tx1">
                    <a:lumMod val="65000"/>
                    <a:lumOff val="35000"/>
                  </a:schemeClr>
                </a:solidFill>
                <a:hlinkClick r:id="rId3"/>
              </a:rPr>
              <a:t>https://nccd.cdc.gov/CKD/detail.aspx?Qnum=Q796</a:t>
            </a:r>
            <a:r>
              <a:rPr lang="en-US" dirty="0">
                <a:solidFill>
                  <a:schemeClr val="tx1">
                    <a:lumMod val="65000"/>
                    <a:lumOff val="35000"/>
                  </a:schemeClr>
                </a:solidFill>
              </a:rPr>
              <a:t>  </a:t>
            </a:r>
          </a:p>
        </p:txBody>
      </p:sp>
    </p:spTree>
    <p:extLst>
      <p:ext uri="{BB962C8B-B14F-4D97-AF65-F5344CB8AC3E}">
        <p14:creationId xmlns:p14="http://schemas.microsoft.com/office/powerpoint/2010/main" val="193283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3823EE-25A6-4581-B77D-8507AEA3DCD3}"/>
              </a:ext>
            </a:extLst>
          </p:cNvPr>
          <p:cNvSpPr>
            <a:spLocks noGrp="1"/>
          </p:cNvSpPr>
          <p:nvPr>
            <p:ph type="title"/>
          </p:nvPr>
        </p:nvSpPr>
        <p:spPr>
          <a:xfrm>
            <a:off x="172278" y="16046"/>
            <a:ext cx="11847444" cy="1325563"/>
          </a:xfrm>
        </p:spPr>
        <p:txBody>
          <a:bodyPr>
            <a:noAutofit/>
          </a:bodyPr>
          <a:lstStyle/>
          <a:p>
            <a:pPr algn="ctr"/>
            <a:r>
              <a:rPr lang="en-US" sz="3430" b="1" dirty="0"/>
              <a:t>Age-Standardized Trends in Prevalence of Adults with CKD Adhering to Recommended Daily Potassium Intake, by Diabetes</a:t>
            </a:r>
          </a:p>
        </p:txBody>
      </p:sp>
      <p:graphicFrame>
        <p:nvGraphicFramePr>
          <p:cNvPr id="6" name="Chart 5">
            <a:extLst>
              <a:ext uri="{FF2B5EF4-FFF2-40B4-BE49-F238E27FC236}">
                <a16:creationId xmlns:a16="http://schemas.microsoft.com/office/drawing/2014/main" id="{D4D0844D-C249-4707-8FBE-9582B5E16976}"/>
              </a:ext>
            </a:extLst>
          </p:cNvPr>
          <p:cNvGraphicFramePr/>
          <p:nvPr>
            <p:extLst>
              <p:ext uri="{D42A27DB-BD31-4B8C-83A1-F6EECF244321}">
                <p14:modId xmlns:p14="http://schemas.microsoft.com/office/powerpoint/2010/main" val="682101072"/>
              </p:ext>
            </p:extLst>
          </p:nvPr>
        </p:nvGraphicFramePr>
        <p:xfrm>
          <a:off x="0" y="1152939"/>
          <a:ext cx="12191999" cy="50225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200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4D1883-A630-4AF2-8897-6EEF73A6DA9F}"/>
              </a:ext>
            </a:extLst>
          </p:cNvPr>
          <p:cNvSpPr>
            <a:spLocks noGrp="1"/>
          </p:cNvSpPr>
          <p:nvPr>
            <p:ph type="title"/>
          </p:nvPr>
        </p:nvSpPr>
        <p:spPr>
          <a:xfrm>
            <a:off x="152399" y="6453"/>
            <a:ext cx="11887199" cy="1325563"/>
          </a:xfrm>
        </p:spPr>
        <p:txBody>
          <a:bodyPr>
            <a:normAutofit/>
          </a:bodyPr>
          <a:lstStyle/>
          <a:p>
            <a:pPr algn="ctr"/>
            <a:r>
              <a:rPr lang="en-US" sz="3550" b="1" dirty="0"/>
              <a:t>Crude Trends in Prevalence of Adults with CKD Adhering to Recommended Daily Potassium Intake, by Hypertension</a:t>
            </a:r>
          </a:p>
        </p:txBody>
      </p:sp>
      <p:graphicFrame>
        <p:nvGraphicFramePr>
          <p:cNvPr id="5" name="Chart 4">
            <a:extLst>
              <a:ext uri="{FF2B5EF4-FFF2-40B4-BE49-F238E27FC236}">
                <a16:creationId xmlns:a16="http://schemas.microsoft.com/office/drawing/2014/main" id="{49BC0B20-0974-4BF0-9805-977554040D93}"/>
              </a:ext>
            </a:extLst>
          </p:cNvPr>
          <p:cNvGraphicFramePr/>
          <p:nvPr>
            <p:extLst>
              <p:ext uri="{D42A27DB-BD31-4B8C-83A1-F6EECF244321}">
                <p14:modId xmlns:p14="http://schemas.microsoft.com/office/powerpoint/2010/main" val="1721569159"/>
              </p:ext>
            </p:extLst>
          </p:nvPr>
        </p:nvGraphicFramePr>
        <p:xfrm>
          <a:off x="0" y="1126435"/>
          <a:ext cx="12191999" cy="50623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152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4D1883-A630-4AF2-8897-6EEF73A6DA9F}"/>
              </a:ext>
            </a:extLst>
          </p:cNvPr>
          <p:cNvSpPr>
            <a:spLocks noGrp="1"/>
          </p:cNvSpPr>
          <p:nvPr>
            <p:ph type="title"/>
          </p:nvPr>
        </p:nvSpPr>
        <p:spPr>
          <a:xfrm>
            <a:off x="152399" y="32958"/>
            <a:ext cx="11887199" cy="1325563"/>
          </a:xfrm>
        </p:spPr>
        <p:txBody>
          <a:bodyPr>
            <a:noAutofit/>
          </a:bodyPr>
          <a:lstStyle/>
          <a:p>
            <a:pPr algn="ctr"/>
            <a:r>
              <a:rPr lang="en-US" sz="3460" b="1" dirty="0"/>
              <a:t>Age-Standardized Trends in Prevalence of Adults with CKD Adhering to Recommended Daily Potassium Intake, by Hypertension</a:t>
            </a:r>
          </a:p>
        </p:txBody>
      </p:sp>
      <p:graphicFrame>
        <p:nvGraphicFramePr>
          <p:cNvPr id="6" name="Chart 5">
            <a:extLst>
              <a:ext uri="{FF2B5EF4-FFF2-40B4-BE49-F238E27FC236}">
                <a16:creationId xmlns:a16="http://schemas.microsoft.com/office/drawing/2014/main" id="{F2CECFF0-2D12-4450-82A8-FFEBB23C7848}"/>
              </a:ext>
            </a:extLst>
          </p:cNvPr>
          <p:cNvGraphicFramePr/>
          <p:nvPr>
            <p:extLst>
              <p:ext uri="{D42A27DB-BD31-4B8C-83A1-F6EECF244321}">
                <p14:modId xmlns:p14="http://schemas.microsoft.com/office/powerpoint/2010/main" val="2070699263"/>
              </p:ext>
            </p:extLst>
          </p:nvPr>
        </p:nvGraphicFramePr>
        <p:xfrm>
          <a:off x="0" y="1179443"/>
          <a:ext cx="12192000" cy="49960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724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5C12A9-AF8E-4EE1-ADBE-9EA501E3C35F}"/>
              </a:ext>
            </a:extLst>
          </p:cNvPr>
          <p:cNvSpPr>
            <a:spLocks noGrp="1"/>
          </p:cNvSpPr>
          <p:nvPr>
            <p:ph type="title"/>
          </p:nvPr>
        </p:nvSpPr>
        <p:spPr>
          <a:xfrm>
            <a:off x="132522" y="215348"/>
            <a:ext cx="11787808" cy="1325563"/>
          </a:xfrm>
        </p:spPr>
        <p:txBody>
          <a:bodyPr>
            <a:normAutofit fontScale="90000"/>
          </a:bodyPr>
          <a:lstStyle/>
          <a:p>
            <a:pPr algn="ctr"/>
            <a:r>
              <a:rPr lang="en-US" sz="4400" b="1" dirty="0"/>
              <a:t>Crude Trends in Prevalence of Adults with CKD Adhering to Recommended Daily Potassium Intake, by CKD</a:t>
            </a:r>
            <a:endParaRPr lang="en-US" b="1" dirty="0"/>
          </a:p>
        </p:txBody>
      </p:sp>
      <p:graphicFrame>
        <p:nvGraphicFramePr>
          <p:cNvPr id="5" name="Chart 4">
            <a:extLst>
              <a:ext uri="{FF2B5EF4-FFF2-40B4-BE49-F238E27FC236}">
                <a16:creationId xmlns:a16="http://schemas.microsoft.com/office/drawing/2014/main" id="{56478AE3-7EC5-4640-8D35-204CC907E33C}"/>
              </a:ext>
            </a:extLst>
          </p:cNvPr>
          <p:cNvGraphicFramePr/>
          <p:nvPr>
            <p:extLst>
              <p:ext uri="{D42A27DB-BD31-4B8C-83A1-F6EECF244321}">
                <p14:modId xmlns:p14="http://schemas.microsoft.com/office/powerpoint/2010/main" val="1260766419"/>
              </p:ext>
            </p:extLst>
          </p:nvPr>
        </p:nvGraphicFramePr>
        <p:xfrm>
          <a:off x="0" y="1404729"/>
          <a:ext cx="12192000" cy="47707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088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E370A2-FFE1-4D01-AC88-990221B158F2}"/>
              </a:ext>
            </a:extLst>
          </p:cNvPr>
          <p:cNvSpPr>
            <a:spLocks noGrp="1"/>
          </p:cNvSpPr>
          <p:nvPr>
            <p:ph type="title"/>
          </p:nvPr>
        </p:nvSpPr>
        <p:spPr>
          <a:xfrm>
            <a:off x="132522" y="59462"/>
            <a:ext cx="11787808" cy="1325563"/>
          </a:xfrm>
        </p:spPr>
        <p:txBody>
          <a:bodyPr>
            <a:noAutofit/>
          </a:bodyPr>
          <a:lstStyle/>
          <a:p>
            <a:pPr algn="ctr"/>
            <a:r>
              <a:rPr lang="en-US" sz="3540" b="1" dirty="0"/>
              <a:t>Age-Standardized Trends in Prevalence of Adults with CKD Adhering to Recommended Daily Potassium Intake, by CKD</a:t>
            </a:r>
          </a:p>
        </p:txBody>
      </p:sp>
      <p:graphicFrame>
        <p:nvGraphicFramePr>
          <p:cNvPr id="6" name="Chart 5">
            <a:extLst>
              <a:ext uri="{FF2B5EF4-FFF2-40B4-BE49-F238E27FC236}">
                <a16:creationId xmlns:a16="http://schemas.microsoft.com/office/drawing/2014/main" id="{80DC469E-1886-49F2-8799-E915CF20ECCA}"/>
              </a:ext>
            </a:extLst>
          </p:cNvPr>
          <p:cNvGraphicFramePr/>
          <p:nvPr>
            <p:extLst>
              <p:ext uri="{D42A27DB-BD31-4B8C-83A1-F6EECF244321}">
                <p14:modId xmlns:p14="http://schemas.microsoft.com/office/powerpoint/2010/main" val="2949629502"/>
              </p:ext>
            </p:extLst>
          </p:nvPr>
        </p:nvGraphicFramePr>
        <p:xfrm>
          <a:off x="0" y="1205947"/>
          <a:ext cx="12192000" cy="49695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323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E282F0-BBF1-4FA7-AB1C-DD0A1A8590DF}"/>
              </a:ext>
            </a:extLst>
          </p:cNvPr>
          <p:cNvSpPr>
            <a:spLocks noGrp="1"/>
          </p:cNvSpPr>
          <p:nvPr>
            <p:ph type="title"/>
          </p:nvPr>
        </p:nvSpPr>
        <p:spPr>
          <a:xfrm>
            <a:off x="172279" y="109330"/>
            <a:ext cx="11847442" cy="1325563"/>
          </a:xfrm>
        </p:spPr>
        <p:txBody>
          <a:bodyPr>
            <a:normAutofit/>
          </a:bodyPr>
          <a:lstStyle/>
          <a:p>
            <a:pPr algn="ctr"/>
            <a:r>
              <a:rPr lang="en-US" sz="3540" b="1" dirty="0"/>
              <a:t>Crude Trends in Prevalence of Adults with CKD Adhering to Recommended Daily Potassium Intake, by Age</a:t>
            </a:r>
          </a:p>
        </p:txBody>
      </p:sp>
      <p:graphicFrame>
        <p:nvGraphicFramePr>
          <p:cNvPr id="5" name="Chart 4">
            <a:extLst>
              <a:ext uri="{FF2B5EF4-FFF2-40B4-BE49-F238E27FC236}">
                <a16:creationId xmlns:a16="http://schemas.microsoft.com/office/drawing/2014/main" id="{2E7BF200-A833-4843-A739-275E3AEE16EB}"/>
              </a:ext>
            </a:extLst>
          </p:cNvPr>
          <p:cNvGraphicFramePr/>
          <p:nvPr>
            <p:extLst>
              <p:ext uri="{D42A27DB-BD31-4B8C-83A1-F6EECF244321}">
                <p14:modId xmlns:p14="http://schemas.microsoft.com/office/powerpoint/2010/main" val="1438351846"/>
              </p:ext>
            </p:extLst>
          </p:nvPr>
        </p:nvGraphicFramePr>
        <p:xfrm>
          <a:off x="0" y="1266091"/>
          <a:ext cx="12192000" cy="4909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191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299609-388D-40F4-8FD2-10944AAF1530}"/>
              </a:ext>
            </a:extLst>
          </p:cNvPr>
          <p:cNvSpPr>
            <a:spLocks noGrp="1"/>
          </p:cNvSpPr>
          <p:nvPr>
            <p:ph type="title"/>
          </p:nvPr>
        </p:nvSpPr>
        <p:spPr>
          <a:xfrm>
            <a:off x="165651" y="215348"/>
            <a:ext cx="11860695" cy="1325563"/>
          </a:xfrm>
        </p:spPr>
        <p:txBody>
          <a:bodyPr>
            <a:normAutofit fontScale="90000"/>
          </a:bodyPr>
          <a:lstStyle/>
          <a:p>
            <a:pPr algn="ctr"/>
            <a:r>
              <a:rPr lang="en-US" sz="4400" b="1" dirty="0"/>
              <a:t>Crude Trends in Prevalence of Adults with CKD Adhering to Recommended Daily Potassium Intake, by Sex</a:t>
            </a:r>
            <a:endParaRPr lang="en-US" b="1" dirty="0"/>
          </a:p>
        </p:txBody>
      </p:sp>
      <p:graphicFrame>
        <p:nvGraphicFramePr>
          <p:cNvPr id="5" name="Chart 4">
            <a:extLst>
              <a:ext uri="{FF2B5EF4-FFF2-40B4-BE49-F238E27FC236}">
                <a16:creationId xmlns:a16="http://schemas.microsoft.com/office/drawing/2014/main" id="{F9F28F44-E072-4149-B3EE-A050886ED49F}"/>
              </a:ext>
            </a:extLst>
          </p:cNvPr>
          <p:cNvGraphicFramePr/>
          <p:nvPr>
            <p:extLst>
              <p:ext uri="{D42A27DB-BD31-4B8C-83A1-F6EECF244321}">
                <p14:modId xmlns:p14="http://schemas.microsoft.com/office/powerpoint/2010/main" val="3576324858"/>
              </p:ext>
            </p:extLst>
          </p:nvPr>
        </p:nvGraphicFramePr>
        <p:xfrm>
          <a:off x="0" y="1431235"/>
          <a:ext cx="12192000" cy="47442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054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299609-388D-40F4-8FD2-10944AAF1530}"/>
              </a:ext>
            </a:extLst>
          </p:cNvPr>
          <p:cNvSpPr>
            <a:spLocks noGrp="1"/>
          </p:cNvSpPr>
          <p:nvPr>
            <p:ph type="title"/>
          </p:nvPr>
        </p:nvSpPr>
        <p:spPr>
          <a:xfrm>
            <a:off x="172278" y="122583"/>
            <a:ext cx="11847443" cy="1325563"/>
          </a:xfrm>
        </p:spPr>
        <p:txBody>
          <a:bodyPr>
            <a:noAutofit/>
          </a:bodyPr>
          <a:lstStyle/>
          <a:p>
            <a:pPr algn="ctr"/>
            <a:r>
              <a:rPr lang="en-US" sz="3550" b="1" dirty="0"/>
              <a:t>Age-Standardized Trends in Prevalence of Adults with CKD Adhering to Recommended Daily Potassium Intake, by Sex</a:t>
            </a:r>
          </a:p>
        </p:txBody>
      </p:sp>
      <p:graphicFrame>
        <p:nvGraphicFramePr>
          <p:cNvPr id="6" name="Chart 5">
            <a:extLst>
              <a:ext uri="{FF2B5EF4-FFF2-40B4-BE49-F238E27FC236}">
                <a16:creationId xmlns:a16="http://schemas.microsoft.com/office/drawing/2014/main" id="{5601E21D-97EE-4822-ABE1-CF445AE9D024}"/>
              </a:ext>
            </a:extLst>
          </p:cNvPr>
          <p:cNvGraphicFramePr/>
          <p:nvPr>
            <p:extLst>
              <p:ext uri="{D42A27DB-BD31-4B8C-83A1-F6EECF244321}">
                <p14:modId xmlns:p14="http://schemas.microsoft.com/office/powerpoint/2010/main" val="3945822097"/>
              </p:ext>
            </p:extLst>
          </p:nvPr>
        </p:nvGraphicFramePr>
        <p:xfrm>
          <a:off x="0" y="1298713"/>
          <a:ext cx="12192000"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95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E4F957-7018-4576-B0D7-609F2CAC636F}"/>
              </a:ext>
            </a:extLst>
          </p:cNvPr>
          <p:cNvSpPr>
            <a:spLocks noGrp="1"/>
          </p:cNvSpPr>
          <p:nvPr>
            <p:ph type="title"/>
          </p:nvPr>
        </p:nvSpPr>
        <p:spPr>
          <a:xfrm>
            <a:off x="145775" y="122583"/>
            <a:ext cx="11900451" cy="1325563"/>
          </a:xfrm>
        </p:spPr>
        <p:txBody>
          <a:bodyPr>
            <a:normAutofit/>
          </a:bodyPr>
          <a:lstStyle/>
          <a:p>
            <a:pPr algn="ctr"/>
            <a:r>
              <a:rPr lang="en-US" sz="3550" b="1" dirty="0"/>
              <a:t>Crude Trends in Prevalence of Adults with CKD Adhering to Recommended Daily Potassium Intake, by Race/Ethnicity</a:t>
            </a:r>
          </a:p>
        </p:txBody>
      </p:sp>
      <p:graphicFrame>
        <p:nvGraphicFramePr>
          <p:cNvPr id="5" name="Chart 4">
            <a:extLst>
              <a:ext uri="{FF2B5EF4-FFF2-40B4-BE49-F238E27FC236}">
                <a16:creationId xmlns:a16="http://schemas.microsoft.com/office/drawing/2014/main" id="{BCDACA1D-02A7-4E71-803C-594BB3A91CE1}"/>
              </a:ext>
            </a:extLst>
          </p:cNvPr>
          <p:cNvGraphicFramePr/>
          <p:nvPr>
            <p:extLst>
              <p:ext uri="{D42A27DB-BD31-4B8C-83A1-F6EECF244321}">
                <p14:modId xmlns:p14="http://schemas.microsoft.com/office/powerpoint/2010/main" val="2764557079"/>
              </p:ext>
            </p:extLst>
          </p:nvPr>
        </p:nvGraphicFramePr>
        <p:xfrm>
          <a:off x="0" y="1298713"/>
          <a:ext cx="12192000"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544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E4F957-7018-4576-B0D7-609F2CAC636F}"/>
              </a:ext>
            </a:extLst>
          </p:cNvPr>
          <p:cNvSpPr>
            <a:spLocks noGrp="1"/>
          </p:cNvSpPr>
          <p:nvPr>
            <p:ph type="title"/>
          </p:nvPr>
        </p:nvSpPr>
        <p:spPr>
          <a:xfrm>
            <a:off x="165652" y="135835"/>
            <a:ext cx="11860695" cy="1325563"/>
          </a:xfrm>
        </p:spPr>
        <p:txBody>
          <a:bodyPr>
            <a:noAutofit/>
          </a:bodyPr>
          <a:lstStyle/>
          <a:p>
            <a:pPr algn="ctr"/>
            <a:r>
              <a:rPr lang="en-US" sz="3450" b="1" dirty="0"/>
              <a:t>Age-Standardized Trends in Prevalence of Adults with CKD Adhering to Recommended Daily Potassium Intake, by Race/Ethnicity</a:t>
            </a:r>
          </a:p>
        </p:txBody>
      </p:sp>
      <p:graphicFrame>
        <p:nvGraphicFramePr>
          <p:cNvPr id="6" name="Chart 5">
            <a:extLst>
              <a:ext uri="{FF2B5EF4-FFF2-40B4-BE49-F238E27FC236}">
                <a16:creationId xmlns:a16="http://schemas.microsoft.com/office/drawing/2014/main" id="{BFAC907F-AB69-4219-B6F4-CD969A6380DB}"/>
              </a:ext>
            </a:extLst>
          </p:cNvPr>
          <p:cNvGraphicFramePr/>
          <p:nvPr>
            <p:extLst>
              <p:ext uri="{D42A27DB-BD31-4B8C-83A1-F6EECF244321}">
                <p14:modId xmlns:p14="http://schemas.microsoft.com/office/powerpoint/2010/main" val="2081303757"/>
              </p:ext>
            </p:extLst>
          </p:nvPr>
        </p:nvGraphicFramePr>
        <p:xfrm>
          <a:off x="0" y="1298713"/>
          <a:ext cx="12192000"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471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3823EE-25A6-4581-B77D-8507AEA3DCD3}"/>
              </a:ext>
            </a:extLst>
          </p:cNvPr>
          <p:cNvSpPr>
            <a:spLocks noGrp="1"/>
          </p:cNvSpPr>
          <p:nvPr>
            <p:ph type="title"/>
          </p:nvPr>
        </p:nvSpPr>
        <p:spPr>
          <a:xfrm>
            <a:off x="172278" y="0"/>
            <a:ext cx="11847444" cy="1325563"/>
          </a:xfrm>
        </p:spPr>
        <p:txBody>
          <a:bodyPr>
            <a:normAutofit/>
          </a:bodyPr>
          <a:lstStyle/>
          <a:p>
            <a:pPr algn="ctr"/>
            <a:r>
              <a:rPr lang="en-US" sz="3550" b="1" dirty="0"/>
              <a:t>Crude Trends in Prevalence of Adults with CKD Adhering to Recommended Daily Potassium Intake, by Diabetes</a:t>
            </a:r>
          </a:p>
        </p:txBody>
      </p:sp>
      <p:graphicFrame>
        <p:nvGraphicFramePr>
          <p:cNvPr id="5" name="Chart 4">
            <a:extLst>
              <a:ext uri="{FF2B5EF4-FFF2-40B4-BE49-F238E27FC236}">
                <a16:creationId xmlns:a16="http://schemas.microsoft.com/office/drawing/2014/main" id="{4B546BD2-4EAD-47F1-8C41-50F196DA96F0}"/>
              </a:ext>
            </a:extLst>
          </p:cNvPr>
          <p:cNvGraphicFramePr/>
          <p:nvPr>
            <p:extLst>
              <p:ext uri="{D42A27DB-BD31-4B8C-83A1-F6EECF244321}">
                <p14:modId xmlns:p14="http://schemas.microsoft.com/office/powerpoint/2010/main" val="2841737891"/>
              </p:ext>
            </p:extLst>
          </p:nvPr>
        </p:nvGraphicFramePr>
        <p:xfrm>
          <a:off x="0" y="1152939"/>
          <a:ext cx="12192000" cy="50358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685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4346</TotalTime>
  <Words>398</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Open Sans</vt:lpstr>
      <vt:lpstr>Office Theme</vt:lpstr>
      <vt:lpstr>  Trends in Prevalence of Adults with CKD Adhering to Recommended Daily Potassium Intake  </vt:lpstr>
      <vt:lpstr>Crude Trends in Prevalence of Adults with CKD Adhering to Recommended Daily Potassium Intake, by CKD</vt:lpstr>
      <vt:lpstr>Age-Standardized Trends in Prevalence of Adults with CKD Adhering to Recommended Daily Potassium Intake, by CKD</vt:lpstr>
      <vt:lpstr>Crude Trends in Prevalence of Adults with CKD Adhering to Recommended Daily Potassium Intake, by Age</vt:lpstr>
      <vt:lpstr>Crude Trends in Prevalence of Adults with CKD Adhering to Recommended Daily Potassium Intake, by Sex</vt:lpstr>
      <vt:lpstr>Age-Standardized Trends in Prevalence of Adults with CKD Adhering to Recommended Daily Potassium Intake, by Sex</vt:lpstr>
      <vt:lpstr>Crude Trends in Prevalence of Adults with CKD Adhering to Recommended Daily Potassium Intake, by Race/Ethnicity</vt:lpstr>
      <vt:lpstr>Age-Standardized Trends in Prevalence of Adults with CKD Adhering to Recommended Daily Potassium Intake, by Race/Ethnicity</vt:lpstr>
      <vt:lpstr>Crude Trends in Prevalence of Adults with CKD Adhering to Recommended Daily Potassium Intake, by Diabetes</vt:lpstr>
      <vt:lpstr>Age-Standardized Trends in Prevalence of Adults with CKD Adhering to Recommended Daily Potassium Intake, by Diabetes</vt:lpstr>
      <vt:lpstr>Crude Trends in Prevalence of Adults with CKD Adhering to Recommended Daily Potassium Intake, by Hypertension</vt:lpstr>
      <vt:lpstr>Age-Standardized Trends in Prevalence of Adults with CKD Adhering to Recommended Daily Potassium Intake,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Kiryakos, Jenna</cp:lastModifiedBy>
  <cp:revision>174</cp:revision>
  <dcterms:created xsi:type="dcterms:W3CDTF">2023-08-07T21:35:07Z</dcterms:created>
  <dcterms:modified xsi:type="dcterms:W3CDTF">2024-08-06T14:13:10Z</dcterms:modified>
</cp:coreProperties>
</file>