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4" r:id="rId4"/>
    <p:sldId id="269" r:id="rId5"/>
    <p:sldId id="270" r:id="rId6"/>
    <p:sldId id="275" r:id="rId7"/>
    <p:sldId id="271" r:id="rId8"/>
    <p:sldId id="276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E7B"/>
    <a:srgbClr val="80008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New%20Indicators\NHANES\comorbidit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New%20Indicators\NHANES\comorbidit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New%20Indicators\NHANES\comorbidit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New%20Indicators\NHANES\comorbiditi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New%20Indicators\NHANES\comorbiditi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New%20Indicators\NHANES\comorbiditi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New%20Indicators\NHANES\comorbiditi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New%20Indicators\NHANES\comorbiditi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Hypertension!$B$24</c:f>
              <c:strCache>
                <c:ptCount val="1"/>
                <c:pt idx="0">
                  <c:v>With CKD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Hypertension!$A$26:$A$29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  <c:extLst/>
            </c:strRef>
          </c:cat>
          <c:val>
            <c:numRef>
              <c:f>Hypertension!$B$26:$B$29</c:f>
              <c:numCache>
                <c:formatCode>0.0</c:formatCode>
                <c:ptCount val="4"/>
                <c:pt idx="0">
                  <c:v>63.9</c:v>
                </c:pt>
                <c:pt idx="1">
                  <c:v>64.8</c:v>
                </c:pt>
                <c:pt idx="2">
                  <c:v>66.5</c:v>
                </c:pt>
                <c:pt idx="3">
                  <c:v>66.7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85F2-4E2B-87B1-AC67C5847638}"/>
            </c:ext>
          </c:extLst>
        </c:ser>
        <c:ser>
          <c:idx val="1"/>
          <c:order val="1"/>
          <c:tx>
            <c:strRef>
              <c:f>Hypertension!$C$24</c:f>
              <c:strCache>
                <c:ptCount val="1"/>
                <c:pt idx="0">
                  <c:v>Without 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Hypertension!$A$26:$A$29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  <c:extLst/>
            </c:strRef>
          </c:cat>
          <c:val>
            <c:numRef>
              <c:f>Hypertension!$C$26:$C$29</c:f>
              <c:numCache>
                <c:formatCode>0.0</c:formatCode>
                <c:ptCount val="4"/>
                <c:pt idx="0">
                  <c:v>30.8</c:v>
                </c:pt>
                <c:pt idx="1">
                  <c:v>30.3</c:v>
                </c:pt>
                <c:pt idx="2">
                  <c:v>32.799999999999997</c:v>
                </c:pt>
                <c:pt idx="3">
                  <c:v>33.200000000000003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85F2-4E2B-87B1-AC67C58476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3926144"/>
        <c:axId val="2083931968"/>
      </c:lineChart>
      <c:catAx>
        <c:axId val="208392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931968"/>
        <c:crosses val="autoZero"/>
        <c:auto val="1"/>
        <c:lblAlgn val="ctr"/>
        <c:lblOffset val="100"/>
        <c:noMultiLvlLbl val="0"/>
      </c:catAx>
      <c:valAx>
        <c:axId val="208393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Hypertension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84222001583881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92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1060315047598"/>
          <c:y val="0.91758945464655262"/>
          <c:w val="0.31121270597217077"/>
          <c:h val="7.99568615335987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Hypertension!$G$25</c:f>
              <c:strCache>
                <c:ptCount val="1"/>
                <c:pt idx="0">
                  <c:v>With CKD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Hypertension!$F$27:$F$30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  <c:extLst/>
            </c:strRef>
          </c:cat>
          <c:val>
            <c:numRef>
              <c:f>Hypertension!$G$27:$G$30</c:f>
              <c:numCache>
                <c:formatCode>0.0</c:formatCode>
                <c:ptCount val="4"/>
                <c:pt idx="0">
                  <c:v>52.1</c:v>
                </c:pt>
                <c:pt idx="1">
                  <c:v>48.6</c:v>
                </c:pt>
                <c:pt idx="2">
                  <c:v>53</c:v>
                </c:pt>
                <c:pt idx="3">
                  <c:v>51.4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5DB4-4358-A730-A3715B2EBF07}"/>
            </c:ext>
          </c:extLst>
        </c:ser>
        <c:ser>
          <c:idx val="1"/>
          <c:order val="1"/>
          <c:tx>
            <c:strRef>
              <c:f>Hypertension!$H$25</c:f>
              <c:strCache>
                <c:ptCount val="1"/>
                <c:pt idx="0">
                  <c:v>Without 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Hypertension!$F$27:$F$30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  <c:extLst/>
            </c:strRef>
          </c:cat>
          <c:val>
            <c:numRef>
              <c:f>Hypertension!$H$27:$H$30</c:f>
              <c:numCache>
                <c:formatCode>0.0</c:formatCode>
                <c:ptCount val="4"/>
                <c:pt idx="0">
                  <c:v>33.799999999999997</c:v>
                </c:pt>
                <c:pt idx="1">
                  <c:v>33</c:v>
                </c:pt>
                <c:pt idx="2">
                  <c:v>34.5</c:v>
                </c:pt>
                <c:pt idx="3">
                  <c:v>34.4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5DB4-4358-A730-A3715B2EB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6842112"/>
        <c:axId val="1866840448"/>
      </c:lineChart>
      <c:catAx>
        <c:axId val="186684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840448"/>
        <c:crosses val="autoZero"/>
        <c:auto val="1"/>
        <c:lblAlgn val="ctr"/>
        <c:lblOffset val="100"/>
        <c:noMultiLvlLbl val="0"/>
      </c:catAx>
      <c:valAx>
        <c:axId val="1866840448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Hypertension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20314340881057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842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001861876640417"/>
          <c:y val="0.91809917774299443"/>
          <c:w val="0.31121268044619421"/>
          <c:h val="7.9462314884648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Diabetes!$B$26</c:f>
              <c:strCache>
                <c:ptCount val="1"/>
                <c:pt idx="0">
                  <c:v>With CKD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Diabetes!$A$27:$A$30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Diabetes!$B$27:$B$30</c:f>
              <c:numCache>
                <c:formatCode>0.0</c:formatCode>
                <c:ptCount val="4"/>
                <c:pt idx="0">
                  <c:v>28.6</c:v>
                </c:pt>
                <c:pt idx="1">
                  <c:v>30.4</c:v>
                </c:pt>
                <c:pt idx="2">
                  <c:v>30.6</c:v>
                </c:pt>
                <c:pt idx="3">
                  <c:v>37.6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3B-4008-B5C3-16E211BFDB24}"/>
            </c:ext>
          </c:extLst>
        </c:ser>
        <c:ser>
          <c:idx val="1"/>
          <c:order val="1"/>
          <c:tx>
            <c:strRef>
              <c:f>Diabetes!$C$26</c:f>
              <c:strCache>
                <c:ptCount val="1"/>
                <c:pt idx="0">
                  <c:v>Without 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Diabetes!$A$27:$A$30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Diabetes!$C$27:$C$30</c:f>
              <c:numCache>
                <c:formatCode>0.0</c:formatCode>
                <c:ptCount val="4"/>
                <c:pt idx="0">
                  <c:v>7.3</c:v>
                </c:pt>
                <c:pt idx="1">
                  <c:v>8</c:v>
                </c:pt>
                <c:pt idx="2">
                  <c:v>9.8000000000000007</c:v>
                </c:pt>
                <c:pt idx="3">
                  <c:v>10.3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3B-4008-B5C3-16E211BFD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040864"/>
        <c:axId val="123040032"/>
      </c:lineChart>
      <c:catAx>
        <c:axId val="12304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40032"/>
        <c:crosses val="autoZero"/>
        <c:auto val="1"/>
        <c:lblAlgn val="ctr"/>
        <c:lblOffset val="100"/>
        <c:noMultiLvlLbl val="0"/>
      </c:catAx>
      <c:valAx>
        <c:axId val="12304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Diabetes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52559056965459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4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418528543307088"/>
          <c:y val="0.9183070607889865"/>
          <c:w val="0.31121268044619421"/>
          <c:h val="7.9260621328899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Diabetes!$G$26</c:f>
              <c:strCache>
                <c:ptCount val="1"/>
                <c:pt idx="0">
                  <c:v>With CKD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Diabetes!$F$27:$F$30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Diabetes!$G$27:$G$30</c:f>
              <c:numCache>
                <c:formatCode>0.0</c:formatCode>
                <c:ptCount val="4"/>
                <c:pt idx="0">
                  <c:v>25.4</c:v>
                </c:pt>
                <c:pt idx="1">
                  <c:v>24</c:v>
                </c:pt>
                <c:pt idx="2">
                  <c:v>25.5</c:v>
                </c:pt>
                <c:pt idx="3">
                  <c:v>32.5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6D-453E-BE55-9B883CFD3AB8}"/>
            </c:ext>
          </c:extLst>
        </c:ser>
        <c:ser>
          <c:idx val="1"/>
          <c:order val="1"/>
          <c:tx>
            <c:strRef>
              <c:f>Diabetes!$H$26</c:f>
              <c:strCache>
                <c:ptCount val="1"/>
                <c:pt idx="0">
                  <c:v>Without 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Diabetes!$F$27:$F$30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Diabetes!$H$27:$H$30</c:f>
              <c:numCache>
                <c:formatCode>0.0</c:formatCode>
                <c:ptCount val="4"/>
                <c:pt idx="0">
                  <c:v>8.1</c:v>
                </c:pt>
                <c:pt idx="1">
                  <c:v>8.6999999999999993</c:v>
                </c:pt>
                <c:pt idx="2">
                  <c:v>10.3</c:v>
                </c:pt>
                <c:pt idx="3">
                  <c:v>10.9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6D-453E-BE55-9B883CFD3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377712"/>
        <c:axId val="122368976"/>
      </c:lineChart>
      <c:catAx>
        <c:axId val="12237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68976"/>
        <c:crosses val="autoZero"/>
        <c:auto val="1"/>
        <c:lblAlgn val="ctr"/>
        <c:lblOffset val="100"/>
        <c:noMultiLvlLbl val="0"/>
      </c:catAx>
      <c:valAx>
        <c:axId val="122368976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Diabetes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67085232061110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210195209973756"/>
          <c:y val="0.9167202118169675"/>
          <c:w val="0.31121268044619421"/>
          <c:h val="7.84640425909090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CVD!$B$24</c:f>
              <c:strCache>
                <c:ptCount val="1"/>
                <c:pt idx="0">
                  <c:v>With CKD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CVD!$A$25:$A$28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CVD!$B$25:$B$28</c:f>
              <c:numCache>
                <c:formatCode>0.0</c:formatCode>
                <c:ptCount val="4"/>
                <c:pt idx="0">
                  <c:v>24.2</c:v>
                </c:pt>
                <c:pt idx="1">
                  <c:v>24.5</c:v>
                </c:pt>
                <c:pt idx="2">
                  <c:v>23.7</c:v>
                </c:pt>
                <c:pt idx="3">
                  <c:v>23.8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23-4199-83D0-5B217E871BC9}"/>
            </c:ext>
          </c:extLst>
        </c:ser>
        <c:ser>
          <c:idx val="1"/>
          <c:order val="1"/>
          <c:tx>
            <c:strRef>
              <c:f>CVD!$C$24</c:f>
              <c:strCache>
                <c:ptCount val="1"/>
                <c:pt idx="0">
                  <c:v>Without 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CVD!$A$25:$A$28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CVD!$C$25:$C$28</c:f>
              <c:numCache>
                <c:formatCode>0.0</c:formatCode>
                <c:ptCount val="4"/>
                <c:pt idx="0">
                  <c:v>6</c:v>
                </c:pt>
                <c:pt idx="1">
                  <c:v>5.8</c:v>
                </c:pt>
                <c:pt idx="2">
                  <c:v>6.1</c:v>
                </c:pt>
                <c:pt idx="3">
                  <c:v>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23-4199-83D0-5B217E871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9941680"/>
        <c:axId val="1629937104"/>
      </c:lineChart>
      <c:catAx>
        <c:axId val="162994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937104"/>
        <c:crosses val="autoZero"/>
        <c:auto val="1"/>
        <c:lblAlgn val="ctr"/>
        <c:lblOffset val="100"/>
        <c:noMultiLvlLbl val="0"/>
      </c:catAx>
      <c:valAx>
        <c:axId val="162993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CVD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15387220146353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94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210195209973756"/>
          <c:y val="0.91912806928001178"/>
          <c:w val="0.31121268044619421"/>
          <c:h val="7.8464057467402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CVD!$B$46</c:f>
              <c:strCache>
                <c:ptCount val="1"/>
                <c:pt idx="0">
                  <c:v>With CKD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CVD!$A$47:$A$50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CVD!$B$47:$B$50</c:f>
              <c:numCache>
                <c:formatCode>0.0</c:formatCode>
                <c:ptCount val="4"/>
                <c:pt idx="0">
                  <c:v>14</c:v>
                </c:pt>
                <c:pt idx="1">
                  <c:v>13.6</c:v>
                </c:pt>
                <c:pt idx="2">
                  <c:v>14.5</c:v>
                </c:pt>
                <c:pt idx="3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FD-4490-B962-F8BDF3BD538A}"/>
            </c:ext>
          </c:extLst>
        </c:ser>
        <c:ser>
          <c:idx val="1"/>
          <c:order val="1"/>
          <c:tx>
            <c:strRef>
              <c:f>CVD!$C$46</c:f>
              <c:strCache>
                <c:ptCount val="1"/>
                <c:pt idx="0">
                  <c:v>Without 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CVD!$A$47:$A$50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CVD!$C$47:$C$50</c:f>
              <c:numCache>
                <c:formatCode>0.0</c:formatCode>
                <c:ptCount val="4"/>
                <c:pt idx="0">
                  <c:v>7.2</c:v>
                </c:pt>
                <c:pt idx="1">
                  <c:v>6.6</c:v>
                </c:pt>
                <c:pt idx="2">
                  <c:v>6.7</c:v>
                </c:pt>
                <c:pt idx="3">
                  <c:v>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FD-4490-B962-F8BDF3BD53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2978048"/>
        <c:axId val="1092986368"/>
      </c:lineChart>
      <c:catAx>
        <c:axId val="109297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986368"/>
        <c:crosses val="autoZero"/>
        <c:auto val="1"/>
        <c:lblAlgn val="ctr"/>
        <c:lblOffset val="100"/>
        <c:noMultiLvlLbl val="0"/>
      </c:catAx>
      <c:valAx>
        <c:axId val="1092986368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CVD</a:t>
                </a:r>
                <a:r>
                  <a:rPr lang="en-US" sz="2400" baseline="0" dirty="0">
                    <a:solidFill>
                      <a:sysClr val="windowText" lastClr="000000"/>
                    </a:solidFill>
                  </a:rPr>
                  <a:t> (%)</a:t>
                </a:r>
                <a:endParaRPr lang="en-US" sz="240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16224492053792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97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897695209973751"/>
          <c:y val="0.92173260657872913"/>
          <c:w val="0.31121268044619421"/>
          <c:h val="7.826739342127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Anemia!$B$24</c:f>
              <c:strCache>
                <c:ptCount val="1"/>
                <c:pt idx="0">
                  <c:v>With CKD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Anemia!$A$25:$A$28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Anemia!$B$25:$B$28</c:f>
              <c:numCache>
                <c:formatCode>0.0</c:formatCode>
                <c:ptCount val="4"/>
                <c:pt idx="0">
                  <c:v>14.1</c:v>
                </c:pt>
                <c:pt idx="1">
                  <c:v>17.7</c:v>
                </c:pt>
                <c:pt idx="2">
                  <c:v>15.6</c:v>
                </c:pt>
                <c:pt idx="3">
                  <c:v>16.3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CC-41D5-9C41-9F8A10D49A1A}"/>
            </c:ext>
          </c:extLst>
        </c:ser>
        <c:ser>
          <c:idx val="1"/>
          <c:order val="1"/>
          <c:tx>
            <c:strRef>
              <c:f>Anemia!$C$24</c:f>
              <c:strCache>
                <c:ptCount val="1"/>
                <c:pt idx="0">
                  <c:v>Without 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Anemia!$A$25:$A$28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Anemia!$C$25:$C$28</c:f>
              <c:numCache>
                <c:formatCode>0.0</c:formatCode>
                <c:ptCount val="4"/>
                <c:pt idx="0">
                  <c:v>4.3</c:v>
                </c:pt>
                <c:pt idx="1">
                  <c:v>5.8</c:v>
                </c:pt>
                <c:pt idx="2">
                  <c:v>6</c:v>
                </c:pt>
                <c:pt idx="3">
                  <c:v>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CC-41D5-9C41-9F8A10D49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7010640"/>
        <c:axId val="757022704"/>
      </c:lineChart>
      <c:catAx>
        <c:axId val="75701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022704"/>
        <c:crosses val="autoZero"/>
        <c:auto val="1"/>
        <c:lblAlgn val="ctr"/>
        <c:lblOffset val="100"/>
        <c:noMultiLvlLbl val="0"/>
      </c:catAx>
      <c:valAx>
        <c:axId val="75702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Anemia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46455215477311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01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418531530391368"/>
          <c:y val="0.9193057118417125"/>
          <c:w val="0.31121270597217077"/>
          <c:h val="8.0694288158287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Anemia!$B$45</c:f>
              <c:strCache>
                <c:ptCount val="1"/>
                <c:pt idx="0">
                  <c:v>With CKD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Anemia!$A$46:$A$49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Anemia!$B$46:$B$49</c:f>
              <c:numCache>
                <c:formatCode>0.0</c:formatCode>
                <c:ptCount val="4"/>
                <c:pt idx="0">
                  <c:v>10.4</c:v>
                </c:pt>
                <c:pt idx="1">
                  <c:v>13.5</c:v>
                </c:pt>
                <c:pt idx="2">
                  <c:v>13.5</c:v>
                </c:pt>
                <c:pt idx="3">
                  <c:v>13.6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DD-4AE5-BDFE-9945AE1635FF}"/>
            </c:ext>
          </c:extLst>
        </c:ser>
        <c:ser>
          <c:idx val="1"/>
          <c:order val="1"/>
          <c:tx>
            <c:strRef>
              <c:f>Anemia!$C$45</c:f>
              <c:strCache>
                <c:ptCount val="1"/>
                <c:pt idx="0">
                  <c:v>Without 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Anemia!$A$46:$A$49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Anemia!$C$46:$C$49</c:f>
              <c:numCache>
                <c:formatCode>0.0</c:formatCode>
                <c:ptCount val="4"/>
                <c:pt idx="0">
                  <c:v>4.4000000000000004</c:v>
                </c:pt>
                <c:pt idx="1">
                  <c:v>6</c:v>
                </c:pt>
                <c:pt idx="2">
                  <c:v>6.2</c:v>
                </c:pt>
                <c:pt idx="3">
                  <c:v>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DD-4AE5-BDFE-9945AE163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2138144"/>
        <c:axId val="1632139392"/>
      </c:lineChart>
      <c:catAx>
        <c:axId val="163213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139392"/>
        <c:crosses val="autoZero"/>
        <c:auto val="1"/>
        <c:lblAlgn val="ctr"/>
        <c:lblOffset val="100"/>
        <c:noMultiLvlLbl val="0"/>
      </c:catAx>
      <c:valAx>
        <c:axId val="163213939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Anemia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55632220786742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13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26861876640421"/>
          <c:y val="0.92133831757652795"/>
          <c:w val="0.31121268044619421"/>
          <c:h val="7.866168242347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80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29" y="3225116"/>
            <a:ext cx="10442713" cy="1640266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Burden of Comorbidities by CKD</a:t>
            </a: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0" y="275393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24665" y="3583584"/>
            <a:ext cx="11542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2005–March 2020, crude prevalence of diabetes ranged from 28.6% to 37.6%, while that of anemia ranged from 14.1% to 17.7% among adults with CKD. Both crude and age-standardized prevalence of the listed comorbidities was higher among adults with CKD than those without CKD. 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Source: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699" y="6397941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https://nccd.cdc.gov/CKD/detail.aspx?Qnum=Q800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6" y="29299"/>
            <a:ext cx="11787808" cy="1325563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/>
              <a:t>Burden of Comorbidities by CKD, Hypertension (crude)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CE70302-198F-41BC-98FF-8216C2F40C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47576"/>
              </p:ext>
            </p:extLst>
          </p:nvPr>
        </p:nvGraphicFramePr>
        <p:xfrm>
          <a:off x="0" y="1012873"/>
          <a:ext cx="12191999" cy="5175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88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E370A2-FFE1-4D01-AC88-990221B1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6" y="46209"/>
            <a:ext cx="11787808" cy="1325563"/>
          </a:xfrm>
        </p:spPr>
        <p:txBody>
          <a:bodyPr>
            <a:normAutofit/>
          </a:bodyPr>
          <a:lstStyle/>
          <a:p>
            <a:pPr algn="ctr"/>
            <a:r>
              <a:rPr lang="en-US" sz="3520" b="1" dirty="0"/>
              <a:t>Burden of Comorbidities by CKD, Hypertension (age-standardized)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D1CE32-16D7-47DE-9679-A9A624CA7F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892425"/>
              </p:ext>
            </p:extLst>
          </p:nvPr>
        </p:nvGraphicFramePr>
        <p:xfrm>
          <a:off x="0" y="980661"/>
          <a:ext cx="12192000" cy="5208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323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E282F0-BBF1-4FA7-AB1C-DD0A1A85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9" y="0"/>
            <a:ext cx="11847442" cy="1325563"/>
          </a:xfrm>
        </p:spPr>
        <p:txBody>
          <a:bodyPr/>
          <a:lstStyle/>
          <a:p>
            <a:pPr algn="ctr"/>
            <a:r>
              <a:rPr lang="en-US" sz="4400" b="1" dirty="0"/>
              <a:t>Burden of Comorbidities by CKD, Diabetes (crude)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2F4A47-FEAB-45AC-87BB-3D62FAB37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419739"/>
              </p:ext>
            </p:extLst>
          </p:nvPr>
        </p:nvGraphicFramePr>
        <p:xfrm>
          <a:off x="0" y="940903"/>
          <a:ext cx="12192000" cy="5221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19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9609-388D-40F4-8FD2-10944AAF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" y="6454"/>
            <a:ext cx="11860695" cy="1325563"/>
          </a:xfrm>
        </p:spPr>
        <p:txBody>
          <a:bodyPr>
            <a:normAutofit/>
          </a:bodyPr>
          <a:lstStyle/>
          <a:p>
            <a:pPr algn="ctr"/>
            <a:r>
              <a:rPr lang="en-US" sz="3520" b="1" dirty="0"/>
              <a:t>Burden of Comorbidities by CKD, Diabetes (age-standardized)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168E6FC-6444-40E4-9AF5-BE321C54F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566963"/>
              </p:ext>
            </p:extLst>
          </p:nvPr>
        </p:nvGraphicFramePr>
        <p:xfrm>
          <a:off x="0" y="914399"/>
          <a:ext cx="12192000" cy="5274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05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9609-388D-40F4-8FD2-10944AAF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0"/>
            <a:ext cx="11847443" cy="1325563"/>
          </a:xfrm>
        </p:spPr>
        <p:txBody>
          <a:bodyPr>
            <a:normAutofit/>
          </a:bodyPr>
          <a:lstStyle/>
          <a:p>
            <a:pPr algn="ctr"/>
            <a:r>
              <a:rPr lang="en-US" sz="3660" b="1" dirty="0"/>
              <a:t>Burden of Comorbidities by CKD, Cardiovascular Disease (crude)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28BD04-3566-4258-9AD7-67BC11355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272330"/>
              </p:ext>
            </p:extLst>
          </p:nvPr>
        </p:nvGraphicFramePr>
        <p:xfrm>
          <a:off x="0" y="914401"/>
          <a:ext cx="12192000" cy="5274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95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4F957-7018-4576-B0D7-609F2CAC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6452"/>
            <a:ext cx="11900451" cy="1325563"/>
          </a:xfrm>
        </p:spPr>
        <p:txBody>
          <a:bodyPr>
            <a:normAutofit/>
          </a:bodyPr>
          <a:lstStyle/>
          <a:p>
            <a:pPr algn="ctr"/>
            <a:r>
              <a:rPr lang="en-US" sz="3120" b="1" dirty="0"/>
              <a:t>Burden of Comorbidities by CKD, Cardiovascular Disease (age-standardized)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72EF601-262B-4CDE-8D48-A64199A34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530166"/>
              </p:ext>
            </p:extLst>
          </p:nvPr>
        </p:nvGraphicFramePr>
        <p:xfrm>
          <a:off x="0" y="887895"/>
          <a:ext cx="12192000" cy="5287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544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4F957-7018-4576-B0D7-609F2CAC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" y="105671"/>
            <a:ext cx="11860695" cy="1325563"/>
          </a:xfrm>
        </p:spPr>
        <p:txBody>
          <a:bodyPr/>
          <a:lstStyle/>
          <a:p>
            <a:pPr algn="ctr"/>
            <a:r>
              <a:rPr lang="en-US" sz="4400" b="1" dirty="0"/>
              <a:t>Burden of Comorbidities by CKD, Anemia (crude)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E371284-9BB7-4C99-B106-17FE53F837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0491207"/>
              </p:ext>
            </p:extLst>
          </p:nvPr>
        </p:nvGraphicFramePr>
        <p:xfrm>
          <a:off x="0" y="1033669"/>
          <a:ext cx="12191999" cy="5128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471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3823EE-25A6-4581-B77D-8507AEA3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6454"/>
            <a:ext cx="11847444" cy="1325563"/>
          </a:xfrm>
        </p:spPr>
        <p:txBody>
          <a:bodyPr>
            <a:normAutofit/>
          </a:bodyPr>
          <a:lstStyle/>
          <a:p>
            <a:pPr algn="ctr"/>
            <a:r>
              <a:rPr lang="en-US" sz="3890" b="1" dirty="0"/>
              <a:t>Burden of Comorbidities by CKD, Anemia (age-standardized)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01C526C-7438-4F27-BC44-0E43B412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80907"/>
              </p:ext>
            </p:extLst>
          </p:nvPr>
        </p:nvGraphicFramePr>
        <p:xfrm>
          <a:off x="0" y="914399"/>
          <a:ext cx="12192000" cy="526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685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182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  Burden of Comorbidities by CKD   </vt:lpstr>
      <vt:lpstr>Burden of Comorbidities by CKD, Hypertension (crude)</vt:lpstr>
      <vt:lpstr>Burden of Comorbidities by CKD, Hypertension (age-standardized)</vt:lpstr>
      <vt:lpstr>Burden of Comorbidities by CKD, Diabetes (crude)</vt:lpstr>
      <vt:lpstr>Burden of Comorbidities by CKD, Diabetes (age-standardized)</vt:lpstr>
      <vt:lpstr>Burden of Comorbidities by CKD, Cardiovascular Disease (crude)</vt:lpstr>
      <vt:lpstr>Burden of Comorbidities by CKD, Cardiovascular Disease (age-standardized)</vt:lpstr>
      <vt:lpstr>Burden of Comorbidities by CKD, Anemia (crude)</vt:lpstr>
      <vt:lpstr>Burden of Comorbidities by CKD, Anemia (age-standardized)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Licon, Ana Laura</cp:lastModifiedBy>
  <cp:revision>181</cp:revision>
  <dcterms:created xsi:type="dcterms:W3CDTF">2023-08-07T21:35:07Z</dcterms:created>
  <dcterms:modified xsi:type="dcterms:W3CDTF">2024-08-07T16:11:04Z</dcterms:modified>
</cp:coreProperties>
</file>