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2024%20Releases\Fall%20Release\Indicators\Indicator%20Spreadsheets\New%20Indicators\NHANES\age_categories_stacked_ba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'CDC request after 4.11.2024'!$B$1</c:f>
              <c:strCache>
                <c:ptCount val="1"/>
                <c:pt idx="0">
                  <c:v>CKD Stage 1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'CDC request after 4.11.2024'!$A$2:$A$5</c:f>
              <c:strCache>
                <c:ptCount val="4"/>
                <c:pt idx="0">
                  <c:v>18–39 years</c:v>
                </c:pt>
                <c:pt idx="1">
                  <c:v>40–59 years</c:v>
                </c:pt>
                <c:pt idx="2">
                  <c:v>60–69 years</c:v>
                </c:pt>
                <c:pt idx="3">
                  <c:v>70+ years</c:v>
                </c:pt>
              </c:strCache>
            </c:strRef>
          </c:cat>
          <c:val>
            <c:numRef>
              <c:f>'CDC request after 4.11.2024'!$B$2:$B$5</c:f>
              <c:numCache>
                <c:formatCode>0.00</c:formatCode>
                <c:ptCount val="4"/>
                <c:pt idx="0">
                  <c:v>5.3</c:v>
                </c:pt>
                <c:pt idx="1">
                  <c:v>5.3</c:v>
                </c:pt>
                <c:pt idx="2">
                  <c:v>4.4000000000000004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4-44C7-80D0-99C1FDD9793D}"/>
            </c:ext>
          </c:extLst>
        </c:ser>
        <c:ser>
          <c:idx val="1"/>
          <c:order val="1"/>
          <c:tx>
            <c:strRef>
              <c:f>'CDC request after 4.11.2024'!$C$1</c:f>
              <c:strCache>
                <c:ptCount val="1"/>
                <c:pt idx="0">
                  <c:v>CKD Stage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'CDC request after 4.11.2024'!$A$2:$A$5</c:f>
              <c:strCache>
                <c:ptCount val="4"/>
                <c:pt idx="0">
                  <c:v>18–39 years</c:v>
                </c:pt>
                <c:pt idx="1">
                  <c:v>40–59 years</c:v>
                </c:pt>
                <c:pt idx="2">
                  <c:v>60–69 years</c:v>
                </c:pt>
                <c:pt idx="3">
                  <c:v>70+ years</c:v>
                </c:pt>
              </c:strCache>
            </c:strRef>
          </c:cat>
          <c:val>
            <c:numRef>
              <c:f>'CDC request after 4.11.2024'!$C$2:$C$5</c:f>
              <c:numCache>
                <c:formatCode>0.00</c:formatCode>
                <c:ptCount val="4"/>
                <c:pt idx="0">
                  <c:v>0.6</c:v>
                </c:pt>
                <c:pt idx="1">
                  <c:v>2.2000000000000002</c:v>
                </c:pt>
                <c:pt idx="2">
                  <c:v>5.7</c:v>
                </c:pt>
                <c:pt idx="3">
                  <c:v>10.4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4-44C7-80D0-99C1FDD9793D}"/>
            </c:ext>
          </c:extLst>
        </c:ser>
        <c:ser>
          <c:idx val="2"/>
          <c:order val="2"/>
          <c:tx>
            <c:strRef>
              <c:f>'CDC request after 4.11.2024'!$D$1</c:f>
              <c:strCache>
                <c:ptCount val="1"/>
                <c:pt idx="0">
                  <c:v>CKD Stage 3a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'CDC request after 4.11.2024'!$A$2:$A$5</c:f>
              <c:strCache>
                <c:ptCount val="4"/>
                <c:pt idx="0">
                  <c:v>18–39 years</c:v>
                </c:pt>
                <c:pt idx="1">
                  <c:v>40–59 years</c:v>
                </c:pt>
                <c:pt idx="2">
                  <c:v>60–69 years</c:v>
                </c:pt>
                <c:pt idx="3">
                  <c:v>70+ years</c:v>
                </c:pt>
              </c:strCache>
            </c:strRef>
          </c:cat>
          <c:val>
            <c:numRef>
              <c:f>'CDC request after 4.11.2024'!$D$2:$D$5</c:f>
              <c:numCache>
                <c:formatCode>0.00</c:formatCode>
                <c:ptCount val="4"/>
                <c:pt idx="0">
                  <c:v>0.2</c:v>
                </c:pt>
                <c:pt idx="1">
                  <c:v>1.5</c:v>
                </c:pt>
                <c:pt idx="2">
                  <c:v>6.2</c:v>
                </c:pt>
                <c:pt idx="3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84-44C7-80D0-99C1FDD9793D}"/>
            </c:ext>
          </c:extLst>
        </c:ser>
        <c:ser>
          <c:idx val="3"/>
          <c:order val="3"/>
          <c:tx>
            <c:strRef>
              <c:f>'CDC request after 4.11.2024'!$E$1</c:f>
              <c:strCache>
                <c:ptCount val="1"/>
                <c:pt idx="0">
                  <c:v>CKD Stage 3b</c:v>
                </c:pt>
              </c:strCache>
            </c:strRef>
          </c:tx>
          <c:spPr>
            <a:solidFill>
              <a:schemeClr val="accent4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'CDC request after 4.11.2024'!$A$2:$A$5</c:f>
              <c:strCache>
                <c:ptCount val="4"/>
                <c:pt idx="0">
                  <c:v>18–39 years</c:v>
                </c:pt>
                <c:pt idx="1">
                  <c:v>40–59 years</c:v>
                </c:pt>
                <c:pt idx="2">
                  <c:v>60–69 years</c:v>
                </c:pt>
                <c:pt idx="3">
                  <c:v>70+ years</c:v>
                </c:pt>
              </c:strCache>
            </c:strRef>
          </c:cat>
          <c:val>
            <c:numRef>
              <c:f>'CDC request after 4.11.2024'!$E$2:$E$5</c:f>
              <c:numCache>
                <c:formatCode>0.00</c:formatCode>
                <c:ptCount val="4"/>
                <c:pt idx="0">
                  <c:v>0.02</c:v>
                </c:pt>
                <c:pt idx="1">
                  <c:v>0.3</c:v>
                </c:pt>
                <c:pt idx="2">
                  <c:v>1.5</c:v>
                </c:pt>
                <c:pt idx="3">
                  <c:v>8.3000000000000007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84-44C7-80D0-99C1FDD9793D}"/>
            </c:ext>
          </c:extLst>
        </c:ser>
        <c:ser>
          <c:idx val="4"/>
          <c:order val="4"/>
          <c:tx>
            <c:strRef>
              <c:f>'CDC request after 4.11.2024'!$F$1</c:f>
              <c:strCache>
                <c:ptCount val="1"/>
                <c:pt idx="0">
                  <c:v>CKD Stages 4 &amp; 5</c:v>
                </c:pt>
              </c:strCache>
            </c:strRef>
          </c:tx>
          <c:spPr>
            <a:solidFill>
              <a:srgbClr val="800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'CDC request after 4.11.2024'!$A$2:$A$5</c:f>
              <c:strCache>
                <c:ptCount val="4"/>
                <c:pt idx="0">
                  <c:v>18–39 years</c:v>
                </c:pt>
                <c:pt idx="1">
                  <c:v>40–59 years</c:v>
                </c:pt>
                <c:pt idx="2">
                  <c:v>60–69 years</c:v>
                </c:pt>
                <c:pt idx="3">
                  <c:v>70+ years</c:v>
                </c:pt>
              </c:strCache>
            </c:strRef>
          </c:cat>
          <c:val>
            <c:numRef>
              <c:f>'CDC request after 4.11.2024'!$F$2:$F$5</c:f>
              <c:numCache>
                <c:formatCode>0.00</c:formatCode>
                <c:ptCount val="4"/>
                <c:pt idx="0">
                  <c:v>0.05</c:v>
                </c:pt>
                <c:pt idx="1">
                  <c:v>0.2</c:v>
                </c:pt>
                <c:pt idx="2">
                  <c:v>0.7</c:v>
                </c:pt>
                <c:pt idx="3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84-44C7-80D0-99C1FDD9793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995172335"/>
        <c:axId val="1995173583"/>
      </c:barChart>
      <c:catAx>
        <c:axId val="19951723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173583"/>
        <c:crosses val="autoZero"/>
        <c:auto val="1"/>
        <c:lblAlgn val="ctr"/>
        <c:lblOffset val="100"/>
        <c:noMultiLvlLbl val="0"/>
      </c:catAx>
      <c:valAx>
        <c:axId val="199517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400">
                    <a:solidFill>
                      <a:sysClr val="windowText" lastClr="000000"/>
                    </a:solidFill>
                  </a:rPr>
                  <a:t>CKD Stages</a:t>
                </a:r>
                <a:r>
                  <a:rPr lang="en-US" sz="2400" baseline="0">
                    <a:solidFill>
                      <a:sysClr val="windowText" lastClr="000000"/>
                    </a:solidFill>
                  </a:rPr>
                  <a:t> (%)</a:t>
                </a:r>
                <a:endParaRPr lang="en-US" sz="2400">
                  <a:solidFill>
                    <a:sysClr val="windowText" lastClr="000000"/>
                  </a:solidFill>
                </a:endParaRPr>
              </a:p>
            </c:rich>
          </c:tx>
          <c:layout>
            <c:manualLayout>
              <c:xMode val="edge"/>
              <c:yMode val="edge"/>
              <c:x val="9.8589238845144455E-5"/>
              <c:y val="0.2538729244913790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51723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3333333333333329E-2"/>
          <c:y val="0.91161238458496874"/>
          <c:w val="0.9"/>
          <c:h val="8.327650408033701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801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1508" y="2914845"/>
            <a:ext cx="10508972" cy="102831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000" b="1" dirty="0"/>
              <a:t>Prevalence of CKD Stages among U.S. Adults, 2003–March 2020, by Age Categories 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546648" y="3700454"/>
            <a:ext cx="11098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2003–March 2020 combined NHANES, the prevalence of CKD was 6.2% among U.S. adults aged 18–39 years, representing mostly stage 1 CKD. For age group 40–59 years, 9.5% had CKD, with half of the prevalent cases being stage 1 CKD. The higher prevalence of CKD in older ages consisted mostly of more advanced stages of CKD.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https://nccd.cdc.gov/CKD/detail.aspx?Qnum=Q801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b="1" dirty="0"/>
              <a:t>Prevalence of CKD Stages among U.S. Adults, 2003–March 2020, by Age Categories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980DAE1-756F-40AD-B257-0BF1F682E2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0038161"/>
              </p:ext>
            </p:extLst>
          </p:nvPr>
        </p:nvGraphicFramePr>
        <p:xfrm>
          <a:off x="0" y="1219199"/>
          <a:ext cx="12192000" cy="49695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135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Prevalence of CKD Stages among U.S. Adults, 2003–March 2020, by Age Categories  </vt:lpstr>
      <vt:lpstr>Prevalence of CKD Stages among U.S. Adults, 2003–March 2020, by Age Categories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124</cp:revision>
  <dcterms:created xsi:type="dcterms:W3CDTF">2023-08-07T21:35:07Z</dcterms:created>
  <dcterms:modified xsi:type="dcterms:W3CDTF">2024-08-06T14:29:05Z</dcterms:modified>
</cp:coreProperties>
</file>