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University%20of%20Michigan%20Dropbox\Jenna%20Kiryakos\Nephrology_KECC\CDC%20(2022-%20)\Website%20Redesign\TED\2024\Fall%202024\Existing%20NHANES%20Indicators\Q9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University%20of%20Michigan%20Dropbox\Jenna%20Kiryakos\Nephrology_KECC\CDC%20(2022-%20)\Website%20Redesign\TED\2024\Fall%202024\Existing%20NHANES%20Indicators\Q9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University%20of%20Michigan%20Dropbox\Jenna%20Kiryakos\Nephrology_KECC\CDC%20(2022-%20)\Website%20Redesign\TED\2024\Fall%202024\Existing%20NHANES%20Indicators\Q98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University%20of%20Michigan%20Dropbox\Jenna%20Kiryakos\Nephrology_KECC\CDC%20(2022-%20)\Website%20Redesign\TED\2024\Fall%202024\Existing%20NHANES%20Indicators\Q98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University%20of%20Michigan%20Dropbox\Jenna%20Kiryakos\Nephrology_KECC\CDC%20(2022-%20)\Website%20Redesign\TED\2024\Fall%202024\Existing%20NHANES%20Indicators\Q98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University%20of%20Michigan%20Dropbox\Jenna%20Kiryakos\Nephrology_KECC\CDC%20(2022-%20)\Website%20Redesign\TED\2024\Fall%202024\Existing%20NHANES%20Indicators\Q98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University%20of%20Michigan%20Dropbox\Jenna%20Kiryakos\Nephrology_KECC\CDC%20(2022-%20)\Website%20Redesign\TED\2024\Fall%202024\Existing%20NHANES%20Indicators\Q98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Overall!$B$4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strRef>
              <c:f>Overall!$A$5:$A$9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Overall!$B$5:$B$9</c:f>
              <c:numCache>
                <c:formatCode>0.0</c:formatCode>
                <c:ptCount val="5"/>
                <c:pt idx="0">
                  <c:v>14.6</c:v>
                </c:pt>
                <c:pt idx="1">
                  <c:v>14.2</c:v>
                </c:pt>
                <c:pt idx="2">
                  <c:v>15.2</c:v>
                </c:pt>
                <c:pt idx="3">
                  <c:v>20.7</c:v>
                </c:pt>
                <c:pt idx="4">
                  <c:v>25.6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AE-4BE6-821D-D8FACED6B0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7446447"/>
        <c:axId val="1357445615"/>
      </c:lineChart>
      <c:catAx>
        <c:axId val="1357446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445615"/>
        <c:crosses val="autoZero"/>
        <c:auto val="1"/>
        <c:lblAlgn val="ctr"/>
        <c:lblOffset val="100"/>
        <c:noMultiLvlLbl val="0"/>
      </c:catAx>
      <c:valAx>
        <c:axId val="1357445615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chemeClr val="tx1"/>
                    </a:solidFill>
                  </a:rPr>
                  <a:t>Aware</a:t>
                </a:r>
                <a:r>
                  <a:rPr lang="en-US" sz="2400" baseline="0">
                    <a:solidFill>
                      <a:schemeClr val="tx1"/>
                    </a:solidFill>
                  </a:rPr>
                  <a:t> of CKD (%)</a:t>
                </a:r>
                <a:endParaRPr lang="en-US" sz="24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62197282705608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446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Age!$B$9</c:f>
              <c:strCache>
                <c:ptCount val="1"/>
                <c:pt idx="0">
                  <c:v>&lt;60 years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Age!$A$10:$A$14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Age!$B$10:$B$14</c:f>
              <c:numCache>
                <c:formatCode>0.0</c:formatCode>
                <c:ptCount val="5"/>
                <c:pt idx="0">
                  <c:v>26.4</c:v>
                </c:pt>
                <c:pt idx="1">
                  <c:v>22.5</c:v>
                </c:pt>
                <c:pt idx="2">
                  <c:v>28.8</c:v>
                </c:pt>
                <c:pt idx="3">
                  <c:v>31.1</c:v>
                </c:pt>
                <c:pt idx="4">
                  <c:v>44.4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48-4450-95AD-30BBD7D44284}"/>
            </c:ext>
          </c:extLst>
        </c:ser>
        <c:ser>
          <c:idx val="1"/>
          <c:order val="1"/>
          <c:tx>
            <c:strRef>
              <c:f>Age!$C$9</c:f>
              <c:strCache>
                <c:ptCount val="1"/>
                <c:pt idx="0">
                  <c:v>60+ years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Age!$A$10:$A$14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Age!$C$10:$C$14</c:f>
              <c:numCache>
                <c:formatCode>0.0</c:formatCode>
                <c:ptCount val="5"/>
                <c:pt idx="0">
                  <c:v>12.3</c:v>
                </c:pt>
                <c:pt idx="1">
                  <c:v>12.7</c:v>
                </c:pt>
                <c:pt idx="2">
                  <c:v>13</c:v>
                </c:pt>
                <c:pt idx="3">
                  <c:v>18.5</c:v>
                </c:pt>
                <c:pt idx="4">
                  <c:v>22.5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48-4450-95AD-30BBD7D44284}"/>
            </c:ext>
          </c:extLst>
        </c:ser>
        <c:ser>
          <c:idx val="2"/>
          <c:order val="2"/>
          <c:tx>
            <c:strRef>
              <c:f>Age!$D$9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Age!$A$10:$A$14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Age!$D$10:$D$14</c:f>
              <c:numCache>
                <c:formatCode>0.0</c:formatCode>
                <c:ptCount val="5"/>
                <c:pt idx="0">
                  <c:v>14.6</c:v>
                </c:pt>
                <c:pt idx="1">
                  <c:v>14.2</c:v>
                </c:pt>
                <c:pt idx="2">
                  <c:v>15.2</c:v>
                </c:pt>
                <c:pt idx="3">
                  <c:v>20.7</c:v>
                </c:pt>
                <c:pt idx="4">
                  <c:v>25.6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48-4450-95AD-30BBD7D442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442080"/>
        <c:axId val="2128442496"/>
      </c:lineChart>
      <c:catAx>
        <c:axId val="212844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442496"/>
        <c:crosses val="autoZero"/>
        <c:auto val="1"/>
        <c:lblAlgn val="ctr"/>
        <c:lblOffset val="100"/>
        <c:noMultiLvlLbl val="0"/>
      </c:catAx>
      <c:valAx>
        <c:axId val="212844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>
                    <a:solidFill>
                      <a:sysClr val="windowText" lastClr="000000"/>
                    </a:solidFill>
                  </a:rPr>
                  <a:t>Aware</a:t>
                </a:r>
                <a:r>
                  <a:rPr lang="en-US" sz="2400" baseline="0" dirty="0">
                    <a:solidFill>
                      <a:sysClr val="windowText" lastClr="000000"/>
                    </a:solidFill>
                  </a:rPr>
                  <a:t> of CKD (%)</a:t>
                </a:r>
                <a:endParaRPr lang="en-US" sz="2400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17623693557995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44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927788713910764"/>
          <c:y val="0.90792955955648358"/>
          <c:w val="0.41269422572178477"/>
          <c:h val="8.6746365690153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sex!$B$1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sex!$A$2:$A$6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sex!$B$2:$B$6</c:f>
              <c:numCache>
                <c:formatCode>0.0</c:formatCode>
                <c:ptCount val="5"/>
                <c:pt idx="0">
                  <c:v>17.5</c:v>
                </c:pt>
                <c:pt idx="1">
                  <c:v>19.899999999999999</c:v>
                </c:pt>
                <c:pt idx="2">
                  <c:v>17</c:v>
                </c:pt>
                <c:pt idx="3">
                  <c:v>23.8</c:v>
                </c:pt>
                <c:pt idx="4">
                  <c:v>32.200000000000003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B6-440B-80A6-5390968F03E2}"/>
            </c:ext>
          </c:extLst>
        </c:ser>
        <c:ser>
          <c:idx val="1"/>
          <c:order val="1"/>
          <c:tx>
            <c:strRef>
              <c:f>sex!$C$1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sex!$A$2:$A$6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sex!$C$2:$C$6</c:f>
              <c:numCache>
                <c:formatCode>0.0</c:formatCode>
                <c:ptCount val="5"/>
                <c:pt idx="0">
                  <c:v>12.7</c:v>
                </c:pt>
                <c:pt idx="1">
                  <c:v>10.7</c:v>
                </c:pt>
                <c:pt idx="2">
                  <c:v>13.9</c:v>
                </c:pt>
                <c:pt idx="3">
                  <c:v>18.600000000000001</c:v>
                </c:pt>
                <c:pt idx="4">
                  <c:v>20.7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B6-440B-80A6-5390968F03E2}"/>
            </c:ext>
          </c:extLst>
        </c:ser>
        <c:ser>
          <c:idx val="2"/>
          <c:order val="2"/>
          <c:tx>
            <c:strRef>
              <c:f>sex!$D$1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sex!$A$2:$A$6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sex!$D$2:$D$6</c:f>
              <c:numCache>
                <c:formatCode>0.0</c:formatCode>
                <c:ptCount val="5"/>
                <c:pt idx="0">
                  <c:v>14.6</c:v>
                </c:pt>
                <c:pt idx="1">
                  <c:v>14.2</c:v>
                </c:pt>
                <c:pt idx="2">
                  <c:v>15.2</c:v>
                </c:pt>
                <c:pt idx="3">
                  <c:v>20.7</c:v>
                </c:pt>
                <c:pt idx="4">
                  <c:v>25.6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BB6-440B-80A6-5390968F03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7495551"/>
        <c:axId val="1117498047"/>
      </c:lineChart>
      <c:catAx>
        <c:axId val="1117495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7498047"/>
        <c:crosses val="autoZero"/>
        <c:auto val="1"/>
        <c:lblAlgn val="ctr"/>
        <c:lblOffset val="100"/>
        <c:noMultiLvlLbl val="0"/>
      </c:catAx>
      <c:valAx>
        <c:axId val="111749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Aware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of CKD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15904885843536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7495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73001556184513"/>
          <c:y val="0.90741520627585481"/>
          <c:w val="0.33595655642688294"/>
          <c:h val="8.72309759251038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race!$B$1</c:f>
              <c:strCache>
                <c:ptCount val="1"/>
                <c:pt idx="0">
                  <c:v>Non-Hispanic White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race!$B$2:$B$6</c:f>
              <c:numCache>
                <c:formatCode>0.0</c:formatCode>
                <c:ptCount val="5"/>
                <c:pt idx="0">
                  <c:v>13</c:v>
                </c:pt>
                <c:pt idx="1">
                  <c:v>13.2</c:v>
                </c:pt>
                <c:pt idx="2">
                  <c:v>13.6</c:v>
                </c:pt>
                <c:pt idx="3">
                  <c:v>18.2</c:v>
                </c:pt>
                <c:pt idx="4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74-482A-96E9-85620105AE09}"/>
            </c:ext>
          </c:extLst>
        </c:ser>
        <c:ser>
          <c:idx val="1"/>
          <c:order val="1"/>
          <c:tx>
            <c:strRef>
              <c:f>race!$C$1</c:f>
              <c:strCache>
                <c:ptCount val="1"/>
                <c:pt idx="0">
                  <c:v>Non-Hispanic Black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race!$C$2:$C$6</c:f>
              <c:numCache>
                <c:formatCode>0.0</c:formatCode>
                <c:ptCount val="5"/>
                <c:pt idx="0">
                  <c:v>18.600000000000001</c:v>
                </c:pt>
                <c:pt idx="1">
                  <c:v>18.8</c:v>
                </c:pt>
                <c:pt idx="2">
                  <c:v>19.3</c:v>
                </c:pt>
                <c:pt idx="3">
                  <c:v>26.6</c:v>
                </c:pt>
                <c:pt idx="4">
                  <c:v>27.7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74-482A-96E9-85620105AE09}"/>
            </c:ext>
          </c:extLst>
        </c:ser>
        <c:ser>
          <c:idx val="2"/>
          <c:order val="2"/>
          <c:tx>
            <c:strRef>
              <c:f>race!$D$1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race!$D$2:$D$6</c:f>
              <c:numCache>
                <c:formatCode>0.0</c:formatCode>
                <c:ptCount val="5"/>
                <c:pt idx="0">
                  <c:v>14.6</c:v>
                </c:pt>
                <c:pt idx="1">
                  <c:v>14.2</c:v>
                </c:pt>
                <c:pt idx="2">
                  <c:v>15.2</c:v>
                </c:pt>
                <c:pt idx="3">
                  <c:v>20.7</c:v>
                </c:pt>
                <c:pt idx="4">
                  <c:v>25.6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74-482A-96E9-85620105A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8595008"/>
        <c:axId val="1398587936"/>
      </c:lineChart>
      <c:catAx>
        <c:axId val="139859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8587936"/>
        <c:crosses val="autoZero"/>
        <c:auto val="1"/>
        <c:lblAlgn val="ctr"/>
        <c:lblOffset val="100"/>
        <c:noMultiLvlLbl val="0"/>
      </c:catAx>
      <c:valAx>
        <c:axId val="139858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Aware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of CKD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23363004220272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859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864544116186357"/>
          <c:y val="0.91325363430984685"/>
          <c:w val="0.63562579032363764"/>
          <c:h val="8.67463656901531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Diabetes!$B$17</c:f>
              <c:strCache>
                <c:ptCount val="1"/>
                <c:pt idx="0">
                  <c:v>Diabetes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Diabetes!$A$18:$A$22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Diabetes!$B$18:$B$22</c:f>
              <c:numCache>
                <c:formatCode>0.0</c:formatCode>
                <c:ptCount val="5"/>
                <c:pt idx="0">
                  <c:v>23.2</c:v>
                </c:pt>
                <c:pt idx="1">
                  <c:v>22.5</c:v>
                </c:pt>
                <c:pt idx="2">
                  <c:v>21.3</c:v>
                </c:pt>
                <c:pt idx="3">
                  <c:v>26.6</c:v>
                </c:pt>
                <c:pt idx="4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51-41A1-AC9C-9C7A72131205}"/>
            </c:ext>
          </c:extLst>
        </c:ser>
        <c:ser>
          <c:idx val="1"/>
          <c:order val="1"/>
          <c:tx>
            <c:strRef>
              <c:f>Diabetes!$C$17</c:f>
              <c:strCache>
                <c:ptCount val="1"/>
                <c:pt idx="0">
                  <c:v>No Diabetes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Diabetes!$A$18:$A$22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Diabetes!$C$18:$C$22</c:f>
              <c:numCache>
                <c:formatCode>0.0</c:formatCode>
                <c:ptCount val="5"/>
                <c:pt idx="0">
                  <c:v>11.5</c:v>
                </c:pt>
                <c:pt idx="1">
                  <c:v>10.6</c:v>
                </c:pt>
                <c:pt idx="2">
                  <c:v>11.9</c:v>
                </c:pt>
                <c:pt idx="3">
                  <c:v>17.5</c:v>
                </c:pt>
                <c:pt idx="4">
                  <c:v>22.7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51-41A1-AC9C-9C7A72131205}"/>
            </c:ext>
          </c:extLst>
        </c:ser>
        <c:ser>
          <c:idx val="2"/>
          <c:order val="2"/>
          <c:tx>
            <c:strRef>
              <c:f>Diabetes!$D$17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Diabetes!$A$18:$A$22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Diabetes!$D$18:$D$22</c:f>
              <c:numCache>
                <c:formatCode>0.0</c:formatCode>
                <c:ptCount val="5"/>
                <c:pt idx="0">
                  <c:v>14.6</c:v>
                </c:pt>
                <c:pt idx="1">
                  <c:v>14.2</c:v>
                </c:pt>
                <c:pt idx="2">
                  <c:v>15.2</c:v>
                </c:pt>
                <c:pt idx="3">
                  <c:v>20.7</c:v>
                </c:pt>
                <c:pt idx="4">
                  <c:v>25.6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51-41A1-AC9C-9C7A72131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8333072"/>
        <c:axId val="1468333488"/>
      </c:lineChart>
      <c:catAx>
        <c:axId val="146833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333488"/>
        <c:crosses val="autoZero"/>
        <c:auto val="1"/>
        <c:lblAlgn val="ctr"/>
        <c:lblOffset val="100"/>
        <c:noMultiLvlLbl val="0"/>
      </c:catAx>
      <c:valAx>
        <c:axId val="146833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chemeClr val="tx1"/>
                    </a:solidFill>
                  </a:rPr>
                  <a:t>Aware</a:t>
                </a:r>
                <a:r>
                  <a:rPr lang="en-US" sz="2400" baseline="0">
                    <a:solidFill>
                      <a:schemeClr val="tx1"/>
                    </a:solidFill>
                  </a:rPr>
                  <a:t> of CKD (%)</a:t>
                </a:r>
                <a:endParaRPr lang="en-US" sz="24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43253116638255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33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491847112860888"/>
          <c:y val="0.91301200412819261"/>
          <c:w val="0.43266305774278213"/>
          <c:h val="8.6987995871807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Hypertension!$B$1</c:f>
              <c:strCache>
                <c:ptCount val="1"/>
                <c:pt idx="0">
                  <c:v>Hypertension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Hypertension!$A$2:$A$6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Hypertension!$B$2:$B$6</c:f>
              <c:numCache>
                <c:formatCode>0.0</c:formatCode>
                <c:ptCount val="5"/>
                <c:pt idx="0">
                  <c:v>16.3</c:v>
                </c:pt>
                <c:pt idx="1">
                  <c:v>16.100000000000001</c:v>
                </c:pt>
                <c:pt idx="2">
                  <c:v>16.5</c:v>
                </c:pt>
                <c:pt idx="3">
                  <c:v>22.1</c:v>
                </c:pt>
                <c:pt idx="4">
                  <c:v>26.1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C4-4AB7-A681-A7D70B519733}"/>
            </c:ext>
          </c:extLst>
        </c:ser>
        <c:ser>
          <c:idx val="1"/>
          <c:order val="1"/>
          <c:tx>
            <c:strRef>
              <c:f>Hypertension!$C$1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Hypertension!$A$2:$A$6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Hypertension!$C$2:$C$6</c:f>
              <c:numCache>
                <c:formatCode>0.0</c:formatCode>
                <c:ptCount val="5"/>
                <c:pt idx="0">
                  <c:v>14.6</c:v>
                </c:pt>
                <c:pt idx="1">
                  <c:v>14.2</c:v>
                </c:pt>
                <c:pt idx="2">
                  <c:v>15.2</c:v>
                </c:pt>
                <c:pt idx="3">
                  <c:v>20.7</c:v>
                </c:pt>
                <c:pt idx="4">
                  <c:v>25.6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C4-4AB7-A681-A7D70B519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3027663"/>
        <c:axId val="993025999"/>
      </c:lineChart>
      <c:catAx>
        <c:axId val="99302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025999"/>
        <c:crosses val="autoZero"/>
        <c:auto val="1"/>
        <c:lblAlgn val="ctr"/>
        <c:lblOffset val="100"/>
        <c:noMultiLvlLbl val="0"/>
      </c:catAx>
      <c:valAx>
        <c:axId val="993025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chemeClr val="tx1"/>
                    </a:solidFill>
                  </a:rPr>
                  <a:t>Aware</a:t>
                </a:r>
                <a:r>
                  <a:rPr lang="en-US" sz="2400" baseline="0">
                    <a:solidFill>
                      <a:schemeClr val="tx1"/>
                    </a:solidFill>
                  </a:rPr>
                  <a:t> of CKD (%)</a:t>
                </a:r>
                <a:endParaRPr lang="en-US" sz="24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48856843461731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027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690504895874747"/>
          <c:y val="0.91373290778725558"/>
          <c:w val="0.30910657062881974"/>
          <c:h val="8.62670922127444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'CKD Stage'!$B$2</c:f>
              <c:strCache>
                <c:ptCount val="1"/>
                <c:pt idx="0">
                  <c:v>CKD Stage 3a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'CKD Stage'!$A$3:$A$7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'CKD Stage'!$B$3:$B$7</c:f>
              <c:numCache>
                <c:formatCode>0.0</c:formatCode>
                <c:ptCount val="5"/>
                <c:pt idx="0">
                  <c:v>8.5</c:v>
                </c:pt>
                <c:pt idx="1">
                  <c:v>7.6</c:v>
                </c:pt>
                <c:pt idx="2">
                  <c:v>4.0999999999999996</c:v>
                </c:pt>
                <c:pt idx="3">
                  <c:v>13.6</c:v>
                </c:pt>
                <c:pt idx="4">
                  <c:v>16.8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F8-4C35-AC7C-2F25186DB78D}"/>
            </c:ext>
          </c:extLst>
        </c:ser>
        <c:ser>
          <c:idx val="1"/>
          <c:order val="1"/>
          <c:tx>
            <c:strRef>
              <c:f>'CKD Stage'!$C$2</c:f>
              <c:strCache>
                <c:ptCount val="1"/>
                <c:pt idx="0">
                  <c:v>CKD Stage 3b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'CKD Stage'!$A$3:$A$7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'CKD Stage'!$C$3:$C$7</c:f>
              <c:numCache>
                <c:formatCode>0.0</c:formatCode>
                <c:ptCount val="5"/>
                <c:pt idx="0">
                  <c:v>22.3</c:v>
                </c:pt>
                <c:pt idx="1">
                  <c:v>17.399999999999999</c:v>
                </c:pt>
                <c:pt idx="2">
                  <c:v>26.9</c:v>
                </c:pt>
                <c:pt idx="3">
                  <c:v>25.8</c:v>
                </c:pt>
                <c:pt idx="4">
                  <c:v>37.5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F8-4C35-AC7C-2F25186DB78D}"/>
            </c:ext>
          </c:extLst>
        </c:ser>
        <c:ser>
          <c:idx val="2"/>
          <c:order val="2"/>
          <c:tx>
            <c:strRef>
              <c:f>'CKD Stage'!$D$2</c:f>
              <c:strCache>
                <c:ptCount val="1"/>
                <c:pt idx="0">
                  <c:v>CKD Stage 4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strRef>
              <c:f>'CKD Stage'!$A$3:$A$7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'CKD Stage'!$D$3:$D$7</c:f>
              <c:numCache>
                <c:formatCode>0.0</c:formatCode>
                <c:ptCount val="5"/>
                <c:pt idx="0">
                  <c:v>45.4</c:v>
                </c:pt>
                <c:pt idx="1">
                  <c:v>49.5</c:v>
                </c:pt>
                <c:pt idx="2">
                  <c:v>42.5</c:v>
                </c:pt>
                <c:pt idx="3">
                  <c:v>50.8</c:v>
                </c:pt>
                <c:pt idx="4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F8-4C35-AC7C-2F25186DB78D}"/>
            </c:ext>
          </c:extLst>
        </c:ser>
        <c:ser>
          <c:idx val="3"/>
          <c:order val="3"/>
          <c:tx>
            <c:strRef>
              <c:f>'CKD Stage'!$E$2</c:f>
              <c:strCache>
                <c:ptCount val="1"/>
                <c:pt idx="0">
                  <c:v>CKD Stage 5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cat>
            <c:strRef>
              <c:f>'CKD Stage'!$A$3:$A$7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'CKD Stage'!$E$3:$E$7</c:f>
              <c:numCache>
                <c:formatCode>0.0</c:formatCode>
                <c:ptCount val="5"/>
                <c:pt idx="0">
                  <c:v>67.099999999999994</c:v>
                </c:pt>
                <c:pt idx="1">
                  <c:v>93.4</c:v>
                </c:pt>
                <c:pt idx="2">
                  <c:v>93.9</c:v>
                </c:pt>
                <c:pt idx="3">
                  <c:v>93.4</c:v>
                </c:pt>
                <c:pt idx="4">
                  <c:v>83.9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1F8-4C35-AC7C-2F25186DB78D}"/>
            </c:ext>
          </c:extLst>
        </c:ser>
        <c:ser>
          <c:idx val="4"/>
          <c:order val="4"/>
          <c:tx>
            <c:strRef>
              <c:f>'CKD Stage'!$F$2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'CKD Stage'!$A$3:$A$7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'CKD Stage'!$F$3:$F$7</c:f>
              <c:numCache>
                <c:formatCode>0.0</c:formatCode>
                <c:ptCount val="5"/>
                <c:pt idx="0">
                  <c:v>14.6</c:v>
                </c:pt>
                <c:pt idx="1">
                  <c:v>14.2</c:v>
                </c:pt>
                <c:pt idx="2">
                  <c:v>15.2</c:v>
                </c:pt>
                <c:pt idx="3">
                  <c:v>20.7</c:v>
                </c:pt>
                <c:pt idx="4">
                  <c:v>25.6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1F8-4C35-AC7C-2F25186DB7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0112191"/>
        <c:axId val="270107199"/>
      </c:lineChart>
      <c:catAx>
        <c:axId val="270112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107199"/>
        <c:crosses val="autoZero"/>
        <c:auto val="1"/>
        <c:lblAlgn val="ctr"/>
        <c:lblOffset val="100"/>
        <c:noMultiLvlLbl val="0"/>
      </c:catAx>
      <c:valAx>
        <c:axId val="270107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chemeClr val="tx1"/>
                    </a:solidFill>
                  </a:rPr>
                  <a:t>Aware</a:t>
                </a:r>
                <a:r>
                  <a:rPr lang="en-US" sz="2400" baseline="0">
                    <a:solidFill>
                      <a:schemeClr val="tx1"/>
                    </a:solidFill>
                  </a:rPr>
                  <a:t> of CKD (%)</a:t>
                </a:r>
                <a:endParaRPr lang="en-US" sz="24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43669298984977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112191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907340879265092"/>
          <c:y val="0.91301200412819261"/>
          <c:w val="0.83976984908136487"/>
          <c:h val="8.6987995871807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ccd.cdc.gov/CKD/detail.aspx?Qnum=Q98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143" y="2196821"/>
            <a:ext cx="10389705" cy="2311220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Kidney Disease Awareness among U.S. Adults with CKD Stages 3–5</a:t>
            </a:r>
            <a:br>
              <a:rPr lang="en-US" sz="4400" b="1" dirty="0"/>
            </a:b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291543" y="3574083"/>
            <a:ext cx="116089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Among adults with chronic kidney disease (CKD) stages 3–5, the crude prevalence of being aware of having CKD was 25.6% during 2017–March 2020 as compared to 14.6% during 2001–2004. During 2017–March 2020, CKD awareness tended to be higher among non-Hispanic Black adults (27.7%), men (32.2%), those aged &lt; 60 years (44.4%), adults with diabetes (31.0%), and/or with hypertension (26.1%) than their counterparts. CKD awareness tended to be highest among those with more advanced disease. Over 65% of patients with CKD stage 5 were aware of their disease in all years.</a:t>
            </a: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06" y="6159406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https://nccd.cdc.gov/CKD/detail.aspx?Qnum=Q98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Kidney Disease Awareness among U.S. Adults with CKD Stages 3–5, Overall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3885DAD-6D18-4CF9-8831-55D7754DAE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380319"/>
              </p:ext>
            </p:extLst>
          </p:nvPr>
        </p:nvGraphicFramePr>
        <p:xfrm>
          <a:off x="0" y="1444487"/>
          <a:ext cx="12192000" cy="474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6255865-869D-44FC-B45F-54DACF5E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Kidney Disease Awareness among U.S. Adults with CKD Stages 3–5, by Age</a:t>
            </a:r>
            <a:endParaRPr lang="en-U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433AC6B-3176-43A6-A23D-8EB7145616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420174"/>
              </p:ext>
            </p:extLst>
          </p:nvPr>
        </p:nvGraphicFramePr>
        <p:xfrm>
          <a:off x="0" y="1417983"/>
          <a:ext cx="12192000" cy="4770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394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3DF0AD-E777-4115-8B07-4290FCF9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Kidney Disease Awareness among U.S. Adults with CKD Stages 3–5, by Sex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91FAC34-5F46-4B85-996C-1411B4561F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699671"/>
              </p:ext>
            </p:extLst>
          </p:nvPr>
        </p:nvGraphicFramePr>
        <p:xfrm>
          <a:off x="0" y="1444487"/>
          <a:ext cx="12191999" cy="474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77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EF52D4-C110-4FC8-8120-280EC953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Trends in Kidney Disease Awareness among U.S. Adults with CKD Stages 3–5, by Race/Ethnicity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9ED8D1-35A9-40AC-A634-086706F47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0016561"/>
              </p:ext>
            </p:extLst>
          </p:nvPr>
        </p:nvGraphicFramePr>
        <p:xfrm>
          <a:off x="0" y="1404731"/>
          <a:ext cx="12191999" cy="4770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730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28F535-934D-40B7-BF0F-0ACBFF53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Trends in Kidney Disease Awareness among U.S. Adults with CKD Stages 3–5, by Diabetes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D68ECF2-9024-4767-83F6-A000E981E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080670"/>
              </p:ext>
            </p:extLst>
          </p:nvPr>
        </p:nvGraphicFramePr>
        <p:xfrm>
          <a:off x="0" y="1431235"/>
          <a:ext cx="12192000" cy="4757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34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16A785-9DC1-47BD-9641-075EBA84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Trends in Kidney Disease Awareness among U.S. Adults with CKD Stages 3–5, by Hypertension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59A7703-820E-49BC-8C46-9AA3687512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585209"/>
              </p:ext>
            </p:extLst>
          </p:nvPr>
        </p:nvGraphicFramePr>
        <p:xfrm>
          <a:off x="0" y="1391478"/>
          <a:ext cx="12191999" cy="479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05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9521A4-0818-4B59-9716-6588639F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Trends in Kidney Disease Awareness among U.S. Adults with CKD Stages 3–5, by CKD Stage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3E4EB7D-876A-4DCE-985D-93EEC747CF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158461"/>
              </p:ext>
            </p:extLst>
          </p:nvPr>
        </p:nvGraphicFramePr>
        <p:xfrm>
          <a:off x="0" y="1431235"/>
          <a:ext cx="12192000" cy="4757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403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4436</TotalTime>
  <Words>313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Office Theme</vt:lpstr>
      <vt:lpstr>  Trends in Kidney Disease Awareness among U.S. Adults with CKD Stages 3–5  </vt:lpstr>
      <vt:lpstr>Trends in Kidney Disease Awareness among U.S. Adults with CKD Stages 3–5, Overall</vt:lpstr>
      <vt:lpstr>Trends in Kidney Disease Awareness among U.S. Adults with CKD Stages 3–5, by Age</vt:lpstr>
      <vt:lpstr>Trends in Kidney Disease Awareness among U.S. Adults with CKD Stages 3–5, by Sex</vt:lpstr>
      <vt:lpstr>Trends in Kidney Disease Awareness among U.S. Adults with CKD Stages 3–5, by Race/Ethnicity</vt:lpstr>
      <vt:lpstr>Trends in Kidney Disease Awareness among U.S. Adults with CKD Stages 3–5, by Diabetes</vt:lpstr>
      <vt:lpstr>Trends in Kidney Disease Awareness among U.S. Adults with CKD Stages 3–5, by Hypertension</vt:lpstr>
      <vt:lpstr>Trends in Kidney Disease Awareness among U.S. Adults with CKD Stages 3–5, by CKD Stage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Kiryakos, Jenna</cp:lastModifiedBy>
  <cp:revision>154</cp:revision>
  <dcterms:created xsi:type="dcterms:W3CDTF">2023-08-07T21:35:07Z</dcterms:created>
  <dcterms:modified xsi:type="dcterms:W3CDTF">2024-07-19T18:31:30Z</dcterms:modified>
</cp:coreProperties>
</file>