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8" r:id="rId3"/>
    <p:sldId id="274" r:id="rId4"/>
    <p:sldId id="269" r:id="rId5"/>
    <p:sldId id="270" r:id="rId6"/>
    <p:sldId id="27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7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icon\University%20of%20Michigan%20Dropbox\Ana%20Laura%20Licon\KECC\CDC%20(2022-%20)\Website%20Redesign\2025%20Releases\Clearance%20Docs\Batch%201\Comorbidities_7302025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icon\University%20of%20Michigan%20Dropbox\Ana%20Laura%20Licon\KECC\CDC%20(2022-%20)\Website%20Redesign\2025%20Releases\Clearance%20Docs\Batch%201\Comorbidities_7302025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icon\University%20of%20Michigan%20Dropbox\Ana%20Laura%20Licon\KECC\CDC%20(2022-%20)\Website%20Redesign\2025%20Releases\Clearance%20Docs\Batch%201\Comorbidities_7302025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icon\University%20of%20Michigan%20Dropbox\Ana%20Laura%20Licon\KECC\CDC%20(2022-%20)\Website%20Redesign\2025%20Releases\Clearance%20Docs\Batch%201\Comorbidities_7302025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icon\University%20of%20Michigan%20Dropbox\Ana%20Laura%20Licon\KECC\CDC%20(2022-%20)\Website%20Redesign\2025%20Releases\Clearance%20Docs\Batch%201\Comorbidities_7302025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 HTN'!$C$30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 HTN'!$I$4:$I$8</c:f>
                <c:numCache>
                  <c:formatCode>General</c:formatCode>
                  <c:ptCount val="5"/>
                  <c:pt idx="0">
                    <c:v>1.9360910000000009E-2</c:v>
                  </c:pt>
                  <c:pt idx="1">
                    <c:v>1.5083389999999974E-2</c:v>
                  </c:pt>
                  <c:pt idx="2">
                    <c:v>2.0760700000000021E-2</c:v>
                  </c:pt>
                  <c:pt idx="3">
                    <c:v>1.5003829999999996E-2</c:v>
                  </c:pt>
                  <c:pt idx="4">
                    <c:v>2.7440199999999915E-2</c:v>
                  </c:pt>
                </c:numCache>
              </c:numRef>
            </c:plus>
            <c:minus>
              <c:numRef>
                <c:f>' HTN'!$J$4:$J$8</c:f>
                <c:numCache>
                  <c:formatCode>General</c:formatCode>
                  <c:ptCount val="5"/>
                  <c:pt idx="0">
                    <c:v>1.9360119999999925E-2</c:v>
                  </c:pt>
                  <c:pt idx="1">
                    <c:v>1.5083210000000014E-2</c:v>
                  </c:pt>
                  <c:pt idx="2">
                    <c:v>2.076142999999997E-2</c:v>
                  </c:pt>
                  <c:pt idx="3">
                    <c:v>1.5004199999999968E-2</c:v>
                  </c:pt>
                  <c:pt idx="4">
                    <c:v>2.7440900000000101E-2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 HTN'!$B$31:$B$35</c:f>
              <c:strCache>
                <c:ptCount val="5"/>
                <c:pt idx="0">
                  <c:v>2001-2004</c:v>
                </c:pt>
                <c:pt idx="1">
                  <c:v>2005-2008</c:v>
                </c:pt>
                <c:pt idx="2">
                  <c:v>2009-2012</c:v>
                </c:pt>
                <c:pt idx="3">
                  <c:v>2013-2016</c:v>
                </c:pt>
                <c:pt idx="4">
                  <c:v>2017-2020</c:v>
                </c:pt>
              </c:strCache>
            </c:strRef>
          </c:cat>
          <c:val>
            <c:numRef>
              <c:f>' HTN'!$C$31:$C$35</c:f>
              <c:numCache>
                <c:formatCode>0.0%</c:formatCode>
                <c:ptCount val="5"/>
                <c:pt idx="0">
                  <c:v>0.49863600000000002</c:v>
                </c:pt>
                <c:pt idx="1">
                  <c:v>0.489923</c:v>
                </c:pt>
                <c:pt idx="2">
                  <c:v>0.487008</c:v>
                </c:pt>
                <c:pt idx="3">
                  <c:v>0.49774299999999999</c:v>
                </c:pt>
                <c:pt idx="4">
                  <c:v>0.53256099999999995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E7D-4387-A0D1-F8F311ABFA79}"/>
            </c:ext>
          </c:extLst>
        </c:ser>
        <c:ser>
          <c:idx val="1"/>
          <c:order val="1"/>
          <c:tx>
            <c:strRef>
              <c:f>' HTN'!$E$30</c:f>
              <c:strCache>
                <c:ptCount val="1"/>
                <c:pt idx="0">
                  <c:v>CKD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 HTN'!$J$14:$J$18</c:f>
                <c:numCache>
                  <c:formatCode>General</c:formatCode>
                  <c:ptCount val="5"/>
                  <c:pt idx="0">
                    <c:v>1.9123590000000024E-2</c:v>
                  </c:pt>
                  <c:pt idx="1">
                    <c:v>1.6863930000000027E-2</c:v>
                  </c:pt>
                  <c:pt idx="2">
                    <c:v>2.0218370000000041E-2</c:v>
                  </c:pt>
                  <c:pt idx="3">
                    <c:v>1.6014490000000048E-2</c:v>
                  </c:pt>
                  <c:pt idx="4">
                    <c:v>2.7629379999999981E-2</c:v>
                  </c:pt>
                </c:numCache>
              </c:numRef>
            </c:plus>
            <c:minus>
              <c:numRef>
                <c:f>' HTN'!$K$14:$K$18</c:f>
                <c:numCache>
                  <c:formatCode>General</c:formatCode>
                  <c:ptCount val="5"/>
                  <c:pt idx="0">
                    <c:v>1.9124560000000013E-2</c:v>
                  </c:pt>
                  <c:pt idx="1">
                    <c:v>1.6863760000000005E-2</c:v>
                  </c:pt>
                  <c:pt idx="2">
                    <c:v>2.0218759999999947E-2</c:v>
                  </c:pt>
                  <c:pt idx="3">
                    <c:v>1.6015069999999965E-2</c:v>
                  </c:pt>
                  <c:pt idx="4">
                    <c:v>2.7630129999999975E-2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 HTN'!$E$31:$E$35</c:f>
              <c:numCache>
                <c:formatCode>0.0%</c:formatCode>
                <c:ptCount val="5"/>
                <c:pt idx="0">
                  <c:v>0.75670300000000001</c:v>
                </c:pt>
                <c:pt idx="1">
                  <c:v>0.75242600000000004</c:v>
                </c:pt>
                <c:pt idx="2">
                  <c:v>0.75661299999999998</c:v>
                </c:pt>
                <c:pt idx="3">
                  <c:v>0.75988800000000001</c:v>
                </c:pt>
                <c:pt idx="4">
                  <c:v>0.78009099999999998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E7D-4387-A0D1-F8F311ABFA79}"/>
            </c:ext>
          </c:extLst>
        </c:ser>
        <c:ser>
          <c:idx val="2"/>
          <c:order val="2"/>
          <c:tx>
            <c:strRef>
              <c:f>' HTN'!$D$30</c:f>
              <c:strCache>
                <c:ptCount val="1"/>
                <c:pt idx="0">
                  <c:v>No CKD</c:v>
                </c:pt>
              </c:strCache>
            </c:strRef>
          </c:tx>
          <c:spPr>
            <a:ln w="444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 HTN'!$J$19:$J$23</c:f>
                <c:numCache>
                  <c:formatCode>General</c:formatCode>
                  <c:ptCount val="5"/>
                  <c:pt idx="0">
                    <c:v>3.092455999999999E-2</c:v>
                  </c:pt>
                  <c:pt idx="1">
                    <c:v>1.9539410000000035E-2</c:v>
                  </c:pt>
                  <c:pt idx="2">
                    <c:v>3.5632589999999964E-2</c:v>
                  </c:pt>
                  <c:pt idx="3">
                    <c:v>3.0869060000000004E-2</c:v>
                  </c:pt>
                  <c:pt idx="4">
                    <c:v>3.1681619999999966E-2</c:v>
                  </c:pt>
                </c:numCache>
              </c:numRef>
            </c:plus>
            <c:minus>
              <c:numRef>
                <c:f>' HTN'!$K$19:$K$23</c:f>
                <c:numCache>
                  <c:formatCode>General</c:formatCode>
                  <c:ptCount val="5"/>
                  <c:pt idx="0">
                    <c:v>3.0925059999999949E-2</c:v>
                  </c:pt>
                  <c:pt idx="1">
                    <c:v>1.9539639999999969E-2</c:v>
                  </c:pt>
                  <c:pt idx="2">
                    <c:v>3.5632760000000041E-2</c:v>
                  </c:pt>
                  <c:pt idx="3">
                    <c:v>3.086875E-2</c:v>
                  </c:pt>
                  <c:pt idx="4">
                    <c:v>3.1681489999999979E-2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 HTN'!$D$31:$D$35</c:f>
              <c:numCache>
                <c:formatCode>0.0%</c:formatCode>
                <c:ptCount val="5"/>
                <c:pt idx="0">
                  <c:v>0.459397</c:v>
                </c:pt>
                <c:pt idx="1">
                  <c:v>0.44847900000000002</c:v>
                </c:pt>
                <c:pt idx="2">
                  <c:v>0.44798900000000003</c:v>
                </c:pt>
                <c:pt idx="3">
                  <c:v>0.45472800000000002</c:v>
                </c:pt>
                <c:pt idx="4">
                  <c:v>0.49162699999999998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E7D-4387-A0D1-F8F311ABFA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07378143"/>
        <c:axId val="507379103"/>
      </c:lineChart>
      <c:catAx>
        <c:axId val="5073781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7379103"/>
        <c:crosses val="autoZero"/>
        <c:auto val="1"/>
        <c:lblAlgn val="ctr"/>
        <c:lblOffset val="100"/>
        <c:noMultiLvlLbl val="0"/>
      </c:catAx>
      <c:valAx>
        <c:axId val="507379103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 Hypertension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73781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'HTN (Age Std)'!$C$30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'HTN (Age Std)'!$I$4:$I$8</c:f>
                <c:numCache>
                  <c:formatCode>General</c:formatCode>
                  <c:ptCount val="5"/>
                  <c:pt idx="0">
                    <c:v>1.9401539999999939E-2</c:v>
                  </c:pt>
                  <c:pt idx="1">
                    <c:v>1.6672100000000023E-2</c:v>
                  </c:pt>
                  <c:pt idx="2">
                    <c:v>1.4557230000000032E-2</c:v>
                  </c:pt>
                  <c:pt idx="3">
                    <c:v>1.4713360000000009E-2</c:v>
                  </c:pt>
                  <c:pt idx="4">
                    <c:v>2.6436249999999939E-2</c:v>
                  </c:pt>
                </c:numCache>
              </c:numRef>
            </c:plus>
            <c:minus>
              <c:numRef>
                <c:f>'HTN (Age Std)'!$J$4:$J$8</c:f>
                <c:numCache>
                  <c:formatCode>General</c:formatCode>
                  <c:ptCount val="5"/>
                  <c:pt idx="0">
                    <c:v>1.9402130000000017E-2</c:v>
                  </c:pt>
                  <c:pt idx="1">
                    <c:v>1.6672879999999946E-2</c:v>
                  </c:pt>
                  <c:pt idx="2">
                    <c:v>1.4557189999999998E-2</c:v>
                  </c:pt>
                  <c:pt idx="3">
                    <c:v>1.4713009999999971E-2</c:v>
                  </c:pt>
                  <c:pt idx="4">
                    <c:v>2.6435839999999988E-2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'HTN (Age Std)'!$B$31:$B$35</c:f>
              <c:strCache>
                <c:ptCount val="5"/>
                <c:pt idx="0">
                  <c:v>2001-2004</c:v>
                </c:pt>
                <c:pt idx="1">
                  <c:v>2005-2008</c:v>
                </c:pt>
                <c:pt idx="2">
                  <c:v>2009-2012</c:v>
                </c:pt>
                <c:pt idx="3">
                  <c:v>2013-2016</c:v>
                </c:pt>
                <c:pt idx="4">
                  <c:v>2017-2020</c:v>
                </c:pt>
              </c:strCache>
            </c:strRef>
          </c:cat>
          <c:val>
            <c:numRef>
              <c:f>'HTN (Age Std)'!$C$31:$C$35</c:f>
              <c:numCache>
                <c:formatCode>0.0%</c:formatCode>
                <c:ptCount val="5"/>
                <c:pt idx="0">
                  <c:v>0.51514499999999996</c:v>
                </c:pt>
                <c:pt idx="1">
                  <c:v>0.49758200000000002</c:v>
                </c:pt>
                <c:pt idx="2">
                  <c:v>0.48726700000000001</c:v>
                </c:pt>
                <c:pt idx="3">
                  <c:v>0.49290200000000001</c:v>
                </c:pt>
                <c:pt idx="4">
                  <c:v>0.51966199999999996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28-4248-B449-4DC8A4F3E1C3}"/>
            </c:ext>
          </c:extLst>
        </c:ser>
        <c:ser>
          <c:idx val="1"/>
          <c:order val="1"/>
          <c:tx>
            <c:strRef>
              <c:f>'HTN (Age Std)'!$E$30</c:f>
              <c:strCache>
                <c:ptCount val="1"/>
                <c:pt idx="0">
                  <c:v>CKD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'HTN (Age Std)'!$J$14:$J$18</c:f>
                <c:numCache>
                  <c:formatCode>General</c:formatCode>
                  <c:ptCount val="5"/>
                  <c:pt idx="0">
                    <c:v>1.9787810000000017E-2</c:v>
                  </c:pt>
                  <c:pt idx="1">
                    <c:v>1.7944889999999991E-2</c:v>
                  </c:pt>
                  <c:pt idx="2">
                    <c:v>1.5681719999999955E-2</c:v>
                  </c:pt>
                  <c:pt idx="3">
                    <c:v>1.6614069999999981E-2</c:v>
                  </c:pt>
                  <c:pt idx="4">
                    <c:v>2.6458200000000043E-2</c:v>
                  </c:pt>
                </c:numCache>
              </c:numRef>
            </c:plus>
            <c:minus>
              <c:numRef>
                <c:f>'HTN (Age Std)'!$K$14:$K$18</c:f>
                <c:numCache>
                  <c:formatCode>General</c:formatCode>
                  <c:ptCount val="5"/>
                  <c:pt idx="0">
                    <c:v>1.9788290000000042E-2</c:v>
                  </c:pt>
                  <c:pt idx="1">
                    <c:v>1.7945500000000003E-2</c:v>
                  </c:pt>
                  <c:pt idx="2">
                    <c:v>1.5682180000000046E-2</c:v>
                  </c:pt>
                  <c:pt idx="3">
                    <c:v>1.661456E-2</c:v>
                  </c:pt>
                  <c:pt idx="4">
                    <c:v>2.645829999999999E-2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'HTN (Age Std)'!$E$31:$E$35</c:f>
              <c:numCache>
                <c:formatCode>0.0%</c:formatCode>
                <c:ptCount val="5"/>
                <c:pt idx="0">
                  <c:v>0.63952500000000001</c:v>
                </c:pt>
                <c:pt idx="1">
                  <c:v>0.645366</c:v>
                </c:pt>
                <c:pt idx="2">
                  <c:v>0.621062</c:v>
                </c:pt>
                <c:pt idx="3">
                  <c:v>0.64002999999999999</c:v>
                </c:pt>
                <c:pt idx="4">
                  <c:v>0.65057500000000001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28-4248-B449-4DC8A4F3E1C3}"/>
            </c:ext>
          </c:extLst>
        </c:ser>
        <c:ser>
          <c:idx val="2"/>
          <c:order val="2"/>
          <c:tx>
            <c:strRef>
              <c:f>'HTN (Age Std)'!$D$30</c:f>
              <c:strCache>
                <c:ptCount val="1"/>
                <c:pt idx="0">
                  <c:v>No CKD</c:v>
                </c:pt>
              </c:strCache>
            </c:strRef>
          </c:tx>
          <c:spPr>
            <a:ln w="444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'HTN (Age Std)'!$J$19:$J$23</c:f>
                <c:numCache>
                  <c:formatCode>General</c:formatCode>
                  <c:ptCount val="5"/>
                  <c:pt idx="0">
                    <c:v>4.292784999999999E-2</c:v>
                  </c:pt>
                  <c:pt idx="1">
                    <c:v>3.0527789999999944E-2</c:v>
                  </c:pt>
                  <c:pt idx="2">
                    <c:v>4.1652890000000053E-2</c:v>
                  </c:pt>
                  <c:pt idx="3">
                    <c:v>3.7689050000000002E-2</c:v>
                  </c:pt>
                  <c:pt idx="4">
                    <c:v>5.8105889999999993E-2</c:v>
                  </c:pt>
                </c:numCache>
              </c:numRef>
            </c:plus>
            <c:minus>
              <c:numRef>
                <c:f>'HTN (Age Std)'!$K$19:$K$23</c:f>
                <c:numCache>
                  <c:formatCode>General</c:formatCode>
                  <c:ptCount val="5"/>
                  <c:pt idx="0">
                    <c:v>4.2927640000000045E-2</c:v>
                  </c:pt>
                  <c:pt idx="1">
                    <c:v>3.0528050000000029E-2</c:v>
                  </c:pt>
                  <c:pt idx="2">
                    <c:v>4.1652959999999961E-2</c:v>
                  </c:pt>
                  <c:pt idx="3">
                    <c:v>3.7688310000000058E-2</c:v>
                  </c:pt>
                  <c:pt idx="4">
                    <c:v>5.8105340000000005E-2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'HTN (Age Std)'!$D$31:$D$35</c:f>
              <c:numCache>
                <c:formatCode>0.0%</c:formatCode>
                <c:ptCount val="5"/>
                <c:pt idx="0">
                  <c:v>0.49901200000000001</c:v>
                </c:pt>
                <c:pt idx="1">
                  <c:v>0.476439</c:v>
                </c:pt>
                <c:pt idx="2">
                  <c:v>0.46994399999999997</c:v>
                </c:pt>
                <c:pt idx="3">
                  <c:v>0.47146399999999999</c:v>
                </c:pt>
                <c:pt idx="4">
                  <c:v>0.49913400000000002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728-4248-B449-4DC8A4F3E1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07378143"/>
        <c:axId val="507379103"/>
      </c:lineChart>
      <c:catAx>
        <c:axId val="5073781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7379103"/>
        <c:crosses val="autoZero"/>
        <c:auto val="1"/>
        <c:lblAlgn val="ctr"/>
        <c:lblOffset val="100"/>
        <c:noMultiLvlLbl val="0"/>
      </c:catAx>
      <c:valAx>
        <c:axId val="507379103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 Hypertension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73781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'Age Strata'!$L$7</c:f>
              <c:strCache>
                <c:ptCount val="1"/>
                <c:pt idx="0">
                  <c:v>18 to 39 years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'Age Strata'!$S$16:$W$16</c:f>
                <c:numCache>
                  <c:formatCode>General</c:formatCode>
                  <c:ptCount val="5"/>
                  <c:pt idx="0">
                    <c:v>6.8430060000000015E-2</c:v>
                  </c:pt>
                  <c:pt idx="1">
                    <c:v>8.0196319999999988E-2</c:v>
                  </c:pt>
                  <c:pt idx="2">
                    <c:v>8.7532680000000029E-2</c:v>
                  </c:pt>
                  <c:pt idx="3">
                    <c:v>5.8974169999999992E-2</c:v>
                  </c:pt>
                  <c:pt idx="4">
                    <c:v>0.11057654</c:v>
                  </c:pt>
                </c:numCache>
              </c:numRef>
            </c:plus>
            <c:minus>
              <c:numRef>
                <c:f>'Age Strata'!$S$7:$W$7</c:f>
                <c:numCache>
                  <c:formatCode>General</c:formatCode>
                  <c:ptCount val="5"/>
                  <c:pt idx="0">
                    <c:v>6.8429219999999957E-2</c:v>
                  </c:pt>
                  <c:pt idx="1">
                    <c:v>8.0196770000000028E-2</c:v>
                  </c:pt>
                  <c:pt idx="2">
                    <c:v>8.7532049999999972E-2</c:v>
                  </c:pt>
                  <c:pt idx="3">
                    <c:v>5.8974400000000038E-2</c:v>
                  </c:pt>
                  <c:pt idx="4">
                    <c:v>0.11057748999999997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'Age Strata'!$M$6:$Q$6</c:f>
              <c:strCache>
                <c:ptCount val="5"/>
                <c:pt idx="0">
                  <c:v>2001-2004</c:v>
                </c:pt>
                <c:pt idx="1">
                  <c:v>2005-2008</c:v>
                </c:pt>
                <c:pt idx="2">
                  <c:v>2009-2012</c:v>
                </c:pt>
                <c:pt idx="3">
                  <c:v>2013-2016</c:v>
                </c:pt>
                <c:pt idx="4">
                  <c:v>2017-2020</c:v>
                </c:pt>
              </c:strCache>
            </c:strRef>
          </c:cat>
          <c:val>
            <c:numRef>
              <c:f>'Age Strata'!$M$7:$Q$7</c:f>
              <c:numCache>
                <c:formatCode>0.0%</c:formatCode>
                <c:ptCount val="5"/>
                <c:pt idx="0">
                  <c:v>0.38108199999999998</c:v>
                </c:pt>
                <c:pt idx="1">
                  <c:v>0.38368200000000002</c:v>
                </c:pt>
                <c:pt idx="2">
                  <c:v>0.337586</c:v>
                </c:pt>
                <c:pt idx="3">
                  <c:v>0.35296300000000003</c:v>
                </c:pt>
                <c:pt idx="4">
                  <c:v>0.35725099999999999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A74A-4A52-91E9-E0ABD86A017C}"/>
            </c:ext>
          </c:extLst>
        </c:ser>
        <c:ser>
          <c:idx val="1"/>
          <c:order val="1"/>
          <c:tx>
            <c:strRef>
              <c:f>'Age Strata'!$L$8</c:f>
              <c:strCache>
                <c:ptCount val="1"/>
                <c:pt idx="0">
                  <c:v>40 to 59 years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'Age Strata'!$S$17:$W$17</c:f>
                <c:numCache>
                  <c:formatCode>General</c:formatCode>
                  <c:ptCount val="5"/>
                  <c:pt idx="0">
                    <c:v>7.0092489999999952E-2</c:v>
                  </c:pt>
                  <c:pt idx="1">
                    <c:v>4.0839029999999998E-2</c:v>
                  </c:pt>
                  <c:pt idx="2">
                    <c:v>6.0127400000000053E-2</c:v>
                  </c:pt>
                  <c:pt idx="3">
                    <c:v>6.5670850000000058E-2</c:v>
                  </c:pt>
                  <c:pt idx="4">
                    <c:v>7.2473140000000047E-2</c:v>
                  </c:pt>
                </c:numCache>
              </c:numRef>
            </c:plus>
            <c:minus>
              <c:numRef>
                <c:f>'Age Strata'!$S$8:$W$8</c:f>
                <c:numCache>
                  <c:formatCode>General</c:formatCode>
                  <c:ptCount val="5"/>
                  <c:pt idx="0">
                    <c:v>7.0092330000000036E-2</c:v>
                  </c:pt>
                  <c:pt idx="1">
                    <c:v>4.0838719999999995E-2</c:v>
                  </c:pt>
                  <c:pt idx="2">
                    <c:v>6.0127280000000005E-2</c:v>
                  </c:pt>
                  <c:pt idx="3">
                    <c:v>6.5669960000000027E-2</c:v>
                  </c:pt>
                  <c:pt idx="4">
                    <c:v>7.2473239999999994E-2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'Age Strata'!$M$6:$Q$6</c:f>
              <c:strCache>
                <c:ptCount val="5"/>
                <c:pt idx="0">
                  <c:v>2001-2004</c:v>
                </c:pt>
                <c:pt idx="1">
                  <c:v>2005-2008</c:v>
                </c:pt>
                <c:pt idx="2">
                  <c:v>2009-2012</c:v>
                </c:pt>
                <c:pt idx="3">
                  <c:v>2013-2016</c:v>
                </c:pt>
                <c:pt idx="4">
                  <c:v>2017-2020</c:v>
                </c:pt>
              </c:strCache>
            </c:strRef>
          </c:cat>
          <c:val>
            <c:numRef>
              <c:f>'Age Strata'!$M$8:$Q$8</c:f>
              <c:numCache>
                <c:formatCode>0.0%</c:formatCode>
                <c:ptCount val="5"/>
                <c:pt idx="0">
                  <c:v>0.73619000000000001</c:v>
                </c:pt>
                <c:pt idx="1">
                  <c:v>0.74094300000000002</c:v>
                </c:pt>
                <c:pt idx="2">
                  <c:v>0.73803799999999997</c:v>
                </c:pt>
                <c:pt idx="3">
                  <c:v>0.760127</c:v>
                </c:pt>
                <c:pt idx="4">
                  <c:v>0.77583299999999999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74A-4A52-91E9-E0ABD86A017C}"/>
            </c:ext>
          </c:extLst>
        </c:ser>
        <c:ser>
          <c:idx val="2"/>
          <c:order val="2"/>
          <c:tx>
            <c:strRef>
              <c:f>'Age Strata'!$L$9</c:f>
              <c:strCache>
                <c:ptCount val="1"/>
                <c:pt idx="0">
                  <c:v>60 to 69 years</c:v>
                </c:pt>
              </c:strCache>
            </c:strRef>
          </c:tx>
          <c:spPr>
            <a:ln w="444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'Age Strata'!$S$9:$W$9</c:f>
                <c:numCache>
                  <c:formatCode>General</c:formatCode>
                  <c:ptCount val="5"/>
                  <c:pt idx="0">
                    <c:v>5.7957470000000066E-2</c:v>
                  </c:pt>
                  <c:pt idx="1">
                    <c:v>4.003044E-2</c:v>
                  </c:pt>
                  <c:pt idx="2">
                    <c:v>8.0403029999999931E-2</c:v>
                  </c:pt>
                  <c:pt idx="3">
                    <c:v>5.5334830000000057E-2</c:v>
                  </c:pt>
                  <c:pt idx="4">
                    <c:v>5.0410859999999946E-2</c:v>
                  </c:pt>
                </c:numCache>
              </c:numRef>
            </c:plus>
            <c:minus>
              <c:numRef>
                <c:f>'Age Strata'!$S$18:$W$18</c:f>
                <c:numCache>
                  <c:formatCode>General</c:formatCode>
                  <c:ptCount val="5"/>
                  <c:pt idx="0">
                    <c:v>5.7957099999999984E-2</c:v>
                  </c:pt>
                  <c:pt idx="1">
                    <c:v>4.0030029999999939E-2</c:v>
                  </c:pt>
                  <c:pt idx="2">
                    <c:v>8.0403010000000052E-2</c:v>
                  </c:pt>
                  <c:pt idx="3">
                    <c:v>5.5334490000000014E-2</c:v>
                  </c:pt>
                  <c:pt idx="4">
                    <c:v>5.0410350000000048E-2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'Age Strata'!$M$6:$Q$6</c:f>
              <c:strCache>
                <c:ptCount val="5"/>
                <c:pt idx="0">
                  <c:v>2001-2004</c:v>
                </c:pt>
                <c:pt idx="1">
                  <c:v>2005-2008</c:v>
                </c:pt>
                <c:pt idx="2">
                  <c:v>2009-2012</c:v>
                </c:pt>
                <c:pt idx="3">
                  <c:v>2013-2016</c:v>
                </c:pt>
                <c:pt idx="4">
                  <c:v>2017-2020</c:v>
                </c:pt>
              </c:strCache>
            </c:strRef>
          </c:cat>
          <c:val>
            <c:numRef>
              <c:f>'Age Strata'!$M$9:$Q$9</c:f>
              <c:numCache>
                <c:formatCode>0.0%</c:formatCode>
                <c:ptCount val="5"/>
                <c:pt idx="0">
                  <c:v>0.87565300000000001</c:v>
                </c:pt>
                <c:pt idx="1">
                  <c:v>0.89610800000000002</c:v>
                </c:pt>
                <c:pt idx="2">
                  <c:v>0.82466899999999999</c:v>
                </c:pt>
                <c:pt idx="3">
                  <c:v>0.90200400000000003</c:v>
                </c:pt>
                <c:pt idx="4">
                  <c:v>0.89013299999999995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74A-4A52-91E9-E0ABD86A017C}"/>
            </c:ext>
          </c:extLst>
        </c:ser>
        <c:ser>
          <c:idx val="3"/>
          <c:order val="3"/>
          <c:tx>
            <c:strRef>
              <c:f>'Age Strata'!$L$10</c:f>
              <c:strCache>
                <c:ptCount val="1"/>
                <c:pt idx="0">
                  <c:v>70+ years</c:v>
                </c:pt>
              </c:strCache>
            </c:strRef>
          </c:tx>
          <c:spPr>
            <a:ln w="444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'Age Strata'!$S$19:$W$19</c:f>
                <c:numCache>
                  <c:formatCode>General</c:formatCode>
                  <c:ptCount val="5"/>
                  <c:pt idx="0">
                    <c:v>2.8531689999999998E-2</c:v>
                  </c:pt>
                  <c:pt idx="1">
                    <c:v>1.8914509999999995E-2</c:v>
                  </c:pt>
                  <c:pt idx="2">
                    <c:v>3.6836650000000026E-2</c:v>
                  </c:pt>
                  <c:pt idx="3">
                    <c:v>2.620005000000003E-2</c:v>
                  </c:pt>
                  <c:pt idx="4">
                    <c:v>3.456903999999994E-2</c:v>
                  </c:pt>
                </c:numCache>
              </c:numRef>
            </c:plus>
            <c:minus>
              <c:numRef>
                <c:f>'Age Strata'!$S$10:$W$10</c:f>
                <c:numCache>
                  <c:formatCode>General</c:formatCode>
                  <c:ptCount val="5"/>
                  <c:pt idx="0">
                    <c:v>2.8531500000000043E-2</c:v>
                  </c:pt>
                  <c:pt idx="1">
                    <c:v>1.891435000000008E-2</c:v>
                  </c:pt>
                  <c:pt idx="2">
                    <c:v>3.6836920000000051E-2</c:v>
                  </c:pt>
                  <c:pt idx="3">
                    <c:v>2.6200859999999992E-2</c:v>
                  </c:pt>
                  <c:pt idx="4">
                    <c:v>3.4569120000000009E-2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'Age Strata'!$M$6:$Q$6</c:f>
              <c:strCache>
                <c:ptCount val="5"/>
                <c:pt idx="0">
                  <c:v>2001-2004</c:v>
                </c:pt>
                <c:pt idx="1">
                  <c:v>2005-2008</c:v>
                </c:pt>
                <c:pt idx="2">
                  <c:v>2009-2012</c:v>
                </c:pt>
                <c:pt idx="3">
                  <c:v>2013-2016</c:v>
                </c:pt>
                <c:pt idx="4">
                  <c:v>2017-2020</c:v>
                </c:pt>
              </c:strCache>
            </c:strRef>
          </c:cat>
          <c:val>
            <c:numRef>
              <c:f>'Age Strata'!$M$10:$Q$10</c:f>
              <c:numCache>
                <c:formatCode>0.0%</c:formatCode>
                <c:ptCount val="5"/>
                <c:pt idx="0">
                  <c:v>0.87976100000000002</c:v>
                </c:pt>
                <c:pt idx="1">
                  <c:v>0.88349200000000006</c:v>
                </c:pt>
                <c:pt idx="2">
                  <c:v>0.90889500000000001</c:v>
                </c:pt>
                <c:pt idx="3">
                  <c:v>0.86679499999999998</c:v>
                </c:pt>
                <c:pt idx="4">
                  <c:v>0.90421200000000002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74A-4A52-91E9-E0ABD86A01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9603280"/>
        <c:axId val="809599920"/>
      </c:lineChart>
      <c:catAx>
        <c:axId val="809603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9599920"/>
        <c:crosses val="autoZero"/>
        <c:auto val="1"/>
        <c:lblAlgn val="ctr"/>
        <c:lblOffset val="100"/>
        <c:noMultiLvlLbl val="0"/>
      </c:catAx>
      <c:valAx>
        <c:axId val="80959992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 Hypertension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9603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'Sex Strata'!$K$7</c:f>
              <c:strCache>
                <c:ptCount val="1"/>
                <c:pt idx="0">
                  <c:v>Female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'Sex Strata'!$R$16:$V$16</c:f>
                <c:numCache>
                  <c:formatCode>General</c:formatCode>
                  <c:ptCount val="5"/>
                  <c:pt idx="0">
                    <c:v>4.2555350000000103E-2</c:v>
                  </c:pt>
                  <c:pt idx="1">
                    <c:v>3.1620250000000016E-2</c:v>
                  </c:pt>
                  <c:pt idx="2">
                    <c:v>4.7673520000000025E-2</c:v>
                  </c:pt>
                  <c:pt idx="3">
                    <c:v>3.7420889999999929E-2</c:v>
                  </c:pt>
                  <c:pt idx="4">
                    <c:v>4.7029240000000083E-2</c:v>
                  </c:pt>
                </c:numCache>
              </c:numRef>
            </c:plus>
            <c:minus>
              <c:numRef>
                <c:f>'Sex Strata'!$R$7:$V$7</c:f>
                <c:numCache>
                  <c:formatCode>General</c:formatCode>
                  <c:ptCount val="5"/>
                  <c:pt idx="0">
                    <c:v>4.2554359999999902E-2</c:v>
                  </c:pt>
                  <c:pt idx="1">
                    <c:v>3.1621099999999958E-2</c:v>
                  </c:pt>
                  <c:pt idx="2">
                    <c:v>4.7673289999999979E-2</c:v>
                  </c:pt>
                  <c:pt idx="3">
                    <c:v>3.7420630000000066E-2</c:v>
                  </c:pt>
                  <c:pt idx="4">
                    <c:v>4.7028659999999944E-2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'Sex Strata'!$L$6:$P$6</c:f>
              <c:strCache>
                <c:ptCount val="5"/>
                <c:pt idx="0">
                  <c:v>2001-2004</c:v>
                </c:pt>
                <c:pt idx="1">
                  <c:v>2005-2008</c:v>
                </c:pt>
                <c:pt idx="2">
                  <c:v>2009-2012</c:v>
                </c:pt>
                <c:pt idx="3">
                  <c:v>2013-2016</c:v>
                </c:pt>
                <c:pt idx="4">
                  <c:v>2017-2020</c:v>
                </c:pt>
              </c:strCache>
            </c:strRef>
          </c:cat>
          <c:val>
            <c:numRef>
              <c:f>'Sex Strata'!$L$7:$P$7</c:f>
              <c:numCache>
                <c:formatCode>0.0%</c:formatCode>
                <c:ptCount val="5"/>
                <c:pt idx="0">
                  <c:v>0.73748899999999995</c:v>
                </c:pt>
                <c:pt idx="1">
                  <c:v>0.71646699999999996</c:v>
                </c:pt>
                <c:pt idx="2">
                  <c:v>0.72535799999999995</c:v>
                </c:pt>
                <c:pt idx="3">
                  <c:v>0.74220600000000003</c:v>
                </c:pt>
                <c:pt idx="4">
                  <c:v>0.73156699999999997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5DD3-4106-B66E-F8ECBBC8232B}"/>
            </c:ext>
          </c:extLst>
        </c:ser>
        <c:ser>
          <c:idx val="1"/>
          <c:order val="1"/>
          <c:tx>
            <c:strRef>
              <c:f>'Sex Strata'!$K$8</c:f>
              <c:strCache>
                <c:ptCount val="1"/>
                <c:pt idx="0">
                  <c:v>Male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'Sex Strata'!$R$17:$V$17</c:f>
                <c:numCache>
                  <c:formatCode>General</c:formatCode>
                  <c:ptCount val="5"/>
                  <c:pt idx="0">
                    <c:v>4.0455010000000069E-2</c:v>
                  </c:pt>
                  <c:pt idx="1">
                    <c:v>3.5730150000000016E-2</c:v>
                  </c:pt>
                  <c:pt idx="2">
                    <c:v>3.1296809999999953E-2</c:v>
                  </c:pt>
                  <c:pt idx="3">
                    <c:v>4.3134779999999928E-2</c:v>
                  </c:pt>
                  <c:pt idx="4">
                    <c:v>2.8353909999999982E-2</c:v>
                  </c:pt>
                </c:numCache>
              </c:numRef>
            </c:plus>
            <c:minus>
              <c:numRef>
                <c:f>'Sex Strata'!$R$8:$V$8</c:f>
                <c:numCache>
                  <c:formatCode>General</c:formatCode>
                  <c:ptCount val="5"/>
                  <c:pt idx="0">
                    <c:v>4.0454999999999908E-2</c:v>
                  </c:pt>
                  <c:pt idx="1">
                    <c:v>3.5730689999999954E-2</c:v>
                  </c:pt>
                  <c:pt idx="2">
                    <c:v>3.1296180000000007E-2</c:v>
                  </c:pt>
                  <c:pt idx="3">
                    <c:v>4.3135610000000102E-2</c:v>
                  </c:pt>
                  <c:pt idx="4">
                    <c:v>2.835403000000003E-2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'Sex Strata'!$L$6:$P$6</c:f>
              <c:strCache>
                <c:ptCount val="5"/>
                <c:pt idx="0">
                  <c:v>2001-2004</c:v>
                </c:pt>
                <c:pt idx="1">
                  <c:v>2005-2008</c:v>
                </c:pt>
                <c:pt idx="2">
                  <c:v>2009-2012</c:v>
                </c:pt>
                <c:pt idx="3">
                  <c:v>2013-2016</c:v>
                </c:pt>
                <c:pt idx="4">
                  <c:v>2017-2020</c:v>
                </c:pt>
              </c:strCache>
            </c:strRef>
          </c:cat>
          <c:val>
            <c:numRef>
              <c:f>'Sex Strata'!$L$8:$P$8</c:f>
              <c:numCache>
                <c:formatCode>0.0%</c:formatCode>
                <c:ptCount val="5"/>
                <c:pt idx="0">
                  <c:v>0.78155699999999995</c:v>
                </c:pt>
                <c:pt idx="1">
                  <c:v>0.80538399999999999</c:v>
                </c:pt>
                <c:pt idx="2">
                  <c:v>0.796157</c:v>
                </c:pt>
                <c:pt idx="3">
                  <c:v>0.78454900000000005</c:v>
                </c:pt>
                <c:pt idx="4">
                  <c:v>0.84373900000000002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DD3-4106-B66E-F8ECBBC823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9603280"/>
        <c:axId val="809599920"/>
      </c:lineChart>
      <c:catAx>
        <c:axId val="809603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9599920"/>
        <c:crosses val="autoZero"/>
        <c:auto val="1"/>
        <c:lblAlgn val="ctr"/>
        <c:lblOffset val="100"/>
        <c:noMultiLvlLbl val="0"/>
      </c:catAx>
      <c:valAx>
        <c:axId val="809599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% Hypertension</a:t>
                </a:r>
              </a:p>
            </c:rich>
          </c:tx>
          <c:overlay val="0"/>
          <c:spPr>
            <a:noFill/>
            <a:ln w="12700"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9603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'Race Ethnicity'!$K$7</c:f>
              <c:strCache>
                <c:ptCount val="1"/>
                <c:pt idx="0">
                  <c:v>Hispanic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'Race Ethnicity'!$R$16:$V$16</c:f>
                <c:numCache>
                  <c:formatCode>General</c:formatCode>
                  <c:ptCount val="5"/>
                  <c:pt idx="0">
                    <c:v>9.5497680000000029E-2</c:v>
                  </c:pt>
                  <c:pt idx="1">
                    <c:v>6.6626199999999969E-2</c:v>
                  </c:pt>
                  <c:pt idx="2">
                    <c:v>5.0652260000000005E-2</c:v>
                  </c:pt>
                  <c:pt idx="3">
                    <c:v>5.5993379999999982E-2</c:v>
                  </c:pt>
                  <c:pt idx="4">
                    <c:v>6.0745150000000026E-2</c:v>
                  </c:pt>
                </c:numCache>
              </c:numRef>
            </c:plus>
            <c:minus>
              <c:numRef>
                <c:f>'Race Ethnicity'!$R$7:$V$7</c:f>
                <c:numCache>
                  <c:formatCode>General</c:formatCode>
                  <c:ptCount val="5"/>
                  <c:pt idx="0">
                    <c:v>9.5498430000000023E-2</c:v>
                  </c:pt>
                  <c:pt idx="1">
                    <c:v>6.6626469999999993E-2</c:v>
                  </c:pt>
                  <c:pt idx="2">
                    <c:v>5.0651510000000011E-2</c:v>
                  </c:pt>
                  <c:pt idx="3">
                    <c:v>5.599390999999998E-2</c:v>
                  </c:pt>
                  <c:pt idx="4">
                    <c:v>6.0745219999999933E-2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'Race Ethnicity'!$L$6:$P$6</c:f>
              <c:strCache>
                <c:ptCount val="5"/>
                <c:pt idx="0">
                  <c:v>2001-2004</c:v>
                </c:pt>
                <c:pt idx="1">
                  <c:v>2005-2008</c:v>
                </c:pt>
                <c:pt idx="2">
                  <c:v>2009-2012</c:v>
                </c:pt>
                <c:pt idx="3">
                  <c:v>2013-2016</c:v>
                </c:pt>
                <c:pt idx="4">
                  <c:v>2017-2020</c:v>
                </c:pt>
              </c:strCache>
            </c:strRef>
          </c:cat>
          <c:val>
            <c:numRef>
              <c:f>'Race Ethnicity'!$L$7:$P$7</c:f>
              <c:numCache>
                <c:formatCode>0.0%</c:formatCode>
                <c:ptCount val="5"/>
                <c:pt idx="0">
                  <c:v>0.66587099999999999</c:v>
                </c:pt>
                <c:pt idx="1">
                  <c:v>0.61796499999999999</c:v>
                </c:pt>
                <c:pt idx="2">
                  <c:v>0.69759300000000002</c:v>
                </c:pt>
                <c:pt idx="3">
                  <c:v>0.68717600000000001</c:v>
                </c:pt>
                <c:pt idx="4">
                  <c:v>0.67243699999999995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9FDB-412C-AEB2-F6B29BF9DACC}"/>
            </c:ext>
          </c:extLst>
        </c:ser>
        <c:ser>
          <c:idx val="1"/>
          <c:order val="1"/>
          <c:tx>
            <c:strRef>
              <c:f>'Race Ethnicity'!$K$8</c:f>
              <c:strCache>
                <c:ptCount val="1"/>
                <c:pt idx="0">
                  <c:v>NH Black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'Race Ethnicity'!$R$17:$V$17</c:f>
                <c:numCache>
                  <c:formatCode>General</c:formatCode>
                  <c:ptCount val="5"/>
                  <c:pt idx="0">
                    <c:v>4.6476280000000036E-2</c:v>
                  </c:pt>
                  <c:pt idx="1">
                    <c:v>3.0776499999999984E-2</c:v>
                  </c:pt>
                  <c:pt idx="2">
                    <c:v>3.369314000000001E-2</c:v>
                  </c:pt>
                  <c:pt idx="3">
                    <c:v>3.5538320000000012E-2</c:v>
                  </c:pt>
                  <c:pt idx="4">
                    <c:v>3.0026409999999948E-2</c:v>
                  </c:pt>
                </c:numCache>
              </c:numRef>
            </c:plus>
            <c:minus>
              <c:numRef>
                <c:f>'Race Ethnicity'!$R$8:$V$8</c:f>
                <c:numCache>
                  <c:formatCode>General</c:formatCode>
                  <c:ptCount val="5"/>
                  <c:pt idx="0">
                    <c:v>4.6476720000000027E-2</c:v>
                  </c:pt>
                  <c:pt idx="1">
                    <c:v>3.0777119999999991E-2</c:v>
                  </c:pt>
                  <c:pt idx="2">
                    <c:v>3.3693250000000008E-2</c:v>
                  </c:pt>
                  <c:pt idx="3">
                    <c:v>3.5539230000000033E-2</c:v>
                  </c:pt>
                  <c:pt idx="4">
                    <c:v>3.0026300000000061E-2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'Race Ethnicity'!$L$6:$P$6</c:f>
              <c:strCache>
                <c:ptCount val="5"/>
                <c:pt idx="0">
                  <c:v>2001-2004</c:v>
                </c:pt>
                <c:pt idx="1">
                  <c:v>2005-2008</c:v>
                </c:pt>
                <c:pt idx="2">
                  <c:v>2009-2012</c:v>
                </c:pt>
                <c:pt idx="3">
                  <c:v>2013-2016</c:v>
                </c:pt>
                <c:pt idx="4">
                  <c:v>2017-2020</c:v>
                </c:pt>
              </c:strCache>
            </c:strRef>
          </c:cat>
          <c:val>
            <c:numRef>
              <c:f>'Race Ethnicity'!$L$8:$P$8</c:f>
              <c:numCache>
                <c:formatCode>0.0%</c:formatCode>
                <c:ptCount val="5"/>
                <c:pt idx="0">
                  <c:v>0.84888799999999998</c:v>
                </c:pt>
                <c:pt idx="1">
                  <c:v>0.83907200000000004</c:v>
                </c:pt>
                <c:pt idx="2">
                  <c:v>0.81275600000000003</c:v>
                </c:pt>
                <c:pt idx="3">
                  <c:v>0.84941699999999998</c:v>
                </c:pt>
                <c:pt idx="4">
                  <c:v>0.86936800000000003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FDB-412C-AEB2-F6B29BF9DACC}"/>
            </c:ext>
          </c:extLst>
        </c:ser>
        <c:ser>
          <c:idx val="2"/>
          <c:order val="2"/>
          <c:tx>
            <c:strRef>
              <c:f>'Race Ethnicity'!$K$9</c:f>
              <c:strCache>
                <c:ptCount val="1"/>
                <c:pt idx="0">
                  <c:v>NH Other</c:v>
                </c:pt>
              </c:strCache>
            </c:strRef>
          </c:tx>
          <c:spPr>
            <a:ln w="444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'Race Ethnicity'!$R$18:$V$18</c:f>
                <c:numCache>
                  <c:formatCode>General</c:formatCode>
                  <c:ptCount val="5"/>
                  <c:pt idx="0">
                    <c:v>0.16548337000000002</c:v>
                  </c:pt>
                  <c:pt idx="1">
                    <c:v>0.14371641000000002</c:v>
                  </c:pt>
                  <c:pt idx="2">
                    <c:v>0.10795785000000002</c:v>
                  </c:pt>
                  <c:pt idx="3">
                    <c:v>8.1509069999999961E-2</c:v>
                  </c:pt>
                  <c:pt idx="4">
                    <c:v>5.4845709999999936E-2</c:v>
                  </c:pt>
                </c:numCache>
              </c:numRef>
            </c:plus>
            <c:minus>
              <c:numRef>
                <c:f>'Race Ethnicity'!$R$9:$V$9</c:f>
                <c:numCache>
                  <c:formatCode>General</c:formatCode>
                  <c:ptCount val="5"/>
                  <c:pt idx="0">
                    <c:v>0.16548317999999995</c:v>
                  </c:pt>
                  <c:pt idx="1">
                    <c:v>0.14371624999999999</c:v>
                  </c:pt>
                  <c:pt idx="2">
                    <c:v>0.10795834999999998</c:v>
                  </c:pt>
                  <c:pt idx="3">
                    <c:v>8.1509269999999967E-2</c:v>
                  </c:pt>
                  <c:pt idx="4">
                    <c:v>5.4846539999999999E-2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'Race Ethnicity'!$L$6:$P$6</c:f>
              <c:strCache>
                <c:ptCount val="5"/>
                <c:pt idx="0">
                  <c:v>2001-2004</c:v>
                </c:pt>
                <c:pt idx="1">
                  <c:v>2005-2008</c:v>
                </c:pt>
                <c:pt idx="2">
                  <c:v>2009-2012</c:v>
                </c:pt>
                <c:pt idx="3">
                  <c:v>2013-2016</c:v>
                </c:pt>
                <c:pt idx="4">
                  <c:v>2017-2020</c:v>
                </c:pt>
              </c:strCache>
            </c:strRef>
          </c:cat>
          <c:val>
            <c:numRef>
              <c:f>'Race Ethnicity'!$L$9:$P$9</c:f>
              <c:numCache>
                <c:formatCode>0.0%</c:formatCode>
                <c:ptCount val="5"/>
                <c:pt idx="0">
                  <c:v>0.69600099999999998</c:v>
                </c:pt>
                <c:pt idx="1">
                  <c:v>0.64645600000000003</c:v>
                </c:pt>
                <c:pt idx="2">
                  <c:v>0.73574499999999998</c:v>
                </c:pt>
                <c:pt idx="3">
                  <c:v>0.74976399999999999</c:v>
                </c:pt>
                <c:pt idx="4">
                  <c:v>0.83027300000000004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FDB-412C-AEB2-F6B29BF9DACC}"/>
            </c:ext>
          </c:extLst>
        </c:ser>
        <c:ser>
          <c:idx val="3"/>
          <c:order val="3"/>
          <c:tx>
            <c:strRef>
              <c:f>'Race Ethnicity'!$K$10</c:f>
              <c:strCache>
                <c:ptCount val="1"/>
                <c:pt idx="0">
                  <c:v>NH White</c:v>
                </c:pt>
              </c:strCache>
            </c:strRef>
          </c:tx>
          <c:spPr>
            <a:ln w="444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'Race Ethnicity'!$R$19:$V$19</c:f>
                <c:numCache>
                  <c:formatCode>General</c:formatCode>
                  <c:ptCount val="5"/>
                  <c:pt idx="0">
                    <c:v>4.1790990000000083E-2</c:v>
                  </c:pt>
                  <c:pt idx="1">
                    <c:v>2.7562219999999971E-2</c:v>
                  </c:pt>
                  <c:pt idx="2">
                    <c:v>5.4187769999999968E-2</c:v>
                  </c:pt>
                  <c:pt idx="3">
                    <c:v>4.0100839999999915E-2</c:v>
                  </c:pt>
                  <c:pt idx="4">
                    <c:v>4.4567369999999995E-2</c:v>
                  </c:pt>
                </c:numCache>
              </c:numRef>
            </c:plus>
            <c:minus>
              <c:numRef>
                <c:f>'Race Ethnicity'!$R$10:$V$10</c:f>
                <c:numCache>
                  <c:formatCode>General</c:formatCode>
                  <c:ptCount val="5"/>
                  <c:pt idx="0">
                    <c:v>4.1791530000000021E-2</c:v>
                  </c:pt>
                  <c:pt idx="1">
                    <c:v>2.7562970000000075E-2</c:v>
                  </c:pt>
                  <c:pt idx="2">
                    <c:v>5.4188540000000063E-2</c:v>
                  </c:pt>
                  <c:pt idx="3">
                    <c:v>4.0101550000000041E-2</c:v>
                  </c:pt>
                  <c:pt idx="4">
                    <c:v>4.4566810000000068E-2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'Race Ethnicity'!$L$6:$P$6</c:f>
              <c:strCache>
                <c:ptCount val="5"/>
                <c:pt idx="0">
                  <c:v>2001-2004</c:v>
                </c:pt>
                <c:pt idx="1">
                  <c:v>2005-2008</c:v>
                </c:pt>
                <c:pt idx="2">
                  <c:v>2009-2012</c:v>
                </c:pt>
                <c:pt idx="3">
                  <c:v>2013-2016</c:v>
                </c:pt>
                <c:pt idx="4">
                  <c:v>2017-2020</c:v>
                </c:pt>
              </c:strCache>
            </c:strRef>
          </c:cat>
          <c:val>
            <c:numRef>
              <c:f>'Race Ethnicity'!$L$10:$P$10</c:f>
              <c:numCache>
                <c:formatCode>0.0%</c:formatCode>
                <c:ptCount val="5"/>
                <c:pt idx="0">
                  <c:v>0.75616099999999997</c:v>
                </c:pt>
                <c:pt idx="1">
                  <c:v>0.76337900000000003</c:v>
                </c:pt>
                <c:pt idx="2">
                  <c:v>0.75677700000000003</c:v>
                </c:pt>
                <c:pt idx="3">
                  <c:v>0.75551100000000004</c:v>
                </c:pt>
                <c:pt idx="4">
                  <c:v>0.77426300000000003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FDB-412C-AEB2-F6B29BF9DA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9603280"/>
        <c:axId val="809599920"/>
      </c:lineChart>
      <c:catAx>
        <c:axId val="809603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9599920"/>
        <c:crosses val="autoZero"/>
        <c:auto val="1"/>
        <c:lblAlgn val="ctr"/>
        <c:lblOffset val="100"/>
        <c:noMultiLvlLbl val="0"/>
      </c:catAx>
      <c:valAx>
        <c:axId val="809599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 Hypertension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9603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B8449-2E43-4B34-AFB5-42CA0AD23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" y="2178844"/>
            <a:ext cx="11338560" cy="1594369"/>
          </a:xfrm>
        </p:spPr>
        <p:txBody>
          <a:bodyPr anchor="b"/>
          <a:lstStyle>
            <a:lvl1pPr algn="ctr">
              <a:defRPr sz="4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6D807-1E0F-4F52-92E5-9827BB931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280" y="3888828"/>
            <a:ext cx="11521440" cy="1881352"/>
          </a:xfrm>
        </p:spPr>
        <p:txBody>
          <a:bodyPr/>
          <a:lstStyle>
            <a:lvl1pPr marL="0" indent="0" algn="ctr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0F046-36EC-4A13-89A5-0CC29AB4D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4A129-0606-4903-A165-D0B38864E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68016-8DCE-4AA4-A0F6-C96D4D85EB3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blue and white sign&#10;&#10;Description automatically generated">
            <a:extLst>
              <a:ext uri="{FF2B5EF4-FFF2-40B4-BE49-F238E27FC236}">
                <a16:creationId xmlns:a16="http://schemas.microsoft.com/office/drawing/2014/main" id="{EF8D5BE6-2B49-4430-B3CC-EC848085B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232" y="329025"/>
            <a:ext cx="754153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1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FE83A-2FF1-4212-A7D8-F2547F723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DF2CD3-4A3B-4BB5-A8C6-93515C840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E1338-8E14-4E12-8514-B8F7581CA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99C6-6DA8-4B73-ABE4-3668ADCAAA56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44247-AED8-4BE5-97FF-55E5D2900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3D25E-9B75-4BDF-BE71-685AF58A3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68016-8DCE-4AA4-A0F6-C96D4D85E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21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55AC4-0A12-4AF2-BD32-F89BA4E329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311FD-96A5-4F2E-9CC1-A1537DF2F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43FE6-D7D9-42A7-A93F-97596BFC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99C6-6DA8-4B73-ABE4-3668ADCAAA56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A1973-370D-4668-BF90-3DBF1A43D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5534F-0704-4F83-B361-02989C4F3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68016-8DCE-4AA4-A0F6-C96D4D85E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1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7F23F-F86B-41BA-A6AA-1A3F17EB3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79402-AB80-4C31-A14F-82C076FDE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92937"/>
            <a:ext cx="114300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D2CB6-1D80-4081-86FB-B15DD03DA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99C6-6DA8-4B73-ABE4-3668ADCAAA56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CB740-D754-48D4-9589-4E1B5CCB6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A1B60-B2EB-45FC-99A5-2CEE060F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68016-8DCE-4AA4-A0F6-C96D4D85EB3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blue and white sign&#10;&#10;Description automatically generated">
            <a:extLst>
              <a:ext uri="{FF2B5EF4-FFF2-40B4-BE49-F238E27FC236}">
                <a16:creationId xmlns:a16="http://schemas.microsoft.com/office/drawing/2014/main" id="{CE5B4ECC-CA9A-4DD6-BBC4-5B5CA7B41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46" y="6082166"/>
            <a:ext cx="2639537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34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294DA-8682-47BA-801B-4A312533F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86CDE-F4D9-4130-9F65-C19EC77EE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EDE1F-53E5-4C5C-B1DC-D69BEDE4F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99C6-6DA8-4B73-ABE4-3668ADCAAA56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7E355-DA7E-4665-99AA-D633110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F42E0-1332-4ADF-BB40-D707772F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68016-8DCE-4AA4-A0F6-C96D4D85EB3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blue and white sign&#10;&#10;Description automatically generated">
            <a:extLst>
              <a:ext uri="{FF2B5EF4-FFF2-40B4-BE49-F238E27FC236}">
                <a16:creationId xmlns:a16="http://schemas.microsoft.com/office/drawing/2014/main" id="{021B1473-E230-4424-88C9-096E878C3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232" y="329025"/>
            <a:ext cx="754153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65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B8B7E-E383-41B8-83DC-BCBAEFF2A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4E0F6-218D-4666-93AB-CC5CB0352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BB6129-B622-4C6C-9627-E2D34A72A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E2F8A-DDB4-40D8-BC9A-9F8C601A1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99C6-6DA8-4B73-ABE4-3668ADCAAA56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D8514-39E9-463F-9D6D-BA2F1E4B8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628B1-4B31-46D1-9943-288C2CFA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68016-8DCE-4AA4-A0F6-C96D4D85EB3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blue and white sign&#10;&#10;Description automatically generated">
            <a:extLst>
              <a:ext uri="{FF2B5EF4-FFF2-40B4-BE49-F238E27FC236}">
                <a16:creationId xmlns:a16="http://schemas.microsoft.com/office/drawing/2014/main" id="{8EDFA2D4-658B-4CFA-90B4-6D3C81B19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46" y="6082166"/>
            <a:ext cx="2639537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733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5F42C-D912-40D5-B069-2EBDDB21F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FE388-458A-4BFC-8B5B-E2338FA75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71131-2939-4333-BE32-6B971E6D9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D687D6-AE10-483D-8497-199549CC3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B0C9B6-845A-427D-8890-7FF14752BD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56D4DF-7BF9-4656-9E74-1978BF3C3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99C6-6DA8-4B73-ABE4-3668ADCAAA56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118974-B101-4E89-B490-F9C18CF57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7DF8C8-6B1A-46AB-B0B9-0B1486618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68016-8DCE-4AA4-A0F6-C96D4D85EB3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A blue and white sign&#10;&#10;Description automatically generated">
            <a:extLst>
              <a:ext uri="{FF2B5EF4-FFF2-40B4-BE49-F238E27FC236}">
                <a16:creationId xmlns:a16="http://schemas.microsoft.com/office/drawing/2014/main" id="{288D87A5-8AAA-4E59-8F47-23DB04B75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46" y="6082166"/>
            <a:ext cx="2639537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94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592C9-40CD-4BC2-AA2D-942CC7600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8478D-ABC5-4F57-99D5-D5C201F52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99C6-6DA8-4B73-ABE4-3668ADCAAA56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8C8747-5D3F-46B5-985C-DAC1E17CE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AA2AB-2FF6-44C7-A235-F093DF30C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68016-8DCE-4AA4-A0F6-C96D4D85EB3E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A blue and white sign&#10;&#10;Description automatically generated">
            <a:extLst>
              <a:ext uri="{FF2B5EF4-FFF2-40B4-BE49-F238E27FC236}">
                <a16:creationId xmlns:a16="http://schemas.microsoft.com/office/drawing/2014/main" id="{F220FB18-732D-4555-9511-BE496C629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46" y="6082166"/>
            <a:ext cx="2639537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440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6F6823-A8E4-41B5-AABF-7E50AB944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99C6-6DA8-4B73-ABE4-3668ADCAAA56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E33D15-14C9-4533-A0B2-E17FCF5B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E63C01-7C52-4C05-B87A-E55AEC070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68016-8DCE-4AA4-A0F6-C96D4D85EB3E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blue and white sign&#10;&#10;Description automatically generated">
            <a:extLst>
              <a:ext uri="{FF2B5EF4-FFF2-40B4-BE49-F238E27FC236}">
                <a16:creationId xmlns:a16="http://schemas.microsoft.com/office/drawing/2014/main" id="{1800F7B6-564D-454C-8D78-AAFB76F65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46" y="6082166"/>
            <a:ext cx="2639537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37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A31D2-9A00-45DB-A47F-9F571777F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AAFDC-A042-4571-8E47-321A4016E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D1982-1467-44BE-898D-FDE749B74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64EBC-62D2-4411-B172-EB0CAA250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99C6-6DA8-4B73-ABE4-3668ADCAAA56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270BC-E6DC-49B9-94D8-2DFC8079D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01F3D-733C-4F46-80D5-9CEB97054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68016-8DCE-4AA4-A0F6-C96D4D85EB3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blue and white sign&#10;&#10;Description automatically generated">
            <a:extLst>
              <a:ext uri="{FF2B5EF4-FFF2-40B4-BE49-F238E27FC236}">
                <a16:creationId xmlns:a16="http://schemas.microsoft.com/office/drawing/2014/main" id="{8AAFF090-4748-4CEB-82FE-B8DC75C44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46" y="6082166"/>
            <a:ext cx="2639537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505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E1E9C-B474-4962-83D4-0F95B2D05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891AEC-7DE2-4B8B-BF1B-C9E9B2488D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28899-8ED1-47C9-90C3-9AB19FF89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948AA-B4CB-40C1-989C-1976A6683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99C6-6DA8-4B73-ABE4-3668ADCAAA56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E994E-4C08-4134-AA8F-7F0FB57B4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27BB6-3A58-4F48-9C34-230B6476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68016-8DCE-4AA4-A0F6-C96D4D85EB3E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blue and white sign&#10;&#10;Description automatically generated">
            <a:extLst>
              <a:ext uri="{FF2B5EF4-FFF2-40B4-BE49-F238E27FC236}">
                <a16:creationId xmlns:a16="http://schemas.microsoft.com/office/drawing/2014/main" id="{6551F537-C48C-4D91-AF2C-B85939448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46" y="6082166"/>
            <a:ext cx="2639537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44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6A2EFD-5BC8-486D-AC05-C88192EE0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D6EF7-BE2E-44A6-A579-2EB131557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E8898-A5C2-4AD9-9375-B6EEEF874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599C6-6DA8-4B73-ABE4-3668ADCAAA56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FB22A-4D3A-4BD5-9047-B2647995E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6F5A4-D87B-4D75-B420-FEC8927543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68016-8DCE-4AA4-A0F6-C96D4D85EB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3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4999" y="2158229"/>
            <a:ext cx="10561975" cy="1640266"/>
          </a:xfrm>
        </p:spPr>
        <p:txBody>
          <a:bodyPr anchor="ctr">
            <a:noAutofit/>
          </a:bodyPr>
          <a:lstStyle/>
          <a:p>
            <a:br>
              <a:rPr lang="en-US" sz="2400" b="1" dirty="0"/>
            </a:br>
            <a:r>
              <a:rPr lang="en-US" sz="4400" b="1" dirty="0"/>
              <a:t>Trends in Prevalence </a:t>
            </a:r>
            <a:r>
              <a:rPr lang="en-US" sz="4400" b="1"/>
              <a:t>of Hypertension</a:t>
            </a:r>
            <a:br>
              <a:rPr lang="en-US" sz="4400" b="1" dirty="0"/>
            </a:br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CFA14B-AC93-4C17-8646-80240875DD4C}"/>
              </a:ext>
            </a:extLst>
          </p:cNvPr>
          <p:cNvSpPr txBox="1"/>
          <p:nvPr/>
        </p:nvSpPr>
        <p:spPr>
          <a:xfrm>
            <a:off x="324665" y="3879638"/>
            <a:ext cx="115426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During 2001–March 2020, crude prevalence of hypertension increased from 49.9% to 53.3% in the US adult population. Hypertension was higher among adults with CKD for both crude and age-standardized prevalence, with the crude burden at its highest level in recent years at 78.0% among adults with CKD. Hypertension among those with CKD was more prevalent with older age, male sex, and Non-Hispanic Black race.</a:t>
            </a:r>
          </a:p>
          <a:p>
            <a:pPr algn="l"/>
            <a:endParaRPr lang="en-US" b="1" dirty="0">
              <a:solidFill>
                <a:srgbClr val="00000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en-US" b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Data Source: </a:t>
            </a:r>
            <a:r>
              <a:rPr lang="en-US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NHANES</a:t>
            </a:r>
          </a:p>
          <a:p>
            <a:pPr algn="l"/>
            <a:endParaRPr lang="en-US" b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2692DE-70E6-4DF4-B463-70286F232123}"/>
              </a:ext>
            </a:extLst>
          </p:cNvPr>
          <p:cNvSpPr txBox="1"/>
          <p:nvPr/>
        </p:nvSpPr>
        <p:spPr>
          <a:xfrm>
            <a:off x="3584701" y="6211555"/>
            <a:ext cx="502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 Link to indicator</a:t>
            </a:r>
          </a:p>
        </p:txBody>
      </p:sp>
    </p:spTree>
    <p:extLst>
      <p:ext uri="{BB962C8B-B14F-4D97-AF65-F5344CB8AC3E}">
        <p14:creationId xmlns:p14="http://schemas.microsoft.com/office/powerpoint/2010/main" val="1932835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05C12A9-AF8E-4EE1-ADBE-9EA501E3C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b="1" dirty="0"/>
              <a:t>Crude Trends in Prevalence of Hypertension, by CKD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A4A1A91-1099-C5A0-BF6F-A2A57E0B3046}"/>
              </a:ext>
            </a:extLst>
          </p:cNvPr>
          <p:cNvGraphicFramePr>
            <a:graphicFrameLocks/>
          </p:cNvGraphicFramePr>
          <p:nvPr/>
        </p:nvGraphicFramePr>
        <p:xfrm>
          <a:off x="381000" y="1690688"/>
          <a:ext cx="11430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00883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7E370A2-FFE1-4D01-AC88-990221B15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b="1"/>
              <a:t>Age-Standardized Trends in Prevalence of Hypertension, by CKD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B50A764-E922-4FF6-A274-5DFAC70EF009}"/>
              </a:ext>
            </a:extLst>
          </p:cNvPr>
          <p:cNvGraphicFramePr>
            <a:graphicFrameLocks/>
          </p:cNvGraphicFramePr>
          <p:nvPr/>
        </p:nvGraphicFramePr>
        <p:xfrm>
          <a:off x="381000" y="1690688"/>
          <a:ext cx="11430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63230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0E282F0-BBF1-4FA7-AB1C-DD0A1A859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b="1"/>
              <a:t>Crude Trends in Prevalence of Hypertension in Adults with CKD, by Age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9ED97D4-C6C8-41CE-BBCD-3C2FF0723179}"/>
              </a:ext>
            </a:extLst>
          </p:cNvPr>
          <p:cNvGraphicFramePr>
            <a:graphicFrameLocks/>
          </p:cNvGraphicFramePr>
          <p:nvPr/>
        </p:nvGraphicFramePr>
        <p:xfrm>
          <a:off x="381000" y="1690688"/>
          <a:ext cx="11430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81915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1299609-388D-40F4-8FD2-10944AAF1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b="1"/>
              <a:t>Crude Trends in Prevalence of Hypertension in Adults with CKD, by Sex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30BA7D6-8D38-4A4C-B0B8-2BF0D381FBFE}"/>
              </a:ext>
            </a:extLst>
          </p:cNvPr>
          <p:cNvGraphicFramePr>
            <a:graphicFrameLocks/>
          </p:cNvGraphicFramePr>
          <p:nvPr/>
        </p:nvGraphicFramePr>
        <p:xfrm>
          <a:off x="381000" y="1690688"/>
          <a:ext cx="11430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80546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E4F957-7018-4576-B0D7-609F2CAC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b="1"/>
              <a:t>Crude Trends in Prevalence of Hypertension in Adults with CKD, by Race/Ethnicity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B151E9E-ED15-44E5-8414-ACDF573849F7}"/>
              </a:ext>
            </a:extLst>
          </p:cNvPr>
          <p:cNvGraphicFramePr>
            <a:graphicFrameLocks/>
          </p:cNvGraphicFramePr>
          <p:nvPr/>
        </p:nvGraphicFramePr>
        <p:xfrm>
          <a:off x="381000" y="1690688"/>
          <a:ext cx="11430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5440728"/>
      </p:ext>
    </p:extLst>
  </p:cSld>
  <p:clrMapOvr>
    <a:masterClrMapping/>
  </p:clrMapOvr>
</p:sld>
</file>

<file path=ppt/theme/theme1.xml><?xml version="1.0" encoding="utf-8"?>
<a:theme xmlns:a="http://schemas.openxmlformats.org/drawingml/2006/main" name="KDSS indicator downloads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template for KDSS indicator downloads" id="{5C6D22D6-B8C2-4CC9-8270-3716F03D486C}" vid="{6854CA39-71F8-4600-8AEC-7156B3C3DB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KDSS indicator downloads template</Template>
  <TotalTime>54</TotalTime>
  <Words>160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Open Sans</vt:lpstr>
      <vt:lpstr>KDSS indicator downloads template</vt:lpstr>
      <vt:lpstr> Trends in Prevalence of Hypertension </vt:lpstr>
      <vt:lpstr>Crude Trends in Prevalence of Hypertension, by CKD</vt:lpstr>
      <vt:lpstr>Age-Standardized Trends in Prevalence of Hypertension, by CKD</vt:lpstr>
      <vt:lpstr>Crude Trends in Prevalence of Hypertension in Adults with CKD, by Age</vt:lpstr>
      <vt:lpstr>Crude Trends in Prevalence of Hypertension in Adults with CKD, by Sex</vt:lpstr>
      <vt:lpstr>Crude Trends in Prevalence of Hypertension in Adults with CKD, by Race/Ethnicity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Licon, Ana Laura</dc:creator>
  <cp:lastModifiedBy>Licon, Ana Laura</cp:lastModifiedBy>
  <cp:revision>5</cp:revision>
  <dcterms:created xsi:type="dcterms:W3CDTF">2025-09-23T19:57:54Z</dcterms:created>
  <dcterms:modified xsi:type="dcterms:W3CDTF">2025-09-23T20:55:23Z</dcterms:modified>
</cp:coreProperties>
</file>