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con, Ana Laura" initials="LAL" lastIdx="1" clrIdx="0">
    <p:extLst>
      <p:ext uri="{19B8F6BF-5375-455C-9EA6-DF929625EA0E}">
        <p15:presenceInfo xmlns:p15="http://schemas.microsoft.com/office/powerpoint/2012/main" userId="S::alicon@med.umich.edu::cd5c2778-d82d-4d36-9d52-40772a6c91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CVD!$C$30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CVD!$I$4:$I$8</c:f>
                <c:numCache>
                  <c:formatCode>General</c:formatCode>
                  <c:ptCount val="5"/>
                  <c:pt idx="0">
                    <c:v>1.1615300000000009E-2</c:v>
                  </c:pt>
                  <c:pt idx="1">
                    <c:v>9.10438999999999E-3</c:v>
                  </c:pt>
                  <c:pt idx="2">
                    <c:v>8.0694699999999953E-3</c:v>
                  </c:pt>
                  <c:pt idx="3">
                    <c:v>7.0948799999999979E-3</c:v>
                  </c:pt>
                  <c:pt idx="4">
                    <c:v>1.355054E-2</c:v>
                  </c:pt>
                </c:numCache>
              </c:numRef>
            </c:plus>
            <c:minus>
              <c:numRef>
                <c:f>CVD!$J$4:$J$8</c:f>
                <c:numCache>
                  <c:formatCode>General</c:formatCode>
                  <c:ptCount val="5"/>
                  <c:pt idx="0">
                    <c:v>1.1614630000000001E-2</c:v>
                  </c:pt>
                  <c:pt idx="1">
                    <c:v>9.1042200000000101E-3</c:v>
                  </c:pt>
                  <c:pt idx="2">
                    <c:v>8.0686600000000053E-3</c:v>
                  </c:pt>
                  <c:pt idx="3">
                    <c:v>7.0942999999999978E-3</c:v>
                  </c:pt>
                  <c:pt idx="4">
                    <c:v>1.3550840000000008E-2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CVD!$B$31:$B$35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CVD!$C$31:$C$35</c:f>
              <c:numCache>
                <c:formatCode>0.0%</c:formatCode>
                <c:ptCount val="5"/>
                <c:pt idx="0">
                  <c:v>8.9439000000000005E-2</c:v>
                </c:pt>
                <c:pt idx="1">
                  <c:v>8.7292999999999996E-2</c:v>
                </c:pt>
                <c:pt idx="2">
                  <c:v>8.3767999999999995E-2</c:v>
                </c:pt>
                <c:pt idx="3">
                  <c:v>8.7686E-2</c:v>
                </c:pt>
                <c:pt idx="4">
                  <c:v>0.10140299999999999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8E-45D6-9779-46A8999D7A05}"/>
            </c:ext>
          </c:extLst>
        </c:ser>
        <c:ser>
          <c:idx val="1"/>
          <c:order val="1"/>
          <c:tx>
            <c:strRef>
              <c:f>CVD!$E$30</c:f>
              <c:strCache>
                <c:ptCount val="1"/>
                <c:pt idx="0">
                  <c:v>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CVD!$J$14:$J$18</c:f>
                <c:numCache>
                  <c:formatCode>General</c:formatCode>
                  <c:ptCount val="5"/>
                  <c:pt idx="0">
                    <c:v>8.8473499999999969E-3</c:v>
                  </c:pt>
                  <c:pt idx="1">
                    <c:v>7.1789500000000034E-3</c:v>
                  </c:pt>
                  <c:pt idx="2">
                    <c:v>6.3806399999999999E-3</c:v>
                  </c:pt>
                  <c:pt idx="3">
                    <c:v>6.8563099999999974E-3</c:v>
                  </c:pt>
                  <c:pt idx="4">
                    <c:v>1.1009630000000006E-2</c:v>
                  </c:pt>
                </c:numCache>
              </c:numRef>
            </c:plus>
            <c:minus>
              <c:numRef>
                <c:f>CVD!$K$14:$K$18</c:f>
                <c:numCache>
                  <c:formatCode>General</c:formatCode>
                  <c:ptCount val="5"/>
                  <c:pt idx="0">
                    <c:v>8.8476200000000005E-3</c:v>
                  </c:pt>
                  <c:pt idx="1">
                    <c:v>7.1783100000000002E-3</c:v>
                  </c:pt>
                  <c:pt idx="2">
                    <c:v>6.381349999999994E-3</c:v>
                  </c:pt>
                  <c:pt idx="3">
                    <c:v>6.8560400000000007E-3</c:v>
                  </c:pt>
                  <c:pt idx="4">
                    <c:v>1.1010239999999991E-2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CVD!$E$31:$E$35</c:f>
              <c:numCache>
                <c:formatCode>0.0%</c:formatCode>
                <c:ptCount val="5"/>
                <c:pt idx="0">
                  <c:v>0.259936</c:v>
                </c:pt>
                <c:pt idx="1">
                  <c:v>0.25090200000000001</c:v>
                </c:pt>
                <c:pt idx="2">
                  <c:v>0.25100299999999998</c:v>
                </c:pt>
                <c:pt idx="3">
                  <c:v>0.23926900000000001</c:v>
                </c:pt>
                <c:pt idx="4">
                  <c:v>0.242397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8E-45D6-9779-46A8999D7A05}"/>
            </c:ext>
          </c:extLst>
        </c:ser>
        <c:ser>
          <c:idx val="2"/>
          <c:order val="2"/>
          <c:tx>
            <c:strRef>
              <c:f>CVD!$D$30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CVD!$J$19:$J$23</c:f>
                <c:numCache>
                  <c:formatCode>General</c:formatCode>
                  <c:ptCount val="5"/>
                  <c:pt idx="0">
                    <c:v>3.0471329999999991E-2</c:v>
                  </c:pt>
                  <c:pt idx="1">
                    <c:v>2.8627260000000015E-2</c:v>
                  </c:pt>
                  <c:pt idx="2">
                    <c:v>2.5103629999999988E-2</c:v>
                  </c:pt>
                  <c:pt idx="3">
                    <c:v>1.9710850000000002E-2</c:v>
                  </c:pt>
                  <c:pt idx="4">
                    <c:v>3.6947649999999999E-2</c:v>
                  </c:pt>
                </c:numCache>
              </c:numRef>
            </c:plus>
            <c:minus>
              <c:numRef>
                <c:f>CVD!$K$19:$K$23</c:f>
                <c:numCache>
                  <c:formatCode>General</c:formatCode>
                  <c:ptCount val="5"/>
                  <c:pt idx="0">
                    <c:v>3.0471670000000006E-2</c:v>
                  </c:pt>
                  <c:pt idx="1">
                    <c:v>2.862764000000001E-2</c:v>
                  </c:pt>
                  <c:pt idx="2">
                    <c:v>2.510404000000005E-2</c:v>
                  </c:pt>
                  <c:pt idx="3">
                    <c:v>1.9711350000000016E-2</c:v>
                  </c:pt>
                  <c:pt idx="4">
                    <c:v>3.6948479999999978E-2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CVD!$D$31:$D$35</c:f>
              <c:numCache>
                <c:formatCode>0.0%</c:formatCode>
                <c:ptCount val="5"/>
                <c:pt idx="0">
                  <c:v>6.2815999999999997E-2</c:v>
                </c:pt>
                <c:pt idx="1">
                  <c:v>6.1622000000000003E-2</c:v>
                </c:pt>
                <c:pt idx="2">
                  <c:v>5.9589000000000003E-2</c:v>
                </c:pt>
                <c:pt idx="3">
                  <c:v>6.2475999999999997E-2</c:v>
                </c:pt>
                <c:pt idx="4">
                  <c:v>7.8241000000000005E-2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8E-45D6-9779-46A8999D7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378143"/>
        <c:axId val="507379103"/>
      </c:lineChart>
      <c:catAx>
        <c:axId val="50737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9103"/>
        <c:crosses val="autoZero"/>
        <c:auto val="1"/>
        <c:lblAlgn val="ctr"/>
        <c:lblOffset val="100"/>
        <c:noMultiLvlLbl val="0"/>
      </c:catAx>
      <c:valAx>
        <c:axId val="507379103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CVD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'CVD (Age Std)'!$C$30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'CVD (Age Std)'!$I$4:$I$8</c:f>
                <c:numCache>
                  <c:formatCode>General</c:formatCode>
                  <c:ptCount val="5"/>
                  <c:pt idx="0">
                    <c:v>1.0231580000000004E-2</c:v>
                  </c:pt>
                  <c:pt idx="1">
                    <c:v>7.9864699999999955E-3</c:v>
                  </c:pt>
                  <c:pt idx="2">
                    <c:v>5.6791199999999958E-3</c:v>
                  </c:pt>
                  <c:pt idx="3">
                    <c:v>6.359920000000005E-3</c:v>
                  </c:pt>
                  <c:pt idx="4">
                    <c:v>9.9395400000000106E-3</c:v>
                  </c:pt>
                </c:numCache>
              </c:numRef>
            </c:plus>
            <c:minus>
              <c:numRef>
                <c:f>'CVD (Age Std)'!$J$4:$J$8</c:f>
                <c:numCache>
                  <c:formatCode>General</c:formatCode>
                  <c:ptCount val="5"/>
                  <c:pt idx="0">
                    <c:v>1.0230939999999994E-2</c:v>
                  </c:pt>
                  <c:pt idx="1">
                    <c:v>7.9862299999999969E-3</c:v>
                  </c:pt>
                  <c:pt idx="2">
                    <c:v>5.6797600000000059E-3</c:v>
                  </c:pt>
                  <c:pt idx="3">
                    <c:v>6.3608400000000065E-3</c:v>
                  </c:pt>
                  <c:pt idx="4">
                    <c:v>9.9403599999999953E-3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'CVD (Age Std)'!$B$31:$B$35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'CVD (Age Std)'!$C$31:$C$35</c:f>
              <c:numCache>
                <c:formatCode>0.0%</c:formatCode>
                <c:ptCount val="5"/>
                <c:pt idx="0">
                  <c:v>9.6018000000000006E-2</c:v>
                </c:pt>
                <c:pt idx="1">
                  <c:v>9.0060000000000001E-2</c:v>
                </c:pt>
                <c:pt idx="2">
                  <c:v>8.3654999999999993E-2</c:v>
                </c:pt>
                <c:pt idx="3">
                  <c:v>8.4131999999999998E-2</c:v>
                </c:pt>
                <c:pt idx="4">
                  <c:v>9.3393000000000004E-2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C6-4374-A01F-AE1D85E5D876}"/>
            </c:ext>
          </c:extLst>
        </c:ser>
        <c:ser>
          <c:idx val="1"/>
          <c:order val="1"/>
          <c:tx>
            <c:strRef>
              <c:f>'CVD (Age Std)'!$E$30</c:f>
              <c:strCache>
                <c:ptCount val="1"/>
                <c:pt idx="0">
                  <c:v>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'CVD (Age Std)'!$J$14:$J$18</c:f>
                <c:numCache>
                  <c:formatCode>General</c:formatCode>
                  <c:ptCount val="5"/>
                  <c:pt idx="0">
                    <c:v>9.4819199999999909E-3</c:v>
                  </c:pt>
                  <c:pt idx="1">
                    <c:v>8.1522799999999979E-3</c:v>
                  </c:pt>
                  <c:pt idx="2">
                    <c:v>5.5856100000000047E-3</c:v>
                  </c:pt>
                  <c:pt idx="3">
                    <c:v>6.2696899999999944E-3</c:v>
                  </c:pt>
                  <c:pt idx="4">
                    <c:v>9.1127800000000009E-3</c:v>
                  </c:pt>
                </c:numCache>
              </c:numRef>
            </c:plus>
            <c:minus>
              <c:numRef>
                <c:f>'CVD (Age Std)'!$K$14:$K$18</c:f>
                <c:numCache>
                  <c:formatCode>General</c:formatCode>
                  <c:ptCount val="5"/>
                  <c:pt idx="0">
                    <c:v>9.481719999999999E-3</c:v>
                  </c:pt>
                  <c:pt idx="1">
                    <c:v>8.1523500000000026E-3</c:v>
                  </c:pt>
                  <c:pt idx="2">
                    <c:v>5.5848200000000042E-3</c:v>
                  </c:pt>
                  <c:pt idx="3">
                    <c:v>6.270120000000004E-3</c:v>
                  </c:pt>
                  <c:pt idx="4">
                    <c:v>9.1118499999999908E-3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'CVD (Age Std)'!$E$31:$E$35</c:f>
              <c:numCache>
                <c:formatCode>0.0%</c:formatCode>
                <c:ptCount val="5"/>
                <c:pt idx="0">
                  <c:v>0.15393299999999999</c:v>
                </c:pt>
                <c:pt idx="1">
                  <c:v>0.15023</c:v>
                </c:pt>
                <c:pt idx="2">
                  <c:v>0.14095199999999999</c:v>
                </c:pt>
                <c:pt idx="3">
                  <c:v>0.145203</c:v>
                </c:pt>
                <c:pt idx="4">
                  <c:v>0.144177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C6-4374-A01F-AE1D85E5D876}"/>
            </c:ext>
          </c:extLst>
        </c:ser>
        <c:ser>
          <c:idx val="2"/>
          <c:order val="2"/>
          <c:tx>
            <c:strRef>
              <c:f>'CVD (Age Std)'!$D$30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'CVD (Age Std)'!$J$19:$J$23</c:f>
                <c:numCache>
                  <c:formatCode>General</c:formatCode>
                  <c:ptCount val="5"/>
                  <c:pt idx="0">
                    <c:v>2.2795409999999988E-2</c:v>
                  </c:pt>
                  <c:pt idx="1">
                    <c:v>2.3615080000000011E-2</c:v>
                  </c:pt>
                  <c:pt idx="2">
                    <c:v>1.7752569999999995E-2</c:v>
                  </c:pt>
                  <c:pt idx="3">
                    <c:v>1.3704510000000003E-2</c:v>
                  </c:pt>
                  <c:pt idx="4">
                    <c:v>2.3958750000000001E-2</c:v>
                  </c:pt>
                </c:numCache>
              </c:numRef>
            </c:plus>
            <c:minus>
              <c:numRef>
                <c:f>'CVD (Age Std)'!$K$19:$K$23</c:f>
                <c:numCache>
                  <c:formatCode>General</c:formatCode>
                  <c:ptCount val="5"/>
                  <c:pt idx="0">
                    <c:v>2.2795540000000003E-2</c:v>
                  </c:pt>
                  <c:pt idx="1">
                    <c:v>2.3615959999999991E-2</c:v>
                  </c:pt>
                  <c:pt idx="2">
                    <c:v>1.7753500000000005E-2</c:v>
                  </c:pt>
                  <c:pt idx="3">
                    <c:v>1.370476000000001E-2</c:v>
                  </c:pt>
                  <c:pt idx="4">
                    <c:v>2.3958110000000005E-2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'CVD (Age Std)'!$D$31:$D$35</c:f>
              <c:numCache>
                <c:formatCode>0.0%</c:formatCode>
                <c:ptCount val="5"/>
                <c:pt idx="0">
                  <c:v>7.9270999999999994E-2</c:v>
                </c:pt>
                <c:pt idx="1">
                  <c:v>7.4177999999999994E-2</c:v>
                </c:pt>
                <c:pt idx="2">
                  <c:v>6.8413000000000002E-2</c:v>
                </c:pt>
                <c:pt idx="3">
                  <c:v>6.9059999999999996E-2</c:v>
                </c:pt>
                <c:pt idx="4">
                  <c:v>8.1143000000000007E-2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C6-4374-A01F-AE1D85E5D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378143"/>
        <c:axId val="507379103"/>
      </c:lineChart>
      <c:catAx>
        <c:axId val="50737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9103"/>
        <c:crosses val="autoZero"/>
        <c:auto val="1"/>
        <c:lblAlgn val="ctr"/>
        <c:lblOffset val="100"/>
        <c:noMultiLvlLbl val="0"/>
      </c:catAx>
      <c:valAx>
        <c:axId val="507379103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CVD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'Age Strata'!$L$71</c:f>
              <c:strCache>
                <c:ptCount val="1"/>
                <c:pt idx="0">
                  <c:v>18 to 39 years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Strata'!$S$80:$W$80</c:f>
                <c:numCache>
                  <c:formatCode>General</c:formatCode>
                  <c:ptCount val="5"/>
                  <c:pt idx="0">
                    <c:v>4.99304E-2</c:v>
                  </c:pt>
                  <c:pt idx="1">
                    <c:v>1.1132080000000001E-2</c:v>
                  </c:pt>
                  <c:pt idx="2">
                    <c:v>5.3614969999999998E-2</c:v>
                  </c:pt>
                  <c:pt idx="3">
                    <c:v>4.335667E-2</c:v>
                  </c:pt>
                  <c:pt idx="4">
                    <c:v>4.5746410000000001E-2</c:v>
                  </c:pt>
                </c:numCache>
              </c:numRef>
            </c:plus>
            <c:minus>
              <c:numRef>
                <c:f>'Age Strata'!$S$71:$W$71</c:f>
                <c:numCache>
                  <c:formatCode>General</c:formatCode>
                  <c:ptCount val="5"/>
                  <c:pt idx="0">
                    <c:v>-1.8297999999999999E-3</c:v>
                  </c:pt>
                  <c:pt idx="1">
                    <c:v>1.9183E-3</c:v>
                  </c:pt>
                  <c:pt idx="2">
                    <c:v>-8.4802000000000002E-3</c:v>
                  </c:pt>
                  <c:pt idx="3">
                    <c:v>-8.0227000000000007E-3</c:v>
                  </c:pt>
                  <c:pt idx="4">
                    <c:v>-2.6051999999999998E-3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Strata'!$M$70:$Q$70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Strata'!$M$71:$Q$71</c:f>
              <c:numCache>
                <c:formatCode>General</c:formatCode>
                <c:ptCount val="5"/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29B-4F63-A867-63127257DDC0}"/>
            </c:ext>
          </c:extLst>
        </c:ser>
        <c:ser>
          <c:idx val="1"/>
          <c:order val="1"/>
          <c:tx>
            <c:strRef>
              <c:f>'Age Strata'!$L$72</c:f>
              <c:strCache>
                <c:ptCount val="1"/>
                <c:pt idx="0">
                  <c:v>40 to 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Strata'!$S$81:$W$81</c:f>
                <c:numCache>
                  <c:formatCode>General</c:formatCode>
                  <c:ptCount val="5"/>
                  <c:pt idx="0">
                    <c:v>4.2930550000000012E-2</c:v>
                  </c:pt>
                  <c:pt idx="1">
                    <c:v>4.5110230000000001E-2</c:v>
                  </c:pt>
                  <c:pt idx="2">
                    <c:v>3.7814900000000012E-2</c:v>
                  </c:pt>
                  <c:pt idx="3">
                    <c:v>3.1147310000000011E-2</c:v>
                  </c:pt>
                  <c:pt idx="4">
                    <c:v>4.0554830000000014E-2</c:v>
                  </c:pt>
                </c:numCache>
              </c:numRef>
            </c:plus>
            <c:minus>
              <c:numRef>
                <c:f>'Age Strata'!$S$72:$W$72</c:f>
                <c:numCache>
                  <c:formatCode>General</c:formatCode>
                  <c:ptCount val="5"/>
                  <c:pt idx="0">
                    <c:v>4.2930399999999994E-2</c:v>
                  </c:pt>
                  <c:pt idx="1">
                    <c:v>4.5111100000000015E-2</c:v>
                  </c:pt>
                  <c:pt idx="2">
                    <c:v>3.781459999999999E-2</c:v>
                  </c:pt>
                  <c:pt idx="3">
                    <c:v>3.1146899999999991E-2</c:v>
                  </c:pt>
                  <c:pt idx="4">
                    <c:v>4.0554300000000001E-2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Strata'!$M$70:$Q$70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Strata'!$M$72:$Q$72</c:f>
              <c:numCache>
                <c:formatCode>0.0%</c:formatCode>
                <c:ptCount val="5"/>
                <c:pt idx="0">
                  <c:v>0.12773899999999999</c:v>
                </c:pt>
                <c:pt idx="1">
                  <c:v>0.15962000000000001</c:v>
                </c:pt>
                <c:pt idx="2">
                  <c:v>0.11161699999999999</c:v>
                </c:pt>
                <c:pt idx="3">
                  <c:v>0.13642099999999999</c:v>
                </c:pt>
                <c:pt idx="4">
                  <c:v>0.134324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9B-4F63-A867-63127257DDC0}"/>
            </c:ext>
          </c:extLst>
        </c:ser>
        <c:ser>
          <c:idx val="2"/>
          <c:order val="2"/>
          <c:tx>
            <c:strRef>
              <c:f>'Age Strata'!$L$73</c:f>
              <c:strCache>
                <c:ptCount val="1"/>
                <c:pt idx="0">
                  <c:v>60 to 69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Strata'!$S$82:$W$82</c:f>
                <c:numCache>
                  <c:formatCode>General</c:formatCode>
                  <c:ptCount val="5"/>
                  <c:pt idx="0">
                    <c:v>6.9294880000000003E-2</c:v>
                  </c:pt>
                  <c:pt idx="1">
                    <c:v>6.7324820000000007E-2</c:v>
                  </c:pt>
                  <c:pt idx="2">
                    <c:v>7.8595599999999988E-2</c:v>
                  </c:pt>
                  <c:pt idx="3">
                    <c:v>6.8384149999999977E-2</c:v>
                  </c:pt>
                  <c:pt idx="4">
                    <c:v>6.7800959999999966E-2</c:v>
                  </c:pt>
                </c:numCache>
              </c:numRef>
            </c:plus>
            <c:minus>
              <c:numRef>
                <c:f>'Age Strata'!$S$73:$W$73</c:f>
                <c:numCache>
                  <c:formatCode>General</c:formatCode>
                  <c:ptCount val="5"/>
                  <c:pt idx="0">
                    <c:v>6.9294899999999993E-2</c:v>
                  </c:pt>
                  <c:pt idx="1">
                    <c:v>6.7325599999999985E-2</c:v>
                  </c:pt>
                  <c:pt idx="2">
                    <c:v>7.8595100000000029E-2</c:v>
                  </c:pt>
                  <c:pt idx="3">
                    <c:v>6.8384600000000018E-2</c:v>
                  </c:pt>
                  <c:pt idx="4">
                    <c:v>6.7800200000000005E-2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Strata'!$M$70:$Q$70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Strata'!$M$73:$Q$73</c:f>
              <c:numCache>
                <c:formatCode>0.0%</c:formatCode>
                <c:ptCount val="5"/>
                <c:pt idx="0">
                  <c:v>0.34243800000000002</c:v>
                </c:pt>
                <c:pt idx="1">
                  <c:v>0.29138799999999998</c:v>
                </c:pt>
                <c:pt idx="2">
                  <c:v>0.29212100000000002</c:v>
                </c:pt>
                <c:pt idx="3">
                  <c:v>0.28182400000000002</c:v>
                </c:pt>
                <c:pt idx="4">
                  <c:v>0.28104400000000002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9B-4F63-A867-63127257DDC0}"/>
            </c:ext>
          </c:extLst>
        </c:ser>
        <c:ser>
          <c:idx val="3"/>
          <c:order val="3"/>
          <c:tx>
            <c:strRef>
              <c:f>'Age Strata'!$L$74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Strata'!$S$83:$W$83</c:f>
                <c:numCache>
                  <c:formatCode>General</c:formatCode>
                  <c:ptCount val="5"/>
                  <c:pt idx="0">
                    <c:v>4.3864650000000005E-2</c:v>
                  </c:pt>
                  <c:pt idx="1">
                    <c:v>4.3494980000000016E-2</c:v>
                  </c:pt>
                  <c:pt idx="2">
                    <c:v>3.9138190000000017E-2</c:v>
                  </c:pt>
                  <c:pt idx="3">
                    <c:v>4.4686589999999971E-2</c:v>
                  </c:pt>
                  <c:pt idx="4">
                    <c:v>6.1639790000000028E-2</c:v>
                  </c:pt>
                </c:numCache>
              </c:numRef>
            </c:plus>
            <c:minus>
              <c:numRef>
                <c:f>'Age Strata'!$S$74:$W$74</c:f>
                <c:numCache>
                  <c:formatCode>General</c:formatCode>
                  <c:ptCount val="5"/>
                  <c:pt idx="0">
                    <c:v>4.3864499999999973E-2</c:v>
                  </c:pt>
                  <c:pt idx="1">
                    <c:v>4.3495899999999976E-2</c:v>
                  </c:pt>
                  <c:pt idx="2">
                    <c:v>3.9138399999999962E-2</c:v>
                  </c:pt>
                  <c:pt idx="3">
                    <c:v>4.4687599999999994E-2</c:v>
                  </c:pt>
                  <c:pt idx="4">
                    <c:v>6.1640499999999987E-2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Strata'!$M$70:$Q$70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Strata'!$M$74:$Q$74</c:f>
              <c:numCache>
                <c:formatCode>0.0%</c:formatCode>
                <c:ptCount val="5"/>
                <c:pt idx="0">
                  <c:v>0.41536299999999998</c:v>
                </c:pt>
                <c:pt idx="1">
                  <c:v>0.40454499999999999</c:v>
                </c:pt>
                <c:pt idx="2">
                  <c:v>0.39741399999999999</c:v>
                </c:pt>
                <c:pt idx="3">
                  <c:v>0.38253500000000001</c:v>
                </c:pt>
                <c:pt idx="4">
                  <c:v>0.38596399999999997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9B-4F63-A867-63127257D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CVD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'Sex Strata'!$K$71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'Sex Strata'!$R$80:$V$80</c:f>
                <c:numCache>
                  <c:formatCode>General</c:formatCode>
                  <c:ptCount val="5"/>
                  <c:pt idx="0">
                    <c:v>3.7299959999999993E-2</c:v>
                  </c:pt>
                  <c:pt idx="1">
                    <c:v>3.4949940000000013E-2</c:v>
                  </c:pt>
                  <c:pt idx="2">
                    <c:v>3.5738649999999983E-2</c:v>
                  </c:pt>
                  <c:pt idx="3">
                    <c:v>2.8452780000000011E-2</c:v>
                  </c:pt>
                  <c:pt idx="4">
                    <c:v>4.7147639999999991E-2</c:v>
                  </c:pt>
                </c:numCache>
              </c:numRef>
            </c:plus>
            <c:minus>
              <c:numRef>
                <c:f>'Sex Strata'!$R$71:$V$71</c:f>
                <c:numCache>
                  <c:formatCode>General</c:formatCode>
                  <c:ptCount val="5"/>
                  <c:pt idx="0">
                    <c:v>3.7300069999999991E-2</c:v>
                  </c:pt>
                  <c:pt idx="1">
                    <c:v>3.495007E-2</c:v>
                  </c:pt>
                  <c:pt idx="2">
                    <c:v>3.5739369999999993E-2</c:v>
                  </c:pt>
                  <c:pt idx="3">
                    <c:v>2.8451779999999982E-2</c:v>
                  </c:pt>
                  <c:pt idx="4">
                    <c:v>4.7147870000000008E-2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'Sex Strata'!$L$70:$P$70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'Sex Strata'!$L$71:$P$71</c:f>
              <c:numCache>
                <c:formatCode>0.0%</c:formatCode>
                <c:ptCount val="5"/>
                <c:pt idx="0">
                  <c:v>0.23756099999999999</c:v>
                </c:pt>
                <c:pt idx="1">
                  <c:v>0.217885</c:v>
                </c:pt>
                <c:pt idx="2">
                  <c:v>0.24059700000000001</c:v>
                </c:pt>
                <c:pt idx="3">
                  <c:v>0.20439499999999999</c:v>
                </c:pt>
                <c:pt idx="4">
                  <c:v>0.19994500000000001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F1B3-4938-96B4-D9C3804C3130}"/>
            </c:ext>
          </c:extLst>
        </c:ser>
        <c:ser>
          <c:idx val="1"/>
          <c:order val="1"/>
          <c:tx>
            <c:strRef>
              <c:f>'Sex Strata'!$K$72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'Sex Strata'!$R$81:$V$81</c:f>
                <c:numCache>
                  <c:formatCode>General</c:formatCode>
                  <c:ptCount val="5"/>
                  <c:pt idx="0">
                    <c:v>4.556068000000002E-2</c:v>
                  </c:pt>
                  <c:pt idx="1">
                    <c:v>4.4841280000000039E-2</c:v>
                  </c:pt>
                  <c:pt idx="2">
                    <c:v>3.9467040000000009E-2</c:v>
                  </c:pt>
                  <c:pt idx="3">
                    <c:v>3.4904749999999984E-2</c:v>
                  </c:pt>
                  <c:pt idx="4">
                    <c:v>4.6958030000000039E-2</c:v>
                  </c:pt>
                </c:numCache>
              </c:numRef>
            </c:plus>
            <c:minus>
              <c:numRef>
                <c:f>'Sex Strata'!$R$72:$V$72</c:f>
                <c:numCache>
                  <c:formatCode>General</c:formatCode>
                  <c:ptCount val="5"/>
                  <c:pt idx="0">
                    <c:v>4.5560050000000019E-2</c:v>
                  </c:pt>
                  <c:pt idx="1">
                    <c:v>4.4840439999999981E-2</c:v>
                  </c:pt>
                  <c:pt idx="2">
                    <c:v>3.9466659999999987E-2</c:v>
                  </c:pt>
                  <c:pt idx="3">
                    <c:v>3.4903889999999993E-2</c:v>
                  </c:pt>
                  <c:pt idx="4">
                    <c:v>4.6957289999999985E-2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'Sex Strata'!$L$70:$P$70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'Sex Strata'!$L$72:$P$72</c:f>
              <c:numCache>
                <c:formatCode>0.0%</c:formatCode>
                <c:ptCount val="5"/>
                <c:pt idx="0">
                  <c:v>0.28894300000000001</c:v>
                </c:pt>
                <c:pt idx="1">
                  <c:v>0.29903999999999997</c:v>
                </c:pt>
                <c:pt idx="2">
                  <c:v>0.26404699999999998</c:v>
                </c:pt>
                <c:pt idx="3">
                  <c:v>0.28761500000000001</c:v>
                </c:pt>
                <c:pt idx="4">
                  <c:v>0.29879899999999998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B3-4938-96B4-D9C3804C3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CVD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'Race Ethnicity'!$K$71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Ethnicity'!$R$80:$V$80</c:f>
                <c:numCache>
                  <c:formatCode>General</c:formatCode>
                  <c:ptCount val="5"/>
                  <c:pt idx="0">
                    <c:v>3.1700279999999983E-2</c:v>
                  </c:pt>
                  <c:pt idx="1">
                    <c:v>3.6603510000000006E-2</c:v>
                  </c:pt>
                  <c:pt idx="2">
                    <c:v>5.1492989999999988E-2</c:v>
                  </c:pt>
                  <c:pt idx="3">
                    <c:v>2.8759249999999986E-2</c:v>
                  </c:pt>
                  <c:pt idx="4">
                    <c:v>3.1122089999999991E-2</c:v>
                  </c:pt>
                </c:numCache>
              </c:numRef>
            </c:plus>
            <c:minus>
              <c:numRef>
                <c:f>'Race Ethnicity'!$R$71:$V$71</c:f>
                <c:numCache>
                  <c:formatCode>General</c:formatCode>
                  <c:ptCount val="5"/>
                  <c:pt idx="0">
                    <c:v>3.1701080000000006E-2</c:v>
                  </c:pt>
                  <c:pt idx="1">
                    <c:v>3.6602670000000004E-2</c:v>
                  </c:pt>
                  <c:pt idx="2">
                    <c:v>5.1492450000000009E-2</c:v>
                  </c:pt>
                  <c:pt idx="3">
                    <c:v>2.8758560000000002E-2</c:v>
                  </c:pt>
                  <c:pt idx="4">
                    <c:v>3.1122960000000005E-2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Ethnicity'!$L$70:$P$70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Ethnicity'!$L$71:$P$71</c:f>
              <c:numCache>
                <c:formatCode>General</c:formatCode>
                <c:ptCount val="5"/>
                <c:pt idx="0">
                  <c:v>9.5071000000000003E-2</c:v>
                </c:pt>
                <c:pt idx="1">
                  <c:v>0.135242</c:v>
                </c:pt>
                <c:pt idx="2">
                  <c:v>0.17485800000000001</c:v>
                </c:pt>
                <c:pt idx="3">
                  <c:v>0.14923600000000001</c:v>
                </c:pt>
                <c:pt idx="4">
                  <c:v>0.158549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BD3-4ECE-9C32-F9EFD6745B3E}"/>
            </c:ext>
          </c:extLst>
        </c:ser>
        <c:ser>
          <c:idx val="1"/>
          <c:order val="1"/>
          <c:tx>
            <c:strRef>
              <c:f>'Race Ethnicity'!$K$72</c:f>
              <c:strCache>
                <c:ptCount val="1"/>
                <c:pt idx="0">
                  <c:v>NH Black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Ethnicity'!$R$81:$V$81</c:f>
                <c:numCache>
                  <c:formatCode>General</c:formatCode>
                  <c:ptCount val="5"/>
                  <c:pt idx="0">
                    <c:v>5.0423259999999998E-2</c:v>
                  </c:pt>
                  <c:pt idx="1">
                    <c:v>4.9693889999999963E-2</c:v>
                  </c:pt>
                  <c:pt idx="2">
                    <c:v>2.9714820000000003E-2</c:v>
                  </c:pt>
                  <c:pt idx="3">
                    <c:v>3.621183E-2</c:v>
                  </c:pt>
                  <c:pt idx="4">
                    <c:v>4.1714990000000007E-2</c:v>
                  </c:pt>
                </c:numCache>
              </c:numRef>
            </c:plus>
            <c:minus>
              <c:numRef>
                <c:f>'Race Ethnicity'!$R$72:$V$72</c:f>
                <c:numCache>
                  <c:formatCode>General</c:formatCode>
                  <c:ptCount val="5"/>
                  <c:pt idx="0">
                    <c:v>5.0423970000000012E-2</c:v>
                  </c:pt>
                  <c:pt idx="1">
                    <c:v>4.9693650000000034E-2</c:v>
                  </c:pt>
                  <c:pt idx="2">
                    <c:v>2.9714180000000007E-2</c:v>
                  </c:pt>
                  <c:pt idx="3">
                    <c:v>3.6211820000000006E-2</c:v>
                  </c:pt>
                  <c:pt idx="4">
                    <c:v>4.171532E-2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Ethnicity'!$L$70:$P$70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Ethnicity'!$L$72:$P$72</c:f>
              <c:numCache>
                <c:formatCode>General</c:formatCode>
                <c:ptCount val="5"/>
                <c:pt idx="0">
                  <c:v>0.244115</c:v>
                </c:pt>
                <c:pt idx="1">
                  <c:v>0.25615900000000003</c:v>
                </c:pt>
                <c:pt idx="2">
                  <c:v>0.20561599999999999</c:v>
                </c:pt>
                <c:pt idx="3">
                  <c:v>0.257469</c:v>
                </c:pt>
                <c:pt idx="4">
                  <c:v>0.23517199999999999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D3-4ECE-9C32-F9EFD6745B3E}"/>
            </c:ext>
          </c:extLst>
        </c:ser>
        <c:ser>
          <c:idx val="2"/>
          <c:order val="2"/>
          <c:tx>
            <c:strRef>
              <c:f>'Race Ethnicity'!$K$73</c:f>
              <c:strCache>
                <c:ptCount val="1"/>
                <c:pt idx="0">
                  <c:v>NH Other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Ethnicity'!$R$82:$V$82</c:f>
                <c:numCache>
                  <c:formatCode>General</c:formatCode>
                  <c:ptCount val="5"/>
                  <c:pt idx="0">
                    <c:v>0.11650025</c:v>
                  </c:pt>
                  <c:pt idx="1">
                    <c:v>0.16568951000000001</c:v>
                  </c:pt>
                  <c:pt idx="2">
                    <c:v>0.35301912000000002</c:v>
                  </c:pt>
                  <c:pt idx="3">
                    <c:v>8.0762719999999982E-2</c:v>
                  </c:pt>
                  <c:pt idx="4">
                    <c:v>6.1522460000000001E-2</c:v>
                  </c:pt>
                </c:numCache>
              </c:numRef>
            </c:plus>
            <c:minus>
              <c:numRef>
                <c:f>'Race Ethnicity'!$R$73:$V$73</c:f>
                <c:numCache>
                  <c:formatCode>General</c:formatCode>
                  <c:ptCount val="5"/>
                  <c:pt idx="0">
                    <c:v>0.11649979000000001</c:v>
                  </c:pt>
                  <c:pt idx="1">
                    <c:v>-3.9567629999999999E-2</c:v>
                  </c:pt>
                  <c:pt idx="2">
                    <c:v>-7.8406539999999997E-2</c:v>
                  </c:pt>
                  <c:pt idx="3">
                    <c:v>8.0761900000000011E-2</c:v>
                  </c:pt>
                  <c:pt idx="4">
                    <c:v>6.152284999999999E-2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Ethnicity'!$L$70:$P$70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Ethnicity'!$L$73:$P$73</c:f>
              <c:numCache>
                <c:formatCode>General</c:formatCode>
                <c:ptCount val="5"/>
                <c:pt idx="0">
                  <c:v>0.21514900000000001</c:v>
                </c:pt>
                <c:pt idx="3">
                  <c:v>0.19508600000000001</c:v>
                </c:pt>
                <c:pt idx="4">
                  <c:v>0.197683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D3-4ECE-9C32-F9EFD6745B3E}"/>
            </c:ext>
          </c:extLst>
        </c:ser>
        <c:ser>
          <c:idx val="3"/>
          <c:order val="3"/>
          <c:tx>
            <c:strRef>
              <c:f>'Race Ethnicity'!$K$74</c:f>
              <c:strCache>
                <c:ptCount val="1"/>
                <c:pt idx="0">
                  <c:v>NH White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Ethnicity'!$R$83:$V$83</c:f>
                <c:numCache>
                  <c:formatCode>General</c:formatCode>
                  <c:ptCount val="5"/>
                  <c:pt idx="0">
                    <c:v>3.7575629999999971E-2</c:v>
                  </c:pt>
                  <c:pt idx="1">
                    <c:v>3.5307529999999976E-2</c:v>
                  </c:pt>
                  <c:pt idx="2">
                    <c:v>3.5478999999999983E-2</c:v>
                  </c:pt>
                  <c:pt idx="3">
                    <c:v>2.8597749999999977E-2</c:v>
                  </c:pt>
                  <c:pt idx="4">
                    <c:v>6.1033119999999996E-2</c:v>
                  </c:pt>
                </c:numCache>
              </c:numRef>
            </c:plus>
            <c:minus>
              <c:numRef>
                <c:f>'Race Ethnicity'!$R$74:$V$74</c:f>
                <c:numCache>
                  <c:formatCode>General</c:formatCode>
                  <c:ptCount val="5"/>
                  <c:pt idx="0">
                    <c:v>3.7575179999999986E-2</c:v>
                  </c:pt>
                  <c:pt idx="1">
                    <c:v>3.5307630000000007E-2</c:v>
                  </c:pt>
                  <c:pt idx="2">
                    <c:v>3.5478700000000002E-2</c:v>
                  </c:pt>
                  <c:pt idx="3">
                    <c:v>2.8597040000000018E-2</c:v>
                  </c:pt>
                  <c:pt idx="4">
                    <c:v>6.1033500000000018E-2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Ethnicity'!$L$70:$P$70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Ethnicity'!$L$74:$P$74</c:f>
              <c:numCache>
                <c:formatCode>General</c:formatCode>
                <c:ptCount val="5"/>
                <c:pt idx="0">
                  <c:v>0.29130200000000001</c:v>
                </c:pt>
                <c:pt idx="1">
                  <c:v>0.27945500000000001</c:v>
                </c:pt>
                <c:pt idx="2">
                  <c:v>0.28102199999999999</c:v>
                </c:pt>
                <c:pt idx="3">
                  <c:v>0.25664100000000001</c:v>
                </c:pt>
                <c:pt idx="4">
                  <c:v>0.27024300000000001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D3-4ECE-9C32-F9EFD6745B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CVD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8449-2E43-4B34-AFB5-42CA0AD23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2178844"/>
            <a:ext cx="11338560" cy="1594369"/>
          </a:xfrm>
        </p:spPr>
        <p:txBody>
          <a:bodyPr anchor="b"/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D807-1E0F-4F52-92E5-9827BB931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888828"/>
            <a:ext cx="11521440" cy="1881352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F046-36EC-4A13-89A5-0CC29AB4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A129-0606-4903-A165-D0B38864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EF8D5BE6-2B49-4430-B3CC-EC848085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E83A-2FF1-4212-A7D8-F2547F72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F2CD3-4A3B-4BB5-A8C6-93515C84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1338-8E14-4E12-8514-B8F7581C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4C7-F2E1-4AC2-88AC-896135C15CA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4247-AED8-4BE5-97FF-55E5D290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D25E-9B75-4BDF-BE71-685AF58A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5AC4-0A12-4AF2-BD32-F89BA4E32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311FD-96A5-4F2E-9CC1-A1537D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3FE6-D7D9-42A7-A93F-97596BF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4C7-F2E1-4AC2-88AC-896135C15CA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1973-370D-4668-BF90-3DBF1A4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534F-0704-4F83-B361-02989C4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23F-F86B-41BA-A6AA-1A3F17EB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9402-AB80-4C31-A14F-82C076FD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2937"/>
            <a:ext cx="1143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2CB6-1D80-4081-86FB-B15DD03D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4C7-F2E1-4AC2-88AC-896135C15CA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B740-D754-48D4-9589-4E1B5CCB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1B60-B2EB-45FC-99A5-2CEE060F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CE5B4ECC-CA9A-4DD6-BBC4-5B5CA7B4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3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94DA-8682-47BA-801B-4A31253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6CDE-F4D9-4130-9F65-C19EC77E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DE1F-53E5-4C5C-B1DC-D69BEDE4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4C7-F2E1-4AC2-88AC-896135C15CA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E355-DA7E-4665-99AA-D633110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42E0-1332-4ADF-BB40-D707772F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021B1473-E230-4424-88C9-096E878C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6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8B7E-E383-41B8-83DC-BCBAEFF2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E0F6-218D-4666-93AB-CC5CB035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B6129-B622-4C6C-9627-E2D34A72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2F8A-DDB4-40D8-BC9A-9F8C601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4C7-F2E1-4AC2-88AC-896135C15CA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8514-39E9-463F-9D6D-BA2F1E4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628B1-4B31-46D1-9943-288C2CF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EDFA2D4-658B-4CFA-90B4-6D3C81B1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1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F42C-D912-40D5-B069-2EBDDB21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E388-458A-4BFC-8B5B-E2338FA7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1131-2939-4333-BE32-6B971E6D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687D6-AE10-483D-8497-199549CC3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0C9B6-845A-427D-8890-7FF14752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D4DF-7BF9-4656-9E74-1978BF3C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4C7-F2E1-4AC2-88AC-896135C15CA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18974-B101-4E89-B490-F9C18CF5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F8C8-6B1A-46AB-B0B9-0B148661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ue and white sign&#10;&#10;Description automatically generated">
            <a:extLst>
              <a:ext uri="{FF2B5EF4-FFF2-40B4-BE49-F238E27FC236}">
                <a16:creationId xmlns:a16="http://schemas.microsoft.com/office/drawing/2014/main" id="{288D87A5-8AAA-4E59-8F47-23DB04B7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2C9-40CD-4BC2-AA2D-942CC760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478D-ABC5-4F57-99D5-D5C201F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4C7-F2E1-4AC2-88AC-896135C15CA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C8747-5D3F-46B5-985C-DAC1E17C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A2AB-2FF6-44C7-A235-F093DF3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sign&#10;&#10;Description automatically generated">
            <a:extLst>
              <a:ext uri="{FF2B5EF4-FFF2-40B4-BE49-F238E27FC236}">
                <a16:creationId xmlns:a16="http://schemas.microsoft.com/office/drawing/2014/main" id="{F220FB18-732D-4555-9511-BE496C62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6823-A8E4-41B5-AABF-7E50AB94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4C7-F2E1-4AC2-88AC-896135C15CA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3D15-14C9-4533-A0B2-E17FCF5B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3C01-7C52-4C05-B87A-E55AEC0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blue and white sign&#10;&#10;Description automatically generated">
            <a:extLst>
              <a:ext uri="{FF2B5EF4-FFF2-40B4-BE49-F238E27FC236}">
                <a16:creationId xmlns:a16="http://schemas.microsoft.com/office/drawing/2014/main" id="{1800F7B6-564D-454C-8D78-AAFB76F6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9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31D2-9A00-45DB-A47F-9F571777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AFDC-A042-4571-8E47-321A4016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1982-1467-44BE-898D-FDE749B7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4EBC-62D2-4411-B172-EB0CAA2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4C7-F2E1-4AC2-88AC-896135C15CA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70BC-E6DC-49B9-94D8-2DFC807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1F3D-733C-4F46-80D5-9CEB970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AAFF090-4748-4CEB-82FE-B8DC75C44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6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1E9C-B474-4962-83D4-0F95B2D0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1AEC-7DE2-4B8B-BF1B-C9E9B2488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28899-8ED1-47C9-90C3-9AB19FF8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48AA-B4CB-40C1-989C-1976A66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4C7-F2E1-4AC2-88AC-896135C15CA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E994E-4C08-4134-AA8F-7F0FB57B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BB6-3A58-4F48-9C34-230B6476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6551F537-C48C-4D91-AF2C-B8593944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A2EFD-5BC8-486D-AC05-C88192EE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6EF7-BE2E-44A6-A579-2EB13155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8898-A5C2-4AD9-9375-B6EEEF87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A4C7-F2E1-4AC2-88AC-896135C15CA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B22A-4D3A-4BD5-9047-B2647995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F5A4-D87B-4D75-B420-FEC89275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22D9-FC66-4E9B-B210-E8D0367A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666" y="2134636"/>
            <a:ext cx="11542644" cy="1640266"/>
          </a:xfrm>
        </p:spPr>
        <p:txBody>
          <a:bodyPr anchor="ctr">
            <a:noAutofit/>
          </a:bodyPr>
          <a:lstStyle/>
          <a:p>
            <a:r>
              <a:rPr lang="en-US" sz="4400" b="1" dirty="0"/>
              <a:t>Trends in Prevalence of Cardiovascular Disease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66" y="3903231"/>
            <a:ext cx="11542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2001–March 2020, the overall crude prevalence of cardiovascular disease (CVD) ranged from 8.9% to 10.1% and was 3-fold higher among adults with CKD compared to adults without CKD (24.2% vs. 7.8%) in 2017-March 2020. Age-standardized prevalence of CVD was about 2-fold higher in adults with than without CKD. Prevalence of CVD among adults with CKD was higher in older age, among males, and Non-Hispanic White adults.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1" y="6211555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Link to indicator</a:t>
            </a:r>
          </a:p>
        </p:txBody>
      </p:sp>
    </p:spTree>
    <p:extLst>
      <p:ext uri="{BB962C8B-B14F-4D97-AF65-F5344CB8AC3E}">
        <p14:creationId xmlns:p14="http://schemas.microsoft.com/office/powerpoint/2010/main" val="44367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Crude Trends in Prevalence of Cardiovascular Disease, by CKD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98BABC-4BEC-4CD1-9B3D-BF74236A0732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11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E370A2-FFE1-4D01-AC88-990221B1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Age-Standardized Trends in Prevalence of Cardiovascular Disease, by CKD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37442B-6623-405E-9AC1-D4C85D0933C5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411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282F0-BBF1-4FA7-AB1C-DD0A1A85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Crude Trends in Prevalence of Cardiovascular Disease in Adults with CKD, by Age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A90893-59CE-4A22-8373-3FBC1A306643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607009-3D31-4148-9941-409888AE0AA1}"/>
              </a:ext>
            </a:extLst>
          </p:cNvPr>
          <p:cNvSpPr txBox="1"/>
          <p:nvPr/>
        </p:nvSpPr>
        <p:spPr>
          <a:xfrm>
            <a:off x="3513083" y="6354375"/>
            <a:ext cx="85054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Note: Estimates for Age Category "18-39 years" were suppressed due to a large standard error stemming from a small sample size.</a:t>
            </a:r>
          </a:p>
        </p:txBody>
      </p:sp>
    </p:spTree>
    <p:extLst>
      <p:ext uri="{BB962C8B-B14F-4D97-AF65-F5344CB8AC3E}">
        <p14:creationId xmlns:p14="http://schemas.microsoft.com/office/powerpoint/2010/main" val="367025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Crude Trends in Prevalence of Cardiovascular Disease in Adults with CKD, by Sex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C658C9-E915-4AA7-B839-11400FE3A1BC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64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Crude Trends in Prevalence of Cardiovascular Disease in Adults with CKD, by Race/Ethnicity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3DFC81-8C50-4CE8-BF91-2A8600F50AF7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188ECC-B1B0-4A45-B979-8BCBBA988A14}"/>
              </a:ext>
            </a:extLst>
          </p:cNvPr>
          <p:cNvSpPr txBox="1"/>
          <p:nvPr/>
        </p:nvSpPr>
        <p:spPr>
          <a:xfrm>
            <a:off x="3513083" y="6354375"/>
            <a:ext cx="85054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Note: Estimates for Race\Ethnicity "Other" were suppressed due to a large standard error stemming from a small sample size.</a:t>
            </a:r>
          </a:p>
        </p:txBody>
      </p:sp>
    </p:spTree>
    <p:extLst>
      <p:ext uri="{BB962C8B-B14F-4D97-AF65-F5344CB8AC3E}">
        <p14:creationId xmlns:p14="http://schemas.microsoft.com/office/powerpoint/2010/main" val="811446756"/>
      </p:ext>
    </p:extLst>
  </p:cSld>
  <p:clrMapOvr>
    <a:masterClrMapping/>
  </p:clrMapOvr>
</p:sld>
</file>

<file path=ppt/theme/theme1.xml><?xml version="1.0" encoding="utf-8"?>
<a:theme xmlns:a="http://schemas.openxmlformats.org/drawingml/2006/main" name="KDSS indicator downloa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for KDSS indicator downloads" id="{5C6D22D6-B8C2-4CC9-8270-3716F03D486C}" vid="{6854CA39-71F8-4600-8AEC-7156B3C3D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KDSS indicator downloads template</Template>
  <TotalTime>14</TotalTime>
  <Words>221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KDSS indicator downloads template</vt:lpstr>
      <vt:lpstr>Trends in Prevalence of Cardiovascular Disease</vt:lpstr>
      <vt:lpstr>Crude Trends in Prevalence of Cardiovascular Disease, by CKD</vt:lpstr>
      <vt:lpstr>Age-Standardized Trends in Prevalence of Cardiovascular Disease, by CKD</vt:lpstr>
      <vt:lpstr>Crude Trends in Prevalence of Cardiovascular Disease in Adults with CKD, by Age</vt:lpstr>
      <vt:lpstr>Crude Trends in Prevalence of Cardiovascular Disease in Adults with CKD, by Sex</vt:lpstr>
      <vt:lpstr>Crude Trends in Prevalence of Cardiovascular Disease in Adults with CKD, by Race/Ethnicity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Trends in Prevalence of Diabetes </dc:title>
  <dc:creator>Licon, Ana Laura</dc:creator>
  <cp:lastModifiedBy>Licon, Ana Laura</cp:lastModifiedBy>
  <cp:revision>4</cp:revision>
  <dcterms:created xsi:type="dcterms:W3CDTF">2025-09-23T20:56:13Z</dcterms:created>
  <dcterms:modified xsi:type="dcterms:W3CDTF">2025-09-23T21:20:54Z</dcterms:modified>
</cp:coreProperties>
</file>