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81" r:id="rId3"/>
    <p:sldId id="282" r:id="rId4"/>
    <p:sldId id="283" r:id="rId5"/>
    <p:sldId id="284" r:id="rId6"/>
    <p:sldId id="28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on\University%20of%20Michigan%20Dropbox\Ana%20Laura%20Licon\KECC\CDC%20(2022-%20)\Website%20Redesign\2025%20Releases\Clearance%20Docs\Batch%201\Comorbidities_730202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on\University%20of%20Michigan%20Dropbox\Ana%20Laura%20Licon\KECC\CDC%20(2022-%20)\Website%20Redesign\2025%20Releases\Clearance%20Docs\Batch%201\Comorbidities_730202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on\University%20of%20Michigan%20Dropbox\Ana%20Laura%20Licon\KECC\CDC%20(2022-%20)\Website%20Redesign\2025%20Releases\Clearance%20Docs\Batch%201\Comorbidities_7302025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on\University%20of%20Michigan%20Dropbox\Ana%20Laura%20Licon\KECC\CDC%20(2022-%20)\Website%20Redesign\2025%20Releases\Clearance%20Docs\Batch%201\Comorbidities_7302025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on\University%20of%20Michigan%20Dropbox\Ana%20Laura%20Licon\KECC\CDC%20(2022-%20)\Website%20Redesign\2025%20Releases\Clearance%20Docs\Batch%201\Comorbidities_7302025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Diabetes!$C$30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Diabetes!$I$4:$I$8</c:f>
                <c:numCache>
                  <c:formatCode>General</c:formatCode>
                  <c:ptCount val="5"/>
                  <c:pt idx="0">
                    <c:v>8.4200400000000036E-3</c:v>
                  </c:pt>
                  <c:pt idx="1">
                    <c:v>9.8850000000000049E-3</c:v>
                  </c:pt>
                  <c:pt idx="2">
                    <c:v>8.929820000000005E-3</c:v>
                  </c:pt>
                  <c:pt idx="3">
                    <c:v>1.0217309999999993E-2</c:v>
                  </c:pt>
                  <c:pt idx="4">
                    <c:v>8.3967500000000084E-3</c:v>
                  </c:pt>
                </c:numCache>
              </c:numRef>
            </c:plus>
            <c:minus>
              <c:numRef>
                <c:f>Diabetes!$J$4:$J$8</c:f>
                <c:numCache>
                  <c:formatCode>General</c:formatCode>
                  <c:ptCount val="5"/>
                  <c:pt idx="0">
                    <c:v>8.419319999999994E-3</c:v>
                  </c:pt>
                  <c:pt idx="1">
                    <c:v>9.8847899999999905E-3</c:v>
                  </c:pt>
                  <c:pt idx="2">
                    <c:v>8.9292299999999963E-3</c:v>
                  </c:pt>
                  <c:pt idx="3">
                    <c:v>1.0216429999999999E-2</c:v>
                  </c:pt>
                  <c:pt idx="4">
                    <c:v>8.396860000000006E-3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Diabetes!$B$31:$B$35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Diabetes!$C$31:$C$35</c:f>
              <c:numCache>
                <c:formatCode>0.0%</c:formatCode>
                <c:ptCount val="5"/>
                <c:pt idx="0">
                  <c:v>9.0076000000000003E-2</c:v>
                </c:pt>
                <c:pt idx="1">
                  <c:v>0.103121</c:v>
                </c:pt>
                <c:pt idx="2">
                  <c:v>0.112058</c:v>
                </c:pt>
                <c:pt idx="3">
                  <c:v>0.126526</c:v>
                </c:pt>
                <c:pt idx="4">
                  <c:v>0.140929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17-44D5-9E1B-0E9E99A777F6}"/>
            </c:ext>
          </c:extLst>
        </c:ser>
        <c:ser>
          <c:idx val="1"/>
          <c:order val="1"/>
          <c:tx>
            <c:strRef>
              <c:f>Diabetes!$E$30</c:f>
              <c:strCache>
                <c:ptCount val="1"/>
                <c:pt idx="0">
                  <c:v>CKD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Diabetes!$J$14:$J$18</c:f>
                <c:numCache>
                  <c:formatCode>General</c:formatCode>
                  <c:ptCount val="5"/>
                  <c:pt idx="0">
                    <c:v>6.0632600000000009E-3</c:v>
                  </c:pt>
                  <c:pt idx="1">
                    <c:v>8.3982799999999941E-3</c:v>
                  </c:pt>
                  <c:pt idx="2">
                    <c:v>7.2020200000000034E-3</c:v>
                  </c:pt>
                  <c:pt idx="3">
                    <c:v>9.6356600000000042E-3</c:v>
                  </c:pt>
                  <c:pt idx="4">
                    <c:v>6.0391899999999998E-3</c:v>
                  </c:pt>
                </c:numCache>
              </c:numRef>
            </c:plus>
            <c:minus>
              <c:numRef>
                <c:f>Diabetes!$K$14:$K$18</c:f>
                <c:numCache>
                  <c:formatCode>General</c:formatCode>
                  <c:ptCount val="5"/>
                  <c:pt idx="0">
                    <c:v>6.062839999999993E-3</c:v>
                  </c:pt>
                  <c:pt idx="1">
                    <c:v>8.3986100000000008E-3</c:v>
                  </c:pt>
                  <c:pt idx="2">
                    <c:v>7.2022699999999967E-3</c:v>
                  </c:pt>
                  <c:pt idx="3">
                    <c:v>9.636409999999998E-3</c:v>
                  </c:pt>
                  <c:pt idx="4">
                    <c:v>6.038700000000008E-3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Diabetes!$E$31:$E$35</c:f>
              <c:numCache>
                <c:formatCode>0.0%</c:formatCode>
                <c:ptCount val="5"/>
                <c:pt idx="0">
                  <c:v>0.27799400000000002</c:v>
                </c:pt>
                <c:pt idx="1">
                  <c:v>0.29378399999999999</c:v>
                </c:pt>
                <c:pt idx="2">
                  <c:v>0.309083</c:v>
                </c:pt>
                <c:pt idx="3">
                  <c:v>0.31071300000000002</c:v>
                </c:pt>
                <c:pt idx="4">
                  <c:v>0.37396800000000002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17-44D5-9E1B-0E9E99A777F6}"/>
            </c:ext>
          </c:extLst>
        </c:ser>
        <c:ser>
          <c:idx val="2"/>
          <c:order val="2"/>
          <c:tx>
            <c:strRef>
              <c:f>Diabetes!$D$30</c:f>
              <c:strCache>
                <c:ptCount val="1"/>
                <c:pt idx="0">
                  <c:v>No CKD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Diabetes!$J$19:$J$23</c:f>
                <c:numCache>
                  <c:formatCode>General</c:formatCode>
                  <c:ptCount val="5"/>
                  <c:pt idx="0">
                    <c:v>3.7717210000000029E-2</c:v>
                  </c:pt>
                  <c:pt idx="1">
                    <c:v>3.4722809999999993E-2</c:v>
                  </c:pt>
                  <c:pt idx="2">
                    <c:v>2.7001529999999996E-2</c:v>
                  </c:pt>
                  <c:pt idx="3">
                    <c:v>3.0475780000000008E-2</c:v>
                  </c:pt>
                  <c:pt idx="4">
                    <c:v>3.0032230000000049E-2</c:v>
                  </c:pt>
                </c:numCache>
              </c:numRef>
            </c:plus>
            <c:minus>
              <c:numRef>
                <c:f>Diabetes!$K$19:$K$23</c:f>
                <c:numCache>
                  <c:formatCode>General</c:formatCode>
                  <c:ptCount val="5"/>
                  <c:pt idx="0">
                    <c:v>3.7717489999999965E-2</c:v>
                  </c:pt>
                  <c:pt idx="1">
                    <c:v>3.4721920000000017E-2</c:v>
                  </c:pt>
                  <c:pt idx="2">
                    <c:v>2.7000880000000005E-2</c:v>
                  </c:pt>
                  <c:pt idx="3">
                    <c:v>3.0475780000000008E-2</c:v>
                  </c:pt>
                  <c:pt idx="4">
                    <c:v>3.0032179999999964E-2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Diabetes!$D$31:$D$35</c:f>
              <c:numCache>
                <c:formatCode>0.0%</c:formatCode>
                <c:ptCount val="5"/>
                <c:pt idx="0">
                  <c:v>6.1162000000000001E-2</c:v>
                </c:pt>
                <c:pt idx="1">
                  <c:v>7.3346999999999996E-2</c:v>
                </c:pt>
                <c:pt idx="2">
                  <c:v>8.3376000000000006E-2</c:v>
                </c:pt>
                <c:pt idx="3">
                  <c:v>9.6495999999999998E-2</c:v>
                </c:pt>
                <c:pt idx="4">
                  <c:v>0.102933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17-44D5-9E1B-0E9E99A777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7378143"/>
        <c:axId val="507379103"/>
      </c:lineChart>
      <c:catAx>
        <c:axId val="507378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379103"/>
        <c:crosses val="autoZero"/>
        <c:auto val="1"/>
        <c:lblAlgn val="ctr"/>
        <c:lblOffset val="100"/>
        <c:noMultiLvlLbl val="0"/>
      </c:catAx>
      <c:valAx>
        <c:axId val="507379103"/>
        <c:scaling>
          <c:orientation val="minMax"/>
          <c:max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Diabetes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378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'Diabetes (Age Std)'!$C$30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'Diabetes (Age Std)'!$I$4:$I$8</c:f>
                <c:numCache>
                  <c:formatCode>General</c:formatCode>
                  <c:ptCount val="5"/>
                  <c:pt idx="0">
                    <c:v>8.6682699999999918E-3</c:v>
                  </c:pt>
                  <c:pt idx="1">
                    <c:v>1.0056629999999997E-2</c:v>
                  </c:pt>
                  <c:pt idx="2">
                    <c:v>8.9076099999999964E-3</c:v>
                  </c:pt>
                  <c:pt idx="3">
                    <c:v>1.055790999999999E-2</c:v>
                  </c:pt>
                  <c:pt idx="4">
                    <c:v>1.0479169999999982E-2</c:v>
                  </c:pt>
                </c:numCache>
              </c:numRef>
            </c:plus>
            <c:minus>
              <c:numRef>
                <c:f>'Diabetes (Age Std)'!$J$4:$J$8</c:f>
                <c:numCache>
                  <c:formatCode>General</c:formatCode>
                  <c:ptCount val="5"/>
                  <c:pt idx="0">
                    <c:v>8.6684000000000067E-3</c:v>
                  </c:pt>
                  <c:pt idx="1">
                    <c:v>1.0057250000000004E-2</c:v>
                  </c:pt>
                  <c:pt idx="2">
                    <c:v>8.9079199999999997E-3</c:v>
                  </c:pt>
                  <c:pt idx="3">
                    <c:v>1.0558269999999995E-2</c:v>
                  </c:pt>
                  <c:pt idx="4">
                    <c:v>1.0479450000000001E-2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'Diabetes (Age Std)'!$B$31:$B$35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'Diabetes (Age Std)'!$C$31:$C$35</c:f>
              <c:numCache>
                <c:formatCode>0.0%</c:formatCode>
                <c:ptCount val="5"/>
                <c:pt idx="0">
                  <c:v>9.6078999999999998E-2</c:v>
                </c:pt>
                <c:pt idx="1">
                  <c:v>0.105657</c:v>
                </c:pt>
                <c:pt idx="2">
                  <c:v>0.11254</c:v>
                </c:pt>
                <c:pt idx="3">
                  <c:v>0.123899</c:v>
                </c:pt>
                <c:pt idx="4">
                  <c:v>0.13553599999999999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5A-4027-AAC0-A714F00A20D0}"/>
            </c:ext>
          </c:extLst>
        </c:ser>
        <c:ser>
          <c:idx val="1"/>
          <c:order val="1"/>
          <c:tx>
            <c:strRef>
              <c:f>'Diabetes (Age Std)'!$E$30</c:f>
              <c:strCache>
                <c:ptCount val="1"/>
                <c:pt idx="0">
                  <c:v>CKD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'Diabetes (Age Std)'!$J$14:$J$18</c:f>
                <c:numCache>
                  <c:formatCode>General</c:formatCode>
                  <c:ptCount val="5"/>
                  <c:pt idx="0">
                    <c:v>6.9007700000000005E-3</c:v>
                  </c:pt>
                  <c:pt idx="1">
                    <c:v>8.8498800000000044E-3</c:v>
                  </c:pt>
                  <c:pt idx="2">
                    <c:v>7.3518399999999984E-3</c:v>
                  </c:pt>
                  <c:pt idx="3">
                    <c:v>9.7396600000000111E-3</c:v>
                  </c:pt>
                  <c:pt idx="4">
                    <c:v>8.2320000000000032E-3</c:v>
                  </c:pt>
                </c:numCache>
              </c:numRef>
            </c:plus>
            <c:minus>
              <c:numRef>
                <c:f>'Diabetes (Age Std)'!$K$14:$K$18</c:f>
                <c:numCache>
                  <c:formatCode>General</c:formatCode>
                  <c:ptCount val="5"/>
                  <c:pt idx="0">
                    <c:v>6.8998399999999904E-3</c:v>
                  </c:pt>
                  <c:pt idx="1">
                    <c:v>8.8506299999999982E-3</c:v>
                  </c:pt>
                  <c:pt idx="2">
                    <c:v>7.3513099999999998E-3</c:v>
                  </c:pt>
                  <c:pt idx="3">
                    <c:v>9.7396800000000006E-3</c:v>
                  </c:pt>
                  <c:pt idx="4">
                    <c:v>8.232070000000008E-3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'Diabetes (Age Std)'!$E$31:$E$35</c:f>
              <c:numCache>
                <c:formatCode>0.0%</c:formatCode>
                <c:ptCount val="5"/>
                <c:pt idx="0">
                  <c:v>0.25596400000000002</c:v>
                </c:pt>
                <c:pt idx="1">
                  <c:v>0.26186900000000002</c:v>
                </c:pt>
                <c:pt idx="2">
                  <c:v>0.246532</c:v>
                </c:pt>
                <c:pt idx="3">
                  <c:v>0.256191</c:v>
                </c:pt>
                <c:pt idx="4">
                  <c:v>0.32167800000000002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5A-4027-AAC0-A714F00A20D0}"/>
            </c:ext>
          </c:extLst>
        </c:ser>
        <c:ser>
          <c:idx val="2"/>
          <c:order val="2"/>
          <c:tx>
            <c:strRef>
              <c:f>'Diabetes (Age Std)'!$D$30</c:f>
              <c:strCache>
                <c:ptCount val="1"/>
                <c:pt idx="0">
                  <c:v>No CKD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'Diabetes (Age Std)'!$J$19:$J$23</c:f>
                <c:numCache>
                  <c:formatCode>General</c:formatCode>
                  <c:ptCount val="5"/>
                  <c:pt idx="0">
                    <c:v>4.7029090000000023E-2</c:v>
                  </c:pt>
                  <c:pt idx="1">
                    <c:v>3.9695920000000023E-2</c:v>
                  </c:pt>
                  <c:pt idx="2">
                    <c:v>2.835776000000001E-2</c:v>
                  </c:pt>
                  <c:pt idx="3">
                    <c:v>3.2299880000000003E-2</c:v>
                  </c:pt>
                  <c:pt idx="4">
                    <c:v>4.7149130000000039E-2</c:v>
                  </c:pt>
                </c:numCache>
              </c:numRef>
            </c:plus>
            <c:minus>
              <c:numRef>
                <c:f>'Diabetes (Age Std)'!$K$19:$K$23</c:f>
                <c:numCache>
                  <c:formatCode>General</c:formatCode>
                  <c:ptCount val="5"/>
                  <c:pt idx="0">
                    <c:v>4.7029589999999954E-2</c:v>
                  </c:pt>
                  <c:pt idx="1">
                    <c:v>3.9695879999999961E-2</c:v>
                  </c:pt>
                  <c:pt idx="2">
                    <c:v>2.8357839999999995E-2</c:v>
                  </c:pt>
                  <c:pt idx="3">
                    <c:v>3.2299059999999991E-2</c:v>
                  </c:pt>
                  <c:pt idx="4">
                    <c:v>4.7149300000000005E-2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'Diabetes (Age Std)'!$D$31:$D$35</c:f>
              <c:numCache>
                <c:formatCode>0.0%</c:formatCode>
                <c:ptCount val="5"/>
                <c:pt idx="0">
                  <c:v>7.1512000000000006E-2</c:v>
                </c:pt>
                <c:pt idx="1">
                  <c:v>8.1308000000000005E-2</c:v>
                </c:pt>
                <c:pt idx="2">
                  <c:v>8.9922000000000002E-2</c:v>
                </c:pt>
                <c:pt idx="3">
                  <c:v>0.10108300000000001</c:v>
                </c:pt>
                <c:pt idx="4">
                  <c:v>0.107389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15A-4027-AAC0-A714F00A20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7378143"/>
        <c:axId val="507379103"/>
      </c:lineChart>
      <c:catAx>
        <c:axId val="507378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379103"/>
        <c:crosses val="autoZero"/>
        <c:auto val="1"/>
        <c:lblAlgn val="ctr"/>
        <c:lblOffset val="100"/>
        <c:noMultiLvlLbl val="0"/>
      </c:catAx>
      <c:valAx>
        <c:axId val="507379103"/>
        <c:scaling>
          <c:orientation val="minMax"/>
          <c:max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Diabetes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378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'Age Strata'!$L$40</c:f>
              <c:strCache>
                <c:ptCount val="1"/>
                <c:pt idx="0">
                  <c:v>18 to 39 years</c:v>
                </c:pt>
              </c:strCache>
            </c:strRef>
          </c:tx>
          <c:spPr>
            <a:ln w="412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'Age Strata'!$S$49:$W$49</c:f>
                <c:numCache>
                  <c:formatCode>General</c:formatCode>
                  <c:ptCount val="5"/>
                  <c:pt idx="0">
                    <c:v>6.7640900000000004E-2</c:v>
                  </c:pt>
                  <c:pt idx="1">
                    <c:v>5.3404370000000007E-2</c:v>
                  </c:pt>
                  <c:pt idx="2">
                    <c:v>3.3835460000000012E-2</c:v>
                  </c:pt>
                  <c:pt idx="3">
                    <c:v>2.8801750000000001E-2</c:v>
                  </c:pt>
                  <c:pt idx="4">
                    <c:v>0.23473920000000001</c:v>
                  </c:pt>
                </c:numCache>
              </c:numRef>
            </c:plus>
            <c:minus>
              <c:numRef>
                <c:f>'Age Strata'!$S$40:$W$40</c:f>
                <c:numCache>
                  <c:formatCode>General</c:formatCode>
                  <c:ptCount val="5"/>
                  <c:pt idx="0">
                    <c:v>6.7641119999999999E-2</c:v>
                  </c:pt>
                  <c:pt idx="1">
                    <c:v>5.3404460000000001E-2</c:v>
                  </c:pt>
                  <c:pt idx="2">
                    <c:v>3.3835900000000002E-2</c:v>
                  </c:pt>
                  <c:pt idx="3">
                    <c:v>2.8802099999999997E-2</c:v>
                  </c:pt>
                  <c:pt idx="4">
                    <c:v>-5.6136800000000001E-2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'Age Strata'!$M$39:$Q$39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'Age Strata'!$M$40:$Q$40</c:f>
              <c:numCache>
                <c:formatCode>0.0%</c:formatCode>
                <c:ptCount val="5"/>
                <c:pt idx="0">
                  <c:v>0.115812</c:v>
                </c:pt>
                <c:pt idx="1">
                  <c:v>0.14016000000000001</c:v>
                </c:pt>
                <c:pt idx="2">
                  <c:v>0.105824</c:v>
                </c:pt>
                <c:pt idx="3">
                  <c:v>8.4339999999999998E-2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1F6B-40E9-94DC-771FF7F2C7F9}"/>
            </c:ext>
          </c:extLst>
        </c:ser>
        <c:ser>
          <c:idx val="1"/>
          <c:order val="1"/>
          <c:tx>
            <c:strRef>
              <c:f>'Age Strata'!$L$41</c:f>
              <c:strCache>
                <c:ptCount val="1"/>
                <c:pt idx="0">
                  <c:v>40 to 59 years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'Age Strata'!$S$50:$W$50</c:f>
                <c:numCache>
                  <c:formatCode>General</c:formatCode>
                  <c:ptCount val="5"/>
                  <c:pt idx="0">
                    <c:v>7.0531829999999962E-2</c:v>
                  </c:pt>
                  <c:pt idx="1">
                    <c:v>5.3506569999999976E-2</c:v>
                  </c:pt>
                  <c:pt idx="2">
                    <c:v>4.6936919999999993E-2</c:v>
                  </c:pt>
                  <c:pt idx="3">
                    <c:v>6.628440999999996E-2</c:v>
                  </c:pt>
                  <c:pt idx="4">
                    <c:v>8.0599729999999981E-2</c:v>
                  </c:pt>
                </c:numCache>
              </c:numRef>
            </c:plus>
            <c:minus>
              <c:numRef>
                <c:f>'Age Strata'!$S$41:$W$41</c:f>
                <c:numCache>
                  <c:formatCode>General</c:formatCode>
                  <c:ptCount val="5"/>
                  <c:pt idx="0">
                    <c:v>7.053103000000005E-2</c:v>
                  </c:pt>
                  <c:pt idx="1">
                    <c:v>5.3507340000000014E-2</c:v>
                  </c:pt>
                  <c:pt idx="2">
                    <c:v>4.6935980000000016E-2</c:v>
                  </c:pt>
                  <c:pt idx="3">
                    <c:v>6.628398000000002E-2</c:v>
                  </c:pt>
                  <c:pt idx="4">
                    <c:v>8.0600409999999956E-2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'Age Strata'!$M$39:$Q$39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'Age Strata'!$M$41:$Q$41</c:f>
              <c:numCache>
                <c:formatCode>0.0%</c:formatCode>
                <c:ptCount val="5"/>
                <c:pt idx="0">
                  <c:v>0.34163900000000003</c:v>
                </c:pt>
                <c:pt idx="1">
                  <c:v>0.30988900000000003</c:v>
                </c:pt>
                <c:pt idx="2">
                  <c:v>0.27572400000000002</c:v>
                </c:pt>
                <c:pt idx="3">
                  <c:v>0.35670400000000002</c:v>
                </c:pt>
                <c:pt idx="4">
                  <c:v>0.42309799999999997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6B-40E9-94DC-771FF7F2C7F9}"/>
            </c:ext>
          </c:extLst>
        </c:ser>
        <c:ser>
          <c:idx val="2"/>
          <c:order val="2"/>
          <c:tx>
            <c:strRef>
              <c:f>'Age Strata'!$L$42</c:f>
              <c:strCache>
                <c:ptCount val="1"/>
                <c:pt idx="0">
                  <c:v>60 to 69 years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'Age Strata'!$S$51:$W$51</c:f>
                <c:numCache>
                  <c:formatCode>General</c:formatCode>
                  <c:ptCount val="5"/>
                  <c:pt idx="0">
                    <c:v>8.3141650000000011E-2</c:v>
                  </c:pt>
                  <c:pt idx="1">
                    <c:v>0.10648316000000002</c:v>
                  </c:pt>
                  <c:pt idx="2">
                    <c:v>9.4978939999999956E-2</c:v>
                  </c:pt>
                  <c:pt idx="3">
                    <c:v>6.2188999999999994E-2</c:v>
                  </c:pt>
                  <c:pt idx="4">
                    <c:v>7.649381999999999E-2</c:v>
                  </c:pt>
                </c:numCache>
              </c:numRef>
            </c:plus>
            <c:minus>
              <c:numRef>
                <c:f>'Age Strata'!$S$42:$W$42</c:f>
                <c:numCache>
                  <c:formatCode>General</c:formatCode>
                  <c:ptCount val="5"/>
                  <c:pt idx="0">
                    <c:v>8.3141059999999989E-2</c:v>
                  </c:pt>
                  <c:pt idx="1">
                    <c:v>0.10648268</c:v>
                  </c:pt>
                  <c:pt idx="2">
                    <c:v>9.4978420000000008E-2</c:v>
                  </c:pt>
                  <c:pt idx="3">
                    <c:v>6.2189669999999975E-2</c:v>
                  </c:pt>
                  <c:pt idx="4">
                    <c:v>7.649450999999996E-2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'Age Strata'!$M$39:$Q$39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'Age Strata'!$M$42:$Q$42</c:f>
              <c:numCache>
                <c:formatCode>0.0%</c:formatCode>
                <c:ptCount val="5"/>
                <c:pt idx="0">
                  <c:v>0.41552899999999998</c:v>
                </c:pt>
                <c:pt idx="1">
                  <c:v>0.439967</c:v>
                </c:pt>
                <c:pt idx="2">
                  <c:v>0.481549</c:v>
                </c:pt>
                <c:pt idx="3">
                  <c:v>0.369199</c:v>
                </c:pt>
                <c:pt idx="4">
                  <c:v>0.47210999999999997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6B-40E9-94DC-771FF7F2C7F9}"/>
            </c:ext>
          </c:extLst>
        </c:ser>
        <c:ser>
          <c:idx val="3"/>
          <c:order val="3"/>
          <c:tx>
            <c:strRef>
              <c:f>'Age Strata'!$L$43</c:f>
              <c:strCache>
                <c:ptCount val="1"/>
                <c:pt idx="0">
                  <c:v>70+ years</c:v>
                </c:pt>
              </c:strCache>
            </c:strRef>
          </c:tx>
          <c:spPr>
            <a:ln w="444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'Age Strata'!$S$52:$W$52</c:f>
                <c:numCache>
                  <c:formatCode>General</c:formatCode>
                  <c:ptCount val="5"/>
                  <c:pt idx="0">
                    <c:v>3.1076369999999992E-2</c:v>
                  </c:pt>
                  <c:pt idx="1">
                    <c:v>3.5924970000000001E-2</c:v>
                  </c:pt>
                  <c:pt idx="2">
                    <c:v>4.2910290000000018E-2</c:v>
                  </c:pt>
                  <c:pt idx="3">
                    <c:v>4.671183000000001E-2</c:v>
                  </c:pt>
                  <c:pt idx="4">
                    <c:v>4.0816049999999993E-2</c:v>
                  </c:pt>
                </c:numCache>
              </c:numRef>
            </c:plus>
            <c:minus>
              <c:numRef>
                <c:f>'Age Strata'!$S$43:$W$43</c:f>
                <c:numCache>
                  <c:formatCode>General</c:formatCode>
                  <c:ptCount val="5"/>
                  <c:pt idx="0">
                    <c:v>3.1075739999999991E-2</c:v>
                  </c:pt>
                  <c:pt idx="1">
                    <c:v>3.5925150000000017E-2</c:v>
                  </c:pt>
                  <c:pt idx="2">
                    <c:v>4.2910189999999959E-2</c:v>
                  </c:pt>
                  <c:pt idx="3">
                    <c:v>4.6711449999999988E-2</c:v>
                  </c:pt>
                  <c:pt idx="4">
                    <c:v>4.0815619999999997E-2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'Age Strata'!$M$39:$Q$39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'Age Strata'!$M$43:$Q$43</c:f>
              <c:numCache>
                <c:formatCode>0.0%</c:formatCode>
                <c:ptCount val="5"/>
                <c:pt idx="0">
                  <c:v>0.24704699999999999</c:v>
                </c:pt>
                <c:pt idx="1">
                  <c:v>0.29571900000000001</c:v>
                </c:pt>
                <c:pt idx="2">
                  <c:v>0.33818399999999998</c:v>
                </c:pt>
                <c:pt idx="3">
                  <c:v>0.34782299999999999</c:v>
                </c:pt>
                <c:pt idx="4">
                  <c:v>0.38408599999999998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F6B-40E9-94DC-771FF7F2C7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9603280"/>
        <c:axId val="809599920"/>
      </c:lineChart>
      <c:catAx>
        <c:axId val="80960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599920"/>
        <c:crosses val="autoZero"/>
        <c:auto val="1"/>
        <c:lblAlgn val="ctr"/>
        <c:lblOffset val="100"/>
        <c:noMultiLvlLbl val="0"/>
      </c:catAx>
      <c:valAx>
        <c:axId val="809599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Diabetes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60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'Sex Strata'!$K$40</c:f>
              <c:strCache>
                <c:ptCount val="1"/>
                <c:pt idx="0">
                  <c:v>Female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'Sex Strata'!$R$49:$V$49</c:f>
                <c:numCache>
                  <c:formatCode>General</c:formatCode>
                  <c:ptCount val="5"/>
                  <c:pt idx="0">
                    <c:v>3.4703990000000018E-2</c:v>
                  </c:pt>
                  <c:pt idx="1">
                    <c:v>3.6927249999999967E-2</c:v>
                  </c:pt>
                  <c:pt idx="2">
                    <c:v>3.4374180000000032E-2</c:v>
                  </c:pt>
                  <c:pt idx="3">
                    <c:v>2.7987590000000007E-2</c:v>
                  </c:pt>
                  <c:pt idx="4">
                    <c:v>4.2163869999999992E-2</c:v>
                  </c:pt>
                </c:numCache>
              </c:numRef>
            </c:plus>
            <c:minus>
              <c:numRef>
                <c:f>'Sex Strata'!$R$40:$V$40</c:f>
                <c:numCache>
                  <c:formatCode>General</c:formatCode>
                  <c:ptCount val="5"/>
                  <c:pt idx="0">
                    <c:v>3.4704619999999992E-2</c:v>
                  </c:pt>
                  <c:pt idx="1">
                    <c:v>3.6926360000000019E-2</c:v>
                  </c:pt>
                  <c:pt idx="2">
                    <c:v>3.4374389999999977E-2</c:v>
                  </c:pt>
                  <c:pt idx="3">
                    <c:v>2.7988210000000013E-2</c:v>
                  </c:pt>
                  <c:pt idx="4">
                    <c:v>4.2163790000000007E-2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'Sex Strata'!$L$39:$P$39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'Sex Strata'!$L$40:$P$40</c:f>
              <c:numCache>
                <c:formatCode>0.0%</c:formatCode>
                <c:ptCount val="5"/>
                <c:pt idx="0">
                  <c:v>0.21929399999999999</c:v>
                </c:pt>
                <c:pt idx="1">
                  <c:v>0.25734000000000001</c:v>
                </c:pt>
                <c:pt idx="2">
                  <c:v>0.25977099999999997</c:v>
                </c:pt>
                <c:pt idx="3">
                  <c:v>0.264131</c:v>
                </c:pt>
                <c:pt idx="4">
                  <c:v>0.289192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98FE-4546-9313-EA9341918822}"/>
            </c:ext>
          </c:extLst>
        </c:ser>
        <c:ser>
          <c:idx val="1"/>
          <c:order val="1"/>
          <c:tx>
            <c:strRef>
              <c:f>'Sex Strata'!$K$41</c:f>
              <c:strCache>
                <c:ptCount val="1"/>
                <c:pt idx="0">
                  <c:v>Male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'Sex Strata'!$R$50:$V$50</c:f>
                <c:numCache>
                  <c:formatCode>General</c:formatCode>
                  <c:ptCount val="5"/>
                  <c:pt idx="0">
                    <c:v>6.0688479999999989E-2</c:v>
                  </c:pt>
                  <c:pt idx="1">
                    <c:v>5.6142130000000012E-2</c:v>
                  </c:pt>
                  <c:pt idx="2">
                    <c:v>4.1997410000000013E-2</c:v>
                  </c:pt>
                  <c:pt idx="3">
                    <c:v>5.3039890000000034E-2</c:v>
                  </c:pt>
                  <c:pt idx="4">
                    <c:v>4.7194100000000017E-2</c:v>
                  </c:pt>
                </c:numCache>
              </c:numRef>
            </c:plus>
            <c:minus>
              <c:numRef>
                <c:f>'Sex Strata'!$R$41:$V$41</c:f>
                <c:numCache>
                  <c:formatCode>General</c:formatCode>
                  <c:ptCount val="5"/>
                  <c:pt idx="0">
                    <c:v>6.0688609999999976E-2</c:v>
                  </c:pt>
                  <c:pt idx="1">
                    <c:v>5.614152E-2</c:v>
                  </c:pt>
                  <c:pt idx="2">
                    <c:v>4.1997100000000009E-2</c:v>
                  </c:pt>
                  <c:pt idx="3">
                    <c:v>5.3039089999999955E-2</c:v>
                  </c:pt>
                  <c:pt idx="4">
                    <c:v>4.7194569999999991E-2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'Sex Strata'!$L$39:$P$39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'Sex Strata'!$L$41:$P$41</c:f>
              <c:numCache>
                <c:formatCode>0.0%</c:formatCode>
                <c:ptCount val="5"/>
                <c:pt idx="0">
                  <c:v>0.35505999999999999</c:v>
                </c:pt>
                <c:pt idx="1">
                  <c:v>0.34806999999999999</c:v>
                </c:pt>
                <c:pt idx="2">
                  <c:v>0.372249</c:v>
                </c:pt>
                <c:pt idx="3">
                  <c:v>0.37703199999999998</c:v>
                </c:pt>
                <c:pt idx="4">
                  <c:v>0.48688799999999999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FE-4546-9313-EA93419188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9603280"/>
        <c:axId val="809599920"/>
      </c:lineChart>
      <c:catAx>
        <c:axId val="80960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599920"/>
        <c:crosses val="autoZero"/>
        <c:auto val="1"/>
        <c:lblAlgn val="ctr"/>
        <c:lblOffset val="100"/>
        <c:noMultiLvlLbl val="0"/>
      </c:catAx>
      <c:valAx>
        <c:axId val="809599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Diabetes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60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'Race Ethnicity'!$K$40</c:f>
              <c:strCache>
                <c:ptCount val="1"/>
                <c:pt idx="0">
                  <c:v>Hispanic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'Race Ethnicity'!$R$49:$V$49</c:f>
                <c:numCache>
                  <c:formatCode>General</c:formatCode>
                  <c:ptCount val="5"/>
                  <c:pt idx="0">
                    <c:v>0.11949562000000002</c:v>
                  </c:pt>
                  <c:pt idx="1">
                    <c:v>6.0299680000000022E-2</c:v>
                  </c:pt>
                  <c:pt idx="2">
                    <c:v>5.4046899999999953E-2</c:v>
                  </c:pt>
                  <c:pt idx="3">
                    <c:v>6.7310760000000025E-2</c:v>
                  </c:pt>
                  <c:pt idx="4">
                    <c:v>6.5923689999999979E-2</c:v>
                  </c:pt>
                </c:numCache>
              </c:numRef>
            </c:plus>
            <c:minus>
              <c:numRef>
                <c:f>'Race Ethnicity'!$R$40:$V$40</c:f>
                <c:numCache>
                  <c:formatCode>General</c:formatCode>
                  <c:ptCount val="5"/>
                  <c:pt idx="0">
                    <c:v>0.11949566</c:v>
                  </c:pt>
                  <c:pt idx="1">
                    <c:v>6.0300089999999973E-2</c:v>
                  </c:pt>
                  <c:pt idx="2">
                    <c:v>5.4047200000000017E-2</c:v>
                  </c:pt>
                  <c:pt idx="3">
                    <c:v>6.7310459999999961E-2</c:v>
                  </c:pt>
                  <c:pt idx="4">
                    <c:v>6.5923960000000004E-2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'Race Ethnicity'!$L$39:$P$39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'Race Ethnicity'!$L$40:$P$40</c:f>
              <c:numCache>
                <c:formatCode>General</c:formatCode>
                <c:ptCount val="5"/>
                <c:pt idx="0">
                  <c:v>0.40976400000000002</c:v>
                </c:pt>
                <c:pt idx="1">
                  <c:v>0.34115299999999998</c:v>
                </c:pt>
                <c:pt idx="2">
                  <c:v>0.39087100000000002</c:v>
                </c:pt>
                <c:pt idx="3">
                  <c:v>0.38017699999999999</c:v>
                </c:pt>
                <c:pt idx="4">
                  <c:v>0.44451600000000002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0F94-4C1A-BA2F-E4FB36871BA3}"/>
            </c:ext>
          </c:extLst>
        </c:ser>
        <c:ser>
          <c:idx val="1"/>
          <c:order val="1"/>
          <c:tx>
            <c:strRef>
              <c:f>'Race Ethnicity'!$K$41</c:f>
              <c:strCache>
                <c:ptCount val="1"/>
                <c:pt idx="0">
                  <c:v>NH Black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'Race Ethnicity'!$R$50:$V$50</c:f>
                <c:numCache>
                  <c:formatCode>General</c:formatCode>
                  <c:ptCount val="5"/>
                  <c:pt idx="0">
                    <c:v>4.9361339999999976E-2</c:v>
                  </c:pt>
                  <c:pt idx="1">
                    <c:v>4.8188790000000037E-2</c:v>
                  </c:pt>
                  <c:pt idx="2">
                    <c:v>3.5242620000000002E-2</c:v>
                  </c:pt>
                  <c:pt idx="3">
                    <c:v>2.8285400000000016E-2</c:v>
                  </c:pt>
                  <c:pt idx="4">
                    <c:v>6.6112630000000006E-2</c:v>
                  </c:pt>
                </c:numCache>
              </c:numRef>
            </c:plus>
            <c:minus>
              <c:numRef>
                <c:f>'Race Ethnicity'!$R$41:$V$41</c:f>
                <c:numCache>
                  <c:formatCode>General</c:formatCode>
                  <c:ptCount val="5"/>
                  <c:pt idx="0">
                    <c:v>4.9361990000000022E-2</c:v>
                  </c:pt>
                  <c:pt idx="1">
                    <c:v>4.8189619999999989E-2</c:v>
                  </c:pt>
                  <c:pt idx="2">
                    <c:v>3.5243429999999965E-2</c:v>
                  </c:pt>
                  <c:pt idx="3">
                    <c:v>2.8286309999999981E-2</c:v>
                  </c:pt>
                  <c:pt idx="4">
                    <c:v>6.6112569999999982E-2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'Race Ethnicity'!$L$39:$P$39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'Race Ethnicity'!$L$41:$P$41</c:f>
              <c:numCache>
                <c:formatCode>General</c:formatCode>
                <c:ptCount val="5"/>
                <c:pt idx="0">
                  <c:v>0.328318</c:v>
                </c:pt>
                <c:pt idx="1">
                  <c:v>0.41464499999999999</c:v>
                </c:pt>
                <c:pt idx="2">
                  <c:v>0.40642099999999998</c:v>
                </c:pt>
                <c:pt idx="3">
                  <c:v>0.36821999999999999</c:v>
                </c:pt>
                <c:pt idx="4">
                  <c:v>0.37987799999999999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94-4C1A-BA2F-E4FB36871BA3}"/>
            </c:ext>
          </c:extLst>
        </c:ser>
        <c:ser>
          <c:idx val="2"/>
          <c:order val="2"/>
          <c:tx>
            <c:strRef>
              <c:f>'Race Ethnicity'!$K$42</c:f>
              <c:strCache>
                <c:ptCount val="1"/>
                <c:pt idx="0">
                  <c:v>NH Other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'Race Ethnicity'!$R$51:$V$51</c:f>
                <c:numCache>
                  <c:formatCode>General</c:formatCode>
                  <c:ptCount val="5"/>
                  <c:pt idx="0">
                    <c:v>0.13160482000000001</c:v>
                  </c:pt>
                  <c:pt idx="1">
                    <c:v>0.14389074999999996</c:v>
                  </c:pt>
                  <c:pt idx="2">
                    <c:v>8.1402699999999995E-2</c:v>
                  </c:pt>
                  <c:pt idx="3">
                    <c:v>9.4331310000000002E-2</c:v>
                  </c:pt>
                  <c:pt idx="4">
                    <c:v>5.8730710000000019E-2</c:v>
                  </c:pt>
                </c:numCache>
              </c:numRef>
            </c:plus>
            <c:minus>
              <c:numRef>
                <c:f>'Race Ethnicity'!$R$42:$V$42</c:f>
                <c:numCache>
                  <c:formatCode>General</c:formatCode>
                  <c:ptCount val="5"/>
                  <c:pt idx="0">
                    <c:v>0.13160416999999996</c:v>
                  </c:pt>
                  <c:pt idx="1">
                    <c:v>0.14389046999999999</c:v>
                  </c:pt>
                  <c:pt idx="2">
                    <c:v>8.1403549999999991E-2</c:v>
                  </c:pt>
                  <c:pt idx="3">
                    <c:v>9.4331390000000015E-2</c:v>
                  </c:pt>
                  <c:pt idx="4">
                    <c:v>5.8730100000000007E-2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'Race Ethnicity'!$L$39:$P$39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'Race Ethnicity'!$L$42:$P$42</c:f>
              <c:numCache>
                <c:formatCode>General</c:formatCode>
                <c:ptCount val="5"/>
                <c:pt idx="0">
                  <c:v>0.40124399999999999</c:v>
                </c:pt>
                <c:pt idx="1">
                  <c:v>0.364375</c:v>
                </c:pt>
                <c:pt idx="2">
                  <c:v>0.43180299999999999</c:v>
                </c:pt>
                <c:pt idx="3">
                  <c:v>0.337285</c:v>
                </c:pt>
                <c:pt idx="4">
                  <c:v>0.47948600000000002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F94-4C1A-BA2F-E4FB36871BA3}"/>
            </c:ext>
          </c:extLst>
        </c:ser>
        <c:ser>
          <c:idx val="3"/>
          <c:order val="3"/>
          <c:tx>
            <c:strRef>
              <c:f>'Race Ethnicity'!$K$43</c:f>
              <c:strCache>
                <c:ptCount val="1"/>
                <c:pt idx="0">
                  <c:v>NH White</c:v>
                </c:pt>
              </c:strCache>
            </c:strRef>
          </c:tx>
          <c:spPr>
            <a:ln w="444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'Race Ethnicity'!$R$52:$V$52</c:f>
                <c:numCache>
                  <c:formatCode>General</c:formatCode>
                  <c:ptCount val="5"/>
                  <c:pt idx="0">
                    <c:v>4.1931010000000019E-2</c:v>
                  </c:pt>
                  <c:pt idx="1">
                    <c:v>4.7863870000000031E-2</c:v>
                  </c:pt>
                  <c:pt idx="2">
                    <c:v>3.8346710000000006E-2</c:v>
                  </c:pt>
                  <c:pt idx="3">
                    <c:v>3.9028950000000007E-2</c:v>
                  </c:pt>
                  <c:pt idx="4">
                    <c:v>5.521796000000001E-2</c:v>
                  </c:pt>
                </c:numCache>
              </c:numRef>
            </c:plus>
            <c:minus>
              <c:numRef>
                <c:f>'Race Ethnicity'!$R$43:$V$43</c:f>
                <c:numCache>
                  <c:formatCode>General</c:formatCode>
                  <c:ptCount val="5"/>
                  <c:pt idx="0">
                    <c:v>4.1931970000000013E-2</c:v>
                  </c:pt>
                  <c:pt idx="1">
                    <c:v>4.7863059999999985E-2</c:v>
                  </c:pt>
                  <c:pt idx="2">
                    <c:v>3.8346939999999968E-2</c:v>
                  </c:pt>
                  <c:pt idx="3">
                    <c:v>3.9028119999999972E-2</c:v>
                  </c:pt>
                  <c:pt idx="4">
                    <c:v>5.5217450000000001E-2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'Race Ethnicity'!$L$39:$P$39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'Race Ethnicity'!$L$43:$P$43</c:f>
              <c:numCache>
                <c:formatCode>General</c:formatCode>
                <c:ptCount val="5"/>
                <c:pt idx="0">
                  <c:v>0.23785100000000001</c:v>
                </c:pt>
                <c:pt idx="1">
                  <c:v>0.255519</c:v>
                </c:pt>
                <c:pt idx="2">
                  <c:v>0.25635999999999998</c:v>
                </c:pt>
                <c:pt idx="3">
                  <c:v>0.28241699999999997</c:v>
                </c:pt>
                <c:pt idx="4">
                  <c:v>0.33929999999999999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F94-4C1A-BA2F-E4FB36871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9603280"/>
        <c:axId val="809599920"/>
      </c:lineChart>
      <c:catAx>
        <c:axId val="80960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599920"/>
        <c:crosses val="autoZero"/>
        <c:auto val="1"/>
        <c:lblAlgn val="ctr"/>
        <c:lblOffset val="100"/>
        <c:noMultiLvlLbl val="0"/>
      </c:catAx>
      <c:valAx>
        <c:axId val="809599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Diabetes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60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8449-2E43-4B34-AFB5-42CA0AD23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" y="2178844"/>
            <a:ext cx="11338560" cy="1594369"/>
          </a:xfrm>
        </p:spPr>
        <p:txBody>
          <a:bodyPr anchor="b"/>
          <a:lstStyle>
            <a:lvl1pPr algn="ctr">
              <a:defRPr sz="4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D807-1E0F-4F52-92E5-9827BB931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80" y="3888828"/>
            <a:ext cx="11521440" cy="1881352"/>
          </a:xfrm>
        </p:spPr>
        <p:txBody>
          <a:bodyPr/>
          <a:lstStyle>
            <a:lvl1pPr marL="0" indent="0" algn="ctr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0F046-36EC-4A13-89A5-0CC29AB4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4A129-0606-4903-A165-D0B38864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8B41-3824-4282-8337-E7DA8121035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ue and white sign&#10;&#10;Description automatically generated">
            <a:extLst>
              <a:ext uri="{FF2B5EF4-FFF2-40B4-BE49-F238E27FC236}">
                <a16:creationId xmlns:a16="http://schemas.microsoft.com/office/drawing/2014/main" id="{EF8D5BE6-2B49-4430-B3CC-EC848085B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232" y="329025"/>
            <a:ext cx="754153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8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E83A-2FF1-4212-A7D8-F2547F72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F2CD3-4A3B-4BB5-A8C6-93515C840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E1338-8E14-4E12-8514-B8F7581C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F73A-FC44-40AE-A733-4920B7437F4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44247-AED8-4BE5-97FF-55E5D290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3D25E-9B75-4BDF-BE71-685AF58A3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8B41-3824-4282-8337-E7DA81210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55AC4-0A12-4AF2-BD32-F89BA4E32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311FD-96A5-4F2E-9CC1-A1537DF2F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43FE6-D7D9-42A7-A93F-97596BF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F73A-FC44-40AE-A733-4920B7437F4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A1973-370D-4668-BF90-3DBF1A43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5534F-0704-4F83-B361-02989C4F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8B41-3824-4282-8337-E7DA81210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F23F-F86B-41BA-A6AA-1A3F17EB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79402-AB80-4C31-A14F-82C076FDE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92937"/>
            <a:ext cx="1143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D2CB6-1D80-4081-86FB-B15DD03D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F73A-FC44-40AE-A733-4920B7437F4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CB740-D754-48D4-9589-4E1B5CCB6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A1B60-B2EB-45FC-99A5-2CEE060F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8B41-3824-4282-8337-E7DA8121035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ue and white sign&#10;&#10;Description automatically generated">
            <a:extLst>
              <a:ext uri="{FF2B5EF4-FFF2-40B4-BE49-F238E27FC236}">
                <a16:creationId xmlns:a16="http://schemas.microsoft.com/office/drawing/2014/main" id="{CE5B4ECC-CA9A-4DD6-BBC4-5B5CA7B41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2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94DA-8682-47BA-801B-4A312533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86CDE-F4D9-4130-9F65-C19EC77EE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EDE1F-53E5-4C5C-B1DC-D69BEDE4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F73A-FC44-40AE-A733-4920B7437F4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7E355-DA7E-4665-99AA-D633110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F42E0-1332-4ADF-BB40-D707772F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8B41-3824-4282-8337-E7DA8121035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ue and white sign&#10;&#10;Description automatically generated">
            <a:extLst>
              <a:ext uri="{FF2B5EF4-FFF2-40B4-BE49-F238E27FC236}">
                <a16:creationId xmlns:a16="http://schemas.microsoft.com/office/drawing/2014/main" id="{021B1473-E230-4424-88C9-096E878C3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232" y="329025"/>
            <a:ext cx="754153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3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8B7E-E383-41B8-83DC-BCBAEFF2A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4E0F6-218D-4666-93AB-CC5CB0352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B6129-B622-4C6C-9627-E2D34A72A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E2F8A-DDB4-40D8-BC9A-9F8C601A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F73A-FC44-40AE-A733-4920B7437F4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D8514-39E9-463F-9D6D-BA2F1E4B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628B1-4B31-46D1-9943-288C2CFA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8B41-3824-4282-8337-E7DA8121035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ue and white sign&#10;&#10;Description automatically generated">
            <a:extLst>
              <a:ext uri="{FF2B5EF4-FFF2-40B4-BE49-F238E27FC236}">
                <a16:creationId xmlns:a16="http://schemas.microsoft.com/office/drawing/2014/main" id="{8EDFA2D4-658B-4CFA-90B4-6D3C81B19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2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F42C-D912-40D5-B069-2EBDDB21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FE388-458A-4BFC-8B5B-E2338FA75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71131-2939-4333-BE32-6B971E6D9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D687D6-AE10-483D-8497-199549CC3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0C9B6-845A-427D-8890-7FF14752B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6D4DF-7BF9-4656-9E74-1978BF3C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F73A-FC44-40AE-A733-4920B7437F4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18974-B101-4E89-B490-F9C18CF5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DF8C8-6B1A-46AB-B0B9-0B148661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8B41-3824-4282-8337-E7DA8121035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blue and white sign&#10;&#10;Description automatically generated">
            <a:extLst>
              <a:ext uri="{FF2B5EF4-FFF2-40B4-BE49-F238E27FC236}">
                <a16:creationId xmlns:a16="http://schemas.microsoft.com/office/drawing/2014/main" id="{288D87A5-8AAA-4E59-8F47-23DB04B75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6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92C9-40CD-4BC2-AA2D-942CC760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8478D-ABC5-4F57-99D5-D5C201F5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F73A-FC44-40AE-A733-4920B7437F4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C8747-5D3F-46B5-985C-DAC1E17C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AA2AB-2FF6-44C7-A235-F093DF30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8B41-3824-4282-8337-E7DA8121035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blue and white sign&#10;&#10;Description automatically generated">
            <a:extLst>
              <a:ext uri="{FF2B5EF4-FFF2-40B4-BE49-F238E27FC236}">
                <a16:creationId xmlns:a16="http://schemas.microsoft.com/office/drawing/2014/main" id="{F220FB18-732D-4555-9511-BE496C629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5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F6823-A8E4-41B5-AABF-7E50AB94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F73A-FC44-40AE-A733-4920B7437F4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33D15-14C9-4533-A0B2-E17FCF5B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63C01-7C52-4C05-B87A-E55AEC07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8B41-3824-4282-8337-E7DA8121035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blue and white sign&#10;&#10;Description automatically generated">
            <a:extLst>
              <a:ext uri="{FF2B5EF4-FFF2-40B4-BE49-F238E27FC236}">
                <a16:creationId xmlns:a16="http://schemas.microsoft.com/office/drawing/2014/main" id="{1800F7B6-564D-454C-8D78-AAFB76F65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7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31D2-9A00-45DB-A47F-9F571777F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AAFDC-A042-4571-8E47-321A4016E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D1982-1467-44BE-898D-FDE749B74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64EBC-62D2-4411-B172-EB0CAA25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F73A-FC44-40AE-A733-4920B7437F4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270BC-E6DC-49B9-94D8-2DFC8079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01F3D-733C-4F46-80D5-9CEB9705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8B41-3824-4282-8337-E7DA8121035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ue and white sign&#10;&#10;Description automatically generated">
            <a:extLst>
              <a:ext uri="{FF2B5EF4-FFF2-40B4-BE49-F238E27FC236}">
                <a16:creationId xmlns:a16="http://schemas.microsoft.com/office/drawing/2014/main" id="{8AAFF090-4748-4CEB-82FE-B8DC75C44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39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1E9C-B474-4962-83D4-0F95B2D0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91AEC-7DE2-4B8B-BF1B-C9E9B2488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28899-8ED1-47C9-90C3-9AB19FF89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948AA-B4CB-40C1-989C-1976A668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F73A-FC44-40AE-A733-4920B7437F4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E994E-4C08-4134-AA8F-7F0FB57B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27BB6-3A58-4F48-9C34-230B6476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8B41-3824-4282-8337-E7DA8121035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ue and white sign&#10;&#10;Description automatically generated">
            <a:extLst>
              <a:ext uri="{FF2B5EF4-FFF2-40B4-BE49-F238E27FC236}">
                <a16:creationId xmlns:a16="http://schemas.microsoft.com/office/drawing/2014/main" id="{6551F537-C48C-4D91-AF2C-B85939448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2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6A2EFD-5BC8-486D-AC05-C88192EE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D6EF7-BE2E-44A6-A579-2EB131557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E8898-A5C2-4AD9-9375-B6EEEF874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5F73A-FC44-40AE-A733-4920B7437F4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FB22A-4D3A-4BD5-9047-B2647995E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6F5A4-D87B-4D75-B420-FEC892754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08B41-3824-4282-8337-E7DA81210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4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4999" y="2090105"/>
            <a:ext cx="10561975" cy="1640266"/>
          </a:xfrm>
        </p:spPr>
        <p:txBody>
          <a:bodyPr anchor="ctr">
            <a:noAutofit/>
          </a:bodyPr>
          <a:lstStyle/>
          <a:p>
            <a:br>
              <a:rPr lang="en-US" sz="2400" b="1" dirty="0"/>
            </a:br>
            <a:r>
              <a:rPr lang="en-US" sz="4400" b="1" dirty="0"/>
              <a:t>Trends in Prevalence </a:t>
            </a:r>
            <a:r>
              <a:rPr lang="en-US" sz="4400" b="1"/>
              <a:t>of Diabetes</a:t>
            </a:r>
            <a:br>
              <a:rPr lang="en-US" sz="4400" b="1" dirty="0"/>
            </a:b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FA14B-AC93-4C17-8646-80240875DD4C}"/>
              </a:ext>
            </a:extLst>
          </p:cNvPr>
          <p:cNvSpPr txBox="1"/>
          <p:nvPr/>
        </p:nvSpPr>
        <p:spPr>
          <a:xfrm>
            <a:off x="324665" y="3730371"/>
            <a:ext cx="115426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During 2001–March 2020, crude prevalence of diabetes increased from 9.0% to 14.1% in the US adult population. Among adults with CKD the crude and age-adjusted prevalence was on average 3-fold higher than among adults without CKD. During 2017-March 2020, the crude prevalence of diabetes was 37.4% among those with CKD vs. 10.3% among adults without CKD. Among adults with CKD, diabetes prevalence was highest among those aged 60-69 years and males. The lowest prevalence of diabetes was seen among Non-Hispanic White adults with CKD.</a:t>
            </a:r>
          </a:p>
          <a:p>
            <a:pPr algn="l"/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 Source: </a:t>
            </a:r>
            <a:r>
              <a:rPr lang="en-US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NHANES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692DE-70E6-4DF4-B463-70286F232123}"/>
              </a:ext>
            </a:extLst>
          </p:cNvPr>
          <p:cNvSpPr txBox="1"/>
          <p:nvPr/>
        </p:nvSpPr>
        <p:spPr>
          <a:xfrm>
            <a:off x="3584701" y="6211555"/>
            <a:ext cx="502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Link to indicator</a:t>
            </a:r>
          </a:p>
        </p:txBody>
      </p:sp>
    </p:spTree>
    <p:extLst>
      <p:ext uri="{BB962C8B-B14F-4D97-AF65-F5344CB8AC3E}">
        <p14:creationId xmlns:p14="http://schemas.microsoft.com/office/powerpoint/2010/main" val="266281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5C12A9-AF8E-4EE1-ADBE-9EA501E3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/>
              <a:t>Crude Trends in Prevalence of Diabetes, by CKD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18EBCFC-89C8-477F-BD73-3C14FF819B73}"/>
              </a:ext>
            </a:extLst>
          </p:cNvPr>
          <p:cNvGraphicFramePr>
            <a:graphicFrameLocks/>
          </p:cNvGraphicFramePr>
          <p:nvPr/>
        </p:nvGraphicFramePr>
        <p:xfrm>
          <a:off x="381000" y="1690688"/>
          <a:ext cx="1143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846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E370A2-FFE1-4D01-AC88-990221B1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/>
              <a:t>Age-Standardized Trends in Prevalence of Diabetes, by CKD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A247B6A-FEF2-44F8-B52D-77FA245937B6}"/>
              </a:ext>
            </a:extLst>
          </p:cNvPr>
          <p:cNvGraphicFramePr>
            <a:graphicFrameLocks/>
          </p:cNvGraphicFramePr>
          <p:nvPr/>
        </p:nvGraphicFramePr>
        <p:xfrm>
          <a:off x="381000" y="1690688"/>
          <a:ext cx="1143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614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E282F0-BBF1-4FA7-AB1C-DD0A1A85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/>
              <a:t>Crude Trends in Prevalence of Diabetes in Adults with CKD, by Age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A856275-64A4-4A21-89AA-A61EEB61A5F5}"/>
              </a:ext>
            </a:extLst>
          </p:cNvPr>
          <p:cNvGraphicFramePr>
            <a:graphicFrameLocks/>
          </p:cNvGraphicFramePr>
          <p:nvPr/>
        </p:nvGraphicFramePr>
        <p:xfrm>
          <a:off x="381000" y="1690688"/>
          <a:ext cx="1143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B8F8B73-D0C7-4251-ADED-4E823C9D74BF}"/>
              </a:ext>
            </a:extLst>
          </p:cNvPr>
          <p:cNvSpPr txBox="1"/>
          <p:nvPr/>
        </p:nvSpPr>
        <p:spPr>
          <a:xfrm>
            <a:off x="3586250" y="6354375"/>
            <a:ext cx="82247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Note: Estimate for Age Category "18-39 years" was suppressed due to a large standard error stemming from a small sample size.</a:t>
            </a:r>
          </a:p>
        </p:txBody>
      </p:sp>
    </p:spTree>
    <p:extLst>
      <p:ext uri="{BB962C8B-B14F-4D97-AF65-F5344CB8AC3E}">
        <p14:creationId xmlns:p14="http://schemas.microsoft.com/office/powerpoint/2010/main" val="216187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299609-388D-40F4-8FD2-10944AAF1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/>
              <a:t>Crude Trends in Prevalence of Diabetes in Adults with CKD, by Sex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9B4380F-137D-47D6-B30B-E1DB08E51617}"/>
              </a:ext>
            </a:extLst>
          </p:cNvPr>
          <p:cNvGraphicFramePr>
            <a:graphicFrameLocks/>
          </p:cNvGraphicFramePr>
          <p:nvPr/>
        </p:nvGraphicFramePr>
        <p:xfrm>
          <a:off x="381000" y="1690688"/>
          <a:ext cx="1143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156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E4F957-7018-4576-B0D7-609F2CAC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100" b="1"/>
              <a:t>Crude Trends in Prevalence of Diabetes in Adults </a:t>
            </a:r>
            <a:br>
              <a:rPr lang="en-US" sz="4100" b="1"/>
            </a:br>
            <a:r>
              <a:rPr lang="en-US" sz="4100" b="1"/>
              <a:t>with CKD, by Race/Ethnicity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2BC4E9A-FB38-4488-892A-2CB79B96A763}"/>
              </a:ext>
            </a:extLst>
          </p:cNvPr>
          <p:cNvGraphicFramePr>
            <a:graphicFrameLocks/>
          </p:cNvGraphicFramePr>
          <p:nvPr/>
        </p:nvGraphicFramePr>
        <p:xfrm>
          <a:off x="381000" y="1690688"/>
          <a:ext cx="1143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4865543"/>
      </p:ext>
    </p:extLst>
  </p:cSld>
  <p:clrMapOvr>
    <a:masterClrMapping/>
  </p:clrMapOvr>
</p:sld>
</file>

<file path=ppt/theme/theme1.xml><?xml version="1.0" encoding="utf-8"?>
<a:theme xmlns:a="http://schemas.openxmlformats.org/drawingml/2006/main" name="KDSS indicator downloads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template for KDSS indicator downloads" id="{5C6D22D6-B8C2-4CC9-8270-3716F03D486C}" vid="{6854CA39-71F8-4600-8AEC-7156B3C3D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KDSS indicator downloads template</Template>
  <TotalTime>1</TotalTime>
  <Words>209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KDSS indicator downloads template</vt:lpstr>
      <vt:lpstr> Trends in Prevalence of Diabetes </vt:lpstr>
      <vt:lpstr>Crude Trends in Prevalence of Diabetes, by CKD</vt:lpstr>
      <vt:lpstr>Age-Standardized Trends in Prevalence of Diabetes, by CKD</vt:lpstr>
      <vt:lpstr>Crude Trends in Prevalence of Diabetes in Adults with CKD, by Age</vt:lpstr>
      <vt:lpstr>Crude Trends in Prevalence of Diabetes in Adults with CKD, by Sex</vt:lpstr>
      <vt:lpstr>Crude Trends in Prevalence of Diabetes in Adults  with CKD, by Race/Ethnicity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Trends in Prevalence of Diabetes by CKD (Q806)  </dc:title>
  <dc:creator>Licon, Ana Laura</dc:creator>
  <cp:lastModifiedBy>Licon, Ana Laura</cp:lastModifiedBy>
  <cp:revision>4</cp:revision>
  <dcterms:created xsi:type="dcterms:W3CDTF">2025-09-23T20:49:37Z</dcterms:created>
  <dcterms:modified xsi:type="dcterms:W3CDTF">2025-09-23T21:14:06Z</dcterms:modified>
</cp:coreProperties>
</file>