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98" r:id="rId2"/>
    <p:sldId id="299" r:id="rId3"/>
    <p:sldId id="300" r:id="rId4"/>
    <p:sldId id="301" r:id="rId5"/>
    <p:sldId id="302" r:id="rId6"/>
    <p:sldId id="304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21" d="100"/>
          <a:sy n="121" d="100"/>
        </p:scale>
        <p:origin x="108" y="1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2025%20Releases\Clearance%20Docs\Batch%201\Comorbidities_7302025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2025%20Releases\Clearance%20Docs\Batch%201\Comorbidities_7302025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2025%20Releases\Clearance%20Docs\Batch%201\Comorbidities_7302025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2025%20Releases\Clearance%20Docs\Batch%201\Comorbidities_7302025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file:///C:\Users\alicon\University%20of%20Michigan%20Dropbox\Ana%20Laura%20Licon\KECC\CDC%20(2022-%20)\Website%20Redesign\2025%20Releases\Clearance%20Docs\Batch%201\Comorbidities_7302025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Anemia!$C$30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Anemia!$I$4:$I$8</c:f>
                <c:numCache>
                  <c:formatCode>General</c:formatCode>
                  <c:ptCount val="5"/>
                  <c:pt idx="0">
                    <c:v>6.1672799999999972E-3</c:v>
                  </c:pt>
                  <c:pt idx="1">
                    <c:v>9.5771299999999962E-3</c:v>
                  </c:pt>
                  <c:pt idx="2">
                    <c:v>9.6061200000000097E-3</c:v>
                  </c:pt>
                  <c:pt idx="3">
                    <c:v>9.4151600000000057E-3</c:v>
                  </c:pt>
                  <c:pt idx="4">
                    <c:v>9.3625799999999954E-3</c:v>
                  </c:pt>
                </c:numCache>
              </c:numRef>
            </c:plus>
            <c:minus>
              <c:numRef>
                <c:f>Anemia!$J$4:$J$8</c:f>
                <c:numCache>
                  <c:formatCode>General</c:formatCode>
                  <c:ptCount val="5"/>
                  <c:pt idx="0">
                    <c:v>6.1665400000000051E-3</c:v>
                  </c:pt>
                  <c:pt idx="1">
                    <c:v>9.5771999999999941E-3</c:v>
                  </c:pt>
                  <c:pt idx="2">
                    <c:v>9.6068599999999948E-3</c:v>
                  </c:pt>
                  <c:pt idx="3">
                    <c:v>9.4158499999999895E-3</c:v>
                  </c:pt>
                  <c:pt idx="4">
                    <c:v>9.3632899999999963E-3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Anemia!$B$31:$B$35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Anemia!$C$31:$C$35</c:f>
              <c:numCache>
                <c:formatCode>0.0%</c:formatCode>
                <c:ptCount val="5"/>
                <c:pt idx="0">
                  <c:v>4.8676999999999998E-2</c:v>
                </c:pt>
                <c:pt idx="1">
                  <c:v>5.8044999999999999E-2</c:v>
                </c:pt>
                <c:pt idx="2">
                  <c:v>7.3580000000000007E-2</c:v>
                </c:pt>
                <c:pt idx="3">
                  <c:v>7.5342000000000006E-2</c:v>
                </c:pt>
                <c:pt idx="4">
                  <c:v>7.0961999999999997E-2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827-47AB-9AA1-496600E5877E}"/>
            </c:ext>
          </c:extLst>
        </c:ser>
        <c:ser>
          <c:idx val="1"/>
          <c:order val="1"/>
          <c:tx>
            <c:strRef>
              <c:f>Anemia!$E$30</c:f>
              <c:strCache>
                <c:ptCount val="1"/>
                <c:pt idx="0">
                  <c:v>CKD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Anemia!$J$14:$J$18</c:f>
                <c:numCache>
                  <c:formatCode>General</c:formatCode>
                  <c:ptCount val="5"/>
                  <c:pt idx="0">
                    <c:v>5.0620100000000057E-3</c:v>
                  </c:pt>
                  <c:pt idx="1">
                    <c:v>8.2490399999999992E-3</c:v>
                  </c:pt>
                  <c:pt idx="2">
                    <c:v>9.9374900000000002E-3</c:v>
                  </c:pt>
                  <c:pt idx="3">
                    <c:v>9.3730999999999953E-3</c:v>
                  </c:pt>
                  <c:pt idx="4">
                    <c:v>9.5510100000000056E-3</c:v>
                  </c:pt>
                </c:numCache>
              </c:numRef>
            </c:plus>
            <c:minus>
              <c:numRef>
                <c:f>Anemia!$K$14:$K$18</c:f>
                <c:numCache>
                  <c:formatCode>General</c:formatCode>
                  <c:ptCount val="5"/>
                  <c:pt idx="0">
                    <c:v>5.0618899999999994E-3</c:v>
                  </c:pt>
                  <c:pt idx="1">
                    <c:v>8.2491300000000004E-3</c:v>
                  </c:pt>
                  <c:pt idx="2">
                    <c:v>9.9374299999999971E-3</c:v>
                  </c:pt>
                  <c:pt idx="3">
                    <c:v>9.3736000000000028E-3</c:v>
                  </c:pt>
                  <c:pt idx="4">
                    <c:v>9.5514900000000028E-3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Anemia!$E$31:$E$35</c:f>
              <c:numCache>
                <c:formatCode>0.0%</c:formatCode>
                <c:ptCount val="5"/>
                <c:pt idx="0">
                  <c:v>0.11706800000000001</c:v>
                </c:pt>
                <c:pt idx="1">
                  <c:v>0.146706</c:v>
                </c:pt>
                <c:pt idx="2">
                  <c:v>0.18376400000000001</c:v>
                </c:pt>
                <c:pt idx="3">
                  <c:v>0.16214600000000001</c:v>
                </c:pt>
                <c:pt idx="4">
                  <c:v>0.164128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827-47AB-9AA1-496600E5877E}"/>
            </c:ext>
          </c:extLst>
        </c:ser>
        <c:ser>
          <c:idx val="2"/>
          <c:order val="2"/>
          <c:tx>
            <c:strRef>
              <c:f>Anemia!$D$30</c:f>
              <c:strCache>
                <c:ptCount val="1"/>
                <c:pt idx="0">
                  <c:v>No CKD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Anemia!$J$19:$J$23</c:f>
                <c:numCache>
                  <c:formatCode>General</c:formatCode>
                  <c:ptCount val="5"/>
                  <c:pt idx="0">
                    <c:v>2.0078570000000004E-2</c:v>
                  </c:pt>
                  <c:pt idx="1">
                    <c:v>2.5545540000000005E-2</c:v>
                  </c:pt>
                  <c:pt idx="2">
                    <c:v>1.833236000000002E-2</c:v>
                  </c:pt>
                  <c:pt idx="3">
                    <c:v>1.915086000000002E-2</c:v>
                  </c:pt>
                  <c:pt idx="4">
                    <c:v>3.4396419999999983E-2</c:v>
                  </c:pt>
                </c:numCache>
              </c:numRef>
            </c:plus>
            <c:minus>
              <c:numRef>
                <c:f>Anemia!$K$19:$K$23</c:f>
                <c:numCache>
                  <c:formatCode>General</c:formatCode>
                  <c:ptCount val="5"/>
                  <c:pt idx="0">
                    <c:v>2.007798999999999E-2</c:v>
                  </c:pt>
                  <c:pt idx="1">
                    <c:v>2.5546170000000007E-2</c:v>
                  </c:pt>
                  <c:pt idx="2">
                    <c:v>1.8331429999999982E-2</c:v>
                  </c:pt>
                  <c:pt idx="3">
                    <c:v>1.9150289999999986E-2</c:v>
                  </c:pt>
                  <c:pt idx="4">
                    <c:v>3.4395840000000011E-2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Anemia!$D$31:$D$35</c:f>
              <c:numCache>
                <c:formatCode>0.0%</c:formatCode>
                <c:ptCount val="5"/>
                <c:pt idx="0">
                  <c:v>3.8219000000000003E-2</c:v>
                </c:pt>
                <c:pt idx="1">
                  <c:v>4.4313999999999999E-2</c:v>
                </c:pt>
                <c:pt idx="2">
                  <c:v>5.7673000000000002E-2</c:v>
                </c:pt>
                <c:pt idx="3">
                  <c:v>6.1199999999999997E-2</c:v>
                </c:pt>
                <c:pt idx="4">
                  <c:v>5.5849000000000003E-2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827-47AB-9AA1-496600E587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7378143"/>
        <c:axId val="507379103"/>
      </c:lineChart>
      <c:catAx>
        <c:axId val="507378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79103"/>
        <c:crosses val="autoZero"/>
        <c:auto val="1"/>
        <c:lblAlgn val="ctr"/>
        <c:lblOffset val="100"/>
        <c:noMultiLvlLbl val="0"/>
      </c:catAx>
      <c:valAx>
        <c:axId val="507379103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Anemia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78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'Anemia (Age Std)'!$C$30</c:f>
              <c:strCache>
                <c:ptCount val="1"/>
                <c:pt idx="0">
                  <c:v>Overall</c:v>
                </c:pt>
              </c:strCache>
            </c:strRef>
          </c:tx>
          <c:spPr>
            <a:ln w="44450" cap="rnd">
              <a:solidFill>
                <a:schemeClr val="accent1"/>
              </a:solidFill>
              <a:prstDash val="sysDot"/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'Anemia (Age Std)'!$I$4:$I$8</c:f>
                <c:numCache>
                  <c:formatCode>General</c:formatCode>
                  <c:ptCount val="5"/>
                  <c:pt idx="0">
                    <c:v>6.3532499999999978E-3</c:v>
                  </c:pt>
                  <c:pt idx="1">
                    <c:v>1.0446280000000002E-2</c:v>
                  </c:pt>
                  <c:pt idx="2">
                    <c:v>1.007363E-2</c:v>
                  </c:pt>
                  <c:pt idx="3">
                    <c:v>1.0088479999999997E-2</c:v>
                  </c:pt>
                  <c:pt idx="4">
                    <c:v>9.5889300000000025E-3</c:v>
                  </c:pt>
                </c:numCache>
              </c:numRef>
            </c:plus>
            <c:minus>
              <c:numRef>
                <c:f>'Anemia (Age Std)'!$J$4:$J$8</c:f>
                <c:numCache>
                  <c:formatCode>General</c:formatCode>
                  <c:ptCount val="5"/>
                  <c:pt idx="0">
                    <c:v>6.3539600000000057E-3</c:v>
                  </c:pt>
                  <c:pt idx="1">
                    <c:v>1.0445539999999996E-2</c:v>
                  </c:pt>
                  <c:pt idx="2">
                    <c:v>1.0073499999999999E-2</c:v>
                  </c:pt>
                  <c:pt idx="3">
                    <c:v>1.0089290000000001E-2</c:v>
                  </c:pt>
                  <c:pt idx="4">
                    <c:v>9.5897399999999994E-3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'Anemia (Age Std)'!$B$31:$B$35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'Anemia (Age Std)'!$C$31:$C$35</c:f>
              <c:numCache>
                <c:formatCode>0.0%</c:formatCode>
                <c:ptCount val="5"/>
                <c:pt idx="0">
                  <c:v>4.9799999999999997E-2</c:v>
                </c:pt>
                <c:pt idx="1">
                  <c:v>5.8731999999999999E-2</c:v>
                </c:pt>
                <c:pt idx="2">
                  <c:v>7.3910000000000003E-2</c:v>
                </c:pt>
                <c:pt idx="3">
                  <c:v>7.5192999999999996E-2</c:v>
                </c:pt>
                <c:pt idx="4">
                  <c:v>6.9416000000000005E-2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46C-4DB5-B558-CF504514FFD4}"/>
            </c:ext>
          </c:extLst>
        </c:ser>
        <c:ser>
          <c:idx val="1"/>
          <c:order val="1"/>
          <c:tx>
            <c:strRef>
              <c:f>'Anemia (Age Std)'!$E$30</c:f>
              <c:strCache>
                <c:ptCount val="1"/>
                <c:pt idx="0">
                  <c:v>CKD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'Anemia (Age Std)'!$J$14:$J$18</c:f>
                <c:numCache>
                  <c:formatCode>General</c:formatCode>
                  <c:ptCount val="5"/>
                  <c:pt idx="0">
                    <c:v>5.4679300000000028E-3</c:v>
                  </c:pt>
                  <c:pt idx="1">
                    <c:v>9.2311300000000041E-3</c:v>
                  </c:pt>
                  <c:pt idx="2">
                    <c:v>1.062929E-2</c:v>
                  </c:pt>
                  <c:pt idx="3">
                    <c:v>1.0093150000000002E-2</c:v>
                  </c:pt>
                  <c:pt idx="4">
                    <c:v>1.0042639999999999E-2</c:v>
                  </c:pt>
                </c:numCache>
              </c:numRef>
            </c:plus>
            <c:minus>
              <c:numRef>
                <c:f>'Anemia (Age Std)'!$K$14:$K$18</c:f>
                <c:numCache>
                  <c:formatCode>General</c:formatCode>
                  <c:ptCount val="5"/>
                  <c:pt idx="0">
                    <c:v>5.4671199999999989E-3</c:v>
                  </c:pt>
                  <c:pt idx="1">
                    <c:v>9.2302199999999973E-3</c:v>
                  </c:pt>
                  <c:pt idx="2">
                    <c:v>1.0629240000000005E-2</c:v>
                  </c:pt>
                  <c:pt idx="3">
                    <c:v>1.0093599999999994E-2</c:v>
                  </c:pt>
                  <c:pt idx="4">
                    <c:v>1.00424E-2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'Anemia (Age Std)'!$E$31:$E$35</c:f>
              <c:numCache>
                <c:formatCode>0.0%</c:formatCode>
                <c:ptCount val="5"/>
                <c:pt idx="0">
                  <c:v>9.2766000000000001E-2</c:v>
                </c:pt>
                <c:pt idx="1">
                  <c:v>0.106687</c:v>
                </c:pt>
                <c:pt idx="2">
                  <c:v>0.14028299999999999</c:v>
                </c:pt>
                <c:pt idx="3">
                  <c:v>0.135847</c:v>
                </c:pt>
                <c:pt idx="4">
                  <c:v>0.13555500000000001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646C-4DB5-B558-CF504514FFD4}"/>
            </c:ext>
          </c:extLst>
        </c:ser>
        <c:ser>
          <c:idx val="2"/>
          <c:order val="2"/>
          <c:tx>
            <c:strRef>
              <c:f>'Anemia (Age Std)'!$D$30</c:f>
              <c:strCache>
                <c:ptCount val="1"/>
                <c:pt idx="0">
                  <c:v>No CKD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'Anemia (Age Std)'!$J$19:$J$23</c:f>
                <c:numCache>
                  <c:formatCode>General</c:formatCode>
                  <c:ptCount val="5"/>
                  <c:pt idx="0">
                    <c:v>1.9644439999999999E-2</c:v>
                  </c:pt>
                  <c:pt idx="1">
                    <c:v>2.1054400000000001E-2</c:v>
                  </c:pt>
                  <c:pt idx="2">
                    <c:v>1.8506159999999994E-2</c:v>
                  </c:pt>
                  <c:pt idx="3">
                    <c:v>2.4026469999999994E-2</c:v>
                  </c:pt>
                  <c:pt idx="4">
                    <c:v>2.9040390000000013E-2</c:v>
                  </c:pt>
                </c:numCache>
              </c:numRef>
            </c:plus>
            <c:minus>
              <c:numRef>
                <c:f>'Anemia (Age Std)'!$K$19:$K$23</c:f>
                <c:numCache>
                  <c:formatCode>General</c:formatCode>
                  <c:ptCount val="5"/>
                  <c:pt idx="0">
                    <c:v>1.9644869999999995E-2</c:v>
                  </c:pt>
                  <c:pt idx="1">
                    <c:v>2.1053849999999985E-2</c:v>
                  </c:pt>
                  <c:pt idx="2">
                    <c:v>1.8506270000000019E-2</c:v>
                  </c:pt>
                  <c:pt idx="3">
                    <c:v>2.4026860000000011E-2</c:v>
                  </c:pt>
                  <c:pt idx="4">
                    <c:v>2.903944E-2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val>
            <c:numRef>
              <c:f>'Anemia (Age Std)'!$D$31:$D$35</c:f>
              <c:numCache>
                <c:formatCode>0.0%</c:formatCode>
                <c:ptCount val="5"/>
                <c:pt idx="0">
                  <c:v>3.9959000000000001E-2</c:v>
                </c:pt>
                <c:pt idx="1">
                  <c:v>4.6656000000000003E-2</c:v>
                </c:pt>
                <c:pt idx="2">
                  <c:v>6.0011000000000002E-2</c:v>
                </c:pt>
                <c:pt idx="3">
                  <c:v>6.3045000000000004E-2</c:v>
                </c:pt>
                <c:pt idx="4">
                  <c:v>5.6260999999999999E-2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646C-4DB5-B558-CF504514FFD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507378143"/>
        <c:axId val="507379103"/>
      </c:lineChart>
      <c:catAx>
        <c:axId val="507378143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79103"/>
        <c:crosses val="autoZero"/>
        <c:auto val="1"/>
        <c:lblAlgn val="ctr"/>
        <c:lblOffset val="100"/>
        <c:noMultiLvlLbl val="0"/>
      </c:catAx>
      <c:valAx>
        <c:axId val="507379103"/>
        <c:scaling>
          <c:orientation val="minMax"/>
          <c:max val="0.30000000000000004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Anemia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507378143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'Age Strata'!$L$102</c:f>
              <c:strCache>
                <c:ptCount val="1"/>
                <c:pt idx="0">
                  <c:v>18 to 39 years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'Age Strata'!$S$111:$W$111</c:f>
                <c:numCache>
                  <c:formatCode>General</c:formatCode>
                  <c:ptCount val="5"/>
                  <c:pt idx="0">
                    <c:v>2.9626770000000004E-2</c:v>
                  </c:pt>
                  <c:pt idx="1">
                    <c:v>1.4624480000000002E-2</c:v>
                  </c:pt>
                  <c:pt idx="2">
                    <c:v>2.5605219999999998E-2</c:v>
                  </c:pt>
                  <c:pt idx="3">
                    <c:v>3.7811359999999988E-2</c:v>
                  </c:pt>
                  <c:pt idx="4">
                    <c:v>4.4032199999999994E-2</c:v>
                  </c:pt>
                </c:numCache>
              </c:numRef>
            </c:plus>
            <c:minus>
              <c:numRef>
                <c:f>'Age Strata'!$S$102:$W$102</c:f>
                <c:numCache>
                  <c:formatCode>General</c:formatCode>
                  <c:ptCount val="5"/>
                  <c:pt idx="0">
                    <c:v>2.9627630000000002E-2</c:v>
                  </c:pt>
                  <c:pt idx="1">
                    <c:v>1.4625259999999998E-2</c:v>
                  </c:pt>
                  <c:pt idx="2">
                    <c:v>2.5604830000000009E-2</c:v>
                  </c:pt>
                  <c:pt idx="3">
                    <c:v>3.7812120000000005E-2</c:v>
                  </c:pt>
                  <c:pt idx="4">
                    <c:v>4.4033009999999997E-2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'Age Strata'!$M$101:$Q$101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'Age Strata'!$M$102:$Q$102</c:f>
              <c:numCache>
                <c:formatCode>0.0%</c:formatCode>
                <c:ptCount val="5"/>
                <c:pt idx="0">
                  <c:v>5.3946000000000001E-2</c:v>
                </c:pt>
                <c:pt idx="1">
                  <c:v>4.0531999999999999E-2</c:v>
                </c:pt>
                <c:pt idx="2">
                  <c:v>9.4696000000000002E-2</c:v>
                </c:pt>
                <c:pt idx="3">
                  <c:v>0.110511</c:v>
                </c:pt>
                <c:pt idx="4">
                  <c:v>0.106793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7018-4A3E-83EC-789321FB2EAC}"/>
            </c:ext>
          </c:extLst>
        </c:ser>
        <c:ser>
          <c:idx val="1"/>
          <c:order val="1"/>
          <c:tx>
            <c:strRef>
              <c:f>'Age Strata'!$L$103</c:f>
              <c:strCache>
                <c:ptCount val="1"/>
                <c:pt idx="0">
                  <c:v>40 to 59 years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'Age Strata'!$S$112:$W$112</c:f>
                <c:numCache>
                  <c:formatCode>General</c:formatCode>
                  <c:ptCount val="5"/>
                  <c:pt idx="0">
                    <c:v>3.7074869999999996E-2</c:v>
                  </c:pt>
                  <c:pt idx="1">
                    <c:v>4.4861220000000007E-2</c:v>
                  </c:pt>
                  <c:pt idx="2">
                    <c:v>4.8688320000000007E-2</c:v>
                  </c:pt>
                  <c:pt idx="3">
                    <c:v>3.3866659999999993E-2</c:v>
                  </c:pt>
                  <c:pt idx="4">
                    <c:v>4.4935160000000002E-2</c:v>
                  </c:pt>
                </c:numCache>
              </c:numRef>
            </c:plus>
            <c:minus>
              <c:numRef>
                <c:f>'Age Strata'!$S$103:$W$103</c:f>
                <c:numCache>
                  <c:formatCode>General</c:formatCode>
                  <c:ptCount val="5"/>
                  <c:pt idx="0">
                    <c:v>3.7074679999999999E-2</c:v>
                  </c:pt>
                  <c:pt idx="1">
                    <c:v>4.4862109999999997E-2</c:v>
                  </c:pt>
                  <c:pt idx="2">
                    <c:v>4.8689070000000001E-2</c:v>
                  </c:pt>
                  <c:pt idx="3">
                    <c:v>3.386749E-2</c:v>
                  </c:pt>
                  <c:pt idx="4">
                    <c:v>4.4935409999999981E-2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'Age Strata'!$M$101:$Q$101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'Age Strata'!$M$103:$Q$103</c:f>
              <c:numCache>
                <c:formatCode>0.0%</c:formatCode>
                <c:ptCount val="5"/>
                <c:pt idx="0">
                  <c:v>9.6373E-2</c:v>
                </c:pt>
                <c:pt idx="1">
                  <c:v>0.121444</c:v>
                </c:pt>
                <c:pt idx="2">
                  <c:v>0.13998099999999999</c:v>
                </c:pt>
                <c:pt idx="3">
                  <c:v>0.131831</c:v>
                </c:pt>
                <c:pt idx="4">
                  <c:v>0.13225899999999999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7018-4A3E-83EC-789321FB2EAC}"/>
            </c:ext>
          </c:extLst>
        </c:ser>
        <c:ser>
          <c:idx val="2"/>
          <c:order val="2"/>
          <c:tx>
            <c:strRef>
              <c:f>'Age Strata'!$L$104</c:f>
              <c:strCache>
                <c:ptCount val="1"/>
                <c:pt idx="0">
                  <c:v>60 to 69 years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'Age Strata'!$S$113:$W$113</c:f>
                <c:numCache>
                  <c:formatCode>General</c:formatCode>
                  <c:ptCount val="5"/>
                  <c:pt idx="0">
                    <c:v>3.9996229999999994E-2</c:v>
                  </c:pt>
                  <c:pt idx="1">
                    <c:v>6.5846430000000011E-2</c:v>
                  </c:pt>
                  <c:pt idx="2">
                    <c:v>6.7890539999999999E-2</c:v>
                  </c:pt>
                  <c:pt idx="3">
                    <c:v>3.8051419999999975E-2</c:v>
                  </c:pt>
                  <c:pt idx="4">
                    <c:v>5.7297189999999998E-2</c:v>
                  </c:pt>
                </c:numCache>
              </c:numRef>
            </c:plus>
            <c:minus>
              <c:numRef>
                <c:f>'Age Strata'!$S$104:$W$104</c:f>
                <c:numCache>
                  <c:formatCode>General</c:formatCode>
                  <c:ptCount val="5"/>
                  <c:pt idx="0">
                    <c:v>3.999701E-2</c:v>
                  </c:pt>
                  <c:pt idx="1">
                    <c:v>6.5846669999999996E-2</c:v>
                  </c:pt>
                  <c:pt idx="2">
                    <c:v>6.7890190000000003E-2</c:v>
                  </c:pt>
                  <c:pt idx="3">
                    <c:v>3.8050450000000013E-2</c:v>
                  </c:pt>
                  <c:pt idx="4">
                    <c:v>5.729621E-2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'Age Strata'!$M$101:$Q$101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'Age Strata'!$M$104:$Q$104</c:f>
              <c:numCache>
                <c:formatCode>0.0%</c:formatCode>
                <c:ptCount val="5"/>
                <c:pt idx="0">
                  <c:v>0.14153499999999999</c:v>
                </c:pt>
                <c:pt idx="1">
                  <c:v>0.15765599999999999</c:v>
                </c:pt>
                <c:pt idx="2">
                  <c:v>0.163193</c:v>
                </c:pt>
                <c:pt idx="3">
                  <c:v>0.14505000000000001</c:v>
                </c:pt>
                <c:pt idx="4">
                  <c:v>0.15208199999999999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7018-4A3E-83EC-789321FB2EAC}"/>
            </c:ext>
          </c:extLst>
        </c:ser>
        <c:ser>
          <c:idx val="3"/>
          <c:order val="3"/>
          <c:tx>
            <c:strRef>
              <c:f>'Age Strata'!$L$105</c:f>
              <c:strCache>
                <c:ptCount val="1"/>
                <c:pt idx="0">
                  <c:v>70+ years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'Age Strata'!$S$114:$W$114</c:f>
                <c:numCache>
                  <c:formatCode>General</c:formatCode>
                  <c:ptCount val="5"/>
                  <c:pt idx="0">
                    <c:v>3.0483449999999995E-2</c:v>
                  </c:pt>
                  <c:pt idx="1">
                    <c:v>4.4751540000000006E-2</c:v>
                  </c:pt>
                  <c:pt idx="2">
                    <c:v>3.5544960000000014E-2</c:v>
                  </c:pt>
                  <c:pt idx="3">
                    <c:v>2.5109140000000002E-2</c:v>
                  </c:pt>
                  <c:pt idx="4">
                    <c:v>5.0450530000000021E-2</c:v>
                  </c:pt>
                </c:numCache>
              </c:numRef>
            </c:plus>
            <c:minus>
              <c:numRef>
                <c:f>'Age Strata'!$S$105:$W$105</c:f>
                <c:numCache>
                  <c:formatCode>General</c:formatCode>
                  <c:ptCount val="5"/>
                  <c:pt idx="0">
                    <c:v>3.0482950000000009E-2</c:v>
                  </c:pt>
                  <c:pt idx="1">
                    <c:v>4.4751049999999987E-2</c:v>
                  </c:pt>
                  <c:pt idx="2">
                    <c:v>3.5544540000000013E-2</c:v>
                  </c:pt>
                  <c:pt idx="3">
                    <c:v>2.5108419999999992E-2</c:v>
                  </c:pt>
                  <c:pt idx="4">
                    <c:v>5.0451159999999995E-2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'Age Strata'!$M$101:$Q$101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'Age Strata'!$M$105:$Q$105</c:f>
              <c:numCache>
                <c:formatCode>0.0%</c:formatCode>
                <c:ptCount val="5"/>
                <c:pt idx="0">
                  <c:v>0.149315</c:v>
                </c:pt>
                <c:pt idx="1">
                  <c:v>0.20999599999999999</c:v>
                </c:pt>
                <c:pt idx="2">
                  <c:v>0.257745</c:v>
                </c:pt>
                <c:pt idx="3">
                  <c:v>0.217115</c:v>
                </c:pt>
                <c:pt idx="4">
                  <c:v>0.217311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7018-4A3E-83EC-789321FB2EA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9603280"/>
        <c:axId val="809599920"/>
      </c:lineChart>
      <c:catAx>
        <c:axId val="80960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599920"/>
        <c:crosses val="autoZero"/>
        <c:auto val="1"/>
        <c:lblAlgn val="ctr"/>
        <c:lblOffset val="100"/>
        <c:noMultiLvlLbl val="0"/>
      </c:catAx>
      <c:valAx>
        <c:axId val="80959992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Anemia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60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'Sex Strata'!$K$102</c:f>
              <c:strCache>
                <c:ptCount val="1"/>
                <c:pt idx="0">
                  <c:v>Female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'Sex Strata'!$R$111:$V$111</c:f>
                <c:numCache>
                  <c:formatCode>General</c:formatCode>
                  <c:ptCount val="5"/>
                  <c:pt idx="0">
                    <c:v>2.8586239999999985E-2</c:v>
                  </c:pt>
                  <c:pt idx="1">
                    <c:v>2.8203269999999975E-2</c:v>
                  </c:pt>
                  <c:pt idx="2">
                    <c:v>2.1382839999999986E-2</c:v>
                  </c:pt>
                  <c:pt idx="3">
                    <c:v>2.6969930000000003E-2</c:v>
                  </c:pt>
                  <c:pt idx="4">
                    <c:v>4.537121999999999E-2</c:v>
                  </c:pt>
                </c:numCache>
              </c:numRef>
            </c:plus>
            <c:minus>
              <c:numRef>
                <c:f>'Sex Strata'!$R$102:$V$102</c:f>
                <c:numCache>
                  <c:formatCode>General</c:formatCode>
                  <c:ptCount val="5"/>
                  <c:pt idx="0">
                    <c:v>2.8585980000000011E-2</c:v>
                  </c:pt>
                  <c:pt idx="1">
                    <c:v>2.8202800000000014E-2</c:v>
                  </c:pt>
                  <c:pt idx="2">
                    <c:v>2.1382640000000008E-2</c:v>
                  </c:pt>
                  <c:pt idx="3">
                    <c:v>2.6969989999999999E-2</c:v>
                  </c:pt>
                  <c:pt idx="4">
                    <c:v>4.5370319999999992E-2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'Sex Strata'!$L$101:$P$101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'Sex Strata'!$L$102:$P$102</c:f>
              <c:numCache>
                <c:formatCode>0.0%</c:formatCode>
                <c:ptCount val="5"/>
                <c:pt idx="0">
                  <c:v>0.12098</c:v>
                </c:pt>
                <c:pt idx="1">
                  <c:v>0.15074000000000001</c:v>
                </c:pt>
                <c:pt idx="2">
                  <c:v>0.19888</c:v>
                </c:pt>
                <c:pt idx="3">
                  <c:v>0.15932399999999999</c:v>
                </c:pt>
                <c:pt idx="4">
                  <c:v>0.180893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F66E-4099-837E-7C109E90F2E9}"/>
            </c:ext>
          </c:extLst>
        </c:ser>
        <c:ser>
          <c:idx val="1"/>
          <c:order val="1"/>
          <c:tx>
            <c:strRef>
              <c:f>'Sex Strata'!$K$103</c:f>
              <c:strCache>
                <c:ptCount val="1"/>
                <c:pt idx="0">
                  <c:v>Male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'Sex Strata'!$R$112:$V$112</c:f>
                <c:numCache>
                  <c:formatCode>General</c:formatCode>
                  <c:ptCount val="5"/>
                  <c:pt idx="0">
                    <c:v>1.6866340000000007E-2</c:v>
                  </c:pt>
                  <c:pt idx="1">
                    <c:v>3.1071979999999999E-2</c:v>
                  </c:pt>
                  <c:pt idx="2">
                    <c:v>2.8802149999999999E-2</c:v>
                  </c:pt>
                  <c:pt idx="3">
                    <c:v>2.6389400000000007E-2</c:v>
                  </c:pt>
                  <c:pt idx="4">
                    <c:v>3.6846109999999987E-2</c:v>
                  </c:pt>
                </c:numCache>
              </c:numRef>
            </c:plus>
            <c:minus>
              <c:numRef>
                <c:f>'Sex Strata'!$R$103:$V$103</c:f>
                <c:numCache>
                  <c:formatCode>General</c:formatCode>
                  <c:ptCount val="5"/>
                  <c:pt idx="0">
                    <c:v>1.6866649999999997E-2</c:v>
                  </c:pt>
                  <c:pt idx="1">
                    <c:v>3.1072769999999986E-2</c:v>
                  </c:pt>
                  <c:pt idx="2">
                    <c:v>2.8802369999999994E-2</c:v>
                  </c:pt>
                  <c:pt idx="3">
                    <c:v>2.6388949999999994E-2</c:v>
                  </c:pt>
                  <c:pt idx="4">
                    <c:v>3.6846840000000006E-2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'Sex Strata'!$L$101:$P$101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'Sex Strata'!$L$103:$P$103</c:f>
              <c:numCache>
                <c:formatCode>0.0%</c:formatCode>
                <c:ptCount val="5"/>
                <c:pt idx="0">
                  <c:v>0.111901</c:v>
                </c:pt>
                <c:pt idx="1">
                  <c:v>0.14072699999999999</c:v>
                </c:pt>
                <c:pt idx="2">
                  <c:v>0.164579</c:v>
                </c:pt>
                <c:pt idx="3">
                  <c:v>0.16617599999999999</c:v>
                </c:pt>
                <c:pt idx="4">
                  <c:v>0.141513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F66E-4099-837E-7C109E90F2E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9603280"/>
        <c:axId val="809599920"/>
      </c:lineChart>
      <c:catAx>
        <c:axId val="80960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599920"/>
        <c:crosses val="autoZero"/>
        <c:auto val="1"/>
        <c:lblAlgn val="ctr"/>
        <c:lblOffset val="100"/>
        <c:noMultiLvlLbl val="0"/>
      </c:catAx>
      <c:valAx>
        <c:axId val="80959992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Anemia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60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'Race Ethnicity'!$K$102</c:f>
              <c:strCache>
                <c:ptCount val="1"/>
                <c:pt idx="0">
                  <c:v>Hispanic</c:v>
                </c:pt>
              </c:strCache>
            </c:strRef>
          </c:tx>
          <c:spPr>
            <a:ln w="44450" cap="rnd">
              <a:solidFill>
                <a:schemeClr val="accent1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1"/>
              </a:solidFill>
              <a:ln w="9525">
                <a:solidFill>
                  <a:schemeClr val="accent1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'Race Ethnicity'!$R$111:$V$111</c:f>
                <c:numCache>
                  <c:formatCode>General</c:formatCode>
                  <c:ptCount val="5"/>
                  <c:pt idx="0">
                    <c:v>4.2953149999999996E-2</c:v>
                  </c:pt>
                  <c:pt idx="1">
                    <c:v>4.3683379999999994E-2</c:v>
                  </c:pt>
                  <c:pt idx="2">
                    <c:v>2.9447680000000004E-2</c:v>
                  </c:pt>
                  <c:pt idx="3">
                    <c:v>4.2598999999999998E-2</c:v>
                  </c:pt>
                  <c:pt idx="4">
                    <c:v>3.6340460000000019E-2</c:v>
                  </c:pt>
                </c:numCache>
              </c:numRef>
            </c:plus>
            <c:minus>
              <c:numRef>
                <c:f>'Race Ethnicity'!$R$102:$V$102</c:f>
                <c:numCache>
                  <c:formatCode>General</c:formatCode>
                  <c:ptCount val="5"/>
                  <c:pt idx="0">
                    <c:v>4.2952480000000001E-2</c:v>
                  </c:pt>
                  <c:pt idx="1">
                    <c:v>4.3684110000000012E-2</c:v>
                  </c:pt>
                  <c:pt idx="2">
                    <c:v>2.9446729999999977E-2</c:v>
                  </c:pt>
                  <c:pt idx="3">
                    <c:v>4.2598270000000008E-2</c:v>
                  </c:pt>
                  <c:pt idx="4">
                    <c:v>3.6340159999999996E-2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'Race Ethnicity'!$L$101:$P$101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'Race Ethnicity'!$L$102:$P$102</c:f>
              <c:numCache>
                <c:formatCode>General</c:formatCode>
                <c:ptCount val="5"/>
                <c:pt idx="0">
                  <c:v>7.3351E-2</c:v>
                </c:pt>
                <c:pt idx="1">
                  <c:v>0.11584700000000001</c:v>
                </c:pt>
                <c:pt idx="2">
                  <c:v>0.17477899999999999</c:v>
                </c:pt>
                <c:pt idx="3">
                  <c:v>0.15551300000000001</c:v>
                </c:pt>
                <c:pt idx="4">
                  <c:v>0.14819499999999999</c:v>
                </c:pt>
              </c:numCache>
            </c:numRef>
          </c:val>
          <c:smooth val="0"/>
          <c:extLst xmlns:c15="http://schemas.microsoft.com/office/drawing/2012/chart">
            <c:ext xmlns:c16="http://schemas.microsoft.com/office/drawing/2014/chart" uri="{C3380CC4-5D6E-409C-BE32-E72D297353CC}">
              <c16:uniqueId val="{00000000-D9EC-4BA7-B02B-6C24F1F33040}"/>
            </c:ext>
          </c:extLst>
        </c:ser>
        <c:ser>
          <c:idx val="1"/>
          <c:order val="1"/>
          <c:tx>
            <c:strRef>
              <c:f>'Race Ethnicity'!$K$103</c:f>
              <c:strCache>
                <c:ptCount val="1"/>
                <c:pt idx="0">
                  <c:v>NH Black</c:v>
                </c:pt>
              </c:strCache>
            </c:strRef>
          </c:tx>
          <c:spPr>
            <a:ln w="44450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2"/>
              </a:solidFill>
              <a:ln w="9525">
                <a:solidFill>
                  <a:schemeClr val="accent2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'Race Ethnicity'!$R$112:$V$112</c:f>
                <c:numCache>
                  <c:formatCode>General</c:formatCode>
                  <c:ptCount val="5"/>
                  <c:pt idx="0">
                    <c:v>5.2622940000000007E-2</c:v>
                  </c:pt>
                  <c:pt idx="1">
                    <c:v>5.1591759999999987E-2</c:v>
                  </c:pt>
                  <c:pt idx="2">
                    <c:v>3.9515870000000008E-2</c:v>
                  </c:pt>
                  <c:pt idx="3">
                    <c:v>4.0794500000000011E-2</c:v>
                  </c:pt>
                  <c:pt idx="4">
                    <c:v>4.9699409999999999E-2</c:v>
                  </c:pt>
                </c:numCache>
              </c:numRef>
            </c:plus>
            <c:minus>
              <c:numRef>
                <c:f>'Race Ethnicity'!$R$103:$V$103</c:f>
                <c:numCache>
                  <c:formatCode>General</c:formatCode>
                  <c:ptCount val="5"/>
                  <c:pt idx="0">
                    <c:v>5.2623549999999991E-2</c:v>
                  </c:pt>
                  <c:pt idx="1">
                    <c:v>5.1592520000000003E-2</c:v>
                  </c:pt>
                  <c:pt idx="2">
                    <c:v>3.9516559999999978E-2</c:v>
                  </c:pt>
                  <c:pt idx="3">
                    <c:v>4.0793970000000013E-2</c:v>
                  </c:pt>
                  <c:pt idx="4">
                    <c:v>4.969916000000002E-2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'Race Ethnicity'!$L$101:$P$101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'Race Ethnicity'!$L$103:$P$103</c:f>
              <c:numCache>
                <c:formatCode>General</c:formatCode>
                <c:ptCount val="5"/>
                <c:pt idx="0">
                  <c:v>0.273756</c:v>
                </c:pt>
                <c:pt idx="1">
                  <c:v>0.28798899999999999</c:v>
                </c:pt>
                <c:pt idx="2">
                  <c:v>0.30109399999999997</c:v>
                </c:pt>
                <c:pt idx="3">
                  <c:v>0.32947199999999999</c:v>
                </c:pt>
                <c:pt idx="4">
                  <c:v>0.32705800000000002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EC-4BA7-B02B-6C24F1F33040}"/>
            </c:ext>
          </c:extLst>
        </c:ser>
        <c:ser>
          <c:idx val="2"/>
          <c:order val="2"/>
          <c:tx>
            <c:strRef>
              <c:f>'Race Ethnicity'!$K$104</c:f>
              <c:strCache>
                <c:ptCount val="1"/>
                <c:pt idx="0">
                  <c:v>NH Other</c:v>
                </c:pt>
              </c:strCache>
            </c:strRef>
          </c:tx>
          <c:spPr>
            <a:ln w="44450" cap="rnd">
              <a:solidFill>
                <a:schemeClr val="accent3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3"/>
              </a:solidFill>
              <a:ln w="9525">
                <a:solidFill>
                  <a:schemeClr val="accent3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'Race Ethnicity'!$R$113:$V$113</c:f>
                <c:numCache>
                  <c:formatCode>General</c:formatCode>
                  <c:ptCount val="5"/>
                  <c:pt idx="0">
                    <c:v>0.12905921000000001</c:v>
                  </c:pt>
                  <c:pt idx="1">
                    <c:v>3.991103E-2</c:v>
                  </c:pt>
                  <c:pt idx="2">
                    <c:v>3.9345289999999977E-2</c:v>
                  </c:pt>
                  <c:pt idx="3">
                    <c:v>5.129162000000001E-2</c:v>
                  </c:pt>
                  <c:pt idx="4">
                    <c:v>4.9286969999999999E-2</c:v>
                  </c:pt>
                </c:numCache>
              </c:numRef>
            </c:plus>
            <c:minus>
              <c:numRef>
                <c:f>'Race Ethnicity'!$R$104:$V$104</c:f>
                <c:numCache>
                  <c:formatCode>General</c:formatCode>
                  <c:ptCount val="5"/>
                  <c:pt idx="0">
                    <c:v>-2.1681780000000001E-2</c:v>
                  </c:pt>
                  <c:pt idx="1">
                    <c:v>3.9910720000000011E-2</c:v>
                  </c:pt>
                  <c:pt idx="2">
                    <c:v>3.9345320000000017E-2</c:v>
                  </c:pt>
                  <c:pt idx="3">
                    <c:v>5.1291109999999987E-2</c:v>
                  </c:pt>
                  <c:pt idx="4">
                    <c:v>4.9286860000000002E-2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'Race Ethnicity'!$L$101:$P$101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'Race Ethnicity'!$L$104:$P$104</c:f>
              <c:numCache>
                <c:formatCode>General</c:formatCode>
                <c:ptCount val="5"/>
                <c:pt idx="1">
                  <c:v>6.9403000000000006E-2</c:v>
                </c:pt>
                <c:pt idx="2">
                  <c:v>0.18437500000000001</c:v>
                </c:pt>
                <c:pt idx="3">
                  <c:v>0.17261299999999999</c:v>
                </c:pt>
                <c:pt idx="4">
                  <c:v>0.114885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D9EC-4BA7-B02B-6C24F1F33040}"/>
            </c:ext>
          </c:extLst>
        </c:ser>
        <c:ser>
          <c:idx val="3"/>
          <c:order val="3"/>
          <c:tx>
            <c:strRef>
              <c:f>'Race Ethnicity'!$K$105</c:f>
              <c:strCache>
                <c:ptCount val="1"/>
                <c:pt idx="0">
                  <c:v>NH White</c:v>
                </c:pt>
              </c:strCache>
            </c:strRef>
          </c:tx>
          <c:spPr>
            <a:ln w="44450" cap="rnd">
              <a:solidFill>
                <a:schemeClr val="accent4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accent4"/>
              </a:solidFill>
              <a:ln w="9525">
                <a:solidFill>
                  <a:schemeClr val="accent4"/>
                </a:solidFill>
              </a:ln>
              <a:effectLst/>
            </c:spPr>
          </c:marker>
          <c:errBars>
            <c:errDir val="y"/>
            <c:errBarType val="both"/>
            <c:errValType val="cust"/>
            <c:noEndCap val="0"/>
            <c:plus>
              <c:numRef>
                <c:f>'Race Ethnicity'!$R$114:$V$114</c:f>
                <c:numCache>
                  <c:formatCode>General</c:formatCode>
                  <c:ptCount val="5"/>
                  <c:pt idx="0">
                    <c:v>2.2275339999999991E-2</c:v>
                  </c:pt>
                  <c:pt idx="1">
                    <c:v>3.1785690000000005E-2</c:v>
                  </c:pt>
                  <c:pt idx="2">
                    <c:v>2.5619719999999985E-2</c:v>
                  </c:pt>
                  <c:pt idx="3">
                    <c:v>2.1431929999999988E-2</c:v>
                  </c:pt>
                  <c:pt idx="4">
                    <c:v>5.5004120000000017E-2</c:v>
                  </c:pt>
                </c:numCache>
              </c:numRef>
            </c:plus>
            <c:minus>
              <c:numRef>
                <c:f>'Race Ethnicity'!$R$105:$V$105</c:f>
                <c:numCache>
                  <c:formatCode>General</c:formatCode>
                  <c:ptCount val="5"/>
                  <c:pt idx="0">
                    <c:v>2.2274510000000011E-2</c:v>
                  </c:pt>
                  <c:pt idx="1">
                    <c:v>3.1785400000000005E-2</c:v>
                  </c:pt>
                  <c:pt idx="2">
                    <c:v>2.5619450000000016E-2</c:v>
                  </c:pt>
                  <c:pt idx="3">
                    <c:v>2.1431690000000003E-2</c:v>
                  </c:pt>
                  <c:pt idx="4">
                    <c:v>5.5004019999999987E-2</c:v>
                  </c:pt>
                </c:numCache>
              </c:numRef>
            </c:minus>
            <c:spPr>
              <a:noFill/>
              <a:ln w="9525" cap="flat" cmpd="sng" algn="ctr">
                <a:solidFill>
                  <a:schemeClr val="tx1">
                    <a:lumMod val="65000"/>
                    <a:lumOff val="35000"/>
                  </a:schemeClr>
                </a:solidFill>
                <a:round/>
              </a:ln>
              <a:effectLst/>
            </c:spPr>
          </c:errBars>
          <c:cat>
            <c:strRef>
              <c:f>'Race Ethnicity'!$L$101:$P$101</c:f>
              <c:strCache>
                <c:ptCount val="5"/>
                <c:pt idx="0">
                  <c:v>2001-2004</c:v>
                </c:pt>
                <c:pt idx="1">
                  <c:v>2005-2008</c:v>
                </c:pt>
                <c:pt idx="2">
                  <c:v>2009-2012</c:v>
                </c:pt>
                <c:pt idx="3">
                  <c:v>2013-2016</c:v>
                </c:pt>
                <c:pt idx="4">
                  <c:v>2017-2020</c:v>
                </c:pt>
              </c:strCache>
            </c:strRef>
          </c:cat>
          <c:val>
            <c:numRef>
              <c:f>'Race Ethnicity'!$L$105:$P$105</c:f>
              <c:numCache>
                <c:formatCode>General</c:formatCode>
                <c:ptCount val="5"/>
                <c:pt idx="0">
                  <c:v>9.6004000000000006E-2</c:v>
                </c:pt>
                <c:pt idx="1">
                  <c:v>0.12728300000000001</c:v>
                </c:pt>
                <c:pt idx="2">
                  <c:v>0.15751200000000001</c:v>
                </c:pt>
                <c:pt idx="3">
                  <c:v>0.12653</c:v>
                </c:pt>
                <c:pt idx="4">
                  <c:v>0.13664499999999999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D9EC-4BA7-B02B-6C24F1F3304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09603280"/>
        <c:axId val="809599920"/>
      </c:lineChart>
      <c:catAx>
        <c:axId val="80960328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599920"/>
        <c:crosses val="autoZero"/>
        <c:auto val="1"/>
        <c:lblAlgn val="ctr"/>
        <c:lblOffset val="100"/>
        <c:noMultiLvlLbl val="0"/>
      </c:catAx>
      <c:valAx>
        <c:axId val="809599920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title>
          <c:tx>
            <c:rich>
              <a:bodyPr rot="-5400000" spcFirstLastPara="1" vertOverflow="ellipsis" vert="horz" wrap="square" anchor="ctr" anchorCtr="1"/>
              <a:lstStyle/>
              <a:p>
                <a:pPr>
                  <a:defRPr sz="2400" b="0" i="0" u="none" strike="noStrike" kern="1200" baseline="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pPr>
                <a:r>
                  <a:rPr lang="en-US"/>
                  <a:t>% Anemia</a:t>
                </a:r>
              </a:p>
            </c:rich>
          </c:tx>
          <c:overlay val="0"/>
          <c:spPr>
            <a:noFill/>
            <a:ln>
              <a:noFill/>
            </a:ln>
            <a:effectLst/>
          </c:spPr>
          <c:txPr>
            <a:bodyPr rot="-5400000" spcFirstLastPara="1" vertOverflow="ellipsis" vert="horz" wrap="square" anchor="ctr" anchorCtr="1"/>
            <a:lstStyle/>
            <a:p>
              <a:pPr>
                <a:defRPr sz="2400" b="0" i="0" u="none" strike="noStrike" kern="1200" baseline="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pPr>
              <a:endParaRPr lang="en-US"/>
            </a:p>
          </c:txPr>
        </c:title>
        <c:numFmt formatCode="0%" sourceLinked="0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2400" b="0" i="0" u="none" strike="noStrike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80960328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400" b="0" i="0" u="none" strike="noStrike" kern="1200" baseline="0">
              <a:solidFill>
                <a:schemeClr val="tx1"/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2400">
          <a:solidFill>
            <a:schemeClr val="tx1"/>
          </a:solidFill>
        </a:defRPr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332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B8449-2E43-4B34-AFB5-42CA0AD23B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720" y="2178844"/>
            <a:ext cx="11338560" cy="1594369"/>
          </a:xfrm>
        </p:spPr>
        <p:txBody>
          <a:bodyPr anchor="b"/>
          <a:lstStyle>
            <a:lvl1pPr algn="ctr">
              <a:defRPr sz="4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866D807-1E0F-4F52-92E5-9827BB931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35280" y="3888828"/>
            <a:ext cx="11521440" cy="1881352"/>
          </a:xfrm>
        </p:spPr>
        <p:txBody>
          <a:bodyPr/>
          <a:lstStyle>
            <a:lvl1pPr marL="0" indent="0" algn="ctr">
              <a:buNone/>
              <a:defRPr sz="1800"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70F046-36EC-4A13-89A5-0CC29AB4D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4A129-0606-4903-A165-D0B38864E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EF8D5BE6-2B49-4430-B3CC-EC848085B2F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32" y="329025"/>
            <a:ext cx="754153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938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EFE83A-2FF1-4212-A7D8-F2547F723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DF2CD3-4A3B-4BB5-A8C6-93515C840F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8E1338-8E14-4E12-8514-B8F7581CA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344247-AED8-4BE5-97FF-55E5D290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3D25E-9B75-4BDF-BE71-685AF58A3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96076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A555AC4-0A12-4AF2-BD32-F89BA4E329F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38311FD-96A5-4F2E-9CC1-A1537DF2F7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343FE6-D7D9-42A7-A93F-97596BFC8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5A1973-370D-4668-BF90-3DBF1A43D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65534F-0704-4F83-B361-02989C4F3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1726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7F23F-F86B-41BA-A6AA-1A3F17EB38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B79402-AB80-4C31-A14F-82C076FDEB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1000" y="1692937"/>
            <a:ext cx="11430000" cy="4572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6D2CB6-1D80-4081-86FB-B15DD03DA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CCB740-D754-48D4-9589-4E1B5CCB6B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8A1B60-B2EB-45FC-99A5-2CEE060FA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ue and white sign&#10;&#10;Description automatically generated">
            <a:extLst>
              <a:ext uri="{FF2B5EF4-FFF2-40B4-BE49-F238E27FC236}">
                <a16:creationId xmlns:a16="http://schemas.microsoft.com/office/drawing/2014/main" id="{CE5B4ECC-CA9A-4DD6-BBC4-5B5CA7B4199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8810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94DA-8682-47BA-801B-4A312533F1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44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786CDE-F4D9-4130-9F65-C19EC77EE4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7EDE1F-53E5-4C5C-B1DC-D69BEDE4F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7E355-DA7E-4665-99AA-D63311089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BF42E0-1332-4ADF-BB40-D707772FEF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6" descr="A blue and white sign&#10;&#10;Description automatically generated">
            <a:extLst>
              <a:ext uri="{FF2B5EF4-FFF2-40B4-BE49-F238E27FC236}">
                <a16:creationId xmlns:a16="http://schemas.microsoft.com/office/drawing/2014/main" id="{021B1473-E230-4424-88C9-096E878C3A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232" y="329025"/>
            <a:ext cx="7541536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8098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6B8B7E-E383-41B8-83DC-BCBAEFF2A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34E0F6-218D-4666-93AB-CC5CB0352A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BB6129-B622-4C6C-9627-E2D34A72A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2E2F8A-DDB4-40D8-BC9A-9F8C601A10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ED8514-39E9-463F-9D6D-BA2F1E4B87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D5628B1-4B31-46D1-9943-288C2CFAA2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8EDFA2D4-658B-4CFA-90B4-6D3C81B19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22682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5F42C-D912-40D5-B069-2EBDDB21F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4FE388-458A-4BFC-8B5B-E2338FA75A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4E71131-2939-4333-BE32-6B971E6D91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7D687D6-AE10-483D-8497-199549CC3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EB0C9B6-845A-427D-8890-7FF14752BD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E56D4DF-7BF9-4656-9E74-1978BF3C3B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F118974-B101-4E89-B490-F9C18CF57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C7DF8C8-6B1A-46AB-B0B9-0B1486618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9" descr="A blue and white sign&#10;&#10;Description automatically generated">
            <a:extLst>
              <a:ext uri="{FF2B5EF4-FFF2-40B4-BE49-F238E27FC236}">
                <a16:creationId xmlns:a16="http://schemas.microsoft.com/office/drawing/2014/main" id="{288D87A5-8AAA-4E59-8F47-23DB04B752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795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3592C9-40CD-4BC2-AA2D-942CC7600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C8478D-ABC5-4F57-99D5-D5C201F52D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8C8747-5D3F-46B5-985C-DAC1E17CE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0AA2AB-2FF6-44C7-A235-F093DF30C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5" descr="A blue and white sign&#10;&#10;Description automatically generated">
            <a:extLst>
              <a:ext uri="{FF2B5EF4-FFF2-40B4-BE49-F238E27FC236}">
                <a16:creationId xmlns:a16="http://schemas.microsoft.com/office/drawing/2014/main" id="{F220FB18-732D-4555-9511-BE496C629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99863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6F6823-A8E4-41B5-AABF-7E50AB944B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2E33D15-14C9-4533-A0B2-E17FCF5BA5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E63C01-7C52-4C05-B87A-E55AEC070E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4" descr="A blue and white sign&#10;&#10;Description automatically generated">
            <a:extLst>
              <a:ext uri="{FF2B5EF4-FFF2-40B4-BE49-F238E27FC236}">
                <a16:creationId xmlns:a16="http://schemas.microsoft.com/office/drawing/2014/main" id="{1800F7B6-564D-454C-8D78-AAFB76F65D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0495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A31D2-9A00-45DB-A47F-9F571777F2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BAAFDC-A042-4571-8E47-321A4016EE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DD1982-1467-44BE-898D-FDE749B742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D64EBC-62D2-4411-B172-EB0CAA250D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D270BC-E6DC-49B9-94D8-2DFC8079D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B201F3D-733C-4F46-80D5-9CEB970541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8AAFF090-4748-4CEB-82FE-B8DC75C44B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2990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CE1E9C-B474-4962-83D4-0F95B2D05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4891AEC-7DE2-4B8B-BF1B-C9E9B2488D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628899-8ED1-47C9-90C3-9AB19FF89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F948AA-B4CB-40C1-989C-1976A6683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638023-F60A-4B21-BA4E-BD9AA67C04C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FE994E-4C08-4134-AA8F-7F0FB57B4D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B27BB6-3A58-4F48-9C34-230B6476B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ue and white sign&#10;&#10;Description automatically generated">
            <a:extLst>
              <a:ext uri="{FF2B5EF4-FFF2-40B4-BE49-F238E27FC236}">
                <a16:creationId xmlns:a16="http://schemas.microsoft.com/office/drawing/2014/main" id="{6551F537-C48C-4D91-AF2C-B8593944862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46" y="6082166"/>
            <a:ext cx="2639537" cy="640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927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E6A2EFD-5BC8-486D-AC05-C88192EE07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8D6EF7-BE2E-44A6-A579-2EB131557A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3E8898-A5C2-4AD9-9375-B6EEEF874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638023-F60A-4B21-BA4E-BD9AA67C04CD}" type="datetimeFigureOut">
              <a:rPr lang="en-US" smtClean="0"/>
              <a:t>9/23/2025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AFB22A-4D3A-4BD5-9047-B2647995E7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86F5A4-D87B-4D75-B420-FEC8927543F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9C30FE0-8EFC-4094-A756-3613B74EBB1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1263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4666" y="2158700"/>
            <a:ext cx="11542644" cy="1640266"/>
          </a:xfrm>
        </p:spPr>
        <p:txBody>
          <a:bodyPr anchor="ctr">
            <a:noAutofit/>
          </a:bodyPr>
          <a:lstStyle/>
          <a:p>
            <a:br>
              <a:rPr lang="en-US" sz="2400" b="1" dirty="0"/>
            </a:br>
            <a:r>
              <a:rPr lang="en-US" sz="4400" b="1" dirty="0"/>
              <a:t>Trends in Prevalence of Anemia</a:t>
            </a:r>
            <a:br>
              <a:rPr lang="en-US" sz="4400" b="1" dirty="0"/>
            </a:br>
            <a:endParaRPr lang="en-US" sz="2400"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CFA14B-AC93-4C17-8646-80240875DD4C}"/>
              </a:ext>
            </a:extLst>
          </p:cNvPr>
          <p:cNvSpPr txBox="1"/>
          <p:nvPr/>
        </p:nvSpPr>
        <p:spPr>
          <a:xfrm>
            <a:off x="324666" y="3879167"/>
            <a:ext cx="1154264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>
                <a:effectLst/>
                <a:latin typeface="Open Sans" panose="020B0606030504020204" pitchFamily="34" charset="0"/>
                <a:ea typeface="Open Sans" panose="020B0606030504020204" pitchFamily="34" charset="0"/>
                <a:cs typeface="Open Sans" panose="020B0606030504020204" pitchFamily="34" charset="0"/>
              </a:rPr>
              <a:t>During 2001–March 2020, the overall crude prevalence of anemia increased from 4.9% to 7.1%. Anemia prevalence was 3-fold higher among adults with CKD than those without CKD (16.4% vs. 5.6%). Prevalence of anemia among adults with CKD was higher with older age, among females, and Non-Hispanic Black adults.</a:t>
            </a:r>
          </a:p>
          <a:p>
            <a:pPr algn="l"/>
            <a:endParaRPr lang="en-US" b="1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  <a:p>
            <a:pPr algn="l"/>
            <a:r>
              <a:rPr lang="en-US" b="1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Data Source: </a:t>
            </a:r>
            <a:r>
              <a:rPr lang="en-US" b="0" dirty="0">
                <a:solidFill>
                  <a:srgbClr val="000000"/>
                </a:solidFill>
                <a:effectLst/>
                <a:latin typeface="Open Sans" panose="020B0606030504020204" pitchFamily="34" charset="0"/>
              </a:rPr>
              <a:t>NHANES</a:t>
            </a:r>
          </a:p>
          <a:p>
            <a:pPr algn="l"/>
            <a:endParaRPr lang="en-US" b="0" dirty="0">
              <a:solidFill>
                <a:srgbClr val="000000"/>
              </a:solidFill>
              <a:effectLst/>
              <a:latin typeface="Open Sans" panose="020B0606030504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02692DE-70E6-4DF4-B463-70286F232123}"/>
              </a:ext>
            </a:extLst>
          </p:cNvPr>
          <p:cNvSpPr txBox="1"/>
          <p:nvPr/>
        </p:nvSpPr>
        <p:spPr>
          <a:xfrm>
            <a:off x="3584701" y="6211555"/>
            <a:ext cx="50225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chemeClr val="tx1">
                    <a:lumMod val="65000"/>
                    <a:lumOff val="35000"/>
                  </a:schemeClr>
                </a:solidFill>
              </a:rPr>
              <a:t>Add Link to indicator</a:t>
            </a:r>
          </a:p>
        </p:txBody>
      </p:sp>
    </p:spTree>
    <p:extLst>
      <p:ext uri="{BB962C8B-B14F-4D97-AF65-F5344CB8AC3E}">
        <p14:creationId xmlns:p14="http://schemas.microsoft.com/office/powerpoint/2010/main" val="1019068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5C12A9-AF8E-4EE1-ADBE-9EA501E3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/>
              <a:t>Crude Trends in Prevalence of Anemia, by CKD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546FB6E8-B050-42C1-A9A7-924BF4894009}"/>
              </a:ext>
            </a:extLst>
          </p:cNvPr>
          <p:cNvGraphicFramePr>
            <a:graphicFrameLocks/>
          </p:cNvGraphicFramePr>
          <p:nvPr/>
        </p:nvGraphicFramePr>
        <p:xfrm>
          <a:off x="381000" y="1690688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5475953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97E370A2-FFE1-4D01-AC88-990221B158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/>
              <a:t>Age-Standardized Trends in Prevalence of Anemia, by CKD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71FFD955-3D18-4760-8C11-54B33EB2D88C}"/>
              </a:ext>
            </a:extLst>
          </p:cNvPr>
          <p:cNvGraphicFramePr>
            <a:graphicFrameLocks/>
          </p:cNvGraphicFramePr>
          <p:nvPr/>
        </p:nvGraphicFramePr>
        <p:xfrm>
          <a:off x="381000" y="1690688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96094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80E282F0-BBF1-4FA7-AB1C-DD0A1A8590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/>
              <a:t>Crude Trends in Prevalence of Anemia in Adults with CKD, by Age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193D4767-D784-483E-9FAD-9ECB95C5606D}"/>
              </a:ext>
            </a:extLst>
          </p:cNvPr>
          <p:cNvGraphicFramePr>
            <a:graphicFrameLocks/>
          </p:cNvGraphicFramePr>
          <p:nvPr/>
        </p:nvGraphicFramePr>
        <p:xfrm>
          <a:off x="381000" y="1690688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0313836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01299609-388D-40F4-8FD2-10944AAF1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sz="4100" b="1"/>
              <a:t>Crude Trends in Prevalence of Anemia in Adults </a:t>
            </a:r>
            <a:br>
              <a:rPr lang="en-US" sz="4100" b="1"/>
            </a:br>
            <a:r>
              <a:rPr lang="en-US" sz="4100" b="1"/>
              <a:t>with CKD, by Sex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48EB6E12-5510-46FB-8598-CA57292359A4}"/>
              </a:ext>
            </a:extLst>
          </p:cNvPr>
          <p:cNvGraphicFramePr>
            <a:graphicFrameLocks/>
          </p:cNvGraphicFramePr>
          <p:nvPr/>
        </p:nvGraphicFramePr>
        <p:xfrm>
          <a:off x="381000" y="1690688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270982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E4F957-7018-4576-B0D7-609F2CAC6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ctr">
            <a:normAutofit/>
          </a:bodyPr>
          <a:lstStyle/>
          <a:p>
            <a:r>
              <a:rPr lang="en-US" b="1"/>
              <a:t>Crude Trends in Prevalence of Anemia Disease in Adults with CKD, by Race/Ethnicity</a:t>
            </a:r>
          </a:p>
        </p:txBody>
      </p:sp>
      <p:graphicFrame>
        <p:nvGraphicFramePr>
          <p:cNvPr id="5" name="Chart 4">
            <a:extLst>
              <a:ext uri="{FF2B5EF4-FFF2-40B4-BE49-F238E27FC236}">
                <a16:creationId xmlns:a16="http://schemas.microsoft.com/office/drawing/2014/main" id="{9AEC672B-9C5D-49A4-98B6-E29C24EAFFE6}"/>
              </a:ext>
            </a:extLst>
          </p:cNvPr>
          <p:cNvGraphicFramePr>
            <a:graphicFrameLocks/>
          </p:cNvGraphicFramePr>
          <p:nvPr/>
        </p:nvGraphicFramePr>
        <p:xfrm>
          <a:off x="381000" y="1690688"/>
          <a:ext cx="11430000" cy="457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1AFB54BB-B677-43E1-AB00-17FA6BB407C3}"/>
              </a:ext>
            </a:extLst>
          </p:cNvPr>
          <p:cNvSpPr txBox="1"/>
          <p:nvPr/>
        </p:nvSpPr>
        <p:spPr>
          <a:xfrm>
            <a:off x="3948605" y="6354375"/>
            <a:ext cx="786239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200"/>
              <a:t>Note: Estimate </a:t>
            </a:r>
            <a:r>
              <a:rPr lang="en-US" sz="1200" dirty="0"/>
              <a:t>for Race\Ethnicity "Other" was suppressed due to a large standard error stemming from a small sample size.</a:t>
            </a:r>
          </a:p>
        </p:txBody>
      </p:sp>
    </p:spTree>
    <p:extLst>
      <p:ext uri="{BB962C8B-B14F-4D97-AF65-F5344CB8AC3E}">
        <p14:creationId xmlns:p14="http://schemas.microsoft.com/office/powerpoint/2010/main" val="1738569218"/>
      </p:ext>
    </p:extLst>
  </p:cSld>
  <p:clrMapOvr>
    <a:masterClrMapping/>
  </p:clrMapOvr>
</p:sld>
</file>

<file path=ppt/theme/theme1.xml><?xml version="1.0" encoding="utf-8"?>
<a:theme xmlns:a="http://schemas.openxmlformats.org/drawingml/2006/main" name="KDSS indicator downloads templa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T template for KDSS indicator downloads" id="{5C6D22D6-B8C2-4CC9-8270-3716F03D486C}" vid="{6854CA39-71F8-4600-8AEC-7156B3C3DB8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KDSS indicator downloads template</Template>
  <TotalTime>10</TotalTime>
  <Words>171</Words>
  <Application>Microsoft Office PowerPoint</Application>
  <PresentationFormat>Widescreen</PresentationFormat>
  <Paragraphs>16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Open Sans</vt:lpstr>
      <vt:lpstr>KDSS indicator downloads template</vt:lpstr>
      <vt:lpstr> Trends in Prevalence of Anemia </vt:lpstr>
      <vt:lpstr>Crude Trends in Prevalence of Anemia, by CKD</vt:lpstr>
      <vt:lpstr>Age-Standardized Trends in Prevalence of Anemia, by CKD</vt:lpstr>
      <vt:lpstr>Crude Trends in Prevalence of Anemia in Adults with CKD, by Age</vt:lpstr>
      <vt:lpstr>Crude Trends in Prevalence of Anemia in Adults  with CKD, by Sex</vt:lpstr>
      <vt:lpstr>Crude Trends in Prevalence of Anemia Disease in Adults with CKD, by Race/Ethnicity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Trends in Prevalence of Anemia </dc:title>
  <dc:creator>Licon, Ana Laura</dc:creator>
  <cp:lastModifiedBy>Licon, Ana Laura</cp:lastModifiedBy>
  <cp:revision>3</cp:revision>
  <dcterms:created xsi:type="dcterms:W3CDTF">2025-09-23T20:58:12Z</dcterms:created>
  <dcterms:modified xsi:type="dcterms:W3CDTF">2025-09-23T21:26:36Z</dcterms:modified>
</cp:coreProperties>
</file>