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94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2001 - 2004</c:v>
                </c:pt>
                <c:pt idx="1">
                  <c:v>2005 - 2008</c:v>
                </c:pt>
                <c:pt idx="2">
                  <c:v>2009 - 2012</c:v>
                </c:pt>
                <c:pt idx="3">
                  <c:v>2013 - 2016</c:v>
                </c:pt>
                <c:pt idx="4">
                  <c:v>2017 - 2020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0.16500000000000001</c:v>
                </c:pt>
                <c:pt idx="1">
                  <c:v>0.154</c:v>
                </c:pt>
                <c:pt idx="2">
                  <c:v>0.17499999999999999</c:v>
                </c:pt>
                <c:pt idx="3">
                  <c:v>0.17100000000000001</c:v>
                </c:pt>
                <c:pt idx="4">
                  <c:v>0.17599999999999999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7-493C-BF7A-25288C725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2001 - 2004</c:v>
                </c:pt>
                <c:pt idx="1">
                  <c:v>2005 - 2008</c:v>
                </c:pt>
                <c:pt idx="2">
                  <c:v>2009 - 2012</c:v>
                </c:pt>
                <c:pt idx="3">
                  <c:v>2013 - 2016</c:v>
                </c:pt>
                <c:pt idx="4">
                  <c:v>2017 - 2020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0.54500000000000004</c:v>
                </c:pt>
                <c:pt idx="1">
                  <c:v>0.57799999999999996</c:v>
                </c:pt>
                <c:pt idx="2">
                  <c:v>0.56899999999999995</c:v>
                </c:pt>
                <c:pt idx="3">
                  <c:v>0.57399999999999995</c:v>
                </c:pt>
                <c:pt idx="4">
                  <c:v>0.56200000000000006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7-493C-BF7A-25288C7256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2001 - 2004</c:v>
                </c:pt>
                <c:pt idx="1">
                  <c:v>2005 - 2008</c:v>
                </c:pt>
                <c:pt idx="2">
                  <c:v>2009 - 2012</c:v>
                </c:pt>
                <c:pt idx="3">
                  <c:v>2013 - 2016</c:v>
                </c:pt>
                <c:pt idx="4">
                  <c:v>2017 - 2020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4.8000000000000001E-2</c:v>
                </c:pt>
                <c:pt idx="1">
                  <c:v>5.3999999999999999E-2</c:v>
                </c:pt>
                <c:pt idx="2">
                  <c:v>5.3999999999999999E-2</c:v>
                </c:pt>
                <c:pt idx="3">
                  <c:v>5.7000000000000002E-2</c:v>
                </c:pt>
                <c:pt idx="4">
                  <c:v>5.5E-2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7-493C-BF7A-25288C72567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2001 - 2004</c:v>
                </c:pt>
                <c:pt idx="1">
                  <c:v>2005 - 2008</c:v>
                </c:pt>
                <c:pt idx="2">
                  <c:v>2009 - 2012</c:v>
                </c:pt>
                <c:pt idx="3">
                  <c:v>2013 - 2016</c:v>
                </c:pt>
                <c:pt idx="4">
                  <c:v>2017 - 2020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8.7999999999999995E-2</c:v>
                </c:pt>
                <c:pt idx="1">
                  <c:v>8.5000000000000006E-2</c:v>
                </c:pt>
                <c:pt idx="2">
                  <c:v>8.2000000000000003E-2</c:v>
                </c:pt>
                <c:pt idx="3">
                  <c:v>8.5999999999999993E-2</c:v>
                </c:pt>
                <c:pt idx="4">
                  <c:v>9.9000000000000005E-2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7-493C-BF7A-25288C725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14251344"/>
        <c:axId val="1514241744"/>
      </c:barChart>
      <c:catAx>
        <c:axId val="151425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241744"/>
        <c:crosses val="autoZero"/>
        <c:auto val="1"/>
        <c:lblAlgn val="ctr"/>
        <c:lblOffset val="100"/>
        <c:noMultiLvlLbl val="0"/>
      </c:catAx>
      <c:valAx>
        <c:axId val="15142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chemeClr val="tx1"/>
                    </a:solidFill>
                  </a:rPr>
                  <a:t>CKM</a:t>
                </a:r>
                <a:r>
                  <a:rPr lang="en-US" sz="2400" baseline="0" dirty="0">
                    <a:solidFill>
                      <a:schemeClr val="tx1"/>
                    </a:solidFill>
                  </a:rPr>
                  <a:t> (%)</a:t>
                </a:r>
                <a:endParaRPr lang="en-US" sz="2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25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Stage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2001 - 2004</c:v>
                </c:pt>
                <c:pt idx="1">
                  <c:v>2005 - 2008</c:v>
                </c:pt>
                <c:pt idx="2">
                  <c:v>2009 - 2012</c:v>
                </c:pt>
                <c:pt idx="3">
                  <c:v>2013 - 2016</c:v>
                </c:pt>
                <c:pt idx="4">
                  <c:v>2017 - 2020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0.161</c:v>
                </c:pt>
                <c:pt idx="1">
                  <c:v>0.154</c:v>
                </c:pt>
                <c:pt idx="2">
                  <c:v>0.17599999999999999</c:v>
                </c:pt>
                <c:pt idx="3">
                  <c:v>0.17399999999999999</c:v>
                </c:pt>
                <c:pt idx="4">
                  <c:v>0.18099999999999999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7-493C-BF7A-25288C7256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Stage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2001 - 2004</c:v>
                </c:pt>
                <c:pt idx="1">
                  <c:v>2005 - 2008</c:v>
                </c:pt>
                <c:pt idx="2">
                  <c:v>2009 - 2012</c:v>
                </c:pt>
                <c:pt idx="3">
                  <c:v>2013 - 2016</c:v>
                </c:pt>
                <c:pt idx="4">
                  <c:v>2017 - 2020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0.54200000000000004</c:v>
                </c:pt>
                <c:pt idx="1">
                  <c:v>0.57399999999999995</c:v>
                </c:pt>
                <c:pt idx="2">
                  <c:v>0.56499999999999995</c:v>
                </c:pt>
                <c:pt idx="3">
                  <c:v>0.57199999999999995</c:v>
                </c:pt>
                <c:pt idx="4">
                  <c:v>0.56599999999999995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7-493C-BF7A-25288C7256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Stage 3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2001 - 2004</c:v>
                </c:pt>
                <c:pt idx="1">
                  <c:v>2005 - 2008</c:v>
                </c:pt>
                <c:pt idx="2">
                  <c:v>2009 - 2012</c:v>
                </c:pt>
                <c:pt idx="3">
                  <c:v>2013 - 2016</c:v>
                </c:pt>
                <c:pt idx="4">
                  <c:v>2017 - 2020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5.2999999999999999E-2</c:v>
                </c:pt>
                <c:pt idx="1">
                  <c:v>5.7000000000000002E-2</c:v>
                </c:pt>
                <c:pt idx="2">
                  <c:v>5.6000000000000001E-2</c:v>
                </c:pt>
                <c:pt idx="3">
                  <c:v>5.6000000000000001E-2</c:v>
                </c:pt>
                <c:pt idx="4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7-493C-BF7A-25288C72567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Stage 4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2001 - 2004</c:v>
                </c:pt>
                <c:pt idx="1">
                  <c:v>2005 - 2008</c:v>
                </c:pt>
                <c:pt idx="2">
                  <c:v>2009 - 2012</c:v>
                </c:pt>
                <c:pt idx="3">
                  <c:v>2013 - 2016</c:v>
                </c:pt>
                <c:pt idx="4">
                  <c:v>2017 - 2020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9.4E-2</c:v>
                </c:pt>
                <c:pt idx="1">
                  <c:v>8.7999999999999995E-2</c:v>
                </c:pt>
                <c:pt idx="2">
                  <c:v>8.2000000000000003E-2</c:v>
                </c:pt>
                <c:pt idx="3">
                  <c:v>8.3000000000000004E-2</c:v>
                </c:pt>
                <c:pt idx="4">
                  <c:v>9.1999999999999998E-2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E7-493C-BF7A-25288C7256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514251344"/>
        <c:axId val="1514241744"/>
      </c:barChart>
      <c:catAx>
        <c:axId val="1514251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241744"/>
        <c:crosses val="autoZero"/>
        <c:auto val="1"/>
        <c:lblAlgn val="ctr"/>
        <c:lblOffset val="100"/>
        <c:noMultiLvlLbl val="0"/>
      </c:catAx>
      <c:valAx>
        <c:axId val="15142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chemeClr val="tx1"/>
                    </a:solidFill>
                  </a:rPr>
                  <a:t>CKM</a:t>
                </a:r>
                <a:r>
                  <a:rPr lang="en-US" sz="2400" baseline="0" dirty="0">
                    <a:solidFill>
                      <a:schemeClr val="tx1"/>
                    </a:solidFill>
                  </a:rPr>
                  <a:t> (%)</a:t>
                </a:r>
                <a:endParaRPr lang="en-US" sz="24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25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288" y="3103517"/>
            <a:ext cx="11542644" cy="164026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r>
              <a:rPr lang="en-US" sz="4400" b="1" dirty="0"/>
              <a:t>Trends in the Prevalence of Cardiovascular-Kidney-Metabolic (CKM) Syndrome (Q811)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0" y="275393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99068" y="4095750"/>
            <a:ext cx="11542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Crude prevalence of CKM syndrome has increased from 84.6% to 89.2% between 2001-2004 and 2017-March 2020. </a:t>
            </a:r>
          </a:p>
          <a:p>
            <a:pPr algn="l"/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Link to indicator</a:t>
            </a:r>
          </a:p>
        </p:txBody>
      </p:sp>
    </p:spTree>
    <p:extLst>
      <p:ext uri="{BB962C8B-B14F-4D97-AF65-F5344CB8AC3E}">
        <p14:creationId xmlns:p14="http://schemas.microsoft.com/office/powerpoint/2010/main" val="13682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47" y="244809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Crude Trends in Stages of CKM Syndrome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0D67D3-4477-F184-8432-42EDC6339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055682"/>
              </p:ext>
            </p:extLst>
          </p:nvPr>
        </p:nvGraphicFramePr>
        <p:xfrm>
          <a:off x="433137" y="1455822"/>
          <a:ext cx="11285621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770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95" y="232777"/>
            <a:ext cx="11815009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Age-Standardized Trends in Stages of CKM Syndrome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50D67D3-4477-F184-8432-42EDC6339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754031"/>
              </p:ext>
            </p:extLst>
          </p:nvPr>
        </p:nvGraphicFramePr>
        <p:xfrm>
          <a:off x="433137" y="1455822"/>
          <a:ext cx="11285621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715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 Trends in the Prevalence of Cardiovascular-Kidney-Metabolic (CKM) Syndrome (Q811)  </vt:lpstr>
      <vt:lpstr>Crude Trends in Stages of CKM Syndrome</vt:lpstr>
      <vt:lpstr>Age-Standardized Trends in Stages of CKM Syndrome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Trends in the Awareness of Kidney Disease (Q89)  </dc:title>
  <dc:creator>Licon, Ana Laura</dc:creator>
  <cp:lastModifiedBy>Bragg-Gresham, Jennifer</cp:lastModifiedBy>
  <cp:revision>5</cp:revision>
  <dcterms:created xsi:type="dcterms:W3CDTF">2025-07-31T22:23:46Z</dcterms:created>
  <dcterms:modified xsi:type="dcterms:W3CDTF">2025-08-20T17:03:11Z</dcterms:modified>
</cp:coreProperties>
</file>