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4" r:id="rId4"/>
    <p:sldId id="269" r:id="rId5"/>
    <p:sldId id="270" r:id="rId6"/>
    <p:sldId id="275" r:id="rId7"/>
    <p:sldId id="271" r:id="rId8"/>
    <p:sldId id="276" r:id="rId9"/>
    <p:sldId id="272" r:id="rId10"/>
    <p:sldId id="277" r:id="rId11"/>
    <p:sldId id="273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Overall!$A$2:$A$6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Overall!$B$2:$B$6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7D-4B64-86C5-5057438169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2990928"/>
        <c:axId val="1602996752"/>
      </c:lineChart>
      <c:catAx>
        <c:axId val="160299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996752"/>
        <c:crosses val="autoZero"/>
        <c:auto val="1"/>
        <c:lblAlgn val="ctr"/>
        <c:lblOffset val="100"/>
        <c:noMultiLvlLbl val="0"/>
      </c:catAx>
      <c:valAx>
        <c:axId val="16029967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5.4512703219709111E-3"/>
              <c:y val="0.342161776941375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99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Hypertension!$B$1</c:f>
              <c:strCache>
                <c:ptCount val="1"/>
                <c:pt idx="0">
                  <c:v>Hypertension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Hypertension!$B$2:$B$6</c:f>
              <c:numCache>
                <c:formatCode>0.0</c:formatCode>
                <c:ptCount val="5"/>
                <c:pt idx="0">
                  <c:v>24.5</c:v>
                </c:pt>
                <c:pt idx="1">
                  <c:v>24.2</c:v>
                </c:pt>
                <c:pt idx="2">
                  <c:v>23.4</c:v>
                </c:pt>
                <c:pt idx="3">
                  <c:v>24.5</c:v>
                </c:pt>
                <c:pt idx="4">
                  <c:v>24.4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FB-4310-B750-D6858866152E}"/>
            </c:ext>
          </c:extLst>
        </c:ser>
        <c:ser>
          <c:idx val="1"/>
          <c:order val="1"/>
          <c:tx>
            <c:strRef>
              <c:f>Hypertension!$C$1</c:f>
              <c:strCache>
                <c:ptCount val="1"/>
                <c:pt idx="0">
                  <c:v>No Hypertension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Hypertension!$C$2:$C$6</c:f>
              <c:numCache>
                <c:formatCode>0.0</c:formatCode>
                <c:ptCount val="5"/>
                <c:pt idx="0">
                  <c:v>7.1</c:v>
                </c:pt>
                <c:pt idx="1">
                  <c:v>7.4</c:v>
                </c:pt>
                <c:pt idx="2">
                  <c:v>6.7</c:v>
                </c:pt>
                <c:pt idx="3">
                  <c:v>7.4</c:v>
                </c:pt>
                <c:pt idx="4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FB-4310-B750-D6858866152E}"/>
            </c:ext>
          </c:extLst>
        </c:ser>
        <c:ser>
          <c:idx val="2"/>
          <c:order val="2"/>
          <c:tx>
            <c:strRef>
              <c:f>Hypertension!$D$1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Hypertension!$D$2:$D$6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FB-4310-B750-D68588661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937583"/>
        <c:axId val="691935503"/>
      </c:lineChart>
      <c:catAx>
        <c:axId val="691937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35503"/>
        <c:crosses val="autoZero"/>
        <c:auto val="1"/>
        <c:lblAlgn val="ctr"/>
        <c:lblOffset val="100"/>
        <c:noMultiLvlLbl val="0"/>
      </c:catAx>
      <c:valAx>
        <c:axId val="691935503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4.2735046330090037E-3"/>
              <c:y val="0.339351451228889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37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Hypertension!$B$26</c:f>
              <c:strCache>
                <c:ptCount val="1"/>
                <c:pt idx="0">
                  <c:v>Hypertension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Hypertension!$A$27:$A$31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Hypertension!$B$27:$B$31</c:f>
              <c:numCache>
                <c:formatCode>0.0</c:formatCode>
                <c:ptCount val="5"/>
                <c:pt idx="0">
                  <c:v>18.600000000000001</c:v>
                </c:pt>
                <c:pt idx="1">
                  <c:v>19.399999999999999</c:v>
                </c:pt>
                <c:pt idx="2">
                  <c:v>17.100000000000001</c:v>
                </c:pt>
                <c:pt idx="3">
                  <c:v>18.899999999999999</c:v>
                </c:pt>
                <c:pt idx="4">
                  <c:v>17.8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FB-48D3-8DD1-CB0B7CEC1012}"/>
            </c:ext>
          </c:extLst>
        </c:ser>
        <c:ser>
          <c:idx val="1"/>
          <c:order val="1"/>
          <c:tx>
            <c:strRef>
              <c:f>Hypertension!$C$26</c:f>
              <c:strCache>
                <c:ptCount val="1"/>
                <c:pt idx="0">
                  <c:v>No Hypertension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Hypertension!$A$27:$A$31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Hypertension!$C$27:$C$31</c:f>
              <c:numCache>
                <c:formatCode>0.0</c:formatCode>
                <c:ptCount val="5"/>
                <c:pt idx="0">
                  <c:v>10</c:v>
                </c:pt>
                <c:pt idx="1">
                  <c:v>9.6999999999999993</c:v>
                </c:pt>
                <c:pt idx="2">
                  <c:v>8.8000000000000007</c:v>
                </c:pt>
                <c:pt idx="3">
                  <c:v>9</c:v>
                </c:pt>
                <c:pt idx="4">
                  <c:v>8.6999999999999993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FB-48D3-8DD1-CB0B7CEC1012}"/>
            </c:ext>
          </c:extLst>
        </c:ser>
        <c:ser>
          <c:idx val="2"/>
          <c:order val="2"/>
          <c:tx>
            <c:strRef>
              <c:f>Hypertension!$D$26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Hypertension!$D$27:$D$31</c:f>
              <c:numCache>
                <c:formatCode>0.0</c:formatCode>
                <c:ptCount val="5"/>
                <c:pt idx="0">
                  <c:v>13.9</c:v>
                </c:pt>
                <c:pt idx="1">
                  <c:v>13.7</c:v>
                </c:pt>
                <c:pt idx="2">
                  <c:v>12.7</c:v>
                </c:pt>
                <c:pt idx="3">
                  <c:v>13.7</c:v>
                </c:pt>
                <c:pt idx="4">
                  <c:v>13.3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FB-48D3-8DD1-CB0B7CEC1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2529280"/>
        <c:axId val="1062538016"/>
      </c:lineChart>
      <c:catAx>
        <c:axId val="106252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538016"/>
        <c:crosses val="autoZero"/>
        <c:auto val="1"/>
        <c:lblAlgn val="ctr"/>
        <c:lblOffset val="100"/>
        <c:noMultiLvlLbl val="0"/>
      </c:catAx>
      <c:valAx>
        <c:axId val="106253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41178300967964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52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Overall!$B$10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Overall!$A$11:$A$15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Overall!$B$11:$B$15</c:f>
              <c:numCache>
                <c:formatCode>0.0</c:formatCode>
                <c:ptCount val="5"/>
                <c:pt idx="0">
                  <c:v>13.9</c:v>
                </c:pt>
                <c:pt idx="1">
                  <c:v>13.7</c:v>
                </c:pt>
                <c:pt idx="2">
                  <c:v>12.7</c:v>
                </c:pt>
                <c:pt idx="3">
                  <c:v>13.7</c:v>
                </c:pt>
                <c:pt idx="4">
                  <c:v>13.3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8D-4BBC-926D-B69A242F2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2017568"/>
        <c:axId val="1612017984"/>
      </c:lineChart>
      <c:catAx>
        <c:axId val="161201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017984"/>
        <c:crosses val="autoZero"/>
        <c:auto val="1"/>
        <c:lblAlgn val="ctr"/>
        <c:lblOffset val="100"/>
        <c:noMultiLvlLbl val="0"/>
      </c:catAx>
      <c:valAx>
        <c:axId val="16120179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 (%)</a:t>
                </a:r>
              </a:p>
            </c:rich>
          </c:tx>
          <c:layout>
            <c:manualLayout>
              <c:xMode val="edge"/>
              <c:yMode val="edge"/>
              <c:x val="3.1944448520179712E-3"/>
              <c:y val="0.34170641229464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01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Age!$B$1</c:f>
              <c:strCache>
                <c:ptCount val="1"/>
                <c:pt idx="0">
                  <c:v>18–39 years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Age!$B$2:$B$6</c:f>
              <c:numCache>
                <c:formatCode>0.0</c:formatCode>
                <c:ptCount val="5"/>
                <c:pt idx="0">
                  <c:v>5.5</c:v>
                </c:pt>
                <c:pt idx="1">
                  <c:v>6.6</c:v>
                </c:pt>
                <c:pt idx="2">
                  <c:v>5.8</c:v>
                </c:pt>
                <c:pt idx="3">
                  <c:v>6.4</c:v>
                </c:pt>
                <c:pt idx="4">
                  <c:v>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41-4C5C-9F6C-A30A4D0A7F5F}"/>
            </c:ext>
          </c:extLst>
        </c:ser>
        <c:ser>
          <c:idx val="1"/>
          <c:order val="1"/>
          <c:tx>
            <c:strRef>
              <c:f>Age!$C$1</c:f>
              <c:strCache>
                <c:ptCount val="1"/>
                <c:pt idx="0">
                  <c:v>40–59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Age!$C$2:$C$6</c:f>
              <c:numCache>
                <c:formatCode>0.0</c:formatCode>
                <c:ptCount val="5"/>
                <c:pt idx="0">
                  <c:v>9.6</c:v>
                </c:pt>
                <c:pt idx="1">
                  <c:v>9.5</c:v>
                </c:pt>
                <c:pt idx="2">
                  <c:v>8</c:v>
                </c:pt>
                <c:pt idx="3">
                  <c:v>10.199999999999999</c:v>
                </c:pt>
                <c:pt idx="4">
                  <c:v>10.8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41-4C5C-9F6C-A30A4D0A7F5F}"/>
            </c:ext>
          </c:extLst>
        </c:ser>
        <c:ser>
          <c:idx val="2"/>
          <c:order val="2"/>
          <c:tx>
            <c:strRef>
              <c:f>Age!$D$1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Age!$D$2:$D$6</c:f>
              <c:numCache>
                <c:formatCode>0.0</c:formatCode>
                <c:ptCount val="5"/>
                <c:pt idx="0">
                  <c:v>20.3</c:v>
                </c:pt>
                <c:pt idx="1">
                  <c:v>18.100000000000001</c:v>
                </c:pt>
                <c:pt idx="2">
                  <c:v>17.7</c:v>
                </c:pt>
                <c:pt idx="3">
                  <c:v>19.100000000000001</c:v>
                </c:pt>
                <c:pt idx="4">
                  <c:v>18.600000000000001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41-4C5C-9F6C-A30A4D0A7F5F}"/>
            </c:ext>
          </c:extLst>
        </c:ser>
        <c:ser>
          <c:idx val="3"/>
          <c:order val="3"/>
          <c:tx>
            <c:strRef>
              <c:f>Age!$E$1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Age!$E$2:$E$6</c:f>
              <c:numCache>
                <c:formatCode>0.0</c:formatCode>
                <c:ptCount val="5"/>
                <c:pt idx="0">
                  <c:v>47.1</c:v>
                </c:pt>
                <c:pt idx="1">
                  <c:v>44.8</c:v>
                </c:pt>
                <c:pt idx="2">
                  <c:v>43.8</c:v>
                </c:pt>
                <c:pt idx="3">
                  <c:v>41.2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541-4C5C-9F6C-A30A4D0A7F5F}"/>
            </c:ext>
          </c:extLst>
        </c:ser>
        <c:ser>
          <c:idx val="4"/>
          <c:order val="4"/>
          <c:tx>
            <c:strRef>
              <c:f>Age!$F$1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Age!$F$2:$F$6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541-4C5C-9F6C-A30A4D0A7F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1112000"/>
        <c:axId val="1471107008"/>
      </c:lineChart>
      <c:catAx>
        <c:axId val="147111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1107008"/>
        <c:crosses val="autoZero"/>
        <c:auto val="1"/>
        <c:lblAlgn val="ctr"/>
        <c:lblOffset val="100"/>
        <c:noMultiLvlLbl val="0"/>
      </c:catAx>
      <c:valAx>
        <c:axId val="147110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9607056392475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111200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789873459604189"/>
          <c:y val="0.90269419526567651"/>
          <c:w val="0.86567159391875481"/>
          <c:h val="9.73058047343236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Sex!$B$1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1">
                  <a:alpha val="91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Sex!$A$2:$A$6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Sex!$B$2:$B$6</c:f>
              <c:numCache>
                <c:formatCode>0.0</c:formatCode>
                <c:ptCount val="5"/>
                <c:pt idx="0">
                  <c:v>11.5</c:v>
                </c:pt>
                <c:pt idx="1">
                  <c:v>11</c:v>
                </c:pt>
                <c:pt idx="2">
                  <c:v>11.3</c:v>
                </c:pt>
                <c:pt idx="3">
                  <c:v>11.7</c:v>
                </c:pt>
                <c:pt idx="4">
                  <c:v>12.3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A4-40AF-8225-655F25B75AEF}"/>
            </c:ext>
          </c:extLst>
        </c:ser>
        <c:ser>
          <c:idx val="1"/>
          <c:order val="1"/>
          <c:tx>
            <c:strRef>
              <c:f>Sex!$C$1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Sex!$A$2:$A$6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Sex!$C$2:$C$6</c:f>
              <c:numCache>
                <c:formatCode>0.0</c:formatCode>
                <c:ptCount val="5"/>
                <c:pt idx="0">
                  <c:v>14.3</c:v>
                </c:pt>
                <c:pt idx="1">
                  <c:v>15.5</c:v>
                </c:pt>
                <c:pt idx="2">
                  <c:v>13.7</c:v>
                </c:pt>
                <c:pt idx="3">
                  <c:v>15.8</c:v>
                </c:pt>
                <c:pt idx="4">
                  <c:v>15.4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A4-40AF-8225-655F25B75AEF}"/>
            </c:ext>
          </c:extLst>
        </c:ser>
        <c:ser>
          <c:idx val="2"/>
          <c:order val="2"/>
          <c:tx>
            <c:strRef>
              <c:f>Sex!$D$1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Sex!$D$2:$D$6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A4-40AF-8225-655F25B75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9863072"/>
        <c:axId val="1404764864"/>
      </c:lineChart>
      <c:catAx>
        <c:axId val="139986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4764864"/>
        <c:crosses val="autoZero"/>
        <c:auto val="1"/>
        <c:lblAlgn val="ctr"/>
        <c:lblOffset val="100"/>
        <c:noMultiLvlLbl val="0"/>
      </c:catAx>
      <c:valAx>
        <c:axId val="140476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44047509598672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86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Sex!$B$25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Sex!$A$26:$A$30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Sex!$B$26:$B$30</c:f>
              <c:numCache>
                <c:formatCode>0.0</c:formatCode>
                <c:ptCount val="5"/>
                <c:pt idx="0">
                  <c:v>13.2</c:v>
                </c:pt>
                <c:pt idx="1">
                  <c:v>12</c:v>
                </c:pt>
                <c:pt idx="2">
                  <c:v>12.1</c:v>
                </c:pt>
                <c:pt idx="3">
                  <c:v>12.1</c:v>
                </c:pt>
                <c:pt idx="4">
                  <c:v>12.2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29-400F-B8D2-506B5473ABC6}"/>
            </c:ext>
          </c:extLst>
        </c:ser>
        <c:ser>
          <c:idx val="1"/>
          <c:order val="1"/>
          <c:tx>
            <c:strRef>
              <c:f>Sex!$C$25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Sex!$A$26:$A$30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Sex!$C$26:$C$30</c:f>
              <c:numCache>
                <c:formatCode>General</c:formatCode>
                <c:ptCount val="5"/>
                <c:pt idx="0">
                  <c:v>14.6</c:v>
                </c:pt>
                <c:pt idx="1">
                  <c:v>15.3</c:v>
                </c:pt>
                <c:pt idx="2">
                  <c:v>13.4</c:v>
                </c:pt>
                <c:pt idx="3">
                  <c:v>15.2</c:v>
                </c:pt>
                <c:pt idx="4">
                  <c:v>14.5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29-400F-B8D2-506B5473ABC6}"/>
            </c:ext>
          </c:extLst>
        </c:ser>
        <c:ser>
          <c:idx val="2"/>
          <c:order val="2"/>
          <c:tx>
            <c:strRef>
              <c:f>Sex!$D$25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Sex!$D$26:$D$30</c:f>
              <c:numCache>
                <c:formatCode>0.0</c:formatCode>
                <c:ptCount val="5"/>
                <c:pt idx="0">
                  <c:v>13.9</c:v>
                </c:pt>
                <c:pt idx="1">
                  <c:v>13.7</c:v>
                </c:pt>
                <c:pt idx="2">
                  <c:v>12.7</c:v>
                </c:pt>
                <c:pt idx="3">
                  <c:v>13.7</c:v>
                </c:pt>
                <c:pt idx="4">
                  <c:v>13.3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29-400F-B8D2-506B5473A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3374480"/>
        <c:axId val="1443376560"/>
      </c:lineChart>
      <c:catAx>
        <c:axId val="144337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376560"/>
        <c:crosses val="autoZero"/>
        <c:auto val="1"/>
        <c:lblAlgn val="ctr"/>
        <c:lblOffset val="100"/>
        <c:noMultiLvlLbl val="0"/>
      </c:catAx>
      <c:valAx>
        <c:axId val="144337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3.2158835272823403E-3"/>
              <c:y val="0.33810141196345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37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Race!$B$1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Race!$B$2:$B$6</c:f>
              <c:numCache>
                <c:formatCode>0.0</c:formatCode>
                <c:ptCount val="5"/>
                <c:pt idx="0">
                  <c:v>11.5</c:v>
                </c:pt>
                <c:pt idx="1">
                  <c:v>12.7</c:v>
                </c:pt>
                <c:pt idx="2">
                  <c:v>11.5</c:v>
                </c:pt>
                <c:pt idx="3">
                  <c:v>11.6</c:v>
                </c:pt>
                <c:pt idx="4">
                  <c:v>11.9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C0-4C7A-9E83-8938C0289929}"/>
            </c:ext>
          </c:extLst>
        </c:ser>
        <c:ser>
          <c:idx val="1"/>
          <c:order val="1"/>
          <c:tx>
            <c:strRef>
              <c:f>Race!$C$1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Race!$C$2:$C$6</c:f>
              <c:numCache>
                <c:formatCode>0.0</c:formatCode>
                <c:ptCount val="5"/>
                <c:pt idx="0">
                  <c:v>12.5</c:v>
                </c:pt>
                <c:pt idx="1">
                  <c:v>12.9</c:v>
                </c:pt>
                <c:pt idx="2">
                  <c:v>12</c:v>
                </c:pt>
                <c:pt idx="3">
                  <c:v>14</c:v>
                </c:pt>
                <c:pt idx="4">
                  <c:v>13.6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C0-4C7A-9E83-8938C0289929}"/>
            </c:ext>
          </c:extLst>
        </c:ser>
        <c:ser>
          <c:idx val="2"/>
          <c:order val="2"/>
          <c:tx>
            <c:strRef>
              <c:f>Race!$D$1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Race!$D$2:$D$6</c:f>
              <c:numCache>
                <c:formatCode>0.0</c:formatCode>
                <c:ptCount val="5"/>
                <c:pt idx="0">
                  <c:v>16.5</c:v>
                </c:pt>
                <c:pt idx="1">
                  <c:v>17.7</c:v>
                </c:pt>
                <c:pt idx="2">
                  <c:v>17.2</c:v>
                </c:pt>
                <c:pt idx="3">
                  <c:v>17.5</c:v>
                </c:pt>
                <c:pt idx="4">
                  <c:v>18.7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C0-4C7A-9E83-8938C0289929}"/>
            </c:ext>
          </c:extLst>
        </c:ser>
        <c:ser>
          <c:idx val="3"/>
          <c:order val="3"/>
          <c:tx>
            <c:strRef>
              <c:f>Race!$E$1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Race!$E$2:$E$6</c:f>
              <c:numCache>
                <c:formatCode>0.0</c:formatCode>
                <c:ptCount val="5"/>
                <c:pt idx="0">
                  <c:v>15</c:v>
                </c:pt>
                <c:pt idx="1">
                  <c:v>11</c:v>
                </c:pt>
                <c:pt idx="2">
                  <c:v>11.5</c:v>
                </c:pt>
                <c:pt idx="3">
                  <c:v>11.7</c:v>
                </c:pt>
                <c:pt idx="4">
                  <c:v>13.6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C0-4C7A-9E83-8938C0289929}"/>
            </c:ext>
          </c:extLst>
        </c:ser>
        <c:ser>
          <c:idx val="4"/>
          <c:order val="4"/>
          <c:tx>
            <c:strRef>
              <c:f>Race!$F$1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Race!$F$2:$F$6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7C0-4C7A-9E83-8938C0289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7350208"/>
        <c:axId val="1467350624"/>
      </c:lineChart>
      <c:catAx>
        <c:axId val="146735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350624"/>
        <c:crosses val="autoZero"/>
        <c:auto val="1"/>
        <c:lblAlgn val="ctr"/>
        <c:lblOffset val="100"/>
        <c:noMultiLvlLbl val="0"/>
      </c:catAx>
      <c:valAx>
        <c:axId val="1467350624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38892099041082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35020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6185758322457002E-2"/>
          <c:y val="0.89974371046316393"/>
          <c:w val="0.89513776451516291"/>
          <c:h val="8.9295262031130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Race!$B$26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Race!$A$27:$A$31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Race!$B$27:$B$31</c:f>
              <c:numCache>
                <c:formatCode>0.0</c:formatCode>
                <c:ptCount val="5"/>
                <c:pt idx="0">
                  <c:v>15.3</c:v>
                </c:pt>
                <c:pt idx="1">
                  <c:v>15.8</c:v>
                </c:pt>
                <c:pt idx="2">
                  <c:v>15.1</c:v>
                </c:pt>
                <c:pt idx="3">
                  <c:v>14.3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30-4CAE-B3B5-ECBFFB242DB1}"/>
            </c:ext>
          </c:extLst>
        </c:ser>
        <c:ser>
          <c:idx val="1"/>
          <c:order val="1"/>
          <c:tx>
            <c:strRef>
              <c:f>Race!$C$26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Race!$A$27:$A$31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Race!$C$27:$C$31</c:f>
              <c:numCache>
                <c:formatCode>0.0</c:formatCode>
                <c:ptCount val="5"/>
                <c:pt idx="0">
                  <c:v>12.5</c:v>
                </c:pt>
                <c:pt idx="1">
                  <c:v>12.4</c:v>
                </c:pt>
                <c:pt idx="2">
                  <c:v>11.2</c:v>
                </c:pt>
                <c:pt idx="3">
                  <c:v>12.7</c:v>
                </c:pt>
                <c:pt idx="4">
                  <c:v>11.9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30-4CAE-B3B5-ECBFFB242DB1}"/>
            </c:ext>
          </c:extLst>
        </c:ser>
        <c:ser>
          <c:idx val="2"/>
          <c:order val="2"/>
          <c:tx>
            <c:strRef>
              <c:f>Race!$D$26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Race!$A$27:$A$31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Race!$D$27:$D$31</c:f>
              <c:numCache>
                <c:formatCode>0.0</c:formatCode>
                <c:ptCount val="5"/>
                <c:pt idx="0">
                  <c:v>20.7</c:v>
                </c:pt>
                <c:pt idx="1">
                  <c:v>21.2</c:v>
                </c:pt>
                <c:pt idx="2">
                  <c:v>20.2</c:v>
                </c:pt>
                <c:pt idx="3">
                  <c:v>19.399999999999999</c:v>
                </c:pt>
                <c:pt idx="4">
                  <c:v>19.899999999999999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30-4CAE-B3B5-ECBFFB242DB1}"/>
            </c:ext>
          </c:extLst>
        </c:ser>
        <c:ser>
          <c:idx val="3"/>
          <c:order val="3"/>
          <c:tx>
            <c:strRef>
              <c:f>Race!$E$26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strRef>
              <c:f>Race!$A$27:$A$31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Race!$E$27:$E$31</c:f>
              <c:numCache>
                <c:formatCode>0.0</c:formatCode>
                <c:ptCount val="5"/>
                <c:pt idx="0">
                  <c:v>17.8</c:v>
                </c:pt>
                <c:pt idx="1">
                  <c:v>14.6</c:v>
                </c:pt>
                <c:pt idx="2">
                  <c:v>14.1</c:v>
                </c:pt>
                <c:pt idx="3">
                  <c:v>13</c:v>
                </c:pt>
                <c:pt idx="4">
                  <c:v>14.3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30-4CAE-B3B5-ECBFFB242DB1}"/>
            </c:ext>
          </c:extLst>
        </c:ser>
        <c:ser>
          <c:idx val="4"/>
          <c:order val="4"/>
          <c:tx>
            <c:strRef>
              <c:f>Race!$F$26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Race!$F$27:$F$31</c:f>
              <c:numCache>
                <c:formatCode>0.0</c:formatCode>
                <c:ptCount val="5"/>
                <c:pt idx="0">
                  <c:v>13.9</c:v>
                </c:pt>
                <c:pt idx="1">
                  <c:v>13.7</c:v>
                </c:pt>
                <c:pt idx="2">
                  <c:v>12.7</c:v>
                </c:pt>
                <c:pt idx="3">
                  <c:v>13.7</c:v>
                </c:pt>
                <c:pt idx="4">
                  <c:v>13.3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30-4CAE-B3B5-ECBFFB242D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7259696"/>
        <c:axId val="1257260528"/>
      </c:lineChart>
      <c:catAx>
        <c:axId val="125725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260528"/>
        <c:crosses val="autoZero"/>
        <c:auto val="1"/>
        <c:lblAlgn val="ctr"/>
        <c:lblOffset val="100"/>
        <c:noMultiLvlLbl val="0"/>
      </c:catAx>
      <c:valAx>
        <c:axId val="125726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38892099041082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25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4832208834962128E-2"/>
          <c:y val="0.90248396733959035"/>
          <c:w val="0.89813818683153168"/>
          <c:h val="8.9295262031130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Diabetes!$B$1</c:f>
              <c:strCache>
                <c:ptCount val="1"/>
                <c:pt idx="0">
                  <c:v>Diabetes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Diabetes!$A$2:$A$6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Diabetes!$B$2:$B$6</c:f>
              <c:numCache>
                <c:formatCode>0.0</c:formatCode>
                <c:ptCount val="5"/>
                <c:pt idx="0">
                  <c:v>41.1</c:v>
                </c:pt>
                <c:pt idx="1">
                  <c:v>37.5</c:v>
                </c:pt>
                <c:pt idx="2">
                  <c:v>35.200000000000003</c:v>
                </c:pt>
                <c:pt idx="3">
                  <c:v>33.4</c:v>
                </c:pt>
                <c:pt idx="4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C4-4F2B-AB6A-DEC0CC646E94}"/>
            </c:ext>
          </c:extLst>
        </c:ser>
        <c:ser>
          <c:idx val="1"/>
          <c:order val="1"/>
          <c:tx>
            <c:strRef>
              <c:f>Diabetes!$C$1</c:f>
              <c:strCache>
                <c:ptCount val="1"/>
                <c:pt idx="0">
                  <c:v>No Diabetes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Diabetes!$A$2:$A$6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Diabetes!$C$2:$C$6</c:f>
              <c:numCache>
                <c:formatCode>0.0</c:formatCode>
                <c:ptCount val="5"/>
                <c:pt idx="0">
                  <c:v>10.3</c:v>
                </c:pt>
                <c:pt idx="1">
                  <c:v>10.6</c:v>
                </c:pt>
                <c:pt idx="2">
                  <c:v>9.6999999999999993</c:v>
                </c:pt>
                <c:pt idx="3">
                  <c:v>11</c:v>
                </c:pt>
                <c:pt idx="4">
                  <c:v>10.1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C4-4F2B-AB6A-DEC0CC646E94}"/>
            </c:ext>
          </c:extLst>
        </c:ser>
        <c:ser>
          <c:idx val="2"/>
          <c:order val="2"/>
          <c:tx>
            <c:strRef>
              <c:f>Diabetes!$D$1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Diabetes!$D$2:$D$6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C4-4F2B-AB6A-DEC0CC646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9982479"/>
        <c:axId val="969983311"/>
      </c:lineChart>
      <c:catAx>
        <c:axId val="96998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983311"/>
        <c:crosses val="autoZero"/>
        <c:auto val="1"/>
        <c:lblAlgn val="ctr"/>
        <c:lblOffset val="100"/>
        <c:noMultiLvlLbl val="0"/>
      </c:catAx>
      <c:valAx>
        <c:axId val="96998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35837030953597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982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Diabetes!$B$25</c:f>
              <c:strCache>
                <c:ptCount val="1"/>
                <c:pt idx="0">
                  <c:v>Diabetes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Diabetes!$A$26:$A$30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Diabetes!$B$26:$B$30</c:f>
              <c:numCache>
                <c:formatCode>0.0</c:formatCode>
                <c:ptCount val="5"/>
                <c:pt idx="0">
                  <c:v>35.4</c:v>
                </c:pt>
                <c:pt idx="1">
                  <c:v>34</c:v>
                </c:pt>
                <c:pt idx="2">
                  <c:v>28.1</c:v>
                </c:pt>
                <c:pt idx="3">
                  <c:v>27.2</c:v>
                </c:pt>
                <c:pt idx="4">
                  <c:v>32.700000000000003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6F-4011-8085-03DC3BB77E6C}"/>
            </c:ext>
          </c:extLst>
        </c:ser>
        <c:ser>
          <c:idx val="1"/>
          <c:order val="1"/>
          <c:tx>
            <c:strRef>
              <c:f>Diabetes!$C$25</c:f>
              <c:strCache>
                <c:ptCount val="1"/>
                <c:pt idx="0">
                  <c:v>No Diabetes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Diabetes!$A$26:$A$30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Diabetes!$C$26:$C$30</c:f>
              <c:numCache>
                <c:formatCode>0.0</c:formatCode>
                <c:ptCount val="5"/>
                <c:pt idx="0">
                  <c:v>11.7</c:v>
                </c:pt>
                <c:pt idx="1">
                  <c:v>11.6</c:v>
                </c:pt>
                <c:pt idx="2">
                  <c:v>10.6</c:v>
                </c:pt>
                <c:pt idx="3">
                  <c:v>11.6</c:v>
                </c:pt>
                <c:pt idx="4">
                  <c:v>10.4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6F-4011-8085-03DC3BB77E6C}"/>
            </c:ext>
          </c:extLst>
        </c:ser>
        <c:ser>
          <c:idx val="2"/>
          <c:order val="2"/>
          <c:tx>
            <c:strRef>
              <c:f>Diabetes!$D$25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Diabetes!$D$26:$D$30</c:f>
              <c:numCache>
                <c:formatCode>0.0</c:formatCode>
                <c:ptCount val="5"/>
                <c:pt idx="0">
                  <c:v>13.9</c:v>
                </c:pt>
                <c:pt idx="1">
                  <c:v>13.7</c:v>
                </c:pt>
                <c:pt idx="2">
                  <c:v>12.7</c:v>
                </c:pt>
                <c:pt idx="3">
                  <c:v>13.7</c:v>
                </c:pt>
                <c:pt idx="4">
                  <c:v>13.3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6F-4011-8085-03DC3BB77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3733552"/>
        <c:axId val="1063730640"/>
      </c:lineChart>
      <c:catAx>
        <c:axId val="106373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730640"/>
        <c:crosses val="autoZero"/>
        <c:auto val="1"/>
        <c:lblAlgn val="ctr"/>
        <c:lblOffset val="100"/>
        <c:noMultiLvlLbl val="0"/>
      </c:catAx>
      <c:valAx>
        <c:axId val="1063730640"/>
        <c:scaling>
          <c:orientation val="minMax"/>
          <c:max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403787423386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73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9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002" y="2436767"/>
            <a:ext cx="10561975" cy="1640266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CKD among U.S. Adults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0" y="275393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324666" y="3256900"/>
            <a:ext cx="115426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Crude prevalence of chronic kidney disease (CKD) among adults aged ≥ 18 years was 13.9% during 2017–March 2020 compared to 12.9% during 2001–2004. Crude prevalence was higher in adults aged ≥ 70 years, women, non-Hispanic Black adults, and adults with diabetes or hypertension than that in their counterparts. Crude prevalence of CKD was 38.0% among adults aged ≥ 70 years during 2017–March 2020 and 47.1% during 2001–2004. Non-Hispanic Black adults show the highest crude prevalence of CKD over time compared with other racial and ethnic groups. Crude prevalence of CKD showed a downward trend until March 2017–2020 among adults with diabetes while it remained constant among adults with hypertension.</a:t>
            </a:r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1" y="6211555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https://nccd.cdc.gov/CKD/detail.aspx?Qnum=Q9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3823EE-25A6-4581-B77D-8507AEA3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215348"/>
            <a:ext cx="11847444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by Diabetes (age-standardized)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C165BC-EA3C-4DDF-9B82-B74496853F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541669"/>
              </p:ext>
            </p:extLst>
          </p:nvPr>
        </p:nvGraphicFramePr>
        <p:xfrm>
          <a:off x="172278" y="1544570"/>
          <a:ext cx="11847444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200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4D1883-A630-4AF2-8897-6EEF73A6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215348"/>
            <a:ext cx="11887199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by Hypertension (crude)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B88CF1F-80B3-4D1A-A6FC-A11AFAB195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136849"/>
              </p:ext>
            </p:extLst>
          </p:nvPr>
        </p:nvGraphicFramePr>
        <p:xfrm>
          <a:off x="152400" y="1540911"/>
          <a:ext cx="11887199" cy="4647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52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4D1883-A630-4AF2-8897-6EEF73A6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215348"/>
            <a:ext cx="11887199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by Hypertension (age-standardized)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8F2E897-8B6B-43F2-9CBB-A910ED19B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086063"/>
              </p:ext>
            </p:extLst>
          </p:nvPr>
        </p:nvGraphicFramePr>
        <p:xfrm>
          <a:off x="152399" y="1540911"/>
          <a:ext cx="11887199" cy="4621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724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215348"/>
            <a:ext cx="11787808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Overall (crude)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A4720CA-3775-4677-BB07-3AF4201F5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973707"/>
              </p:ext>
            </p:extLst>
          </p:nvPr>
        </p:nvGraphicFramePr>
        <p:xfrm>
          <a:off x="202096" y="1540911"/>
          <a:ext cx="11787808" cy="4608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088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E370A2-FFE1-4D01-AC88-990221B1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215348"/>
            <a:ext cx="11787808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Overall (age-standardized)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3B5CEB-4F46-456C-9E66-812FCD340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699927"/>
              </p:ext>
            </p:extLst>
          </p:nvPr>
        </p:nvGraphicFramePr>
        <p:xfrm>
          <a:off x="132522" y="1540911"/>
          <a:ext cx="11926955" cy="4594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323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E282F0-BBF1-4FA7-AB1C-DD0A1A85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5" y="215348"/>
            <a:ext cx="11847442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by Age (crude only)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A39DDDF-C9CD-4B1C-A10D-BC7BEDA1F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841603"/>
              </p:ext>
            </p:extLst>
          </p:nvPr>
        </p:nvGraphicFramePr>
        <p:xfrm>
          <a:off x="145775" y="1540912"/>
          <a:ext cx="11847442" cy="4568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19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99609-388D-40F4-8FD2-10944AAF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1" y="215348"/>
            <a:ext cx="11860695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by Sex (crude)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90607-A5BE-48C1-BE29-E4FC40EBA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305635"/>
              </p:ext>
            </p:extLst>
          </p:nvPr>
        </p:nvGraphicFramePr>
        <p:xfrm>
          <a:off x="165652" y="1540911"/>
          <a:ext cx="11860695" cy="4647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05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99609-388D-40F4-8FD2-10944AAF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215348"/>
            <a:ext cx="11847443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by Sex (age-standardized)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1EF1D7-580C-4808-A167-BCA441EBE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144168"/>
              </p:ext>
            </p:extLst>
          </p:nvPr>
        </p:nvGraphicFramePr>
        <p:xfrm>
          <a:off x="172276" y="1540911"/>
          <a:ext cx="11847444" cy="4647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95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E4F957-7018-4576-B0D7-609F2CAC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" y="215348"/>
            <a:ext cx="11900451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by Race/Ethnicity (crude)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910CC6-2710-42C5-ABA8-8876589C4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446654"/>
              </p:ext>
            </p:extLst>
          </p:nvPr>
        </p:nvGraphicFramePr>
        <p:xfrm>
          <a:off x="145774" y="1540911"/>
          <a:ext cx="11900452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544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E4F957-7018-4576-B0D7-609F2CAC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1" y="215348"/>
            <a:ext cx="11860695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by Race/Ethnicity (age-standardized)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3C6DEFC-A27D-4867-BB06-D454D2A0E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860113"/>
              </p:ext>
            </p:extLst>
          </p:nvPr>
        </p:nvGraphicFramePr>
        <p:xfrm>
          <a:off x="165652" y="1540911"/>
          <a:ext cx="11860696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471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3823EE-25A6-4581-B77D-8507AEA3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215348"/>
            <a:ext cx="11847444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among U.S. Adults, by Diabetes (crude)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9014F2C-4DF2-45B7-ABA7-83B0809A2D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006852"/>
              </p:ext>
            </p:extLst>
          </p:nvPr>
        </p:nvGraphicFramePr>
        <p:xfrm>
          <a:off x="172278" y="1540911"/>
          <a:ext cx="11847444" cy="4661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685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375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  Trends in Prevalence of CKD among U.S. Adults  </vt:lpstr>
      <vt:lpstr>Trends in Prevalence of CKD among U.S. Adults, Overall (crude)</vt:lpstr>
      <vt:lpstr>Trends in Prevalence of CKD among U.S. Adults, Overall (age-standardized)</vt:lpstr>
      <vt:lpstr>Trends in Prevalence of CKD among U.S. Adults, by Age (crude only)</vt:lpstr>
      <vt:lpstr>Trends in Prevalence of CKD among U.S. Adults, by Sex (crude)</vt:lpstr>
      <vt:lpstr>Trends in Prevalence of CKD among U.S. Adults, by Sex (age-standardized)</vt:lpstr>
      <vt:lpstr>Trends in Prevalence of CKD among U.S. Adults, by Race/Ethnicity (crude)</vt:lpstr>
      <vt:lpstr>Trends in Prevalence of CKD among U.S. Adults, by Race/Ethnicity (age-standardized)</vt:lpstr>
      <vt:lpstr>Trends in Prevalence of CKD among U.S. Adults, by Diabetes (crude)</vt:lpstr>
      <vt:lpstr>Trends in Prevalence of CKD among U.S. Adults, by Diabetes (age-standardized)</vt:lpstr>
      <vt:lpstr>Trends in Prevalence of CKD among U.S. Adults, by Hypertension (crude)</vt:lpstr>
      <vt:lpstr>Trends in Prevalence of CKD among U.S. Adults, by Hypertension (age-standardized)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Kiryakos, Jenna</cp:lastModifiedBy>
  <cp:revision>157</cp:revision>
  <dcterms:created xsi:type="dcterms:W3CDTF">2023-08-07T21:35:07Z</dcterms:created>
  <dcterms:modified xsi:type="dcterms:W3CDTF">2024-07-15T19:45:09Z</dcterms:modified>
</cp:coreProperties>
</file>