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Smaller%20Releases\April%20AYA%20Indicator\Analysis\health_insurance_spread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Smaller%20Releases\April%20AYA%20Indicator\Analysis\health_insurance_spread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'No HI - using for April AYA'!$B$50</c:f>
              <c:strCache>
                <c:ptCount val="1"/>
                <c:pt idx="0">
                  <c:v>CKD</c:v>
                </c:pt>
              </c:strCache>
            </c:strRef>
          </c:tx>
          <c:spPr>
            <a:ln w="44450" cap="rnd">
              <a:solidFill>
                <a:srgbClr val="800080"/>
              </a:solidFill>
              <a:round/>
            </a:ln>
            <a:effectLst/>
          </c:spPr>
          <c:marker>
            <c:symbol val="circle"/>
            <c:size val="5"/>
            <c:spPr>
              <a:solidFill>
                <a:srgbClr val="800080"/>
              </a:solidFill>
              <a:ln w="44450">
                <a:solidFill>
                  <a:srgbClr val="800080"/>
                </a:solidFill>
              </a:ln>
              <a:effectLst/>
            </c:spPr>
          </c:marker>
          <c:cat>
            <c:strRef>
              <c:f>'No HI - using for April AYA'!$A$51:$A$55</c:f>
              <c:strCache>
                <c:ptCount val="5"/>
                <c:pt idx="0">
                  <c:v>2001–2004</c:v>
                </c:pt>
                <c:pt idx="1">
                  <c:v>2005–2008</c:v>
                </c:pt>
                <c:pt idx="2">
                  <c:v>2009–2012</c:v>
                </c:pt>
                <c:pt idx="3">
                  <c:v>2013–2016</c:v>
                </c:pt>
                <c:pt idx="4">
                  <c:v>2017–2020</c:v>
                </c:pt>
              </c:strCache>
            </c:strRef>
          </c:cat>
          <c:val>
            <c:numRef>
              <c:f>'No HI - using for April AYA'!$B$51:$B$55</c:f>
              <c:numCache>
                <c:formatCode>0.0</c:formatCode>
                <c:ptCount val="5"/>
                <c:pt idx="0">
                  <c:v>17.7</c:v>
                </c:pt>
                <c:pt idx="1">
                  <c:v>22.9</c:v>
                </c:pt>
                <c:pt idx="2">
                  <c:v>25.9</c:v>
                </c:pt>
                <c:pt idx="3">
                  <c:v>20.7</c:v>
                </c:pt>
                <c:pt idx="4">
                  <c:v>17.899999999999999</c:v>
                </c:pt>
              </c:numCache>
            </c:numRef>
          </c:val>
          <c:smooth val="0"/>
          <c:extLst>
            <c:ext xmlns:c16="http://schemas.microsoft.com/office/drawing/2014/chart" uri="{C3380CC4-5D6E-409C-BE32-E72D297353CC}">
              <c16:uniqueId val="{00000000-5527-4233-A388-91107B42F9B5}"/>
            </c:ext>
          </c:extLst>
        </c:ser>
        <c:ser>
          <c:idx val="1"/>
          <c:order val="1"/>
          <c:tx>
            <c:strRef>
              <c:f>'No HI - using for April AYA'!$C$50</c:f>
              <c:strCache>
                <c:ptCount val="1"/>
                <c:pt idx="0">
                  <c:v>No CKD</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strRef>
              <c:f>'No HI - using for April AYA'!$A$51:$A$55</c:f>
              <c:strCache>
                <c:ptCount val="5"/>
                <c:pt idx="0">
                  <c:v>2001–2004</c:v>
                </c:pt>
                <c:pt idx="1">
                  <c:v>2005–2008</c:v>
                </c:pt>
                <c:pt idx="2">
                  <c:v>2009–2012</c:v>
                </c:pt>
                <c:pt idx="3">
                  <c:v>2013–2016</c:v>
                </c:pt>
                <c:pt idx="4">
                  <c:v>2017–2020</c:v>
                </c:pt>
              </c:strCache>
            </c:strRef>
          </c:cat>
          <c:val>
            <c:numRef>
              <c:f>'No HI - using for April AYA'!$C$51:$C$55</c:f>
              <c:numCache>
                <c:formatCode>0.0</c:formatCode>
                <c:ptCount val="5"/>
                <c:pt idx="0">
                  <c:v>21.1</c:v>
                </c:pt>
                <c:pt idx="1">
                  <c:v>22.4</c:v>
                </c:pt>
                <c:pt idx="2">
                  <c:v>24</c:v>
                </c:pt>
                <c:pt idx="3">
                  <c:v>18.899999999999999</c:v>
                </c:pt>
                <c:pt idx="4">
                  <c:v>16.100000000000001</c:v>
                </c:pt>
              </c:numCache>
            </c:numRef>
          </c:val>
          <c:smooth val="0"/>
          <c:extLst>
            <c:ext xmlns:c16="http://schemas.microsoft.com/office/drawing/2014/chart" uri="{C3380CC4-5D6E-409C-BE32-E72D297353CC}">
              <c16:uniqueId val="{00000001-5527-4233-A388-91107B42F9B5}"/>
            </c:ext>
          </c:extLst>
        </c:ser>
        <c:dLbls>
          <c:showLegendKey val="0"/>
          <c:showVal val="0"/>
          <c:showCatName val="0"/>
          <c:showSerName val="0"/>
          <c:showPercent val="0"/>
          <c:showBubbleSize val="0"/>
        </c:dLbls>
        <c:marker val="1"/>
        <c:smooth val="0"/>
        <c:axId val="1819249407"/>
        <c:axId val="1819250239"/>
        <c:extLst>
          <c:ext xmlns:c15="http://schemas.microsoft.com/office/drawing/2012/chart" uri="{02D57815-91ED-43cb-92C2-25804820EDAC}">
            <c15:filteredLineSeries>
              <c15:ser>
                <c:idx val="2"/>
                <c:order val="2"/>
                <c:tx>
                  <c:strRef>
                    <c:extLst>
                      <c:ext uri="{02D57815-91ED-43cb-92C2-25804820EDAC}">
                        <c15:formulaRef>
                          <c15:sqref>'No HI - using for April AYA'!$D$50</c15:sqref>
                        </c15:formulaRef>
                      </c:ext>
                    </c:extLst>
                    <c:strCache>
                      <c:ptCount val="1"/>
                      <c:pt idx="0">
                        <c:v>Overall</c:v>
                      </c:pt>
                    </c:strCache>
                  </c:strRef>
                </c:tx>
                <c:spPr>
                  <a:ln w="28575" cap="rnd">
                    <a:solidFill>
                      <a:schemeClr val="tx1"/>
                    </a:solidFill>
                    <a:prstDash val="sysDash"/>
                    <a:round/>
                  </a:ln>
                  <a:effectLst/>
                </c:spPr>
                <c:marker>
                  <c:symbol val="circle"/>
                  <c:size val="5"/>
                  <c:spPr>
                    <a:solidFill>
                      <a:schemeClr val="tx1"/>
                    </a:solidFill>
                    <a:ln w="9525">
                      <a:solidFill>
                        <a:schemeClr val="tx1"/>
                      </a:solidFill>
                    </a:ln>
                    <a:effectLst/>
                  </c:spPr>
                </c:marker>
                <c:val>
                  <c:numRef>
                    <c:extLst>
                      <c:ext uri="{02D57815-91ED-43cb-92C2-25804820EDAC}">
                        <c15:formulaRef>
                          <c15:sqref>'No HI - using for April AYA'!$D$51:$D$55</c15:sqref>
                        </c15:formulaRef>
                      </c:ext>
                    </c:extLst>
                    <c:numCache>
                      <c:formatCode>0.0</c:formatCode>
                      <c:ptCount val="5"/>
                      <c:pt idx="0">
                        <c:v>20.9</c:v>
                      </c:pt>
                      <c:pt idx="1">
                        <c:v>22.4</c:v>
                      </c:pt>
                      <c:pt idx="2">
                        <c:v>24.2</c:v>
                      </c:pt>
                      <c:pt idx="3">
                        <c:v>19.100000000000001</c:v>
                      </c:pt>
                      <c:pt idx="4">
                        <c:v>16.3</c:v>
                      </c:pt>
                    </c:numCache>
                  </c:numRef>
                </c:val>
                <c:smooth val="0"/>
                <c:extLst>
                  <c:ext xmlns:c16="http://schemas.microsoft.com/office/drawing/2014/chart" uri="{C3380CC4-5D6E-409C-BE32-E72D297353CC}">
                    <c16:uniqueId val="{00000002-5527-4233-A388-91107B42F9B5}"/>
                  </c:ext>
                </c:extLst>
              </c15:ser>
            </c15:filteredLineSeries>
          </c:ext>
        </c:extLst>
      </c:lineChart>
      <c:catAx>
        <c:axId val="1819249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crossAx val="1819250239"/>
        <c:crosses val="autoZero"/>
        <c:auto val="1"/>
        <c:lblAlgn val="ctr"/>
        <c:lblOffset val="100"/>
        <c:noMultiLvlLbl val="0"/>
      </c:catAx>
      <c:valAx>
        <c:axId val="1819250239"/>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r>
                  <a:rPr lang="en-US" sz="2400">
                    <a:solidFill>
                      <a:sysClr val="windowText" lastClr="000000"/>
                    </a:solidFill>
                  </a:rPr>
                  <a:t>%</a:t>
                </a:r>
                <a:r>
                  <a:rPr lang="en-US" sz="2400" baseline="0">
                    <a:solidFill>
                      <a:sysClr val="windowText" lastClr="000000"/>
                    </a:solidFill>
                  </a:rPr>
                  <a:t> Without Health Insurance</a:t>
                </a:r>
                <a:endParaRPr lang="en-US" sz="2400">
                  <a:solidFill>
                    <a:sysClr val="windowText" lastClr="000000"/>
                  </a:solidFill>
                </a:endParaRPr>
              </a:p>
            </c:rich>
          </c:tx>
          <c:layout>
            <c:manualLayout>
              <c:xMode val="edge"/>
              <c:yMode val="edge"/>
              <c:x val="0"/>
              <c:y val="0"/>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crossAx val="1819249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'No HI - using for April AYA'!$H$50</c:f>
              <c:strCache>
                <c:ptCount val="1"/>
                <c:pt idx="0">
                  <c:v>CKD</c:v>
                </c:pt>
              </c:strCache>
            </c:strRef>
          </c:tx>
          <c:spPr>
            <a:ln w="44450" cap="rnd">
              <a:solidFill>
                <a:srgbClr val="800080"/>
              </a:solidFill>
              <a:round/>
            </a:ln>
            <a:effectLst/>
          </c:spPr>
          <c:marker>
            <c:symbol val="circle"/>
            <c:size val="5"/>
            <c:spPr>
              <a:solidFill>
                <a:srgbClr val="800080"/>
              </a:solidFill>
              <a:ln w="44450">
                <a:solidFill>
                  <a:srgbClr val="800080"/>
                </a:solidFill>
              </a:ln>
              <a:effectLst/>
            </c:spPr>
          </c:marker>
          <c:cat>
            <c:strRef>
              <c:f>'No HI - using for April AYA'!$G$51:$G$55</c:f>
              <c:strCache>
                <c:ptCount val="5"/>
                <c:pt idx="0">
                  <c:v>2001–2004</c:v>
                </c:pt>
                <c:pt idx="1">
                  <c:v>2005–2008</c:v>
                </c:pt>
                <c:pt idx="2">
                  <c:v>2009–2012</c:v>
                </c:pt>
                <c:pt idx="3">
                  <c:v>2013–2016</c:v>
                </c:pt>
                <c:pt idx="4">
                  <c:v>2017–2020</c:v>
                </c:pt>
              </c:strCache>
            </c:strRef>
          </c:cat>
          <c:val>
            <c:numRef>
              <c:f>'No HI - using for April AYA'!$H$51:$H$55</c:f>
              <c:numCache>
                <c:formatCode>0.0</c:formatCode>
                <c:ptCount val="5"/>
                <c:pt idx="0">
                  <c:v>19.5</c:v>
                </c:pt>
                <c:pt idx="1">
                  <c:v>23.7</c:v>
                </c:pt>
                <c:pt idx="2">
                  <c:v>29.4</c:v>
                </c:pt>
                <c:pt idx="3">
                  <c:v>22.2</c:v>
                </c:pt>
                <c:pt idx="4">
                  <c:v>18.3</c:v>
                </c:pt>
              </c:numCache>
            </c:numRef>
          </c:val>
          <c:smooth val="0"/>
          <c:extLst>
            <c:ext xmlns:c16="http://schemas.microsoft.com/office/drawing/2014/chart" uri="{C3380CC4-5D6E-409C-BE32-E72D297353CC}">
              <c16:uniqueId val="{00000000-1EB3-4D7F-AD12-54F5420229B4}"/>
            </c:ext>
          </c:extLst>
        </c:ser>
        <c:ser>
          <c:idx val="1"/>
          <c:order val="1"/>
          <c:tx>
            <c:strRef>
              <c:f>'No HI - using for April AYA'!$I$50</c:f>
              <c:strCache>
                <c:ptCount val="1"/>
                <c:pt idx="0">
                  <c:v>No CKD</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strRef>
              <c:f>'No HI - using for April AYA'!$G$51:$G$55</c:f>
              <c:strCache>
                <c:ptCount val="5"/>
                <c:pt idx="0">
                  <c:v>2001–2004</c:v>
                </c:pt>
                <c:pt idx="1">
                  <c:v>2005–2008</c:v>
                </c:pt>
                <c:pt idx="2">
                  <c:v>2009–2012</c:v>
                </c:pt>
                <c:pt idx="3">
                  <c:v>2013–2016</c:v>
                </c:pt>
                <c:pt idx="4">
                  <c:v>2017–2020</c:v>
                </c:pt>
              </c:strCache>
            </c:strRef>
          </c:cat>
          <c:val>
            <c:numRef>
              <c:f>'No HI - using for April AYA'!$I$51:$I$55</c:f>
              <c:numCache>
                <c:formatCode>0.0</c:formatCode>
                <c:ptCount val="5"/>
                <c:pt idx="0">
                  <c:v>20.6</c:v>
                </c:pt>
                <c:pt idx="1">
                  <c:v>22.5</c:v>
                </c:pt>
                <c:pt idx="2">
                  <c:v>24</c:v>
                </c:pt>
                <c:pt idx="3">
                  <c:v>18.899999999999999</c:v>
                </c:pt>
                <c:pt idx="4">
                  <c:v>16.100000000000001</c:v>
                </c:pt>
              </c:numCache>
            </c:numRef>
          </c:val>
          <c:smooth val="0"/>
          <c:extLst>
            <c:ext xmlns:c16="http://schemas.microsoft.com/office/drawing/2014/chart" uri="{C3380CC4-5D6E-409C-BE32-E72D297353CC}">
              <c16:uniqueId val="{00000001-1EB3-4D7F-AD12-54F5420229B4}"/>
            </c:ext>
          </c:extLst>
        </c:ser>
        <c:dLbls>
          <c:showLegendKey val="0"/>
          <c:showVal val="0"/>
          <c:showCatName val="0"/>
          <c:showSerName val="0"/>
          <c:showPercent val="0"/>
          <c:showBubbleSize val="0"/>
        </c:dLbls>
        <c:marker val="1"/>
        <c:smooth val="0"/>
        <c:axId val="1465745391"/>
        <c:axId val="1465734991"/>
        <c:extLst>
          <c:ext xmlns:c15="http://schemas.microsoft.com/office/drawing/2012/chart" uri="{02D57815-91ED-43cb-92C2-25804820EDAC}">
            <c15:filteredLineSeries>
              <c15:ser>
                <c:idx val="2"/>
                <c:order val="2"/>
                <c:tx>
                  <c:strRef>
                    <c:extLst>
                      <c:ext uri="{02D57815-91ED-43cb-92C2-25804820EDAC}">
                        <c15:formulaRef>
                          <c15:sqref>'No HI - using for April AYA'!$J$50</c15:sqref>
                        </c15:formulaRef>
                      </c:ext>
                    </c:extLst>
                    <c:strCache>
                      <c:ptCount val="1"/>
                      <c:pt idx="0">
                        <c:v>Overall</c:v>
                      </c:pt>
                    </c:strCache>
                  </c:strRef>
                </c:tx>
                <c:spPr>
                  <a:ln w="28575" cap="rnd">
                    <a:solidFill>
                      <a:schemeClr val="bg2">
                        <a:lumMod val="75000"/>
                      </a:schemeClr>
                    </a:solidFill>
                    <a:prstDash val="sysDash"/>
                    <a:round/>
                  </a:ln>
                  <a:effectLst/>
                </c:spPr>
                <c:marker>
                  <c:symbol val="circle"/>
                  <c:size val="5"/>
                  <c:spPr>
                    <a:solidFill>
                      <a:schemeClr val="bg2">
                        <a:lumMod val="75000"/>
                      </a:schemeClr>
                    </a:solidFill>
                    <a:ln w="9525">
                      <a:solidFill>
                        <a:schemeClr val="bg2">
                          <a:lumMod val="75000"/>
                        </a:schemeClr>
                      </a:solidFill>
                    </a:ln>
                    <a:effectLst/>
                  </c:spPr>
                </c:marker>
                <c:val>
                  <c:numRef>
                    <c:extLst>
                      <c:ext uri="{02D57815-91ED-43cb-92C2-25804820EDAC}">
                        <c15:formulaRef>
                          <c15:sqref>'No HI - using for April AYA'!$J$51:$J$55</c15:sqref>
                        </c15:formulaRef>
                      </c:ext>
                    </c:extLst>
                    <c:numCache>
                      <c:formatCode>General</c:formatCode>
                      <c:ptCount val="5"/>
                      <c:pt idx="0">
                        <c:v>20.5</c:v>
                      </c:pt>
                      <c:pt idx="1">
                        <c:v>22.6</c:v>
                      </c:pt>
                      <c:pt idx="2">
                        <c:v>24.3</c:v>
                      </c:pt>
                      <c:pt idx="3">
                        <c:v>19.2</c:v>
                      </c:pt>
                      <c:pt idx="4">
                        <c:v>16.399999999999999</c:v>
                      </c:pt>
                    </c:numCache>
                  </c:numRef>
                </c:val>
                <c:smooth val="0"/>
                <c:extLst>
                  <c:ext xmlns:c16="http://schemas.microsoft.com/office/drawing/2014/chart" uri="{C3380CC4-5D6E-409C-BE32-E72D297353CC}">
                    <c16:uniqueId val="{00000002-1EB3-4D7F-AD12-54F5420229B4}"/>
                  </c:ext>
                </c:extLst>
              </c15:ser>
            </c15:filteredLineSeries>
          </c:ext>
        </c:extLst>
      </c:lineChart>
      <c:catAx>
        <c:axId val="1465745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465734991"/>
        <c:crosses val="autoZero"/>
        <c:auto val="1"/>
        <c:lblAlgn val="ctr"/>
        <c:lblOffset val="100"/>
        <c:noMultiLvlLbl val="0"/>
      </c:catAx>
      <c:valAx>
        <c:axId val="1465734991"/>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a:t>
                </a:r>
                <a:r>
                  <a:rPr lang="en-US" sz="2400" baseline="0">
                    <a:solidFill>
                      <a:schemeClr val="tx1"/>
                    </a:solidFill>
                  </a:rPr>
                  <a:t> Without Health Insurance</a:t>
                </a:r>
                <a:endParaRPr lang="en-US" sz="2400">
                  <a:solidFill>
                    <a:schemeClr val="tx1"/>
                  </a:solidFill>
                </a:endParaRPr>
              </a:p>
            </c:rich>
          </c:tx>
          <c:layout>
            <c:manualLayout>
              <c:xMode val="edge"/>
              <c:yMode val="edge"/>
              <c:x val="2.1296297227892851E-3"/>
              <c:y val="1.280853558050728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465745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791"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40" y="2032104"/>
            <a:ext cx="11807687" cy="1317727"/>
          </a:xfrm>
        </p:spPr>
        <p:txBody>
          <a:bodyPr>
            <a:noAutofit/>
          </a:bodyPr>
          <a:lstStyle/>
          <a:p>
            <a:br>
              <a:rPr lang="en-US" sz="2400" b="1" dirty="0"/>
            </a:br>
            <a:br>
              <a:rPr lang="en-US" sz="2400" b="1" dirty="0"/>
            </a:br>
            <a:r>
              <a:rPr lang="en-US" sz="4400" b="1" dirty="0"/>
              <a:t>Lack of Health Care Insurance Among U.S. Adults Aged 18–64 Years, by CKD</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6" y="0"/>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324660" y="3508170"/>
            <a:ext cx="11542644" cy="2585323"/>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Prevalence of lack of health care insurance increased significantly during 2001–2004 to 2009–2012 and then decreased significantly through 2017–March 2020 among adults with or without CKD. During 2017–March 2020, 17.9% of adults with CKD reported that they did not have health insurance coverage as compared to 25.9% of adults in 2009–2012. This downward trend was also present among adults without CKD. After age standardization for both groups, the difference in lack of health care coverage appears larger, with higher prevalence of lack of coverage for adults with CKD compared with those without CKD, although not significantly different.</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dirty="0">
                <a:solidFill>
                  <a:srgbClr val="000000"/>
                </a:solidFill>
                <a:effectLst/>
                <a:latin typeface="Open Sans" panose="020B0606030504020204" pitchFamily="34" charset="0"/>
              </a:rPr>
              <a:t>NHANES</a:t>
            </a:r>
          </a:p>
        </p:txBody>
      </p:sp>
      <p:sp>
        <p:nvSpPr>
          <p:cNvPr id="6" name="TextBox 5">
            <a:extLst>
              <a:ext uri="{FF2B5EF4-FFF2-40B4-BE49-F238E27FC236}">
                <a16:creationId xmlns:a16="http://schemas.microsoft.com/office/drawing/2014/main" id="{C02692DE-70E6-4DF4-B463-70286F232123}"/>
              </a:ext>
            </a:extLst>
          </p:cNvPr>
          <p:cNvSpPr txBox="1"/>
          <p:nvPr/>
        </p:nvSpPr>
        <p:spPr>
          <a:xfrm>
            <a:off x="3329585" y="6305608"/>
            <a:ext cx="553279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https://nccd.cdc.gov/ckd/detail.aspx?Qnum=Q791</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C12A9-AF8E-4EE1-ADBE-9EA501E3C35F}"/>
              </a:ext>
            </a:extLst>
          </p:cNvPr>
          <p:cNvSpPr>
            <a:spLocks noGrp="1"/>
          </p:cNvSpPr>
          <p:nvPr>
            <p:ph type="title"/>
          </p:nvPr>
        </p:nvSpPr>
        <p:spPr>
          <a:xfrm>
            <a:off x="238539" y="357242"/>
            <a:ext cx="11714921" cy="1325563"/>
          </a:xfrm>
        </p:spPr>
        <p:txBody>
          <a:bodyPr>
            <a:normAutofit/>
          </a:bodyPr>
          <a:lstStyle/>
          <a:p>
            <a:pPr algn="ctr"/>
            <a:r>
              <a:rPr lang="en-US" sz="4400" b="1" dirty="0"/>
              <a:t>Lack of Health Care Insurance Among U.S. Adults Aged 18–64 Years, by CKD, Crude</a:t>
            </a:r>
            <a:endParaRPr lang="en-US" b="1" dirty="0"/>
          </a:p>
        </p:txBody>
      </p:sp>
      <p:graphicFrame>
        <p:nvGraphicFramePr>
          <p:cNvPr id="5" name="Chart 4">
            <a:extLst>
              <a:ext uri="{FF2B5EF4-FFF2-40B4-BE49-F238E27FC236}">
                <a16:creationId xmlns:a16="http://schemas.microsoft.com/office/drawing/2014/main" id="{02B7D8E5-7BED-4B09-8D92-91066314FD90}"/>
              </a:ext>
            </a:extLst>
          </p:cNvPr>
          <p:cNvGraphicFramePr>
            <a:graphicFrameLocks/>
          </p:cNvGraphicFramePr>
          <p:nvPr>
            <p:extLst>
              <p:ext uri="{D42A27DB-BD31-4B8C-83A1-F6EECF244321}">
                <p14:modId xmlns:p14="http://schemas.microsoft.com/office/powerpoint/2010/main" val="4010307568"/>
              </p:ext>
            </p:extLst>
          </p:nvPr>
        </p:nvGraphicFramePr>
        <p:xfrm>
          <a:off x="112642" y="1682805"/>
          <a:ext cx="11966713" cy="45192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8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E282F0-BBF1-4FA7-AB1C-DD0A1A8590DF}"/>
              </a:ext>
            </a:extLst>
          </p:cNvPr>
          <p:cNvSpPr>
            <a:spLocks noGrp="1"/>
          </p:cNvSpPr>
          <p:nvPr>
            <p:ph type="title"/>
          </p:nvPr>
        </p:nvSpPr>
        <p:spPr>
          <a:xfrm>
            <a:off x="337930" y="281608"/>
            <a:ext cx="11516139" cy="1325563"/>
          </a:xfrm>
        </p:spPr>
        <p:txBody>
          <a:bodyPr>
            <a:normAutofit/>
          </a:bodyPr>
          <a:lstStyle/>
          <a:p>
            <a:pPr algn="ctr"/>
            <a:r>
              <a:rPr lang="en-US" sz="4400" b="1" dirty="0"/>
              <a:t>Lack of Health Care Insurance Among U.S. Adults Aged 18–64 Years, by CKD, Age-Standardized</a:t>
            </a:r>
            <a:endParaRPr lang="en-US" b="1" dirty="0"/>
          </a:p>
        </p:txBody>
      </p:sp>
      <p:graphicFrame>
        <p:nvGraphicFramePr>
          <p:cNvPr id="6" name="Chart 5">
            <a:extLst>
              <a:ext uri="{FF2B5EF4-FFF2-40B4-BE49-F238E27FC236}">
                <a16:creationId xmlns:a16="http://schemas.microsoft.com/office/drawing/2014/main" id="{0E6A822D-E45E-4EBA-B859-62B0F9EB2C14}"/>
              </a:ext>
            </a:extLst>
          </p:cNvPr>
          <p:cNvGraphicFramePr>
            <a:graphicFrameLocks/>
          </p:cNvGraphicFramePr>
          <p:nvPr>
            <p:extLst>
              <p:ext uri="{D42A27DB-BD31-4B8C-83A1-F6EECF244321}">
                <p14:modId xmlns:p14="http://schemas.microsoft.com/office/powerpoint/2010/main" val="559187341"/>
              </p:ext>
            </p:extLst>
          </p:nvPr>
        </p:nvGraphicFramePr>
        <p:xfrm>
          <a:off x="119270" y="1607170"/>
          <a:ext cx="11926956" cy="4608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91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4866</TotalTime>
  <Words>197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Open Sans</vt:lpstr>
      <vt:lpstr>Office Theme</vt:lpstr>
      <vt:lpstr>  Lack of Health Care Insurance Among U.S. Adults Aged 18–64 Years, by CKD</vt:lpstr>
      <vt:lpstr>Lack of Health Care Insurance Among U.S. Adults Aged 18–64 Years, by CKD, Crude</vt:lpstr>
      <vt:lpstr>Lack of Health Care Insurance Among U.S. Adults Aged 18–64 Years, by CKD, Age-Standardized</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Kiryakos, Jenna</cp:lastModifiedBy>
  <cp:revision>188</cp:revision>
  <dcterms:created xsi:type="dcterms:W3CDTF">2023-08-07T21:35:07Z</dcterms:created>
  <dcterms:modified xsi:type="dcterms:W3CDTF">2024-05-13T14:41:51Z</dcterms:modified>
</cp:coreProperties>
</file>