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17" r:id="rId2"/>
    <p:sldId id="264" r:id="rId3"/>
    <p:sldId id="322" r:id="rId4"/>
    <p:sldId id="324" r:id="rId5"/>
    <p:sldId id="321" r:id="rId6"/>
    <p:sldId id="325" r:id="rId7"/>
    <p:sldId id="334" r:id="rId8"/>
    <p:sldId id="352" r:id="rId9"/>
    <p:sldId id="332" r:id="rId10"/>
    <p:sldId id="333" r:id="rId11"/>
    <p:sldId id="326" r:id="rId12"/>
    <p:sldId id="327" r:id="rId13"/>
    <p:sldId id="329" r:id="rId14"/>
    <p:sldId id="350" r:id="rId15"/>
    <p:sldId id="351" r:id="rId16"/>
    <p:sldId id="320" r:id="rId17"/>
    <p:sldId id="299" r:id="rId18"/>
    <p:sldId id="289" r:id="rId19"/>
    <p:sldId id="336" r:id="rId20"/>
    <p:sldId id="337" r:id="rId21"/>
    <p:sldId id="338" r:id="rId22"/>
    <p:sldId id="340" r:id="rId23"/>
    <p:sldId id="339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30" r:id="rId34"/>
    <p:sldId id="331" r:id="rId35"/>
  </p:sldIdLst>
  <p:sldSz cx="9144000" cy="5143500" type="screen16x9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东升 何" initials="东升" lastIdx="2" clrIdx="0">
    <p:extLst>
      <p:ext uri="{19B8F6BF-5375-455C-9EA6-DF929625EA0E}">
        <p15:presenceInfo xmlns:p15="http://schemas.microsoft.com/office/powerpoint/2012/main" userId="b5f39ae7fec00e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7A9D3"/>
    <a:srgbClr val="005DA2"/>
    <a:srgbClr val="0F1836"/>
    <a:srgbClr val="CC3300"/>
    <a:srgbClr val="F79600"/>
    <a:srgbClr val="A491BB"/>
    <a:srgbClr val="3992DB"/>
    <a:srgbClr val="FDFDF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02" autoAdjust="0"/>
    <p:restoredTop sz="95754" autoAdjust="0"/>
  </p:normalViewPr>
  <p:slideViewPr>
    <p:cSldViewPr>
      <p:cViewPr varScale="1">
        <p:scale>
          <a:sx n="116" d="100"/>
          <a:sy n="116" d="100"/>
        </p:scale>
        <p:origin x="91" y="1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197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943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408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121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493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857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7655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8526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7972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848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00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687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493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464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一个多数派里必然存在一个节点拥有全部的已提交的日志，这是由于最后一条被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的日志，至少被多数派记录，而由于日志的连续性，拥有最后一条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的日志也就意味着拥有全部的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日志，即至少有一个多数派拥有所有已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的日志</a:t>
            </a:r>
            <a:r>
              <a:rPr lang="zh-CN" altLang="en-US" dirty="0"/>
              <a:t>日志是有空洞的，每个日志需要单独被确认是否可以</a:t>
            </a:r>
            <a:r>
              <a:rPr lang="en-US" altLang="zh-CN" dirty="0"/>
              <a:t>commit</a:t>
            </a:r>
            <a:r>
              <a:rPr lang="zh-CN" altLang="en-US" dirty="0"/>
              <a:t>，也可以单独</a:t>
            </a:r>
            <a:r>
              <a:rPr lang="en-US" altLang="zh-CN" dirty="0"/>
              <a:t>commit</a:t>
            </a:r>
            <a:r>
              <a:rPr lang="zh-CN" altLang="en-US" dirty="0"/>
              <a:t>。因此当新</a:t>
            </a:r>
            <a:r>
              <a:rPr lang="en-US" altLang="zh-CN" dirty="0"/>
              <a:t>leader</a:t>
            </a:r>
            <a:r>
              <a:rPr lang="zh-CN" altLang="en-US" dirty="0"/>
              <a:t>产生后，它只好重新对每个未提交的日志进行确认，已确定它们是否可以被</a:t>
            </a:r>
            <a:r>
              <a:rPr lang="en-US" altLang="zh-CN" dirty="0"/>
              <a:t>commit</a:t>
            </a:r>
            <a:r>
              <a:rPr lang="zh-CN" altLang="en-US" dirty="0"/>
              <a:t>，甚至于新</a:t>
            </a:r>
            <a:r>
              <a:rPr lang="en-US" altLang="zh-CN" dirty="0"/>
              <a:t>leader</a:t>
            </a:r>
            <a:r>
              <a:rPr lang="zh-CN" altLang="en-US" dirty="0"/>
              <a:t>可能缺失可以被提交的日志，需要通过</a:t>
            </a:r>
            <a:r>
              <a:rPr lang="en-US" altLang="zh-CN" dirty="0" err="1"/>
              <a:t>Paxos</a:t>
            </a:r>
            <a:r>
              <a:rPr lang="zh-CN" altLang="en-US" dirty="0"/>
              <a:t>阶段一向其它节点学习到缺失的可以被提交的日志，当然这都可以通过向一个多数派询问完成（这个流程存在着很大的优化空间，例如可以将这个流程合并到</a:t>
            </a:r>
            <a:r>
              <a:rPr lang="en-US" altLang="zh-CN" dirty="0"/>
              <a:t>leader</a:t>
            </a:r>
            <a:r>
              <a:rPr lang="zh-CN" altLang="en-US" dirty="0"/>
              <a:t>选举阶段，可以将所有日志的确认和学习合并到一轮消息中，减少消息数目等）。但是无论是</a:t>
            </a:r>
            <a:r>
              <a:rPr lang="en-US" altLang="zh-CN" dirty="0"/>
              <a:t>Raft</a:t>
            </a:r>
            <a:r>
              <a:rPr lang="zh-CN" altLang="en-US" dirty="0"/>
              <a:t>还是</a:t>
            </a:r>
            <a:r>
              <a:rPr lang="en-US" altLang="zh-CN" dirty="0"/>
              <a:t>multi-</a:t>
            </a:r>
            <a:r>
              <a:rPr lang="en-US" altLang="zh-CN" dirty="0" err="1"/>
              <a:t>paxos</a:t>
            </a:r>
            <a:r>
              <a:rPr lang="zh-CN" altLang="en-US" dirty="0"/>
              <a:t>，</a:t>
            </a:r>
            <a:r>
              <a:rPr lang="zh-CN" altLang="en-US" b="1" dirty="0"/>
              <a:t>新</a:t>
            </a:r>
            <a:r>
              <a:rPr lang="en-US" altLang="zh-CN" b="1" dirty="0"/>
              <a:t>leader</a:t>
            </a:r>
            <a:r>
              <a:rPr lang="zh-CN" altLang="en-US" b="1" dirty="0"/>
              <a:t>对于那些未提交的日志，都需要重新提交，不能随意覆写，因为两者都无法判定这些未提交的日志是否已经被之前的</a:t>
            </a:r>
            <a:r>
              <a:rPr lang="en-US" altLang="zh-CN" b="1" dirty="0"/>
              <a:t>leader</a:t>
            </a:r>
            <a:r>
              <a:rPr lang="zh-CN" altLang="en-US" b="1" dirty="0"/>
              <a:t>提交了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88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342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10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>
            <a:off x="521636" y="555120"/>
            <a:ext cx="8623953" cy="22253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2" y="195486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77A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2634"/>
            <a:ext cx="9145588" cy="513982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-1588" y="2634"/>
            <a:ext cx="9145588" cy="51450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71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52" tIns="45726" rIns="91452" bIns="457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gif"/><Relationship Id="rId4" Type="http://schemas.openxmlformats.org/officeDocument/2006/relationships/image" Target="../media/image13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699792" y="2295041"/>
            <a:ext cx="59766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spc="300" dirty="0">
                <a:solidFill>
                  <a:schemeClr val="bg1">
                    <a:lumMod val="5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经典圆体简" panose="02010609000101010101" pitchFamily="49" charset="-122"/>
                <a:sym typeface="微软雅黑" pitchFamily="34" charset="-122"/>
              </a:rPr>
              <a:t>Raft Project</a:t>
            </a:r>
            <a:r>
              <a:rPr lang="zh-CN" altLang="en-US" sz="4400" spc="300" dirty="0">
                <a:solidFill>
                  <a:schemeClr val="bg1">
                    <a:lumMod val="5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经典圆体简" panose="02010609000101010101" pitchFamily="49" charset="-122"/>
                <a:sym typeface="微软雅黑" pitchFamily="34" charset="-122"/>
              </a:rPr>
              <a:t> 汇报</a:t>
            </a:r>
          </a:p>
        </p:txBody>
      </p:sp>
      <p:sp>
        <p:nvSpPr>
          <p:cNvPr id="3" name="椭圆 2"/>
          <p:cNvSpPr/>
          <p:nvPr/>
        </p:nvSpPr>
        <p:spPr>
          <a:xfrm>
            <a:off x="-200780" y="-6694671"/>
            <a:ext cx="9289030" cy="7488832"/>
          </a:xfrm>
          <a:prstGeom prst="ellipse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-1620688" y="-6213226"/>
            <a:ext cx="9289030" cy="7488832"/>
          </a:xfrm>
          <a:prstGeom prst="ellipse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-3564904" y="-6213226"/>
            <a:ext cx="9289030" cy="7488832"/>
          </a:xfrm>
          <a:prstGeom prst="ellipse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-2340767" y="-6213226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699792" y="4542388"/>
            <a:ext cx="9289030" cy="7488832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282122" y="4083918"/>
            <a:ext cx="9289030" cy="7488832"/>
          </a:xfrm>
          <a:prstGeom prst="ellipse">
            <a:avLst/>
          </a:prstGeom>
          <a:solidFill>
            <a:srgbClr val="3992DB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331640" y="4227934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932040" y="3964589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444208" y="3533518"/>
            <a:ext cx="2133600" cy="273844"/>
          </a:xfrm>
        </p:spPr>
        <p:txBody>
          <a:bodyPr/>
          <a:lstStyle/>
          <a:p>
            <a:fld id="{9DECDADA-5737-4DA7-9DB5-22234F282EC2}" type="datetime1">
              <a:rPr lang="zh-CN" altLang="en-US" smtClean="0"/>
              <a:t>2019/1/24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367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github.com/CyC2018/CS-Notes/raw/master/docs/notes/pics/7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76" y="627534"/>
            <a:ext cx="7858125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github.com/CyC2018/CS-Notes/raw/master/docs/notes/pics/9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00" y="627534"/>
            <a:ext cx="7858125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github.com/CyC2018/CS-Notes/raw/master/docs/notes/pics/10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92" y="627534"/>
            <a:ext cx="7858125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github.com/CyC2018/CS-Notes/raw/master/docs/notes/pics/11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76" y="627533"/>
            <a:ext cx="7858125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88107" y="123478"/>
            <a:ext cx="2188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Raft </a:t>
            </a:r>
            <a:r>
              <a:rPr lang="zh-CN" altLang="en-US" dirty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算法</a:t>
            </a:r>
            <a:r>
              <a:rPr lang="en-US" altLang="zh-CN" dirty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</a:t>
            </a:r>
            <a:r>
              <a:rPr lang="zh-CN" altLang="en-US" dirty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日志复制</a:t>
            </a:r>
            <a:endParaRPr lang="en-GB" altLang="zh-CN" dirty="0">
              <a:solidFill>
                <a:srgbClr val="77A9D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418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Raft </a:t>
            </a:r>
            <a:r>
              <a:rPr lang="zh-CN" altLang="en-US" sz="1800" dirty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算法</a:t>
            </a:r>
            <a:r>
              <a:rPr lang="en-US" altLang="zh-CN" sz="1800" dirty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</a:t>
            </a:r>
            <a:r>
              <a:rPr lang="zh-CN" altLang="en-US" sz="1800" dirty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状态</a:t>
            </a:r>
            <a:endParaRPr lang="en-GB" altLang="zh-CN" sz="1800" dirty="0">
              <a:solidFill>
                <a:srgbClr val="77A9D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954711"/>
              </p:ext>
            </p:extLst>
          </p:nvPr>
        </p:nvGraphicFramePr>
        <p:xfrm>
          <a:off x="467544" y="771551"/>
          <a:ext cx="4176464" cy="1618320"/>
        </p:xfrm>
        <a:graphic>
          <a:graphicData uri="http://schemas.openxmlformats.org/drawingml/2006/table">
            <a:tbl>
              <a:tblPr/>
              <a:tblGrid>
                <a:gridCol w="2088232">
                  <a:extLst>
                    <a:ext uri="{9D8B030D-6E8A-4147-A177-3AD203B41FA5}">
                      <a16:colId xmlns:a16="http://schemas.microsoft.com/office/drawing/2014/main" val="946518343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608413641"/>
                    </a:ext>
                  </a:extLst>
                </a:gridCol>
              </a:tblGrid>
              <a:tr h="175460">
                <a:tc>
                  <a:txBody>
                    <a:bodyPr/>
                    <a:lstStyle/>
                    <a:p>
                      <a:r>
                        <a:rPr lang="zh-CN" altLang="en-US" sz="1100" b="1" dirty="0">
                          <a:effectLst/>
                        </a:rPr>
                        <a:t>状态</a:t>
                      </a:r>
                    </a:p>
                  </a:txBody>
                  <a:tcPr marL="120477" marR="120477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effectLst/>
                        </a:rPr>
                        <a:t>所有服务器上持久存在的</a:t>
                      </a:r>
                    </a:p>
                  </a:txBody>
                  <a:tcPr marL="120477" marR="120477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163586"/>
                  </a:ext>
                </a:extLst>
              </a:tr>
              <a:tr h="280943">
                <a:tc>
                  <a:txBody>
                    <a:bodyPr/>
                    <a:lstStyle/>
                    <a:p>
                      <a:r>
                        <a:rPr lang="en-US" sz="1100" dirty="0" err="1">
                          <a:effectLst/>
                        </a:rPr>
                        <a:t>currentTerm</a:t>
                      </a:r>
                      <a:endParaRPr lang="en-US" sz="1100" dirty="0">
                        <a:effectLst/>
                      </a:endParaRPr>
                    </a:p>
                  </a:txBody>
                  <a:tcPr marL="120477" marR="120477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服务器最后一次知道的任期号（初始化为 </a:t>
                      </a:r>
                      <a:r>
                        <a:rPr lang="en-US" altLang="zh-CN" sz="1100">
                          <a:effectLst/>
                        </a:rPr>
                        <a:t>0</a:t>
                      </a:r>
                      <a:r>
                        <a:rPr lang="zh-CN" altLang="en-US" sz="1100">
                          <a:effectLst/>
                        </a:rPr>
                        <a:t>，持续递增）</a:t>
                      </a:r>
                    </a:p>
                  </a:txBody>
                  <a:tcPr marL="120477" marR="120477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856866"/>
                  </a:ext>
                </a:extLst>
              </a:tr>
              <a:tr h="175460">
                <a:tc>
                  <a:txBody>
                    <a:bodyPr/>
                    <a:lstStyle/>
                    <a:p>
                      <a:r>
                        <a:rPr lang="en-US" sz="1100" dirty="0" err="1">
                          <a:effectLst/>
                        </a:rPr>
                        <a:t>votedFor</a:t>
                      </a:r>
                      <a:endParaRPr lang="en-US" sz="1100" dirty="0">
                        <a:effectLst/>
                      </a:endParaRPr>
                    </a:p>
                  </a:txBody>
                  <a:tcPr marL="120477" marR="120477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effectLst/>
                        </a:rPr>
                        <a:t>在当前获得选票的候选人的 </a:t>
                      </a:r>
                      <a:r>
                        <a:rPr lang="en-US" altLang="zh-CN" sz="1100" dirty="0">
                          <a:effectLst/>
                        </a:rPr>
                        <a:t>Id</a:t>
                      </a:r>
                    </a:p>
                  </a:txBody>
                  <a:tcPr marL="120477" marR="120477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30668"/>
                  </a:ext>
                </a:extLst>
              </a:tr>
              <a:tr h="304240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log[]</a:t>
                      </a:r>
                    </a:p>
                  </a:txBody>
                  <a:tcPr marL="120477" marR="120477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effectLst/>
                        </a:rPr>
                        <a:t>日志条目集；每一个条目包含一个用户状态机执行的指令，和收到时的任期号</a:t>
                      </a:r>
                    </a:p>
                  </a:txBody>
                  <a:tcPr marL="120477" marR="120477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91976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99113"/>
              </p:ext>
            </p:extLst>
          </p:nvPr>
        </p:nvGraphicFramePr>
        <p:xfrm>
          <a:off x="461876" y="3219822"/>
          <a:ext cx="4150804" cy="1339470"/>
        </p:xfrm>
        <a:graphic>
          <a:graphicData uri="http://schemas.openxmlformats.org/drawingml/2006/table">
            <a:tbl>
              <a:tblPr/>
              <a:tblGrid>
                <a:gridCol w="2075402">
                  <a:extLst>
                    <a:ext uri="{9D8B030D-6E8A-4147-A177-3AD203B41FA5}">
                      <a16:colId xmlns:a16="http://schemas.microsoft.com/office/drawing/2014/main" val="436574060"/>
                    </a:ext>
                  </a:extLst>
                </a:gridCol>
                <a:gridCol w="2075402">
                  <a:extLst>
                    <a:ext uri="{9D8B030D-6E8A-4147-A177-3AD203B41FA5}">
                      <a16:colId xmlns:a16="http://schemas.microsoft.com/office/drawing/2014/main" val="504260646"/>
                    </a:ext>
                  </a:extLst>
                </a:gridCol>
              </a:tblGrid>
              <a:tr h="239529">
                <a:tc>
                  <a:txBody>
                    <a:bodyPr/>
                    <a:lstStyle/>
                    <a:p>
                      <a:r>
                        <a:rPr lang="zh-CN" altLang="en-US" sz="1100" b="1" dirty="0">
                          <a:effectLst/>
                        </a:rPr>
                        <a:t>状态</a:t>
                      </a:r>
                    </a:p>
                  </a:txBody>
                  <a:tcPr marL="120477" marR="120477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 dirty="0">
                          <a:effectLst/>
                        </a:rPr>
                        <a:t>所有服务器上经常变的</a:t>
                      </a:r>
                    </a:p>
                  </a:txBody>
                  <a:tcPr marL="120477" marR="120477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723394"/>
                  </a:ext>
                </a:extLst>
              </a:tr>
              <a:tr h="408608">
                <a:tc>
                  <a:txBody>
                    <a:bodyPr/>
                    <a:lstStyle/>
                    <a:p>
                      <a:r>
                        <a:rPr lang="en-US" sz="1100" dirty="0" err="1">
                          <a:effectLst/>
                        </a:rPr>
                        <a:t>commitIndex</a:t>
                      </a:r>
                      <a:endParaRPr lang="en-US" sz="1100" dirty="0">
                        <a:effectLst/>
                      </a:endParaRPr>
                    </a:p>
                  </a:txBody>
                  <a:tcPr marL="120477" marR="120477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effectLst/>
                        </a:rPr>
                        <a:t>已知的最大的已经被提交的日志条目的索引值</a:t>
                      </a:r>
                    </a:p>
                  </a:txBody>
                  <a:tcPr marL="120477" marR="120477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324237"/>
                  </a:ext>
                </a:extLst>
              </a:tr>
              <a:tr h="40860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lastApplied</a:t>
                      </a:r>
                    </a:p>
                  </a:txBody>
                  <a:tcPr marL="120477" marR="120477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effectLst/>
                        </a:rPr>
                        <a:t>最后被应用到状态机的日志条目索引值（初始化为 </a:t>
                      </a:r>
                      <a:r>
                        <a:rPr lang="en-US" altLang="zh-CN" sz="1100" dirty="0">
                          <a:effectLst/>
                        </a:rPr>
                        <a:t>0</a:t>
                      </a:r>
                      <a:r>
                        <a:rPr lang="zh-CN" altLang="en-US" sz="1100" dirty="0">
                          <a:effectLst/>
                        </a:rPr>
                        <a:t>，持续递增）</a:t>
                      </a:r>
                    </a:p>
                  </a:txBody>
                  <a:tcPr marL="120477" marR="120477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62739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249552"/>
              </p:ext>
            </p:extLst>
          </p:nvPr>
        </p:nvGraphicFramePr>
        <p:xfrm>
          <a:off x="5004048" y="1707654"/>
          <a:ext cx="3672408" cy="1842390"/>
        </p:xfrm>
        <a:graphic>
          <a:graphicData uri="http://schemas.openxmlformats.org/drawingml/2006/table">
            <a:tbl>
              <a:tblPr/>
              <a:tblGrid>
                <a:gridCol w="1836204">
                  <a:extLst>
                    <a:ext uri="{9D8B030D-6E8A-4147-A177-3AD203B41FA5}">
                      <a16:colId xmlns:a16="http://schemas.microsoft.com/office/drawing/2014/main" val="3588862383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3762679547"/>
                    </a:ext>
                  </a:extLst>
                </a:gridCol>
              </a:tblGrid>
              <a:tr h="245660">
                <a:tc>
                  <a:txBody>
                    <a:bodyPr/>
                    <a:lstStyle/>
                    <a:p>
                      <a:r>
                        <a:rPr lang="zh-CN" altLang="en-US" sz="1100" b="1" dirty="0">
                          <a:effectLst/>
                        </a:rPr>
                        <a:t>状态</a:t>
                      </a:r>
                    </a:p>
                  </a:txBody>
                  <a:tcPr marL="120477" marR="120477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 dirty="0">
                          <a:effectLst/>
                        </a:rPr>
                        <a:t>在领导人里经常改变的 （选举后重新初始化）</a:t>
                      </a:r>
                    </a:p>
                  </a:txBody>
                  <a:tcPr marL="120477" marR="120477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075989"/>
                  </a:ext>
                </a:extLst>
              </a:tr>
              <a:tr h="430131">
                <a:tc>
                  <a:txBody>
                    <a:bodyPr/>
                    <a:lstStyle/>
                    <a:p>
                      <a:r>
                        <a:rPr lang="en-US" sz="1100" dirty="0" err="1">
                          <a:effectLst/>
                        </a:rPr>
                        <a:t>nextIndex</a:t>
                      </a:r>
                      <a:r>
                        <a:rPr lang="en-US" sz="1100" dirty="0">
                          <a:effectLst/>
                        </a:rPr>
                        <a:t>[]</a:t>
                      </a:r>
                    </a:p>
                  </a:txBody>
                  <a:tcPr marL="120477" marR="120477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effectLst/>
                        </a:rPr>
                        <a:t>对于每一个服务器，需要发送给他的下一个日志条目的索引值（初始化为领导人最后索引值加一）</a:t>
                      </a:r>
                    </a:p>
                  </a:txBody>
                  <a:tcPr marL="120477" marR="120477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842797"/>
                  </a:ext>
                </a:extLst>
              </a:tr>
              <a:tr h="33789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matchIndex[]</a:t>
                      </a:r>
                    </a:p>
                  </a:txBody>
                  <a:tcPr marL="120477" marR="120477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effectLst/>
                        </a:rPr>
                        <a:t>对于每一个服务器，已经复制给他的日志的最高索引值</a:t>
                      </a:r>
                    </a:p>
                  </a:txBody>
                  <a:tcPr marL="120477" marR="120477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417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3296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7880" y="200199"/>
            <a:ext cx="2922032" cy="24545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Raft </a:t>
            </a:r>
            <a:r>
              <a:rPr lang="zh-CN" altLang="en-US" sz="1800" dirty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算法</a:t>
            </a:r>
            <a:r>
              <a:rPr lang="en-US" altLang="zh-CN" sz="1800" dirty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</a:t>
            </a:r>
            <a:r>
              <a:rPr lang="zh-CN" altLang="en-US" sz="1800" dirty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附加日志 </a:t>
            </a:r>
            <a:r>
              <a:rPr lang="en-US" altLang="zh-CN" sz="1800" dirty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RPC</a:t>
            </a:r>
            <a:r>
              <a:rPr lang="zh-CN" altLang="en-US" sz="1800" dirty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endParaRPr lang="en-GB" altLang="zh-CN" sz="1800" dirty="0">
              <a:solidFill>
                <a:srgbClr val="77A9D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601593"/>
              </p:ext>
            </p:extLst>
          </p:nvPr>
        </p:nvGraphicFramePr>
        <p:xfrm>
          <a:off x="1547664" y="915566"/>
          <a:ext cx="5256584" cy="2296700"/>
        </p:xfrm>
        <a:graphic>
          <a:graphicData uri="http://schemas.openxmlformats.org/drawingml/2006/table">
            <a:tbl>
              <a:tblPr/>
              <a:tblGrid>
                <a:gridCol w="2628292">
                  <a:extLst>
                    <a:ext uri="{9D8B030D-6E8A-4147-A177-3AD203B41FA5}">
                      <a16:colId xmlns:a16="http://schemas.microsoft.com/office/drawing/2014/main" val="1088152183"/>
                    </a:ext>
                  </a:extLst>
                </a:gridCol>
                <a:gridCol w="2628292">
                  <a:extLst>
                    <a:ext uri="{9D8B030D-6E8A-4147-A177-3AD203B41FA5}">
                      <a16:colId xmlns:a16="http://schemas.microsoft.com/office/drawing/2014/main" val="1742044086"/>
                    </a:ext>
                  </a:extLst>
                </a:gridCol>
              </a:tblGrid>
              <a:tr h="281267">
                <a:tc>
                  <a:txBody>
                    <a:bodyPr/>
                    <a:lstStyle/>
                    <a:p>
                      <a:r>
                        <a:rPr lang="zh-CN" altLang="en-US" sz="1000" b="1" dirty="0">
                          <a:effectLst/>
                        </a:rPr>
                        <a:t>参数</a:t>
                      </a:r>
                    </a:p>
                  </a:txBody>
                  <a:tcPr marL="120477" marR="120477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1">
                          <a:effectLst/>
                        </a:rPr>
                        <a:t>解释</a:t>
                      </a:r>
                    </a:p>
                  </a:txBody>
                  <a:tcPr marL="120477" marR="120477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64238"/>
                  </a:ext>
                </a:extLst>
              </a:tr>
              <a:tr h="281267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term</a:t>
                      </a:r>
                    </a:p>
                  </a:txBody>
                  <a:tcPr marL="120477" marR="120477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领导人的任期号</a:t>
                      </a:r>
                    </a:p>
                  </a:txBody>
                  <a:tcPr marL="120477" marR="120477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74701"/>
                  </a:ext>
                </a:extLst>
              </a:tr>
              <a:tr h="443875">
                <a:tc>
                  <a:txBody>
                    <a:bodyPr/>
                    <a:lstStyle/>
                    <a:p>
                      <a:r>
                        <a:rPr lang="en-US" sz="1100" dirty="0" err="1">
                          <a:effectLst/>
                        </a:rPr>
                        <a:t>leaderId</a:t>
                      </a:r>
                      <a:endParaRPr lang="en-US" sz="1100" dirty="0">
                        <a:effectLst/>
                      </a:endParaRPr>
                    </a:p>
                  </a:txBody>
                  <a:tcPr marL="120477" marR="120477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effectLst/>
                        </a:rPr>
                        <a:t>领导人的 </a:t>
                      </a:r>
                      <a:r>
                        <a:rPr lang="en-US" altLang="zh-CN" sz="1100" dirty="0">
                          <a:effectLst/>
                        </a:rPr>
                        <a:t>Id</a:t>
                      </a:r>
                      <a:r>
                        <a:rPr lang="zh-CN" altLang="en-US" sz="1100" dirty="0">
                          <a:effectLst/>
                        </a:rPr>
                        <a:t>，以便于跟随者重定向请求</a:t>
                      </a:r>
                    </a:p>
                  </a:txBody>
                  <a:tcPr marL="120477" marR="120477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868770"/>
                  </a:ext>
                </a:extLst>
              </a:tr>
              <a:tr h="281267">
                <a:tc>
                  <a:txBody>
                    <a:bodyPr/>
                    <a:lstStyle/>
                    <a:p>
                      <a:r>
                        <a:rPr lang="en-US" sz="1100" dirty="0" err="1">
                          <a:effectLst/>
                        </a:rPr>
                        <a:t>prevLogIndex</a:t>
                      </a:r>
                      <a:endParaRPr lang="en-US" sz="1100" dirty="0">
                        <a:effectLst/>
                      </a:endParaRPr>
                    </a:p>
                  </a:txBody>
                  <a:tcPr marL="120477" marR="120477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effectLst/>
                        </a:rPr>
                        <a:t>新的日志条目紧随之前的索引值</a:t>
                      </a:r>
                    </a:p>
                  </a:txBody>
                  <a:tcPr marL="120477" marR="120477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279945"/>
                  </a:ext>
                </a:extLst>
              </a:tr>
              <a:tr h="281267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prevLogTerm</a:t>
                      </a:r>
                    </a:p>
                  </a:txBody>
                  <a:tcPr marL="120477" marR="120477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effectLst/>
                        </a:rPr>
                        <a:t>prevLogIndex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zh-CN" altLang="en-US" sz="1100" dirty="0">
                          <a:effectLst/>
                        </a:rPr>
                        <a:t>条目的任期号</a:t>
                      </a:r>
                    </a:p>
                  </a:txBody>
                  <a:tcPr marL="120477" marR="120477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731814"/>
                  </a:ext>
                </a:extLst>
              </a:tr>
              <a:tr h="44387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entries[]</a:t>
                      </a:r>
                    </a:p>
                  </a:txBody>
                  <a:tcPr marL="120477" marR="120477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effectLst/>
                        </a:rPr>
                        <a:t>准备存储的日志条目（表示心跳时为空；一次性发送多个是为了提高效率）</a:t>
                      </a:r>
                    </a:p>
                  </a:txBody>
                  <a:tcPr marL="120477" marR="120477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488259"/>
                  </a:ext>
                </a:extLst>
              </a:tr>
              <a:tr h="281267">
                <a:tc>
                  <a:txBody>
                    <a:bodyPr/>
                    <a:lstStyle/>
                    <a:p>
                      <a:r>
                        <a:rPr lang="en-US" sz="1100" dirty="0" err="1">
                          <a:effectLst/>
                        </a:rPr>
                        <a:t>leaderCommit</a:t>
                      </a:r>
                      <a:endParaRPr lang="en-US" sz="1100" dirty="0">
                        <a:effectLst/>
                      </a:endParaRPr>
                    </a:p>
                  </a:txBody>
                  <a:tcPr marL="120477" marR="120477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effectLst/>
                        </a:rPr>
                        <a:t>领导人已经提交的日志的索引值</a:t>
                      </a:r>
                    </a:p>
                  </a:txBody>
                  <a:tcPr marL="120477" marR="120477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00328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519098"/>
              </p:ext>
            </p:extLst>
          </p:nvPr>
        </p:nvGraphicFramePr>
        <p:xfrm>
          <a:off x="1547664" y="3363838"/>
          <a:ext cx="5338936" cy="1315846"/>
        </p:xfrm>
        <a:graphic>
          <a:graphicData uri="http://schemas.openxmlformats.org/drawingml/2006/table">
            <a:tbl>
              <a:tblPr/>
              <a:tblGrid>
                <a:gridCol w="2669468">
                  <a:extLst>
                    <a:ext uri="{9D8B030D-6E8A-4147-A177-3AD203B41FA5}">
                      <a16:colId xmlns:a16="http://schemas.microsoft.com/office/drawing/2014/main" val="268666558"/>
                    </a:ext>
                  </a:extLst>
                </a:gridCol>
                <a:gridCol w="2669468">
                  <a:extLst>
                    <a:ext uri="{9D8B030D-6E8A-4147-A177-3AD203B41FA5}">
                      <a16:colId xmlns:a16="http://schemas.microsoft.com/office/drawing/2014/main" val="2506015673"/>
                    </a:ext>
                  </a:extLst>
                </a:gridCol>
              </a:tblGrid>
              <a:tr h="313120"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effectLst/>
                        </a:rPr>
                        <a:t>返回值</a:t>
                      </a:r>
                    </a:p>
                  </a:txBody>
                  <a:tcPr marL="120477" marR="120477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</a:rPr>
                        <a:t>解释</a:t>
                      </a:r>
                    </a:p>
                  </a:txBody>
                  <a:tcPr marL="120477" marR="120477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816056"/>
                  </a:ext>
                </a:extLst>
              </a:tr>
              <a:tr h="501363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term</a:t>
                      </a:r>
                    </a:p>
                  </a:txBody>
                  <a:tcPr marL="120477" marR="120477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当前的任期号，用于领导人去更新自己</a:t>
                      </a:r>
                    </a:p>
                  </a:txBody>
                  <a:tcPr marL="120477" marR="120477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950209"/>
                  </a:ext>
                </a:extLst>
              </a:tr>
              <a:tr h="501363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success</a:t>
                      </a:r>
                    </a:p>
                  </a:txBody>
                  <a:tcPr marL="120477" marR="120477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跟随者包含了匹配上 </a:t>
                      </a:r>
                      <a:r>
                        <a:rPr lang="en-US" sz="1200" dirty="0" err="1">
                          <a:effectLst/>
                        </a:rPr>
                        <a:t>prevLogIndex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zh-CN" altLang="en-US" sz="1200" dirty="0">
                          <a:effectLst/>
                        </a:rPr>
                        <a:t>和 </a:t>
                      </a:r>
                      <a:r>
                        <a:rPr lang="en-US" sz="1200" dirty="0" err="1">
                          <a:effectLst/>
                        </a:rPr>
                        <a:t>prevLogTerm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zh-CN" altLang="en-US" sz="1200" dirty="0">
                          <a:effectLst/>
                        </a:rPr>
                        <a:t>的日志时为真</a:t>
                      </a:r>
                    </a:p>
                  </a:txBody>
                  <a:tcPr marL="120477" marR="120477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48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9345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7880" y="200199"/>
            <a:ext cx="2922032" cy="24545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Raft </a:t>
            </a:r>
            <a:r>
              <a:rPr lang="zh-CN" altLang="en-US" sz="1800" dirty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算法</a:t>
            </a:r>
            <a:r>
              <a:rPr lang="en-US" altLang="zh-CN" sz="1800" dirty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</a:t>
            </a:r>
            <a:r>
              <a:rPr lang="zh-CN" altLang="en-US" sz="1800" dirty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请求投票 </a:t>
            </a:r>
            <a:r>
              <a:rPr lang="en-US" altLang="zh-CN" sz="1800" dirty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RPC</a:t>
            </a:r>
            <a:endParaRPr lang="en-GB" altLang="zh-CN" sz="1800" dirty="0">
              <a:solidFill>
                <a:srgbClr val="77A9D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717014"/>
              </p:ext>
            </p:extLst>
          </p:nvPr>
        </p:nvGraphicFramePr>
        <p:xfrm>
          <a:off x="1691680" y="987574"/>
          <a:ext cx="5493296" cy="1462066"/>
        </p:xfrm>
        <a:graphic>
          <a:graphicData uri="http://schemas.openxmlformats.org/drawingml/2006/table">
            <a:tbl>
              <a:tblPr/>
              <a:tblGrid>
                <a:gridCol w="2746648">
                  <a:extLst>
                    <a:ext uri="{9D8B030D-6E8A-4147-A177-3AD203B41FA5}">
                      <a16:colId xmlns:a16="http://schemas.microsoft.com/office/drawing/2014/main" val="2567086528"/>
                    </a:ext>
                  </a:extLst>
                </a:gridCol>
                <a:gridCol w="2746648">
                  <a:extLst>
                    <a:ext uri="{9D8B030D-6E8A-4147-A177-3AD203B41FA5}">
                      <a16:colId xmlns:a16="http://schemas.microsoft.com/office/drawing/2014/main" val="2731573123"/>
                    </a:ext>
                  </a:extLst>
                </a:gridCol>
              </a:tblGrid>
              <a:tr h="407626">
                <a:tc>
                  <a:txBody>
                    <a:bodyPr/>
                    <a:lstStyle/>
                    <a:p>
                      <a:r>
                        <a:rPr lang="zh-CN" altLang="en-US" sz="1000" b="1" dirty="0">
                          <a:effectLst/>
                        </a:rPr>
                        <a:t>参数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1">
                          <a:effectLst/>
                        </a:rPr>
                        <a:t>解释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187323"/>
                  </a:ext>
                </a:extLst>
              </a:tr>
              <a:tr h="205298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term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</a:rPr>
                        <a:t>候选人的任期号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82408"/>
                  </a:ext>
                </a:extLst>
              </a:tr>
              <a:tr h="205298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candidateId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effectLst/>
                        </a:rPr>
                        <a:t>请求选票的候选人的 </a:t>
                      </a:r>
                      <a:r>
                        <a:rPr lang="en-US" altLang="zh-CN" sz="1000" dirty="0">
                          <a:effectLst/>
                        </a:rPr>
                        <a:t>Id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276199"/>
                  </a:ext>
                </a:extLst>
              </a:tr>
              <a:tr h="205298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lastLogIndex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effectLst/>
                        </a:rPr>
                        <a:t>候选人的最后日志条目的索引值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66857"/>
                  </a:ext>
                </a:extLst>
              </a:tr>
              <a:tr h="205298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lastLogTerm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effectLst/>
                        </a:rPr>
                        <a:t>候选人最后日志条目的任期号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67733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524606"/>
              </p:ext>
            </p:extLst>
          </p:nvPr>
        </p:nvGraphicFramePr>
        <p:xfrm>
          <a:off x="1727684" y="3219822"/>
          <a:ext cx="5421288" cy="1129964"/>
        </p:xfrm>
        <a:graphic>
          <a:graphicData uri="http://schemas.openxmlformats.org/drawingml/2006/table">
            <a:tbl>
              <a:tblPr/>
              <a:tblGrid>
                <a:gridCol w="2710644">
                  <a:extLst>
                    <a:ext uri="{9D8B030D-6E8A-4147-A177-3AD203B41FA5}">
                      <a16:colId xmlns:a16="http://schemas.microsoft.com/office/drawing/2014/main" val="2814563120"/>
                    </a:ext>
                  </a:extLst>
                </a:gridCol>
                <a:gridCol w="2710644">
                  <a:extLst>
                    <a:ext uri="{9D8B030D-6E8A-4147-A177-3AD203B41FA5}">
                      <a16:colId xmlns:a16="http://schemas.microsoft.com/office/drawing/2014/main" val="962524991"/>
                    </a:ext>
                  </a:extLst>
                </a:gridCol>
              </a:tblGrid>
              <a:tr h="318570">
                <a:tc>
                  <a:txBody>
                    <a:bodyPr/>
                    <a:lstStyle/>
                    <a:p>
                      <a:r>
                        <a:rPr lang="zh-CN" altLang="en-US" sz="1000" b="1" dirty="0">
                          <a:effectLst/>
                        </a:rPr>
                        <a:t>返回值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1" dirty="0">
                          <a:effectLst/>
                        </a:rPr>
                        <a:t>解释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99167"/>
                  </a:ext>
                </a:extLst>
              </a:tr>
              <a:tr h="492824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term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</a:rPr>
                        <a:t>当前任期号，以便于候选人去更新自己的任期号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069114"/>
                  </a:ext>
                </a:extLst>
              </a:tr>
              <a:tr h="318570"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</a:rPr>
                        <a:t>voteGranted</a:t>
                      </a:r>
                      <a:endParaRPr lang="en-US" sz="1000" dirty="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effectLst/>
                        </a:rPr>
                        <a:t>候选人赢得了此张选票时为真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35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2715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61F7-5FC9-4C44-BC1A-5839FCEA7BDB}"/>
              </a:ext>
            </a:extLst>
          </p:cNvPr>
          <p:cNvSpPr txBox="1">
            <a:spLocks/>
          </p:cNvSpPr>
          <p:nvPr/>
        </p:nvSpPr>
        <p:spPr>
          <a:xfrm>
            <a:off x="857880" y="200199"/>
            <a:ext cx="2922032" cy="24545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Raft </a:t>
            </a:r>
            <a:r>
              <a:rPr lang="zh-CN" altLang="en-US" sz="1800" dirty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算法</a:t>
            </a:r>
            <a:r>
              <a:rPr lang="en-US" altLang="zh-CN" sz="1800" dirty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</a:t>
            </a:r>
            <a:r>
              <a:rPr lang="zh-CN" altLang="en-US" sz="1800" dirty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请求投票</a:t>
            </a:r>
            <a:r>
              <a:rPr lang="en-US" altLang="zh-CN" sz="1800" dirty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RPC</a:t>
            </a:r>
            <a:r>
              <a:rPr lang="zh-CN" altLang="en-US" sz="1800" dirty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endParaRPr lang="en-GB" altLang="zh-CN" sz="1800" dirty="0">
              <a:solidFill>
                <a:srgbClr val="77A9D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B21CD6F-065A-4C9F-9CBE-9AB8B92E9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09" y="1159809"/>
            <a:ext cx="3687936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如果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term &lt; currentTerm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返回 false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如果 votedFor 为空或者就是 candidateId，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altLang="zh-CN" sz="2000" dirty="0">
              <a:solidFill>
                <a:srgbClr val="24292E"/>
              </a:solidFill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并且候选人的日志至少和自己一样新，那么就投票给他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62B9F01-BC16-422B-8B3E-95472AB12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817" y="1320337"/>
            <a:ext cx="4038950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9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7880" y="200199"/>
            <a:ext cx="2922032" cy="24545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Raft </a:t>
            </a:r>
            <a:r>
              <a:rPr lang="zh-CN" altLang="en-US" sz="1800" dirty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算法</a:t>
            </a:r>
            <a:r>
              <a:rPr lang="en-US" altLang="zh-CN" sz="1800" dirty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</a:t>
            </a:r>
            <a:r>
              <a:rPr lang="zh-CN" altLang="en-US" sz="1800" dirty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附加日志 </a:t>
            </a:r>
            <a:r>
              <a:rPr lang="en-US" altLang="zh-CN" sz="1800" dirty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RPC</a:t>
            </a:r>
            <a:r>
              <a:rPr lang="zh-CN" altLang="en-US" sz="1800" dirty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endParaRPr lang="en-GB" altLang="zh-CN" sz="1800" dirty="0">
              <a:solidFill>
                <a:srgbClr val="77A9D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89ADFF6-CEC4-4D99-91F6-63F1A88DE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657" y="649003"/>
            <a:ext cx="5040560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如果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term &lt; currentTerm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就返回 false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如果日志在 prevLogIndex 位置处的日志条目的任期号和 prevLogTerm 不匹配，则返回 false </a:t>
            </a:r>
            <a:endParaRPr lang="en-US" altLang="zh-CN" dirty="0">
              <a:solidFill>
                <a:srgbClr val="24292E"/>
              </a:solidFill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如果已经存在的日志条目和新的产生冲突（索引值相同但是任期号不同）删除这一条和之后所有的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附加任何在已有的日志中不存在的条目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如果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leaderCommit &gt; commitIndex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，令 commitIndex 等于 leaderCommit 和 新日志条目索引值中较小的一个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2C80BF-0562-41E2-8980-CDD9888B7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704754"/>
            <a:ext cx="3281231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377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3800970" y="1841219"/>
            <a:ext cx="2816801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100" dirty="0" err="1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Poject</a:t>
            </a:r>
            <a:r>
              <a:rPr lang="en-US" altLang="zh-CN" sz="3100" dirty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3100" dirty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结构</a:t>
            </a:r>
            <a:endParaRPr lang="en-GB" altLang="zh-CN" sz="3100" dirty="0">
              <a:solidFill>
                <a:srgbClr val="77A9D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2315746" y="1388328"/>
            <a:ext cx="1562186" cy="157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60" tIns="31780" rIns="63560" bIns="317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600" cap="all" spc="209" dirty="0">
                <a:solidFill>
                  <a:srgbClr val="77A9D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z="9600" cap="all" spc="209" dirty="0">
              <a:solidFill>
                <a:srgbClr val="77A9D3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951340" y="4046568"/>
            <a:ext cx="9289030" cy="7488832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533670" y="3588098"/>
            <a:ext cx="9289030" cy="7488832"/>
          </a:xfrm>
          <a:prstGeom prst="ellipse">
            <a:avLst/>
          </a:prstGeom>
          <a:solidFill>
            <a:srgbClr val="3992DB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83188" y="3732114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193671" y="4603895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09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整体框架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Round Same Side Corner Rectangle 118"/>
          <p:cNvSpPr/>
          <p:nvPr/>
        </p:nvSpPr>
        <p:spPr>
          <a:xfrm rot="10800000">
            <a:off x="3347863" y="2211710"/>
            <a:ext cx="815112" cy="702815"/>
          </a:xfrm>
          <a:prstGeom prst="round2SameRect">
            <a:avLst/>
          </a:prstGeom>
          <a:solidFill>
            <a:srgbClr val="A491BB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63560" tIns="31780" rIns="63560" bIns="31780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en-US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Freeform 228"/>
          <p:cNvSpPr>
            <a:spLocks/>
          </p:cNvSpPr>
          <p:nvPr/>
        </p:nvSpPr>
        <p:spPr bwMode="auto">
          <a:xfrm>
            <a:off x="3586939" y="2393460"/>
            <a:ext cx="336959" cy="339314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79662" tIns="39831" rIns="79662" bIns="39831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endParaRPr lang="en-US" sz="11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2" name="Group 87"/>
          <p:cNvGrpSpPr/>
          <p:nvPr/>
        </p:nvGrpSpPr>
        <p:grpSpPr>
          <a:xfrm>
            <a:off x="5436094" y="2100755"/>
            <a:ext cx="941024" cy="941990"/>
            <a:chOff x="6334531" y="1443859"/>
            <a:chExt cx="843049" cy="843755"/>
          </a:xfrm>
        </p:grpSpPr>
        <p:sp>
          <p:nvSpPr>
            <p:cNvPr id="43" name="Oval 64"/>
            <p:cNvSpPr>
              <a:spLocks noChangeAspect="1"/>
            </p:cNvSpPr>
            <p:nvPr/>
          </p:nvSpPr>
          <p:spPr>
            <a:xfrm>
              <a:off x="6334531" y="1443859"/>
              <a:ext cx="843049" cy="843755"/>
            </a:xfrm>
            <a:prstGeom prst="ellipse">
              <a:avLst/>
            </a:prstGeom>
            <a:solidFill>
              <a:srgbClr val="77A9D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Freeform 53"/>
            <p:cNvSpPr>
              <a:spLocks/>
            </p:cNvSpPr>
            <p:nvPr/>
          </p:nvSpPr>
          <p:spPr bwMode="auto">
            <a:xfrm>
              <a:off x="6580735" y="1735737"/>
              <a:ext cx="350639" cy="259998"/>
            </a:xfrm>
            <a:custGeom>
              <a:avLst/>
              <a:gdLst/>
              <a:ahLst/>
              <a:cxnLst>
                <a:cxn ang="0">
                  <a:pos x="55" y="50"/>
                </a:cxn>
                <a:cxn ang="0">
                  <a:pos x="16" y="50"/>
                </a:cxn>
                <a:cxn ang="0">
                  <a:pos x="0" y="34"/>
                </a:cxn>
                <a:cxn ang="0">
                  <a:pos x="9" y="20"/>
                </a:cxn>
                <a:cxn ang="0">
                  <a:pos x="9" y="18"/>
                </a:cxn>
                <a:cxn ang="0">
                  <a:pos x="27" y="0"/>
                </a:cxn>
                <a:cxn ang="0">
                  <a:pos x="44" y="11"/>
                </a:cxn>
                <a:cxn ang="0">
                  <a:pos x="50" y="9"/>
                </a:cxn>
                <a:cxn ang="0">
                  <a:pos x="59" y="18"/>
                </a:cxn>
                <a:cxn ang="0">
                  <a:pos x="58" y="23"/>
                </a:cxn>
                <a:cxn ang="0">
                  <a:pos x="68" y="36"/>
                </a:cxn>
                <a:cxn ang="0">
                  <a:pos x="55" y="50"/>
                </a:cxn>
              </a:cxnLst>
              <a:rect l="0" t="0" r="r" b="b"/>
              <a:pathLst>
                <a:path w="68" h="50">
                  <a:moveTo>
                    <a:pt x="55" y="50"/>
                  </a:moveTo>
                  <a:cubicBezTo>
                    <a:pt x="16" y="50"/>
                    <a:pt x="16" y="50"/>
                    <a:pt x="16" y="50"/>
                  </a:cubicBezTo>
                  <a:cubicBezTo>
                    <a:pt x="7" y="50"/>
                    <a:pt x="0" y="43"/>
                    <a:pt x="0" y="34"/>
                  </a:cubicBezTo>
                  <a:cubicBezTo>
                    <a:pt x="0" y="28"/>
                    <a:pt x="4" y="22"/>
                    <a:pt x="9" y="20"/>
                  </a:cubicBezTo>
                  <a:cubicBezTo>
                    <a:pt x="9" y="19"/>
                    <a:pt x="9" y="19"/>
                    <a:pt x="9" y="18"/>
                  </a:cubicBezTo>
                  <a:cubicBezTo>
                    <a:pt x="9" y="8"/>
                    <a:pt x="17" y="0"/>
                    <a:pt x="27" y="0"/>
                  </a:cubicBezTo>
                  <a:cubicBezTo>
                    <a:pt x="35" y="0"/>
                    <a:pt x="41" y="5"/>
                    <a:pt x="44" y="11"/>
                  </a:cubicBezTo>
                  <a:cubicBezTo>
                    <a:pt x="46" y="10"/>
                    <a:pt x="48" y="9"/>
                    <a:pt x="50" y="9"/>
                  </a:cubicBezTo>
                  <a:cubicBezTo>
                    <a:pt x="55" y="9"/>
                    <a:pt x="59" y="13"/>
                    <a:pt x="59" y="18"/>
                  </a:cubicBezTo>
                  <a:cubicBezTo>
                    <a:pt x="59" y="20"/>
                    <a:pt x="59" y="22"/>
                    <a:pt x="58" y="23"/>
                  </a:cubicBezTo>
                  <a:cubicBezTo>
                    <a:pt x="64" y="25"/>
                    <a:pt x="68" y="30"/>
                    <a:pt x="68" y="36"/>
                  </a:cubicBezTo>
                  <a:cubicBezTo>
                    <a:pt x="68" y="44"/>
                    <a:pt x="62" y="50"/>
                    <a:pt x="55" y="5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5" name="Group 151"/>
          <p:cNvGrpSpPr/>
          <p:nvPr/>
        </p:nvGrpSpPr>
        <p:grpSpPr>
          <a:xfrm>
            <a:off x="3666194" y="3018626"/>
            <a:ext cx="178447" cy="1168569"/>
            <a:chOff x="4067062" y="2800350"/>
            <a:chExt cx="200183" cy="1310663"/>
          </a:xfrm>
        </p:grpSpPr>
        <p:sp>
          <p:nvSpPr>
            <p:cNvPr id="46" name="Oval 125"/>
            <p:cNvSpPr>
              <a:spLocks noChangeAspect="1"/>
            </p:cNvSpPr>
            <p:nvPr/>
          </p:nvSpPr>
          <p:spPr>
            <a:xfrm>
              <a:off x="4067062" y="2800350"/>
              <a:ext cx="200183" cy="194452"/>
            </a:xfrm>
            <a:prstGeom prst="ellipse">
              <a:avLst/>
            </a:prstGeom>
            <a:solidFill>
              <a:srgbClr val="A491B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TextBox 100"/>
            <p:cNvSpPr txBox="1"/>
            <p:nvPr/>
          </p:nvSpPr>
          <p:spPr>
            <a:xfrm>
              <a:off x="4172188" y="3926473"/>
              <a:ext cx="46" cy="1845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48" name="Straight Connector 128"/>
            <p:cNvCxnSpPr/>
            <p:nvPr/>
          </p:nvCxnSpPr>
          <p:spPr>
            <a:xfrm rot="16200000" flipH="1">
              <a:off x="3761109" y="3454873"/>
              <a:ext cx="812091" cy="2"/>
            </a:xfrm>
            <a:prstGeom prst="line">
              <a:avLst/>
            </a:prstGeom>
            <a:ln w="12700">
              <a:solidFill>
                <a:srgbClr val="A491BB"/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3419871" y="410492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</a:p>
        </p:txBody>
      </p:sp>
      <p:grpSp>
        <p:nvGrpSpPr>
          <p:cNvPr id="60" name="Group 163"/>
          <p:cNvGrpSpPr/>
          <p:nvPr/>
        </p:nvGrpSpPr>
        <p:grpSpPr>
          <a:xfrm>
            <a:off x="5817381" y="3086488"/>
            <a:ext cx="178447" cy="1168569"/>
            <a:chOff x="4067062" y="2800350"/>
            <a:chExt cx="200183" cy="1310663"/>
          </a:xfrm>
        </p:grpSpPr>
        <p:sp>
          <p:nvSpPr>
            <p:cNvPr id="61" name="Oval 164"/>
            <p:cNvSpPr>
              <a:spLocks noChangeAspect="1"/>
            </p:cNvSpPr>
            <p:nvPr/>
          </p:nvSpPr>
          <p:spPr>
            <a:xfrm>
              <a:off x="4067062" y="2800350"/>
              <a:ext cx="200183" cy="194452"/>
            </a:xfrm>
            <a:prstGeom prst="ellipse">
              <a:avLst/>
            </a:prstGeom>
            <a:solidFill>
              <a:srgbClr val="77A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" name="TextBox 112"/>
            <p:cNvSpPr txBox="1"/>
            <p:nvPr/>
          </p:nvSpPr>
          <p:spPr>
            <a:xfrm>
              <a:off x="4172188" y="3926473"/>
              <a:ext cx="46" cy="1845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63" name="Straight Connector 166"/>
            <p:cNvCxnSpPr/>
            <p:nvPr/>
          </p:nvCxnSpPr>
          <p:spPr>
            <a:xfrm rot="16200000" flipH="1">
              <a:off x="3761109" y="3454873"/>
              <a:ext cx="812091" cy="2"/>
            </a:xfrm>
            <a:prstGeom prst="line">
              <a:avLst/>
            </a:prstGeom>
            <a:ln w="12700">
              <a:solidFill>
                <a:srgbClr val="77A9D3"/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文本框 67"/>
          <p:cNvSpPr txBox="1"/>
          <p:nvPr/>
        </p:nvSpPr>
        <p:spPr>
          <a:xfrm>
            <a:off x="5494215" y="4154259"/>
            <a:ext cx="792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Raft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32679" y="2301813"/>
            <a:ext cx="577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21703" y="2370093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332" y="844190"/>
            <a:ext cx="833587" cy="700893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5" y="1419622"/>
            <a:ext cx="1005604" cy="613173"/>
          </a:xfrm>
          <a:prstGeom prst="rect">
            <a:avLst/>
          </a:prstGeom>
        </p:spPr>
      </p:pic>
      <p:sp>
        <p:nvSpPr>
          <p:cNvPr id="2" name="弧形 1"/>
          <p:cNvSpPr/>
          <p:nvPr/>
        </p:nvSpPr>
        <p:spPr>
          <a:xfrm>
            <a:off x="3347862" y="1517840"/>
            <a:ext cx="144017" cy="1360955"/>
          </a:xfrm>
          <a:prstGeom prst="arc">
            <a:avLst/>
          </a:prstGeom>
          <a:ln>
            <a:solidFill>
              <a:srgbClr val="A491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弧形 24"/>
          <p:cNvSpPr/>
          <p:nvPr/>
        </p:nvSpPr>
        <p:spPr>
          <a:xfrm>
            <a:off x="1115616" y="1707654"/>
            <a:ext cx="2222196" cy="1274636"/>
          </a:xfrm>
          <a:prstGeom prst="arc">
            <a:avLst/>
          </a:prstGeom>
          <a:ln>
            <a:solidFill>
              <a:srgbClr val="A491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283" y="2638999"/>
            <a:ext cx="822617" cy="320798"/>
          </a:xfrm>
          <a:prstGeom prst="rect">
            <a:avLst/>
          </a:prstGeom>
        </p:spPr>
      </p:pic>
      <p:cxnSp>
        <p:nvCxnSpPr>
          <p:cNvPr id="9" name="直接箭头连接符 8"/>
          <p:cNvCxnSpPr>
            <a:stCxn id="39" idx="2"/>
          </p:cNvCxnSpPr>
          <p:nvPr/>
        </p:nvCxnSpPr>
        <p:spPr>
          <a:xfrm>
            <a:off x="4162975" y="2563117"/>
            <a:ext cx="1273119" cy="15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834" y="1951540"/>
            <a:ext cx="888403" cy="298430"/>
          </a:xfrm>
          <a:prstGeom prst="rect">
            <a:avLst/>
          </a:prstGeom>
        </p:spPr>
      </p:pic>
      <p:sp>
        <p:nvSpPr>
          <p:cNvPr id="11" name="任意多边形 10"/>
          <p:cNvSpPr/>
          <p:nvPr/>
        </p:nvSpPr>
        <p:spPr>
          <a:xfrm>
            <a:off x="6330617" y="2286000"/>
            <a:ext cx="523567" cy="495154"/>
          </a:xfrm>
          <a:custGeom>
            <a:avLst/>
            <a:gdLst>
              <a:gd name="connsiteX0" fmla="*/ 0 w 523567"/>
              <a:gd name="connsiteY0" fmla="*/ 0 h 497791"/>
              <a:gd name="connsiteX1" fmla="*/ 523461 w 523567"/>
              <a:gd name="connsiteY1" fmla="*/ 106017 h 497791"/>
              <a:gd name="connsiteX2" fmla="*/ 46382 w 523567"/>
              <a:gd name="connsiteY2" fmla="*/ 457200 h 497791"/>
              <a:gd name="connsiteX3" fmla="*/ 99391 w 523567"/>
              <a:gd name="connsiteY3" fmla="*/ 490330 h 497791"/>
              <a:gd name="connsiteX4" fmla="*/ 13252 w 523567"/>
              <a:gd name="connsiteY4" fmla="*/ 457200 h 497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567" h="497791">
                <a:moveTo>
                  <a:pt x="0" y="0"/>
                </a:moveTo>
                <a:cubicBezTo>
                  <a:pt x="257865" y="14908"/>
                  <a:pt x="515731" y="29817"/>
                  <a:pt x="523461" y="106017"/>
                </a:cubicBezTo>
                <a:cubicBezTo>
                  <a:pt x="531191" y="182217"/>
                  <a:pt x="117060" y="393148"/>
                  <a:pt x="46382" y="457200"/>
                </a:cubicBezTo>
                <a:cubicBezTo>
                  <a:pt x="-24296" y="521252"/>
                  <a:pt x="104913" y="490330"/>
                  <a:pt x="99391" y="490330"/>
                </a:cubicBezTo>
                <a:cubicBezTo>
                  <a:pt x="93869" y="490330"/>
                  <a:pt x="53560" y="473765"/>
                  <a:pt x="13252" y="4572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5813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5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5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65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9" grpId="0" animBg="1"/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代码介绍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37" y="843558"/>
            <a:ext cx="2923809" cy="3733333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3718467" y="1048749"/>
            <a:ext cx="1366375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3693799" y="2261802"/>
            <a:ext cx="1393040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228880" y="2098363"/>
            <a:ext cx="150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Raft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224009" y="3641808"/>
            <a:ext cx="1795840" cy="443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3141894" y="4169062"/>
            <a:ext cx="1877955" cy="40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023842" y="395826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</a:p>
        </p:txBody>
      </p:sp>
    </p:spTree>
    <p:extLst>
      <p:ext uri="{BB962C8B-B14F-4D97-AF65-F5344CB8AC3E}">
        <p14:creationId xmlns:p14="http://schemas.microsoft.com/office/powerpoint/2010/main" val="30891830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流程图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96482"/>
            <a:ext cx="5657067" cy="474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983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6035406" y="1366712"/>
            <a:ext cx="1102987" cy="415046"/>
          </a:xfrm>
          <a:prstGeom prst="rect">
            <a:avLst/>
          </a:prstGeom>
          <a:effectLst/>
        </p:spPr>
        <p:txBody>
          <a:bodyPr wrap="none" lIns="63560" tIns="31780" rIns="63560" bIns="3178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900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项目环境</a:t>
            </a:r>
            <a:endParaRPr lang="en-US" altLang="zh-CN" sz="1900" dirty="0">
              <a:solidFill>
                <a:srgbClr val="77A9D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220072" y="1333895"/>
            <a:ext cx="394765" cy="376056"/>
          </a:xfrm>
          <a:prstGeom prst="rect">
            <a:avLst/>
          </a:prstGeom>
          <a:noFill/>
          <a:ln w="12700">
            <a:solidFill>
              <a:srgbClr val="A491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60" tIns="31780" rIns="63560" bIns="31780"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035406" y="2047391"/>
            <a:ext cx="1062913" cy="384846"/>
          </a:xfrm>
          <a:prstGeom prst="rect">
            <a:avLst/>
          </a:prstGeom>
          <a:effectLst/>
        </p:spPr>
        <p:txBody>
          <a:bodyPr wrap="none" lIns="63560" tIns="31780" rIns="63560" bIns="3178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900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Raft</a:t>
            </a:r>
            <a:r>
              <a:rPr lang="zh-CN" altLang="en-US" sz="1900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算法</a:t>
            </a:r>
            <a:endParaRPr lang="en-US" altLang="zh-CN" sz="1900" dirty="0">
              <a:solidFill>
                <a:srgbClr val="77A9D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220072" y="2011475"/>
            <a:ext cx="394765" cy="376056"/>
          </a:xfrm>
          <a:prstGeom prst="rect">
            <a:avLst/>
          </a:prstGeom>
          <a:noFill/>
          <a:ln w="12700">
            <a:solidFill>
              <a:srgbClr val="A491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60" tIns="31780" rIns="63560" bIns="31780"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099586" y="2680265"/>
            <a:ext cx="1102987" cy="384846"/>
          </a:xfrm>
          <a:prstGeom prst="rect">
            <a:avLst/>
          </a:prstGeom>
          <a:effectLst/>
        </p:spPr>
        <p:txBody>
          <a:bodyPr wrap="none" lIns="63560" tIns="31780" rIns="63560" bIns="3178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900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详细实现</a:t>
            </a:r>
            <a:endParaRPr lang="en-US" altLang="zh-CN" sz="1900" dirty="0">
              <a:solidFill>
                <a:srgbClr val="77A9D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20072" y="2689055"/>
            <a:ext cx="394765" cy="376056"/>
          </a:xfrm>
          <a:prstGeom prst="rect">
            <a:avLst/>
          </a:prstGeom>
          <a:noFill/>
          <a:ln w="12700">
            <a:solidFill>
              <a:srgbClr val="A491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60" tIns="31780" rIns="63560" bIns="31780"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035406" y="3413308"/>
            <a:ext cx="615674" cy="384846"/>
          </a:xfrm>
          <a:prstGeom prst="rect">
            <a:avLst/>
          </a:prstGeom>
          <a:effectLst/>
        </p:spPr>
        <p:txBody>
          <a:bodyPr wrap="none" lIns="63560" tIns="31780" rIns="63560" bIns="3178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900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</a:t>
            </a:r>
            <a:endParaRPr lang="en-US" altLang="zh-CN" sz="1900" dirty="0">
              <a:solidFill>
                <a:srgbClr val="77A9D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220072" y="3393738"/>
            <a:ext cx="394765" cy="376056"/>
          </a:xfrm>
          <a:prstGeom prst="rect">
            <a:avLst/>
          </a:prstGeom>
          <a:noFill/>
          <a:ln w="12700">
            <a:solidFill>
              <a:srgbClr val="A491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60" tIns="31780" rIns="63560" bIns="31780"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TextBox 148"/>
          <p:cNvSpPr txBox="1"/>
          <p:nvPr/>
        </p:nvSpPr>
        <p:spPr>
          <a:xfrm>
            <a:off x="1653563" y="1535288"/>
            <a:ext cx="1761031" cy="840419"/>
          </a:xfrm>
          <a:prstGeom prst="rect">
            <a:avLst/>
          </a:prstGeom>
          <a:noFill/>
        </p:spPr>
        <p:txBody>
          <a:bodyPr vert="horz" wrap="square" lIns="63560" tIns="31780" rIns="63560" bIns="3178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600" b="1" cap="all" spc="209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目录</a:t>
            </a:r>
            <a:endParaRPr lang="en-US" altLang="zh-CN" sz="4600" b="1" cap="all" spc="209" dirty="0">
              <a:solidFill>
                <a:srgbClr val="77A9D3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TextBox 148"/>
          <p:cNvSpPr txBox="1"/>
          <p:nvPr/>
        </p:nvSpPr>
        <p:spPr>
          <a:xfrm>
            <a:off x="1653563" y="2295145"/>
            <a:ext cx="2380414" cy="636645"/>
          </a:xfrm>
          <a:prstGeom prst="rect">
            <a:avLst/>
          </a:prstGeom>
          <a:noFill/>
        </p:spPr>
        <p:txBody>
          <a:bodyPr vert="horz" wrap="square" lIns="63560" tIns="31780" rIns="63560" bIns="3178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100" b="1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CONTENTS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-2411640" y="3958639"/>
            <a:ext cx="17876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部门：</a:t>
            </a:r>
            <a:r>
              <a:rPr lang="en-US" altLang="zh-CN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XXX   </a:t>
            </a: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汇报人：</a:t>
            </a:r>
            <a:r>
              <a:rPr lang="en-US" altLang="zh-CN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xxx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-6744651" y="3958639"/>
            <a:ext cx="9289030" cy="7488832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-6162321" y="3500169"/>
            <a:ext cx="9289030" cy="7488832"/>
          </a:xfrm>
          <a:prstGeom prst="ellipse">
            <a:avLst/>
          </a:prstGeom>
          <a:solidFill>
            <a:srgbClr val="3992DB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-8112803" y="3644185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-3502320" y="4515966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220072" y="1998102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196881" y="1366712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20072" y="2696061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13549" y="3421065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93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37" grpId="0"/>
      <p:bldP spid="38" grpId="0" animBg="1"/>
      <p:bldP spid="39" grpId="0"/>
      <p:bldP spid="40" grpId="0" animBg="1"/>
      <p:bldP spid="41" grpId="0"/>
      <p:bldP spid="42" grpId="0" animBg="1"/>
      <p:bldP spid="43" grpId="0"/>
      <p:bldP spid="4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40" y="987574"/>
            <a:ext cx="3933333" cy="23619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001859"/>
            <a:ext cx="3980952" cy="233333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47664" y="3723878"/>
            <a:ext cx="9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00192" y="3651870"/>
            <a:ext cx="909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Entry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7354" y="185341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456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915566"/>
            <a:ext cx="3576117" cy="397092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995936" y="4908208"/>
            <a:ext cx="89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481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564818"/>
            <a:ext cx="6323383" cy="426854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52275" y="19041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入口函数</a:t>
            </a:r>
          </a:p>
        </p:txBody>
      </p:sp>
    </p:spTree>
    <p:extLst>
      <p:ext uri="{BB962C8B-B14F-4D97-AF65-F5344CB8AC3E}">
        <p14:creationId xmlns:p14="http://schemas.microsoft.com/office/powerpoint/2010/main" val="164855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604075"/>
            <a:ext cx="4973149" cy="403377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91628"/>
            <a:ext cx="4430744" cy="2258669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52274" y="190413"/>
            <a:ext cx="2983622" cy="29310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Follower </a:t>
            </a:r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Candidate</a:t>
            </a:r>
          </a:p>
        </p:txBody>
      </p:sp>
    </p:spTree>
    <p:extLst>
      <p:ext uri="{BB962C8B-B14F-4D97-AF65-F5344CB8AC3E}">
        <p14:creationId xmlns:p14="http://schemas.microsoft.com/office/powerpoint/2010/main" val="372889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843558"/>
            <a:ext cx="7596336" cy="392427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67544" y="195486"/>
            <a:ext cx="96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</a:p>
        </p:txBody>
      </p:sp>
    </p:spTree>
    <p:extLst>
      <p:ext uri="{BB962C8B-B14F-4D97-AF65-F5344CB8AC3E}">
        <p14:creationId xmlns:p14="http://schemas.microsoft.com/office/powerpoint/2010/main" val="159781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843558"/>
            <a:ext cx="7703840" cy="397981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67544" y="195486"/>
            <a:ext cx="2123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RequestVoteRPC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162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581562"/>
            <a:ext cx="6932427" cy="456193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67544" y="195486"/>
            <a:ext cx="232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appendEntriesRPC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0793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11510"/>
            <a:ext cx="7700342" cy="436750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67544" y="195486"/>
            <a:ext cx="1909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RequestClients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637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059582"/>
            <a:ext cx="4806826" cy="362381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7544" y="19548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客户界面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1187624" y="1635646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83568" y="135190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用于客户更新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1173289" y="2561229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69233" y="227748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返回结果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170266" y="304184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66210" y="275810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查询节点日志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157284" y="4267151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53228" y="398340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返回日志</a:t>
            </a:r>
          </a:p>
        </p:txBody>
      </p:sp>
    </p:spTree>
    <p:extLst>
      <p:ext uri="{BB962C8B-B14F-4D97-AF65-F5344CB8AC3E}">
        <p14:creationId xmlns:p14="http://schemas.microsoft.com/office/powerpoint/2010/main" val="242276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579862"/>
            <a:ext cx="2377937" cy="110316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01" y="727612"/>
            <a:ext cx="2421957" cy="106518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974" y="727613"/>
            <a:ext cx="2878373" cy="12464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/>
          <a:srcRect l="-8866" t="4" r="8866" b="31130"/>
          <a:stretch/>
        </p:blipFill>
        <p:spPr>
          <a:xfrm>
            <a:off x="2419023" y="2372477"/>
            <a:ext cx="3148708" cy="8641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128" y="3651870"/>
            <a:ext cx="2620202" cy="113764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 flipV="1">
            <a:off x="1979712" y="1923678"/>
            <a:ext cx="432048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1575284" y="2693855"/>
            <a:ext cx="836476" cy="855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5632476" y="1979022"/>
            <a:ext cx="739724" cy="583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632476" y="3068273"/>
            <a:ext cx="955748" cy="583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330098" y="3272224"/>
            <a:ext cx="1390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79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Leader 8002</a:t>
            </a:r>
            <a:endParaRPr lang="zh-CN" altLang="en-US" sz="1600" dirty="0">
              <a:solidFill>
                <a:srgbClr val="F79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97737" y="4731187"/>
            <a:ext cx="121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Follower 8004</a:t>
            </a:r>
            <a:endParaRPr lang="zh-CN" altLang="en-US" sz="1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69239" y="1881398"/>
            <a:ext cx="121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Follower 8000</a:t>
            </a:r>
            <a:endParaRPr lang="zh-CN" altLang="en-US" sz="1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732240" y="2095478"/>
            <a:ext cx="121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Follower 8001</a:t>
            </a:r>
            <a:endParaRPr lang="zh-CN" altLang="en-US" sz="1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36336" y="4851035"/>
            <a:ext cx="121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Follower 8003</a:t>
            </a:r>
            <a:endParaRPr lang="zh-CN" altLang="en-US" sz="1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67544" y="195486"/>
            <a:ext cx="2028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Raft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集群（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个）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33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3800970" y="1841219"/>
            <a:ext cx="2816801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100" dirty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开发环境</a:t>
            </a:r>
            <a:endParaRPr lang="en-GB" altLang="zh-CN" sz="3100" dirty="0">
              <a:solidFill>
                <a:srgbClr val="77A9D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2315746" y="1388328"/>
            <a:ext cx="1562186" cy="157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60" tIns="31780" rIns="63560" bIns="317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600" cap="all" spc="209" dirty="0">
                <a:solidFill>
                  <a:srgbClr val="77A9D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z="9600" cap="all" spc="209" dirty="0">
              <a:solidFill>
                <a:srgbClr val="77A9D3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51340" y="4046568"/>
            <a:ext cx="9289030" cy="7488832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533670" y="3588098"/>
            <a:ext cx="9289030" cy="7488832"/>
          </a:xfrm>
          <a:prstGeom prst="ellipse">
            <a:avLst/>
          </a:prstGeom>
          <a:solidFill>
            <a:srgbClr val="3992DB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83188" y="3732114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193671" y="4603895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28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r="32224"/>
          <a:stretch/>
        </p:blipFill>
        <p:spPr>
          <a:xfrm>
            <a:off x="467544" y="2266426"/>
            <a:ext cx="2880320" cy="8780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r="29768" b="35693"/>
          <a:stretch/>
        </p:blipFill>
        <p:spPr>
          <a:xfrm>
            <a:off x="5292080" y="987574"/>
            <a:ext cx="2952328" cy="129614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/>
          <a:srcRect t="1004" r="15990" b="46667"/>
          <a:stretch/>
        </p:blipFill>
        <p:spPr>
          <a:xfrm>
            <a:off x="5220071" y="3042181"/>
            <a:ext cx="3096344" cy="105843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83568" y="3202066"/>
            <a:ext cx="2220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79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Leader Node 8002</a:t>
            </a:r>
            <a:endParaRPr lang="zh-CN" altLang="en-US" dirty="0">
              <a:solidFill>
                <a:srgbClr val="F79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12160" y="4180309"/>
            <a:ext cx="121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Follower 8000</a:t>
            </a:r>
            <a:endParaRPr lang="zh-CN" altLang="en-US" sz="1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07901" y="2417629"/>
            <a:ext cx="121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Follower 8000</a:t>
            </a:r>
            <a:endParaRPr lang="zh-CN" altLang="en-US" sz="1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3347864" y="1851670"/>
            <a:ext cx="1944216" cy="705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4" idx="1"/>
          </p:cNvCxnSpPr>
          <p:nvPr/>
        </p:nvCxnSpPr>
        <p:spPr>
          <a:xfrm>
            <a:off x="3365579" y="2859452"/>
            <a:ext cx="1854492" cy="71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94959" y="953956"/>
            <a:ext cx="2520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情况一：失效</a:t>
            </a:r>
            <a:r>
              <a:rPr lang="en-US" altLang="zh-CN" sz="24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</a:p>
        </p:txBody>
      </p:sp>
      <p:sp>
        <p:nvSpPr>
          <p:cNvPr id="17" name="矩形 16"/>
          <p:cNvSpPr/>
          <p:nvPr/>
        </p:nvSpPr>
        <p:spPr>
          <a:xfrm>
            <a:off x="467544" y="195486"/>
            <a:ext cx="2028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Raft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集群（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个）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2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-2662" r="29366" b="-334"/>
          <a:stretch/>
        </p:blipFill>
        <p:spPr>
          <a:xfrm>
            <a:off x="745298" y="1718843"/>
            <a:ext cx="2736304" cy="17058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r="17775" b="4762"/>
          <a:stretch/>
        </p:blipFill>
        <p:spPr>
          <a:xfrm>
            <a:off x="5364088" y="1779661"/>
            <a:ext cx="2865081" cy="144016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995936" y="1991909"/>
            <a:ext cx="1008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0F18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☹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94959" y="953956"/>
            <a:ext cx="2520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情况二：失效</a:t>
            </a:r>
            <a:r>
              <a:rPr lang="en-US" altLang="zh-CN" sz="24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084168" y="3424656"/>
            <a:ext cx="133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Candidate 8000</a:t>
            </a:r>
            <a:endParaRPr lang="zh-CN" altLang="en-US" sz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1907704" y="4164454"/>
            <a:ext cx="5184576" cy="940781"/>
          </a:xfrm>
          <a:custGeom>
            <a:avLst/>
            <a:gdLst>
              <a:gd name="connsiteX0" fmla="*/ 5187639 w 5187639"/>
              <a:gd name="connsiteY0" fmla="*/ 100661 h 1200605"/>
              <a:gd name="connsiteX1" fmla="*/ 2669726 w 5187639"/>
              <a:gd name="connsiteY1" fmla="*/ 1200591 h 1200605"/>
              <a:gd name="connsiteX2" fmla="*/ 178318 w 5187639"/>
              <a:gd name="connsiteY2" fmla="*/ 80783 h 1200605"/>
              <a:gd name="connsiteX3" fmla="*/ 184944 w 5187639"/>
              <a:gd name="connsiteY3" fmla="*/ 80783 h 1200605"/>
              <a:gd name="connsiteX4" fmla="*/ 65674 w 5187639"/>
              <a:gd name="connsiteY4" fmla="*/ 21148 h 1200605"/>
              <a:gd name="connsiteX5" fmla="*/ 105431 w 5187639"/>
              <a:gd name="connsiteY5" fmla="*/ 41026 h 120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7639" h="1200605">
                <a:moveTo>
                  <a:pt x="5187639" y="100661"/>
                </a:moveTo>
                <a:cubicBezTo>
                  <a:pt x="4346126" y="652282"/>
                  <a:pt x="3504613" y="1203904"/>
                  <a:pt x="2669726" y="1200591"/>
                </a:cubicBezTo>
                <a:cubicBezTo>
                  <a:pt x="1834839" y="1197278"/>
                  <a:pt x="178318" y="80783"/>
                  <a:pt x="178318" y="80783"/>
                </a:cubicBezTo>
                <a:cubicBezTo>
                  <a:pt x="-235812" y="-105852"/>
                  <a:pt x="203718" y="90722"/>
                  <a:pt x="184944" y="80783"/>
                </a:cubicBezTo>
                <a:cubicBezTo>
                  <a:pt x="166170" y="70844"/>
                  <a:pt x="65674" y="21148"/>
                  <a:pt x="65674" y="21148"/>
                </a:cubicBezTo>
                <a:lnTo>
                  <a:pt x="105431" y="4102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287108" y="3517555"/>
            <a:ext cx="133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Candidate 8004</a:t>
            </a:r>
            <a:endParaRPr lang="zh-CN" altLang="en-US" sz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067944" y="449634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不能正常工作</a:t>
            </a:r>
          </a:p>
        </p:txBody>
      </p:sp>
      <p:sp>
        <p:nvSpPr>
          <p:cNvPr id="26" name="矩形 25"/>
          <p:cNvSpPr/>
          <p:nvPr/>
        </p:nvSpPr>
        <p:spPr>
          <a:xfrm>
            <a:off x="467544" y="195486"/>
            <a:ext cx="2028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Raft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集群（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个）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821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r="31793" b="25613"/>
          <a:stretch/>
        </p:blipFill>
        <p:spPr>
          <a:xfrm>
            <a:off x="260940" y="1271916"/>
            <a:ext cx="3545537" cy="158417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b="23071"/>
          <a:stretch/>
        </p:blipFill>
        <p:spPr>
          <a:xfrm>
            <a:off x="5402645" y="1209698"/>
            <a:ext cx="3370150" cy="18481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8513" y="3667138"/>
            <a:ext cx="4638095" cy="1085714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 flipV="1">
            <a:off x="3422302" y="2538843"/>
            <a:ext cx="504056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4661624" y="2579706"/>
            <a:ext cx="576064" cy="107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275856" y="4739934"/>
            <a:ext cx="1537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79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Leader 8000</a:t>
            </a:r>
            <a:endParaRPr lang="zh-CN" altLang="en-US" dirty="0">
              <a:solidFill>
                <a:srgbClr val="F79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77563" y="2914957"/>
            <a:ext cx="121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Follower 8002</a:t>
            </a:r>
            <a:endParaRPr lang="zh-CN" altLang="en-US" sz="1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228184" y="3084778"/>
            <a:ext cx="121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Follower 8004</a:t>
            </a:r>
            <a:endParaRPr lang="zh-CN" altLang="en-US" sz="1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100505" y="1672084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😄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36937" y="72389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情况三：失效节点恢复</a:t>
            </a:r>
          </a:p>
        </p:txBody>
      </p:sp>
      <p:sp>
        <p:nvSpPr>
          <p:cNvPr id="21" name="矩形 20"/>
          <p:cNvSpPr/>
          <p:nvPr/>
        </p:nvSpPr>
        <p:spPr>
          <a:xfrm>
            <a:off x="467544" y="195486"/>
            <a:ext cx="2028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Raft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集群（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个）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167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3800970" y="1841219"/>
            <a:ext cx="2816801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100" dirty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总结</a:t>
            </a:r>
            <a:endParaRPr lang="en-GB" altLang="zh-CN" sz="3100" dirty="0">
              <a:solidFill>
                <a:srgbClr val="77A9D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2315746" y="1388328"/>
            <a:ext cx="1562186" cy="157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60" tIns="31780" rIns="63560" bIns="317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600" cap="all" spc="209" dirty="0">
                <a:solidFill>
                  <a:srgbClr val="77A9D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z="9600" cap="all" spc="209" dirty="0">
              <a:solidFill>
                <a:srgbClr val="77A9D3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951340" y="4046568"/>
            <a:ext cx="9289030" cy="7488832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533670" y="3588098"/>
            <a:ext cx="9289030" cy="7488832"/>
          </a:xfrm>
          <a:prstGeom prst="ellipse">
            <a:avLst/>
          </a:prstGeom>
          <a:solidFill>
            <a:srgbClr val="3992DB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83188" y="3732114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193671" y="4603895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62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-2411640" y="3958639"/>
            <a:ext cx="17876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部门：</a:t>
            </a:r>
            <a:r>
              <a:rPr lang="en-US" altLang="zh-CN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XXX   </a:t>
            </a: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汇报人：</a:t>
            </a:r>
            <a:r>
              <a:rPr lang="en-US" altLang="zh-CN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xxx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-6744651" y="3958639"/>
            <a:ext cx="9289030" cy="7488832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-6162321" y="3500169"/>
            <a:ext cx="9289030" cy="7488832"/>
          </a:xfrm>
          <a:prstGeom prst="ellipse">
            <a:avLst/>
          </a:prstGeom>
          <a:solidFill>
            <a:srgbClr val="3992DB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-8112803" y="3644185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-3502320" y="4515966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926908" y="3170479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不足：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仅简单实现了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raft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算法，待优化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2.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benchmark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未考虑性能优化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未加入节点动态变化功能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362513" y="3170479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感悟：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从实现过程中加深了对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raft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算法理解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2.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纸上得来终觉浅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632" y="915566"/>
            <a:ext cx="505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Raft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响应一次用户请求需要几次刷盘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?Raft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刷盘对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Raft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性能的影响 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赵江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4" name="矩形 3"/>
          <p:cNvSpPr/>
          <p:nvPr/>
        </p:nvSpPr>
        <p:spPr>
          <a:xfrm>
            <a:off x="1475656" y="1172556"/>
            <a:ext cx="562136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333333"/>
                </a:solidFill>
                <a:latin typeface="Helvetica" panose="020B0604020202020204" pitchFamily="34" charset="0"/>
              </a:rPr>
              <a:t>1. </a:t>
            </a:r>
            <a:r>
              <a:rPr lang="zh-CN" altLang="en-US" sz="1100" dirty="0">
                <a:solidFill>
                  <a:srgbClr val="333333"/>
                </a:solidFill>
                <a:latin typeface="Helvetica" panose="020B0604020202020204" pitchFamily="34" charset="0"/>
              </a:rPr>
              <a:t>每次日志写入后都需要刷盘才能返回成功，而刷盘是一个比较耗时的操作</a:t>
            </a:r>
            <a:endParaRPr lang="en-US" altLang="zh-CN" sz="1100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sz="1100" dirty="0">
                <a:solidFill>
                  <a:srgbClr val="333333"/>
                </a:solidFill>
                <a:latin typeface="Helvetica" panose="020B0604020202020204" pitchFamily="34" charset="0"/>
              </a:rPr>
              <a:t>2. </a:t>
            </a:r>
            <a:r>
              <a:rPr lang="zh-CN" altLang="en-US" sz="1100" dirty="0">
                <a:solidFill>
                  <a:srgbClr val="333333"/>
                </a:solidFill>
                <a:latin typeface="Helvetica" panose="020B0604020202020204" pitchFamily="34" charset="0"/>
              </a:rPr>
              <a:t>优化：</a:t>
            </a:r>
            <a:r>
              <a:rPr lang="en-US" altLang="zh-CN" sz="1100" dirty="0">
                <a:solidFill>
                  <a:srgbClr val="333333"/>
                </a:solidFill>
                <a:latin typeface="Helvetica" panose="020B0604020202020204" pitchFamily="34" charset="0"/>
              </a:rPr>
              <a:t>Batch Processing</a:t>
            </a:r>
            <a:r>
              <a:rPr lang="zh-CN" altLang="en-US" sz="1100" dirty="0">
                <a:solidFill>
                  <a:srgbClr val="333333"/>
                </a:solidFill>
                <a:latin typeface="Helvetica" panose="020B0604020202020204" pitchFamily="34" charset="0"/>
              </a:rPr>
              <a:t>：在请求量较大时，并不是每一条日志写入都刷盘，还是累积一定量的日志后集中刷盘，从而减少刷盘次数。对应的，在同步到 </a:t>
            </a:r>
            <a:r>
              <a:rPr lang="en-US" altLang="zh-CN" sz="1100" dirty="0">
                <a:solidFill>
                  <a:srgbClr val="333333"/>
                </a:solidFill>
                <a:latin typeface="Helvetica" panose="020B0604020202020204" pitchFamily="34" charset="0"/>
              </a:rPr>
              <a:t>Follower </a:t>
            </a:r>
            <a:r>
              <a:rPr lang="zh-CN" altLang="en-US" sz="1100" dirty="0">
                <a:solidFill>
                  <a:srgbClr val="333333"/>
                </a:solidFill>
                <a:latin typeface="Helvetica" panose="020B0604020202020204" pitchFamily="34" charset="0"/>
              </a:rPr>
              <a:t>时也采用批量同步的方式，</a:t>
            </a:r>
            <a:r>
              <a:rPr lang="en-US" altLang="zh-CN" sz="1100" dirty="0">
                <a:solidFill>
                  <a:srgbClr val="333333"/>
                </a:solidFill>
                <a:latin typeface="Helvetica" panose="020B0604020202020204" pitchFamily="34" charset="0"/>
              </a:rPr>
              <a:t>Follower </a:t>
            </a:r>
            <a:r>
              <a:rPr lang="zh-CN" altLang="en-US" sz="1100" dirty="0">
                <a:solidFill>
                  <a:srgbClr val="333333"/>
                </a:solidFill>
                <a:latin typeface="Helvetica" panose="020B0604020202020204" pitchFamily="34" charset="0"/>
              </a:rPr>
              <a:t>接收后将日志批量写盘。</a:t>
            </a:r>
            <a:endParaRPr lang="zh-CN" altLang="en-US" sz="11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259631" y="1902666"/>
            <a:ext cx="1245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赖杰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36722" y="2181329"/>
            <a:ext cx="45576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对于数据量比较大的日志，可以将日志进行分片处理从而提高输出速度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99173" y="34352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问题及总结</a:t>
            </a:r>
          </a:p>
        </p:txBody>
      </p:sp>
    </p:spTree>
    <p:extLst>
      <p:ext uri="{BB962C8B-B14F-4D97-AF65-F5344CB8AC3E}">
        <p14:creationId xmlns:p14="http://schemas.microsoft.com/office/powerpoint/2010/main" val="271001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开发环境</a:t>
            </a:r>
            <a:endParaRPr lang="en-GB" altLang="zh-CN" sz="1800" dirty="0">
              <a:solidFill>
                <a:srgbClr val="77A9D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26" name="Picture 2" descr="Image result for python png">
            <a:extLst>
              <a:ext uri="{FF2B5EF4-FFF2-40B4-BE49-F238E27FC236}">
                <a16:creationId xmlns:a16="http://schemas.microsoft.com/office/drawing/2014/main" id="{017579E8-CE5F-46AD-AA6C-386792BDE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403" y="1474767"/>
            <a:ext cx="2342534" cy="69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bootstrap png">
            <a:extLst>
              <a:ext uri="{FF2B5EF4-FFF2-40B4-BE49-F238E27FC236}">
                <a16:creationId xmlns:a16="http://schemas.microsoft.com/office/drawing/2014/main" id="{2EC968E9-40B3-4D0F-A5CD-A47C859C5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057" y="3183818"/>
            <a:ext cx="1818824" cy="131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vue.js png">
            <a:extLst>
              <a:ext uri="{FF2B5EF4-FFF2-40B4-BE49-F238E27FC236}">
                <a16:creationId xmlns:a16="http://schemas.microsoft.com/office/drawing/2014/main" id="{59308D15-8E41-45D7-A696-11E6267DF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219822"/>
            <a:ext cx="1440351" cy="124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python flask png">
            <a:extLst>
              <a:ext uri="{FF2B5EF4-FFF2-40B4-BE49-F238E27FC236}">
                <a16:creationId xmlns:a16="http://schemas.microsoft.com/office/drawing/2014/main" id="{882F01FF-DB77-4289-AF70-B8EA6E66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347614"/>
            <a:ext cx="2004106" cy="78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6A415CA-2D17-4656-86B9-F1BDEA50F670}"/>
              </a:ext>
            </a:extLst>
          </p:cNvPr>
          <p:cNvSpPr txBox="1"/>
          <p:nvPr/>
        </p:nvSpPr>
        <p:spPr>
          <a:xfrm>
            <a:off x="2424560" y="220539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编程语言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7DDF221-B322-4C6B-851D-09FF5EBFCECD}"/>
              </a:ext>
            </a:extLst>
          </p:cNvPr>
          <p:cNvSpPr txBox="1"/>
          <p:nvPr/>
        </p:nvSpPr>
        <p:spPr>
          <a:xfrm>
            <a:off x="6012160" y="2161703"/>
            <a:ext cx="829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FD6FFFD-0D39-4E88-8CCC-4BCC8F9DC88F}"/>
              </a:ext>
            </a:extLst>
          </p:cNvPr>
          <p:cNvSpPr txBox="1"/>
          <p:nvPr/>
        </p:nvSpPr>
        <p:spPr>
          <a:xfrm>
            <a:off x="2038525" y="4535438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E9F8DB4-1F9B-47F7-B23D-8ABCA9298F15}"/>
              </a:ext>
            </a:extLst>
          </p:cNvPr>
          <p:cNvSpPr txBox="1"/>
          <p:nvPr/>
        </p:nvSpPr>
        <p:spPr>
          <a:xfrm>
            <a:off x="5972185" y="453543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前端框架</a:t>
            </a:r>
          </a:p>
        </p:txBody>
      </p:sp>
    </p:spTree>
    <p:extLst>
      <p:ext uri="{BB962C8B-B14F-4D97-AF65-F5344CB8AC3E}">
        <p14:creationId xmlns:p14="http://schemas.microsoft.com/office/powerpoint/2010/main" val="37394698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3800970" y="1841219"/>
            <a:ext cx="2816801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100" dirty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Raft </a:t>
            </a:r>
            <a:r>
              <a:rPr lang="zh-CN" altLang="en-US" sz="3100" dirty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算法</a:t>
            </a:r>
            <a:endParaRPr lang="en-GB" altLang="zh-CN" sz="3100" dirty="0">
              <a:solidFill>
                <a:srgbClr val="77A9D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2315746" y="1388328"/>
            <a:ext cx="1562186" cy="157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60" tIns="31780" rIns="63560" bIns="317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600" cap="all" spc="209" dirty="0">
                <a:solidFill>
                  <a:srgbClr val="77A9D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z="9600" cap="all" spc="209" dirty="0">
              <a:solidFill>
                <a:srgbClr val="77A9D3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951340" y="4046568"/>
            <a:ext cx="9289030" cy="7488832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533670" y="3588098"/>
            <a:ext cx="9289030" cy="7488832"/>
          </a:xfrm>
          <a:prstGeom prst="ellipse">
            <a:avLst/>
          </a:prstGeom>
          <a:solidFill>
            <a:srgbClr val="3992DB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83188" y="3732114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193671" y="4603895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56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Raft </a:t>
            </a:r>
            <a:r>
              <a:rPr lang="zh-CN" altLang="en-US" sz="1800" dirty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算法</a:t>
            </a:r>
            <a:r>
              <a:rPr lang="en-US" altLang="zh-CN" sz="1800" dirty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</a:t>
            </a:r>
            <a:r>
              <a:rPr lang="zh-CN" altLang="en-US" sz="1800" dirty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介绍</a:t>
            </a:r>
            <a:endParaRPr lang="en-GB" altLang="zh-CN" sz="1800" dirty="0">
              <a:solidFill>
                <a:srgbClr val="77A9D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31640" y="1491630"/>
            <a:ext cx="65527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	</a:t>
            </a:r>
            <a:br>
              <a:rPr lang="zh-CN" altLang="en-US" dirty="0"/>
            </a:br>
            <a:endParaRPr lang="zh-CN" altLang="en-US" dirty="0"/>
          </a:p>
          <a:p>
            <a:r>
              <a:rPr lang="en-US" altLang="zh-CN" dirty="0"/>
              <a:t>	</a:t>
            </a:r>
            <a:r>
              <a:rPr lang="en-US" altLang="zh-CN" dirty="0">
                <a:latin typeface="Arial Nova Light" panose="020B0304020202020204" pitchFamily="34" charset="0"/>
              </a:rPr>
              <a:t>Raft</a:t>
            </a:r>
            <a:r>
              <a:rPr lang="zh-CN" altLang="en-US" dirty="0">
                <a:latin typeface="Arial Nova Light" panose="020B0304020202020204" pitchFamily="34" charset="0"/>
              </a:rPr>
              <a:t>是一种易于</a:t>
            </a:r>
            <a:r>
              <a:rPr lang="zh-CN" altLang="en-US" b="1" dirty="0">
                <a:latin typeface="Arial Nova Light" panose="020B0304020202020204" pitchFamily="34" charset="0"/>
              </a:rPr>
              <a:t>理解</a:t>
            </a:r>
            <a:r>
              <a:rPr lang="zh-CN" altLang="en-US" dirty="0">
                <a:latin typeface="Arial Nova Light" panose="020B0304020202020204" pitchFamily="34" charset="0"/>
              </a:rPr>
              <a:t>的共识算法。 它在</a:t>
            </a:r>
            <a:r>
              <a:rPr lang="zh-CN" altLang="en-US" b="1" dirty="0">
                <a:latin typeface="Arial Nova Light" panose="020B0304020202020204" pitchFamily="34" charset="0"/>
              </a:rPr>
              <a:t>容错和性能方面与</a:t>
            </a:r>
            <a:r>
              <a:rPr lang="en-US" altLang="zh-CN" b="1" dirty="0" err="1">
                <a:latin typeface="Arial Nova Light" panose="020B0304020202020204" pitchFamily="34" charset="0"/>
              </a:rPr>
              <a:t>Paxos</a:t>
            </a:r>
            <a:r>
              <a:rPr lang="zh-CN" altLang="en-US" b="1" dirty="0">
                <a:latin typeface="Arial Nova Light" panose="020B0304020202020204" pitchFamily="34" charset="0"/>
              </a:rPr>
              <a:t>相当</a:t>
            </a:r>
            <a:r>
              <a:rPr lang="zh-CN" altLang="en-US" dirty="0">
                <a:latin typeface="Arial Nova Light" panose="020B0304020202020204" pitchFamily="34" charset="0"/>
              </a:rPr>
              <a:t>。 不同之处在于它被分解为</a:t>
            </a:r>
            <a:r>
              <a:rPr lang="zh-CN" altLang="en-US" b="1" dirty="0">
                <a:latin typeface="Arial Nova Light" panose="020B0304020202020204" pitchFamily="34" charset="0"/>
              </a:rPr>
              <a:t>相对独立的子问题</a:t>
            </a:r>
            <a:r>
              <a:rPr lang="zh-CN" altLang="en-US" dirty="0">
                <a:latin typeface="Arial Nova Light" panose="020B0304020202020204" pitchFamily="34" charset="0"/>
              </a:rPr>
              <a:t>，并且它干净地解决了实际系统所需的所有主要部分</a:t>
            </a:r>
          </a:p>
          <a:p>
            <a:endParaRPr lang="en-US" altLang="zh-CN" dirty="0">
              <a:solidFill>
                <a:srgbClr val="24292E"/>
              </a:solidFill>
              <a:latin typeface="Arial Nova Light" panose="020B0304020202020204" pitchFamily="34" charset="0"/>
            </a:endParaRPr>
          </a:p>
          <a:p>
            <a:r>
              <a:rPr lang="en-US" altLang="zh-CN" dirty="0">
                <a:latin typeface="Arial Nova Light" panose="020B0304020202020204" pitchFamily="34" charset="0"/>
              </a:rPr>
              <a:t>	Raft </a:t>
            </a:r>
            <a:r>
              <a:rPr lang="zh-CN" altLang="en-US" dirty="0">
                <a:latin typeface="Arial Nova Light" panose="020B0304020202020204" pitchFamily="34" charset="0"/>
              </a:rPr>
              <a:t>通过选举一个</a:t>
            </a:r>
            <a:r>
              <a:rPr lang="zh-CN" altLang="en-US" b="1" dirty="0">
                <a:latin typeface="Arial Nova Light" panose="020B0304020202020204" pitchFamily="34" charset="0"/>
              </a:rPr>
              <a:t>领导者（</a:t>
            </a:r>
            <a:r>
              <a:rPr lang="en-US" altLang="zh-CN" b="1" dirty="0">
                <a:latin typeface="Arial Nova Light" panose="020B0304020202020204" pitchFamily="34" charset="0"/>
              </a:rPr>
              <a:t>Leader</a:t>
            </a:r>
            <a:r>
              <a:rPr lang="zh-CN" altLang="en-US" b="1" dirty="0">
                <a:latin typeface="Arial Nova Light" panose="020B0304020202020204" pitchFamily="34" charset="0"/>
              </a:rPr>
              <a:t>）</a:t>
            </a:r>
            <a:r>
              <a:rPr lang="zh-CN" altLang="en-US" dirty="0">
                <a:latin typeface="Arial Nova Light" panose="020B0304020202020204" pitchFamily="34" charset="0"/>
              </a:rPr>
              <a:t>，然后给予他全部的管理复制日志的责任来实现</a:t>
            </a:r>
            <a:r>
              <a:rPr lang="zh-CN" altLang="en-US" b="1" dirty="0">
                <a:latin typeface="Arial Nova Light" panose="020B0304020202020204" pitchFamily="34" charset="0"/>
              </a:rPr>
              <a:t>一致性</a:t>
            </a:r>
            <a:r>
              <a:rPr lang="zh-CN" altLang="en-US" dirty="0">
                <a:latin typeface="Arial Nova Light" panose="020B0304020202020204" pitchFamily="34" charset="0"/>
              </a:rPr>
              <a:t>。领导人从客户端接收日志条目，把日志条目复制到其他服务器上，并且当保证安全性的时候告诉其他的服务器应用日志条目到他们的</a:t>
            </a:r>
            <a:r>
              <a:rPr lang="zh-CN" altLang="en-US" b="1" dirty="0">
                <a:latin typeface="Arial Nova Light" panose="020B0304020202020204" pitchFamily="34" charset="0"/>
              </a:rPr>
              <a:t>状态机</a:t>
            </a:r>
            <a:r>
              <a:rPr lang="zh-CN" altLang="en-US" dirty="0">
                <a:latin typeface="Arial Nova Light" panose="020B0304020202020204" pitchFamily="34" charset="0"/>
              </a:rPr>
              <a:t>中。</a:t>
            </a:r>
          </a:p>
        </p:txBody>
      </p:sp>
      <p:pic>
        <p:nvPicPr>
          <p:cNvPr id="3075" name="Picture 3" descr="https://raft.github.io/logo/annie-sol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39502"/>
            <a:ext cx="1713445" cy="187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9733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Raft </a:t>
            </a:r>
            <a:r>
              <a:rPr lang="zh-CN" altLang="en-US" sz="1800" dirty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算法</a:t>
            </a:r>
            <a:r>
              <a:rPr lang="en-US" altLang="zh-CN" sz="1800" dirty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VS </a:t>
            </a:r>
            <a:r>
              <a:rPr lang="en-US" altLang="zh-CN" sz="1800" dirty="0" err="1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Paxos</a:t>
            </a:r>
            <a:r>
              <a:rPr lang="en-US" altLang="zh-CN" sz="1800" dirty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endParaRPr lang="en-GB" altLang="zh-CN" sz="1800" dirty="0">
              <a:solidFill>
                <a:srgbClr val="77A9D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15616" y="1131590"/>
            <a:ext cx="6552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	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69596" y="965943"/>
            <a:ext cx="723079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效果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：Raft 等价于 (multi-)Paxos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效率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：Raft 与 Paxos 一样高效；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结构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：Raft 更易于理解 - 为了增强可理解性，Raft 将 leader 选举、日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</a:t>
            </a:r>
            <a:r>
              <a:rPr kumimoji="0" lang="en-US" altLang="zh-CN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志复制和安全性等关键元素分离，并采用更强的一致性以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 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减少必须考虑的状态的数量；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实现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：Raft 更易于实现 - Raft 算法的论文中提供了许多有利于实现的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指引；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安全性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：Raft 还包括一个用于变更集群成员的新机制，它使用重叠的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 </a:t>
            </a:r>
            <a:r>
              <a:rPr kumimoji="0" lang="en-US" altLang="zh-CN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大多数（overlapping majorities）来保证安全性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b="1" dirty="0">
                <a:latin typeface="Arial Unicode MS"/>
              </a:rPr>
              <a:t>日志：</a:t>
            </a:r>
            <a:r>
              <a:rPr lang="en-US" altLang="zh-CN" dirty="0">
                <a:latin typeface="Arial Unicode MS"/>
              </a:rPr>
              <a:t>Raft</a:t>
            </a:r>
            <a:r>
              <a:rPr lang="zh-CN" altLang="en-US" dirty="0">
                <a:latin typeface="Arial Unicode MS"/>
              </a:rPr>
              <a:t>协议强调日志的连续性，</a:t>
            </a:r>
            <a:r>
              <a:rPr lang="en-US" altLang="zh-CN" dirty="0">
                <a:latin typeface="Arial Unicode MS"/>
              </a:rPr>
              <a:t>multi-</a:t>
            </a:r>
            <a:r>
              <a:rPr lang="en-US" altLang="zh-CN" dirty="0" err="1">
                <a:latin typeface="Arial Unicode MS"/>
              </a:rPr>
              <a:t>paxos</a:t>
            </a:r>
            <a:r>
              <a:rPr lang="zh-CN" altLang="en-US" dirty="0">
                <a:latin typeface="Arial Unicode MS"/>
              </a:rPr>
              <a:t>则允许日志有空洞。</a:t>
            </a:r>
            <a:endParaRPr lang="en-US" altLang="zh-CN" dirty="0"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Arial Unicode MS"/>
              </a:rPr>
              <a:t>……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3063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195486"/>
            <a:ext cx="1627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Raft </a:t>
            </a:r>
            <a:r>
              <a:rPr lang="zh-CN" altLang="en-US" dirty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状态转化</a:t>
            </a:r>
            <a:endParaRPr lang="en-GB" altLang="zh-CN" dirty="0">
              <a:solidFill>
                <a:srgbClr val="77A9D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1817" y="771550"/>
            <a:ext cx="3904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种角色：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Follower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Candiate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02870" y="4233450"/>
            <a:ext cx="1517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种角色之间的转化</a:t>
            </a:r>
          </a:p>
        </p:txBody>
      </p:sp>
      <p:sp>
        <p:nvSpPr>
          <p:cNvPr id="7" name="流程图: 终止 6">
            <a:extLst>
              <a:ext uri="{FF2B5EF4-FFF2-40B4-BE49-F238E27FC236}">
                <a16:creationId xmlns:a16="http://schemas.microsoft.com/office/drawing/2014/main" id="{F633FC0A-B2D3-41E6-A9FF-57EFC8EAC66E}"/>
              </a:ext>
            </a:extLst>
          </p:cNvPr>
          <p:cNvSpPr/>
          <p:nvPr/>
        </p:nvSpPr>
        <p:spPr>
          <a:xfrm>
            <a:off x="1565307" y="2160427"/>
            <a:ext cx="1544858" cy="338554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 Rounded MT Bold" panose="020F0704030504030204" pitchFamily="34" charset="0"/>
              </a:rPr>
              <a:t>Follower</a:t>
            </a:r>
            <a:endParaRPr lang="zh-CN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流程图: 终止 10">
            <a:extLst>
              <a:ext uri="{FF2B5EF4-FFF2-40B4-BE49-F238E27FC236}">
                <a16:creationId xmlns:a16="http://schemas.microsoft.com/office/drawing/2014/main" id="{9C4B5D24-BC69-449B-A810-D83E33220336}"/>
              </a:ext>
            </a:extLst>
          </p:cNvPr>
          <p:cNvSpPr/>
          <p:nvPr/>
        </p:nvSpPr>
        <p:spPr>
          <a:xfrm>
            <a:off x="3861694" y="2480904"/>
            <a:ext cx="1544858" cy="338554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 Rounded MT Bold" panose="020F0704030504030204" pitchFamily="34" charset="0"/>
              </a:rPr>
              <a:t>Candidate</a:t>
            </a:r>
            <a:endParaRPr lang="zh-CN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流程图: 终止 11">
            <a:extLst>
              <a:ext uri="{FF2B5EF4-FFF2-40B4-BE49-F238E27FC236}">
                <a16:creationId xmlns:a16="http://schemas.microsoft.com/office/drawing/2014/main" id="{4A3A6879-C9E0-4721-83D0-928EAF0520B1}"/>
              </a:ext>
            </a:extLst>
          </p:cNvPr>
          <p:cNvSpPr/>
          <p:nvPr/>
        </p:nvSpPr>
        <p:spPr>
          <a:xfrm>
            <a:off x="5979470" y="2787774"/>
            <a:ext cx="1544858" cy="338554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 Rounded MT Bold" panose="020F0704030504030204" pitchFamily="34" charset="0"/>
              </a:rPr>
              <a:t>Leader</a:t>
            </a:r>
            <a:endParaRPr lang="zh-CN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788A5942-0F0B-4F85-A32C-6E6CE13A7DA1}"/>
              </a:ext>
            </a:extLst>
          </p:cNvPr>
          <p:cNvCxnSpPr>
            <a:endCxn id="7" idx="1"/>
          </p:cNvCxnSpPr>
          <p:nvPr/>
        </p:nvCxnSpPr>
        <p:spPr>
          <a:xfrm rot="16200000" flipH="1">
            <a:off x="1166052" y="1930448"/>
            <a:ext cx="510479" cy="28803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49" name="连接符: 曲线 6148">
            <a:extLst>
              <a:ext uri="{FF2B5EF4-FFF2-40B4-BE49-F238E27FC236}">
                <a16:creationId xmlns:a16="http://schemas.microsoft.com/office/drawing/2014/main" id="{82B3321F-D96B-46B4-93B5-2E795311F3F8}"/>
              </a:ext>
            </a:extLst>
          </p:cNvPr>
          <p:cNvCxnSpPr>
            <a:cxnSpLocks/>
            <a:stCxn id="7" idx="0"/>
            <a:endCxn id="11" idx="0"/>
          </p:cNvCxnSpPr>
          <p:nvPr/>
        </p:nvCxnSpPr>
        <p:spPr>
          <a:xfrm rot="16200000" flipH="1">
            <a:off x="3325690" y="1172472"/>
            <a:ext cx="320477" cy="2296387"/>
          </a:xfrm>
          <a:prstGeom prst="curvedConnector3">
            <a:avLst>
              <a:gd name="adj1" fmla="val -7133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63" name="连接符: 曲线 6162">
            <a:extLst>
              <a:ext uri="{FF2B5EF4-FFF2-40B4-BE49-F238E27FC236}">
                <a16:creationId xmlns:a16="http://schemas.microsoft.com/office/drawing/2014/main" id="{F7B76E8A-3F16-46C6-A523-103D8AA76F49}"/>
              </a:ext>
            </a:extLst>
          </p:cNvPr>
          <p:cNvCxnSpPr>
            <a:cxnSpLocks/>
            <a:stCxn id="11" idx="3"/>
            <a:endCxn id="11" idx="0"/>
          </p:cNvCxnSpPr>
          <p:nvPr/>
        </p:nvCxnSpPr>
        <p:spPr>
          <a:xfrm flipH="1" flipV="1">
            <a:off x="4634123" y="2480904"/>
            <a:ext cx="772429" cy="169277"/>
          </a:xfrm>
          <a:prstGeom prst="curvedConnector4">
            <a:avLst>
              <a:gd name="adj1" fmla="val -29595"/>
              <a:gd name="adj2" fmla="val 23504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74" name="连接符: 曲线 6173">
            <a:extLst>
              <a:ext uri="{FF2B5EF4-FFF2-40B4-BE49-F238E27FC236}">
                <a16:creationId xmlns:a16="http://schemas.microsoft.com/office/drawing/2014/main" id="{ED72A77D-7E42-4703-9E76-5E3E6386F56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06552" y="2690691"/>
            <a:ext cx="1345347" cy="9708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60C5D59B-4C9A-4B73-9FF0-9759D039294C}"/>
              </a:ext>
            </a:extLst>
          </p:cNvPr>
          <p:cNvCxnSpPr>
            <a:stCxn id="12" idx="2"/>
            <a:endCxn id="7" idx="2"/>
          </p:cNvCxnSpPr>
          <p:nvPr/>
        </p:nvCxnSpPr>
        <p:spPr>
          <a:xfrm rot="5400000" flipH="1">
            <a:off x="4231144" y="605574"/>
            <a:ext cx="627347" cy="4414163"/>
          </a:xfrm>
          <a:prstGeom prst="curvedConnector3">
            <a:avLst>
              <a:gd name="adj1" fmla="val -3643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43622A5F-299E-448E-97FC-32FA82E57240}"/>
              </a:ext>
            </a:extLst>
          </p:cNvPr>
          <p:cNvCxnSpPr>
            <a:stCxn id="11" idx="2"/>
            <a:endCxn id="7" idx="2"/>
          </p:cNvCxnSpPr>
          <p:nvPr/>
        </p:nvCxnSpPr>
        <p:spPr>
          <a:xfrm rot="5400000" flipH="1">
            <a:off x="3325691" y="1511027"/>
            <a:ext cx="320477" cy="2296387"/>
          </a:xfrm>
          <a:prstGeom prst="curvedConnector3">
            <a:avLst>
              <a:gd name="adj1" fmla="val -7133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6621BC47-6559-4C39-8AB9-1A248B9873A6}"/>
              </a:ext>
            </a:extLst>
          </p:cNvPr>
          <p:cNvSpPr txBox="1"/>
          <p:nvPr/>
        </p:nvSpPr>
        <p:spPr>
          <a:xfrm>
            <a:off x="928848" y="201083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开始</a:t>
            </a:r>
          </a:p>
        </p:txBody>
      </p:sp>
      <p:sp>
        <p:nvSpPr>
          <p:cNvPr id="6181" name="文本框 6180">
            <a:extLst>
              <a:ext uri="{FF2B5EF4-FFF2-40B4-BE49-F238E27FC236}">
                <a16:creationId xmlns:a16="http://schemas.microsoft.com/office/drawing/2014/main" id="{70242DA4-6B4C-4068-9EE1-455459F09C4D}"/>
              </a:ext>
            </a:extLst>
          </p:cNvPr>
          <p:cNvSpPr txBox="1"/>
          <p:nvPr/>
        </p:nvSpPr>
        <p:spPr>
          <a:xfrm>
            <a:off x="2764148" y="257299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发现领导者或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更高的任期值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D126C380-8B9C-4A48-8B1C-59E7661E8A30}"/>
              </a:ext>
            </a:extLst>
          </p:cNvPr>
          <p:cNvSpPr txBox="1"/>
          <p:nvPr/>
        </p:nvSpPr>
        <p:spPr>
          <a:xfrm>
            <a:off x="4573223" y="1905167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超时，新选举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8A68B9C-0DF9-45BA-A756-213B0033D94C}"/>
              </a:ext>
            </a:extLst>
          </p:cNvPr>
          <p:cNvSpPr txBox="1"/>
          <p:nvPr/>
        </p:nvSpPr>
        <p:spPr>
          <a:xfrm>
            <a:off x="3865436" y="3405649"/>
            <a:ext cx="1715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发现有更高的任期节点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0A045EBB-BFA3-4D4E-B238-F6CB15FA11EE}"/>
              </a:ext>
            </a:extLst>
          </p:cNvPr>
          <p:cNvSpPr txBox="1"/>
          <p:nvPr/>
        </p:nvSpPr>
        <p:spPr>
          <a:xfrm>
            <a:off x="5857109" y="238200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获得大多数人的投票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6E47A61-1E12-4484-9B8D-06FF2B57272D}"/>
              </a:ext>
            </a:extLst>
          </p:cNvPr>
          <p:cNvSpPr txBox="1"/>
          <p:nvPr/>
        </p:nvSpPr>
        <p:spPr>
          <a:xfrm>
            <a:off x="2472060" y="1636766"/>
            <a:ext cx="2027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选举超时，或者没收到心跳</a:t>
            </a:r>
          </a:p>
        </p:txBody>
      </p:sp>
    </p:spTree>
    <p:extLst>
      <p:ext uri="{BB962C8B-B14F-4D97-AF65-F5344CB8AC3E}">
        <p14:creationId xmlns:p14="http://schemas.microsoft.com/office/powerpoint/2010/main" val="342172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github.com/CyC2018/CS-Notes/raw/master/docs/notes/pics/111521118015898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13" y="699542"/>
            <a:ext cx="7426077" cy="3915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github.com/CyC2018/CS-Notes/raw/master/docs/notes/pics/111521118445538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98" y="699542"/>
            <a:ext cx="7634685" cy="402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github.com/CyC2018/CS-Notes/raw/master/docs/notes/pics/111521118483039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09" y="699542"/>
            <a:ext cx="7634687" cy="40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github.com/CyC2018/CS-Notes/raw/master/docs/notes/pics/111521118640738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10" y="753008"/>
            <a:ext cx="7634689" cy="40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551359" y="166749"/>
            <a:ext cx="2188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Raft </a:t>
            </a:r>
            <a:r>
              <a:rPr lang="zh-CN" altLang="en-US" dirty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算法</a:t>
            </a:r>
            <a:r>
              <a:rPr lang="en-US" altLang="zh-CN" dirty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</a:t>
            </a:r>
            <a:r>
              <a:rPr lang="zh-CN" altLang="en-US" dirty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领导选举</a:t>
            </a:r>
            <a:endParaRPr lang="en-GB" altLang="zh-CN" dirty="0">
              <a:solidFill>
                <a:srgbClr val="77A9D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123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2399</TotalTime>
  <Words>867</Words>
  <Application>Microsoft Office PowerPoint</Application>
  <PresentationFormat>全屏显示(16:9)</PresentationFormat>
  <Paragraphs>212</Paragraphs>
  <Slides>34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-apple-system</vt:lpstr>
      <vt:lpstr>Arial Unicode MS</vt:lpstr>
      <vt:lpstr>华文仿宋</vt:lpstr>
      <vt:lpstr>微软雅黑</vt:lpstr>
      <vt:lpstr>幼圆</vt:lpstr>
      <vt:lpstr>Arial</vt:lpstr>
      <vt:lpstr>Arial Nova Light</vt:lpstr>
      <vt:lpstr>Arial Rounded MT Bold</vt:lpstr>
      <vt:lpstr>Calibri</vt:lpstr>
      <vt:lpstr>Helvetica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东升 何</cp:lastModifiedBy>
  <cp:revision>150</cp:revision>
  <dcterms:created xsi:type="dcterms:W3CDTF">2015-12-11T17:46:17Z</dcterms:created>
  <dcterms:modified xsi:type="dcterms:W3CDTF">2019-01-24T16:21:56Z</dcterms:modified>
</cp:coreProperties>
</file>