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0"/>
          <p:cNvCxnSpPr>
            <a:cxnSpLocks noChangeShapeType="1"/>
          </p:cNvCxnSpPr>
          <p:nvPr userDrawn="1"/>
        </p:nvCxnSpPr>
        <p:spPr bwMode="auto">
          <a:xfrm>
            <a:off x="762000" y="3733800"/>
            <a:ext cx="7772400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dot"/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743325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i="0" cap="all">
                <a:latin typeface="Georgia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43138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latin typeface="Trebuchet MS"/>
                <a:cs typeface="Trebuchet M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5583"/>
            <a:ext cx="7772400" cy="64558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eorgia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524000"/>
            <a:ext cx="8445500" cy="50165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Trebuchet MS"/>
                <a:cs typeface="Trebuchet MS"/>
              </a:defRPr>
            </a:lvl1pPr>
            <a:lvl2pPr>
              <a:buClr>
                <a:schemeClr val="bg1"/>
              </a:buClr>
              <a:defRPr lang="en-US" sz="2400" b="0" i="0" dirty="0" smtClean="0">
                <a:solidFill>
                  <a:schemeClr val="bg1"/>
                </a:solidFill>
                <a:latin typeface="Trebuchet MS"/>
                <a:ea typeface="ＭＳ Ｐゴシック" pitchFamily="122" charset="-128"/>
                <a:cs typeface="Trebuchet MS"/>
              </a:defRPr>
            </a:lvl2pPr>
            <a:lvl3pPr>
              <a:buClrTx/>
              <a:defRPr b="0" i="0">
                <a:latin typeface="Trebuchet MS"/>
                <a:cs typeface="Trebuchet MS"/>
              </a:defRPr>
            </a:lvl3pPr>
            <a:lvl4pPr>
              <a:buClrTx/>
              <a:defRPr b="0" i="0">
                <a:latin typeface="Trebuchet MS"/>
                <a:cs typeface="Trebuchet MS"/>
              </a:defRPr>
            </a:lvl4pPr>
            <a:lvl5pPr>
              <a:defRPr b="0" i="1">
                <a:latin typeface="Trebuchet MS"/>
                <a:cs typeface="Trebuchet M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72178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eorgia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083" y="1640417"/>
            <a:ext cx="4040717" cy="4836583"/>
          </a:xfrm>
          <a:prstGeom prst="rect">
            <a:avLst/>
          </a:prstGeom>
        </p:spPr>
        <p:txBody>
          <a:bodyPr/>
          <a:lstStyle>
            <a:lvl1pPr>
              <a:defRPr sz="2800" b="0" i="0">
                <a:latin typeface="Trebuchet MS"/>
                <a:cs typeface="Trebuchet MS"/>
              </a:defRPr>
            </a:lvl1pPr>
            <a:lvl2pPr>
              <a:buClrTx/>
              <a:buFont typeface="Arial"/>
              <a:buChar char="•"/>
              <a:defRPr sz="2400" b="0" i="0">
                <a:latin typeface="Trebuchet MS"/>
                <a:cs typeface="Trebuchet MS"/>
              </a:defRPr>
            </a:lvl2pPr>
            <a:lvl3pPr>
              <a:buClrTx/>
              <a:buFont typeface="Arial"/>
              <a:buChar char="•"/>
              <a:defRPr sz="2000" b="0" i="0">
                <a:latin typeface="Trebuchet MS"/>
                <a:cs typeface="Trebuchet MS"/>
              </a:defRPr>
            </a:lvl3pPr>
            <a:lvl4pPr>
              <a:buClrTx/>
              <a:buFont typeface="Arial"/>
              <a:buChar char="•"/>
              <a:defRPr sz="1800" b="0" i="0">
                <a:latin typeface="Trebuchet MS"/>
                <a:cs typeface="Trebuchet MS"/>
              </a:defRPr>
            </a:lvl4pPr>
            <a:lvl5pPr>
              <a:buClr>
                <a:srgbClr val="ECD63F"/>
              </a:buClr>
              <a:buFontTx/>
              <a:buNone/>
              <a:defRPr sz="1800" b="0" i="1"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640416"/>
            <a:ext cx="4135967" cy="4836583"/>
          </a:xfrm>
          <a:prstGeom prst="rect">
            <a:avLst/>
          </a:prstGeom>
        </p:spPr>
        <p:txBody>
          <a:bodyPr/>
          <a:lstStyle>
            <a:lvl1pPr>
              <a:defRPr sz="2800" b="0" i="0">
                <a:latin typeface="Trebuchet MS"/>
                <a:cs typeface="Trebuchet MS"/>
              </a:defRPr>
            </a:lvl1pPr>
            <a:lvl2pPr>
              <a:buClrTx/>
              <a:buFont typeface="Arial"/>
              <a:buChar char="•"/>
              <a:defRPr sz="2400" b="0" i="0">
                <a:latin typeface="Trebuchet MS"/>
                <a:cs typeface="Trebuchet MS"/>
              </a:defRPr>
            </a:lvl2pPr>
            <a:lvl3pPr>
              <a:buClrTx/>
              <a:buFont typeface="Arial"/>
              <a:buChar char="•"/>
              <a:defRPr sz="2000" b="0" i="0">
                <a:latin typeface="Trebuchet MS"/>
                <a:cs typeface="Trebuchet MS"/>
              </a:defRPr>
            </a:lvl3pPr>
            <a:lvl4pPr>
              <a:buClrTx/>
              <a:buFont typeface="Arial"/>
              <a:buChar char="•"/>
              <a:defRPr sz="1800" b="0" i="0">
                <a:latin typeface="Trebuchet MS"/>
                <a:cs typeface="Trebuchet MS"/>
              </a:defRPr>
            </a:lvl4pPr>
            <a:lvl5pPr>
              <a:buClr>
                <a:srgbClr val="ECD63F"/>
              </a:buClr>
              <a:buFontTx/>
              <a:buNone/>
              <a:defRPr sz="1800" b="0" i="1"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1932"/>
            <a:ext cx="8229600" cy="66040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eorgia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9293"/>
            <a:ext cx="4040188" cy="4389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750" y="2042582"/>
            <a:ext cx="4211638" cy="4466167"/>
          </a:xfrm>
          <a:prstGeom prst="rect">
            <a:avLst/>
          </a:prstGeom>
        </p:spPr>
        <p:txBody>
          <a:bodyPr/>
          <a:lstStyle>
            <a:lvl1pPr>
              <a:defRPr sz="2400" b="0" i="0">
                <a:latin typeface="Trebuchet MS"/>
                <a:cs typeface="Trebuchet MS"/>
              </a:defRPr>
            </a:lvl1pPr>
            <a:lvl2pPr>
              <a:buClrTx/>
              <a:buFont typeface="Arial"/>
              <a:buChar char="•"/>
              <a:defRPr sz="2000" b="0" i="0">
                <a:latin typeface="Trebuchet MS"/>
                <a:cs typeface="Trebuchet MS"/>
              </a:defRPr>
            </a:lvl2pPr>
            <a:lvl3pPr>
              <a:buClrTx/>
              <a:buFont typeface="Arial"/>
              <a:buChar char="•"/>
              <a:defRPr sz="1800" b="0" i="0">
                <a:latin typeface="Trebuchet MS"/>
                <a:cs typeface="Trebuchet MS"/>
              </a:defRPr>
            </a:lvl3pPr>
            <a:lvl4pPr>
              <a:buClrTx/>
              <a:buFont typeface="Arial"/>
              <a:buChar char="•"/>
              <a:defRPr sz="1600" b="0" i="0">
                <a:latin typeface="Trebuchet MS"/>
                <a:cs typeface="Trebuchet MS"/>
              </a:defRPr>
            </a:lvl4pPr>
            <a:lvl5pPr>
              <a:buClr>
                <a:srgbClr val="ECD63F"/>
              </a:buClr>
              <a:buFontTx/>
              <a:buNone/>
              <a:defRPr sz="1600" b="0" i="1">
                <a:latin typeface="Trebuchet MS"/>
                <a:cs typeface="Trebuchet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9293"/>
            <a:ext cx="4041775" cy="4389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42582"/>
            <a:ext cx="4234392" cy="446616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buClrTx/>
              <a:buFont typeface="Arial"/>
              <a:buChar char="•"/>
              <a:defRPr sz="2000"/>
            </a:lvl2pPr>
            <a:lvl3pPr>
              <a:buClrTx/>
              <a:buFont typeface="Arial"/>
              <a:buChar char="•"/>
              <a:defRPr sz="1800"/>
            </a:lvl3pPr>
            <a:lvl4pPr>
              <a:buClrTx/>
              <a:buFont typeface="Arial"/>
              <a:buChar char="•"/>
              <a:defRPr sz="1600"/>
            </a:lvl4pPr>
            <a:lvl5pPr>
              <a:buClr>
                <a:srgbClr val="ECD63F"/>
              </a:buClr>
              <a:buFontTx/>
              <a:buNone/>
              <a:defRPr sz="1600" i="1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3008313" cy="1295400"/>
          </a:xfrm>
          <a:prstGeom prst="rect">
            <a:avLst/>
          </a:prstGeom>
          <a:solidFill>
            <a:srgbClr val="E59C00"/>
          </a:solidFill>
        </p:spPr>
        <p:txBody>
          <a:bodyPr anchor="b"/>
          <a:lstStyle>
            <a:lvl1pPr algn="l">
              <a:defRPr sz="2000" b="0" i="0">
                <a:latin typeface="Trebuchet MS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1"/>
            <a:ext cx="5111750" cy="49530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eorgia"/>
                <a:cs typeface="Georgia"/>
              </a:defRPr>
            </a:lvl1pPr>
            <a:lvl2pPr>
              <a:buClrTx/>
              <a:buFont typeface="Arial"/>
              <a:buChar char="•"/>
              <a:defRPr sz="2800" b="0" i="0">
                <a:latin typeface="Trebuchet MS"/>
                <a:cs typeface="Trebuchet MS"/>
              </a:defRPr>
            </a:lvl2pPr>
            <a:lvl3pPr>
              <a:buClrTx/>
              <a:buFont typeface="Arial"/>
              <a:buChar char="•"/>
              <a:defRPr sz="2400" b="0" i="0">
                <a:latin typeface="Trebuchet MS"/>
                <a:cs typeface="Trebuchet MS"/>
              </a:defRPr>
            </a:lvl3pPr>
            <a:lvl4pPr>
              <a:buClrTx/>
              <a:buFont typeface="Arial"/>
              <a:buChar char="•"/>
              <a:defRPr sz="2000" b="0" i="0">
                <a:latin typeface="Trebuchet MS"/>
                <a:cs typeface="Trebuchet MS"/>
              </a:defRPr>
            </a:lvl4pPr>
            <a:lvl5pPr>
              <a:buClr>
                <a:srgbClr val="ECD63F"/>
              </a:buClr>
              <a:buFontTx/>
              <a:buNone/>
              <a:defRPr sz="2000" b="0" i="1">
                <a:latin typeface="Trebuchet MS"/>
                <a:cs typeface="Trebuchet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008313" cy="3505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Trebuchet MS"/>
                <a:cs typeface="Trebuchet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0"/>
            <a:ext cx="5334000" cy="566738"/>
          </a:xfrm>
          <a:prstGeom prst="rect">
            <a:avLst/>
          </a:prstGeom>
        </p:spPr>
        <p:txBody>
          <a:bodyPr anchor="b"/>
          <a:lstStyle>
            <a:lvl1pPr algn="ctr">
              <a:defRPr sz="2000" b="0" i="0">
                <a:latin typeface="Georgia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43000"/>
            <a:ext cx="5334000" cy="3429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138738"/>
            <a:ext cx="5334000" cy="804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i="0">
                <a:latin typeface="Trebuchet MS"/>
                <a:cs typeface="Trebuchet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rth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8" r:id="rId3"/>
    <p:sldLayoutId id="2147483823" r:id="rId4"/>
    <p:sldLayoutId id="2147483824" r:id="rId5"/>
    <p:sldLayoutId id="2147483825" r:id="rId6"/>
    <p:sldLayoutId id="2147483826" r:id="rId7"/>
    <p:sldLayoutId id="2147483827" r:id="rId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ＭＳ Ｐゴシック" pitchFamily="122" charset="-128"/>
          <a:cs typeface="ＭＳ Ｐゴシック" pitchFamily="12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25" charset="0"/>
          <a:ea typeface="ＭＳ Ｐゴシック" pitchFamily="122" charset="-128"/>
          <a:cs typeface="ＭＳ Ｐゴシック" pitchFamily="12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25" charset="0"/>
          <a:ea typeface="ＭＳ Ｐゴシック" pitchFamily="122" charset="-128"/>
          <a:cs typeface="ＭＳ Ｐゴシック" pitchFamily="12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25" charset="0"/>
          <a:ea typeface="ＭＳ Ｐゴシック" pitchFamily="122" charset="-128"/>
          <a:cs typeface="ＭＳ Ｐゴシック" pitchFamily="12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25" charset="0"/>
          <a:ea typeface="ＭＳ Ｐゴシック" pitchFamily="122" charset="-128"/>
          <a:cs typeface="ＭＳ Ｐゴシック" pitchFamily="12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" pitchFamily="12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" pitchFamily="12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" pitchFamily="12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" pitchFamily="12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defRPr sz="2400">
          <a:solidFill>
            <a:schemeClr val="bg1"/>
          </a:solidFill>
          <a:latin typeface="+mn-lt"/>
          <a:ea typeface="ＭＳ Ｐゴシック" pitchFamily="122" charset="-128"/>
          <a:cs typeface="ＭＳ Ｐゴシック" pitchFamily="12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6633"/>
        </a:buClr>
        <a:buSzPct val="80000"/>
        <a:buFont typeface="Times" charset="0"/>
        <a:buChar char="•"/>
        <a:defRPr sz="2400">
          <a:solidFill>
            <a:schemeClr val="bg1"/>
          </a:solidFill>
          <a:latin typeface="+mn-lt"/>
          <a:ea typeface="ＭＳ Ｐゴシック" pitchFamily="122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bg1"/>
          </a:solidFill>
          <a:latin typeface="+mn-lt"/>
          <a:ea typeface="ＭＳ Ｐゴシック" pitchFamily="12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95000"/>
        <a:buFont typeface="Times" charset="0"/>
        <a:buChar char="•"/>
        <a:defRPr sz="2000">
          <a:solidFill>
            <a:schemeClr val="bg1"/>
          </a:solidFill>
          <a:latin typeface="+mn-lt"/>
          <a:ea typeface="ＭＳ Ｐゴシック" pitchFamily="12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+mn-lt"/>
          <a:ea typeface="ＭＳ Ｐゴシック" pitchFamily="12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+mn-lt"/>
          <a:ea typeface="ＭＳ Ｐゴシック" pitchFamily="12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+mn-lt"/>
          <a:ea typeface="ＭＳ Ｐゴシック" pitchFamily="12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+mn-lt"/>
          <a:ea typeface="ＭＳ Ｐゴシック" pitchFamily="12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+mn-lt"/>
          <a:ea typeface="ＭＳ Ｐゴシック" pitchFamily="12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PAXOS Made Simple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Karthik and Steve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07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Oscillations with two proposers</a:t>
            </a:r>
          </a:p>
          <a:p>
            <a:pPr>
              <a:buFont typeface="Arial"/>
              <a:buChar char="•"/>
            </a:pPr>
            <a:r>
              <a:rPr lang="en-US" dirty="0" smtClean="0"/>
              <a:t>Choose one distinguished proposer</a:t>
            </a:r>
          </a:p>
          <a:p>
            <a:pPr>
              <a:buFont typeface="Arial"/>
              <a:buChar char="•"/>
            </a:pPr>
            <a:r>
              <a:rPr lang="en-US" dirty="0" smtClean="0"/>
              <a:t>Electing a distinguished proposer could be done using real-time or randomness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1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2979"/>
            <a:ext cx="7772400" cy="645584"/>
          </a:xfrm>
        </p:spPr>
        <p:txBody>
          <a:bodyPr/>
          <a:lstStyle/>
          <a:p>
            <a:r>
              <a:rPr lang="en-US" dirty="0" smtClean="0"/>
              <a:t>Managing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2004561"/>
            <a:ext cx="8445500" cy="3853702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800" dirty="0" smtClean="0"/>
              <a:t>Locks: Mechanism to manage concurrency</a:t>
            </a:r>
          </a:p>
          <a:p>
            <a:pPr lvl="1">
              <a:buFont typeface="Arial"/>
              <a:buChar char="•"/>
            </a:pPr>
            <a:r>
              <a:rPr lang="en-US" sz="2800" dirty="0" err="1" smtClean="0"/>
              <a:t>Mutex</a:t>
            </a:r>
            <a:r>
              <a:rPr lang="en-US" sz="2800" dirty="0" smtClean="0"/>
              <a:t>/Semaphores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Managed by the system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Distributed System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Central server to manage locks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Failure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3307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you reach consensus in a distributed system while tolerating non-malicious failures?</a:t>
            </a:r>
          </a:p>
          <a:p>
            <a:r>
              <a:rPr lang="en-US" dirty="0" smtClean="0"/>
              <a:t>Requirements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Safety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Only a value that has been proposed can be chosen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Only a single value is chosen</a:t>
            </a:r>
          </a:p>
          <a:p>
            <a:pPr lvl="1">
              <a:buFont typeface="Arial"/>
              <a:buChar char="•"/>
            </a:pPr>
            <a:r>
              <a:rPr lang="en-US" dirty="0"/>
              <a:t>A process never learns that a value has been chosen unless it </a:t>
            </a:r>
            <a:r>
              <a:rPr lang="en-US" dirty="0" smtClean="0"/>
              <a:t>actually has </a:t>
            </a:r>
            <a:r>
              <a:rPr lang="en-US" dirty="0"/>
              <a:t>been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Liveness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Some proposed value is eventually chosen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If a value is chosen, all processes eventually learn its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4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 roles</a:t>
            </a:r>
          </a:p>
          <a:p>
            <a:pPr>
              <a:buFont typeface="Arial"/>
              <a:buChar char="•"/>
            </a:pPr>
            <a:r>
              <a:rPr lang="en-US" dirty="0" smtClean="0"/>
              <a:t>Proposers, Acceptors, and Learners</a:t>
            </a:r>
          </a:p>
          <a:p>
            <a:pPr>
              <a:buFont typeface="Arial"/>
              <a:buChar char="•"/>
            </a:pPr>
            <a:r>
              <a:rPr lang="en-US" dirty="0" smtClean="0"/>
              <a:t>A process can be one or more agents</a:t>
            </a:r>
          </a:p>
          <a:p>
            <a:pPr marL="0" indent="0"/>
            <a:r>
              <a:rPr lang="en-US" dirty="0" smtClean="0"/>
              <a:t>Assumptions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Agents operate at arbitrary speed, may fail by stopping, and may restart. Only requirement is agents remember some information when they restart</a:t>
            </a:r>
          </a:p>
          <a:p>
            <a:pPr>
              <a:buFont typeface="Arial"/>
              <a:buChar char="•"/>
            </a:pPr>
            <a:r>
              <a:rPr lang="en-US" dirty="0" smtClean="0"/>
              <a:t>Messages can take arbitrarily long to be delivered, can be duplicated, and can be lost, but </a:t>
            </a:r>
            <a:r>
              <a:rPr lang="en-US" b="1" dirty="0" smtClean="0"/>
              <a:t>not corrupted</a:t>
            </a:r>
          </a:p>
          <a:p>
            <a:pPr>
              <a:buFont typeface="Arial"/>
              <a:buChar char="•"/>
            </a:pPr>
            <a:r>
              <a:rPr lang="en-US" dirty="0" smtClean="0"/>
              <a:t>A proposed value is chosen if a majority of the set of acceptors accept that value</a:t>
            </a:r>
          </a:p>
          <a:p>
            <a:pPr>
              <a:buFont typeface="Arial"/>
              <a:buChar char="•"/>
            </a:pPr>
            <a:r>
              <a:rPr lang="en-US" dirty="0" smtClean="0"/>
              <a:t>Multiple proposals may be chosen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8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PAXOS: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99" y="1342560"/>
            <a:ext cx="8589989" cy="5016500"/>
          </a:xfrm>
        </p:spPr>
        <p:txBody>
          <a:bodyPr/>
          <a:lstStyle/>
          <a:p>
            <a:r>
              <a:rPr lang="en-US" dirty="0" smtClean="0"/>
              <a:t>P1: An acceptor must accept the first proposal it receives</a:t>
            </a:r>
          </a:p>
          <a:p>
            <a:r>
              <a:rPr lang="en-US" dirty="0" smtClean="0"/>
              <a:t>P2: If a proposal with value </a:t>
            </a:r>
            <a:r>
              <a:rPr lang="en-US" i="1" dirty="0" smtClean="0"/>
              <a:t>v</a:t>
            </a:r>
            <a:r>
              <a:rPr lang="en-US" dirty="0" smtClean="0"/>
              <a:t> is chosen, then every higher-numbered proposal chosen should have value </a:t>
            </a:r>
            <a:r>
              <a:rPr lang="en-US" i="1" dirty="0" smtClean="0"/>
              <a:t>v</a:t>
            </a:r>
            <a:endParaRPr lang="en-US" dirty="0" smtClean="0"/>
          </a:p>
          <a:p>
            <a:r>
              <a:rPr lang="en-US" dirty="0" smtClean="0"/>
              <a:t>P2a</a:t>
            </a:r>
            <a:r>
              <a:rPr lang="en-US" dirty="0"/>
              <a:t>: If a proposal with value v is chosen, then every higher-numbered </a:t>
            </a:r>
            <a:r>
              <a:rPr lang="en-US" dirty="0" smtClean="0"/>
              <a:t>proposal accepted </a:t>
            </a:r>
            <a:r>
              <a:rPr lang="en-US" dirty="0"/>
              <a:t>by any acceptor has value </a:t>
            </a:r>
            <a:r>
              <a:rPr lang="en-US" dirty="0" smtClean="0"/>
              <a:t>v</a:t>
            </a:r>
            <a:endParaRPr lang="en-US" dirty="0"/>
          </a:p>
          <a:p>
            <a:r>
              <a:rPr lang="en-US" dirty="0"/>
              <a:t>P2b: If a proposal with value v is chosen, then every higher-numbered </a:t>
            </a:r>
            <a:r>
              <a:rPr lang="en-US" dirty="0" smtClean="0"/>
              <a:t>proposal issued </a:t>
            </a:r>
            <a:r>
              <a:rPr lang="en-US" dirty="0"/>
              <a:t>by any proposer has value </a:t>
            </a:r>
            <a:r>
              <a:rPr lang="en-US" dirty="0" smtClean="0"/>
              <a:t>v</a:t>
            </a:r>
          </a:p>
          <a:p>
            <a:r>
              <a:rPr lang="en-US" dirty="0"/>
              <a:t>P2c: For any v and n, if a proposal with value v and number n is issued</a:t>
            </a:r>
            <a:r>
              <a:rPr lang="en-US" dirty="0" smtClean="0"/>
              <a:t>, then </a:t>
            </a:r>
            <a:r>
              <a:rPr lang="en-US" dirty="0"/>
              <a:t>there is a set S consisting of a majority of acceptors such </a:t>
            </a:r>
            <a:r>
              <a:rPr lang="en-US" dirty="0" smtClean="0"/>
              <a:t>that either </a:t>
            </a:r>
            <a:r>
              <a:rPr lang="en-US" dirty="0"/>
              <a:t>(a) no acceptor in S has accepted any proposal numbered </a:t>
            </a:r>
            <a:r>
              <a:rPr lang="en-US" dirty="0" smtClean="0"/>
              <a:t>less than </a:t>
            </a:r>
            <a:r>
              <a:rPr lang="en-US" dirty="0"/>
              <a:t>n, or (b) v is the value of the highest-numbered proposal </a:t>
            </a:r>
            <a:r>
              <a:rPr lang="en-US" dirty="0" smtClean="0"/>
              <a:t>among all </a:t>
            </a:r>
            <a:r>
              <a:rPr lang="en-US" dirty="0"/>
              <a:t>proposals numbered less than n accepted by </a:t>
            </a:r>
            <a:r>
              <a:rPr lang="en-US" dirty="0" smtClean="0"/>
              <a:t>the acceptors </a:t>
            </a:r>
            <a:r>
              <a:rPr lang="en-US" dirty="0"/>
              <a:t>in 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90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PAXOS Algorithm: Phase I (Prepare)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2206560"/>
            <a:ext cx="8445500" cy="325392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A Proposer selects a proposal number n and sends a prepare request with number n to majority of acceptors</a:t>
            </a:r>
          </a:p>
          <a:p>
            <a:pPr>
              <a:buFont typeface="Arial"/>
              <a:buChar char="•"/>
            </a:pPr>
            <a:r>
              <a:rPr lang="en-US" dirty="0" smtClean="0"/>
              <a:t>If acceptor receives the prepare request with number n greater than that of any prepare request it saw, it responds with a YES to that request with a promise not to accept any proposals numbered less than n and include the highest-numbered proposal (if any) that it 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2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PAXOS Algorithm: Phase II (Accept)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826400"/>
            <a:ext cx="8445500" cy="438576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If the proposer receives a response YES to its prepare requests from a majority of acceptors, it sends an accept request to each of those acceptors for a proposal numbered n with value v which is the value of the highest-numbered proposal among the responses</a:t>
            </a:r>
          </a:p>
          <a:p>
            <a:pPr>
              <a:buFont typeface="Arial"/>
              <a:buChar char="•"/>
            </a:pPr>
            <a:r>
              <a:rPr lang="en-US" dirty="0" smtClean="0"/>
              <a:t>If an acceptor receives an accept request for a proposal numbered n, it accepts the proposal unless it has already responded to a prepare request having a number greater than n</a:t>
            </a:r>
          </a:p>
          <a:p>
            <a:pPr>
              <a:buFont typeface="Arial"/>
              <a:buChar char="•"/>
            </a:pPr>
            <a:r>
              <a:rPr lang="en-US" dirty="0" smtClean="0"/>
              <a:t>A value is chosen at proposal number n </a:t>
            </a:r>
            <a:r>
              <a:rPr lang="en-US" dirty="0" err="1" smtClean="0"/>
              <a:t>iff</a:t>
            </a:r>
            <a:r>
              <a:rPr lang="en-US" dirty="0" smtClean="0"/>
              <a:t> a majority of acceptors accept that proposal in Phase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1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Can ignore any requests without compromising safety</a:t>
            </a:r>
          </a:p>
          <a:p>
            <a:pPr>
              <a:buFont typeface="Arial"/>
              <a:buChar char="•"/>
            </a:pPr>
            <a:r>
              <a:rPr lang="en-US" dirty="0" smtClean="0"/>
              <a:t>Can always respond to a prepare request</a:t>
            </a:r>
          </a:p>
          <a:p>
            <a:pPr>
              <a:buFont typeface="Arial"/>
              <a:buChar char="•"/>
            </a:pPr>
            <a:r>
              <a:rPr lang="en-US" dirty="0" smtClean="0"/>
              <a:t>Can respond to an accept request if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latin typeface=""/>
              </a:rPr>
              <a:t>An </a:t>
            </a:r>
            <a:r>
              <a:rPr lang="en-US" dirty="0">
                <a:latin typeface=""/>
              </a:rPr>
              <a:t>acceptor can accept a proposal numbered n </a:t>
            </a:r>
            <a:r>
              <a:rPr lang="en-US" dirty="0" err="1">
                <a:latin typeface=""/>
              </a:rPr>
              <a:t>iff</a:t>
            </a:r>
            <a:r>
              <a:rPr lang="en-US" dirty="0">
                <a:latin typeface=""/>
              </a:rPr>
              <a:t> it has not </a:t>
            </a:r>
            <a:r>
              <a:rPr lang="en-US" dirty="0" smtClean="0">
                <a:latin typeface=""/>
              </a:rPr>
              <a:t>responded to </a:t>
            </a:r>
            <a:r>
              <a:rPr lang="en-US" dirty="0">
                <a:latin typeface=""/>
              </a:rPr>
              <a:t>a prepare request having a number greater than </a:t>
            </a:r>
            <a:r>
              <a:rPr lang="en-US" dirty="0" smtClean="0">
                <a:latin typeface=""/>
              </a:rPr>
              <a:t>n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9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2362080"/>
            <a:ext cx="8445500" cy="38760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Each acceptor responds to all learners when it accepts a proposal</a:t>
            </a:r>
          </a:p>
          <a:p>
            <a:pPr>
              <a:buFont typeface="Arial"/>
              <a:buChar char="•"/>
            </a:pPr>
            <a:r>
              <a:rPr lang="en-US" dirty="0" smtClean="0"/>
              <a:t>Non-byzantine systems could have a distinguished learner that informs all other learners</a:t>
            </a:r>
          </a:p>
          <a:p>
            <a:pPr>
              <a:buFont typeface="Arial"/>
              <a:buChar char="•"/>
            </a:pPr>
            <a:r>
              <a:rPr lang="en-US" dirty="0" smtClean="0"/>
              <a:t>Distinguished learner failure: use a set of distinguished learners</a:t>
            </a:r>
          </a:p>
        </p:txBody>
      </p:sp>
    </p:spTree>
    <p:extLst>
      <p:ext uri="{BB962C8B-B14F-4D97-AF65-F5344CB8AC3E}">
        <p14:creationId xmlns:p14="http://schemas.microsoft.com/office/powerpoint/2010/main" val="1737874349"/>
      </p:ext>
    </p:extLst>
  </p:cSld>
  <p:clrMapOvr>
    <a:masterClrMapping/>
  </p:clrMapOvr>
</p:sld>
</file>

<file path=ppt/theme/theme1.xml><?xml version="1.0" encoding="utf-8"?>
<a:theme xmlns:a="http://schemas.openxmlformats.org/drawingml/2006/main" name="UB North Campus Customized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2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22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UB North Campus Customized.potx</Template>
  <TotalTime>119</TotalTime>
  <Words>635</Words>
  <Application>Microsoft Macintosh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UB North Campus Customized</vt:lpstr>
      <vt:lpstr>PAXOS Made Simple</vt:lpstr>
      <vt:lpstr>Managing Concurrency</vt:lpstr>
      <vt:lpstr>Consensus Problem</vt:lpstr>
      <vt:lpstr>Definitions</vt:lpstr>
      <vt:lpstr>PAXOS: </vt:lpstr>
      <vt:lpstr>PAXOS Algorithm: Phase I (Prepare)</vt:lpstr>
      <vt:lpstr>PAXOS Algorithm: Phase II (Accept)</vt:lpstr>
      <vt:lpstr>Acceptor</vt:lpstr>
      <vt:lpstr>Learner</vt:lpstr>
      <vt:lpstr>Liveness</vt:lpstr>
    </vt:vector>
  </TitlesOfParts>
  <Company>University of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Dantu</dc:creator>
  <cp:lastModifiedBy>Karthik Dantu</cp:lastModifiedBy>
  <cp:revision>47</cp:revision>
  <dcterms:created xsi:type="dcterms:W3CDTF">2013-09-12T01:55:56Z</dcterms:created>
  <dcterms:modified xsi:type="dcterms:W3CDTF">2013-09-18T16:47:37Z</dcterms:modified>
</cp:coreProperties>
</file>