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777" r:id="rId2"/>
    <p:sldId id="956" r:id="rId3"/>
    <p:sldId id="866" r:id="rId4"/>
    <p:sldId id="946" r:id="rId5"/>
    <p:sldId id="923" r:id="rId6"/>
    <p:sldId id="907" r:id="rId7"/>
    <p:sldId id="1007" r:id="rId8"/>
    <p:sldId id="904" r:id="rId9"/>
    <p:sldId id="913" r:id="rId10"/>
    <p:sldId id="958" r:id="rId11"/>
    <p:sldId id="905" r:id="rId12"/>
    <p:sldId id="906" r:id="rId13"/>
    <p:sldId id="959" r:id="rId14"/>
    <p:sldId id="966" r:id="rId15"/>
    <p:sldId id="973" r:id="rId16"/>
    <p:sldId id="894" r:id="rId17"/>
    <p:sldId id="914" r:id="rId18"/>
    <p:sldId id="915" r:id="rId19"/>
    <p:sldId id="916" r:id="rId20"/>
    <p:sldId id="917" r:id="rId21"/>
    <p:sldId id="918" r:id="rId22"/>
    <p:sldId id="978" r:id="rId23"/>
    <p:sldId id="974" r:id="rId24"/>
    <p:sldId id="1002" r:id="rId25"/>
    <p:sldId id="984" r:id="rId26"/>
    <p:sldId id="1001" r:id="rId27"/>
    <p:sldId id="1003" r:id="rId28"/>
    <p:sldId id="1011" r:id="rId29"/>
    <p:sldId id="999" r:id="rId30"/>
    <p:sldId id="1004" r:id="rId31"/>
    <p:sldId id="1000" r:id="rId32"/>
    <p:sldId id="1005" r:id="rId33"/>
    <p:sldId id="997" r:id="rId34"/>
    <p:sldId id="1006" r:id="rId35"/>
    <p:sldId id="996" r:id="rId36"/>
    <p:sldId id="995" r:id="rId37"/>
    <p:sldId id="994" r:id="rId38"/>
    <p:sldId id="990" r:id="rId39"/>
    <p:sldId id="1053" r:id="rId40"/>
    <p:sldId id="1049" r:id="rId41"/>
    <p:sldId id="1054" r:id="rId42"/>
    <p:sldId id="1055" r:id="rId43"/>
    <p:sldId id="1056" r:id="rId44"/>
    <p:sldId id="1050" r:id="rId45"/>
    <p:sldId id="1052" r:id="rId46"/>
    <p:sldId id="1057" r:id="rId47"/>
    <p:sldId id="1058" r:id="rId48"/>
    <p:sldId id="1059" r:id="rId49"/>
    <p:sldId id="1060" r:id="rId50"/>
    <p:sldId id="867" r:id="rId51"/>
    <p:sldId id="953" r:id="rId52"/>
    <p:sldId id="951" r:id="rId53"/>
    <p:sldId id="954" r:id="rId54"/>
    <p:sldId id="955" r:id="rId55"/>
    <p:sldId id="934" r:id="rId56"/>
    <p:sldId id="935" r:id="rId57"/>
    <p:sldId id="936" r:id="rId58"/>
    <p:sldId id="937" r:id="rId59"/>
    <p:sldId id="938" r:id="rId60"/>
    <p:sldId id="939" r:id="rId61"/>
    <p:sldId id="868" r:id="rId62"/>
    <p:sldId id="870" r:id="rId63"/>
    <p:sldId id="872" r:id="rId64"/>
    <p:sldId id="873" r:id="rId65"/>
    <p:sldId id="875" r:id="rId66"/>
    <p:sldId id="874" r:id="rId67"/>
    <p:sldId id="877" r:id="rId68"/>
    <p:sldId id="878" r:id="rId69"/>
    <p:sldId id="879" r:id="rId70"/>
    <p:sldId id="940" r:id="rId71"/>
    <p:sldId id="941" r:id="rId72"/>
    <p:sldId id="942" r:id="rId73"/>
    <p:sldId id="943" r:id="rId74"/>
    <p:sldId id="944" r:id="rId75"/>
    <p:sldId id="945" r:id="rId76"/>
    <p:sldId id="947" r:id="rId77"/>
    <p:sldId id="948" r:id="rId78"/>
    <p:sldId id="949" r:id="rId79"/>
    <p:sldId id="950" r:id="rId80"/>
    <p:sldId id="1028" r:id="rId81"/>
    <p:sldId id="1029" r:id="rId82"/>
    <p:sldId id="1030" r:id="rId83"/>
    <p:sldId id="1031" r:id="rId84"/>
    <p:sldId id="1032" r:id="rId85"/>
    <p:sldId id="1043" r:id="rId86"/>
    <p:sldId id="1044" r:id="rId87"/>
    <p:sldId id="1045" r:id="rId88"/>
    <p:sldId id="1046" r:id="rId89"/>
    <p:sldId id="1042" r:id="rId9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B4"/>
    <a:srgbClr val="FFE0B6"/>
    <a:srgbClr val="95CEE8"/>
    <a:srgbClr val="69CEE8"/>
    <a:srgbClr val="C9E5FF"/>
    <a:srgbClr val="FF8D00"/>
    <a:srgbClr val="FFA63C"/>
    <a:srgbClr val="FFD4E1"/>
    <a:srgbClr val="3D84C7"/>
    <a:srgbClr val="ADC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4" autoAdjust="0"/>
    <p:restoredTop sz="94095" autoAdjust="0"/>
  </p:normalViewPr>
  <p:slideViewPr>
    <p:cSldViewPr snapToGrid="0">
      <p:cViewPr>
        <p:scale>
          <a:sx n="100" d="100"/>
          <a:sy n="100" d="100"/>
        </p:scale>
        <p:origin x="-704" y="-3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460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notesMaster" Target="notesMasters/notesMaster1.xml"/><Relationship Id="rId92" Type="http://schemas.openxmlformats.org/officeDocument/2006/relationships/handoutMaster" Target="handoutMasters/handoutMaster1.xml"/><Relationship Id="rId93" Type="http://schemas.openxmlformats.org/officeDocument/2006/relationships/printerSettings" Target="printerSettings/printerSettings1.bin"/><Relationship Id="rId94" Type="http://schemas.openxmlformats.org/officeDocument/2006/relationships/commentAuthors" Target="commentAuthors.xml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11/20/16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11/20/16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3-D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Checklist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want to enable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have today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How we’ll get there</a:t>
            </a:r>
          </a:p>
        </p:txBody>
      </p:sp>
    </p:spTree>
    <p:extLst>
      <p:ext uri="{BB962C8B-B14F-4D97-AF65-F5344CB8AC3E}">
        <p14:creationId xmlns:p14="http://schemas.microsoft.com/office/powerpoint/2010/main" val="83525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255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255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255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255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DD573E-D1DE-244F-8266-6328F7618005}" type="slidenum">
              <a:rPr lang="en-US" sz="900">
                <a:latin typeface="Times New Roman" charset="0"/>
              </a:rPr>
              <a:pPr/>
              <a:t>16</a:t>
            </a:fld>
            <a:endParaRPr lang="en-US" sz="9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255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255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255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255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DD573E-D1DE-244F-8266-6328F7618005}" type="slidenum">
              <a:rPr lang="en-US" sz="900">
                <a:latin typeface="Times New Roman" charset="0"/>
              </a:rPr>
              <a:pPr/>
              <a:t>17</a:t>
            </a:fld>
            <a:endParaRPr lang="en-US" sz="9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Use this Chart to Start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" r:id="rId3" imgW="7271927" imgH="3492719" progId="Excel.Chart.8">
                  <p:embed/>
                </p:oleObj>
              </mc:Choice>
              <mc:Fallback>
                <p:oleObj r:id="rId3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681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1304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52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92525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r>
                <a:rPr lang="en-US" sz="900" baseline="300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rd</a:t>
              </a: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777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6110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9738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276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986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829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82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6618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6351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9602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86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10166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8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Logo Bug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>
                <a:latin typeface="Tahoma"/>
                <a:cs typeface="Tah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548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 b="0" i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7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0" i="0" kern="1200">
          <a:solidFill>
            <a:srgbClr val="404040"/>
          </a:solidFill>
          <a:latin typeface="Helvetica Neue" charset="0"/>
          <a:ea typeface="Helvetica Neue" charset="0"/>
          <a:cs typeface="Helvetica Neue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defRPr sz="24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28650" indent="-17145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089025" indent="-174625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541463" indent="-169863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01838" indent="-173038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Font typeface="Lucida Grande" charset="0"/>
        <a:buChar char="-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mcloud.stanford.edu/raft.pdf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urses.engr.illinois.edu/cs525/sp2013/L9_paxos.sp13.ppt" TargetMode="External"/><Relationship Id="rId3" Type="http://schemas.openxmlformats.org/officeDocument/2006/relationships/hyperlink" Target="http://www.cs.berkeley.edu/~istoica/classes/cs294/11/notes/07-gene-paxos.pptx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2.cs.uh.edu/~paris/6360/PowerPoint/Raft.ppt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e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66700"/>
            <a:ext cx="8520599" cy="2454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6600" dirty="0" err="1" smtClean="0">
                <a:ea typeface="ＭＳ Ｐゴシック" charset="0"/>
              </a:rPr>
              <a:t>Paxos</a:t>
            </a:r>
            <a:r>
              <a:rPr lang="en-US" sz="6600" dirty="0" smtClean="0">
                <a:ea typeface="ＭＳ Ｐゴシック" charset="0"/>
              </a:rPr>
              <a:t> </a:t>
            </a:r>
            <a:r>
              <a:rPr lang="en-US" sz="6600" dirty="0">
                <a:ea typeface="ＭＳ Ｐゴシック" charset="0"/>
              </a:rPr>
              <a:t>and </a:t>
            </a:r>
            <a:r>
              <a:rPr lang="en-US" sz="6600" dirty="0" smtClean="0">
                <a:ea typeface="ＭＳ Ｐゴシック" charset="0"/>
              </a:rPr>
              <a:t>Raft</a:t>
            </a:r>
            <a:r>
              <a:rPr lang="en-US" sz="4800" dirty="0">
                <a:ea typeface="ＭＳ Ｐゴシック" charset="0"/>
              </a:rPr>
              <a:t/>
            </a:r>
            <a:br>
              <a:rPr lang="en-US" sz="4800" dirty="0">
                <a:ea typeface="ＭＳ Ｐゴシック" charset="0"/>
              </a:rPr>
            </a:br>
            <a:r>
              <a:rPr lang="en-US" sz="4800" dirty="0">
                <a:ea typeface="ＭＳ Ｐゴシック" charset="0"/>
              </a:rPr>
              <a:t>(Lecture </a:t>
            </a:r>
            <a:r>
              <a:rPr lang="en-US" sz="4800" dirty="0" smtClean="0">
                <a:ea typeface="ＭＳ Ｐゴシック" charset="0"/>
              </a:rPr>
              <a:t>21, </a:t>
            </a:r>
            <a:r>
              <a:rPr lang="en-US" sz="4800" dirty="0">
                <a:ea typeface="ＭＳ Ｐゴシック" charset="0"/>
              </a:rPr>
              <a:t>cs262a) </a:t>
            </a:r>
            <a:endParaRPr lang="en-US" sz="48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0" y="3084597"/>
            <a:ext cx="9144000" cy="14371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Ion Stoica,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UC Berkeley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November 7, 2016</a:t>
            </a:r>
          </a:p>
          <a:p>
            <a:pPr lvl="0" rtl="0">
              <a:spcBef>
                <a:spcPts val="0"/>
              </a:spcBef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092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</a:t>
            </a:r>
            <a:r>
              <a:rPr lang="en-US" dirty="0" err="1" smtClean="0"/>
              <a:t>Paxos</a:t>
            </a:r>
            <a:r>
              <a:rPr lang="en-US" dirty="0" smtClean="0"/>
              <a:t> Solve Consensus?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17601"/>
            <a:ext cx="8850312" cy="3644900"/>
          </a:xfrm>
        </p:spPr>
        <p:txBody>
          <a:bodyPr>
            <a:normAutofit/>
          </a:bodyPr>
          <a:lstStyle/>
          <a:p>
            <a:r>
              <a:rPr lang="en-US" dirty="0" smtClean="0"/>
              <a:t>Provides safety and </a:t>
            </a:r>
            <a:r>
              <a:rPr lang="en-US" dirty="0" err="1" smtClean="0"/>
              <a:t>liveness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>
                <a:latin typeface="Helvetica Neue"/>
                <a:cs typeface="Helvetica Neue"/>
              </a:rPr>
              <a:t>Safety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Only a value which has been proposed can be chosen</a:t>
            </a:r>
          </a:p>
          <a:p>
            <a:pPr lvl="1"/>
            <a:r>
              <a:rPr lang="en-US" dirty="0"/>
              <a:t>Only a single value can be chosen</a:t>
            </a:r>
          </a:p>
          <a:p>
            <a:pPr lvl="1"/>
            <a:r>
              <a:rPr lang="en-US" dirty="0"/>
              <a:t>A process never learns a value unless it was actually </a:t>
            </a:r>
            <a:r>
              <a:rPr lang="en-US" dirty="0" smtClean="0"/>
              <a:t>chosen</a:t>
            </a:r>
          </a:p>
          <a:p>
            <a:r>
              <a:rPr lang="en-US" dirty="0" smtClean="0"/>
              <a:t>Eventual </a:t>
            </a:r>
            <a:r>
              <a:rPr lang="en-US" dirty="0" err="1" smtClean="0">
                <a:latin typeface="Helvetica Neue"/>
                <a:cs typeface="Helvetica Neue"/>
              </a:rPr>
              <a:t>liveness</a:t>
            </a:r>
            <a:r>
              <a:rPr lang="en-US" dirty="0" smtClean="0"/>
              <a:t>: If things go “well” at some point in the future (e.g., losses, failures), consensus is eventually reached. However, this is not guaranteed. 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347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Simple, So Obvious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“In fact, it is among the simplest and most obvious of distributed algorithms.”</a:t>
            </a:r>
          </a:p>
          <a:p>
            <a:pPr>
              <a:buNone/>
            </a:pPr>
            <a:r>
              <a:rPr lang="en-US" dirty="0" smtClean="0"/>
              <a:t>											- Leslie </a:t>
            </a:r>
            <a:r>
              <a:rPr lang="en-US" dirty="0" err="1" smtClean="0"/>
              <a:t>Lamport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57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Pseudocode</a:t>
            </a:r>
            <a:endParaRPr lang="en-US" dirty="0"/>
          </a:p>
        </p:txBody>
      </p:sp>
      <p:pic>
        <p:nvPicPr>
          <p:cNvPr id="10" name="Picture 9" descr="psued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50"/>
            <a:ext cx="4038600" cy="3581400"/>
          </a:xfrm>
          <a:prstGeom prst="rect">
            <a:avLst/>
          </a:prstGeom>
        </p:spPr>
      </p:pic>
      <p:pic>
        <p:nvPicPr>
          <p:cNvPr id="13" name="Picture 12" descr="psuedo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200150"/>
            <a:ext cx="4038600" cy="36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48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Types of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Proposers</a:t>
            </a:r>
          </a:p>
          <a:p>
            <a:endParaRPr lang="en-US" dirty="0" smtClean="0"/>
          </a:p>
          <a:p>
            <a:r>
              <a:rPr lang="en-US" dirty="0" smtClean="0"/>
              <a:t>Acceptors</a:t>
            </a:r>
          </a:p>
          <a:p>
            <a:endParaRPr lang="en-US" dirty="0" smtClean="0"/>
          </a:p>
          <a:p>
            <a:r>
              <a:rPr lang="en-US" dirty="0" smtClean="0"/>
              <a:t>Learners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734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Typically, every process is acceptor, proposer, and learner</a:t>
            </a:r>
          </a:p>
          <a:p>
            <a:endParaRPr lang="en-US" dirty="0" smtClean="0"/>
          </a:p>
          <a:p>
            <a:r>
              <a:rPr lang="en-US" dirty="0" smtClean="0"/>
              <a:t>A leader is elected to be the distinguished proposer and learner</a:t>
            </a:r>
          </a:p>
          <a:p>
            <a:pPr lvl="1"/>
            <a:r>
              <a:rPr lang="en-US" dirty="0" smtClean="0"/>
              <a:t>Distinguishes proposes to guarantee progress</a:t>
            </a:r>
          </a:p>
          <a:p>
            <a:pPr lvl="2"/>
            <a:r>
              <a:rPr lang="en-US" dirty="0" smtClean="0"/>
              <a:t>Avoid dueling proposers</a:t>
            </a:r>
          </a:p>
          <a:p>
            <a:pPr lvl="1"/>
            <a:r>
              <a:rPr lang="en-US" dirty="0" smtClean="0"/>
              <a:t>Distinguishes learner to reduce too many broadcast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2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990601"/>
            <a:ext cx="8850312" cy="40259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Paxos</a:t>
            </a:r>
            <a:r>
              <a:rPr lang="en-US" dirty="0" smtClean="0"/>
              <a:t> has rounds: each round has a unique ballot ID</a:t>
            </a:r>
          </a:p>
          <a:p>
            <a:pPr lvl="3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Rounds are asynchronous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Time synchronization not required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If you are in round j and hear a message from round j+1, abort everything and move to round j+1</a:t>
            </a:r>
          </a:p>
          <a:p>
            <a:pPr lvl="3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Each round consists of three phases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Phase 1: A leader is elected (</a:t>
            </a:r>
            <a:r>
              <a:rPr lang="en-US" dirty="0">
                <a:solidFill>
                  <a:srgbClr val="FF6600"/>
                </a:solidFill>
                <a:latin typeface="Helvetica Neue"/>
                <a:cs typeface="Helvetica Neue"/>
              </a:rPr>
              <a:t>E</a:t>
            </a:r>
            <a:r>
              <a:rPr lang="en-US" dirty="0" smtClean="0">
                <a:solidFill>
                  <a:srgbClr val="FF6600"/>
                </a:solidFill>
                <a:latin typeface="Helvetica Neue"/>
                <a:cs typeface="Helvetica Neue"/>
              </a:rPr>
              <a:t>lection</a:t>
            </a:r>
            <a:r>
              <a:rPr lang="en-US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Phase 2: Leader proposes a value, processes </a:t>
            </a:r>
            <a:r>
              <a:rPr lang="en-US" dirty="0" err="1" smtClean="0"/>
              <a:t>acks</a:t>
            </a:r>
            <a:r>
              <a:rPr lang="en-US" dirty="0" smtClean="0"/>
              <a:t> (</a:t>
            </a:r>
            <a:r>
              <a:rPr lang="en-US" dirty="0">
                <a:solidFill>
                  <a:srgbClr val="FF6600"/>
                </a:solidFill>
                <a:latin typeface="Helvetica Neue"/>
                <a:cs typeface="Helvetica Neue"/>
              </a:rPr>
              <a:t>B</a:t>
            </a:r>
            <a:r>
              <a:rPr lang="en-US" dirty="0" smtClean="0">
                <a:solidFill>
                  <a:srgbClr val="FF6600"/>
                </a:solidFill>
                <a:latin typeface="Helvetica Neue"/>
                <a:cs typeface="Helvetica Neue"/>
              </a:rPr>
              <a:t>ill</a:t>
            </a:r>
            <a:r>
              <a:rPr lang="en-US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Phase 3: Leader multicasts final value (</a:t>
            </a:r>
            <a:r>
              <a:rPr lang="en-US" dirty="0">
                <a:solidFill>
                  <a:srgbClr val="FF6600"/>
                </a:solidFill>
                <a:latin typeface="Helvetica Neue"/>
                <a:cs typeface="Helvetica Neue"/>
              </a:rPr>
              <a:t>L</a:t>
            </a:r>
            <a:r>
              <a:rPr lang="en-US" dirty="0" smtClean="0">
                <a:solidFill>
                  <a:srgbClr val="FF6600"/>
                </a:solidFill>
                <a:latin typeface="Helvetica Neue"/>
                <a:cs typeface="Helvetica Neue"/>
              </a:rPr>
              <a:t>aw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619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28600" y="190500"/>
            <a:ext cx="7162800" cy="395288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Phase 1 – </a:t>
            </a:r>
            <a:r>
              <a:rPr lang="en-US" dirty="0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Election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79400" y="787400"/>
            <a:ext cx="8661400" cy="3175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 Neue Light"/>
                <a:ea typeface="ＭＳ Ｐゴシック" charset="0"/>
                <a:cs typeface="Helvetica Neue Light"/>
              </a:rPr>
              <a:t>Potential leader chooses a unique ballot </a:t>
            </a:r>
            <a:r>
              <a:rPr lang="en-US" sz="2000" dirty="0" smtClean="0">
                <a:latin typeface="Helvetica Neue Light"/>
                <a:ea typeface="ＭＳ Ｐゴシック" charset="0"/>
                <a:cs typeface="Helvetica Neue Light"/>
              </a:rPr>
              <a:t>ID, </a:t>
            </a:r>
            <a:r>
              <a:rPr lang="en-US" sz="2000" dirty="0">
                <a:latin typeface="Helvetica Neue Light"/>
                <a:ea typeface="ＭＳ Ｐゴシック" charset="0"/>
                <a:cs typeface="Helvetica Neue Light"/>
              </a:rPr>
              <a:t>higher than </a:t>
            </a:r>
            <a:r>
              <a:rPr lang="en-US" sz="2000" dirty="0" smtClean="0">
                <a:latin typeface="Helvetica Neue Light"/>
                <a:ea typeface="ＭＳ Ｐゴシック" charset="0"/>
                <a:cs typeface="Helvetica Neue Light"/>
              </a:rPr>
              <a:t>anything it has seen so far</a:t>
            </a:r>
          </a:p>
          <a:p>
            <a:pPr lvl="1"/>
            <a:endParaRPr lang="en-US" sz="1600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sz="2000" dirty="0">
                <a:latin typeface="Helvetica Neue Light"/>
                <a:ea typeface="ＭＳ Ｐゴシック" charset="0"/>
                <a:cs typeface="Helvetica Neue Light"/>
              </a:rPr>
              <a:t>Sends </a:t>
            </a:r>
            <a:r>
              <a:rPr lang="en-US" sz="2000" dirty="0" smtClean="0">
                <a:latin typeface="Helvetica Neue Light"/>
                <a:ea typeface="ＭＳ Ｐゴシック" charset="0"/>
                <a:cs typeface="Helvetica Neue Light"/>
              </a:rPr>
              <a:t>ballot ID to all </a:t>
            </a:r>
            <a:r>
              <a:rPr lang="en-US" sz="2000" dirty="0">
                <a:latin typeface="Helvetica Neue Light"/>
                <a:ea typeface="ＭＳ Ｐゴシック" charset="0"/>
                <a:cs typeface="Helvetica Neue Light"/>
              </a:rPr>
              <a:t>processes</a:t>
            </a:r>
          </a:p>
          <a:p>
            <a:pPr lvl="1"/>
            <a:endParaRPr lang="en-US" sz="1600" dirty="0" smtClean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sz="2000" dirty="0" smtClean="0">
                <a:latin typeface="Helvetica Neue Light"/>
                <a:ea typeface="ＭＳ Ｐゴシック" charset="0"/>
                <a:cs typeface="Helvetica Neue Light"/>
              </a:rPr>
              <a:t>Processes respond to </a:t>
            </a:r>
            <a:r>
              <a:rPr lang="en-US" sz="2000" dirty="0">
                <a:latin typeface="Helvetica Neue Light"/>
                <a:ea typeface="ＭＳ Ｐゴシック" charset="0"/>
                <a:cs typeface="Helvetica Neue Light"/>
              </a:rPr>
              <a:t>highest ballot id</a:t>
            </a:r>
          </a:p>
          <a:p>
            <a:pPr lvl="1"/>
            <a:r>
              <a:rPr lang="en-US" sz="1800" dirty="0">
                <a:latin typeface="Helvetica Neue Light"/>
                <a:ea typeface="ＭＳ Ｐゴシック" charset="0"/>
                <a:cs typeface="Helvetica Neue Light"/>
              </a:rPr>
              <a:t>If potential leader sees a higher ballot id, it can’t be a leader</a:t>
            </a:r>
          </a:p>
          <a:p>
            <a:pPr lvl="1"/>
            <a:r>
              <a:rPr lang="en-US" sz="1800" dirty="0" err="1">
                <a:latin typeface="Helvetica Neue Light"/>
                <a:ea typeface="ＭＳ Ｐゴシック" charset="0"/>
                <a:cs typeface="Helvetica Neue Light"/>
              </a:rPr>
              <a:t>Paxos</a:t>
            </a:r>
            <a:r>
              <a:rPr lang="en-US" sz="1800" dirty="0">
                <a:latin typeface="Helvetica Neue Light"/>
                <a:ea typeface="ＭＳ Ｐゴシック" charset="0"/>
                <a:cs typeface="Helvetica Neue Light"/>
              </a:rPr>
              <a:t> tolerant to multiple leaders, but </a:t>
            </a:r>
            <a:r>
              <a:rPr lang="en-US" sz="1800" dirty="0" smtClean="0">
                <a:latin typeface="Helvetica Neue Light"/>
                <a:ea typeface="ＭＳ Ｐゴシック" charset="0"/>
                <a:cs typeface="Helvetica Neue Light"/>
              </a:rPr>
              <a:t>we’ll mainly discuss only one </a:t>
            </a:r>
            <a:r>
              <a:rPr lang="en-US" sz="1800" dirty="0">
                <a:latin typeface="Helvetica Neue Light"/>
                <a:ea typeface="ＭＳ Ｐゴシック" charset="0"/>
                <a:cs typeface="Helvetica Neue Light"/>
              </a:rPr>
              <a:t>leader case</a:t>
            </a:r>
          </a:p>
          <a:p>
            <a:pPr lvl="1"/>
            <a:r>
              <a:rPr lang="en-US" sz="1800" dirty="0">
                <a:latin typeface="Helvetica Neue Light"/>
                <a:ea typeface="ＭＳ Ｐゴシック" charset="0"/>
                <a:cs typeface="Helvetica Neue Light"/>
              </a:rPr>
              <a:t>Processes also </a:t>
            </a:r>
            <a:r>
              <a:rPr lang="en-US" sz="1800" dirty="0">
                <a:solidFill>
                  <a:srgbClr val="FF6600"/>
                </a:solidFill>
                <a:latin typeface="Helvetica Neue Light"/>
                <a:ea typeface="ＭＳ Ｐゴシック" charset="0"/>
                <a:cs typeface="Helvetica Neue Light"/>
              </a:rPr>
              <a:t>log</a:t>
            </a:r>
            <a:r>
              <a:rPr lang="en-US" sz="1800" dirty="0">
                <a:solidFill>
                  <a:srgbClr val="7030A0"/>
                </a:solidFill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en-US" sz="1800" dirty="0">
                <a:latin typeface="Helvetica Neue Light"/>
                <a:ea typeface="ＭＳ Ｐゴシック" charset="0"/>
                <a:cs typeface="Helvetica Neue Light"/>
              </a:rPr>
              <a:t>received ballot ID on </a:t>
            </a:r>
            <a:r>
              <a:rPr lang="en-US" sz="1800" dirty="0" smtClean="0">
                <a:latin typeface="Helvetica Neue Light"/>
                <a:ea typeface="ＭＳ Ｐゴシック" charset="0"/>
                <a:cs typeface="Helvetica Neue Light"/>
              </a:rPr>
              <a:t>disk</a:t>
            </a:r>
            <a:endParaRPr lang="en-US" sz="1800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cxnSp>
        <p:nvCxnSpPr>
          <p:cNvPr id="7172" name="Straight Arrow Connector 4"/>
          <p:cNvCxnSpPr>
            <a:cxnSpLocks noChangeShapeType="1"/>
          </p:cNvCxnSpPr>
          <p:nvPr/>
        </p:nvCxnSpPr>
        <p:spPr bwMode="auto">
          <a:xfrm>
            <a:off x="1181100" y="41148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3" name="Straight Arrow Connector 5"/>
          <p:cNvCxnSpPr>
            <a:cxnSpLocks noChangeShapeType="1"/>
          </p:cNvCxnSpPr>
          <p:nvPr/>
        </p:nvCxnSpPr>
        <p:spPr bwMode="auto">
          <a:xfrm>
            <a:off x="1181100" y="44577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Straight Arrow Connector 6"/>
          <p:cNvCxnSpPr>
            <a:cxnSpLocks noChangeShapeType="1"/>
          </p:cNvCxnSpPr>
          <p:nvPr/>
        </p:nvCxnSpPr>
        <p:spPr bwMode="auto">
          <a:xfrm>
            <a:off x="1181100" y="48006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5" name="Straight Arrow Connector 9"/>
          <p:cNvCxnSpPr>
            <a:cxnSpLocks noChangeShapeType="1"/>
          </p:cNvCxnSpPr>
          <p:nvPr/>
        </p:nvCxnSpPr>
        <p:spPr bwMode="auto">
          <a:xfrm>
            <a:off x="14097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6" name="Straight Arrow Connector 11"/>
          <p:cNvCxnSpPr>
            <a:cxnSpLocks noChangeShapeType="1"/>
          </p:cNvCxnSpPr>
          <p:nvPr/>
        </p:nvCxnSpPr>
        <p:spPr bwMode="auto">
          <a:xfrm>
            <a:off x="14097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7" name="Straight Arrow Connector 12"/>
          <p:cNvCxnSpPr>
            <a:cxnSpLocks noChangeShapeType="1"/>
          </p:cNvCxnSpPr>
          <p:nvPr/>
        </p:nvCxnSpPr>
        <p:spPr bwMode="auto">
          <a:xfrm flipV="1">
            <a:off x="2019300" y="4114800"/>
            <a:ext cx="6096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8" name="Straight Arrow Connector 15"/>
          <p:cNvCxnSpPr>
            <a:cxnSpLocks noChangeShapeType="1"/>
          </p:cNvCxnSpPr>
          <p:nvPr/>
        </p:nvCxnSpPr>
        <p:spPr bwMode="auto">
          <a:xfrm flipV="1">
            <a:off x="20193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9" name="TextBox 18"/>
          <p:cNvSpPr txBox="1">
            <a:spLocks noChangeArrowheads="1"/>
          </p:cNvSpPr>
          <p:nvPr/>
        </p:nvSpPr>
        <p:spPr bwMode="auto">
          <a:xfrm>
            <a:off x="15876" y="4171950"/>
            <a:ext cx="15119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Please elect me!</a:t>
            </a:r>
          </a:p>
        </p:txBody>
      </p:sp>
      <p:sp>
        <p:nvSpPr>
          <p:cNvPr id="7180" name="TextBox 19"/>
          <p:cNvSpPr txBox="1">
            <a:spLocks noChangeArrowheads="1"/>
          </p:cNvSpPr>
          <p:nvPr/>
        </p:nvSpPr>
        <p:spPr bwMode="auto">
          <a:xfrm>
            <a:off x="1790701" y="4114800"/>
            <a:ext cx="4939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OK!</a:t>
            </a:r>
          </a:p>
        </p:txBody>
      </p:sp>
    </p:spTree>
    <p:extLst>
      <p:ext uri="{BB962C8B-B14F-4D97-AF65-F5344CB8AC3E}">
        <p14:creationId xmlns:p14="http://schemas.microsoft.com/office/powerpoint/2010/main" val="89610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28600" y="190500"/>
            <a:ext cx="7162800" cy="395288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Phase 1 – </a:t>
            </a:r>
            <a:r>
              <a:rPr lang="en-US" dirty="0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Election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79400" y="787400"/>
            <a:ext cx="8661400" cy="3175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Helvetica Neue Light"/>
                <a:ea typeface="ＭＳ Ｐゴシック" charset="0"/>
                <a:cs typeface="Helvetica Neue Light"/>
              </a:rPr>
              <a:t>If </a:t>
            </a:r>
            <a:r>
              <a:rPr lang="en-US" sz="2000" dirty="0">
                <a:latin typeface="Helvetica Neue Light"/>
                <a:ea typeface="ＭＳ Ｐゴシック" charset="0"/>
                <a:cs typeface="Helvetica Neue Light"/>
              </a:rPr>
              <a:t>a process has in a previous round decided on a value v’, it includes value v</a:t>
            </a:r>
            <a:r>
              <a:rPr lang="ja-JP" altLang="en-US" sz="2000" dirty="0">
                <a:latin typeface="Helvetica Neue Light"/>
                <a:ea typeface="ＭＳ Ｐゴシック" charset="0"/>
                <a:cs typeface="Helvetica Neue Light"/>
              </a:rPr>
              <a:t>’ </a:t>
            </a:r>
            <a:r>
              <a:rPr lang="en-US" altLang="ja-JP" sz="2000" dirty="0">
                <a:latin typeface="Helvetica Neue Light"/>
                <a:ea typeface="ＭＳ Ｐゴシック" charset="0"/>
                <a:cs typeface="Helvetica Neue Light"/>
              </a:rPr>
              <a:t>in its response</a:t>
            </a:r>
          </a:p>
          <a:p>
            <a:endParaRPr lang="en-US" sz="2000" dirty="0" smtClean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sz="2000" dirty="0" smtClean="0">
                <a:latin typeface="Helvetica Neue Light"/>
                <a:ea typeface="ＭＳ Ｐゴシック" charset="0"/>
                <a:cs typeface="Helvetica Neue Light"/>
              </a:rPr>
              <a:t>If </a:t>
            </a:r>
            <a:r>
              <a:rPr lang="en-US" sz="2000" dirty="0">
                <a:solidFill>
                  <a:srgbClr val="FF6600"/>
                </a:solidFill>
                <a:latin typeface="Helvetica Neue Light"/>
                <a:ea typeface="ＭＳ Ｐゴシック" charset="0"/>
                <a:cs typeface="Helvetica Neue Light"/>
              </a:rPr>
              <a:t>majority (i.e., quorum)</a:t>
            </a:r>
            <a:r>
              <a:rPr lang="en-US" sz="2000" dirty="0">
                <a:latin typeface="Helvetica Neue Light"/>
                <a:ea typeface="ＭＳ Ｐゴシック" charset="0"/>
                <a:cs typeface="Helvetica Neue Light"/>
              </a:rPr>
              <a:t> respond OK then you are the leader</a:t>
            </a:r>
          </a:p>
          <a:p>
            <a:pPr lvl="1"/>
            <a:r>
              <a:rPr lang="en-US" sz="1800" dirty="0">
                <a:latin typeface="Helvetica Neue Light"/>
                <a:ea typeface="ＭＳ Ｐゴシック" charset="0"/>
                <a:cs typeface="Helvetica Neue Light"/>
              </a:rPr>
              <a:t>If no one has majority, start new round </a:t>
            </a:r>
          </a:p>
          <a:p>
            <a:endParaRPr lang="en-US" sz="2000" dirty="0" smtClean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sz="2000" dirty="0" smtClean="0">
                <a:latin typeface="Helvetica Neue Light"/>
                <a:ea typeface="ＭＳ Ｐゴシック" charset="0"/>
                <a:cs typeface="Helvetica Neue Light"/>
              </a:rPr>
              <a:t>A </a:t>
            </a:r>
            <a:r>
              <a:rPr lang="en-US" sz="2000" dirty="0">
                <a:latin typeface="Helvetica Neue Light"/>
                <a:ea typeface="ＭＳ Ｐゴシック" charset="0"/>
                <a:cs typeface="Helvetica Neue Light"/>
              </a:rPr>
              <a:t>round cannot have two leaders (why?)</a:t>
            </a:r>
          </a:p>
        </p:txBody>
      </p:sp>
      <p:cxnSp>
        <p:nvCxnSpPr>
          <p:cNvPr id="7172" name="Straight Arrow Connector 4"/>
          <p:cNvCxnSpPr>
            <a:cxnSpLocks noChangeShapeType="1"/>
          </p:cNvCxnSpPr>
          <p:nvPr/>
        </p:nvCxnSpPr>
        <p:spPr bwMode="auto">
          <a:xfrm>
            <a:off x="1181100" y="41148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3" name="Straight Arrow Connector 5"/>
          <p:cNvCxnSpPr>
            <a:cxnSpLocks noChangeShapeType="1"/>
          </p:cNvCxnSpPr>
          <p:nvPr/>
        </p:nvCxnSpPr>
        <p:spPr bwMode="auto">
          <a:xfrm>
            <a:off x="1181100" y="44577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Straight Arrow Connector 6"/>
          <p:cNvCxnSpPr>
            <a:cxnSpLocks noChangeShapeType="1"/>
          </p:cNvCxnSpPr>
          <p:nvPr/>
        </p:nvCxnSpPr>
        <p:spPr bwMode="auto">
          <a:xfrm>
            <a:off x="1181100" y="48006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5" name="Straight Arrow Connector 9"/>
          <p:cNvCxnSpPr>
            <a:cxnSpLocks noChangeShapeType="1"/>
          </p:cNvCxnSpPr>
          <p:nvPr/>
        </p:nvCxnSpPr>
        <p:spPr bwMode="auto">
          <a:xfrm>
            <a:off x="14097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6" name="Straight Arrow Connector 11"/>
          <p:cNvCxnSpPr>
            <a:cxnSpLocks noChangeShapeType="1"/>
          </p:cNvCxnSpPr>
          <p:nvPr/>
        </p:nvCxnSpPr>
        <p:spPr bwMode="auto">
          <a:xfrm>
            <a:off x="14097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7" name="Straight Arrow Connector 12"/>
          <p:cNvCxnSpPr>
            <a:cxnSpLocks noChangeShapeType="1"/>
          </p:cNvCxnSpPr>
          <p:nvPr/>
        </p:nvCxnSpPr>
        <p:spPr bwMode="auto">
          <a:xfrm flipV="1">
            <a:off x="2019300" y="4114800"/>
            <a:ext cx="6096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8" name="Straight Arrow Connector 15"/>
          <p:cNvCxnSpPr>
            <a:cxnSpLocks noChangeShapeType="1"/>
          </p:cNvCxnSpPr>
          <p:nvPr/>
        </p:nvCxnSpPr>
        <p:spPr bwMode="auto">
          <a:xfrm flipV="1">
            <a:off x="20193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9" name="TextBox 18"/>
          <p:cNvSpPr txBox="1">
            <a:spLocks noChangeArrowheads="1"/>
          </p:cNvSpPr>
          <p:nvPr/>
        </p:nvSpPr>
        <p:spPr bwMode="auto">
          <a:xfrm>
            <a:off x="15876" y="4171950"/>
            <a:ext cx="15119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Please elect me!</a:t>
            </a:r>
          </a:p>
        </p:txBody>
      </p:sp>
      <p:sp>
        <p:nvSpPr>
          <p:cNvPr id="7180" name="TextBox 19"/>
          <p:cNvSpPr txBox="1">
            <a:spLocks noChangeArrowheads="1"/>
          </p:cNvSpPr>
          <p:nvPr/>
        </p:nvSpPr>
        <p:spPr bwMode="auto">
          <a:xfrm>
            <a:off x="1790701" y="4114800"/>
            <a:ext cx="4939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OK!</a:t>
            </a:r>
          </a:p>
        </p:txBody>
      </p:sp>
    </p:spTree>
    <p:extLst>
      <p:ext uri="{BB962C8B-B14F-4D97-AF65-F5344CB8AC3E}">
        <p14:creationId xmlns:p14="http://schemas.microsoft.com/office/powerpoint/2010/main" val="168920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 – Proposal (</a:t>
            </a:r>
            <a:r>
              <a:rPr lang="en-US" dirty="0" smtClean="0">
                <a:solidFill>
                  <a:srgbClr val="FF6600"/>
                </a:solidFill>
              </a:rPr>
              <a:t>Bill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2319337"/>
          </a:xfrm>
        </p:spPr>
        <p:txBody>
          <a:bodyPr/>
          <a:lstStyle/>
          <a:p>
            <a:r>
              <a:rPr lang="en-US" dirty="0" smtClean="0"/>
              <a:t>Leader sends proposal value v to all</a:t>
            </a:r>
          </a:p>
          <a:p>
            <a:pPr lvl="1"/>
            <a:r>
              <a:rPr lang="en-US" dirty="0" smtClean="0"/>
              <a:t>If some process already decided value v’ in a previous round send v = v’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Recipient log on disk, and responds OK</a:t>
            </a:r>
            <a:endParaRPr lang="en-US" dirty="0"/>
          </a:p>
          <a:p>
            <a:endParaRPr lang="en-US" dirty="0"/>
          </a:p>
        </p:txBody>
      </p:sp>
      <p:cxnSp>
        <p:nvCxnSpPr>
          <p:cNvPr id="4" name="Straight Arrow Connector 4"/>
          <p:cNvCxnSpPr>
            <a:cxnSpLocks noChangeShapeType="1"/>
          </p:cNvCxnSpPr>
          <p:nvPr/>
        </p:nvCxnSpPr>
        <p:spPr bwMode="auto">
          <a:xfrm>
            <a:off x="1066800" y="41148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Arrow Connector 5"/>
          <p:cNvCxnSpPr>
            <a:cxnSpLocks noChangeShapeType="1"/>
          </p:cNvCxnSpPr>
          <p:nvPr/>
        </p:nvCxnSpPr>
        <p:spPr bwMode="auto">
          <a:xfrm>
            <a:off x="1066800" y="44577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Arrow Connector 6"/>
          <p:cNvCxnSpPr>
            <a:cxnSpLocks noChangeShapeType="1"/>
          </p:cNvCxnSpPr>
          <p:nvPr/>
        </p:nvCxnSpPr>
        <p:spPr bwMode="auto">
          <a:xfrm>
            <a:off x="1066800" y="48006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9"/>
          <p:cNvCxnSpPr>
            <a:cxnSpLocks noChangeShapeType="1"/>
          </p:cNvCxnSpPr>
          <p:nvPr/>
        </p:nvCxnSpPr>
        <p:spPr bwMode="auto">
          <a:xfrm>
            <a:off x="12954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11"/>
          <p:cNvCxnSpPr>
            <a:cxnSpLocks noChangeShapeType="1"/>
          </p:cNvCxnSpPr>
          <p:nvPr/>
        </p:nvCxnSpPr>
        <p:spPr bwMode="auto">
          <a:xfrm>
            <a:off x="12954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12"/>
          <p:cNvCxnSpPr>
            <a:cxnSpLocks noChangeShapeType="1"/>
          </p:cNvCxnSpPr>
          <p:nvPr/>
        </p:nvCxnSpPr>
        <p:spPr bwMode="auto">
          <a:xfrm flipV="1">
            <a:off x="1905000" y="4114800"/>
            <a:ext cx="6096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15"/>
          <p:cNvCxnSpPr>
            <a:cxnSpLocks noChangeShapeType="1"/>
          </p:cNvCxnSpPr>
          <p:nvPr/>
        </p:nvCxnSpPr>
        <p:spPr bwMode="auto">
          <a:xfrm flipV="1">
            <a:off x="19050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15876" y="4171950"/>
            <a:ext cx="15119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Please elect me!</a:t>
            </a: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676401" y="4114800"/>
            <a:ext cx="4939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OK!</a:t>
            </a:r>
          </a:p>
        </p:txBody>
      </p:sp>
      <p:cxnSp>
        <p:nvCxnSpPr>
          <p:cNvPr id="13" name="Straight Arrow Connector 11"/>
          <p:cNvCxnSpPr>
            <a:cxnSpLocks noChangeShapeType="1"/>
          </p:cNvCxnSpPr>
          <p:nvPr/>
        </p:nvCxnSpPr>
        <p:spPr bwMode="auto">
          <a:xfrm>
            <a:off x="31242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1"/>
          <p:cNvCxnSpPr>
            <a:cxnSpLocks noChangeShapeType="1"/>
          </p:cNvCxnSpPr>
          <p:nvPr/>
        </p:nvCxnSpPr>
        <p:spPr bwMode="auto">
          <a:xfrm>
            <a:off x="3124200" y="4114800"/>
            <a:ext cx="609600" cy="3714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2625726" y="3817937"/>
            <a:ext cx="11096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Value v ok?</a:t>
            </a:r>
          </a:p>
        </p:txBody>
      </p:sp>
      <p:cxnSp>
        <p:nvCxnSpPr>
          <p:cNvPr id="16" name="Straight Arrow Connector 12"/>
          <p:cNvCxnSpPr>
            <a:cxnSpLocks noChangeShapeType="1"/>
          </p:cNvCxnSpPr>
          <p:nvPr/>
        </p:nvCxnSpPr>
        <p:spPr bwMode="auto">
          <a:xfrm flipV="1">
            <a:off x="4343400" y="4114800"/>
            <a:ext cx="6096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5"/>
          <p:cNvCxnSpPr>
            <a:cxnSpLocks noChangeShapeType="1"/>
          </p:cNvCxnSpPr>
          <p:nvPr/>
        </p:nvCxnSpPr>
        <p:spPr bwMode="auto">
          <a:xfrm flipV="1">
            <a:off x="43434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4114801" y="4114800"/>
            <a:ext cx="4939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OK!</a:t>
            </a:r>
          </a:p>
        </p:txBody>
      </p:sp>
    </p:spTree>
    <p:extLst>
      <p:ext uri="{BB962C8B-B14F-4D97-AF65-F5344CB8AC3E}">
        <p14:creationId xmlns:p14="http://schemas.microsoft.com/office/powerpoint/2010/main" val="3644850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 – Decision (</a:t>
            </a:r>
            <a:r>
              <a:rPr lang="en-US" dirty="0" smtClean="0">
                <a:solidFill>
                  <a:srgbClr val="FF6600"/>
                </a:solidFill>
              </a:rPr>
              <a:t>Law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2484437"/>
          </a:xfrm>
        </p:spPr>
        <p:txBody>
          <a:bodyPr/>
          <a:lstStyle/>
          <a:p>
            <a:r>
              <a:rPr lang="en-US" dirty="0" smtClean="0"/>
              <a:t>If leader hears OKs from majority, it lets everyone know of the decision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Recipients receive decisions, log it on disk</a:t>
            </a:r>
            <a:endParaRPr lang="en-US" dirty="0"/>
          </a:p>
        </p:txBody>
      </p:sp>
      <p:cxnSp>
        <p:nvCxnSpPr>
          <p:cNvPr id="4" name="Straight Arrow Connector 4"/>
          <p:cNvCxnSpPr>
            <a:cxnSpLocks noChangeShapeType="1"/>
          </p:cNvCxnSpPr>
          <p:nvPr/>
        </p:nvCxnSpPr>
        <p:spPr bwMode="auto">
          <a:xfrm>
            <a:off x="1066800" y="41148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Arrow Connector 5"/>
          <p:cNvCxnSpPr>
            <a:cxnSpLocks noChangeShapeType="1"/>
          </p:cNvCxnSpPr>
          <p:nvPr/>
        </p:nvCxnSpPr>
        <p:spPr bwMode="auto">
          <a:xfrm>
            <a:off x="1066800" y="44577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Arrow Connector 6"/>
          <p:cNvCxnSpPr>
            <a:cxnSpLocks noChangeShapeType="1"/>
          </p:cNvCxnSpPr>
          <p:nvPr/>
        </p:nvCxnSpPr>
        <p:spPr bwMode="auto">
          <a:xfrm>
            <a:off x="1066800" y="48006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9"/>
          <p:cNvCxnSpPr>
            <a:cxnSpLocks noChangeShapeType="1"/>
          </p:cNvCxnSpPr>
          <p:nvPr/>
        </p:nvCxnSpPr>
        <p:spPr bwMode="auto">
          <a:xfrm>
            <a:off x="12954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11"/>
          <p:cNvCxnSpPr>
            <a:cxnSpLocks noChangeShapeType="1"/>
          </p:cNvCxnSpPr>
          <p:nvPr/>
        </p:nvCxnSpPr>
        <p:spPr bwMode="auto">
          <a:xfrm>
            <a:off x="12954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12"/>
          <p:cNvCxnSpPr>
            <a:cxnSpLocks noChangeShapeType="1"/>
          </p:cNvCxnSpPr>
          <p:nvPr/>
        </p:nvCxnSpPr>
        <p:spPr bwMode="auto">
          <a:xfrm flipV="1">
            <a:off x="1905000" y="4114800"/>
            <a:ext cx="6096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15"/>
          <p:cNvCxnSpPr>
            <a:cxnSpLocks noChangeShapeType="1"/>
          </p:cNvCxnSpPr>
          <p:nvPr/>
        </p:nvCxnSpPr>
        <p:spPr bwMode="auto">
          <a:xfrm flipV="1">
            <a:off x="19050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15876" y="4171950"/>
            <a:ext cx="15119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Please elect me!</a:t>
            </a: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676401" y="4114800"/>
            <a:ext cx="4939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OK!</a:t>
            </a:r>
          </a:p>
        </p:txBody>
      </p:sp>
      <p:cxnSp>
        <p:nvCxnSpPr>
          <p:cNvPr id="13" name="Straight Arrow Connector 11"/>
          <p:cNvCxnSpPr>
            <a:cxnSpLocks noChangeShapeType="1"/>
          </p:cNvCxnSpPr>
          <p:nvPr/>
        </p:nvCxnSpPr>
        <p:spPr bwMode="auto">
          <a:xfrm>
            <a:off x="31242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1"/>
          <p:cNvCxnSpPr>
            <a:cxnSpLocks noChangeShapeType="1"/>
          </p:cNvCxnSpPr>
          <p:nvPr/>
        </p:nvCxnSpPr>
        <p:spPr bwMode="auto">
          <a:xfrm>
            <a:off x="3124200" y="4114800"/>
            <a:ext cx="609600" cy="3714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2625726" y="3830637"/>
            <a:ext cx="11096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Value v ok?</a:t>
            </a:r>
          </a:p>
        </p:txBody>
      </p:sp>
      <p:cxnSp>
        <p:nvCxnSpPr>
          <p:cNvPr id="16" name="Straight Arrow Connector 12"/>
          <p:cNvCxnSpPr>
            <a:cxnSpLocks noChangeShapeType="1"/>
          </p:cNvCxnSpPr>
          <p:nvPr/>
        </p:nvCxnSpPr>
        <p:spPr bwMode="auto">
          <a:xfrm flipV="1">
            <a:off x="4343400" y="4114800"/>
            <a:ext cx="6096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5"/>
          <p:cNvCxnSpPr>
            <a:cxnSpLocks noChangeShapeType="1"/>
          </p:cNvCxnSpPr>
          <p:nvPr/>
        </p:nvCxnSpPr>
        <p:spPr bwMode="auto">
          <a:xfrm flipV="1">
            <a:off x="43434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4114801" y="4114800"/>
            <a:ext cx="4939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OK!</a:t>
            </a:r>
          </a:p>
        </p:txBody>
      </p:sp>
      <p:cxnSp>
        <p:nvCxnSpPr>
          <p:cNvPr id="19" name="Straight Arrow Connector 11"/>
          <p:cNvCxnSpPr>
            <a:cxnSpLocks noChangeShapeType="1"/>
          </p:cNvCxnSpPr>
          <p:nvPr/>
        </p:nvCxnSpPr>
        <p:spPr bwMode="auto">
          <a:xfrm>
            <a:off x="51816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1"/>
          <p:cNvCxnSpPr>
            <a:cxnSpLocks noChangeShapeType="1"/>
          </p:cNvCxnSpPr>
          <p:nvPr/>
        </p:nvCxnSpPr>
        <p:spPr bwMode="auto">
          <a:xfrm>
            <a:off x="5181600" y="4114800"/>
            <a:ext cx="609600" cy="3714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5162550" y="3854450"/>
            <a:ext cx="3243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chemeClr val="accent2"/>
                </a:solidFill>
                <a:latin typeface="Helvetica" charset="0"/>
              </a:rPr>
              <a:t>v!</a:t>
            </a:r>
          </a:p>
        </p:txBody>
      </p:sp>
    </p:spTree>
    <p:extLst>
      <p:ext uri="{BB962C8B-B14F-4D97-AF65-F5344CB8AC3E}">
        <p14:creationId xmlns:p14="http://schemas.microsoft.com/office/powerpoint/2010/main" val="300880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038" y="-177800"/>
            <a:ext cx="9278938" cy="857250"/>
          </a:xfrm>
        </p:spPr>
        <p:txBody>
          <a:bodyPr/>
          <a:lstStyle/>
          <a:p>
            <a:r>
              <a:rPr lang="en-US" sz="2800" dirty="0" smtClean="0"/>
              <a:t>Bezos’ mandate for service-oriented-architecture (~2002)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2" y="546100"/>
            <a:ext cx="8974137" cy="468630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All </a:t>
            </a:r>
            <a:r>
              <a:rPr lang="en-US" dirty="0"/>
              <a:t>teams will henceforth expose their data and functionality through service interfaces.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Teams </a:t>
            </a:r>
            <a:r>
              <a:rPr lang="en-US" dirty="0"/>
              <a:t>must communicate with each other through these interfaces.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There </a:t>
            </a:r>
            <a:r>
              <a:rPr lang="en-US" dirty="0"/>
              <a:t>will be no other form of </a:t>
            </a:r>
            <a:r>
              <a:rPr lang="en-US" dirty="0" err="1"/>
              <a:t>interprocess</a:t>
            </a:r>
            <a:r>
              <a:rPr lang="en-US" dirty="0"/>
              <a:t> communication allowed: no direct linking, no direct reads of another team's data store, no shared-memory model, no back-doors whatsoever. The only communication allowed is via service interface calls over the network.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doesn't matter what technology they use. HTTP, </a:t>
            </a:r>
            <a:r>
              <a:rPr lang="en-US" dirty="0" err="1"/>
              <a:t>Corba</a:t>
            </a:r>
            <a:r>
              <a:rPr lang="en-US" dirty="0"/>
              <a:t>, </a:t>
            </a:r>
            <a:r>
              <a:rPr lang="en-US" dirty="0" err="1"/>
              <a:t>Pubsub</a:t>
            </a:r>
            <a:r>
              <a:rPr lang="en-US" dirty="0"/>
              <a:t>, custom protocols -- doesn't matter.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All </a:t>
            </a:r>
            <a:r>
              <a:rPr lang="en-US" dirty="0"/>
              <a:t>service interfaces, without exception, must be designed from the ground up to be </a:t>
            </a:r>
            <a:r>
              <a:rPr lang="en-US" dirty="0" err="1"/>
              <a:t>externalizable</a:t>
            </a:r>
            <a:r>
              <a:rPr lang="en-US" dirty="0"/>
              <a:t>. That is to say, the team must plan and design to be able to expose the interface to developers in the outside world. No exceptions. </a:t>
            </a:r>
            <a:endParaRPr lang="en-US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Anyone </a:t>
            </a:r>
            <a:r>
              <a:rPr lang="en-US" dirty="0"/>
              <a:t>who doesn't do this will be fired. </a:t>
            </a:r>
            <a:endParaRPr lang="en-US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Thank </a:t>
            </a:r>
            <a:r>
              <a:rPr lang="en-US" dirty="0"/>
              <a:t>you; have a nice day!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97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Consensus Achieved?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35063"/>
            <a:ext cx="8850312" cy="2662237"/>
          </a:xfrm>
        </p:spPr>
        <p:txBody>
          <a:bodyPr/>
          <a:lstStyle/>
          <a:p>
            <a:r>
              <a:rPr lang="en-US" dirty="0" smtClean="0"/>
              <a:t>When a majority of processes hear proposed value and accept it: </a:t>
            </a:r>
          </a:p>
          <a:p>
            <a:pPr lvl="1"/>
            <a:r>
              <a:rPr lang="en-US" dirty="0" smtClean="0"/>
              <a:t>Are about to respond (or have responded) with OK!</a:t>
            </a:r>
            <a:endParaRPr lang="en-US" dirty="0"/>
          </a:p>
          <a:p>
            <a:r>
              <a:rPr lang="en-US" dirty="0" smtClean="0"/>
              <a:t>At this point decision has been made even though </a:t>
            </a:r>
          </a:p>
          <a:p>
            <a:pPr lvl="1"/>
            <a:r>
              <a:rPr lang="en-US" dirty="0" smtClean="0"/>
              <a:t>Processes or even leader may not know!</a:t>
            </a:r>
          </a:p>
          <a:p>
            <a:r>
              <a:rPr lang="en-US" dirty="0" smtClean="0"/>
              <a:t>What if leader fails after that?</a:t>
            </a:r>
          </a:p>
          <a:p>
            <a:pPr lvl="1"/>
            <a:r>
              <a:rPr lang="en-US" dirty="0" smtClean="0"/>
              <a:t>Keep having having rounds until some round complete</a:t>
            </a:r>
          </a:p>
          <a:p>
            <a:endParaRPr lang="en-US" dirty="0"/>
          </a:p>
        </p:txBody>
      </p:sp>
      <p:cxnSp>
        <p:nvCxnSpPr>
          <p:cNvPr id="4" name="Straight Arrow Connector 4"/>
          <p:cNvCxnSpPr>
            <a:cxnSpLocks noChangeShapeType="1"/>
          </p:cNvCxnSpPr>
          <p:nvPr/>
        </p:nvCxnSpPr>
        <p:spPr bwMode="auto">
          <a:xfrm>
            <a:off x="1066800" y="41148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Arrow Connector 5"/>
          <p:cNvCxnSpPr>
            <a:cxnSpLocks noChangeShapeType="1"/>
          </p:cNvCxnSpPr>
          <p:nvPr/>
        </p:nvCxnSpPr>
        <p:spPr bwMode="auto">
          <a:xfrm>
            <a:off x="1066800" y="44577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Arrow Connector 6"/>
          <p:cNvCxnSpPr>
            <a:cxnSpLocks noChangeShapeType="1"/>
          </p:cNvCxnSpPr>
          <p:nvPr/>
        </p:nvCxnSpPr>
        <p:spPr bwMode="auto">
          <a:xfrm>
            <a:off x="1066800" y="48006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9"/>
          <p:cNvCxnSpPr>
            <a:cxnSpLocks noChangeShapeType="1"/>
          </p:cNvCxnSpPr>
          <p:nvPr/>
        </p:nvCxnSpPr>
        <p:spPr bwMode="auto">
          <a:xfrm>
            <a:off x="12954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11"/>
          <p:cNvCxnSpPr>
            <a:cxnSpLocks noChangeShapeType="1"/>
          </p:cNvCxnSpPr>
          <p:nvPr/>
        </p:nvCxnSpPr>
        <p:spPr bwMode="auto">
          <a:xfrm>
            <a:off x="12954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12"/>
          <p:cNvCxnSpPr>
            <a:cxnSpLocks noChangeShapeType="1"/>
          </p:cNvCxnSpPr>
          <p:nvPr/>
        </p:nvCxnSpPr>
        <p:spPr bwMode="auto">
          <a:xfrm flipV="1">
            <a:off x="1905000" y="4114800"/>
            <a:ext cx="6096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15"/>
          <p:cNvCxnSpPr>
            <a:cxnSpLocks noChangeShapeType="1"/>
          </p:cNvCxnSpPr>
          <p:nvPr/>
        </p:nvCxnSpPr>
        <p:spPr bwMode="auto">
          <a:xfrm flipV="1">
            <a:off x="19050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15876" y="4171950"/>
            <a:ext cx="15119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Please elect me!</a:t>
            </a: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676401" y="4114800"/>
            <a:ext cx="4939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OK!</a:t>
            </a:r>
          </a:p>
        </p:txBody>
      </p:sp>
      <p:cxnSp>
        <p:nvCxnSpPr>
          <p:cNvPr id="13" name="Straight Arrow Connector 11"/>
          <p:cNvCxnSpPr>
            <a:cxnSpLocks noChangeShapeType="1"/>
          </p:cNvCxnSpPr>
          <p:nvPr/>
        </p:nvCxnSpPr>
        <p:spPr bwMode="auto">
          <a:xfrm>
            <a:off x="31242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1"/>
          <p:cNvCxnSpPr>
            <a:cxnSpLocks noChangeShapeType="1"/>
          </p:cNvCxnSpPr>
          <p:nvPr/>
        </p:nvCxnSpPr>
        <p:spPr bwMode="auto">
          <a:xfrm>
            <a:off x="3124200" y="4114800"/>
            <a:ext cx="609600" cy="3714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2625726" y="3830637"/>
            <a:ext cx="11096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Value v ok?</a:t>
            </a:r>
          </a:p>
        </p:txBody>
      </p:sp>
      <p:cxnSp>
        <p:nvCxnSpPr>
          <p:cNvPr id="16" name="Straight Arrow Connector 12"/>
          <p:cNvCxnSpPr>
            <a:cxnSpLocks noChangeShapeType="1"/>
          </p:cNvCxnSpPr>
          <p:nvPr/>
        </p:nvCxnSpPr>
        <p:spPr bwMode="auto">
          <a:xfrm flipV="1">
            <a:off x="4343400" y="4114800"/>
            <a:ext cx="6096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5"/>
          <p:cNvCxnSpPr>
            <a:cxnSpLocks noChangeShapeType="1"/>
          </p:cNvCxnSpPr>
          <p:nvPr/>
        </p:nvCxnSpPr>
        <p:spPr bwMode="auto">
          <a:xfrm flipV="1">
            <a:off x="43434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4114801" y="4114800"/>
            <a:ext cx="4939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OK!</a:t>
            </a:r>
          </a:p>
        </p:txBody>
      </p:sp>
      <p:cxnSp>
        <p:nvCxnSpPr>
          <p:cNvPr id="19" name="Straight Arrow Connector 11"/>
          <p:cNvCxnSpPr>
            <a:cxnSpLocks noChangeShapeType="1"/>
          </p:cNvCxnSpPr>
          <p:nvPr/>
        </p:nvCxnSpPr>
        <p:spPr bwMode="auto">
          <a:xfrm>
            <a:off x="51816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1"/>
          <p:cNvCxnSpPr>
            <a:cxnSpLocks noChangeShapeType="1"/>
          </p:cNvCxnSpPr>
          <p:nvPr/>
        </p:nvCxnSpPr>
        <p:spPr bwMode="auto">
          <a:xfrm>
            <a:off x="5181600" y="4114800"/>
            <a:ext cx="609600" cy="3714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5162550" y="3854450"/>
            <a:ext cx="3243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chemeClr val="accent2"/>
                </a:solidFill>
                <a:latin typeface="Helvetica" charset="0"/>
              </a:rPr>
              <a:t>v!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87800" y="3898900"/>
            <a:ext cx="88900" cy="1054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69863" y="1564482"/>
            <a:ext cx="8850312" cy="0"/>
          </a:xfrm>
          <a:prstGeom prst="line">
            <a:avLst/>
          </a:prstGeom>
          <a:ln w="19050" cmpd="sng">
            <a:solidFill>
              <a:srgbClr val="FF66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955800" y="1562100"/>
            <a:ext cx="2032000" cy="2451100"/>
          </a:xfrm>
          <a:prstGeom prst="line">
            <a:avLst/>
          </a:prstGeom>
          <a:ln w="1905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15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-85725"/>
            <a:ext cx="8850312" cy="857250"/>
          </a:xfrm>
        </p:spPr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774701"/>
            <a:ext cx="8850312" cy="31876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Assume a round with a majority hearing proposed value v’ and accepting it (mid of Phase 2). Then subsequently at each round either:</a:t>
            </a:r>
          </a:p>
          <a:p>
            <a:pPr lvl="1"/>
            <a:r>
              <a:rPr lang="en-US" dirty="0" smtClean="0"/>
              <a:t>The round chooses v’ as decision</a:t>
            </a:r>
          </a:p>
          <a:p>
            <a:pPr lvl="1"/>
            <a:r>
              <a:rPr lang="en-US" dirty="0" smtClean="0"/>
              <a:t>The round fails</a:t>
            </a:r>
          </a:p>
          <a:p>
            <a:r>
              <a:rPr lang="en-US" dirty="0" smtClean="0"/>
              <a:t>“Proof”:</a:t>
            </a:r>
          </a:p>
          <a:p>
            <a:pPr lvl="1"/>
            <a:r>
              <a:rPr lang="en-US" dirty="0" smtClean="0"/>
              <a:t>Potential leader waits for majority of OKs in Phase 1</a:t>
            </a:r>
          </a:p>
          <a:p>
            <a:pPr lvl="1"/>
            <a:r>
              <a:rPr lang="en-US" dirty="0" smtClean="0"/>
              <a:t>At least one will contain v’ (because two majority sets intersect)</a:t>
            </a:r>
          </a:p>
          <a:p>
            <a:pPr lvl="1"/>
            <a:r>
              <a:rPr lang="en-US" dirty="0" smtClean="0"/>
              <a:t>It will choose to send out v’ in Phase 2 </a:t>
            </a:r>
          </a:p>
          <a:p>
            <a:r>
              <a:rPr lang="en-US" dirty="0" smtClean="0"/>
              <a:t>Success requires a majority, and two majority sets intersects</a:t>
            </a:r>
          </a:p>
          <a:p>
            <a:endParaRPr lang="en-US" dirty="0"/>
          </a:p>
        </p:txBody>
      </p:sp>
      <p:cxnSp>
        <p:nvCxnSpPr>
          <p:cNvPr id="4" name="Straight Arrow Connector 4"/>
          <p:cNvCxnSpPr>
            <a:cxnSpLocks noChangeShapeType="1"/>
          </p:cNvCxnSpPr>
          <p:nvPr/>
        </p:nvCxnSpPr>
        <p:spPr bwMode="auto">
          <a:xfrm>
            <a:off x="1066800" y="41148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Arrow Connector 5"/>
          <p:cNvCxnSpPr>
            <a:cxnSpLocks noChangeShapeType="1"/>
          </p:cNvCxnSpPr>
          <p:nvPr/>
        </p:nvCxnSpPr>
        <p:spPr bwMode="auto">
          <a:xfrm>
            <a:off x="1066800" y="44577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Arrow Connector 6"/>
          <p:cNvCxnSpPr>
            <a:cxnSpLocks noChangeShapeType="1"/>
          </p:cNvCxnSpPr>
          <p:nvPr/>
        </p:nvCxnSpPr>
        <p:spPr bwMode="auto">
          <a:xfrm>
            <a:off x="1066800" y="4800600"/>
            <a:ext cx="48006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9"/>
          <p:cNvCxnSpPr>
            <a:cxnSpLocks noChangeShapeType="1"/>
          </p:cNvCxnSpPr>
          <p:nvPr/>
        </p:nvCxnSpPr>
        <p:spPr bwMode="auto">
          <a:xfrm>
            <a:off x="12954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11"/>
          <p:cNvCxnSpPr>
            <a:cxnSpLocks noChangeShapeType="1"/>
          </p:cNvCxnSpPr>
          <p:nvPr/>
        </p:nvCxnSpPr>
        <p:spPr bwMode="auto">
          <a:xfrm>
            <a:off x="12954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12"/>
          <p:cNvCxnSpPr>
            <a:cxnSpLocks noChangeShapeType="1"/>
          </p:cNvCxnSpPr>
          <p:nvPr/>
        </p:nvCxnSpPr>
        <p:spPr bwMode="auto">
          <a:xfrm flipV="1">
            <a:off x="1905000" y="4114800"/>
            <a:ext cx="6096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15"/>
          <p:cNvCxnSpPr>
            <a:cxnSpLocks noChangeShapeType="1"/>
          </p:cNvCxnSpPr>
          <p:nvPr/>
        </p:nvCxnSpPr>
        <p:spPr bwMode="auto">
          <a:xfrm flipV="1">
            <a:off x="19050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15876" y="4171950"/>
            <a:ext cx="15119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Please elect me!</a:t>
            </a: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676401" y="4114800"/>
            <a:ext cx="4939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OK!</a:t>
            </a:r>
          </a:p>
        </p:txBody>
      </p:sp>
      <p:cxnSp>
        <p:nvCxnSpPr>
          <p:cNvPr id="13" name="Straight Arrow Connector 11"/>
          <p:cNvCxnSpPr>
            <a:cxnSpLocks noChangeShapeType="1"/>
          </p:cNvCxnSpPr>
          <p:nvPr/>
        </p:nvCxnSpPr>
        <p:spPr bwMode="auto">
          <a:xfrm>
            <a:off x="31242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1"/>
          <p:cNvCxnSpPr>
            <a:cxnSpLocks noChangeShapeType="1"/>
          </p:cNvCxnSpPr>
          <p:nvPr/>
        </p:nvCxnSpPr>
        <p:spPr bwMode="auto">
          <a:xfrm>
            <a:off x="3124200" y="4114800"/>
            <a:ext cx="609600" cy="3714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2625726" y="3830637"/>
            <a:ext cx="11096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Value v ok?</a:t>
            </a:r>
          </a:p>
        </p:txBody>
      </p:sp>
      <p:cxnSp>
        <p:nvCxnSpPr>
          <p:cNvPr id="16" name="Straight Arrow Connector 12"/>
          <p:cNvCxnSpPr>
            <a:cxnSpLocks noChangeShapeType="1"/>
          </p:cNvCxnSpPr>
          <p:nvPr/>
        </p:nvCxnSpPr>
        <p:spPr bwMode="auto">
          <a:xfrm flipV="1">
            <a:off x="4343400" y="4114800"/>
            <a:ext cx="6096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5"/>
          <p:cNvCxnSpPr>
            <a:cxnSpLocks noChangeShapeType="1"/>
          </p:cNvCxnSpPr>
          <p:nvPr/>
        </p:nvCxnSpPr>
        <p:spPr bwMode="auto">
          <a:xfrm flipV="1">
            <a:off x="4343400" y="4114800"/>
            <a:ext cx="381000" cy="3429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4114801" y="4114800"/>
            <a:ext cx="4939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Helvetica" charset="0"/>
              </a:rPr>
              <a:t>OK!</a:t>
            </a:r>
          </a:p>
        </p:txBody>
      </p:sp>
      <p:cxnSp>
        <p:nvCxnSpPr>
          <p:cNvPr id="19" name="Straight Arrow Connector 11"/>
          <p:cNvCxnSpPr>
            <a:cxnSpLocks noChangeShapeType="1"/>
          </p:cNvCxnSpPr>
          <p:nvPr/>
        </p:nvCxnSpPr>
        <p:spPr bwMode="auto">
          <a:xfrm>
            <a:off x="5181600" y="4114800"/>
            <a:ext cx="3810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1"/>
          <p:cNvCxnSpPr>
            <a:cxnSpLocks noChangeShapeType="1"/>
          </p:cNvCxnSpPr>
          <p:nvPr/>
        </p:nvCxnSpPr>
        <p:spPr bwMode="auto">
          <a:xfrm>
            <a:off x="5181600" y="4114800"/>
            <a:ext cx="609600" cy="3714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5162550" y="3854450"/>
            <a:ext cx="3243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chemeClr val="accent2"/>
                </a:solidFill>
                <a:latin typeface="Helvetica" charset="0"/>
              </a:rPr>
              <a:t>v!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87800" y="3898900"/>
            <a:ext cx="88900" cy="1054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9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3" y="2149475"/>
            <a:ext cx="8850312" cy="857250"/>
          </a:xfrm>
        </p:spPr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Paxos</a:t>
            </a:r>
            <a:r>
              <a:rPr lang="en-US" dirty="0" smtClean="0"/>
              <a:t> in more detail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60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88" y="-114300"/>
            <a:ext cx="8850312" cy="857250"/>
          </a:xfrm>
        </p:spPr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Paxos</a:t>
            </a:r>
            <a:r>
              <a:rPr lang="en-US" dirty="0" smtClean="0"/>
              <a:t> Protocol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4720" y="1121158"/>
            <a:ext cx="1036800" cy="155536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4057" tIns="37029" rIns="74057" bIns="37029" anchor="ctr"/>
          <a:lstStyle/>
          <a:p>
            <a:endParaRPr lang="en-US">
              <a:latin typeface="Helvetica Neue "/>
              <a:cs typeface="Helvetica Neue 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14720" y="622146"/>
            <a:ext cx="6842880" cy="59946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891" tIns="49303" rIns="72891" bIns="36446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l" eaLnBrk="1"/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Phase 1a</a:t>
            </a:r>
            <a:r>
              <a:rPr lang="en-US" sz="1400" dirty="0" smtClean="0">
                <a:solidFill>
                  <a:srgbClr val="000000"/>
                </a:solidFill>
                <a:latin typeface="Helvetica Neue "/>
                <a:cs typeface="Helvetica Neue "/>
              </a:rPr>
              <a:t>: </a:t>
            </a:r>
            <a:r>
              <a:rPr lang="en-US" sz="1400" b="1" dirty="0" smtClean="0">
                <a:solidFill>
                  <a:srgbClr val="000000"/>
                </a:solidFill>
                <a:latin typeface="Helvetica Neue "/>
                <a:cs typeface="Helvetica Neue "/>
              </a:rPr>
              <a:t>“</a:t>
            </a:r>
            <a:r>
              <a:rPr lang="en-US" sz="1400" b="1" dirty="0">
                <a:solidFill>
                  <a:srgbClr val="000000"/>
                </a:solidFill>
                <a:latin typeface="Helvetica Neue "/>
                <a:cs typeface="Helvetica Neue "/>
              </a:rPr>
              <a:t>Prepare”</a:t>
            </a:r>
          </a:p>
          <a:p>
            <a:pPr algn="l" eaLnBrk="1"/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Select proposal number* </a:t>
            </a:r>
            <a:r>
              <a:rPr lang="en-US" sz="1400" i="1" dirty="0">
                <a:solidFill>
                  <a:srgbClr val="000000"/>
                </a:solidFill>
                <a:latin typeface="Helvetica Neue "/>
                <a:cs typeface="Helvetica Neue 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 and send a </a:t>
            </a:r>
            <a:r>
              <a:rPr lang="en-US" sz="1400" b="1" i="1" dirty="0">
                <a:solidFill>
                  <a:srgbClr val="000000"/>
                </a:solidFill>
                <a:latin typeface="Helvetica Neue "/>
                <a:cs typeface="Helvetica Neue "/>
              </a:rPr>
              <a:t>prepare(N)</a:t>
            </a:r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 request to a quorum of acceptors.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866240" y="1358900"/>
            <a:ext cx="6842880" cy="1130300"/>
          </a:xfrm>
          <a:prstGeom prst="rect">
            <a:avLst/>
          </a:prstGeom>
          <a:solidFill>
            <a:srgbClr val="FF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891" tIns="49303" rIns="72891" bIns="36446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l" eaLnBrk="1"/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Phase 1b</a:t>
            </a:r>
            <a:r>
              <a:rPr lang="en-US" sz="1400" dirty="0" smtClean="0">
                <a:solidFill>
                  <a:srgbClr val="000000"/>
                </a:solidFill>
                <a:latin typeface="Helvetica Neue "/>
                <a:cs typeface="Helvetica Neue "/>
              </a:rPr>
              <a:t>: </a:t>
            </a:r>
            <a:r>
              <a:rPr lang="en-US" sz="1400" b="1" dirty="0" smtClean="0">
                <a:solidFill>
                  <a:srgbClr val="000000"/>
                </a:solidFill>
                <a:latin typeface="Helvetica Neue "/>
                <a:cs typeface="Helvetica Neue "/>
              </a:rPr>
              <a:t>“</a:t>
            </a:r>
            <a:r>
              <a:rPr lang="en-US" sz="1400" b="1" dirty="0">
                <a:solidFill>
                  <a:srgbClr val="000000"/>
                </a:solidFill>
                <a:latin typeface="Helvetica Neue "/>
                <a:cs typeface="Helvetica Neue "/>
              </a:rPr>
              <a:t>Promise”</a:t>
            </a:r>
          </a:p>
          <a:p>
            <a:pPr algn="l" eaLnBrk="1"/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If N &gt; </a:t>
            </a:r>
            <a:r>
              <a:rPr lang="en-US" sz="1400" i="1" dirty="0">
                <a:solidFill>
                  <a:srgbClr val="000000"/>
                </a:solidFill>
                <a:latin typeface="Helvetica Neue "/>
                <a:cs typeface="Helvetica Neue "/>
              </a:rPr>
              <a:t>number of any previous promises or acceptances</a:t>
            </a:r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,</a:t>
            </a:r>
          </a:p>
          <a:p>
            <a:pPr algn="l" eaLnBrk="1"/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	* promise to never accept any future proposal less than </a:t>
            </a:r>
            <a:r>
              <a:rPr lang="en-US" sz="1400" i="1" dirty="0">
                <a:solidFill>
                  <a:srgbClr val="000000"/>
                </a:solidFill>
                <a:latin typeface="Helvetica Neue "/>
                <a:cs typeface="Helvetica Neue 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,</a:t>
            </a:r>
          </a:p>
          <a:p>
            <a:pPr algn="l" eaLnBrk="1"/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	- send a </a:t>
            </a:r>
            <a:r>
              <a:rPr lang="en-US" sz="1400" b="1" i="1" dirty="0">
                <a:solidFill>
                  <a:srgbClr val="000000"/>
                </a:solidFill>
                <a:latin typeface="Helvetica Neue "/>
                <a:cs typeface="Helvetica Neue "/>
              </a:rPr>
              <a:t>promise(N, U)</a:t>
            </a:r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 response</a:t>
            </a:r>
          </a:p>
          <a:p>
            <a:pPr algn="l" eaLnBrk="1"/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  (where </a:t>
            </a:r>
            <a:r>
              <a:rPr lang="en-US" sz="1400" i="1" dirty="0">
                <a:solidFill>
                  <a:srgbClr val="000000"/>
                </a:solidFill>
                <a:latin typeface="Helvetica Neue "/>
                <a:cs typeface="Helvetica Neue 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 is the highest-numbered proposal accepted so far (if any))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14720" y="2674360"/>
            <a:ext cx="6842880" cy="1059439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891" tIns="49303" rIns="72891" bIns="36446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l" eaLnBrk="1"/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Phase 2a</a:t>
            </a:r>
            <a:r>
              <a:rPr lang="en-US" sz="1400" dirty="0" smtClean="0">
                <a:solidFill>
                  <a:srgbClr val="000000"/>
                </a:solidFill>
                <a:latin typeface="Helvetica Neue "/>
                <a:cs typeface="Helvetica Neue "/>
              </a:rPr>
              <a:t>: </a:t>
            </a:r>
            <a:r>
              <a:rPr lang="en-US" sz="1400" b="1" dirty="0" smtClean="0">
                <a:solidFill>
                  <a:srgbClr val="000000"/>
                </a:solidFill>
                <a:latin typeface="Helvetica Neue "/>
                <a:cs typeface="Helvetica Neue "/>
              </a:rPr>
              <a:t>“</a:t>
            </a:r>
            <a:r>
              <a:rPr lang="en-US" sz="1400" b="1" dirty="0">
                <a:solidFill>
                  <a:srgbClr val="000000"/>
                </a:solidFill>
                <a:latin typeface="Helvetica Neue "/>
                <a:cs typeface="Helvetica Neue "/>
              </a:rPr>
              <a:t>Accept!”</a:t>
            </a:r>
          </a:p>
          <a:p>
            <a:pPr algn="l" eaLnBrk="1"/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If proposer received promise responses from a quorum,</a:t>
            </a:r>
          </a:p>
          <a:p>
            <a:pPr algn="l" eaLnBrk="1"/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	- send an </a:t>
            </a:r>
            <a:r>
              <a:rPr lang="en-US" sz="1400" b="1" i="1" dirty="0">
                <a:solidFill>
                  <a:srgbClr val="000000"/>
                </a:solidFill>
                <a:latin typeface="Helvetica Neue "/>
                <a:cs typeface="Helvetica Neue "/>
              </a:rPr>
              <a:t>accept(N, W)</a:t>
            </a:r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 request to those acceptors</a:t>
            </a:r>
          </a:p>
          <a:p>
            <a:pPr algn="l" eaLnBrk="1"/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Helvetica Neue "/>
                <a:cs typeface="Helvetica Neue 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where </a:t>
            </a:r>
            <a:r>
              <a:rPr lang="en-US" sz="1400" b="1" i="1" dirty="0">
                <a:solidFill>
                  <a:srgbClr val="000000"/>
                </a:solidFill>
                <a:latin typeface="Helvetica Neue "/>
                <a:cs typeface="Helvetica Neue 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 is the value of the highest-numbered proposal among the </a:t>
            </a:r>
            <a:r>
              <a:rPr lang="en-US" sz="1400" b="1" i="1" dirty="0">
                <a:solidFill>
                  <a:srgbClr val="000000"/>
                </a:solidFill>
                <a:latin typeface="Helvetica Neue "/>
                <a:cs typeface="Helvetica Neue "/>
              </a:rPr>
              <a:t>promise</a:t>
            </a:r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 responses, or any value if no </a:t>
            </a:r>
            <a:r>
              <a:rPr lang="en-US" sz="1400" b="1" i="1" dirty="0">
                <a:solidFill>
                  <a:srgbClr val="000000"/>
                </a:solidFill>
                <a:latin typeface="Helvetica Neue "/>
                <a:cs typeface="Helvetica Neue "/>
              </a:rPr>
              <a:t>promise</a:t>
            </a:r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 contained a proposal)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81900" y="2365448"/>
            <a:ext cx="1127220" cy="1555363"/>
          </a:xfrm>
          <a:prstGeom prst="rect">
            <a:avLst/>
          </a:prstGeom>
          <a:solidFill>
            <a:srgbClr val="FF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4057" tIns="37029" rIns="74057" bIns="37029" anchor="ctr"/>
          <a:lstStyle/>
          <a:p>
            <a:endParaRPr lang="en-US">
              <a:latin typeface="Helvetica Neue "/>
              <a:cs typeface="Helvetica Neue 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658880" y="3848100"/>
            <a:ext cx="7050240" cy="965200"/>
          </a:xfrm>
          <a:prstGeom prst="rect">
            <a:avLst/>
          </a:prstGeom>
          <a:solidFill>
            <a:srgbClr val="FF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891" tIns="49303" rIns="72891" bIns="36446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l" eaLnBrk="1"/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Phase 2b</a:t>
            </a:r>
            <a:r>
              <a:rPr lang="en-US" sz="1400" dirty="0" smtClean="0">
                <a:solidFill>
                  <a:srgbClr val="000000"/>
                </a:solidFill>
                <a:latin typeface="Helvetica Neue "/>
                <a:cs typeface="Helvetica Neue "/>
              </a:rPr>
              <a:t>: </a:t>
            </a:r>
            <a:r>
              <a:rPr lang="en-US" sz="1400" b="1" dirty="0" smtClean="0">
                <a:solidFill>
                  <a:srgbClr val="000000"/>
                </a:solidFill>
                <a:latin typeface="Helvetica Neue "/>
                <a:cs typeface="Helvetica Neue "/>
              </a:rPr>
              <a:t>“</a:t>
            </a:r>
            <a:r>
              <a:rPr lang="en-US" sz="1400" b="1" dirty="0">
                <a:solidFill>
                  <a:srgbClr val="000000"/>
                </a:solidFill>
                <a:latin typeface="Helvetica Neue "/>
                <a:cs typeface="Helvetica Neue "/>
              </a:rPr>
              <a:t>Accepted”</a:t>
            </a:r>
          </a:p>
          <a:p>
            <a:pPr algn="l" eaLnBrk="1"/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If N &gt;= </a:t>
            </a:r>
            <a:r>
              <a:rPr lang="en-US" sz="1400" i="1" dirty="0">
                <a:solidFill>
                  <a:srgbClr val="000000"/>
                </a:solidFill>
                <a:latin typeface="Helvetica Neue "/>
                <a:cs typeface="Helvetica Neue "/>
              </a:rPr>
              <a:t>number of any previous promise</a:t>
            </a:r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,</a:t>
            </a:r>
          </a:p>
          <a:p>
            <a:pPr algn="l" eaLnBrk="1"/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	* accept the proposal</a:t>
            </a:r>
          </a:p>
          <a:p>
            <a:pPr algn="l" eaLnBrk="1"/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	- send an </a:t>
            </a:r>
            <a:r>
              <a:rPr lang="en-US" sz="1400" b="1" i="1" dirty="0">
                <a:solidFill>
                  <a:srgbClr val="000000"/>
                </a:solidFill>
                <a:latin typeface="Helvetica Neue "/>
                <a:cs typeface="Helvetica Neue "/>
              </a:rPr>
              <a:t>accepted</a:t>
            </a:r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 notification to the learner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7322900" y="2890384"/>
            <a:ext cx="1287700" cy="408283"/>
          </a:xfrm>
          <a:prstGeom prst="ellipse">
            <a:avLst/>
          </a:prstGeom>
          <a:solidFill>
            <a:srgbClr val="FF8080"/>
          </a:solidFill>
          <a:ln w="18360">
            <a:solidFill>
              <a:srgbClr val="FF0000"/>
            </a:solidFill>
            <a:round/>
            <a:headEnd/>
            <a:tailEnd/>
          </a:ln>
        </p:spPr>
        <p:txBody>
          <a:bodyPr wrap="none" lIns="80180" tIns="56593" rIns="80180" bIns="43735" anchor="ctr"/>
          <a:lstStyle/>
          <a:p>
            <a:pPr>
              <a:tabLst>
                <a:tab pos="586287" algn="l"/>
              </a:tabLst>
            </a:pPr>
            <a:r>
              <a:rPr lang="en-US">
                <a:solidFill>
                  <a:srgbClr val="000000"/>
                </a:solidFill>
                <a:latin typeface="Helvetica Neue "/>
                <a:cs typeface="Helvetica Neue "/>
              </a:rPr>
              <a:t>Acceptor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49140" y="1743303"/>
            <a:ext cx="1266960" cy="408283"/>
          </a:xfrm>
          <a:prstGeom prst="ellipse">
            <a:avLst/>
          </a:prstGeom>
          <a:solidFill>
            <a:srgbClr val="99CCFF"/>
          </a:solidFill>
          <a:ln w="18360">
            <a:solidFill>
              <a:srgbClr val="0000FF"/>
            </a:solidFill>
            <a:round/>
            <a:headEnd/>
            <a:tailEnd/>
          </a:ln>
        </p:spPr>
        <p:txBody>
          <a:bodyPr wrap="none" lIns="80180" tIns="56593" rIns="80180" bIns="43735" anchor="ctr"/>
          <a:lstStyle/>
          <a:p>
            <a:pPr>
              <a:tabLst>
                <a:tab pos="586287" algn="l"/>
              </a:tabLst>
            </a:pPr>
            <a:r>
              <a:rPr lang="en-US" sz="1600" dirty="0">
                <a:solidFill>
                  <a:srgbClr val="000000"/>
                </a:solidFill>
                <a:latin typeface="Helvetica Neue "/>
                <a:cs typeface="Helvetica Neue "/>
              </a:rPr>
              <a:t>Proposer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617940" y="4843890"/>
            <a:ext cx="2116800" cy="19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891" tIns="46445" rIns="72891" bIns="36446" anchor="ctr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algn="ctr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r>
              <a:rPr lang="en-US" sz="1400" dirty="0">
                <a:solidFill>
                  <a:srgbClr val="000000"/>
                </a:solidFill>
                <a:latin typeface="Helvetica Neue "/>
                <a:cs typeface="Helvetica Neue "/>
              </a:rPr>
              <a:t>* = record to stable storage</a:t>
            </a:r>
          </a:p>
        </p:txBody>
      </p:sp>
    </p:spTree>
    <p:extLst>
      <p:ext uri="{BB962C8B-B14F-4D97-AF65-F5344CB8AC3E}">
        <p14:creationId xmlns:p14="http://schemas.microsoft.com/office/powerpoint/2010/main" val="18939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Example: P1 wants to propose “A”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4511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76263" y="33655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2733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000" y="32131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18" name="Straight Arrow Connector 17"/>
          <p:cNvCxnSpPr>
            <a:endCxn id="23" idx="0"/>
          </p:cNvCxnSpPr>
          <p:nvPr/>
        </p:nvCxnSpPr>
        <p:spPr>
          <a:xfrm>
            <a:off x="749300" y="1371600"/>
            <a:ext cx="255070" cy="10668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49300" y="1371600"/>
            <a:ext cx="877370" cy="19812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8000" y="2438400"/>
            <a:ext cx="992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76263" y="4368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7000" y="4178300"/>
            <a:ext cx="44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L</a:t>
            </a:r>
            <a:r>
              <a:rPr lang="en-US" dirty="0" smtClean="0">
                <a:latin typeface="Helvetica Neue"/>
                <a:cs typeface="Helvetica Neue"/>
              </a:rPr>
              <a:t>1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6568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Example: P1 wants to propose “A”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4511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76263" y="33655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2733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000" y="32131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18" name="Straight Arrow Connector 17"/>
          <p:cNvCxnSpPr>
            <a:endCxn id="23" idx="0"/>
          </p:cNvCxnSpPr>
          <p:nvPr/>
        </p:nvCxnSpPr>
        <p:spPr>
          <a:xfrm>
            <a:off x="749300" y="1371600"/>
            <a:ext cx="255070" cy="10668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4" idx="0"/>
          </p:cNvCxnSpPr>
          <p:nvPr/>
        </p:nvCxnSpPr>
        <p:spPr>
          <a:xfrm>
            <a:off x="749300" y="1371600"/>
            <a:ext cx="877370" cy="19812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8000" y="2438400"/>
            <a:ext cx="992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300" y="3352800"/>
            <a:ext cx="992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26" name="Straight Arrow Connector 25"/>
          <p:cNvCxnSpPr>
            <a:stCxn id="23" idx="0"/>
          </p:cNvCxnSpPr>
          <p:nvPr/>
        </p:nvCxnSpPr>
        <p:spPr>
          <a:xfrm flipV="1">
            <a:off x="1004370" y="1358900"/>
            <a:ext cx="595830" cy="10795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638300" y="1358900"/>
            <a:ext cx="508000" cy="18796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79500" y="1079500"/>
            <a:ext cx="1022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promise(1)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43100" y="1079500"/>
            <a:ext cx="1022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promise(1)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76263" y="4368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7000" y="4178300"/>
            <a:ext cx="44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L</a:t>
            </a:r>
            <a:r>
              <a:rPr lang="en-US" dirty="0" smtClean="0">
                <a:latin typeface="Helvetica Neue"/>
                <a:cs typeface="Helvetica Neue"/>
              </a:rPr>
              <a:t>1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0175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Example: P1 wants to propose “A”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4511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76263" y="33655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2733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000" y="32131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18" name="Straight Arrow Connector 17"/>
          <p:cNvCxnSpPr>
            <a:endCxn id="23" idx="0"/>
          </p:cNvCxnSpPr>
          <p:nvPr/>
        </p:nvCxnSpPr>
        <p:spPr>
          <a:xfrm>
            <a:off x="749300" y="1371600"/>
            <a:ext cx="255070" cy="10668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4" idx="0"/>
          </p:cNvCxnSpPr>
          <p:nvPr/>
        </p:nvCxnSpPr>
        <p:spPr>
          <a:xfrm>
            <a:off x="749300" y="1371600"/>
            <a:ext cx="877370" cy="19812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8000" y="2438400"/>
            <a:ext cx="992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300" y="3352800"/>
            <a:ext cx="992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26" name="Straight Arrow Connector 25"/>
          <p:cNvCxnSpPr>
            <a:stCxn id="23" idx="0"/>
          </p:cNvCxnSpPr>
          <p:nvPr/>
        </p:nvCxnSpPr>
        <p:spPr>
          <a:xfrm flipV="1">
            <a:off x="1004370" y="1358900"/>
            <a:ext cx="595830" cy="10795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638300" y="1358900"/>
            <a:ext cx="508000" cy="18796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79500" y="1079500"/>
            <a:ext cx="1022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promise(1)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43100" y="1079500"/>
            <a:ext cx="1022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promise(1)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946400" y="1384300"/>
            <a:ext cx="762000" cy="19939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87700" y="33528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accept(1,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946400" y="1371600"/>
            <a:ext cx="990600" cy="10922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78200" y="24638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accept(1,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76263" y="4368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7000" y="4178300"/>
            <a:ext cx="44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L</a:t>
            </a:r>
            <a:r>
              <a:rPr lang="en-US" dirty="0" smtClean="0">
                <a:latin typeface="Helvetica Neue"/>
                <a:cs typeface="Helvetica Neue"/>
              </a:rPr>
              <a:t>1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8585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Example: P1 wants to propose “A”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4511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76263" y="33655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2733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000" y="32131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18" name="Straight Arrow Connector 17"/>
          <p:cNvCxnSpPr>
            <a:endCxn id="23" idx="0"/>
          </p:cNvCxnSpPr>
          <p:nvPr/>
        </p:nvCxnSpPr>
        <p:spPr>
          <a:xfrm>
            <a:off x="749300" y="1371600"/>
            <a:ext cx="255070" cy="10668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4" idx="0"/>
          </p:cNvCxnSpPr>
          <p:nvPr/>
        </p:nvCxnSpPr>
        <p:spPr>
          <a:xfrm>
            <a:off x="749300" y="1371600"/>
            <a:ext cx="877370" cy="19812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8000" y="2438400"/>
            <a:ext cx="992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300" y="3352800"/>
            <a:ext cx="992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26" name="Straight Arrow Connector 25"/>
          <p:cNvCxnSpPr>
            <a:stCxn id="23" idx="0"/>
          </p:cNvCxnSpPr>
          <p:nvPr/>
        </p:nvCxnSpPr>
        <p:spPr>
          <a:xfrm flipV="1">
            <a:off x="1004370" y="1358900"/>
            <a:ext cx="595830" cy="10795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638300" y="1358900"/>
            <a:ext cx="508000" cy="18796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79500" y="1079500"/>
            <a:ext cx="1022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promise(1)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43100" y="1079500"/>
            <a:ext cx="1022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promise(1)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946400" y="1384300"/>
            <a:ext cx="762000" cy="19939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87700" y="33528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accept(1,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946400" y="1371600"/>
            <a:ext cx="990600" cy="10922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78200" y="24638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accept(1,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305300" y="3352800"/>
            <a:ext cx="673100" cy="10287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76263" y="4368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99100" y="4381500"/>
            <a:ext cx="114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a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ccepted(A)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445000" y="2438400"/>
            <a:ext cx="1371600" cy="1943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56100" y="4381500"/>
            <a:ext cx="114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a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ccepted(A)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7000" y="4178300"/>
            <a:ext cx="44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L</a:t>
            </a:r>
            <a:r>
              <a:rPr lang="en-US" dirty="0" smtClean="0">
                <a:latin typeface="Helvetica Neue"/>
                <a:cs typeface="Helvetica Neue"/>
              </a:rPr>
              <a:t>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70400" y="1384300"/>
            <a:ext cx="1270000" cy="10668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305300" y="1371600"/>
            <a:ext cx="1600200" cy="1943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2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4511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76263" y="33655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2733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000" y="32131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18" name="Straight Arrow Connector 17"/>
          <p:cNvCxnSpPr>
            <a:endCxn id="23" idx="0"/>
          </p:cNvCxnSpPr>
          <p:nvPr/>
        </p:nvCxnSpPr>
        <p:spPr>
          <a:xfrm>
            <a:off x="749300" y="1371600"/>
            <a:ext cx="255070" cy="10668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49300" y="1371600"/>
            <a:ext cx="877370" cy="19812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8000" y="2438400"/>
            <a:ext cx="992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76263" y="4368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7000" y="4178300"/>
            <a:ext cx="44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L</a:t>
            </a:r>
            <a:r>
              <a:rPr lang="en-US" dirty="0" smtClean="0">
                <a:latin typeface="Helvetica Neue"/>
                <a:cs typeface="Helvetica Neue"/>
              </a:rPr>
              <a:t>1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20585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Example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4511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76263" y="33655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2733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000" y="32131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65400" y="1371600"/>
            <a:ext cx="255070" cy="10668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4" idx="0"/>
          </p:cNvCxnSpPr>
          <p:nvPr/>
        </p:nvCxnSpPr>
        <p:spPr>
          <a:xfrm>
            <a:off x="2565400" y="1371600"/>
            <a:ext cx="927281" cy="19812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73300" y="2425700"/>
            <a:ext cx="1102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Prepare(10)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46400" y="3352800"/>
            <a:ext cx="109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repare(10)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5300" y="2438400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Highest Accept: (5, A)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Highest Prepare: 15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6900" y="3352800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Highest Accept: (5, A)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Highest Prepare: 8</a:t>
            </a:r>
            <a:endParaRPr lang="en-US" sz="12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4376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87129"/>
            <a:ext cx="8850312" cy="857250"/>
          </a:xfrm>
        </p:spPr>
        <p:txBody>
          <a:bodyPr/>
          <a:lstStyle/>
          <a:p>
            <a:r>
              <a:rPr lang="en-US" dirty="0" smtClean="0"/>
              <a:t>Today’s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985681"/>
            <a:ext cx="8415337" cy="4100081"/>
          </a:xfrm>
        </p:spPr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 Made Simple</a:t>
            </a:r>
            <a:r>
              <a:rPr lang="en-US" dirty="0" smtClean="0">
                <a:ea typeface="ＭＳ Ｐゴシック" charset="0"/>
              </a:rPr>
              <a:t>, </a:t>
            </a:r>
            <a:endParaRPr lang="en-US" dirty="0">
              <a:ea typeface="ＭＳ Ｐゴシック" charset="0"/>
            </a:endParaRPr>
          </a:p>
          <a:p>
            <a:r>
              <a:rPr lang="en-US" sz="2000" dirty="0" smtClean="0"/>
              <a:t>Leslie </a:t>
            </a:r>
            <a:r>
              <a:rPr lang="en-US" sz="2000" dirty="0" err="1" smtClean="0"/>
              <a:t>Lamport</a:t>
            </a:r>
            <a:r>
              <a:rPr lang="en-US" sz="2000" dirty="0" smtClean="0">
                <a:ea typeface="ＭＳ Ｐゴシック" charset="0"/>
              </a:rPr>
              <a:t> </a:t>
            </a:r>
          </a:p>
          <a:p>
            <a:r>
              <a:rPr lang="en-US" sz="2000" dirty="0" smtClean="0">
                <a:ea typeface="ＭＳ Ｐゴシック" charset="0"/>
              </a:rPr>
              <a:t>(</a:t>
            </a:r>
            <a:r>
              <a:rPr lang="en-US" sz="2000" dirty="0" err="1">
                <a:ea typeface="ＭＳ Ｐゴシック" charset="0"/>
              </a:rPr>
              <a:t>research.microsoft.com</a:t>
            </a:r>
            <a:r>
              <a:rPr lang="en-US" sz="2000" dirty="0">
                <a:ea typeface="ＭＳ Ｐゴシック" charset="0"/>
              </a:rPr>
              <a:t>/en-us/um/people/</a:t>
            </a:r>
            <a:r>
              <a:rPr lang="en-US" sz="2000" dirty="0" err="1">
                <a:ea typeface="ＭＳ Ｐゴシック" charset="0"/>
              </a:rPr>
              <a:t>lamport</a:t>
            </a:r>
            <a:r>
              <a:rPr lang="en-US" sz="2000" dirty="0">
                <a:ea typeface="ＭＳ Ｐゴシック" charset="0"/>
              </a:rPr>
              <a:t>/pubs/</a:t>
            </a:r>
            <a:r>
              <a:rPr lang="en-US" sz="2000" dirty="0" err="1" smtClean="0">
                <a:ea typeface="ＭＳ Ｐゴシック" charset="0"/>
              </a:rPr>
              <a:t>paxos-simple.pdf</a:t>
            </a:r>
            <a:r>
              <a:rPr lang="en-US" sz="2000" dirty="0" smtClean="0"/>
              <a:t>)</a:t>
            </a:r>
            <a:endParaRPr lang="en-US" sz="2000" dirty="0">
              <a:ea typeface="ＭＳ Ｐゴシック" charset="0"/>
            </a:endParaRPr>
          </a:p>
          <a:p>
            <a:pPr lvl="2"/>
            <a:endParaRPr lang="en-US" dirty="0">
              <a:ea typeface="ＭＳ Ｐゴシック" charset="0"/>
            </a:endParaRPr>
          </a:p>
          <a:p>
            <a:r>
              <a:rPr lang="en-US" dirty="0"/>
              <a:t>In Search of an Understandable Consensus </a:t>
            </a:r>
            <a:r>
              <a:rPr lang="en-US" dirty="0" smtClean="0"/>
              <a:t>Algorithm, </a:t>
            </a:r>
            <a:endParaRPr lang="en-US" dirty="0"/>
          </a:p>
          <a:p>
            <a:r>
              <a:rPr lang="en-US" sz="2000" dirty="0" smtClean="0"/>
              <a:t>Diego </a:t>
            </a:r>
            <a:r>
              <a:rPr lang="en-US" sz="2000" dirty="0" err="1"/>
              <a:t>Ongaro</a:t>
            </a:r>
            <a:r>
              <a:rPr lang="en-US" sz="2000" dirty="0"/>
              <a:t> and John </a:t>
            </a:r>
            <a:r>
              <a:rPr lang="en-US" sz="2000" dirty="0" err="1" smtClean="0"/>
              <a:t>Ousterhout</a:t>
            </a:r>
            <a:r>
              <a:rPr lang="en-US" dirty="0" smtClean="0"/>
              <a:t>, USENIX ATC’14</a:t>
            </a:r>
            <a:endParaRPr lang="en-US" dirty="0">
              <a:ea typeface="ＭＳ Ｐゴシック" charset="0"/>
            </a:endParaRPr>
          </a:p>
          <a:p>
            <a:r>
              <a:rPr lang="en-US" sz="2000" dirty="0" smtClean="0">
                <a:ea typeface="ＭＳ Ｐゴシック" charset="0"/>
              </a:rPr>
              <a:t>(</a:t>
            </a:r>
            <a:r>
              <a:rPr lang="en-US" sz="2000" dirty="0">
                <a:hlinkClick r:id="rId2"/>
              </a:rPr>
              <a:t>https://ramcloud.stanford.edu/</a:t>
            </a:r>
            <a:r>
              <a:rPr lang="en-US" sz="2000" dirty="0" smtClean="0">
                <a:hlinkClick r:id="rId2"/>
              </a:rPr>
              <a:t>raft.pdf</a:t>
            </a:r>
            <a:r>
              <a:rPr lang="en-US" sz="2000" dirty="0"/>
              <a:t>)</a:t>
            </a:r>
            <a:endParaRPr lang="en-US" sz="2000" dirty="0">
              <a:ea typeface="ＭＳ Ｐゴシック" charset="0"/>
            </a:endParaRP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793864" y="15589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Example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4511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76263" y="33655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2733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000" y="32131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65400" y="1371600"/>
            <a:ext cx="255070" cy="10668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4" idx="0"/>
          </p:cNvCxnSpPr>
          <p:nvPr/>
        </p:nvCxnSpPr>
        <p:spPr>
          <a:xfrm>
            <a:off x="2565400" y="1371600"/>
            <a:ext cx="927281" cy="19812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73300" y="2425700"/>
            <a:ext cx="1102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Prepare(10)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46400" y="3352800"/>
            <a:ext cx="109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repare(10)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29" name="Straight Arrow Connector 28"/>
          <p:cNvCxnSpPr>
            <a:stCxn id="24" idx="0"/>
          </p:cNvCxnSpPr>
          <p:nvPr/>
        </p:nvCxnSpPr>
        <p:spPr>
          <a:xfrm flipV="1">
            <a:off x="3492681" y="1358900"/>
            <a:ext cx="469719" cy="19939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30600" y="1079500"/>
            <a:ext cx="164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Promise(10, (5, A))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5300" y="2438400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Highest Accept: (5, A)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Highest Prepare: 15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6900" y="3352800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Highest Accept: (5, A)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Highest Prepare: 8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38600" y="3378200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Highest Accept: (5, A)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Highest Prepare: </a:t>
            </a:r>
            <a:r>
              <a:rPr 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 Neue"/>
                <a:cs typeface="Helvetica Neue"/>
              </a:rPr>
              <a:t>10</a:t>
            </a:r>
            <a:endParaRPr lang="en-US" sz="1200" dirty="0">
              <a:solidFill>
                <a:schemeClr val="accent4">
                  <a:lumMod val="60000"/>
                  <a:lumOff val="4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19" name="Right Arrow 18"/>
          <p:cNvSpPr/>
          <p:nvPr/>
        </p:nvSpPr>
        <p:spPr>
          <a:xfrm rot="18279237">
            <a:off x="1612900" y="2889250"/>
            <a:ext cx="304800" cy="1524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1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Accept Example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4511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76263" y="33655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2733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000" y="32131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5300" y="2438400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Highest Accept: (5, A)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Highest Prepare: 15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6900" y="3352800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Highest Accept: (5, A)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Highest Prepare: 10</a:t>
            </a:r>
            <a:endParaRPr lang="en-US" sz="1200" dirty="0">
              <a:latin typeface="Helvetica Neue"/>
              <a:cs typeface="Helvetica Ne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62200" y="1371600"/>
            <a:ext cx="1447800" cy="20193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4100" y="3390900"/>
            <a:ext cx="124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accept(10,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49500" y="1358900"/>
            <a:ext cx="1155700" cy="11049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52800" y="2463800"/>
            <a:ext cx="124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accept(10,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76263" y="42926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7000" y="4102100"/>
            <a:ext cx="44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L</a:t>
            </a:r>
            <a:r>
              <a:rPr lang="en-US" dirty="0" smtClean="0">
                <a:latin typeface="Helvetica Neue"/>
                <a:cs typeface="Helvetica Neue"/>
              </a:rPr>
              <a:t>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6" name="TextBox 25"/>
          <p:cNvSpPr txBox="1"/>
          <p:nvPr/>
        </p:nvSpPr>
        <p:spPr>
          <a:xfrm rot="5400000">
            <a:off x="6083302" y="345440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4000" dirty="0" smtClean="0">
                <a:latin typeface="Helvetica Neue"/>
                <a:cs typeface="Helvetica Neue"/>
              </a:rPr>
              <a:t>…</a:t>
            </a:r>
            <a:endParaRPr lang="en-US" sz="4000" dirty="0">
              <a:latin typeface="Helvetica Neue"/>
              <a:cs typeface="Helvetica Neue"/>
            </a:endParaRPr>
          </a:p>
        </p:txBody>
      </p:sp>
      <p:sp>
        <p:nvSpPr>
          <p:cNvPr id="39" name="Rectangular Callout 38"/>
          <p:cNvSpPr/>
          <p:nvPr/>
        </p:nvSpPr>
        <p:spPr>
          <a:xfrm>
            <a:off x="736600" y="1600200"/>
            <a:ext cx="1460500" cy="673100"/>
          </a:xfrm>
          <a:prstGeom prst="wedgeRectCallout">
            <a:avLst>
              <a:gd name="adj1" fmla="val 60230"/>
              <a:gd name="adj2" fmla="val -82552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  <a:latin typeface="Helvetica Neue"/>
                <a:cs typeface="Helvetica Neue"/>
              </a:rPr>
              <a:t>Assume it got promise for 10 from a quorum </a:t>
            </a:r>
            <a:endParaRPr lang="en-US" sz="1400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97651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Accept Example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4511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76263" y="33655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2733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000" y="32131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5300" y="2438400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Highest Accept: (5, A)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Highest Prepare: 15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6900" y="3352800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Highest Accept: (5, A)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Highest Prepare: 10</a:t>
            </a:r>
            <a:endParaRPr lang="en-US" sz="1200" dirty="0">
              <a:latin typeface="Helvetica Neue"/>
              <a:cs typeface="Helvetica Ne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62200" y="1371600"/>
            <a:ext cx="1447800" cy="20193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4100" y="3390900"/>
            <a:ext cx="124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accept(10,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49500" y="1358900"/>
            <a:ext cx="1155700" cy="11049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52800" y="2463800"/>
            <a:ext cx="124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accept(10,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76263" y="42926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99100" y="4305300"/>
            <a:ext cx="114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a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ccepted(A)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7000" y="4102100"/>
            <a:ext cx="44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L</a:t>
            </a:r>
            <a:r>
              <a:rPr lang="en-US" dirty="0" smtClean="0">
                <a:latin typeface="Helvetica Neue"/>
                <a:cs typeface="Helvetica Neue"/>
              </a:rPr>
              <a:t>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>
            <a:off x="5041900" y="3365500"/>
            <a:ext cx="1029961" cy="9398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5400000">
            <a:off x="6083302" y="345440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4000" dirty="0" smtClean="0">
                <a:latin typeface="Helvetica Neue"/>
                <a:cs typeface="Helvetica Neue"/>
              </a:rPr>
              <a:t>…</a:t>
            </a:r>
            <a:endParaRPr lang="en-US" sz="4000" dirty="0">
              <a:latin typeface="Helvetica Neue"/>
              <a:cs typeface="Helvetica Neue"/>
            </a:endParaRPr>
          </a:p>
        </p:txBody>
      </p:sp>
      <p:sp>
        <p:nvSpPr>
          <p:cNvPr id="39" name="Rectangular Callout 38"/>
          <p:cNvSpPr/>
          <p:nvPr/>
        </p:nvSpPr>
        <p:spPr>
          <a:xfrm>
            <a:off x="736600" y="1600200"/>
            <a:ext cx="1460500" cy="673100"/>
          </a:xfrm>
          <a:prstGeom prst="wedgeRectCallout">
            <a:avLst>
              <a:gd name="adj1" fmla="val 60230"/>
              <a:gd name="adj2" fmla="val -82552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Helvetica Neue"/>
                <a:cs typeface="Helvetica Neue"/>
              </a:rPr>
              <a:t>Assume it got promise for 10 from a quorum </a:t>
            </a:r>
          </a:p>
        </p:txBody>
      </p:sp>
      <p:sp>
        <p:nvSpPr>
          <p:cNvPr id="21" name="Right Arrow 20"/>
          <p:cNvSpPr/>
          <p:nvPr/>
        </p:nvSpPr>
        <p:spPr>
          <a:xfrm rot="18279237">
            <a:off x="1612900" y="2889250"/>
            <a:ext cx="304800" cy="1524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041900" y="1358900"/>
            <a:ext cx="1041400" cy="19812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185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Livelock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6263" y="2260600"/>
            <a:ext cx="8415337" cy="12701"/>
          </a:xfrm>
          <a:prstGeom prst="straightConnector1">
            <a:avLst/>
          </a:prstGeom>
          <a:ln w="28575" cmpd="sng">
            <a:solidFill>
              <a:srgbClr val="3D84C7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3098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0" y="20574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921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200" y="3822700"/>
            <a:ext cx="2857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A1: Highest accept; (5, A)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       Highest prepare: 8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59587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Livelock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6263" y="2260600"/>
            <a:ext cx="8415337" cy="12701"/>
          </a:xfrm>
          <a:prstGeom prst="straightConnector1">
            <a:avLst/>
          </a:prstGeom>
          <a:ln w="28575" cmpd="sng">
            <a:solidFill>
              <a:srgbClr val="3D84C7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3098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0" y="20574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921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44600" y="1384300"/>
            <a:ext cx="1270000" cy="17399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527300" y="1371600"/>
            <a:ext cx="685800" cy="17399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66900" y="3098800"/>
            <a:ext cx="109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repare(10)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44700" y="1054100"/>
            <a:ext cx="1631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romise(10, (5, A))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200" y="3822700"/>
            <a:ext cx="2805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A1: Highest accept; (5, A)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       Highest prepare: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 Neue"/>
                <a:cs typeface="Helvetica Neue"/>
              </a:rPr>
              <a:t>10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11025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Livelock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6263" y="2260600"/>
            <a:ext cx="8415337" cy="12701"/>
          </a:xfrm>
          <a:prstGeom prst="straightConnector1">
            <a:avLst/>
          </a:prstGeom>
          <a:ln w="28575" cmpd="sng">
            <a:solidFill>
              <a:srgbClr val="3D84C7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3098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0" y="20574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921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44600" y="1384300"/>
            <a:ext cx="1270000" cy="17399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527300" y="1371600"/>
            <a:ext cx="685800" cy="17399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66900" y="3098800"/>
            <a:ext cx="109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repare(10)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44700" y="1054100"/>
            <a:ext cx="1631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romise(10, (5, A))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200" y="3822700"/>
            <a:ext cx="2805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A1: Highest accept; (5, A)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       Highest prepare: </a:t>
            </a:r>
            <a:r>
              <a:rPr lang="en-US" dirty="0" smtClean="0">
                <a:solidFill>
                  <a:srgbClr val="3D84C7"/>
                </a:solidFill>
                <a:latin typeface="Helvetica Neue"/>
                <a:cs typeface="Helvetica Neue"/>
              </a:rPr>
              <a:t>11</a:t>
            </a:r>
            <a:endParaRPr lang="en-US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692400" y="2273300"/>
            <a:ext cx="609600" cy="83820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44800" y="3111500"/>
            <a:ext cx="109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repare(11)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314881" y="2247900"/>
            <a:ext cx="495119" cy="850900"/>
          </a:xfrm>
          <a:prstGeom prst="straightConnector1">
            <a:avLst/>
          </a:prstGeom>
          <a:ln w="12700">
            <a:solidFill>
              <a:srgbClr val="3D84C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22600" y="1968500"/>
            <a:ext cx="164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Promise(11,(5, A))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5806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Livelock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6263" y="2260600"/>
            <a:ext cx="8415337" cy="12701"/>
          </a:xfrm>
          <a:prstGeom prst="straightConnector1">
            <a:avLst/>
          </a:prstGeom>
          <a:ln w="28575" cmpd="sng">
            <a:solidFill>
              <a:srgbClr val="3D84C7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3098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0" y="20574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921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44600" y="1384300"/>
            <a:ext cx="1270000" cy="17399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527300" y="1371600"/>
            <a:ext cx="685800" cy="17399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66900" y="3098800"/>
            <a:ext cx="109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repare(10)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44700" y="1054100"/>
            <a:ext cx="1631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romise(10, (5, A))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200" y="3822700"/>
            <a:ext cx="2805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A1: Highest accept; (5, A)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       Highest prepare: 11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692400" y="2273300"/>
            <a:ext cx="609600" cy="83820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44800" y="3111500"/>
            <a:ext cx="109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repare(11)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314881" y="2247900"/>
            <a:ext cx="495119" cy="850900"/>
          </a:xfrm>
          <a:prstGeom prst="straightConnector1">
            <a:avLst/>
          </a:prstGeom>
          <a:ln w="12700">
            <a:solidFill>
              <a:srgbClr val="3D84C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22600" y="1968500"/>
            <a:ext cx="164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Promise(11,(5, A))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35400" y="1384300"/>
            <a:ext cx="1270000" cy="17399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05300" y="3111500"/>
            <a:ext cx="124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accept(10,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20" name="Right Arrow 19"/>
          <p:cNvSpPr/>
          <p:nvPr/>
        </p:nvSpPr>
        <p:spPr>
          <a:xfrm rot="18279237">
            <a:off x="5613400" y="4489450"/>
            <a:ext cx="304800" cy="1524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6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Livelock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6263" y="2260600"/>
            <a:ext cx="8415337" cy="12701"/>
          </a:xfrm>
          <a:prstGeom prst="straightConnector1">
            <a:avLst/>
          </a:prstGeom>
          <a:ln w="28575" cmpd="sng">
            <a:solidFill>
              <a:srgbClr val="3D84C7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3098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0" y="20574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921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44600" y="1384300"/>
            <a:ext cx="1270000" cy="17399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527300" y="1371600"/>
            <a:ext cx="685800" cy="17399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66900" y="3098800"/>
            <a:ext cx="109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repare(10)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44700" y="1054100"/>
            <a:ext cx="1631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romise(10, (5, A))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200" y="3822700"/>
            <a:ext cx="2805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A1: Highest accept; (5, A)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       Highest prepare: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elvetica Neue"/>
                <a:cs typeface="Helvetica Neue"/>
              </a:rPr>
              <a:t>12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Helvetica Neue"/>
              <a:cs typeface="Helvetica Neue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692400" y="2273300"/>
            <a:ext cx="609600" cy="83820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44800" y="3111500"/>
            <a:ext cx="109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repare(11)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314881" y="2247900"/>
            <a:ext cx="495119" cy="850900"/>
          </a:xfrm>
          <a:prstGeom prst="straightConnector1">
            <a:avLst/>
          </a:prstGeom>
          <a:ln w="12700">
            <a:solidFill>
              <a:srgbClr val="3D84C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22600" y="1968500"/>
            <a:ext cx="164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Promise(11,(5, A))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35400" y="1384300"/>
            <a:ext cx="1270000" cy="17399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05300" y="3111500"/>
            <a:ext cx="124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accept(10,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597400" y="1384300"/>
            <a:ext cx="1270000" cy="17399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22900" y="3098800"/>
            <a:ext cx="109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repare(12)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842000" y="1371600"/>
            <a:ext cx="685800" cy="17399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88000" y="1054100"/>
            <a:ext cx="1631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romise(12, (5, A))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69175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Livelock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6263" y="2260600"/>
            <a:ext cx="8415337" cy="12701"/>
          </a:xfrm>
          <a:prstGeom prst="straightConnector1">
            <a:avLst/>
          </a:prstGeom>
          <a:ln w="28575" cmpd="sng">
            <a:solidFill>
              <a:srgbClr val="3D84C7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3098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0" y="20574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921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44600" y="1384300"/>
            <a:ext cx="1270000" cy="17399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527300" y="1371600"/>
            <a:ext cx="685800" cy="17399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66900" y="3098800"/>
            <a:ext cx="109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repare(10)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44700" y="1054100"/>
            <a:ext cx="1631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romise(10, (5, A))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200" y="3822700"/>
            <a:ext cx="2805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A1: Highest accept; (5, A)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       Highest prepare: </a:t>
            </a:r>
            <a:r>
              <a:rPr lang="en-US" dirty="0" smtClean="0">
                <a:solidFill>
                  <a:srgbClr val="3D84C7"/>
                </a:solidFill>
                <a:latin typeface="Helvetica Neue"/>
                <a:cs typeface="Helvetica Neue"/>
              </a:rPr>
              <a:t>13</a:t>
            </a:r>
            <a:endParaRPr lang="en-US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692400" y="2273300"/>
            <a:ext cx="609600" cy="83820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44800" y="3111500"/>
            <a:ext cx="109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repare(11)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314881" y="2247900"/>
            <a:ext cx="495119" cy="850900"/>
          </a:xfrm>
          <a:prstGeom prst="straightConnector1">
            <a:avLst/>
          </a:prstGeom>
          <a:ln w="12700">
            <a:solidFill>
              <a:srgbClr val="3D84C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22600" y="1968500"/>
            <a:ext cx="164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Promise(11,(5, A))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35400" y="1384300"/>
            <a:ext cx="1270000" cy="17399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05300" y="3111500"/>
            <a:ext cx="124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accept(10,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597400" y="1384300"/>
            <a:ext cx="1270000" cy="17399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22900" y="3098800"/>
            <a:ext cx="109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repare(12)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842000" y="1371600"/>
            <a:ext cx="685800" cy="1739900"/>
          </a:xfrm>
          <a:prstGeom prst="straightConnector1">
            <a:avLst/>
          </a:prstGeom>
          <a:ln w="12700">
            <a:solidFill>
              <a:srgbClr val="F26F7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88000" y="1054100"/>
            <a:ext cx="1631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romise(12, (5, A))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121400" y="2273300"/>
            <a:ext cx="609600" cy="83820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13500" y="3086100"/>
            <a:ext cx="109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repare(13)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6743881" y="2247900"/>
            <a:ext cx="495119" cy="850900"/>
          </a:xfrm>
          <a:prstGeom prst="straightConnector1">
            <a:avLst/>
          </a:prstGeom>
          <a:ln w="12700">
            <a:solidFill>
              <a:srgbClr val="3D84C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51600" y="1968500"/>
            <a:ext cx="159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Promise(13,(5, A))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60216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7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022475"/>
            <a:ext cx="8850312" cy="857250"/>
          </a:xfrm>
        </p:spPr>
        <p:txBody>
          <a:bodyPr/>
          <a:lstStyle/>
          <a:p>
            <a:pPr algn="ctr"/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2025" y="3619500"/>
            <a:ext cx="69807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Based on</a:t>
            </a:r>
            <a:r>
              <a:rPr lang="en-US" sz="1600" dirty="0" smtClean="0">
                <a:latin typeface="Helvetica Neue Light"/>
                <a:cs typeface="Helvetica Neue Light"/>
              </a:rPr>
              <a:t> </a:t>
            </a:r>
            <a:r>
              <a:rPr lang="en-US" sz="1600" dirty="0" smtClean="0">
                <a:latin typeface="Helvetica Neue Light"/>
                <a:cs typeface="Helvetica Neue Light"/>
              </a:rPr>
              <a:t>many slides from </a:t>
            </a:r>
            <a:r>
              <a:rPr lang="en-US" sz="1600" dirty="0" err="1" smtClean="0">
                <a:latin typeface="Helvetica Neue Light"/>
                <a:cs typeface="Helvetica Neue Light"/>
              </a:rPr>
              <a:t>Indranil</a:t>
            </a:r>
            <a:r>
              <a:rPr lang="en-US" sz="1600" dirty="0" smtClean="0">
                <a:latin typeface="Helvetica Neue Light"/>
                <a:cs typeface="Helvetica Neue Light"/>
              </a:rPr>
              <a:t> Gupta’s presentation: </a:t>
            </a: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(</a:t>
            </a:r>
            <a:r>
              <a:rPr lang="en-US" sz="1600" dirty="0" smtClean="0">
                <a:latin typeface="Helvetica Neue Light"/>
                <a:cs typeface="Helvetica Neue Light"/>
                <a:hlinkClick r:id="rId2"/>
              </a:rPr>
              <a:t>https</a:t>
            </a:r>
            <a:r>
              <a:rPr lang="en-US" sz="1600" dirty="0">
                <a:latin typeface="Helvetica Neue Light"/>
                <a:cs typeface="Helvetica Neue Light"/>
                <a:hlinkClick r:id="rId2"/>
              </a:rPr>
              <a:t>://courses.engr.illinois.edu/cs525/sp2013/L9_paxos.sp13.</a:t>
            </a:r>
            <a:r>
              <a:rPr lang="en-US" sz="1600" dirty="0" smtClean="0">
                <a:latin typeface="Helvetica Neue Light"/>
                <a:cs typeface="Helvetica Neue Light"/>
                <a:hlinkClick r:id="rId2"/>
              </a:rPr>
              <a:t>ppt</a:t>
            </a:r>
            <a:r>
              <a:rPr lang="en-US" sz="1600" dirty="0" smtClean="0">
                <a:latin typeface="Helvetica Neue Light"/>
                <a:cs typeface="Helvetica Neue Light"/>
              </a:rPr>
              <a:t>),</a:t>
            </a:r>
          </a:p>
          <a:p>
            <a:pPr algn="ctr"/>
            <a:r>
              <a:rPr lang="en-US" sz="1600" dirty="0">
                <a:latin typeface="Helvetica Neue Light"/>
                <a:cs typeface="Helvetica Neue Light"/>
              </a:rPr>
              <a:t>a</a:t>
            </a:r>
            <a:r>
              <a:rPr lang="en-US" sz="1600" dirty="0" smtClean="0">
                <a:latin typeface="Helvetica Neue Light"/>
                <a:cs typeface="Helvetica Neue Light"/>
              </a:rPr>
              <a:t>nd Gene Pang’s presentation </a:t>
            </a:r>
            <a:br>
              <a:rPr lang="en-US" sz="1600" dirty="0" smtClean="0">
                <a:latin typeface="Helvetica Neue Light"/>
                <a:cs typeface="Helvetica Neue Light"/>
              </a:rPr>
            </a:br>
            <a:r>
              <a:rPr lang="en-US" sz="1600" dirty="0" smtClean="0">
                <a:latin typeface="Helvetica Neue Light"/>
                <a:cs typeface="Helvetica Neue Light"/>
              </a:rPr>
              <a:t>(</a:t>
            </a:r>
            <a:r>
              <a:rPr lang="en-US" sz="1600" dirty="0">
                <a:latin typeface="Helvetica Neue Light"/>
                <a:cs typeface="Helvetica Neue Light"/>
                <a:hlinkClick r:id="rId3"/>
              </a:rPr>
              <a:t>www.cs.berkeley.edu/~istoica/classes/cs294/11/notes/07-gene-</a:t>
            </a:r>
            <a:r>
              <a:rPr lang="en-US" sz="1600" dirty="0" smtClean="0">
                <a:latin typeface="Helvetica Neue Light"/>
                <a:cs typeface="Helvetica Neue Light"/>
                <a:hlinkClick r:id="rId3"/>
              </a:rPr>
              <a:t>paxos.pptx</a:t>
            </a:r>
            <a:r>
              <a:rPr lang="en-US" sz="1600" dirty="0">
                <a:latin typeface="Helvetica Neue Light"/>
                <a:cs typeface="Helvetica Neue 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290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P1 want to propose value 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6263" y="1930400"/>
            <a:ext cx="8415337" cy="12701"/>
          </a:xfrm>
          <a:prstGeom prst="straightConnector1">
            <a:avLst/>
          </a:prstGeom>
          <a:ln w="28575" cmpd="sng">
            <a:solidFill>
              <a:srgbClr val="3D84C7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6924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0" y="17272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5146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01663" y="3225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7000" y="3048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01663" y="3733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7000" y="3556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A3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4363" y="44450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7800" y="4267200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244600" y="1384300"/>
            <a:ext cx="292100" cy="1308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244600" y="1377950"/>
            <a:ext cx="876300" cy="183515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47775" y="1374775"/>
            <a:ext cx="2600325" cy="2359025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30300" y="26797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27200" y="32131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83000" y="37084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5580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P1 want to propose value 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6263" y="1930400"/>
            <a:ext cx="8415337" cy="12701"/>
          </a:xfrm>
          <a:prstGeom prst="straightConnector1">
            <a:avLst/>
          </a:prstGeom>
          <a:ln w="28575" cmpd="sng">
            <a:solidFill>
              <a:srgbClr val="3D84C7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6924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0" y="17272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5146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01663" y="3225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7000" y="3048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01663" y="3733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7000" y="3556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A3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4363" y="44450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7800" y="4267200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244600" y="1384300"/>
            <a:ext cx="292100" cy="1308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244600" y="1377950"/>
            <a:ext cx="876300" cy="183515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47775" y="1374775"/>
            <a:ext cx="2600325" cy="2359025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30300" y="26797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27200" y="32131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83000" y="37084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64" name="Straight Arrow Connector 63"/>
          <p:cNvCxnSpPr>
            <a:stCxn id="58" idx="0"/>
            <a:endCxn id="89" idx="2"/>
          </p:cNvCxnSpPr>
          <p:nvPr/>
        </p:nvCxnSpPr>
        <p:spPr>
          <a:xfrm flipV="1">
            <a:off x="2098885" y="1361877"/>
            <a:ext cx="1893563" cy="1851223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0"/>
          </p:cNvCxnSpPr>
          <p:nvPr/>
        </p:nvCxnSpPr>
        <p:spPr>
          <a:xfrm flipV="1">
            <a:off x="1501985" y="1384300"/>
            <a:ext cx="1787315" cy="12954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857500" y="10668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94100" y="10541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822700" y="1371600"/>
            <a:ext cx="368300" cy="23622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17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P1 want to propose value 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6263" y="1930400"/>
            <a:ext cx="8415337" cy="12701"/>
          </a:xfrm>
          <a:prstGeom prst="straightConnector1">
            <a:avLst/>
          </a:prstGeom>
          <a:ln w="28575" cmpd="sng">
            <a:solidFill>
              <a:srgbClr val="3D84C7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6924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0" y="17272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5146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01663" y="3225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7000" y="3048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01663" y="3733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7000" y="3556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A3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4363" y="44450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7800" y="4267200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244600" y="1384300"/>
            <a:ext cx="292100" cy="1308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244600" y="1377950"/>
            <a:ext cx="876300" cy="183515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47775" y="1374775"/>
            <a:ext cx="2600325" cy="2359025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30300" y="26797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27200" y="32131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83000" y="37084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64" name="Straight Arrow Connector 63"/>
          <p:cNvCxnSpPr>
            <a:stCxn id="58" idx="0"/>
            <a:endCxn id="89" idx="2"/>
          </p:cNvCxnSpPr>
          <p:nvPr/>
        </p:nvCxnSpPr>
        <p:spPr>
          <a:xfrm flipV="1">
            <a:off x="2098885" y="1361877"/>
            <a:ext cx="1893563" cy="1851223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0"/>
          </p:cNvCxnSpPr>
          <p:nvPr/>
        </p:nvCxnSpPr>
        <p:spPr>
          <a:xfrm flipV="1">
            <a:off x="1501985" y="1384300"/>
            <a:ext cx="1787315" cy="12954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857500" y="10668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94100" y="10541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4343400" y="1384300"/>
            <a:ext cx="584200" cy="1308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356100" y="1384300"/>
            <a:ext cx="1041400" cy="18288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343400" y="1384300"/>
            <a:ext cx="2070100" cy="23622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064000" y="26924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749800" y="32258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321300" y="37338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822700" y="1371600"/>
            <a:ext cx="368300" cy="23622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50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P1 want to propose value 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6263" y="1930400"/>
            <a:ext cx="8415337" cy="12701"/>
          </a:xfrm>
          <a:prstGeom prst="straightConnector1">
            <a:avLst/>
          </a:prstGeom>
          <a:ln w="28575" cmpd="sng">
            <a:solidFill>
              <a:srgbClr val="3D84C7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6924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0" y="17272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5146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01663" y="3225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7000" y="3048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01663" y="3733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7000" y="3556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A3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4363" y="44450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7800" y="4267200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244600" y="1384300"/>
            <a:ext cx="292100" cy="1308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244600" y="1377950"/>
            <a:ext cx="876300" cy="183515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47775" y="1374775"/>
            <a:ext cx="2600325" cy="2359025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30300" y="26797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27200" y="32131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83000" y="37084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64" name="Straight Arrow Connector 63"/>
          <p:cNvCxnSpPr>
            <a:stCxn id="58" idx="0"/>
            <a:endCxn id="89" idx="2"/>
          </p:cNvCxnSpPr>
          <p:nvPr/>
        </p:nvCxnSpPr>
        <p:spPr>
          <a:xfrm flipV="1">
            <a:off x="2098885" y="1361877"/>
            <a:ext cx="1893563" cy="1851223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0"/>
          </p:cNvCxnSpPr>
          <p:nvPr/>
        </p:nvCxnSpPr>
        <p:spPr>
          <a:xfrm flipV="1">
            <a:off x="1501985" y="1384300"/>
            <a:ext cx="1787315" cy="12954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857500" y="10668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94100" y="10541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4343400" y="1384300"/>
            <a:ext cx="584200" cy="1308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356100" y="1384300"/>
            <a:ext cx="1041400" cy="18288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343400" y="1384300"/>
            <a:ext cx="2070100" cy="23622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6400800" y="1371600"/>
            <a:ext cx="381000" cy="23495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388100" y="3708400"/>
            <a:ext cx="863600" cy="7620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064000" y="26924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749800" y="32258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321300" y="37338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197600" y="1054100"/>
            <a:ext cx="114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a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ccepted(A)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743700" y="4470400"/>
            <a:ext cx="114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a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ccepted(A)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822700" y="1371600"/>
            <a:ext cx="368300" cy="23622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38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6263" y="1930400"/>
            <a:ext cx="8415337" cy="12701"/>
          </a:xfrm>
          <a:prstGeom prst="straightConnector1">
            <a:avLst/>
          </a:prstGeom>
          <a:ln w="28575" cmpd="sng">
            <a:solidFill>
              <a:srgbClr val="3D84C7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6924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0" y="17272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5146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01663" y="3225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7000" y="3048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01663" y="3733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7000" y="3556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A3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4363" y="44450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7800" y="4267200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244600" y="1384300"/>
            <a:ext cx="292100" cy="1308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244600" y="1377950"/>
            <a:ext cx="876300" cy="183515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47775" y="1374775"/>
            <a:ext cx="2600325" cy="2359025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92200" y="26670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prep(5)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27200" y="32131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83000" y="37084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prep(5)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88" name="TextBox 87"/>
          <p:cNvSpPr txBox="1"/>
          <p:nvPr/>
        </p:nvSpPr>
        <p:spPr>
          <a:xfrm rot="16200000">
            <a:off x="2612878" y="575059"/>
            <a:ext cx="1312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prom(5, (2, B))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 rot="16200000">
            <a:off x="3222480" y="558800"/>
            <a:ext cx="131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prom(5, (3, C))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4343400" y="1384300"/>
            <a:ext cx="584200" cy="1308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356100" y="1384300"/>
            <a:ext cx="1041400" cy="18288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343400" y="1384300"/>
            <a:ext cx="2070100" cy="23622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6400800" y="1371600"/>
            <a:ext cx="381000" cy="23495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388100" y="3708400"/>
            <a:ext cx="863600" cy="7620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064000" y="2692400"/>
            <a:ext cx="11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accept(5,D)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749800" y="3225800"/>
            <a:ext cx="1152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D)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321300" y="3733800"/>
            <a:ext cx="1152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D)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197600" y="1054100"/>
            <a:ext cx="1155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a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ccepted(D)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743700" y="4470400"/>
            <a:ext cx="1175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Accepted(D)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822700" y="1371600"/>
            <a:ext cx="368300" cy="23622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098885" y="1361877"/>
            <a:ext cx="1893563" cy="1851223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501985" y="1384300"/>
            <a:ext cx="1787315" cy="12954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3506815" y="571500"/>
            <a:ext cx="1315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prom(5, (4, D))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4717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P1 wants A, and P2 wants B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6263" y="1930400"/>
            <a:ext cx="8415337" cy="12701"/>
          </a:xfrm>
          <a:prstGeom prst="straightConnector1">
            <a:avLst/>
          </a:prstGeom>
          <a:ln w="28575" cmpd="sng">
            <a:solidFill>
              <a:srgbClr val="3D84C7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6924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0" y="17272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5146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01663" y="3225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7000" y="3048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01663" y="3733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7000" y="3556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A3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4363" y="44450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7800" y="4267200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244600" y="1384300"/>
            <a:ext cx="292100" cy="1308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244600" y="1377950"/>
            <a:ext cx="876300" cy="183515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47775" y="1374775"/>
            <a:ext cx="2600325" cy="2359025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400300" y="1955800"/>
            <a:ext cx="190500" cy="73660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400300" y="1949450"/>
            <a:ext cx="622300" cy="128905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403475" y="1946275"/>
            <a:ext cx="1152525" cy="1774825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30300" y="26797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27200" y="32131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03450" y="268605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55875" y="3286125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09900" y="37084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83000" y="37084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64" name="Straight Arrow Connector 63"/>
          <p:cNvCxnSpPr>
            <a:stCxn id="58" idx="0"/>
            <a:endCxn id="89" idx="2"/>
          </p:cNvCxnSpPr>
          <p:nvPr/>
        </p:nvCxnSpPr>
        <p:spPr>
          <a:xfrm flipV="1">
            <a:off x="2098885" y="1361877"/>
            <a:ext cx="1893563" cy="1851223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0"/>
          </p:cNvCxnSpPr>
          <p:nvPr/>
        </p:nvCxnSpPr>
        <p:spPr>
          <a:xfrm flipV="1">
            <a:off x="1501985" y="1384300"/>
            <a:ext cx="1787315" cy="12954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9" idx="0"/>
          </p:cNvCxnSpPr>
          <p:nvPr/>
        </p:nvCxnSpPr>
        <p:spPr>
          <a:xfrm flipV="1">
            <a:off x="2575135" y="1943100"/>
            <a:ext cx="1438065" cy="74295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3016250" y="1930400"/>
            <a:ext cx="1454150" cy="1295401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3546475" y="1930400"/>
            <a:ext cx="1304925" cy="179705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857500" y="10668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94100" y="10541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20000" y="4470400"/>
            <a:ext cx="114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a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ccepted(A)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83000" y="16256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prom(8)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19600" y="16129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rom(8)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8290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P1 wants A, and P2 wants B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6263" y="1930400"/>
            <a:ext cx="8415337" cy="12701"/>
          </a:xfrm>
          <a:prstGeom prst="straightConnector1">
            <a:avLst/>
          </a:prstGeom>
          <a:ln w="28575" cmpd="sng">
            <a:solidFill>
              <a:srgbClr val="3D84C7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6924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0" y="17272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5146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01663" y="3225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7000" y="3048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01663" y="3733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7000" y="3556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A3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4363" y="44450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7800" y="4267200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244600" y="1384300"/>
            <a:ext cx="292100" cy="1308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244600" y="1377950"/>
            <a:ext cx="876300" cy="183515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47775" y="1374775"/>
            <a:ext cx="2600325" cy="2359025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400300" y="1955800"/>
            <a:ext cx="190500" cy="73660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400300" y="1949450"/>
            <a:ext cx="622300" cy="128905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403475" y="1946275"/>
            <a:ext cx="1152525" cy="1774825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30300" y="26797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27200" y="32131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03450" y="268605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55875" y="3286125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09900" y="37084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83000" y="37084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64" name="Straight Arrow Connector 63"/>
          <p:cNvCxnSpPr>
            <a:stCxn id="58" idx="0"/>
            <a:endCxn id="89" idx="2"/>
          </p:cNvCxnSpPr>
          <p:nvPr/>
        </p:nvCxnSpPr>
        <p:spPr>
          <a:xfrm flipV="1">
            <a:off x="2098885" y="1361877"/>
            <a:ext cx="1893563" cy="1851223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0"/>
          </p:cNvCxnSpPr>
          <p:nvPr/>
        </p:nvCxnSpPr>
        <p:spPr>
          <a:xfrm flipV="1">
            <a:off x="1501985" y="1384300"/>
            <a:ext cx="1787315" cy="12954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9" idx="0"/>
          </p:cNvCxnSpPr>
          <p:nvPr/>
        </p:nvCxnSpPr>
        <p:spPr>
          <a:xfrm flipV="1">
            <a:off x="2575135" y="1943100"/>
            <a:ext cx="1438065" cy="74295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3016250" y="1930400"/>
            <a:ext cx="1454150" cy="1295401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3546475" y="1930400"/>
            <a:ext cx="1304925" cy="179705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857500" y="10668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94100" y="10541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4343400" y="1384300"/>
            <a:ext cx="584200" cy="1308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356100" y="1384300"/>
            <a:ext cx="1041400" cy="18288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343400" y="1384300"/>
            <a:ext cx="2070100" cy="23622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064000" y="26924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749800" y="32258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321300" y="37338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83000" y="16256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prom(8)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19600" y="16129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rom(8)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810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P1 wants A, and P2 wants B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6263" y="1930400"/>
            <a:ext cx="8415337" cy="12701"/>
          </a:xfrm>
          <a:prstGeom prst="straightConnector1">
            <a:avLst/>
          </a:prstGeom>
          <a:ln w="28575" cmpd="sng">
            <a:solidFill>
              <a:srgbClr val="3D84C7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6924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0" y="17272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5146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01663" y="3225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7000" y="3048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01663" y="3733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7000" y="3556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A3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4363" y="44450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7800" y="4267200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244600" y="1384300"/>
            <a:ext cx="292100" cy="1308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244600" y="1377950"/>
            <a:ext cx="876300" cy="183515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47775" y="1374775"/>
            <a:ext cx="2600325" cy="2359025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400300" y="1955800"/>
            <a:ext cx="190500" cy="73660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400300" y="1949450"/>
            <a:ext cx="622300" cy="128905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403475" y="1946275"/>
            <a:ext cx="1152525" cy="1774825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30300" y="26797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27200" y="32131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03450" y="268605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55875" y="3286125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09900" y="37084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83000" y="37084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64" name="Straight Arrow Connector 63"/>
          <p:cNvCxnSpPr>
            <a:stCxn id="58" idx="0"/>
            <a:endCxn id="89" idx="2"/>
          </p:cNvCxnSpPr>
          <p:nvPr/>
        </p:nvCxnSpPr>
        <p:spPr>
          <a:xfrm flipV="1">
            <a:off x="2098885" y="1361877"/>
            <a:ext cx="1893563" cy="1851223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0"/>
          </p:cNvCxnSpPr>
          <p:nvPr/>
        </p:nvCxnSpPr>
        <p:spPr>
          <a:xfrm flipV="1">
            <a:off x="1501985" y="1384300"/>
            <a:ext cx="1787315" cy="12954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9" idx="0"/>
          </p:cNvCxnSpPr>
          <p:nvPr/>
        </p:nvCxnSpPr>
        <p:spPr>
          <a:xfrm flipV="1">
            <a:off x="2575135" y="1943100"/>
            <a:ext cx="1438065" cy="74295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3016250" y="1930400"/>
            <a:ext cx="1454150" cy="1295401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3546475" y="1930400"/>
            <a:ext cx="1304925" cy="179705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857500" y="10668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94100" y="10541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4343400" y="1384300"/>
            <a:ext cx="584200" cy="1308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356100" y="1384300"/>
            <a:ext cx="1041400" cy="18288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343400" y="1384300"/>
            <a:ext cx="2070100" cy="23622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064000" y="26924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749800" y="32258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321300" y="37338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108700" y="1955800"/>
            <a:ext cx="190500" cy="73660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108700" y="1949450"/>
            <a:ext cx="622300" cy="128905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111875" y="1946275"/>
            <a:ext cx="1152525" cy="1774825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57850" y="2673350"/>
            <a:ext cx="94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accept(B)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02350" y="3181350"/>
            <a:ext cx="94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accept(B)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99250" y="3740150"/>
            <a:ext cx="94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accept(B)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83000" y="16256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prom(8)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19600" y="16129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rom(8)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0765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P1 wants A, and P2 wants B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8963" y="1371600"/>
            <a:ext cx="8415337" cy="12701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6263" y="1930400"/>
            <a:ext cx="8415337" cy="12701"/>
          </a:xfrm>
          <a:prstGeom prst="straightConnector1">
            <a:avLst/>
          </a:prstGeom>
          <a:ln w="28575" cmpd="sng">
            <a:solidFill>
              <a:srgbClr val="3D84C7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8963" y="26924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600" y="11938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P1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000" y="17272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P2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25146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A1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01663" y="3225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7000" y="3048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A2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01663" y="37338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7000" y="3556000"/>
            <a:ext cx="4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A3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4363" y="4445000"/>
            <a:ext cx="8415337" cy="12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7800" y="4267200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244600" y="1384300"/>
            <a:ext cx="292100" cy="1308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244600" y="1377950"/>
            <a:ext cx="876300" cy="183515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47775" y="1374775"/>
            <a:ext cx="2600325" cy="2359025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400300" y="1955800"/>
            <a:ext cx="190500" cy="73660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400300" y="1949450"/>
            <a:ext cx="622300" cy="128905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403475" y="1946275"/>
            <a:ext cx="1152525" cy="1774825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30300" y="26797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27200" y="32131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03450" y="268605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55875" y="3286125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09900" y="37084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rep(8)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83000" y="3708400"/>
            <a:ext cx="74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prep(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64" name="Straight Arrow Connector 63"/>
          <p:cNvCxnSpPr>
            <a:stCxn id="58" idx="0"/>
            <a:endCxn id="89" idx="2"/>
          </p:cNvCxnSpPr>
          <p:nvPr/>
        </p:nvCxnSpPr>
        <p:spPr>
          <a:xfrm flipV="1">
            <a:off x="2098885" y="1361877"/>
            <a:ext cx="1893563" cy="1851223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0"/>
          </p:cNvCxnSpPr>
          <p:nvPr/>
        </p:nvCxnSpPr>
        <p:spPr>
          <a:xfrm flipV="1">
            <a:off x="1501985" y="1384300"/>
            <a:ext cx="1787315" cy="12954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9" idx="0"/>
          </p:cNvCxnSpPr>
          <p:nvPr/>
        </p:nvCxnSpPr>
        <p:spPr>
          <a:xfrm flipV="1">
            <a:off x="2575135" y="1943100"/>
            <a:ext cx="1438065" cy="74295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3016250" y="1930400"/>
            <a:ext cx="1454150" cy="1295401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3546475" y="1930400"/>
            <a:ext cx="1304925" cy="179705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857500" y="10668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94100" y="10541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prom(</a:t>
            </a:r>
            <a:r>
              <a:rPr lang="en-US" sz="1400" dirty="0">
                <a:solidFill>
                  <a:srgbClr val="FF6600"/>
                </a:solidFill>
                <a:latin typeface="Helvetica Neue"/>
                <a:cs typeface="Helvetica Neue"/>
              </a:rPr>
              <a:t>5</a:t>
            </a:r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4343400" y="1384300"/>
            <a:ext cx="584200" cy="13081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356100" y="1384300"/>
            <a:ext cx="1041400" cy="18288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343400" y="1384300"/>
            <a:ext cx="2070100" cy="2362200"/>
          </a:xfrm>
          <a:prstGeom prst="straightConnector1">
            <a:avLst/>
          </a:prstGeom>
          <a:ln w="12700">
            <a:solidFill>
              <a:srgbClr val="F26F73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064000" y="26924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749800" y="32258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321300" y="3733800"/>
            <a:ext cx="114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 Neue"/>
                <a:cs typeface="Helvetica Neue"/>
              </a:rPr>
              <a:t>accept(5, A)</a:t>
            </a:r>
            <a:endParaRPr lang="en-US" sz="1400" dirty="0">
              <a:solidFill>
                <a:srgbClr val="FF6600"/>
              </a:solidFill>
              <a:latin typeface="Helvetica Neue"/>
              <a:cs typeface="Helvetica Neue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108700" y="1955800"/>
            <a:ext cx="190500" cy="73660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108700" y="1949450"/>
            <a:ext cx="622300" cy="128905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111875" y="1946275"/>
            <a:ext cx="1152525" cy="1774825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57850" y="2673350"/>
            <a:ext cx="94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accept(B)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02350" y="3181350"/>
            <a:ext cx="94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accept(B)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99250" y="3740150"/>
            <a:ext cx="94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accept(B)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7277100" y="1905000"/>
            <a:ext cx="469900" cy="181610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264400" y="3708400"/>
            <a:ext cx="863600" cy="762000"/>
          </a:xfrm>
          <a:prstGeom prst="straightConnector1">
            <a:avLst/>
          </a:prstGeom>
          <a:ln w="12700">
            <a:solidFill>
              <a:srgbClr val="3D84C7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086600" y="1600200"/>
            <a:ext cx="1172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Accepted(B)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20000" y="4470400"/>
            <a:ext cx="1172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Accepted(B)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83000" y="16256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prom(8)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19600" y="1612900"/>
            <a:ext cx="79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D84C7"/>
                </a:solidFill>
                <a:latin typeface="Helvetica Neue"/>
                <a:cs typeface="Helvetica Neue"/>
              </a:rPr>
              <a:t>p</a:t>
            </a:r>
            <a:r>
              <a:rPr lang="en-US" sz="1400" dirty="0" smtClean="0">
                <a:solidFill>
                  <a:srgbClr val="3D84C7"/>
                </a:solidFill>
                <a:latin typeface="Helvetica Neue"/>
                <a:cs typeface="Helvetica Neue"/>
              </a:rPr>
              <a:t>rom(8)</a:t>
            </a:r>
            <a:endParaRPr lang="en-US" sz="1400" dirty="0">
              <a:solidFill>
                <a:srgbClr val="3D84C7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2564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practice send NACKs if not accepting a promise</a:t>
            </a:r>
          </a:p>
          <a:p>
            <a:endParaRPr lang="en-US" dirty="0"/>
          </a:p>
          <a:p>
            <a:r>
              <a:rPr lang="en-US" dirty="0" smtClean="0"/>
              <a:t>Promise IDs should increase slowly</a:t>
            </a:r>
          </a:p>
          <a:p>
            <a:pPr lvl="1"/>
            <a:r>
              <a:rPr lang="en-US" dirty="0" smtClean="0"/>
              <a:t>Otherwise too much too converge</a:t>
            </a:r>
          </a:p>
          <a:p>
            <a:pPr lvl="1"/>
            <a:r>
              <a:rPr lang="en-US" dirty="0" smtClean="0"/>
              <a:t>Solution: different ID spaces for proposers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0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consensus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of processes must agree on a single value</a:t>
            </a:r>
          </a:p>
          <a:p>
            <a:endParaRPr lang="en-US" dirty="0" smtClean="0"/>
          </a:p>
          <a:p>
            <a:r>
              <a:rPr lang="en-US" dirty="0" smtClean="0"/>
              <a:t>Value must be proposed</a:t>
            </a:r>
          </a:p>
          <a:p>
            <a:endParaRPr lang="en-US" dirty="0" smtClean="0"/>
          </a:p>
          <a:p>
            <a:r>
              <a:rPr lang="en-US" dirty="0" smtClean="0"/>
              <a:t>After value is agreed upon, it can be learned</a:t>
            </a:r>
          </a:p>
        </p:txBody>
      </p:sp>
    </p:spTree>
    <p:extLst>
      <p:ext uri="{BB962C8B-B14F-4D97-AF65-F5344CB8AC3E}">
        <p14:creationId xmlns:p14="http://schemas.microsoft.com/office/powerpoint/2010/main" val="4138922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022475"/>
            <a:ext cx="8850312" cy="857250"/>
          </a:xfrm>
        </p:spPr>
        <p:txBody>
          <a:bodyPr/>
          <a:lstStyle/>
          <a:p>
            <a:pPr algn="ctr"/>
            <a:r>
              <a:rPr lang="en-US" dirty="0" smtClean="0"/>
              <a:t>Raft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03400" y="3873500"/>
            <a:ext cx="6114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Many slides from Diego </a:t>
            </a:r>
            <a:r>
              <a:rPr lang="en-US" sz="1600" dirty="0" err="1" smtClean="0">
                <a:latin typeface="Helvetica Neue Light"/>
                <a:cs typeface="Helvetica Neue Light"/>
              </a:rPr>
              <a:t>Ongaro</a:t>
            </a:r>
            <a:r>
              <a:rPr lang="en-US" sz="1600" dirty="0" smtClean="0">
                <a:latin typeface="Helvetica Neue Light"/>
                <a:cs typeface="Helvetica Neue Light"/>
              </a:rPr>
              <a:t> &amp; John </a:t>
            </a:r>
            <a:r>
              <a:rPr lang="en-US" sz="1600" dirty="0" err="1" smtClean="0">
                <a:latin typeface="Helvetica Neue Light"/>
                <a:cs typeface="Helvetica Neue Light"/>
              </a:rPr>
              <a:t>Ousterhout</a:t>
            </a:r>
            <a:r>
              <a:rPr lang="en-US" sz="1600" dirty="0" smtClean="0">
                <a:latin typeface="Helvetica Neue Light"/>
                <a:cs typeface="Helvetica Neue Light"/>
              </a:rPr>
              <a:t> presentation: </a:t>
            </a: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  <a:hlinkClick r:id="rId2"/>
              </a:rPr>
              <a:t>(http://www2</a:t>
            </a:r>
            <a:r>
              <a:rPr lang="en-US" sz="1600" dirty="0">
                <a:latin typeface="Helvetica Neue Light"/>
                <a:cs typeface="Helvetica Neue Light"/>
                <a:hlinkClick r:id="rId2"/>
              </a:rPr>
              <a:t>.cs.uh.edu/~paris/6360/PowerPoint/</a:t>
            </a:r>
            <a:r>
              <a:rPr lang="en-US" sz="1600" dirty="0" smtClean="0">
                <a:latin typeface="Helvetica Neue Light"/>
                <a:cs typeface="Helvetica Neue Light"/>
                <a:hlinkClick r:id="rId2"/>
              </a:rPr>
              <a:t>Raft.ppt</a:t>
            </a:r>
            <a:r>
              <a:rPr lang="en-US" sz="1600" dirty="0">
                <a:latin typeface="Helvetica Neue Light"/>
                <a:cs typeface="Helvetica Neue Light"/>
              </a:rPr>
              <a:t>)</a:t>
            </a:r>
            <a:r>
              <a:rPr lang="en-US" sz="1600" dirty="0" smtClean="0">
                <a:latin typeface="Helvetica Neue Light"/>
                <a:cs typeface="Helvetica Neue Light"/>
              </a:rPr>
              <a:t> 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0047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60463"/>
            <a:ext cx="8850312" cy="3394075"/>
          </a:xfrm>
        </p:spPr>
        <p:txBody>
          <a:bodyPr>
            <a:normAutofit/>
          </a:bodyPr>
          <a:lstStyle/>
          <a:p>
            <a:pPr marL="400050" lvl="1" indent="0" algn="just">
              <a:buNone/>
            </a:pPr>
            <a:r>
              <a:rPr lang="en-US" sz="2400" b="1" i="1" dirty="0" smtClean="0"/>
              <a:t>“</a:t>
            </a:r>
            <a:r>
              <a:rPr lang="en-US" sz="2400" i="1" dirty="0"/>
              <a:t>The dirty little secret of the NSDI community is that at most five people really, truly understand every part of Paxos </a:t>
            </a:r>
            <a:r>
              <a:rPr lang="en-US" sz="2400" i="1" dirty="0" smtClean="0"/>
              <a:t>;-).</a:t>
            </a:r>
            <a:r>
              <a:rPr lang="en-US" sz="2400" b="1" i="1" dirty="0" smtClean="0"/>
              <a:t>”</a:t>
            </a:r>
            <a:r>
              <a:rPr lang="en-US" sz="2400" i="1" dirty="0" smtClean="0"/>
              <a:t>  </a:t>
            </a:r>
            <a:r>
              <a:rPr lang="en-US" sz="2400" dirty="0" smtClean="0">
                <a:solidFill>
                  <a:schemeClr val="bg2"/>
                </a:solidFill>
              </a:rPr>
              <a:t>– NSDI reviewer</a:t>
            </a:r>
            <a:endParaRPr lang="en-US" dirty="0">
              <a:solidFill>
                <a:schemeClr val="bg2"/>
              </a:solidFill>
            </a:endParaRPr>
          </a:p>
          <a:p>
            <a:pPr marL="400050" lvl="1" indent="0" algn="just">
              <a:buNone/>
            </a:pPr>
            <a:endParaRPr lang="en-US" dirty="0" smtClean="0"/>
          </a:p>
          <a:p>
            <a:pPr marL="400050" lvl="1" indent="0" algn="just">
              <a:buNone/>
            </a:pPr>
            <a:r>
              <a:rPr lang="en-US" sz="2400" b="1" i="1" dirty="0" smtClean="0"/>
              <a:t>“</a:t>
            </a:r>
            <a:r>
              <a:rPr lang="en-US" sz="2400" i="1" dirty="0" smtClean="0"/>
              <a:t>There </a:t>
            </a:r>
            <a:r>
              <a:rPr lang="en-US" sz="2400" i="1" dirty="0"/>
              <a:t>are significant gaps between the description of the Paxos algorithm and the needs of a real-world </a:t>
            </a:r>
            <a:r>
              <a:rPr lang="en-US" sz="2400" i="1" dirty="0" smtClean="0"/>
              <a:t>system…the </a:t>
            </a:r>
            <a:r>
              <a:rPr lang="en-US" sz="2400" i="1" dirty="0"/>
              <a:t>final system will be based on an unproven protocol</a:t>
            </a:r>
            <a:r>
              <a:rPr lang="en-US" sz="2400" i="1" dirty="0" smtClean="0"/>
              <a:t>.</a:t>
            </a:r>
            <a:r>
              <a:rPr lang="en-US" sz="2400" b="1" i="1" dirty="0" smtClean="0"/>
              <a:t>”</a:t>
            </a:r>
            <a:r>
              <a:rPr lang="en-US" sz="2400" i="1" dirty="0" smtClean="0"/>
              <a:t>  </a:t>
            </a:r>
            <a:r>
              <a:rPr lang="en-US" sz="2400" dirty="0" smtClean="0">
                <a:solidFill>
                  <a:schemeClr val="bg2"/>
                </a:solidFill>
              </a:rPr>
              <a:t>– Chubby authors</a:t>
            </a:r>
          </a:p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64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143250"/>
            <a:ext cx="8458200" cy="1543050"/>
          </a:xfrm>
        </p:spPr>
        <p:txBody>
          <a:bodyPr/>
          <a:lstStyle/>
          <a:p>
            <a:r>
              <a:rPr lang="en-US" sz="2000" dirty="0" smtClean="0"/>
              <a:t>Replicated log </a:t>
            </a:r>
            <a:r>
              <a:rPr lang="en-US" sz="2000" dirty="0" smtClean="0">
                <a:sym typeface="Symbol"/>
              </a:rPr>
              <a:t>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6600"/>
                </a:solidFill>
              </a:rPr>
              <a:t>replicated state </a:t>
            </a:r>
            <a:r>
              <a:rPr lang="en-US" sz="2000" dirty="0">
                <a:solidFill>
                  <a:srgbClr val="FF6600"/>
                </a:solidFill>
              </a:rPr>
              <a:t>machine</a:t>
            </a:r>
          </a:p>
          <a:p>
            <a:pPr lvl="1"/>
            <a:r>
              <a:rPr lang="en-US" sz="1800" dirty="0"/>
              <a:t>All servers execute same commands in same </a:t>
            </a:r>
            <a:r>
              <a:rPr lang="en-US" sz="1800" dirty="0" smtClean="0"/>
              <a:t>order</a:t>
            </a:r>
            <a:endParaRPr lang="en-US" sz="1800" dirty="0" smtClean="0">
              <a:solidFill>
                <a:schemeClr val="accent4"/>
              </a:solidFill>
            </a:endParaRPr>
          </a:p>
          <a:p>
            <a:r>
              <a:rPr lang="en-US" sz="2000" dirty="0" smtClean="0"/>
              <a:t>Consensus module ensures proper log replication</a:t>
            </a:r>
          </a:p>
          <a:p>
            <a:r>
              <a:rPr lang="en-US" sz="2000" dirty="0" smtClean="0"/>
              <a:t>System makes progress as long as any majority of servers are up</a:t>
            </a:r>
          </a:p>
          <a:p>
            <a:r>
              <a:rPr lang="en-US" sz="2000" dirty="0"/>
              <a:t>Failure model: fail-stop (not </a:t>
            </a:r>
            <a:r>
              <a:rPr lang="en-US" sz="2000" dirty="0" smtClean="0"/>
              <a:t>Byzantine), </a:t>
            </a:r>
            <a:r>
              <a:rPr lang="en-US" sz="2000" dirty="0"/>
              <a:t>delayed/lost </a:t>
            </a:r>
            <a:r>
              <a:rPr lang="en-US" sz="2000" dirty="0" smtClean="0"/>
              <a:t>messages</a:t>
            </a:r>
            <a:endParaRPr lang="en-US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9863" y="92075"/>
            <a:ext cx="8850312" cy="857250"/>
          </a:xfrm>
        </p:spPr>
        <p:txBody>
          <a:bodyPr/>
          <a:lstStyle/>
          <a:p>
            <a:r>
              <a:rPr lang="en-US" dirty="0" smtClean="0"/>
              <a:t>Replicated State Machines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533400" y="1600200"/>
            <a:ext cx="2286000" cy="142875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 Light"/>
              <a:cs typeface="Helvetica Neue Light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685800" y="2743200"/>
            <a:ext cx="1828800" cy="171450"/>
            <a:chOff x="1676400" y="3733800"/>
            <a:chExt cx="1828800" cy="228600"/>
          </a:xfrm>
        </p:grpSpPr>
        <p:sp>
          <p:nvSpPr>
            <p:cNvPr id="66" name="Rectangle 65"/>
            <p:cNvSpPr/>
            <p:nvPr/>
          </p:nvSpPr>
          <p:spPr>
            <a:xfrm>
              <a:off x="16764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x</a:t>
              </a:r>
              <a:r>
                <a:rPr lang="en-US" sz="1400" dirty="0" smtClean="0">
                  <a:latin typeface="Helvetica Neue Light"/>
                  <a:cs typeface="Helvetica Neue Light"/>
                  <a:sym typeface="Symbol"/>
                </a:rPr>
                <a:t>3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33601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y</a:t>
              </a:r>
              <a:r>
                <a:rPr lang="en-US" sz="1400" dirty="0" smtClean="0">
                  <a:latin typeface="Helvetica Neue Light"/>
                  <a:cs typeface="Helvetica Neue Light"/>
                  <a:sym typeface="Symbol"/>
                </a:rPr>
                <a:t>2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5908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x</a:t>
              </a:r>
              <a:r>
                <a:rPr lang="en-US" sz="1400" dirty="0" smtClean="0">
                  <a:latin typeface="Helvetica Neue Light"/>
                  <a:cs typeface="Helvetica Neue Light"/>
                  <a:sym typeface="Symbol"/>
                </a:rPr>
                <a:t>1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0480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z</a:t>
              </a:r>
              <a:r>
                <a:rPr lang="en-US" sz="1400" dirty="0" smtClean="0">
                  <a:latin typeface="Helvetica Neue Light"/>
                  <a:cs typeface="Helvetica Neue Light"/>
                  <a:sym typeface="Symbol"/>
                </a:rPr>
                <a:t>6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436695" y="2533650"/>
            <a:ext cx="29605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Helvetica Neue Light"/>
                <a:cs typeface="Helvetica Neue Light"/>
              </a:rPr>
              <a:t>Log</a:t>
            </a:r>
            <a:endParaRPr lang="en-US" sz="1400" b="1" dirty="0">
              <a:latin typeface="Helvetica Neue Light"/>
              <a:cs typeface="Helvetica Neue Light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901729" y="2000250"/>
            <a:ext cx="531549" cy="400050"/>
            <a:chOff x="2057400" y="2438400"/>
            <a:chExt cx="379678" cy="381000"/>
          </a:xfrm>
        </p:grpSpPr>
        <p:sp>
          <p:nvSpPr>
            <p:cNvPr id="84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85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86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85801" y="1606550"/>
            <a:ext cx="756617" cy="383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1" dirty="0" smtClean="0">
                <a:latin typeface="Helvetica Neue Light"/>
                <a:cs typeface="Helvetica Neue Light"/>
              </a:rPr>
              <a:t>Consensus</a:t>
            </a:r>
            <a:br>
              <a:rPr lang="en-US" sz="1200" b="1" dirty="0" smtClean="0">
                <a:latin typeface="Helvetica Neue Light"/>
                <a:cs typeface="Helvetica Neue Light"/>
              </a:rPr>
            </a:br>
            <a:r>
              <a:rPr lang="en-US" sz="1200" b="1" dirty="0" smtClean="0">
                <a:latin typeface="Helvetica Neue Light"/>
                <a:cs typeface="Helvetica Neue Light"/>
              </a:rPr>
              <a:t>Module</a:t>
            </a:r>
            <a:endParaRPr lang="en-US" sz="1200" b="1" dirty="0">
              <a:latin typeface="Helvetica Neue Light"/>
              <a:cs typeface="Helvetica Neue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14501" y="1720850"/>
            <a:ext cx="1092200" cy="191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1" dirty="0" smtClean="0">
                <a:latin typeface="Helvetica Neue Light"/>
                <a:cs typeface="Helvetica Neue Light"/>
              </a:rPr>
              <a:t>State Machine</a:t>
            </a:r>
            <a:endParaRPr lang="en-US" sz="1200" b="1" dirty="0">
              <a:latin typeface="Helvetica Neue Light"/>
              <a:cs typeface="Helvetica Neue Light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2971800" y="1600200"/>
            <a:ext cx="2286000" cy="1428750"/>
            <a:chOff x="533400" y="2133600"/>
            <a:chExt cx="2286000" cy="1905000"/>
          </a:xfrm>
        </p:grpSpPr>
        <p:sp>
          <p:nvSpPr>
            <p:cNvPr id="196" name="Rounded Rectangle 195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436694" y="3378200"/>
              <a:ext cx="296053" cy="28725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>
                  <a:latin typeface="Helvetica Neue Light"/>
                  <a:cs typeface="Helvetica Neue Light"/>
                </a:rPr>
                <a:t>Log</a:t>
              </a:r>
              <a:endParaRPr lang="en-US" sz="1400" b="1" dirty="0">
                <a:latin typeface="Helvetica Neue Light"/>
                <a:cs typeface="Helvetica Neue Light"/>
              </a:endParaRPr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03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204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205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5410200" y="1600200"/>
            <a:ext cx="2286000" cy="1428750"/>
            <a:chOff x="533400" y="2133600"/>
            <a:chExt cx="2286000" cy="1905000"/>
          </a:xfrm>
        </p:grpSpPr>
        <p:sp>
          <p:nvSpPr>
            <p:cNvPr id="221" name="Rounded Rectangle 220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436694" y="3361267"/>
              <a:ext cx="296053" cy="28725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>
                  <a:latin typeface="Helvetica Neue Light"/>
                  <a:cs typeface="Helvetica Neue Light"/>
                </a:rPr>
                <a:t>Log</a:t>
              </a:r>
              <a:endParaRPr lang="en-US" sz="1400" b="1" dirty="0">
                <a:latin typeface="Helvetica Neue Light"/>
                <a:cs typeface="Helvetica Neue Light"/>
              </a:endParaRPr>
            </a:p>
          </p:txBody>
        </p:sp>
        <p:grpSp>
          <p:nvGrpSpPr>
            <p:cNvPr id="225" name="Group 224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28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229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230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</p:grpSp>
      </p:grpSp>
      <p:sp>
        <p:nvSpPr>
          <p:cNvPr id="245" name="TextBox 244"/>
          <p:cNvSpPr txBox="1"/>
          <p:nvPr/>
        </p:nvSpPr>
        <p:spPr>
          <a:xfrm>
            <a:off x="7866474" y="217607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 Neue Light"/>
                <a:cs typeface="Helvetica Neue Light"/>
              </a:rPr>
              <a:t>Servers</a:t>
            </a:r>
            <a:endParaRPr lang="en-US" b="1" dirty="0">
              <a:latin typeface="Helvetica Neue Light"/>
              <a:cs typeface="Helvetica Neue Light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7904948" y="9715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 Neue Light"/>
                <a:cs typeface="Helvetica Neue Light"/>
              </a:rPr>
              <a:t>Clients</a:t>
            </a:r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53821"/>
            <a:ext cx="685800" cy="5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853821"/>
            <a:ext cx="685800" cy="5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853821"/>
            <a:ext cx="685800" cy="5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853821"/>
            <a:ext cx="685800" cy="5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853821"/>
            <a:ext cx="685800" cy="5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853821"/>
            <a:ext cx="685800" cy="5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853821"/>
            <a:ext cx="685800" cy="5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19800" y="1371600"/>
            <a:ext cx="0" cy="5715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Freeform 272"/>
          <p:cNvSpPr/>
          <p:nvPr/>
        </p:nvSpPr>
        <p:spPr>
          <a:xfrm>
            <a:off x="3828082" y="1744067"/>
            <a:ext cx="2007031" cy="266837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Helvetica Neue Light"/>
              <a:cs typeface="Helvetica Neue Light"/>
            </a:endParaRPr>
          </a:p>
        </p:txBody>
      </p:sp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157765"/>
              </p:ext>
            </p:extLst>
          </p:nvPr>
        </p:nvGraphicFramePr>
        <p:xfrm>
          <a:off x="2098040" y="1939563"/>
          <a:ext cx="416560" cy="6172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08280"/>
                <a:gridCol w="208280"/>
              </a:tblGrid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y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z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274" name="Freeform 273"/>
          <p:cNvSpPr/>
          <p:nvPr/>
        </p:nvSpPr>
        <p:spPr>
          <a:xfrm>
            <a:off x="1371601" y="1561330"/>
            <a:ext cx="4463512" cy="449574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Helvetica Neue Light"/>
              <a:cs typeface="Helvetica Neue Light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3124200" y="2743200"/>
            <a:ext cx="1828800" cy="171450"/>
            <a:chOff x="1676400" y="3733800"/>
            <a:chExt cx="1828800" cy="228600"/>
          </a:xfrm>
        </p:grpSpPr>
        <p:sp>
          <p:nvSpPr>
            <p:cNvPr id="105" name="Rectangle 104"/>
            <p:cNvSpPr/>
            <p:nvPr/>
          </p:nvSpPr>
          <p:spPr>
            <a:xfrm>
              <a:off x="16764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x</a:t>
              </a:r>
              <a:r>
                <a:rPr lang="en-US" sz="1400" dirty="0" smtClean="0">
                  <a:latin typeface="Helvetica Neue Light"/>
                  <a:cs typeface="Helvetica Neue Light"/>
                  <a:sym typeface="Symbol"/>
                </a:rPr>
                <a:t>3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133601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y</a:t>
              </a:r>
              <a:r>
                <a:rPr lang="en-US" sz="1400" dirty="0" smtClean="0">
                  <a:latin typeface="Helvetica Neue Light"/>
                  <a:cs typeface="Helvetica Neue Light"/>
                  <a:sym typeface="Symbol"/>
                </a:rPr>
                <a:t>2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908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x</a:t>
              </a:r>
              <a:r>
                <a:rPr lang="en-US" sz="1400" dirty="0" smtClean="0">
                  <a:latin typeface="Helvetica Neue Light"/>
                  <a:cs typeface="Helvetica Neue Light"/>
                  <a:sym typeface="Symbol"/>
                </a:rPr>
                <a:t>1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0480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z</a:t>
              </a:r>
              <a:r>
                <a:rPr lang="en-US" sz="1400" dirty="0" smtClean="0">
                  <a:latin typeface="Helvetica Neue Light"/>
                  <a:cs typeface="Helvetica Neue Light"/>
                  <a:sym typeface="Symbol"/>
                </a:rPr>
                <a:t>6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</p:grpSp>
      <p:sp>
        <p:nvSpPr>
          <p:cNvPr id="275" name="Freeform 274"/>
          <p:cNvSpPr/>
          <p:nvPr/>
        </p:nvSpPr>
        <p:spPr>
          <a:xfrm>
            <a:off x="3611106" y="2416660"/>
            <a:ext cx="867905" cy="27896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 Light"/>
              <a:cs typeface="Helvetica Neue Light"/>
            </a:endParaRP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020785"/>
              </p:ext>
            </p:extLst>
          </p:nvPr>
        </p:nvGraphicFramePr>
        <p:xfrm>
          <a:off x="4536440" y="1941470"/>
          <a:ext cx="416560" cy="6172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08280"/>
                <a:gridCol w="208280"/>
              </a:tblGrid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y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z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cxnSp>
        <p:nvCxnSpPr>
          <p:cNvPr id="277" name="Straight Connector 276"/>
          <p:cNvCxnSpPr/>
          <p:nvPr/>
        </p:nvCxnSpPr>
        <p:spPr>
          <a:xfrm flipV="1">
            <a:off x="4724400" y="2467029"/>
            <a:ext cx="0" cy="3429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5562600" y="2743200"/>
            <a:ext cx="1828800" cy="171450"/>
            <a:chOff x="1676400" y="3733800"/>
            <a:chExt cx="1828800" cy="228600"/>
          </a:xfrm>
        </p:grpSpPr>
        <p:sp>
          <p:nvSpPr>
            <p:cNvPr id="110" name="Rectangle 109"/>
            <p:cNvSpPr/>
            <p:nvPr/>
          </p:nvSpPr>
          <p:spPr>
            <a:xfrm>
              <a:off x="16764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x</a:t>
              </a:r>
              <a:r>
                <a:rPr lang="en-US" sz="1400" dirty="0" smtClean="0">
                  <a:latin typeface="Helvetica Neue Light"/>
                  <a:cs typeface="Helvetica Neue Light"/>
                  <a:sym typeface="Symbol"/>
                </a:rPr>
                <a:t>3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133601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y</a:t>
              </a:r>
              <a:r>
                <a:rPr lang="en-US" sz="1400" dirty="0" smtClean="0">
                  <a:latin typeface="Helvetica Neue Light"/>
                  <a:cs typeface="Helvetica Neue Light"/>
                  <a:sym typeface="Symbol"/>
                </a:rPr>
                <a:t>2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5908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x</a:t>
              </a:r>
              <a:r>
                <a:rPr lang="en-US" sz="1400" dirty="0" smtClean="0">
                  <a:latin typeface="Helvetica Neue Light"/>
                  <a:cs typeface="Helvetica Neue Light"/>
                  <a:sym typeface="Symbol"/>
                </a:rPr>
                <a:t>1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480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Helvetica Neue Light"/>
                  <a:cs typeface="Helvetica Neue Light"/>
                  <a:sym typeface="Symbol"/>
                </a:rPr>
                <a:t>z</a:t>
              </a:r>
              <a:r>
                <a:rPr lang="en-US" sz="1400" dirty="0" smtClean="0">
                  <a:latin typeface="Helvetica Neue Light"/>
                  <a:cs typeface="Helvetica Neue Light"/>
                  <a:sym typeface="Symbol"/>
                </a:rPr>
                <a:t>6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</p:grpSp>
      <p:sp>
        <p:nvSpPr>
          <p:cNvPr id="278" name="Freeform 277"/>
          <p:cNvSpPr/>
          <p:nvPr/>
        </p:nvSpPr>
        <p:spPr>
          <a:xfrm>
            <a:off x="6043049" y="2416660"/>
            <a:ext cx="867905" cy="27896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 Light"/>
              <a:cs typeface="Helvetica Neue Light"/>
            </a:endParaRPr>
          </a:p>
        </p:txBody>
      </p: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633511"/>
              </p:ext>
            </p:extLst>
          </p:nvPr>
        </p:nvGraphicFramePr>
        <p:xfrm>
          <a:off x="6974840" y="1941695"/>
          <a:ext cx="416560" cy="6172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08280"/>
                <a:gridCol w="208280"/>
              </a:tblGrid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x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y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z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279" name="Freeform 278"/>
          <p:cNvSpPr/>
          <p:nvPr/>
        </p:nvSpPr>
        <p:spPr>
          <a:xfrm>
            <a:off x="1166249" y="2416660"/>
            <a:ext cx="867905" cy="27896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 Light"/>
              <a:cs typeface="Helvetica Neue Light"/>
            </a:endParaRPr>
          </a:p>
        </p:txBody>
      </p:sp>
      <p:cxnSp>
        <p:nvCxnSpPr>
          <p:cNvPr id="283" name="Straight Connector 282"/>
          <p:cNvCxnSpPr/>
          <p:nvPr/>
        </p:nvCxnSpPr>
        <p:spPr>
          <a:xfrm flipV="1">
            <a:off x="7162800" y="2467029"/>
            <a:ext cx="0" cy="3429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2286000" y="2467029"/>
            <a:ext cx="0" cy="3429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07072" y="1168185"/>
            <a:ext cx="922149" cy="767166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1294" y="1350544"/>
            <a:ext cx="544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 Light"/>
                <a:cs typeface="Helvetica Neue Light"/>
                <a:sym typeface="Symbol"/>
              </a:rPr>
              <a:t>z6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87701" y="1593850"/>
            <a:ext cx="756617" cy="383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1" dirty="0" smtClean="0">
                <a:latin typeface="Helvetica Neue Light"/>
                <a:cs typeface="Helvetica Neue Light"/>
              </a:rPr>
              <a:t>Consensus</a:t>
            </a:r>
            <a:br>
              <a:rPr lang="en-US" sz="1200" b="1" dirty="0" smtClean="0">
                <a:latin typeface="Helvetica Neue Light"/>
                <a:cs typeface="Helvetica Neue Light"/>
              </a:rPr>
            </a:br>
            <a:r>
              <a:rPr lang="en-US" sz="1200" b="1" dirty="0" smtClean="0">
                <a:latin typeface="Helvetica Neue Light"/>
                <a:cs typeface="Helvetica Neue Light"/>
              </a:rPr>
              <a:t>Module</a:t>
            </a:r>
            <a:endParaRPr lang="en-US" sz="1200" b="1" dirty="0">
              <a:latin typeface="Helvetica Neue Light"/>
              <a:cs typeface="Helvetica Neue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216401" y="1708150"/>
            <a:ext cx="1092200" cy="191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1" dirty="0" smtClean="0">
                <a:latin typeface="Helvetica Neue Light"/>
                <a:cs typeface="Helvetica Neue Light"/>
              </a:rPr>
              <a:t>State Machine</a:t>
            </a:r>
            <a:endParaRPr lang="en-US" sz="1200" b="1" dirty="0">
              <a:latin typeface="Helvetica Neue Light"/>
              <a:cs typeface="Helvetica Neue Ligh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62601" y="1593850"/>
            <a:ext cx="756617" cy="383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1" dirty="0" smtClean="0">
                <a:latin typeface="Helvetica Neue Light"/>
                <a:cs typeface="Helvetica Neue Light"/>
              </a:rPr>
              <a:t>Consensus</a:t>
            </a:r>
            <a:br>
              <a:rPr lang="en-US" sz="1200" b="1" dirty="0" smtClean="0">
                <a:latin typeface="Helvetica Neue Light"/>
                <a:cs typeface="Helvetica Neue Light"/>
              </a:rPr>
            </a:br>
            <a:r>
              <a:rPr lang="en-US" sz="1200" b="1" dirty="0" smtClean="0">
                <a:latin typeface="Helvetica Neue Light"/>
                <a:cs typeface="Helvetica Neue Light"/>
              </a:rPr>
              <a:t>Module</a:t>
            </a:r>
            <a:endParaRPr lang="en-US" sz="1200" b="1" dirty="0">
              <a:latin typeface="Helvetica Neue Light"/>
              <a:cs typeface="Helvetica Neue Ligh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91301" y="1708150"/>
            <a:ext cx="1092200" cy="191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1" dirty="0" smtClean="0">
                <a:latin typeface="Helvetica Neue Light"/>
                <a:cs typeface="Helvetica Neue Light"/>
              </a:rPr>
              <a:t>State Machine</a:t>
            </a:r>
            <a:endParaRPr lang="en-US" sz="1200" b="1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32499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46150" y="206375"/>
            <a:ext cx="7804150" cy="857250"/>
          </a:xfrm>
        </p:spPr>
        <p:txBody>
          <a:bodyPr/>
          <a:lstStyle/>
          <a:p>
            <a:pPr eaLnBrk="1" hangingPunct="1"/>
            <a:r>
              <a:rPr lang="en-US" dirty="0"/>
              <a:t>Designing for understandability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Main objective of RAFT</a:t>
            </a:r>
          </a:p>
          <a:p>
            <a:pPr lvl="1" eaLnBrk="1" hangingPunct="1"/>
            <a:r>
              <a:rPr lang="en-US" dirty="0"/>
              <a:t>Whenever possible, select the alternative that is the easiest to understand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/>
              <a:t>Techniques that were used include</a:t>
            </a:r>
          </a:p>
          <a:p>
            <a:pPr lvl="1" eaLnBrk="1" hangingPunct="1"/>
            <a:r>
              <a:rPr lang="en-US" dirty="0"/>
              <a:t>Dividing problems into smaller problems</a:t>
            </a:r>
          </a:p>
          <a:p>
            <a:pPr lvl="1" eaLnBrk="1" hangingPunct="1"/>
            <a:r>
              <a:rPr lang="en-US" dirty="0"/>
              <a:t>Reducing the number of system states to </a:t>
            </a:r>
            <a:r>
              <a:rPr lang="en-US" dirty="0" smtClean="0"/>
              <a:t>consider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42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863" y="901700"/>
            <a:ext cx="8850312" cy="38100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Leader election</a:t>
            </a:r>
          </a:p>
          <a:p>
            <a:pPr lvl="1"/>
            <a:r>
              <a:rPr lang="en-US" sz="2400" dirty="0"/>
              <a:t>Select one of the servers to act as cluster </a:t>
            </a:r>
            <a:r>
              <a:rPr lang="en-US" sz="2400" dirty="0" smtClean="0"/>
              <a:t>leader</a:t>
            </a:r>
          </a:p>
          <a:p>
            <a:pPr lvl="1"/>
            <a:r>
              <a:rPr lang="en-US" sz="2400" dirty="0" smtClean="0"/>
              <a:t>Detect crashes, choose new leader</a:t>
            </a:r>
          </a:p>
          <a:p>
            <a:pPr lvl="4"/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Log replication (normal operation)</a:t>
            </a:r>
          </a:p>
          <a:p>
            <a:pPr lvl="1">
              <a:buClr>
                <a:srgbClr val="1F4899"/>
              </a:buClr>
            </a:pPr>
            <a:r>
              <a:rPr lang="en-US" sz="2400" dirty="0">
                <a:solidFill>
                  <a:srgbClr val="000000"/>
                </a:solidFill>
              </a:rPr>
              <a:t>Leader </a:t>
            </a:r>
            <a:r>
              <a:rPr lang="en-US" sz="2400" dirty="0" smtClean="0">
                <a:solidFill>
                  <a:srgbClr val="000000"/>
                </a:solidFill>
              </a:rPr>
              <a:t>takes commands from clients, appends them to </a:t>
            </a:r>
            <a:r>
              <a:rPr lang="en-US" sz="2400" dirty="0">
                <a:solidFill>
                  <a:srgbClr val="000000"/>
                </a:solidFill>
              </a:rPr>
              <a:t>its log</a:t>
            </a:r>
          </a:p>
          <a:p>
            <a:pPr lvl="1">
              <a:buClr>
                <a:srgbClr val="1F4899"/>
              </a:buClr>
            </a:pPr>
            <a:r>
              <a:rPr lang="en-US" sz="2400" dirty="0">
                <a:solidFill>
                  <a:srgbClr val="000000"/>
                </a:solidFill>
              </a:rPr>
              <a:t>Leader replicates its log to other servers (overwriting inconsistencies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pPr lvl="4">
              <a:buClr>
                <a:srgbClr val="1F4899"/>
              </a:buClr>
            </a:pPr>
            <a:endParaRPr lang="en-US" sz="22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Safety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buClr>
                <a:srgbClr val="1F4899"/>
              </a:buClr>
            </a:pPr>
            <a:r>
              <a:rPr lang="en-US" sz="2400" dirty="0" smtClean="0">
                <a:solidFill>
                  <a:srgbClr val="000000"/>
                </a:solidFill>
              </a:rPr>
              <a:t>Only a server with an up-to-date log can become leader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9863" y="28575"/>
            <a:ext cx="8850312" cy="857250"/>
          </a:xfrm>
        </p:spPr>
        <p:txBody>
          <a:bodyPr/>
          <a:lstStyle/>
          <a:p>
            <a:r>
              <a:rPr lang="en-US" dirty="0" smtClean="0"/>
              <a:t>Raft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7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Raft basics: the servers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A RAFT cluster consists of several servers</a:t>
            </a:r>
          </a:p>
          <a:p>
            <a:pPr lvl="1" eaLnBrk="1" hangingPunct="1"/>
            <a:r>
              <a:rPr lang="en-US"/>
              <a:t>Typically five</a:t>
            </a:r>
          </a:p>
          <a:p>
            <a:pPr eaLnBrk="1" hangingPunct="1"/>
            <a:r>
              <a:rPr lang="en-US"/>
              <a:t>Each server can be in one of three states</a:t>
            </a:r>
          </a:p>
          <a:p>
            <a:pPr lvl="1" eaLnBrk="1" hangingPunct="1"/>
            <a:r>
              <a:rPr lang="en-US" b="1" i="1"/>
              <a:t>Leader</a:t>
            </a:r>
          </a:p>
          <a:p>
            <a:pPr lvl="1" eaLnBrk="1" hangingPunct="1"/>
            <a:r>
              <a:rPr lang="en-US" b="1" i="1"/>
              <a:t>Follower</a:t>
            </a:r>
          </a:p>
          <a:p>
            <a:pPr lvl="1" eaLnBrk="1" hangingPunct="1"/>
            <a:r>
              <a:rPr lang="en-US" b="1" i="1"/>
              <a:t>Candidate</a:t>
            </a:r>
            <a:r>
              <a:rPr lang="en-US"/>
              <a:t> (to be the new leader)</a:t>
            </a:r>
          </a:p>
          <a:p>
            <a:pPr eaLnBrk="1" hangingPunct="1"/>
            <a:r>
              <a:rPr lang="en-US"/>
              <a:t>Followers are passive:</a:t>
            </a:r>
          </a:p>
          <a:p>
            <a:pPr lvl="1" eaLnBrk="1" hangingPunct="1"/>
            <a:r>
              <a:rPr lang="en-US"/>
              <a:t>Simply reply to requests coming from their leader</a:t>
            </a:r>
          </a:p>
        </p:txBody>
      </p:sp>
    </p:spTree>
    <p:extLst>
      <p:ext uri="{BB962C8B-B14F-4D97-AF65-F5344CB8AC3E}">
        <p14:creationId xmlns:p14="http://schemas.microsoft.com/office/powerpoint/2010/main" val="2233002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Server states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532335"/>
            <a:ext cx="6057900" cy="268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504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Raft basics: terms (I)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Epochs of arbitrary length</a:t>
            </a:r>
          </a:p>
          <a:p>
            <a:pPr lvl="1" eaLnBrk="1" hangingPunct="1"/>
            <a:r>
              <a:rPr lang="en-US" dirty="0"/>
              <a:t>Start with the election of a leader</a:t>
            </a:r>
          </a:p>
          <a:p>
            <a:pPr lvl="1" eaLnBrk="1" hangingPunct="1"/>
            <a:r>
              <a:rPr lang="en-US" dirty="0"/>
              <a:t>End when</a:t>
            </a:r>
          </a:p>
          <a:p>
            <a:pPr lvl="2" eaLnBrk="1" hangingPunct="1"/>
            <a:r>
              <a:rPr lang="en-US" dirty="0"/>
              <a:t>Leader becomes unavailable</a:t>
            </a:r>
          </a:p>
          <a:p>
            <a:pPr lvl="2" eaLnBrk="1" hangingPunct="1"/>
            <a:r>
              <a:rPr lang="en-US" dirty="0" smtClean="0"/>
              <a:t>No </a:t>
            </a:r>
            <a:r>
              <a:rPr lang="en-US" dirty="0"/>
              <a:t>leader can be selected (split vote) 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 smtClean="0"/>
              <a:t>Different </a:t>
            </a:r>
            <a:r>
              <a:rPr lang="en-US" dirty="0"/>
              <a:t>servers may observe transitions between terms at different times or even miss them</a:t>
            </a:r>
          </a:p>
        </p:txBody>
      </p:sp>
    </p:spTree>
    <p:extLst>
      <p:ext uri="{BB962C8B-B14F-4D97-AF65-F5344CB8AC3E}">
        <p14:creationId xmlns:p14="http://schemas.microsoft.com/office/powerpoint/2010/main" val="248729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Raft basics: terms (II)</a:t>
            </a:r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270" y="1812529"/>
            <a:ext cx="5634530" cy="2175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67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Raft basics: RPC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Servers communicate though idempotent </a:t>
            </a:r>
            <a:r>
              <a:rPr lang="en-US" dirty="0" smtClean="0"/>
              <a:t>RPCs</a:t>
            </a:r>
          </a:p>
          <a:p>
            <a:pPr lvl="3" eaLnBrk="1" hangingPunct="1"/>
            <a:endParaRPr lang="en-US" dirty="0"/>
          </a:p>
          <a:p>
            <a:pPr eaLnBrk="1" hangingPunct="1"/>
            <a:r>
              <a:rPr lang="en-US" b="1" dirty="0" err="1"/>
              <a:t>RequestVote</a:t>
            </a:r>
            <a:endParaRPr lang="en-US" b="1" dirty="0"/>
          </a:p>
          <a:p>
            <a:pPr lvl="1" eaLnBrk="1" hangingPunct="1"/>
            <a:r>
              <a:rPr lang="en-US" dirty="0"/>
              <a:t>Initiated by candidates during </a:t>
            </a:r>
            <a:r>
              <a:rPr lang="en-US" dirty="0" smtClean="0"/>
              <a:t>elections</a:t>
            </a:r>
          </a:p>
          <a:p>
            <a:pPr marL="457200" lvl="1" indent="0" eaLnBrk="1" hangingPunct="1">
              <a:buNone/>
            </a:pPr>
            <a:r>
              <a:rPr lang="en-US" dirty="0" smtClean="0"/>
              <a:t> </a:t>
            </a:r>
            <a:endParaRPr lang="en-US" dirty="0"/>
          </a:p>
          <a:p>
            <a:pPr eaLnBrk="1" hangingPunct="1"/>
            <a:r>
              <a:rPr lang="en-US" b="1" dirty="0" err="1" smtClean="0"/>
              <a:t>AppendEntry</a:t>
            </a:r>
            <a:r>
              <a:rPr lang="en-US" b="1" dirty="0" smtClean="0"/>
              <a:t>: </a:t>
            </a:r>
            <a:r>
              <a:rPr lang="en-US" dirty="0" smtClean="0"/>
              <a:t>Initiated </a:t>
            </a:r>
            <a:r>
              <a:rPr lang="en-US" dirty="0"/>
              <a:t>by leaders to</a:t>
            </a:r>
          </a:p>
          <a:p>
            <a:pPr lvl="1" eaLnBrk="1" hangingPunct="1"/>
            <a:r>
              <a:rPr lang="en-US" dirty="0"/>
              <a:t>Replicate log entries</a:t>
            </a:r>
          </a:p>
          <a:p>
            <a:pPr lvl="1" eaLnBrk="1" hangingPunct="1"/>
            <a:r>
              <a:rPr lang="en-US" dirty="0"/>
              <a:t>Provide a form of heartbeat</a:t>
            </a:r>
          </a:p>
          <a:p>
            <a:pPr lvl="2" eaLnBrk="1" hangingPunct="1"/>
            <a:r>
              <a:rPr lang="en-US" dirty="0"/>
              <a:t>Empty </a:t>
            </a:r>
            <a:r>
              <a:rPr lang="en-US" dirty="0" err="1"/>
              <a:t>AppendEntry</a:t>
            </a:r>
            <a:r>
              <a:rPr lang="en-US" dirty="0"/>
              <a:t>( ) calls</a:t>
            </a:r>
          </a:p>
        </p:txBody>
      </p:sp>
    </p:spTree>
    <p:extLst>
      <p:ext uri="{BB962C8B-B14F-4D97-AF65-F5344CB8AC3E}">
        <p14:creationId xmlns:p14="http://schemas.microsoft.com/office/powerpoint/2010/main" val="2525435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 Impossibility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3530600"/>
            <a:ext cx="8850312" cy="1176338"/>
          </a:xfrm>
        </p:spPr>
        <p:txBody>
          <a:bodyPr/>
          <a:lstStyle/>
          <a:p>
            <a:r>
              <a:rPr lang="en-US" dirty="0" smtClean="0"/>
              <a:t>Byzantine Generals’ Problem</a:t>
            </a:r>
          </a:p>
          <a:p>
            <a:r>
              <a:rPr lang="en-US" dirty="0" smtClean="0"/>
              <a:t>Why cannot reach consensus?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1638300"/>
            <a:ext cx="558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98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Leader elections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Servers start being </a:t>
            </a:r>
            <a:r>
              <a:rPr lang="en-US" b="1" i="1" dirty="0" smtClean="0"/>
              <a:t>followers</a:t>
            </a:r>
          </a:p>
          <a:p>
            <a:pPr lvl="3" eaLnBrk="1" hangingPunct="1"/>
            <a:endParaRPr lang="en-US" b="1" i="1" dirty="0"/>
          </a:p>
          <a:p>
            <a:pPr eaLnBrk="1" hangingPunct="1"/>
            <a:r>
              <a:rPr lang="en-US" dirty="0"/>
              <a:t>Remain followers as long as they receive valid RPCs from a leader or </a:t>
            </a:r>
            <a:r>
              <a:rPr lang="en-US" dirty="0" smtClean="0"/>
              <a:t>candidate</a:t>
            </a:r>
          </a:p>
          <a:p>
            <a:pPr lvl="3" eaLnBrk="1" hangingPunct="1"/>
            <a:endParaRPr lang="en-US" dirty="0"/>
          </a:p>
          <a:p>
            <a:pPr eaLnBrk="1" hangingPunct="1"/>
            <a:r>
              <a:rPr lang="en-US" dirty="0"/>
              <a:t>When a follower receives no communication over a period of time (the </a:t>
            </a:r>
            <a:r>
              <a:rPr lang="en-US" b="1" i="1" dirty="0"/>
              <a:t>election timeout</a:t>
            </a:r>
            <a:r>
              <a:rPr lang="en-US" dirty="0"/>
              <a:t>), it starts an election to pick a </a:t>
            </a:r>
            <a:r>
              <a:rPr lang="en-US" b="1" i="1" dirty="0"/>
              <a:t>new leader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3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S5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S2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S4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Follower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Candidate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Leader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18097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2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S5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S2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S4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Follower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Candidate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Leader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3" name="Straight Arrow Connector 22"/>
          <p:cNvCxnSpPr>
            <a:stCxn id="8" idx="7"/>
            <a:endCxn id="6" idx="4"/>
          </p:cNvCxnSpPr>
          <p:nvPr/>
        </p:nvCxnSpPr>
        <p:spPr>
          <a:xfrm flipV="1">
            <a:off x="5628237" y="2166206"/>
            <a:ext cx="358261" cy="1302196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4" idx="4"/>
          </p:cNvCxnSpPr>
          <p:nvPr/>
        </p:nvCxnSpPr>
        <p:spPr>
          <a:xfrm flipH="1" flipV="1">
            <a:off x="4484715" y="1017047"/>
            <a:ext cx="921160" cy="235974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  <a:endCxn id="5" idx="6"/>
          </p:cNvCxnSpPr>
          <p:nvPr/>
        </p:nvCxnSpPr>
        <p:spPr>
          <a:xfrm flipH="1" flipV="1">
            <a:off x="3254257" y="1844711"/>
            <a:ext cx="1929256" cy="162369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7" idx="6"/>
          </p:cNvCxnSpPr>
          <p:nvPr/>
        </p:nvCxnSpPr>
        <p:spPr>
          <a:xfrm flipH="1">
            <a:off x="3822243" y="3689578"/>
            <a:ext cx="1269165" cy="4554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7089722">
            <a:off x="5059303" y="2565400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Helvetica Neue"/>
                <a:cs typeface="Helvetica Neue"/>
              </a:rPr>
              <a:t>ReqVote</a:t>
            </a:r>
            <a:r>
              <a:rPr lang="en-US" sz="1600" dirty="0" smtClean="0">
                <a:latin typeface="Helvetica Neue"/>
                <a:cs typeface="Helvetica Neue"/>
              </a:rPr>
              <a:t> (2)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59201" y="3378200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Helvetica Neue"/>
                <a:cs typeface="Helvetica Neue"/>
              </a:rPr>
              <a:t>ReqVote</a:t>
            </a:r>
            <a:r>
              <a:rPr lang="en-US" sz="1600" dirty="0" smtClean="0">
                <a:latin typeface="Helvetica Neue"/>
                <a:cs typeface="Helvetica Neue"/>
              </a:rPr>
              <a:t> (2)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 rot="2471991">
            <a:off x="3789305" y="2438400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Helvetica Neue"/>
                <a:cs typeface="Helvetica Neue"/>
              </a:rPr>
              <a:t>ReqVote</a:t>
            </a:r>
            <a:r>
              <a:rPr lang="en-US" sz="1600" dirty="0" smtClean="0">
                <a:latin typeface="Helvetica Neue"/>
                <a:cs typeface="Helvetica Neue"/>
              </a:rPr>
              <a:t> (2)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 rot="4132548">
            <a:off x="4475105" y="1955799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Helvetica Neue"/>
                <a:cs typeface="Helvetica Neue"/>
              </a:rPr>
              <a:t>ReqVote</a:t>
            </a:r>
            <a:r>
              <a:rPr lang="en-US" sz="1600" dirty="0" smtClean="0">
                <a:latin typeface="Helvetica Neue"/>
                <a:cs typeface="Helvetica Neue"/>
              </a:rPr>
              <a:t> (2)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28146" y="4267200"/>
            <a:ext cx="7534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S3 timeouts, switch to candidate state,</a:t>
            </a:r>
          </a:p>
          <a:p>
            <a:pPr algn="ctr"/>
            <a:r>
              <a:rPr lang="en-US" dirty="0">
                <a:latin typeface="Helvetica Neue"/>
                <a:cs typeface="Helvetica Neue"/>
              </a:rPr>
              <a:t>i</a:t>
            </a:r>
            <a:r>
              <a:rPr lang="en-US" dirty="0" smtClean="0">
                <a:latin typeface="Helvetica Neue"/>
                <a:cs typeface="Helvetica Neue"/>
              </a:rPr>
              <a:t>ncrement term, vote itself as a leader and ask everyone else to confirm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19633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2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S5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S2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S4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Follower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Candidate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Leader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3" name="Straight Arrow Connector 22"/>
          <p:cNvCxnSpPr>
            <a:stCxn id="4" idx="4"/>
            <a:endCxn id="8" idx="0"/>
          </p:cNvCxnSpPr>
          <p:nvPr/>
        </p:nvCxnSpPr>
        <p:spPr>
          <a:xfrm>
            <a:off x="4484715" y="1017047"/>
            <a:ext cx="921160" cy="235974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6" idx="0"/>
          </p:cNvCxnSpPr>
          <p:nvPr/>
        </p:nvCxnSpPr>
        <p:spPr>
          <a:xfrm>
            <a:off x="4707077" y="925433"/>
            <a:ext cx="1279421" cy="615193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5" idx="6"/>
          </p:cNvCxnSpPr>
          <p:nvPr/>
        </p:nvCxnSpPr>
        <p:spPr>
          <a:xfrm flipH="1">
            <a:off x="3254257" y="925433"/>
            <a:ext cx="1008096" cy="919278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4"/>
          </p:cNvCxnSpPr>
          <p:nvPr/>
        </p:nvCxnSpPr>
        <p:spPr>
          <a:xfrm flipH="1">
            <a:off x="3606800" y="1017047"/>
            <a:ext cx="877915" cy="2018253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587320">
            <a:off x="4833825" y="927099"/>
            <a:ext cx="1184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Helvetica Neue"/>
                <a:cs typeface="Helvetica Neue"/>
              </a:rPr>
              <a:t>ReqVote</a:t>
            </a:r>
            <a:r>
              <a:rPr lang="en-US" sz="1600" dirty="0" smtClean="0">
                <a:latin typeface="Helvetica Neue"/>
                <a:cs typeface="Helvetica Neue"/>
              </a:rPr>
              <a:t>(2)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 rot="17564320">
            <a:off x="3255907" y="1854201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Helvetica Neue"/>
                <a:cs typeface="Helvetica Neue"/>
              </a:rPr>
              <a:t>ReqVote</a:t>
            </a:r>
            <a:r>
              <a:rPr lang="en-US" sz="1600" dirty="0" smtClean="0">
                <a:latin typeface="Helvetica Neue"/>
                <a:cs typeface="Helvetica Neue"/>
              </a:rPr>
              <a:t> (2)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 rot="4132548">
            <a:off x="4475105" y="1955799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Helvetica Neue"/>
                <a:cs typeface="Helvetica Neue"/>
              </a:rPr>
              <a:t>ReqVote</a:t>
            </a:r>
            <a:r>
              <a:rPr lang="en-US" sz="1600" dirty="0" smtClean="0">
                <a:latin typeface="Helvetica Neue"/>
                <a:cs typeface="Helvetica Neue"/>
              </a:rPr>
              <a:t> (2)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 rot="19106353">
            <a:off x="3052705" y="1066799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Helvetica Neue"/>
                <a:cs typeface="Helvetica Neue"/>
              </a:rPr>
              <a:t>ReqVote</a:t>
            </a:r>
            <a:r>
              <a:rPr lang="en-US" sz="1600" dirty="0" smtClean="0">
                <a:latin typeface="Helvetica Neue"/>
                <a:cs typeface="Helvetica Neue"/>
              </a:rPr>
              <a:t> (2)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0646" y="4267200"/>
            <a:ext cx="7534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Concurrently S1 timeouts, switch to candidate state,</a:t>
            </a:r>
          </a:p>
          <a:p>
            <a:pPr algn="ctr"/>
            <a:r>
              <a:rPr lang="en-US" dirty="0">
                <a:latin typeface="Helvetica Neue"/>
                <a:cs typeface="Helvetica Neue"/>
              </a:rPr>
              <a:t>i</a:t>
            </a:r>
            <a:r>
              <a:rPr lang="en-US" dirty="0" smtClean="0">
                <a:latin typeface="Helvetica Neue"/>
                <a:cs typeface="Helvetica Neue"/>
              </a:rPr>
              <a:t>ncrement term, vote itself as a leader and ask everyone else to confirm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3429000" y="2870200"/>
            <a:ext cx="393700" cy="43180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1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2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S5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S2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S4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Follower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Candidate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Leader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4" name="Straight Arrow Connector 23"/>
          <p:cNvCxnSpPr>
            <a:stCxn id="6" idx="4"/>
            <a:endCxn id="8" idx="0"/>
          </p:cNvCxnSpPr>
          <p:nvPr/>
        </p:nvCxnSpPr>
        <p:spPr>
          <a:xfrm flipH="1">
            <a:off x="5405875" y="2166206"/>
            <a:ext cx="580623" cy="1210582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  <a:endCxn id="4" idx="3"/>
          </p:cNvCxnSpPr>
          <p:nvPr/>
        </p:nvCxnSpPr>
        <p:spPr>
          <a:xfrm flipV="1">
            <a:off x="3254257" y="925433"/>
            <a:ext cx="1008096" cy="919278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9106353">
            <a:off x="3208539" y="1066799"/>
            <a:ext cx="92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Granted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6" name="TextBox 35"/>
          <p:cNvSpPr txBox="1"/>
          <p:nvPr/>
        </p:nvSpPr>
        <p:spPr>
          <a:xfrm rot="17760202">
            <a:off x="5075441" y="2489200"/>
            <a:ext cx="92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Granted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83971" y="4267200"/>
            <a:ext cx="258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S4, S5 grant vote to S1</a:t>
            </a:r>
          </a:p>
          <a:p>
            <a:pPr algn="ctr"/>
            <a:r>
              <a:rPr lang="en-US" dirty="0" smtClean="0">
                <a:latin typeface="Helvetica Neue"/>
                <a:cs typeface="Helvetica Neue"/>
              </a:rPr>
              <a:t>S2 grants vote to S3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78351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2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S5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S2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S4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Follower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Candidate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Leader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4" name="Straight Arrow Connector 23"/>
          <p:cNvCxnSpPr>
            <a:stCxn id="6" idx="1"/>
            <a:endCxn id="4" idx="5"/>
          </p:cNvCxnSpPr>
          <p:nvPr/>
        </p:nvCxnSpPr>
        <p:spPr>
          <a:xfrm flipH="1" flipV="1">
            <a:off x="4707077" y="925433"/>
            <a:ext cx="1057059" cy="706807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54257" y="1832011"/>
            <a:ext cx="1837151" cy="1844867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 flipV="1">
            <a:off x="3822243" y="3689578"/>
            <a:ext cx="1269165" cy="4554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72009">
            <a:off x="3956389" y="3378202"/>
            <a:ext cx="830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Denied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 rot="2768152">
            <a:off x="3653039" y="2222499"/>
            <a:ext cx="830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Denied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29" name="TextBox 28"/>
          <p:cNvSpPr txBox="1"/>
          <p:nvPr/>
        </p:nvSpPr>
        <p:spPr>
          <a:xfrm rot="1984278">
            <a:off x="4910340" y="952500"/>
            <a:ext cx="830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Denied</a:t>
            </a:r>
            <a:endParaRPr lang="en-US" sz="16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3671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2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S5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S2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S4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Follower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Candidate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Leader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4" name="Straight Arrow Connector 23"/>
          <p:cNvCxnSpPr>
            <a:stCxn id="6" idx="1"/>
            <a:endCxn id="4" idx="5"/>
          </p:cNvCxnSpPr>
          <p:nvPr/>
        </p:nvCxnSpPr>
        <p:spPr>
          <a:xfrm flipH="1" flipV="1">
            <a:off x="4707077" y="925433"/>
            <a:ext cx="1057059" cy="706807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  <a:endCxn id="8" idx="2"/>
          </p:cNvCxnSpPr>
          <p:nvPr/>
        </p:nvCxnSpPr>
        <p:spPr>
          <a:xfrm>
            <a:off x="3254257" y="1844711"/>
            <a:ext cx="1837151" cy="1844867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 flipV="1">
            <a:off x="3822243" y="3689578"/>
            <a:ext cx="1269165" cy="4554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72009">
            <a:off x="3956389" y="3378202"/>
            <a:ext cx="830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Denied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 rot="2768152">
            <a:off x="3653039" y="2222499"/>
            <a:ext cx="830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Denied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29" name="TextBox 28"/>
          <p:cNvSpPr txBox="1"/>
          <p:nvPr/>
        </p:nvSpPr>
        <p:spPr>
          <a:xfrm rot="1984278">
            <a:off x="4910340" y="952500"/>
            <a:ext cx="830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Denied</a:t>
            </a:r>
            <a:endParaRPr lang="en-US" sz="1600" dirty="0">
              <a:latin typeface="Helvetica Neue"/>
              <a:cs typeface="Helvetica Neue"/>
            </a:endParaRPr>
          </a:p>
        </p:txBody>
      </p:sp>
      <p:cxnSp>
        <p:nvCxnSpPr>
          <p:cNvPr id="36" name="Straight Arrow Connector 35"/>
          <p:cNvCxnSpPr>
            <a:stCxn id="4" idx="4"/>
            <a:endCxn id="8" idx="1"/>
          </p:cNvCxnSpPr>
          <p:nvPr/>
        </p:nvCxnSpPr>
        <p:spPr>
          <a:xfrm>
            <a:off x="4484715" y="1017047"/>
            <a:ext cx="698798" cy="2451355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4" idx="5"/>
          </p:cNvCxnSpPr>
          <p:nvPr/>
        </p:nvCxnSpPr>
        <p:spPr>
          <a:xfrm flipH="1" flipV="1">
            <a:off x="4707077" y="925433"/>
            <a:ext cx="698798" cy="2451355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4390038">
            <a:off x="4757940" y="1828800"/>
            <a:ext cx="830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Denied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47" name="TextBox 46"/>
          <p:cNvSpPr txBox="1"/>
          <p:nvPr/>
        </p:nvSpPr>
        <p:spPr>
          <a:xfrm rot="4390038">
            <a:off x="4211838" y="1981201"/>
            <a:ext cx="830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Denied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13049" y="4318000"/>
            <a:ext cx="5542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Neither candidate gets majority.</a:t>
            </a:r>
          </a:p>
          <a:p>
            <a:pPr algn="ctr"/>
            <a:r>
              <a:rPr lang="en-US" dirty="0" smtClean="0">
                <a:latin typeface="Helvetica Neue"/>
                <a:cs typeface="Helvetica Neue"/>
              </a:rPr>
              <a:t>After a random delay between 150-300ms try again.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88165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2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S5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S2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S4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Follower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Candidate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Leader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3" name="Straight Arrow Connector 22"/>
          <p:cNvCxnSpPr>
            <a:stCxn id="4" idx="4"/>
            <a:endCxn id="8" idx="0"/>
          </p:cNvCxnSpPr>
          <p:nvPr/>
        </p:nvCxnSpPr>
        <p:spPr>
          <a:xfrm>
            <a:off x="4484715" y="1017047"/>
            <a:ext cx="921160" cy="235974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6" idx="0"/>
          </p:cNvCxnSpPr>
          <p:nvPr/>
        </p:nvCxnSpPr>
        <p:spPr>
          <a:xfrm>
            <a:off x="4707077" y="925433"/>
            <a:ext cx="1279421" cy="615193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5" idx="6"/>
          </p:cNvCxnSpPr>
          <p:nvPr/>
        </p:nvCxnSpPr>
        <p:spPr>
          <a:xfrm flipH="1">
            <a:off x="3254257" y="925433"/>
            <a:ext cx="1008096" cy="919278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4"/>
            <a:endCxn id="7" idx="0"/>
          </p:cNvCxnSpPr>
          <p:nvPr/>
        </p:nvCxnSpPr>
        <p:spPr>
          <a:xfrm flipH="1">
            <a:off x="3507776" y="1017047"/>
            <a:ext cx="976939" cy="2364295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587320">
            <a:off x="4805304" y="927099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Helvetica Neue"/>
                <a:cs typeface="Helvetica Neue"/>
              </a:rPr>
              <a:t>ReqVote</a:t>
            </a:r>
            <a:r>
              <a:rPr lang="en-US" sz="1600" dirty="0" smtClean="0">
                <a:latin typeface="Helvetica Neue"/>
                <a:cs typeface="Helvetica Neue"/>
              </a:rPr>
              <a:t> (3)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 rot="17564320">
            <a:off x="3255907" y="1854201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Helvetica Neue"/>
                <a:cs typeface="Helvetica Neue"/>
              </a:rPr>
              <a:t>ReqVote</a:t>
            </a:r>
            <a:r>
              <a:rPr lang="en-US" sz="1600" dirty="0" smtClean="0">
                <a:latin typeface="Helvetica Neue"/>
                <a:cs typeface="Helvetica Neue"/>
              </a:rPr>
              <a:t> (3)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 rot="4132548">
            <a:off x="4475105" y="1955799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Helvetica Neue"/>
                <a:cs typeface="Helvetica Neue"/>
              </a:rPr>
              <a:t>ReqVote</a:t>
            </a:r>
            <a:r>
              <a:rPr lang="en-US" sz="1600" dirty="0" smtClean="0">
                <a:latin typeface="Helvetica Neue"/>
                <a:cs typeface="Helvetica Neue"/>
              </a:rPr>
              <a:t> (3)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 rot="19106353">
            <a:off x="3052705" y="1066799"/>
            <a:ext cx="124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Helvetica Neue"/>
                <a:cs typeface="Helvetica Neue"/>
              </a:rPr>
              <a:t>ReqVote</a:t>
            </a:r>
            <a:r>
              <a:rPr lang="en-US" sz="1600" dirty="0" smtClean="0">
                <a:latin typeface="Helvetica Neue"/>
                <a:cs typeface="Helvetica Neue"/>
              </a:rPr>
              <a:t> (3)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90976" y="4267200"/>
            <a:ext cx="417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S1 initiates another election for term 3.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752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S5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S2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S4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Follower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Candidate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Leader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3" name="Straight Arrow Connector 22"/>
          <p:cNvCxnSpPr>
            <a:stCxn id="8" idx="0"/>
            <a:endCxn id="4" idx="4"/>
          </p:cNvCxnSpPr>
          <p:nvPr/>
        </p:nvCxnSpPr>
        <p:spPr>
          <a:xfrm flipH="1" flipV="1">
            <a:off x="4484715" y="1017047"/>
            <a:ext cx="921160" cy="235974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0"/>
            <a:endCxn id="4" idx="5"/>
          </p:cNvCxnSpPr>
          <p:nvPr/>
        </p:nvCxnSpPr>
        <p:spPr>
          <a:xfrm flipH="1" flipV="1">
            <a:off x="4707077" y="925433"/>
            <a:ext cx="1279421" cy="615193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  <a:endCxn id="4" idx="3"/>
          </p:cNvCxnSpPr>
          <p:nvPr/>
        </p:nvCxnSpPr>
        <p:spPr>
          <a:xfrm flipV="1">
            <a:off x="3254257" y="925433"/>
            <a:ext cx="1008096" cy="919278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0"/>
            <a:endCxn id="4" idx="4"/>
          </p:cNvCxnSpPr>
          <p:nvPr/>
        </p:nvCxnSpPr>
        <p:spPr>
          <a:xfrm flipV="1">
            <a:off x="3507776" y="1017047"/>
            <a:ext cx="976939" cy="2364295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587320">
            <a:off x="4961138" y="927099"/>
            <a:ext cx="92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Granted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 rot="17564320">
            <a:off x="3411742" y="1854201"/>
            <a:ext cx="92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Granted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 rot="4132548">
            <a:off x="4630941" y="1955799"/>
            <a:ext cx="92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Granted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 rot="19106353">
            <a:off x="3208539" y="1066799"/>
            <a:ext cx="92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Granted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95038" y="4267200"/>
            <a:ext cx="336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Everyone grants the vote to S1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6740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70248" y="391467"/>
            <a:ext cx="628934" cy="625580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5" name="Oval 4"/>
          <p:cNvSpPr/>
          <p:nvPr/>
        </p:nvSpPr>
        <p:spPr>
          <a:xfrm>
            <a:off x="2625323" y="1531921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6" name="Oval 5"/>
          <p:cNvSpPr/>
          <p:nvPr/>
        </p:nvSpPr>
        <p:spPr>
          <a:xfrm>
            <a:off x="5672031" y="1540626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7" name="Oval 6"/>
          <p:cNvSpPr/>
          <p:nvPr/>
        </p:nvSpPr>
        <p:spPr>
          <a:xfrm>
            <a:off x="3193309" y="3381342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  <a:cs typeface="Helvetica Neue"/>
              </a:rPr>
              <a:t>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091408" y="3376788"/>
            <a:ext cx="628934" cy="625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  <a:cs typeface="Helvetica Neue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5130" y="431800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S1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2800" y="1603009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S5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6841" y="1611714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S2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7642" y="3445243"/>
            <a:ext cx="55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S3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50786" y="3482785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S4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2231" y="3349624"/>
            <a:ext cx="335069" cy="3405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33274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Follower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75406" y="3733799"/>
            <a:ext cx="335069" cy="340581"/>
          </a:xfrm>
          <a:prstGeom prst="ellipse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175" y="3711575"/>
            <a:ext cx="12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Candidate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91281" y="4130674"/>
            <a:ext cx="335069" cy="34058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41116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Leader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23" name="Straight Arrow Connector 22"/>
          <p:cNvCxnSpPr>
            <a:stCxn id="8" idx="0"/>
            <a:endCxn id="4" idx="4"/>
          </p:cNvCxnSpPr>
          <p:nvPr/>
        </p:nvCxnSpPr>
        <p:spPr>
          <a:xfrm flipH="1" flipV="1">
            <a:off x="4484715" y="1017047"/>
            <a:ext cx="921160" cy="2359741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0"/>
            <a:endCxn id="4" idx="5"/>
          </p:cNvCxnSpPr>
          <p:nvPr/>
        </p:nvCxnSpPr>
        <p:spPr>
          <a:xfrm flipH="1" flipV="1">
            <a:off x="4707077" y="925433"/>
            <a:ext cx="1279421" cy="615193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  <a:endCxn id="4" idx="3"/>
          </p:cNvCxnSpPr>
          <p:nvPr/>
        </p:nvCxnSpPr>
        <p:spPr>
          <a:xfrm flipV="1">
            <a:off x="3254257" y="925433"/>
            <a:ext cx="1008096" cy="919278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0"/>
            <a:endCxn id="4" idx="4"/>
          </p:cNvCxnSpPr>
          <p:nvPr/>
        </p:nvCxnSpPr>
        <p:spPr>
          <a:xfrm flipV="1">
            <a:off x="3507776" y="1017047"/>
            <a:ext cx="976939" cy="2364295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587320">
            <a:off x="4961138" y="927099"/>
            <a:ext cx="92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Granted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 rot="17564320">
            <a:off x="3411742" y="1854201"/>
            <a:ext cx="92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Granted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 rot="4132548">
            <a:off x="4630941" y="1955799"/>
            <a:ext cx="92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Granted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 rot="19106353">
            <a:off x="3208539" y="1066799"/>
            <a:ext cx="92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Granted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60480" y="4267200"/>
            <a:ext cx="3634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S1 becomes leader for term 3, </a:t>
            </a:r>
          </a:p>
          <a:p>
            <a:pPr algn="ctr"/>
            <a:r>
              <a:rPr lang="en-US" dirty="0" smtClean="0">
                <a:latin typeface="Helvetica Neue"/>
                <a:cs typeface="Helvetica Neue"/>
              </a:rPr>
              <a:t>and the others become followers.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10012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42900"/>
            <a:ext cx="8229600" cy="1028700"/>
          </a:xfrm>
        </p:spPr>
        <p:txBody>
          <a:bodyPr/>
          <a:lstStyle/>
          <a:p>
            <a:pPr eaLnBrk="1" hangingPunct="1"/>
            <a:r>
              <a:rPr lang="en-US"/>
              <a:t>Two types of failures</a:t>
            </a:r>
          </a:p>
        </p:txBody>
      </p:sp>
      <p:sp>
        <p:nvSpPr>
          <p:cNvPr id="13315" name="Rectangle 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485900"/>
            <a:ext cx="4038600" cy="2914650"/>
          </a:xfrm>
        </p:spPr>
        <p:txBody>
          <a:bodyPr/>
          <a:lstStyle/>
          <a:p>
            <a:pPr eaLnBrk="1" hangingPunct="1"/>
            <a:r>
              <a:rPr lang="en-US" b="1" i="1" u="sng" dirty="0"/>
              <a:t>Non-</a:t>
            </a:r>
            <a:r>
              <a:rPr lang="en-US" b="1" i="1" u="sng" dirty="0" smtClean="0"/>
              <a:t>Byzantine</a:t>
            </a:r>
          </a:p>
          <a:p>
            <a:pPr eaLnBrk="1" hangingPunct="1"/>
            <a:r>
              <a:rPr lang="en-US" dirty="0" smtClean="0"/>
              <a:t>Failed </a:t>
            </a:r>
            <a:r>
              <a:rPr lang="en-US" dirty="0"/>
              <a:t>nodes stop communicating with other nodes</a:t>
            </a:r>
          </a:p>
          <a:p>
            <a:pPr lvl="1" eaLnBrk="1" hangingPunct="1"/>
            <a:r>
              <a:rPr lang="en-US" dirty="0"/>
              <a:t>"Clean" failure</a:t>
            </a:r>
          </a:p>
          <a:p>
            <a:pPr lvl="1" eaLnBrk="1" hangingPunct="1"/>
            <a:r>
              <a:rPr lang="en-US" b="1" i="1" dirty="0"/>
              <a:t>Fail-stop</a:t>
            </a:r>
            <a:r>
              <a:rPr lang="en-US" dirty="0"/>
              <a:t> behavior</a:t>
            </a:r>
          </a:p>
        </p:txBody>
      </p:sp>
      <p:sp>
        <p:nvSpPr>
          <p:cNvPr id="13316" name="Rectangle 9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485900"/>
            <a:ext cx="4038600" cy="3414713"/>
          </a:xfrm>
        </p:spPr>
        <p:txBody>
          <a:bodyPr/>
          <a:lstStyle/>
          <a:p>
            <a:pPr eaLnBrk="1" hangingPunct="1"/>
            <a:r>
              <a:rPr lang="en-US" b="1" i="1" u="sng" dirty="0" smtClean="0"/>
              <a:t>Byzantine</a:t>
            </a:r>
          </a:p>
          <a:p>
            <a:pPr eaLnBrk="1" hangingPunct="1"/>
            <a:r>
              <a:rPr lang="en-US" dirty="0" smtClean="0"/>
              <a:t>Failed </a:t>
            </a:r>
            <a:r>
              <a:rPr lang="en-US" dirty="0"/>
              <a:t>nodes will  keep sending messages </a:t>
            </a:r>
          </a:p>
          <a:p>
            <a:pPr marL="796925" lvl="1" eaLnBrk="1" hangingPunct="1"/>
            <a:r>
              <a:rPr lang="en-US" dirty="0"/>
              <a:t>Incorrect and potentially misleading</a:t>
            </a:r>
          </a:p>
          <a:p>
            <a:pPr marL="796925" lvl="1" eaLnBrk="1" hangingPunct="1"/>
            <a:r>
              <a:rPr lang="en-US" dirty="0"/>
              <a:t>Failed node becomes a</a:t>
            </a:r>
            <a:r>
              <a:rPr lang="en-US" b="1" i="1" u="sng" dirty="0"/>
              <a:t> </a:t>
            </a:r>
            <a:r>
              <a:rPr lang="en-US" b="1" i="1" dirty="0"/>
              <a:t>traitor </a:t>
            </a:r>
          </a:p>
        </p:txBody>
      </p:sp>
      <p:sp>
        <p:nvSpPr>
          <p:cNvPr id="2" name="Rectangle 1"/>
          <p:cNvSpPr/>
          <p:nvPr/>
        </p:nvSpPr>
        <p:spPr>
          <a:xfrm>
            <a:off x="596900" y="4204385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  <a:latin typeface="Helvetica Neue Light"/>
                <a:cs typeface="Helvetica Neue Light"/>
              </a:rPr>
              <a:t>Assumption: asynchronous, non-byzantine model</a:t>
            </a:r>
          </a:p>
        </p:txBody>
      </p:sp>
    </p:spTree>
    <p:extLst>
      <p:ext uri="{BB962C8B-B14F-4D97-AF65-F5344CB8AC3E}">
        <p14:creationId xmlns:p14="http://schemas.microsoft.com/office/powerpoint/2010/main" val="1077239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Log replication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312863"/>
            <a:ext cx="8636000" cy="3394075"/>
          </a:xfrm>
        </p:spPr>
        <p:txBody>
          <a:bodyPr/>
          <a:lstStyle/>
          <a:p>
            <a:pPr eaLnBrk="1" hangingPunct="1"/>
            <a:r>
              <a:rPr lang="en-US" dirty="0"/>
              <a:t>Leaders</a:t>
            </a:r>
          </a:p>
          <a:p>
            <a:pPr lvl="1" eaLnBrk="1" hangingPunct="1"/>
            <a:r>
              <a:rPr lang="en-US" dirty="0" smtClean="0"/>
              <a:t>Accept </a:t>
            </a:r>
            <a:r>
              <a:rPr lang="en-US" dirty="0"/>
              <a:t>client commands</a:t>
            </a:r>
          </a:p>
          <a:p>
            <a:pPr lvl="1" eaLnBrk="1" hangingPunct="1"/>
            <a:r>
              <a:rPr lang="en-US" dirty="0"/>
              <a:t>Append them to their log (new entry)</a:t>
            </a:r>
          </a:p>
          <a:p>
            <a:pPr lvl="1" eaLnBrk="1" hangingPunct="1"/>
            <a:r>
              <a:rPr lang="en-US" dirty="0"/>
              <a:t>Issue </a:t>
            </a:r>
            <a:r>
              <a:rPr lang="en-US" b="1" dirty="0" err="1"/>
              <a:t>AppendEntry</a:t>
            </a:r>
            <a:r>
              <a:rPr lang="en-US" dirty="0"/>
              <a:t> RPCs in parallel to all followers</a:t>
            </a:r>
          </a:p>
          <a:p>
            <a:pPr lvl="1" eaLnBrk="1" hangingPunct="1"/>
            <a:r>
              <a:rPr lang="en-US" dirty="0"/>
              <a:t>Apply the entry to their state machine once it has been </a:t>
            </a:r>
            <a:r>
              <a:rPr lang="en-US" dirty="0" smtClean="0"/>
              <a:t>safely replicated</a:t>
            </a:r>
            <a:endParaRPr lang="en-US" dirty="0"/>
          </a:p>
          <a:p>
            <a:pPr lvl="2" eaLnBrk="1" hangingPunct="1"/>
            <a:r>
              <a:rPr lang="en-US" dirty="0"/>
              <a:t>Entry is then </a:t>
            </a:r>
            <a:r>
              <a:rPr lang="en-US" b="1" i="1" dirty="0"/>
              <a:t>committed</a:t>
            </a:r>
          </a:p>
        </p:txBody>
      </p:sp>
    </p:spTree>
    <p:extLst>
      <p:ext uri="{BB962C8B-B14F-4D97-AF65-F5344CB8AC3E}">
        <p14:creationId xmlns:p14="http://schemas.microsoft.com/office/powerpoint/2010/main" val="2640129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A client sends a request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4114800"/>
            <a:ext cx="8229600" cy="685800"/>
          </a:xfrm>
        </p:spPr>
        <p:txBody>
          <a:bodyPr/>
          <a:lstStyle/>
          <a:p>
            <a:pPr eaLnBrk="1" hangingPunct="1"/>
            <a:r>
              <a:rPr lang="en-US"/>
              <a:t>Leader stores request on its log and forwards it to its followers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22400" y="1297782"/>
            <a:ext cx="6248400" cy="2433637"/>
            <a:chOff x="228601" y="1297782"/>
            <a:chExt cx="8686799" cy="2433637"/>
          </a:xfrm>
        </p:grpSpPr>
        <p:grpSp>
          <p:nvGrpSpPr>
            <p:cNvPr id="37892" name="Group 4"/>
            <p:cNvGrpSpPr>
              <a:grpSpLocks/>
            </p:cNvGrpSpPr>
            <p:nvPr/>
          </p:nvGrpSpPr>
          <p:grpSpPr bwMode="auto">
            <a:xfrm>
              <a:off x="2743200" y="1297782"/>
              <a:ext cx="3657600" cy="1045369"/>
              <a:chOff x="0" y="0"/>
              <a:chExt cx="2304" cy="878"/>
            </a:xfrm>
          </p:grpSpPr>
          <p:sp>
            <p:nvSpPr>
              <p:cNvPr id="37893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894" name="AutoShape 6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37895" name="Group 7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37896" name="AutoShap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37897" name="Group 9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37898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89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0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0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7902" name="Oval 14"/>
            <p:cNvSpPr>
              <a:spLocks noChangeArrowheads="1"/>
            </p:cNvSpPr>
            <p:nvPr/>
          </p:nvSpPr>
          <p:spPr bwMode="auto">
            <a:xfrm>
              <a:off x="228601" y="1518048"/>
              <a:ext cx="1292225" cy="825103"/>
            </a:xfrm>
            <a:prstGeom prst="ellipse">
              <a:avLst/>
            </a:prstGeom>
            <a:solidFill>
              <a:srgbClr val="CCFFFF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 b="1"/>
                <a:t>Client</a:t>
              </a:r>
            </a:p>
          </p:txBody>
        </p:sp>
        <p:sp>
          <p:nvSpPr>
            <p:cNvPr id="37903" name="Line 15"/>
            <p:cNvSpPr>
              <a:spLocks noChangeShapeType="1"/>
            </p:cNvSpPr>
            <p:nvPr/>
          </p:nvSpPr>
          <p:spPr bwMode="auto">
            <a:xfrm flipV="1">
              <a:off x="1549400" y="1885950"/>
              <a:ext cx="1270000" cy="10716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37904" name="Group 16"/>
            <p:cNvGrpSpPr>
              <a:grpSpLocks/>
            </p:cNvGrpSpPr>
            <p:nvPr/>
          </p:nvGrpSpPr>
          <p:grpSpPr bwMode="auto">
            <a:xfrm>
              <a:off x="304800" y="2686050"/>
              <a:ext cx="3657600" cy="1045369"/>
              <a:chOff x="0" y="0"/>
              <a:chExt cx="2304" cy="878"/>
            </a:xfrm>
          </p:grpSpPr>
          <p:sp>
            <p:nvSpPr>
              <p:cNvPr id="37905" name="AutoShap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6" name="AutoShape 18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37907" name="Group 19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37908" name="AutoShape 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37909" name="Group 21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37910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1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1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13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7914" name="Group 26"/>
            <p:cNvGrpSpPr>
              <a:grpSpLocks/>
            </p:cNvGrpSpPr>
            <p:nvPr/>
          </p:nvGrpSpPr>
          <p:grpSpPr bwMode="auto">
            <a:xfrm>
              <a:off x="5257800" y="2686050"/>
              <a:ext cx="3657600" cy="1045369"/>
              <a:chOff x="0" y="0"/>
              <a:chExt cx="2304" cy="878"/>
            </a:xfrm>
          </p:grpSpPr>
          <p:sp>
            <p:nvSpPr>
              <p:cNvPr id="37915" name="AutoShape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6" name="AutoShape 28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37917" name="Group 29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37918" name="AutoShape 3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37919" name="Group 31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37920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2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2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23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7924" name="Oval 36"/>
            <p:cNvSpPr>
              <a:spLocks noChangeArrowheads="1"/>
            </p:cNvSpPr>
            <p:nvPr/>
          </p:nvSpPr>
          <p:spPr bwMode="auto">
            <a:xfrm>
              <a:off x="3352800" y="19431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5" name="Line 37"/>
            <p:cNvSpPr>
              <a:spLocks noChangeShapeType="1"/>
            </p:cNvSpPr>
            <p:nvPr/>
          </p:nvSpPr>
          <p:spPr bwMode="auto">
            <a:xfrm flipH="1">
              <a:off x="2133600" y="2000250"/>
              <a:ext cx="1295400" cy="62865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926" name="Line 38"/>
            <p:cNvSpPr>
              <a:spLocks noChangeShapeType="1"/>
            </p:cNvSpPr>
            <p:nvPr/>
          </p:nvSpPr>
          <p:spPr bwMode="auto">
            <a:xfrm>
              <a:off x="3505200" y="2000250"/>
              <a:ext cx="1905000" cy="62865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928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2900"/>
            <a:ext cx="8458200" cy="1028700"/>
          </a:xfrm>
        </p:spPr>
        <p:txBody>
          <a:bodyPr/>
          <a:lstStyle/>
          <a:p>
            <a:pPr eaLnBrk="1" hangingPunct="1"/>
            <a:r>
              <a:rPr lang="en-US"/>
              <a:t>The followers receive the request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411480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/>
              <a:t>Followers store the request on their logs and acknowledge its receipt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22400" y="1297782"/>
            <a:ext cx="6273800" cy="2433637"/>
            <a:chOff x="228601" y="1297782"/>
            <a:chExt cx="8686799" cy="2433637"/>
          </a:xfrm>
        </p:grpSpPr>
        <p:grpSp>
          <p:nvGrpSpPr>
            <p:cNvPr id="38916" name="Group 4"/>
            <p:cNvGrpSpPr>
              <a:grpSpLocks/>
            </p:cNvGrpSpPr>
            <p:nvPr/>
          </p:nvGrpSpPr>
          <p:grpSpPr bwMode="auto">
            <a:xfrm>
              <a:off x="2743200" y="1297782"/>
              <a:ext cx="3657600" cy="1045369"/>
              <a:chOff x="0" y="0"/>
              <a:chExt cx="2304" cy="878"/>
            </a:xfrm>
          </p:grpSpPr>
          <p:sp>
            <p:nvSpPr>
              <p:cNvPr id="38917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18" name="AutoShape 6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38919" name="Group 7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38920" name="AutoShap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38921" name="Group 9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3892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2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2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25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8926" name="Oval 14"/>
            <p:cNvSpPr>
              <a:spLocks noChangeArrowheads="1"/>
            </p:cNvSpPr>
            <p:nvPr/>
          </p:nvSpPr>
          <p:spPr bwMode="auto">
            <a:xfrm>
              <a:off x="228601" y="1518048"/>
              <a:ext cx="1292225" cy="825103"/>
            </a:xfrm>
            <a:prstGeom prst="ellipse">
              <a:avLst/>
            </a:prstGeom>
            <a:solidFill>
              <a:srgbClr val="CCFFFF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 b="1"/>
                <a:t>Client</a:t>
              </a:r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 flipV="1">
              <a:off x="1549400" y="1885950"/>
              <a:ext cx="1270000" cy="10716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38928" name="Group 16"/>
            <p:cNvGrpSpPr>
              <a:grpSpLocks/>
            </p:cNvGrpSpPr>
            <p:nvPr/>
          </p:nvGrpSpPr>
          <p:grpSpPr bwMode="auto">
            <a:xfrm>
              <a:off x="304800" y="2686050"/>
              <a:ext cx="3657600" cy="1045369"/>
              <a:chOff x="0" y="0"/>
              <a:chExt cx="2304" cy="878"/>
            </a:xfrm>
          </p:grpSpPr>
          <p:sp>
            <p:nvSpPr>
              <p:cNvPr id="38929" name="AutoShap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0" name="AutoShape 18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38931" name="Group 19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38932" name="AutoShape 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38933" name="Group 21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38934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3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3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37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8938" name="Group 26"/>
            <p:cNvGrpSpPr>
              <a:grpSpLocks/>
            </p:cNvGrpSpPr>
            <p:nvPr/>
          </p:nvGrpSpPr>
          <p:grpSpPr bwMode="auto">
            <a:xfrm>
              <a:off x="5257800" y="2686050"/>
              <a:ext cx="3657600" cy="1045369"/>
              <a:chOff x="0" y="0"/>
              <a:chExt cx="2304" cy="878"/>
            </a:xfrm>
          </p:grpSpPr>
          <p:sp>
            <p:nvSpPr>
              <p:cNvPr id="38939" name="AutoShape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0" name="AutoShape 28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38941" name="Group 29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38942" name="AutoShape 3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38943" name="Group 31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38944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45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4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47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8948" name="Oval 36"/>
            <p:cNvSpPr>
              <a:spLocks noChangeArrowheads="1"/>
            </p:cNvSpPr>
            <p:nvPr/>
          </p:nvSpPr>
          <p:spPr bwMode="auto">
            <a:xfrm>
              <a:off x="3352800" y="19431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49" name="Group 37"/>
            <p:cNvGrpSpPr>
              <a:grpSpLocks/>
            </p:cNvGrpSpPr>
            <p:nvPr/>
          </p:nvGrpSpPr>
          <p:grpSpPr bwMode="auto">
            <a:xfrm>
              <a:off x="2133600" y="2000250"/>
              <a:ext cx="3276600" cy="628650"/>
              <a:chOff x="0" y="0"/>
              <a:chExt cx="2064" cy="528"/>
            </a:xfrm>
          </p:grpSpPr>
          <p:sp>
            <p:nvSpPr>
              <p:cNvPr id="38950" name="Line 3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816" cy="528"/>
              </a:xfrm>
              <a:prstGeom prst="line">
                <a:avLst/>
              </a:prstGeom>
              <a:noFill/>
              <a:ln w="76200" cmpd="sng">
                <a:solidFill>
                  <a:srgbClr val="FF0000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8951" name="Line 39"/>
              <p:cNvSpPr>
                <a:spLocks noChangeShapeType="1"/>
              </p:cNvSpPr>
              <p:nvPr/>
            </p:nvSpPr>
            <p:spPr bwMode="auto">
              <a:xfrm>
                <a:off x="864" y="0"/>
                <a:ext cx="1200" cy="528"/>
              </a:xfrm>
              <a:prstGeom prst="line">
                <a:avLst/>
              </a:prstGeom>
              <a:noFill/>
              <a:ln w="76200" cmpd="sng">
                <a:solidFill>
                  <a:srgbClr val="FF0000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38952" name="Oval 40"/>
            <p:cNvSpPr>
              <a:spLocks noChangeArrowheads="1"/>
            </p:cNvSpPr>
            <p:nvPr/>
          </p:nvSpPr>
          <p:spPr bwMode="auto">
            <a:xfrm>
              <a:off x="914400" y="33147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3" name="Oval 41"/>
            <p:cNvSpPr>
              <a:spLocks noChangeArrowheads="1"/>
            </p:cNvSpPr>
            <p:nvPr/>
          </p:nvSpPr>
          <p:spPr bwMode="auto">
            <a:xfrm>
              <a:off x="5791200" y="33147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4" name="Line 42"/>
            <p:cNvSpPr>
              <a:spLocks noChangeShapeType="1"/>
            </p:cNvSpPr>
            <p:nvPr/>
          </p:nvSpPr>
          <p:spPr bwMode="auto">
            <a:xfrm flipV="1">
              <a:off x="1066800" y="2400300"/>
              <a:ext cx="2286000" cy="1000125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prstDash val="sysDot"/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55" name="Line 43"/>
            <p:cNvSpPr>
              <a:spLocks noChangeShapeType="1"/>
            </p:cNvSpPr>
            <p:nvPr/>
          </p:nvSpPr>
          <p:spPr bwMode="auto">
            <a:xfrm flipH="1" flipV="1">
              <a:off x="4038600" y="2400300"/>
              <a:ext cx="1828800" cy="97155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prstDash val="sysDot"/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6619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2900"/>
            <a:ext cx="8686800" cy="1028700"/>
          </a:xfrm>
        </p:spPr>
        <p:txBody>
          <a:bodyPr/>
          <a:lstStyle/>
          <a:p>
            <a:pPr eaLnBrk="1" hangingPunct="1"/>
            <a:r>
              <a:rPr lang="en-US"/>
              <a:t>The leader tallies followers' ACKs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057650"/>
            <a:ext cx="8229600" cy="685800"/>
          </a:xfrm>
        </p:spPr>
        <p:txBody>
          <a:bodyPr/>
          <a:lstStyle/>
          <a:p>
            <a:pPr eaLnBrk="1" hangingPunct="1"/>
            <a:r>
              <a:rPr lang="en-US"/>
              <a:t>Once it ascertains the request has been processed by a majority of the servers, it updates its state machine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35100" y="1297782"/>
            <a:ext cx="6273800" cy="2433637"/>
            <a:chOff x="228601" y="1297782"/>
            <a:chExt cx="8686799" cy="2433637"/>
          </a:xfrm>
        </p:grpSpPr>
        <p:grpSp>
          <p:nvGrpSpPr>
            <p:cNvPr id="39940" name="Group 4"/>
            <p:cNvGrpSpPr>
              <a:grpSpLocks/>
            </p:cNvGrpSpPr>
            <p:nvPr/>
          </p:nvGrpSpPr>
          <p:grpSpPr bwMode="auto">
            <a:xfrm>
              <a:off x="2743200" y="1297782"/>
              <a:ext cx="3657600" cy="1045369"/>
              <a:chOff x="0" y="0"/>
              <a:chExt cx="2304" cy="878"/>
            </a:xfrm>
          </p:grpSpPr>
          <p:sp>
            <p:nvSpPr>
              <p:cNvPr id="39941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2" name="AutoShape 6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39943" name="Group 7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39944" name="AutoShap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39945" name="Group 9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3994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4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4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4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9950" name="Oval 14"/>
            <p:cNvSpPr>
              <a:spLocks noChangeArrowheads="1"/>
            </p:cNvSpPr>
            <p:nvPr/>
          </p:nvSpPr>
          <p:spPr bwMode="auto">
            <a:xfrm>
              <a:off x="228601" y="1518048"/>
              <a:ext cx="1292225" cy="825103"/>
            </a:xfrm>
            <a:prstGeom prst="ellipse">
              <a:avLst/>
            </a:prstGeom>
            <a:solidFill>
              <a:srgbClr val="CCFFFF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 b="1"/>
                <a:t>Client</a:t>
              </a:r>
            </a:p>
          </p:txBody>
        </p:sp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 flipV="1">
              <a:off x="1549400" y="1885950"/>
              <a:ext cx="1270000" cy="10716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39952" name="Group 16"/>
            <p:cNvGrpSpPr>
              <a:grpSpLocks/>
            </p:cNvGrpSpPr>
            <p:nvPr/>
          </p:nvGrpSpPr>
          <p:grpSpPr bwMode="auto">
            <a:xfrm>
              <a:off x="304800" y="2686050"/>
              <a:ext cx="3657600" cy="1045369"/>
              <a:chOff x="0" y="0"/>
              <a:chExt cx="2304" cy="878"/>
            </a:xfrm>
          </p:grpSpPr>
          <p:sp>
            <p:nvSpPr>
              <p:cNvPr id="39953" name="AutoShap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4" name="AutoShape 18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39955" name="Group 19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39956" name="AutoShape 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39957" name="Group 21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3995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5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6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6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9962" name="Group 26"/>
            <p:cNvGrpSpPr>
              <a:grpSpLocks/>
            </p:cNvGrpSpPr>
            <p:nvPr/>
          </p:nvGrpSpPr>
          <p:grpSpPr bwMode="auto">
            <a:xfrm>
              <a:off x="5257800" y="2686050"/>
              <a:ext cx="3657600" cy="1045369"/>
              <a:chOff x="0" y="0"/>
              <a:chExt cx="2304" cy="878"/>
            </a:xfrm>
          </p:grpSpPr>
          <p:sp>
            <p:nvSpPr>
              <p:cNvPr id="39963" name="AutoShape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4" name="AutoShape 28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39965" name="Group 29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39966" name="AutoShape 3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39967" name="Group 31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39968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6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7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71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9972" name="Oval 36"/>
            <p:cNvSpPr>
              <a:spLocks noChangeArrowheads="1"/>
            </p:cNvSpPr>
            <p:nvPr/>
          </p:nvSpPr>
          <p:spPr bwMode="auto">
            <a:xfrm>
              <a:off x="3352800" y="19431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3" name="Oval 37"/>
            <p:cNvSpPr>
              <a:spLocks noChangeArrowheads="1"/>
            </p:cNvSpPr>
            <p:nvPr/>
          </p:nvSpPr>
          <p:spPr bwMode="auto">
            <a:xfrm>
              <a:off x="914400" y="33147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4" name="Oval 38"/>
            <p:cNvSpPr>
              <a:spLocks noChangeArrowheads="1"/>
            </p:cNvSpPr>
            <p:nvPr/>
          </p:nvSpPr>
          <p:spPr bwMode="auto">
            <a:xfrm>
              <a:off x="5791200" y="33147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Line 39"/>
            <p:cNvSpPr>
              <a:spLocks noChangeShapeType="1"/>
            </p:cNvSpPr>
            <p:nvPr/>
          </p:nvSpPr>
          <p:spPr bwMode="auto">
            <a:xfrm flipV="1">
              <a:off x="1066800" y="2400300"/>
              <a:ext cx="2286000" cy="1000125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prstDash val="sysDot"/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976" name="Line 40"/>
            <p:cNvSpPr>
              <a:spLocks noChangeShapeType="1"/>
            </p:cNvSpPr>
            <p:nvPr/>
          </p:nvSpPr>
          <p:spPr bwMode="auto">
            <a:xfrm flipH="1" flipV="1">
              <a:off x="4038600" y="2400300"/>
              <a:ext cx="1828800" cy="97155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prstDash val="sysDot"/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977" name="Oval 41"/>
            <p:cNvSpPr>
              <a:spLocks noChangeArrowheads="1"/>
            </p:cNvSpPr>
            <p:nvPr/>
          </p:nvSpPr>
          <p:spPr bwMode="auto">
            <a:xfrm>
              <a:off x="4800600" y="16002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5495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2900"/>
            <a:ext cx="8686800" cy="1028700"/>
          </a:xfrm>
        </p:spPr>
        <p:txBody>
          <a:bodyPr/>
          <a:lstStyle/>
          <a:p>
            <a:pPr eaLnBrk="1" hangingPunct="1"/>
            <a:r>
              <a:rPr lang="en-US"/>
              <a:t>The leader tallies followers' ACKs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057650"/>
            <a:ext cx="8229600" cy="685800"/>
          </a:xfrm>
        </p:spPr>
        <p:txBody>
          <a:bodyPr/>
          <a:lstStyle/>
          <a:p>
            <a:pPr eaLnBrk="1" hangingPunct="1"/>
            <a:r>
              <a:rPr lang="en-US"/>
              <a:t>Leader's heartbeats convey the news to its followers: they update their state machines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09700" y="1297782"/>
            <a:ext cx="6286500" cy="2433637"/>
            <a:chOff x="228601" y="1297782"/>
            <a:chExt cx="8686799" cy="2433637"/>
          </a:xfrm>
        </p:grpSpPr>
        <p:grpSp>
          <p:nvGrpSpPr>
            <p:cNvPr id="40964" name="Group 4"/>
            <p:cNvGrpSpPr>
              <a:grpSpLocks/>
            </p:cNvGrpSpPr>
            <p:nvPr/>
          </p:nvGrpSpPr>
          <p:grpSpPr bwMode="auto">
            <a:xfrm>
              <a:off x="2743200" y="1297782"/>
              <a:ext cx="3657600" cy="1045369"/>
              <a:chOff x="0" y="0"/>
              <a:chExt cx="2304" cy="878"/>
            </a:xfrm>
          </p:grpSpPr>
          <p:sp>
            <p:nvSpPr>
              <p:cNvPr id="40965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6" name="AutoShape 6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40967" name="Group 7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40968" name="AutoShap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40969" name="Group 9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4097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97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972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973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0974" name="Oval 14"/>
            <p:cNvSpPr>
              <a:spLocks noChangeArrowheads="1"/>
            </p:cNvSpPr>
            <p:nvPr/>
          </p:nvSpPr>
          <p:spPr bwMode="auto">
            <a:xfrm>
              <a:off x="228601" y="1518048"/>
              <a:ext cx="1292225" cy="825103"/>
            </a:xfrm>
            <a:prstGeom prst="ellipse">
              <a:avLst/>
            </a:prstGeom>
            <a:solidFill>
              <a:srgbClr val="CCFFFF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 b="1"/>
                <a:t>Client</a:t>
              </a:r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 flipV="1">
              <a:off x="1549400" y="1885950"/>
              <a:ext cx="1270000" cy="10716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40976" name="Group 16"/>
            <p:cNvGrpSpPr>
              <a:grpSpLocks/>
            </p:cNvGrpSpPr>
            <p:nvPr/>
          </p:nvGrpSpPr>
          <p:grpSpPr bwMode="auto">
            <a:xfrm>
              <a:off x="304800" y="2686050"/>
              <a:ext cx="3657600" cy="1045369"/>
              <a:chOff x="0" y="0"/>
              <a:chExt cx="2304" cy="878"/>
            </a:xfrm>
          </p:grpSpPr>
          <p:sp>
            <p:nvSpPr>
              <p:cNvPr id="40977" name="AutoShap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8" name="AutoShape 18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40979" name="Group 19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40980" name="AutoShape 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40981" name="Group 21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40982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983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984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98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0986" name="Group 26"/>
            <p:cNvGrpSpPr>
              <a:grpSpLocks/>
            </p:cNvGrpSpPr>
            <p:nvPr/>
          </p:nvGrpSpPr>
          <p:grpSpPr bwMode="auto">
            <a:xfrm>
              <a:off x="5257800" y="2686050"/>
              <a:ext cx="3657600" cy="1045369"/>
              <a:chOff x="0" y="0"/>
              <a:chExt cx="2304" cy="878"/>
            </a:xfrm>
          </p:grpSpPr>
          <p:sp>
            <p:nvSpPr>
              <p:cNvPr id="40987" name="AutoShape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04" cy="87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8" name="AutoShape 28"/>
              <p:cNvSpPr>
                <a:spLocks noChangeArrowheads="1"/>
              </p:cNvSpPr>
              <p:nvPr/>
            </p:nvSpPr>
            <p:spPr bwMode="auto">
              <a:xfrm>
                <a:off x="1248" y="77"/>
                <a:ext cx="960" cy="73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State</a:t>
                </a:r>
              </a:p>
              <a:p>
                <a:pPr algn="ctr"/>
                <a:r>
                  <a:rPr lang="en-US" b="1"/>
                  <a:t>machine</a:t>
                </a:r>
              </a:p>
            </p:txBody>
          </p:sp>
          <p:grpSp>
            <p:nvGrpSpPr>
              <p:cNvPr id="40989" name="Group 29"/>
              <p:cNvGrpSpPr>
                <a:grpSpLocks/>
              </p:cNvGrpSpPr>
              <p:nvPr/>
            </p:nvGrpSpPr>
            <p:grpSpPr bwMode="auto">
              <a:xfrm>
                <a:off x="96" y="62"/>
                <a:ext cx="960" cy="754"/>
                <a:chOff x="0" y="0"/>
                <a:chExt cx="960" cy="754"/>
              </a:xfrm>
            </p:grpSpPr>
            <p:sp>
              <p:nvSpPr>
                <p:cNvPr id="40990" name="AutoShape 3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75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3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sz="2800" b="1"/>
                    <a:t>Log</a:t>
                  </a:r>
                </a:p>
              </p:txBody>
            </p:sp>
            <p:grpSp>
              <p:nvGrpSpPr>
                <p:cNvPr id="40991" name="Group 31"/>
                <p:cNvGrpSpPr>
                  <a:grpSpLocks/>
                </p:cNvGrpSpPr>
                <p:nvPr/>
              </p:nvGrpSpPr>
              <p:grpSpPr bwMode="auto">
                <a:xfrm>
                  <a:off x="48" y="480"/>
                  <a:ext cx="773" cy="150"/>
                  <a:chOff x="0" y="0"/>
                  <a:chExt cx="668" cy="105"/>
                </a:xfrm>
              </p:grpSpPr>
              <p:sp>
                <p:nvSpPr>
                  <p:cNvPr id="4099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99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994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2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995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99" y="1"/>
                    <a:ext cx="169" cy="10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3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0996" name="Oval 36"/>
            <p:cNvSpPr>
              <a:spLocks noChangeArrowheads="1"/>
            </p:cNvSpPr>
            <p:nvPr/>
          </p:nvSpPr>
          <p:spPr bwMode="auto">
            <a:xfrm>
              <a:off x="3352800" y="19431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7" name="Oval 37"/>
            <p:cNvSpPr>
              <a:spLocks noChangeArrowheads="1"/>
            </p:cNvSpPr>
            <p:nvPr/>
          </p:nvSpPr>
          <p:spPr bwMode="auto">
            <a:xfrm>
              <a:off x="914400" y="33147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8" name="Oval 38"/>
            <p:cNvSpPr>
              <a:spLocks noChangeArrowheads="1"/>
            </p:cNvSpPr>
            <p:nvPr/>
          </p:nvSpPr>
          <p:spPr bwMode="auto">
            <a:xfrm>
              <a:off x="5791200" y="33147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9" name="Oval 39"/>
            <p:cNvSpPr>
              <a:spLocks noChangeArrowheads="1"/>
            </p:cNvSpPr>
            <p:nvPr/>
          </p:nvSpPr>
          <p:spPr bwMode="auto">
            <a:xfrm>
              <a:off x="4800600" y="16002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000" name="Group 40"/>
            <p:cNvGrpSpPr>
              <a:grpSpLocks/>
            </p:cNvGrpSpPr>
            <p:nvPr/>
          </p:nvGrpSpPr>
          <p:grpSpPr bwMode="auto">
            <a:xfrm>
              <a:off x="2133600" y="2000250"/>
              <a:ext cx="3276600" cy="628650"/>
              <a:chOff x="0" y="0"/>
              <a:chExt cx="2064" cy="528"/>
            </a:xfrm>
          </p:grpSpPr>
          <p:sp>
            <p:nvSpPr>
              <p:cNvPr id="41001" name="Line 41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816" cy="528"/>
              </a:xfrm>
              <a:prstGeom prst="line">
                <a:avLst/>
              </a:prstGeom>
              <a:noFill/>
              <a:ln w="76200" cap="rnd" cmpd="sng">
                <a:solidFill>
                  <a:srgbClr val="FF0000"/>
                </a:solidFill>
                <a:prstDash val="sysDot"/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1002" name="Line 42"/>
              <p:cNvSpPr>
                <a:spLocks noChangeShapeType="1"/>
              </p:cNvSpPr>
              <p:nvPr/>
            </p:nvSpPr>
            <p:spPr bwMode="auto">
              <a:xfrm>
                <a:off x="864" y="0"/>
                <a:ext cx="1200" cy="528"/>
              </a:xfrm>
              <a:prstGeom prst="line">
                <a:avLst/>
              </a:prstGeom>
              <a:noFill/>
              <a:ln w="76200" cap="rnd" cmpd="sng">
                <a:solidFill>
                  <a:srgbClr val="FF0000"/>
                </a:solidFill>
                <a:prstDash val="sysDot"/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3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41003" name="Oval 43"/>
            <p:cNvSpPr>
              <a:spLocks noChangeArrowheads="1"/>
            </p:cNvSpPr>
            <p:nvPr/>
          </p:nvSpPr>
          <p:spPr bwMode="auto">
            <a:xfrm>
              <a:off x="2362200" y="285750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4" name="Oval 44"/>
            <p:cNvSpPr>
              <a:spLocks noChangeArrowheads="1"/>
            </p:cNvSpPr>
            <p:nvPr/>
          </p:nvSpPr>
          <p:spPr bwMode="auto">
            <a:xfrm>
              <a:off x="7315200" y="2914650"/>
              <a:ext cx="228600" cy="1714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3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4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Log organization</a:t>
            </a:r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1" y="1389509"/>
            <a:ext cx="4826000" cy="309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7373938" y="2180035"/>
            <a:ext cx="101822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Font typeface="Wingdings" charset="0"/>
              <a:buNone/>
            </a:pPr>
            <a:r>
              <a:rPr lang="en-US" sz="2000" dirty="0">
                <a:latin typeface="Helvetica Neue"/>
                <a:cs typeface="Helvetica Neue"/>
              </a:rPr>
              <a:t>Colors</a:t>
            </a:r>
            <a:br>
              <a:rPr lang="en-US" sz="2000" dirty="0">
                <a:latin typeface="Helvetica Neue"/>
                <a:cs typeface="Helvetica Neue"/>
              </a:rPr>
            </a:br>
            <a:r>
              <a:rPr lang="en-US" sz="2000" dirty="0">
                <a:latin typeface="Helvetica Neue"/>
                <a:cs typeface="Helvetica Neue"/>
              </a:rPr>
              <a:t>identify</a:t>
            </a:r>
          </a:p>
          <a:p>
            <a:pPr>
              <a:buFont typeface="Wingdings" charset="0"/>
              <a:buNone/>
            </a:pPr>
            <a:r>
              <a:rPr lang="en-US" sz="2000" dirty="0">
                <a:latin typeface="Helvetica Neue"/>
                <a:cs typeface="Helvetica Neue"/>
              </a:rPr>
              <a:t>terms</a:t>
            </a:r>
          </a:p>
        </p:txBody>
      </p:sp>
    </p:spTree>
    <p:extLst>
      <p:ext uri="{BB962C8B-B14F-4D97-AF65-F5344CB8AC3E}">
        <p14:creationId xmlns:p14="http://schemas.microsoft.com/office/powerpoint/2010/main" val="187344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Handling slow followers ,…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Leader reissues the AppendEntry RPC</a:t>
            </a:r>
          </a:p>
          <a:p>
            <a:pPr lvl="1" eaLnBrk="1" hangingPunct="1"/>
            <a:r>
              <a:rPr lang="en-US"/>
              <a:t>They are idempotent</a:t>
            </a:r>
          </a:p>
        </p:txBody>
      </p:sp>
    </p:spTree>
    <p:extLst>
      <p:ext uri="{BB962C8B-B14F-4D97-AF65-F5344CB8AC3E}">
        <p14:creationId xmlns:p14="http://schemas.microsoft.com/office/powerpoint/2010/main" val="1014537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Committed entries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Guaranteed to be both</a:t>
            </a:r>
          </a:p>
          <a:p>
            <a:pPr lvl="1" eaLnBrk="1" hangingPunct="1"/>
            <a:r>
              <a:rPr lang="en-US" dirty="0"/>
              <a:t>Durable</a:t>
            </a:r>
          </a:p>
          <a:p>
            <a:pPr lvl="1" eaLnBrk="1" hangingPunct="1"/>
            <a:r>
              <a:rPr lang="en-US" dirty="0"/>
              <a:t>Eventually executed by all the available state </a:t>
            </a:r>
            <a:r>
              <a:rPr lang="en-US" dirty="0" smtClean="0"/>
              <a:t>machine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Committing an entry also commits all previous entries</a:t>
            </a:r>
          </a:p>
          <a:p>
            <a:pPr lvl="1" eaLnBrk="1" hangingPunct="1"/>
            <a:r>
              <a:rPr lang="en-US" dirty="0"/>
              <a:t>All </a:t>
            </a:r>
            <a:r>
              <a:rPr lang="en-US" dirty="0" err="1"/>
              <a:t>AppendEntry</a:t>
            </a:r>
            <a:r>
              <a:rPr lang="en-US" dirty="0"/>
              <a:t> </a:t>
            </a:r>
            <a:r>
              <a:rPr lang="en-US" dirty="0" smtClean="0"/>
              <a:t>RPCs—</a:t>
            </a:r>
            <a:r>
              <a:rPr lang="en-US" dirty="0"/>
              <a:t>including heartbeats—include the index of its most recently committed entry</a:t>
            </a:r>
          </a:p>
        </p:txBody>
      </p:sp>
    </p:spTree>
    <p:extLst>
      <p:ext uri="{BB962C8B-B14F-4D97-AF65-F5344CB8AC3E}">
        <p14:creationId xmlns:p14="http://schemas.microsoft.com/office/powerpoint/2010/main" val="634375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Why?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5900"/>
            <a:ext cx="8504238" cy="2914650"/>
          </a:xfrm>
        </p:spPr>
        <p:txBody>
          <a:bodyPr/>
          <a:lstStyle/>
          <a:p>
            <a:pPr eaLnBrk="1" hangingPunct="1"/>
            <a:r>
              <a:rPr lang="en-US"/>
              <a:t>Raft commits entries in </a:t>
            </a:r>
            <a:r>
              <a:rPr lang="en-US" b="1" i="1"/>
              <a:t>strictly sequential order</a:t>
            </a:r>
          </a:p>
          <a:p>
            <a:pPr lvl="1" eaLnBrk="1" hangingPunct="1"/>
            <a:r>
              <a:rPr lang="en-US"/>
              <a:t>Requires followers to accept log entry appends in the same sequential order</a:t>
            </a:r>
          </a:p>
          <a:p>
            <a:pPr lvl="2" eaLnBrk="1" hangingPunct="1"/>
            <a:r>
              <a:rPr lang="en-US" b="1" i="1"/>
              <a:t>Cannot "skip" entries</a:t>
            </a:r>
          </a:p>
          <a:p>
            <a:pPr eaLnBrk="1" hangingPunct="1"/>
            <a:endParaRPr lang="en-US" b="1" i="1"/>
          </a:p>
        </p:txBody>
      </p:sp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1874838" y="3623072"/>
            <a:ext cx="54102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charset="0"/>
              <a:buNone/>
            </a:pPr>
            <a:r>
              <a:rPr lang="en-US" sz="2800" b="1"/>
              <a:t>Greatly simplifies the protocol</a:t>
            </a:r>
          </a:p>
        </p:txBody>
      </p:sp>
    </p:spTree>
    <p:extLst>
      <p:ext uri="{BB962C8B-B14F-4D97-AF65-F5344CB8AC3E}">
        <p14:creationId xmlns:p14="http://schemas.microsoft.com/office/powerpoint/2010/main" val="2126199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Raft log matching property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6100" y="1312863"/>
            <a:ext cx="8178800" cy="1658937"/>
          </a:xfrm>
        </p:spPr>
        <p:txBody>
          <a:bodyPr/>
          <a:lstStyle/>
          <a:p>
            <a:pPr eaLnBrk="1" hangingPunct="1"/>
            <a:r>
              <a:rPr lang="en-US" dirty="0"/>
              <a:t>If two entries in different logs have the same index and term</a:t>
            </a:r>
          </a:p>
          <a:p>
            <a:pPr lvl="1" eaLnBrk="1" hangingPunct="1"/>
            <a:r>
              <a:rPr lang="en-US" dirty="0"/>
              <a:t>These entries store the same command</a:t>
            </a:r>
          </a:p>
          <a:p>
            <a:pPr lvl="1" eaLnBrk="1" hangingPunct="1"/>
            <a:r>
              <a:rPr lang="en-US" b="1" i="1" dirty="0"/>
              <a:t>All previous entries</a:t>
            </a:r>
            <a:r>
              <a:rPr lang="en-US" dirty="0"/>
              <a:t> in the two logs are </a:t>
            </a:r>
            <a:r>
              <a:rPr lang="en-US" b="1" i="1" dirty="0"/>
              <a:t>identical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30563"/>
            <a:ext cx="3467100" cy="89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5366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L. </a:t>
            </a:r>
            <a:r>
              <a:rPr lang="en-US" dirty="0" err="1" smtClean="0"/>
              <a:t>Lamport</a:t>
            </a:r>
            <a:r>
              <a:rPr lang="en-US" dirty="0" smtClean="0"/>
              <a:t>, The Part-Time Parliament, September 1989</a:t>
            </a:r>
          </a:p>
          <a:p>
            <a:endParaRPr lang="en-US" dirty="0" smtClean="0"/>
          </a:p>
          <a:p>
            <a:r>
              <a:rPr lang="en-US" dirty="0" smtClean="0"/>
              <a:t>Aegean island of </a:t>
            </a:r>
            <a:r>
              <a:rPr lang="en-US" dirty="0" err="1" smtClean="0"/>
              <a:t>Paxos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part-time parliament</a:t>
            </a:r>
          </a:p>
          <a:p>
            <a:pPr lvl="1"/>
            <a:r>
              <a:rPr lang="en-US" dirty="0" smtClean="0"/>
              <a:t>Goal: determine the sequence of decrees passed (consensus!)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6036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Safety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Two main </a:t>
            </a:r>
            <a:r>
              <a:rPr lang="en-US" dirty="0" smtClean="0"/>
              <a:t>questions</a:t>
            </a:r>
          </a:p>
          <a:p>
            <a:pPr lvl="3" eaLnBrk="1" hangingPunct="1"/>
            <a:endParaRPr lang="en-US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/>
              <a:t>What if the log of a new leader did not contain all previously committed entries?</a:t>
            </a:r>
          </a:p>
          <a:p>
            <a:pPr lvl="1" eaLnBrk="1" hangingPunct="1"/>
            <a:r>
              <a:rPr lang="en-US" dirty="0"/>
              <a:t>Must impose conditions on new </a:t>
            </a:r>
            <a:r>
              <a:rPr lang="en-US" dirty="0" smtClean="0"/>
              <a:t>leaders</a:t>
            </a:r>
          </a:p>
          <a:p>
            <a:pPr lvl="2" eaLnBrk="1" hangingPunct="1"/>
            <a:endParaRPr lang="en-US" dirty="0" smtClean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 smtClean="0"/>
              <a:t>How to commit entries from a previous term?</a:t>
            </a:r>
          </a:p>
          <a:p>
            <a:pPr lvl="1" eaLnBrk="1" hangingPunct="1"/>
            <a:r>
              <a:rPr lang="en-US" dirty="0" smtClean="0"/>
              <a:t>Must </a:t>
            </a:r>
            <a:r>
              <a:rPr lang="en-US" dirty="0"/>
              <a:t>tune the commit mechanism</a:t>
            </a:r>
          </a:p>
        </p:txBody>
      </p:sp>
    </p:spTree>
    <p:extLst>
      <p:ext uri="{BB962C8B-B14F-4D97-AF65-F5344CB8AC3E}">
        <p14:creationId xmlns:p14="http://schemas.microsoft.com/office/powerpoint/2010/main" val="2159664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Election restriction (I)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log of any new leader </a:t>
            </a:r>
            <a:r>
              <a:rPr lang="en-US" b="1" i="1" dirty="0"/>
              <a:t>must</a:t>
            </a:r>
            <a:r>
              <a:rPr lang="en-US" dirty="0"/>
              <a:t> contain all previously committed entries</a:t>
            </a:r>
          </a:p>
          <a:p>
            <a:pPr lvl="1" eaLnBrk="1" hangingPunct="1"/>
            <a:r>
              <a:rPr lang="en-US" dirty="0"/>
              <a:t>Candidates include in their  </a:t>
            </a:r>
            <a:r>
              <a:rPr lang="en-US" b="1" i="1" dirty="0" err="1"/>
              <a:t>RequestVote</a:t>
            </a:r>
            <a:r>
              <a:rPr lang="en-US" b="1" i="1" dirty="0"/>
              <a:t> </a:t>
            </a:r>
            <a:r>
              <a:rPr lang="en-US" dirty="0"/>
              <a:t>RPCs information about the state of their log</a:t>
            </a:r>
          </a:p>
          <a:p>
            <a:pPr lvl="1" eaLnBrk="1" hangingPunct="1"/>
            <a:r>
              <a:rPr lang="en-US" dirty="0" smtClean="0"/>
              <a:t>Before </a:t>
            </a:r>
            <a:r>
              <a:rPr lang="en-US" dirty="0"/>
              <a:t>voting for a candidate, servers check that the log of the candidate is at least as up to date as their own log.</a:t>
            </a:r>
          </a:p>
          <a:p>
            <a:pPr lvl="2" eaLnBrk="1" hangingPunct="1"/>
            <a:r>
              <a:rPr lang="en-US" dirty="0"/>
              <a:t>Majority rule does the rest</a:t>
            </a:r>
          </a:p>
        </p:txBody>
      </p:sp>
    </p:spTree>
    <p:extLst>
      <p:ext uri="{BB962C8B-B14F-4D97-AF65-F5344CB8AC3E}">
        <p14:creationId xmlns:p14="http://schemas.microsoft.com/office/powerpoint/2010/main" val="333787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Election restriction (II)</a:t>
            </a:r>
          </a:p>
        </p:txBody>
      </p:sp>
      <p:sp>
        <p:nvSpPr>
          <p:cNvPr id="60419" name="Oval 5"/>
          <p:cNvSpPr>
            <a:spLocks noChangeArrowheads="1"/>
          </p:cNvSpPr>
          <p:nvPr/>
        </p:nvSpPr>
        <p:spPr bwMode="auto">
          <a:xfrm>
            <a:off x="703263" y="1608535"/>
            <a:ext cx="3757612" cy="26800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charset="0"/>
              <a:buNone/>
            </a:pPr>
            <a:r>
              <a:rPr lang="en-US" sz="2800"/>
              <a:t>Servers holding</a:t>
            </a:r>
          </a:p>
          <a:p>
            <a:pPr algn="ctr">
              <a:buFont typeface="Wingdings" charset="0"/>
              <a:buNone/>
            </a:pPr>
            <a:r>
              <a:rPr lang="en-US" sz="2800"/>
              <a:t> the last committed</a:t>
            </a:r>
          </a:p>
          <a:p>
            <a:pPr algn="ctr">
              <a:buFont typeface="Wingdings" charset="0"/>
              <a:buNone/>
            </a:pPr>
            <a:r>
              <a:rPr lang="en-US" sz="2800"/>
              <a:t>log entry</a:t>
            </a:r>
          </a:p>
        </p:txBody>
      </p:sp>
      <p:sp>
        <p:nvSpPr>
          <p:cNvPr id="60420" name="Oval 6"/>
          <p:cNvSpPr>
            <a:spLocks noChangeArrowheads="1"/>
          </p:cNvSpPr>
          <p:nvPr/>
        </p:nvSpPr>
        <p:spPr bwMode="auto">
          <a:xfrm>
            <a:off x="4214813" y="1608535"/>
            <a:ext cx="3757612" cy="2680097"/>
          </a:xfrm>
          <a:prstGeom prst="ellipse">
            <a:avLst/>
          </a:prstGeom>
          <a:solidFill>
            <a:schemeClr val="bg2">
              <a:lumMod val="75000"/>
              <a:alpha val="42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charset="0"/>
              <a:buNone/>
            </a:pPr>
            <a:r>
              <a:rPr lang="en-US" sz="2800"/>
              <a:t>Servers having </a:t>
            </a:r>
          </a:p>
          <a:p>
            <a:pPr algn="ctr">
              <a:buFont typeface="Wingdings" charset="0"/>
              <a:buNone/>
            </a:pPr>
            <a:r>
              <a:rPr lang="en-US" sz="2800"/>
              <a:t>elected the</a:t>
            </a:r>
          </a:p>
          <a:p>
            <a:pPr algn="ctr">
              <a:buFont typeface="Wingdings" charset="0"/>
              <a:buNone/>
            </a:pPr>
            <a:r>
              <a:rPr lang="en-US" sz="2800"/>
              <a:t>new leader</a:t>
            </a:r>
          </a:p>
        </p:txBody>
      </p:sp>
      <p:sp>
        <p:nvSpPr>
          <p:cNvPr id="60421" name="Oval 7"/>
          <p:cNvSpPr>
            <a:spLocks noChangeArrowheads="1"/>
          </p:cNvSpPr>
          <p:nvPr/>
        </p:nvSpPr>
        <p:spPr bwMode="auto">
          <a:xfrm>
            <a:off x="703263" y="1608535"/>
            <a:ext cx="3757612" cy="2680097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Wingdings" charset="0"/>
              <a:buNone/>
            </a:pPr>
            <a:endParaRPr lang="en-US" sz="2800"/>
          </a:p>
        </p:txBody>
      </p:sp>
      <p:sp>
        <p:nvSpPr>
          <p:cNvPr id="60422" name="Text Box 8"/>
          <p:cNvSpPr txBox="1">
            <a:spLocks noChangeArrowheads="1"/>
          </p:cNvSpPr>
          <p:nvPr/>
        </p:nvSpPr>
        <p:spPr bwMode="auto">
          <a:xfrm>
            <a:off x="457200" y="4419600"/>
            <a:ext cx="74174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Font typeface="Wingdings" charset="0"/>
              <a:buNone/>
            </a:pPr>
            <a:r>
              <a:rPr lang="en-US" sz="2800"/>
              <a:t>Two majorities of the same cluster </a:t>
            </a:r>
            <a:r>
              <a:rPr lang="en-US" sz="2800" b="1" i="1"/>
              <a:t>must</a:t>
            </a:r>
            <a:r>
              <a:rPr lang="en-US" sz="2800"/>
              <a:t> intersect</a:t>
            </a:r>
          </a:p>
        </p:txBody>
      </p:sp>
    </p:spTree>
    <p:extLst>
      <p:ext uri="{BB962C8B-B14F-4D97-AF65-F5344CB8AC3E}">
        <p14:creationId xmlns:p14="http://schemas.microsoft.com/office/powerpoint/2010/main" val="301990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5900" y="206375"/>
            <a:ext cx="8928100" cy="857250"/>
          </a:xfrm>
        </p:spPr>
        <p:txBody>
          <a:bodyPr/>
          <a:lstStyle/>
          <a:p>
            <a:pPr eaLnBrk="1" hangingPunct="1"/>
            <a:r>
              <a:rPr lang="en-US" dirty="0"/>
              <a:t>Committing entries </a:t>
            </a:r>
            <a:r>
              <a:rPr lang="en-US" dirty="0" smtClean="0"/>
              <a:t>from previous </a:t>
            </a:r>
            <a:r>
              <a:rPr lang="en-US" dirty="0"/>
              <a:t>term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5900" y="1071563"/>
            <a:ext cx="8610600" cy="3703637"/>
          </a:xfrm>
        </p:spPr>
        <p:txBody>
          <a:bodyPr/>
          <a:lstStyle/>
          <a:p>
            <a:pPr eaLnBrk="1" hangingPunct="1"/>
            <a:r>
              <a:rPr lang="en-US" dirty="0"/>
              <a:t>A leader cannot </a:t>
            </a:r>
            <a:r>
              <a:rPr lang="en-US" dirty="0" smtClean="0"/>
              <a:t>conclude </a:t>
            </a:r>
            <a:r>
              <a:rPr lang="en-US" dirty="0"/>
              <a:t>that an entry from a previous </a:t>
            </a:r>
            <a:r>
              <a:rPr lang="en-US" dirty="0" smtClean="0"/>
              <a:t>term </a:t>
            </a:r>
            <a:r>
              <a:rPr lang="en-US" dirty="0"/>
              <a:t>is committed even if </a:t>
            </a:r>
            <a:r>
              <a:rPr lang="en-US" dirty="0" smtClean="0"/>
              <a:t>stored </a:t>
            </a:r>
            <a:r>
              <a:rPr lang="en-US" dirty="0"/>
              <a:t>on a majority of servers</a:t>
            </a:r>
            <a:r>
              <a:rPr lang="en-US" dirty="0" smtClean="0"/>
              <a:t>.</a:t>
            </a:r>
          </a:p>
          <a:p>
            <a:pPr lvl="3" eaLnBrk="1" hangingPunct="1"/>
            <a:endParaRPr lang="en-US" dirty="0"/>
          </a:p>
          <a:p>
            <a:pPr eaLnBrk="1" hangingPunct="1"/>
            <a:r>
              <a:rPr lang="en-US" dirty="0"/>
              <a:t>Leader should never commits log entries from previous terms by counting </a:t>
            </a:r>
            <a:r>
              <a:rPr lang="en-US" dirty="0" smtClean="0"/>
              <a:t>replicas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Should only do it  for entries from the current </a:t>
            </a:r>
            <a:r>
              <a:rPr lang="en-US" dirty="0" smtClean="0"/>
              <a:t>term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Once it has been able to  do that  for one entry, all prior entries are committed indirectly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82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" y="0"/>
            <a:ext cx="9131300" cy="857250"/>
          </a:xfrm>
        </p:spPr>
        <p:txBody>
          <a:bodyPr/>
          <a:lstStyle/>
          <a:p>
            <a:pPr eaLnBrk="1" hangingPunct="1"/>
            <a:r>
              <a:rPr lang="en-US" dirty="0"/>
              <a:t>Committing entries </a:t>
            </a:r>
            <a:r>
              <a:rPr lang="en-US" dirty="0" smtClean="0"/>
              <a:t>from previous </a:t>
            </a:r>
            <a:r>
              <a:rPr lang="en-US" dirty="0"/>
              <a:t>term</a:t>
            </a:r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914003"/>
            <a:ext cx="7010400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622300" y="3886200"/>
            <a:ext cx="2552700" cy="1130300"/>
          </a:xfrm>
          <a:prstGeom prst="wedgeRectCallout">
            <a:avLst>
              <a:gd name="adj1" fmla="val -3285"/>
              <a:gd name="adj2" fmla="val -81081"/>
            </a:avLst>
          </a:prstGeom>
          <a:noFill/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S1 is leader and partially replicates the log entry at index </a:t>
            </a:r>
            <a:r>
              <a:rPr lang="en-US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2.</a:t>
            </a:r>
            <a:endParaRPr lang="en-US" sz="2000" dirty="0">
              <a:solidFill>
                <a:srgbClr val="404040"/>
              </a:solidFill>
              <a:latin typeface="Helvetica Neue Light"/>
              <a:cs typeface="Helvetica Neue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7000" y="838200"/>
            <a:ext cx="5549900" cy="3035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2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" y="0"/>
            <a:ext cx="9131300" cy="857250"/>
          </a:xfrm>
        </p:spPr>
        <p:txBody>
          <a:bodyPr/>
          <a:lstStyle/>
          <a:p>
            <a:pPr eaLnBrk="1" hangingPunct="1"/>
            <a:r>
              <a:rPr lang="en-US" dirty="0"/>
              <a:t>Committing entries </a:t>
            </a:r>
            <a:r>
              <a:rPr lang="en-US" dirty="0" smtClean="0"/>
              <a:t>from previous </a:t>
            </a:r>
            <a:r>
              <a:rPr lang="en-US" dirty="0"/>
              <a:t>term</a:t>
            </a:r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914003"/>
            <a:ext cx="7010400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1397000" y="3949700"/>
            <a:ext cx="4787900" cy="1054100"/>
          </a:xfrm>
          <a:prstGeom prst="wedgeRectCallout">
            <a:avLst>
              <a:gd name="adj1" fmla="val -19543"/>
              <a:gd name="adj2" fmla="val -77237"/>
            </a:avLst>
          </a:prstGeom>
          <a:noFill/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S1 crashes; S5 is elected leader for term 3 with votes from S3, S4, and itself, and accepts a different entry at log index </a:t>
            </a:r>
            <a:r>
              <a:rPr lang="en-US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2.</a:t>
            </a:r>
            <a:endParaRPr lang="en-US" sz="2000" dirty="0">
              <a:solidFill>
                <a:srgbClr val="404040"/>
              </a:solidFill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59200" y="838200"/>
            <a:ext cx="4457700" cy="3035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4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" y="0"/>
            <a:ext cx="9131300" cy="857250"/>
          </a:xfrm>
        </p:spPr>
        <p:txBody>
          <a:bodyPr/>
          <a:lstStyle/>
          <a:p>
            <a:pPr eaLnBrk="1" hangingPunct="1"/>
            <a:r>
              <a:rPr lang="en-US" dirty="0"/>
              <a:t>Committing entries </a:t>
            </a:r>
            <a:r>
              <a:rPr lang="en-US" dirty="0" smtClean="0"/>
              <a:t>from previous </a:t>
            </a:r>
            <a:r>
              <a:rPr lang="en-US" dirty="0"/>
              <a:t>term</a:t>
            </a:r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914003"/>
            <a:ext cx="7010400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1752600" y="3949700"/>
            <a:ext cx="2933700" cy="952500"/>
          </a:xfrm>
          <a:prstGeom prst="wedgeRectCallout">
            <a:avLst>
              <a:gd name="adj1" fmla="val 30417"/>
              <a:gd name="adj2" fmla="val -95310"/>
            </a:avLst>
          </a:prstGeom>
          <a:noFill/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S5 crashes; S1 restarts, is elected leader, and continues replication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9700" y="838200"/>
            <a:ext cx="2997200" cy="3035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95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" y="0"/>
            <a:ext cx="9131300" cy="857250"/>
          </a:xfrm>
        </p:spPr>
        <p:txBody>
          <a:bodyPr/>
          <a:lstStyle/>
          <a:p>
            <a:pPr eaLnBrk="1" hangingPunct="1"/>
            <a:r>
              <a:rPr lang="en-US" dirty="0"/>
              <a:t>Committing entries </a:t>
            </a:r>
            <a:r>
              <a:rPr lang="en-US" dirty="0" smtClean="0"/>
              <a:t>from previous </a:t>
            </a:r>
            <a:r>
              <a:rPr lang="en-US" dirty="0"/>
              <a:t>term</a:t>
            </a:r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914003"/>
            <a:ext cx="7010400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1574800" y="3937000"/>
            <a:ext cx="4902200" cy="952500"/>
          </a:xfrm>
          <a:prstGeom prst="wedgeRectCallout">
            <a:avLst>
              <a:gd name="adj1" fmla="val 30233"/>
              <a:gd name="adj2" fmla="val -93976"/>
            </a:avLst>
          </a:prstGeom>
          <a:noFill/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S1 </a:t>
            </a:r>
            <a:r>
              <a:rPr lang="en-US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crashes, </a:t>
            </a:r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S5 </a:t>
            </a:r>
            <a:r>
              <a:rPr lang="en-US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is </a:t>
            </a:r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elected leader (with votes from S2, S3, and S4) and </a:t>
            </a:r>
            <a:r>
              <a:rPr lang="en-US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overwrites </a:t>
            </a:r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the entry with its own entry from term 3. </a:t>
            </a:r>
          </a:p>
        </p:txBody>
      </p:sp>
      <p:sp>
        <p:nvSpPr>
          <p:cNvPr id="5" name="Rectangle 4"/>
          <p:cNvSpPr/>
          <p:nvPr/>
        </p:nvSpPr>
        <p:spPr>
          <a:xfrm>
            <a:off x="6515100" y="838200"/>
            <a:ext cx="1701800" cy="3035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3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" y="0"/>
            <a:ext cx="9131300" cy="857250"/>
          </a:xfrm>
        </p:spPr>
        <p:txBody>
          <a:bodyPr/>
          <a:lstStyle/>
          <a:p>
            <a:pPr eaLnBrk="1" hangingPunct="1"/>
            <a:r>
              <a:rPr lang="en-US" dirty="0"/>
              <a:t>Committing entries </a:t>
            </a:r>
            <a:r>
              <a:rPr lang="en-US" dirty="0" smtClean="0"/>
              <a:t>from previous </a:t>
            </a:r>
            <a:r>
              <a:rPr lang="en-US" dirty="0"/>
              <a:t>term</a:t>
            </a:r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914003"/>
            <a:ext cx="7010400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2311400" y="3949700"/>
            <a:ext cx="5880100" cy="952500"/>
          </a:xfrm>
          <a:prstGeom prst="wedgeRectCallout">
            <a:avLst>
              <a:gd name="adj1" fmla="val 26030"/>
              <a:gd name="adj2" fmla="val -99309"/>
            </a:avLst>
          </a:prstGeom>
          <a:noFill/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However, if </a:t>
            </a:r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S1 replicates an entry from its current term on a majority of the servers before crashing, as </a:t>
            </a:r>
            <a:r>
              <a:rPr lang="en-US" sz="20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this </a:t>
            </a:r>
            <a:r>
              <a:rPr lang="en-US" sz="2000" dirty="0">
                <a:solidFill>
                  <a:srgbClr val="404040"/>
                </a:solidFill>
                <a:latin typeface="Helvetica Neue Light"/>
                <a:cs typeface="Helvetica Neue Light"/>
              </a:rPr>
              <a:t>entry is committed (S5 cannot win an election).</a:t>
            </a:r>
          </a:p>
        </p:txBody>
      </p:sp>
    </p:spTree>
    <p:extLst>
      <p:ext uri="{BB962C8B-B14F-4D97-AF65-F5344CB8AC3E}">
        <p14:creationId xmlns:p14="http://schemas.microsoft.com/office/powerpoint/2010/main" val="637343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270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Consensus key building block in distributed systems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 smtClean="0"/>
              <a:t>Raft similar </a:t>
            </a:r>
            <a:r>
              <a:rPr lang="en-US" dirty="0" smtClean="0"/>
              <a:t>to </a:t>
            </a:r>
            <a:r>
              <a:rPr lang="en-US" dirty="0" err="1" smtClean="0"/>
              <a:t>Paxos</a:t>
            </a:r>
            <a:endParaRPr lang="en-US" dirty="0" smtClean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 smtClean="0"/>
              <a:t>Raft arguably</a:t>
            </a:r>
            <a:r>
              <a:rPr lang="en-US" dirty="0" smtClean="0"/>
              <a:t> </a:t>
            </a:r>
            <a:r>
              <a:rPr lang="en-US" dirty="0"/>
              <a:t>easier to understand </a:t>
            </a:r>
            <a:r>
              <a:rPr lang="en-US" dirty="0" smtClean="0"/>
              <a:t>than </a:t>
            </a:r>
            <a:r>
              <a:rPr lang="en-US" dirty="0" err="1" smtClean="0"/>
              <a:t>Paxos</a:t>
            </a:r>
            <a:endParaRPr lang="en-US" dirty="0"/>
          </a:p>
          <a:p>
            <a:pPr lvl="1" eaLnBrk="1" hangingPunct="1"/>
            <a:r>
              <a:rPr lang="en-US" dirty="0" smtClean="0"/>
              <a:t>It separates stages which reduces the algorithm state space</a:t>
            </a:r>
          </a:p>
          <a:p>
            <a:pPr lvl="1" eaLnBrk="1" hangingPunct="1"/>
            <a:r>
              <a:rPr lang="en-US" dirty="0" smtClean="0"/>
              <a:t>Provides a more detailed implementation 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889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Science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28701"/>
            <a:ext cx="8850312" cy="39751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Paxos</a:t>
            </a:r>
            <a:r>
              <a:rPr lang="en-US" dirty="0" smtClean="0"/>
              <a:t> has rounds: each round has a unique ballot ID</a:t>
            </a:r>
          </a:p>
          <a:p>
            <a:pPr lvl="3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Rounds are asynchronous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Time synchronization not required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If you are in round j and hear a message from round j+1, abort everything and go to round j+1</a:t>
            </a:r>
          </a:p>
          <a:p>
            <a:pPr lvl="4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Each round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Phase 1: A leader is elected (</a:t>
            </a:r>
            <a:r>
              <a:rPr lang="en-US" dirty="0" smtClean="0">
                <a:solidFill>
                  <a:srgbClr val="FF6600"/>
                </a:solidFill>
              </a:rPr>
              <a:t>election</a:t>
            </a:r>
            <a:r>
              <a:rPr lang="en-US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Phase 2: Leader proposes a value (</a:t>
            </a:r>
            <a:r>
              <a:rPr lang="en-US" dirty="0" smtClean="0">
                <a:solidFill>
                  <a:srgbClr val="FF6600"/>
                </a:solidFill>
              </a:rPr>
              <a:t>bill</a:t>
            </a:r>
            <a:r>
              <a:rPr lang="en-US" dirty="0" smtClean="0"/>
              <a:t>), processes </a:t>
            </a:r>
            <a:r>
              <a:rPr lang="en-US" dirty="0" err="1" smtClean="0"/>
              <a:t>acks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Phase 3: Leaders multicast final value (</a:t>
            </a:r>
            <a:r>
              <a:rPr lang="en-US" dirty="0" smtClean="0">
                <a:solidFill>
                  <a:srgbClr val="FF6600"/>
                </a:solidFill>
              </a:rPr>
              <a:t>law</a:t>
            </a:r>
            <a:r>
              <a:rPr lang="en-US" dirty="0" smtClean="0"/>
              <a:t>) 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29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DB_deck_16x9_example.potx</Template>
  <TotalTime>48816</TotalTime>
  <Words>3902</Words>
  <Application>Microsoft Macintosh PowerPoint</Application>
  <PresentationFormat>On-screen Show (16:9)</PresentationFormat>
  <Paragraphs>903</Paragraphs>
  <Slides>89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1" baseType="lpstr">
      <vt:lpstr>DB_deck_16x9_example</vt:lpstr>
      <vt:lpstr>Excel.Chart.8</vt:lpstr>
      <vt:lpstr>Paxos and Raft (Lecture 21, cs262a) </vt:lpstr>
      <vt:lpstr>Bezos’ mandate for service-oriented-architecture (~2002)</vt:lpstr>
      <vt:lpstr>Today’s Papers</vt:lpstr>
      <vt:lpstr>Paxos</vt:lpstr>
      <vt:lpstr>Distributed consensus problem</vt:lpstr>
      <vt:lpstr>Consensus Impossibility Result</vt:lpstr>
      <vt:lpstr>Two types of failures</vt:lpstr>
      <vt:lpstr>Paxos</vt:lpstr>
      <vt:lpstr>Political Science Analogy</vt:lpstr>
      <vt:lpstr>Does Paxos Solve Consensus?</vt:lpstr>
      <vt:lpstr>So Simple, So Obvious</vt:lpstr>
      <vt:lpstr>Simple Pseudocode</vt:lpstr>
      <vt:lpstr>3 Types of Agents</vt:lpstr>
      <vt:lpstr>Simple Implementation</vt:lpstr>
      <vt:lpstr>Political Analogy</vt:lpstr>
      <vt:lpstr>Phase 1 – Election</vt:lpstr>
      <vt:lpstr>Phase 1 – Election</vt:lpstr>
      <vt:lpstr>Phase 2 – Proposal (Bill)</vt:lpstr>
      <vt:lpstr>Phase 3 – Decision (Law)</vt:lpstr>
      <vt:lpstr>When is Consensus Achieved?</vt:lpstr>
      <vt:lpstr>Safety</vt:lpstr>
      <vt:lpstr>More Paxos in more detail…</vt:lpstr>
      <vt:lpstr>Basic Paxos Protocol</vt:lpstr>
      <vt:lpstr>Trivial Example: P1 wants to propose “A”</vt:lpstr>
      <vt:lpstr>Trivial Example: P1 wants to propose “A”</vt:lpstr>
      <vt:lpstr>Trivial Example: P1 wants to propose “A”</vt:lpstr>
      <vt:lpstr>Trivial Example: P1 wants to propose “A”</vt:lpstr>
      <vt:lpstr>Example</vt:lpstr>
      <vt:lpstr>Prepare Example</vt:lpstr>
      <vt:lpstr>Prepare Example</vt:lpstr>
      <vt:lpstr>Simple Accept Example</vt:lpstr>
      <vt:lpstr>Simple Accept Example</vt:lpstr>
      <vt:lpstr>Example: Livelock</vt:lpstr>
      <vt:lpstr>Example: Livelock</vt:lpstr>
      <vt:lpstr>Example: Livelock</vt:lpstr>
      <vt:lpstr>Example: Livelock</vt:lpstr>
      <vt:lpstr>Example: Livelock</vt:lpstr>
      <vt:lpstr>Example: Livelock</vt:lpstr>
      <vt:lpstr>PowerPoint Presentation</vt:lpstr>
      <vt:lpstr>Example: P1 want to propose value A</vt:lpstr>
      <vt:lpstr>Example: P1 want to propose value A</vt:lpstr>
      <vt:lpstr>Example: P1 want to propose value A</vt:lpstr>
      <vt:lpstr>Example: P1 want to propose value A</vt:lpstr>
      <vt:lpstr>Example</vt:lpstr>
      <vt:lpstr>Example: P1 wants A, and P2 wants B</vt:lpstr>
      <vt:lpstr>Example: P1 wants A, and P2 wants B</vt:lpstr>
      <vt:lpstr>Example: P1 wants A, and P2 wants B</vt:lpstr>
      <vt:lpstr>Example: P1 wants A, and P2 wants B</vt:lpstr>
      <vt:lpstr>Others</vt:lpstr>
      <vt:lpstr>Raft</vt:lpstr>
      <vt:lpstr>Paxos Limitations</vt:lpstr>
      <vt:lpstr>Replicated State Machines</vt:lpstr>
      <vt:lpstr>Designing for understandability</vt:lpstr>
      <vt:lpstr>Raft Overview</vt:lpstr>
      <vt:lpstr>Raft basics: the servers</vt:lpstr>
      <vt:lpstr>Server states</vt:lpstr>
      <vt:lpstr>Raft basics: terms (I)</vt:lpstr>
      <vt:lpstr>Raft basics: terms (II)</vt:lpstr>
      <vt:lpstr>Raft basics: RPC</vt:lpstr>
      <vt:lpstr>Leader elections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 replication</vt:lpstr>
      <vt:lpstr>A client sends a request</vt:lpstr>
      <vt:lpstr>The followers receive the request</vt:lpstr>
      <vt:lpstr>The leader tallies followers' ACKs</vt:lpstr>
      <vt:lpstr>The leader tallies followers' ACKs</vt:lpstr>
      <vt:lpstr>Log organization</vt:lpstr>
      <vt:lpstr>Handling slow followers ,…</vt:lpstr>
      <vt:lpstr>Committed entries</vt:lpstr>
      <vt:lpstr>Why?</vt:lpstr>
      <vt:lpstr>Raft log matching property</vt:lpstr>
      <vt:lpstr>Safety</vt:lpstr>
      <vt:lpstr>Election restriction (I)</vt:lpstr>
      <vt:lpstr>Election restriction (II)</vt:lpstr>
      <vt:lpstr>Committing entries from previous term</vt:lpstr>
      <vt:lpstr>Committing entries from previous term</vt:lpstr>
      <vt:lpstr>Committing entries from previous term</vt:lpstr>
      <vt:lpstr>Committing entries from previous term</vt:lpstr>
      <vt:lpstr>Committing entries from previous term</vt:lpstr>
      <vt:lpstr>Committing entries from previous term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Ion Stoica</cp:lastModifiedBy>
  <cp:revision>2160</cp:revision>
  <cp:lastPrinted>2016-09-26T22:07:19Z</cp:lastPrinted>
  <dcterms:created xsi:type="dcterms:W3CDTF">2015-02-13T19:56:21Z</dcterms:created>
  <dcterms:modified xsi:type="dcterms:W3CDTF">2016-11-21T07:46:09Z</dcterms:modified>
</cp:coreProperties>
</file>