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56" r:id="rId2"/>
    <p:sldId id="267" r:id="rId3"/>
    <p:sldId id="273" r:id="rId4"/>
    <p:sldId id="275" r:id="rId5"/>
    <p:sldId id="276" r:id="rId6"/>
    <p:sldId id="277" r:id="rId7"/>
    <p:sldId id="274" r:id="rId8"/>
    <p:sldId id="278" r:id="rId9"/>
    <p:sldId id="279" r:id="rId10"/>
    <p:sldId id="280" r:id="rId11"/>
    <p:sldId id="291" r:id="rId12"/>
    <p:sldId id="292" r:id="rId13"/>
    <p:sldId id="282" r:id="rId14"/>
    <p:sldId id="283" r:id="rId15"/>
    <p:sldId id="281" r:id="rId16"/>
    <p:sldId id="290" r:id="rId17"/>
    <p:sldId id="288" r:id="rId18"/>
    <p:sldId id="258" r:id="rId19"/>
    <p:sldId id="286" r:id="rId20"/>
    <p:sldId id="287" r:id="rId21"/>
    <p:sldId id="284" r:id="rId22"/>
    <p:sldId id="269" r:id="rId23"/>
    <p:sldId id="289" r:id="rId24"/>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2" autoAdjust="0"/>
    <p:restoredTop sz="82130" autoAdjust="0"/>
  </p:normalViewPr>
  <p:slideViewPr>
    <p:cSldViewPr showGuides="1">
      <p:cViewPr varScale="1">
        <p:scale>
          <a:sx n="95" d="100"/>
          <a:sy n="95" d="100"/>
        </p:scale>
        <p:origin x="1188" y="90"/>
      </p:cViewPr>
      <p:guideLst>
        <p:guide orient="horz" pos="2160"/>
        <p:guide pos="3839"/>
        <p:guide pos="1007"/>
      </p:guideLst>
    </p:cSldViewPr>
  </p:slideViewPr>
  <p:notesTextViewPr>
    <p:cViewPr>
      <p:scale>
        <a:sx n="1" d="1"/>
        <a:sy n="1" d="1"/>
      </p:scale>
      <p:origin x="0" y="0"/>
    </p:cViewPr>
  </p:notesTextViewPr>
  <p:notesViewPr>
    <p:cSldViewPr showGuides="1">
      <p:cViewPr varScale="1">
        <p:scale>
          <a:sx n="99" d="100"/>
          <a:sy n="99"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18CD539-FAD5-4365-8C96-1C15728EA4FB}" type="datetime2">
              <a:rPr lang="zh-CN" altLang="en-US" smtClean="0">
                <a:latin typeface="微软雅黑" panose="020B0503020204020204" pitchFamily="34" charset="-122"/>
                <a:ea typeface="微软雅黑" panose="020B0503020204020204" pitchFamily="34" charset="-122"/>
              </a:rPr>
              <a:t>2019年1月16日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微软雅黑" panose="020B0503020204020204" pitchFamily="34" charset="-122"/>
                <a:ea typeface="微软雅黑" panose="020B0503020204020204" pitchFamily="34" charset="-122"/>
              </a:defRPr>
            </a:lvl1pPr>
          </a:lstStyle>
          <a:p>
            <a:fld id="{07D6BDDC-F39A-4E16-93D6-E40B88AA6D58}" type="datetime2">
              <a:rPr lang="zh-CN" altLang="en-US" smtClean="0"/>
              <a:pPr/>
              <a:t>2019年1月16日</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微软雅黑" panose="020B0503020204020204" pitchFamily="34" charset="-122"/>
                <a:ea typeface="微软雅黑" panose="020B0503020204020204" pitchFamily="34" charset="-122"/>
              </a:defRPr>
            </a:lvl1pPr>
          </a:lstStyle>
          <a:p>
            <a:fld id="{841221E5-7225-48EB-A4EE-420E7BFCF705}" type="slidenum">
              <a:rPr lang="en-US" altLang="zh-CN" noProof="0" smtClean="0"/>
              <a:pPr/>
              <a:t>‹#›</a:t>
            </a:fld>
            <a:endParaRPr lang="zh-CN" altLang="en-U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a:t>
            </a:fld>
            <a:endParaRPr lang="zh-CN" altLang="en-US" dirty="0"/>
          </a:p>
        </p:txBody>
      </p:sp>
    </p:spTree>
    <p:extLst>
      <p:ext uri="{BB962C8B-B14F-4D97-AF65-F5344CB8AC3E}">
        <p14:creationId xmlns:p14="http://schemas.microsoft.com/office/powerpoint/2010/main" val="3317138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10</a:t>
            </a:fld>
            <a:endParaRPr lang="zh-CN" altLang="en-US" dirty="0"/>
          </a:p>
        </p:txBody>
      </p:sp>
    </p:spTree>
    <p:extLst>
      <p:ext uri="{BB962C8B-B14F-4D97-AF65-F5344CB8AC3E}">
        <p14:creationId xmlns:p14="http://schemas.microsoft.com/office/powerpoint/2010/main" val="2154075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11</a:t>
            </a:fld>
            <a:endParaRPr lang="zh-CN" altLang="en-US" dirty="0"/>
          </a:p>
        </p:txBody>
      </p:sp>
    </p:spTree>
    <p:extLst>
      <p:ext uri="{BB962C8B-B14F-4D97-AF65-F5344CB8AC3E}">
        <p14:creationId xmlns:p14="http://schemas.microsoft.com/office/powerpoint/2010/main" val="1197913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12</a:t>
            </a:fld>
            <a:endParaRPr lang="zh-CN" altLang="en-US" dirty="0"/>
          </a:p>
        </p:txBody>
      </p:sp>
    </p:spTree>
    <p:extLst>
      <p:ext uri="{BB962C8B-B14F-4D97-AF65-F5344CB8AC3E}">
        <p14:creationId xmlns:p14="http://schemas.microsoft.com/office/powerpoint/2010/main" val="3565994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13</a:t>
            </a:fld>
            <a:endParaRPr lang="zh-CN" altLang="en-US" dirty="0"/>
          </a:p>
        </p:txBody>
      </p:sp>
    </p:spTree>
    <p:extLst>
      <p:ext uri="{BB962C8B-B14F-4D97-AF65-F5344CB8AC3E}">
        <p14:creationId xmlns:p14="http://schemas.microsoft.com/office/powerpoint/2010/main" val="973667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14</a:t>
            </a:fld>
            <a:endParaRPr lang="zh-CN" altLang="en-US" dirty="0"/>
          </a:p>
        </p:txBody>
      </p:sp>
    </p:spTree>
    <p:extLst>
      <p:ext uri="{BB962C8B-B14F-4D97-AF65-F5344CB8AC3E}">
        <p14:creationId xmlns:p14="http://schemas.microsoft.com/office/powerpoint/2010/main" val="2957737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Upon receiving a put() request for a key, the coordinator generates</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the vector clock for the new version and writes the new version</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locally. The coordinator then sends the new version (along with</a:t>
            </a:r>
          </a:p>
          <a:p>
            <a:r>
              <a:rPr lang="en-US" altLang="zh-CN" sz="1200" b="1"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Figure 3: Version evolution of an object over time.</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2011</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the new vector clock) to the N highest-ranked reachable nodes. If</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at least W-1 nodes respond then the write is considered</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successful</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Similarly, for a get() request, the coordinator requests all existing</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versions of data for that key from the N highest-ranked reachable</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nodes in the preference list for that key, and then waits for R</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responses before returning the result to the client. If the</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coordinator ends up gathering multiple versions of the data, it</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returns all the versions it deems to be causally unrelated. The</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divergent versions are then reconciled and the reconciled version</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superseding the current versions is written back.</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15</a:t>
            </a:fld>
            <a:endParaRPr lang="zh-CN" altLang="en-US" dirty="0"/>
          </a:p>
        </p:txBody>
      </p:sp>
    </p:spTree>
    <p:extLst>
      <p:ext uri="{BB962C8B-B14F-4D97-AF65-F5344CB8AC3E}">
        <p14:creationId xmlns:p14="http://schemas.microsoft.com/office/powerpoint/2010/main" val="1147400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16</a:t>
            </a:fld>
            <a:endParaRPr lang="zh-CN" altLang="en-US" dirty="0"/>
          </a:p>
        </p:txBody>
      </p:sp>
    </p:spTree>
    <p:extLst>
      <p:ext uri="{BB962C8B-B14F-4D97-AF65-F5344CB8AC3E}">
        <p14:creationId xmlns:p14="http://schemas.microsoft.com/office/powerpoint/2010/main" val="282552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Upon receiving a put() request for a key, the coordinator generates</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the vector clock for the new version and writes the new version</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locally. The coordinator then sends the new version (along with</a:t>
            </a:r>
          </a:p>
          <a:p>
            <a:r>
              <a:rPr lang="en-US" altLang="zh-CN" sz="1200" b="1"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Figure 3: Version evolution of an object over time.</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2011</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the new vector clock) to the N highest-ranked reachable nodes. If</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at least W-1 nodes respond then the write is considered</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successful</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Similarly, for a get() request, the coordinator requests all existing</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versions of data for that key from the N highest-ranked reachable</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nodes in the preference list for that key, and then waits for R</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responses before returning the result to the client. If the</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coordinator ends up gathering multiple versions of the data, it</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returns all the versions it deems to be causally unrelated. The</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divergent versions are then reconciled and the reconciled version</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superseding the current versions is written back.</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17</a:t>
            </a:fld>
            <a:endParaRPr lang="zh-CN" altLang="en-US" dirty="0"/>
          </a:p>
        </p:txBody>
      </p:sp>
    </p:spTree>
    <p:extLst>
      <p:ext uri="{BB962C8B-B14F-4D97-AF65-F5344CB8AC3E}">
        <p14:creationId xmlns:p14="http://schemas.microsoft.com/office/powerpoint/2010/main" val="511046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18</a:t>
            </a:fld>
            <a:endParaRPr lang="zh-CN" altLang="en-US" dirty="0"/>
          </a:p>
        </p:txBody>
      </p:sp>
    </p:spTree>
    <p:extLst>
      <p:ext uri="{BB962C8B-B14F-4D97-AF65-F5344CB8AC3E}">
        <p14:creationId xmlns:p14="http://schemas.microsoft.com/office/powerpoint/2010/main" val="4286320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Upon receiving a put() request for a key, the coordinator generates</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the vector clock for the new version and writes the new version</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locally. The coordinator then sends the new version (along with</a:t>
            </a:r>
          </a:p>
          <a:p>
            <a:r>
              <a:rPr lang="en-US" altLang="zh-CN" sz="1200" b="1"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Figure 3: Version evolution of an object over time.</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2011</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the new vector clock) to the N highest-ranked reachable nodes. If</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at least W-1 nodes respond then the write is considered</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successful</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Similarly, for a get() request, the coordinator requests all existing</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versions of data for that key from the N highest-ranked reachable</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nodes in the preference list for that key, and then waits for R</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responses before returning the result to the client. If the</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coordinator ends up gathering multiple versions of the data, it</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returns all the versions it deems to be causally unrelated. The</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divergent versions are then reconciled and the reconciled version</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superseding the current versions is written back.</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21</a:t>
            </a:fld>
            <a:endParaRPr lang="zh-CN" altLang="en-US" dirty="0"/>
          </a:p>
        </p:txBody>
      </p:sp>
    </p:spTree>
    <p:extLst>
      <p:ext uri="{BB962C8B-B14F-4D97-AF65-F5344CB8AC3E}">
        <p14:creationId xmlns:p14="http://schemas.microsoft.com/office/powerpoint/2010/main" val="322382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2</a:t>
            </a:fld>
            <a:endParaRPr lang="zh-CN" altLang="en-US" dirty="0"/>
          </a:p>
        </p:txBody>
      </p:sp>
    </p:spTree>
    <p:extLst>
      <p:ext uri="{BB962C8B-B14F-4D97-AF65-F5344CB8AC3E}">
        <p14:creationId xmlns:p14="http://schemas.microsoft.com/office/powerpoint/2010/main" val="1898301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22</a:t>
            </a:fld>
            <a:endParaRPr lang="zh-CN" altLang="en-US" dirty="0"/>
          </a:p>
        </p:txBody>
      </p:sp>
    </p:spTree>
    <p:extLst>
      <p:ext uri="{BB962C8B-B14F-4D97-AF65-F5344CB8AC3E}">
        <p14:creationId xmlns:p14="http://schemas.microsoft.com/office/powerpoint/2010/main" val="41070178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23</a:t>
            </a:fld>
            <a:endParaRPr lang="zh-CN" altLang="en-US" dirty="0"/>
          </a:p>
        </p:txBody>
      </p:sp>
    </p:spTree>
    <p:extLst>
      <p:ext uri="{BB962C8B-B14F-4D97-AF65-F5344CB8AC3E}">
        <p14:creationId xmlns:p14="http://schemas.microsoft.com/office/powerpoint/2010/main" val="2463486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3</a:t>
            </a:fld>
            <a:endParaRPr lang="zh-CN" altLang="en-US" dirty="0"/>
          </a:p>
        </p:txBody>
      </p:sp>
    </p:spTree>
    <p:extLst>
      <p:ext uri="{BB962C8B-B14F-4D97-AF65-F5344CB8AC3E}">
        <p14:creationId xmlns:p14="http://schemas.microsoft.com/office/powerpoint/2010/main" val="4264358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4</a:t>
            </a:fld>
            <a:endParaRPr lang="zh-CN" altLang="en-US" dirty="0"/>
          </a:p>
        </p:txBody>
      </p:sp>
    </p:spTree>
    <p:extLst>
      <p:ext uri="{BB962C8B-B14F-4D97-AF65-F5344CB8AC3E}">
        <p14:creationId xmlns:p14="http://schemas.microsoft.com/office/powerpoint/2010/main" val="3822033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5</a:t>
            </a:fld>
            <a:endParaRPr lang="zh-CN" altLang="en-US" dirty="0"/>
          </a:p>
        </p:txBody>
      </p:sp>
    </p:spTree>
    <p:extLst>
      <p:ext uri="{BB962C8B-B14F-4D97-AF65-F5344CB8AC3E}">
        <p14:creationId xmlns:p14="http://schemas.microsoft.com/office/powerpoint/2010/main" val="2994759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1" u="none" strike="noStrike" kern="1200" baseline="0" dirty="0" smtClean="0">
                <a:solidFill>
                  <a:schemeClr val="tx2"/>
                </a:solidFill>
                <a:latin typeface="微软雅黑" panose="020B0503020204020204" pitchFamily="34" charset="-122"/>
                <a:ea typeface="微软雅黑" panose="020B0503020204020204" pitchFamily="34" charset="-122"/>
                <a:cs typeface="+mn-cs"/>
              </a:rPr>
              <a:t>Atomicity, Consistency, </a:t>
            </a:r>
            <a:r>
              <a:rPr lang="en-US" altLang="zh-CN" sz="1200" b="0" i="1" u="none" strike="noStrike" kern="1200" baseline="0" dirty="0" err="1" smtClean="0">
                <a:solidFill>
                  <a:schemeClr val="tx2"/>
                </a:solidFill>
                <a:latin typeface="微软雅黑" panose="020B0503020204020204" pitchFamily="34" charset="-122"/>
                <a:ea typeface="微软雅黑" panose="020B0503020204020204" pitchFamily="34" charset="-122"/>
                <a:cs typeface="+mn-cs"/>
              </a:rPr>
              <a:t>Isolation,Durability</a:t>
            </a:r>
            <a:endParaRPr lang="en-US" altLang="zh-CN" sz="1200" b="0" i="1" u="none" strike="noStrike" kern="1200" baseline="0" dirty="0" smtClean="0">
              <a:solidFill>
                <a:schemeClr val="tx2"/>
              </a:solidFill>
              <a:latin typeface="微软雅黑" panose="020B0503020204020204" pitchFamily="34" charset="-122"/>
              <a:ea typeface="微软雅黑" panose="020B0503020204020204" pitchFamily="34" charset="-122"/>
              <a:cs typeface="+mn-cs"/>
            </a:endParaRP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ACID (</a:t>
            </a:r>
            <a:r>
              <a:rPr lang="en-US" altLang="zh-CN" sz="1200" b="0" i="1" u="none" strike="noStrike" kern="1200" baseline="0" dirty="0" smtClean="0">
                <a:solidFill>
                  <a:schemeClr val="tx2"/>
                </a:solidFill>
                <a:latin typeface="微软雅黑" panose="020B0503020204020204" pitchFamily="34" charset="-122"/>
                <a:ea typeface="微软雅黑" panose="020B0503020204020204" pitchFamily="34" charset="-122"/>
                <a:cs typeface="+mn-cs"/>
              </a:rPr>
              <a:t>Atomicity, Consistency, Isolation,</a:t>
            </a:r>
          </a:p>
          <a:p>
            <a:r>
              <a:rPr lang="en-US" altLang="zh-CN" sz="1200" b="0" i="1" u="none" strike="noStrike" kern="1200" baseline="0" dirty="0" smtClean="0">
                <a:solidFill>
                  <a:schemeClr val="tx2"/>
                </a:solidFill>
                <a:latin typeface="微软雅黑" panose="020B0503020204020204" pitchFamily="34" charset="-122"/>
                <a:ea typeface="微软雅黑" panose="020B0503020204020204" pitchFamily="34" charset="-122"/>
                <a:cs typeface="+mn-cs"/>
              </a:rPr>
              <a:t>Durability</a:t>
            </a:r>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 is a of properties that guarantee that database</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transactions are </a:t>
            </a:r>
            <a:r>
              <a:rPr lang="en-US" altLang="zh-CN" sz="1200" b="0" i="0" u="none" strike="noStrike" kern="1200" baseline="0" dirty="0" err="1" smtClean="0">
                <a:solidFill>
                  <a:schemeClr val="tx2"/>
                </a:solidFill>
                <a:latin typeface="微软雅黑" panose="020B0503020204020204" pitchFamily="34" charset="-122"/>
                <a:ea typeface="微软雅黑" panose="020B0503020204020204" pitchFamily="34" charset="-122"/>
                <a:cs typeface="+mn-cs"/>
              </a:rPr>
              <a:t>setprocessed</a:t>
            </a:r>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 reliably</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6</a:t>
            </a:fld>
            <a:endParaRPr lang="zh-CN" altLang="en-US" dirty="0"/>
          </a:p>
        </p:txBody>
      </p:sp>
    </p:spTree>
    <p:extLst>
      <p:ext uri="{BB962C8B-B14F-4D97-AF65-F5344CB8AC3E}">
        <p14:creationId xmlns:p14="http://schemas.microsoft.com/office/powerpoint/2010/main" val="4191000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7</a:t>
            </a:fld>
            <a:endParaRPr lang="zh-CN" altLang="en-US" dirty="0"/>
          </a:p>
        </p:txBody>
      </p:sp>
    </p:spTree>
    <p:extLst>
      <p:ext uri="{BB962C8B-B14F-4D97-AF65-F5344CB8AC3E}">
        <p14:creationId xmlns:p14="http://schemas.microsoft.com/office/powerpoint/2010/main" val="2752728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1" u="none" strike="noStrike" kern="1200" baseline="0" dirty="0" smtClean="0">
                <a:solidFill>
                  <a:schemeClr val="tx2"/>
                </a:solidFill>
                <a:latin typeface="微软雅黑" panose="020B0503020204020204" pitchFamily="34" charset="-122"/>
                <a:ea typeface="微软雅黑" panose="020B0503020204020204" pitchFamily="34" charset="-122"/>
                <a:cs typeface="+mn-cs"/>
              </a:rPr>
              <a:t>Atomicity, Consistency, </a:t>
            </a:r>
            <a:r>
              <a:rPr lang="en-US" altLang="zh-CN" sz="1200" b="0" i="1" u="none" strike="noStrike" kern="1200" baseline="0" dirty="0" err="1" smtClean="0">
                <a:solidFill>
                  <a:schemeClr val="tx2"/>
                </a:solidFill>
                <a:latin typeface="微软雅黑" panose="020B0503020204020204" pitchFamily="34" charset="-122"/>
                <a:ea typeface="微软雅黑" panose="020B0503020204020204" pitchFamily="34" charset="-122"/>
                <a:cs typeface="+mn-cs"/>
              </a:rPr>
              <a:t>Isolation,Durability</a:t>
            </a:r>
            <a:endParaRPr lang="en-US" altLang="zh-CN" sz="1200" b="0" i="1" u="none" strike="noStrike" kern="1200" baseline="0" dirty="0" smtClean="0">
              <a:solidFill>
                <a:schemeClr val="tx2"/>
              </a:solidFill>
              <a:latin typeface="微软雅黑" panose="020B0503020204020204" pitchFamily="34" charset="-122"/>
              <a:ea typeface="微软雅黑" panose="020B0503020204020204" pitchFamily="34" charset="-122"/>
              <a:cs typeface="+mn-cs"/>
            </a:endParaRP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ACID (</a:t>
            </a:r>
            <a:r>
              <a:rPr lang="en-US" altLang="zh-CN" sz="1200" b="0" i="1" u="none" strike="noStrike" kern="1200" baseline="0" dirty="0" smtClean="0">
                <a:solidFill>
                  <a:schemeClr val="tx2"/>
                </a:solidFill>
                <a:latin typeface="微软雅黑" panose="020B0503020204020204" pitchFamily="34" charset="-122"/>
                <a:ea typeface="微软雅黑" panose="020B0503020204020204" pitchFamily="34" charset="-122"/>
                <a:cs typeface="+mn-cs"/>
              </a:rPr>
              <a:t>Atomicity, Consistency, Isolation,</a:t>
            </a:r>
          </a:p>
          <a:p>
            <a:r>
              <a:rPr lang="en-US" altLang="zh-CN" sz="1200" b="0" i="1" u="none" strike="noStrike" kern="1200" baseline="0" dirty="0" smtClean="0">
                <a:solidFill>
                  <a:schemeClr val="tx2"/>
                </a:solidFill>
                <a:latin typeface="微软雅黑" panose="020B0503020204020204" pitchFamily="34" charset="-122"/>
                <a:ea typeface="微软雅黑" panose="020B0503020204020204" pitchFamily="34" charset="-122"/>
                <a:cs typeface="+mn-cs"/>
              </a:rPr>
              <a:t>Durability</a:t>
            </a:r>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 is a of properties that guarantee that database</a:t>
            </a:r>
          </a:p>
          <a:p>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transactions are </a:t>
            </a:r>
            <a:r>
              <a:rPr lang="en-US" altLang="zh-CN" sz="1200" b="0" i="0" u="none" strike="noStrike" kern="1200" baseline="0" dirty="0" err="1" smtClean="0">
                <a:solidFill>
                  <a:schemeClr val="tx2"/>
                </a:solidFill>
                <a:latin typeface="微软雅黑" panose="020B0503020204020204" pitchFamily="34" charset="-122"/>
                <a:ea typeface="微软雅黑" panose="020B0503020204020204" pitchFamily="34" charset="-122"/>
                <a:cs typeface="+mn-cs"/>
              </a:rPr>
              <a:t>setprocessed</a:t>
            </a:r>
            <a:r>
              <a:rPr lang="en-US" altLang="zh-CN" sz="1200" b="0" i="0" u="none" strike="noStrike" kern="1200" baseline="0" dirty="0" smtClean="0">
                <a:solidFill>
                  <a:schemeClr val="tx2"/>
                </a:solidFill>
                <a:latin typeface="微软雅黑" panose="020B0503020204020204" pitchFamily="34" charset="-122"/>
                <a:ea typeface="微软雅黑" panose="020B0503020204020204" pitchFamily="34" charset="-122"/>
                <a:cs typeface="+mn-cs"/>
              </a:rPr>
              <a:t> reliably</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8</a:t>
            </a:fld>
            <a:endParaRPr lang="zh-CN" altLang="en-US" dirty="0"/>
          </a:p>
        </p:txBody>
      </p:sp>
    </p:spTree>
    <p:extLst>
      <p:ext uri="{BB962C8B-B14F-4D97-AF65-F5344CB8AC3E}">
        <p14:creationId xmlns:p14="http://schemas.microsoft.com/office/powerpoint/2010/main" val="3450849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9</a:t>
            </a:fld>
            <a:endParaRPr lang="zh-CN" altLang="en-US" dirty="0"/>
          </a:p>
        </p:txBody>
      </p:sp>
    </p:spTree>
    <p:extLst>
      <p:ext uri="{BB962C8B-B14F-4D97-AF65-F5344CB8AC3E}">
        <p14:creationId xmlns:p14="http://schemas.microsoft.com/office/powerpoint/2010/main" val="2234160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1" name="矩形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2" name="矩形​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2428669" y="1600200"/>
            <a:ext cx="8329031" cy="2680127"/>
          </a:xfrm>
        </p:spPr>
        <p:txBody>
          <a:bodyPr rtlCol="0">
            <a:noAutofit/>
          </a:bodyPr>
          <a:lstStyle>
            <a:lvl1pPr>
              <a:defRPr sz="5400">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smtClean="0"/>
              <a:t>单击以编辑母版副标题样式</a:t>
            </a:r>
            <a:endParaRPr lang="zh-CN" altLang="en-US" noProof="0" dirty="0"/>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4947C3F0-2957-4D41-9FB7-182757A04D67}" type="datetime2">
              <a:rPr lang="zh-CN" altLang="en-US" smtClean="0"/>
              <a:pPr/>
              <a:t>2019年1月16日</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412"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8DF8E148-EC1F-43A2-8C9E-1F57F6D08A76}" type="datetime2">
              <a:rPr lang="zh-CN" altLang="en-US" smtClean="0"/>
              <a:pPr/>
              <a:t>2019年1月16日</a:t>
            </a:fld>
            <a:endParaRPr lang="zh-CN" altLang="en-US"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灯片编号占位符 5"/>
          <p:cNvSpPr>
            <a:spLocks noGrp="1"/>
          </p:cNvSpPr>
          <p:nvPr>
            <p:ph type="sldNum" sz="quarter" idx="12"/>
          </p:nvPr>
        </p:nvSpPr>
        <p:spPr/>
        <p:txBody>
          <a:bodyPr rtlCol="0"/>
          <a:lstStyle/>
          <a:p>
            <a:pPr rtl="0"/>
            <a:fld id="{7DC1BBB0-96F0-4077-A278-0F3FB5C104D3}" type="slidenum">
              <a:rPr lang="en-US" altLang="zh-CN" noProof="0" smtClean="0"/>
              <a:t>‹#›</a:t>
            </a:fld>
            <a:endParaRPr lang="zh-CN" altLang="en-US"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矩形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垂直标题 1"/>
          <p:cNvSpPr>
            <a:spLocks noGrp="1"/>
          </p:cNvSpPr>
          <p:nvPr>
            <p:ph type="title" orient="vert"/>
          </p:nvPr>
        </p:nvSpPr>
        <p:spPr>
          <a:xfrm>
            <a:off x="9599612" y="685800"/>
            <a:ext cx="1787526" cy="5486400"/>
          </a:xfrm>
        </p:spPr>
        <p:txBody>
          <a:bodyPr vert="eaVert" rtlCol="0"/>
          <a:lstStyle>
            <a:lvl1pPr>
              <a:defRPr>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竖排文字占位符 2"/>
          <p:cNvSpPr>
            <a:spLocks noGrp="1"/>
          </p:cNvSpPr>
          <p:nvPr>
            <p:ph type="body" orient="vert" idx="1"/>
          </p:nvPr>
        </p:nvSpPr>
        <p:spPr>
          <a:xfrm>
            <a:off x="1598613" y="685800"/>
            <a:ext cx="7848599" cy="5486400"/>
          </a:xfrm>
        </p:spPr>
        <p:txBody>
          <a:bodyPr vert="eaVert"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B7B4C11-1E14-4887-9E78-A9346EC068F1}" type="datetime2">
              <a:rPr lang="zh-CN" altLang="en-US" smtClean="0"/>
              <a:pPr/>
              <a:t>2019年1月16日</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zh-CN" altLang="en-US"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vl6pPr>
              <a:defRPr/>
            </a:lvl6pPr>
            <a:lvl7pPr>
              <a:defRPr/>
            </a:lvl7pPr>
            <a:lvl8pPr>
              <a:defRPr/>
            </a:lvl8pPr>
            <a:lvl9pPr>
              <a:defRPr/>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86FD5D46-E987-42B2-B42C-B8920598FADE}" type="datetime2">
              <a:rPr lang="zh-CN" altLang="en-US" smtClean="0"/>
              <a:pPr/>
              <a:t>2019年1月16日</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9" name="矩形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0" name="矩形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4" name="矩形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1" name="矩形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23" name="直接连接符​​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7" name="矩形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8" name="矩形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9" name="矩形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30" name="矩形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1" name="直接连接符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3" name="直接连接符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598613" y="1600201"/>
            <a:ext cx="8283272" cy="2654064"/>
          </a:xfrm>
        </p:spPr>
        <p:txBody>
          <a:bodyPr rtlCol="0" anchor="b">
            <a:normAutofit/>
          </a:bodyPr>
          <a:lstStyle>
            <a:lvl1pPr algn="l">
              <a:defRPr sz="5400" b="0" cap="none" baseline="0">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smtClean="0"/>
              <a:t>编辑母版文本样式</a:t>
            </a:r>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8365F240-A7EF-41C8-A85B-C448CF84B5E5}" type="datetime2">
              <a:rPr lang="zh-CN" altLang="en-US" smtClean="0"/>
              <a:pPr/>
              <a:t>2019年1月16日</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571"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ltLang="en-US" dirty="0"/>
          </a:p>
        </p:txBody>
      </p:sp>
      <p:sp>
        <p:nvSpPr>
          <p:cNvPr id="3" name="内容占位符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4" name="内容占位符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5" name="日期占位符 4"/>
          <p:cNvSpPr>
            <a:spLocks noGrp="1"/>
          </p:cNvSpPr>
          <p:nvPr>
            <p:ph type="dt" sz="half" idx="10"/>
          </p:nvPr>
        </p:nvSpPr>
        <p:spPr/>
        <p:txBody>
          <a:bodyPr rtlCol="0"/>
          <a:lstStyle>
            <a:lvl1pPr>
              <a:defRPr/>
            </a:lvl1pPr>
          </a:lstStyle>
          <a:p>
            <a:fld id="{F770B30E-8728-44DB-AEE3-E4A75AEDBBD9}" type="datetime2">
              <a:rPr lang="zh-CN" altLang="en-US" smtClean="0"/>
              <a:pPr/>
              <a:t>2019年1月16日</a:t>
            </a:fld>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7" name="灯片编号占位符 6"/>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zh-CN" altLang="en-US" dirty="0"/>
          </a:p>
        </p:txBody>
      </p:sp>
      <p:sp>
        <p:nvSpPr>
          <p:cNvPr id="3" name="文本占位符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编辑母版文本样式</a:t>
            </a:r>
          </a:p>
        </p:txBody>
      </p:sp>
      <p:sp>
        <p:nvSpPr>
          <p:cNvPr id="4" name="内容占位符 3"/>
          <p:cNvSpPr>
            <a:spLocks noGrp="1"/>
          </p:cNvSpPr>
          <p:nvPr>
            <p:ph sz="half" idx="2"/>
          </p:nvPr>
        </p:nvSpPr>
        <p:spPr>
          <a:xfrm>
            <a:off x="1593436" y="2514706"/>
            <a:ext cx="4814586" cy="3657493"/>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baseline="0"/>
            </a:lvl8pPr>
            <a:lvl9pPr>
              <a:defRPr sz="1600" baseline="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5" name="文本占位符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编辑母版文本样式</a:t>
            </a:r>
          </a:p>
        </p:txBody>
      </p:sp>
      <p:sp>
        <p:nvSpPr>
          <p:cNvPr id="6" name="内容占位符 5"/>
          <p:cNvSpPr>
            <a:spLocks noGrp="1"/>
          </p:cNvSpPr>
          <p:nvPr>
            <p:ph sz="quarter" idx="4"/>
          </p:nvPr>
        </p:nvSpPr>
        <p:spPr>
          <a:xfrm>
            <a:off x="6557349" y="2514600"/>
            <a:ext cx="4818888" cy="3655568"/>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680BCF82-A51A-4389-A573-378AD02C5141}" type="datetime2">
              <a:rPr lang="zh-CN" altLang="en-US" smtClean="0"/>
              <a:pPr/>
              <a:t>2019年1月16日</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rtlCol="0"/>
          <a:lstStyle>
            <a:lvl1pPr>
              <a:defRPr/>
            </a:lvl1pPr>
          </a:lstStyle>
          <a:p>
            <a:fld id="{CE03A716-E3DC-4D9D-823C-60FCD8C9B163}" type="datetime2">
              <a:rPr lang="zh-CN" altLang="en-US" smtClean="0"/>
              <a:pPr/>
              <a:t>2019年1月16日</a:t>
            </a:fld>
            <a:endParaRPr lang="zh-CN" altLang="en-US" dirty="0"/>
          </a:p>
        </p:txBody>
      </p:sp>
      <p:sp>
        <p:nvSpPr>
          <p:cNvPr id="4" name="页脚占位符 3"/>
          <p:cNvSpPr>
            <a:spLocks noGrp="1"/>
          </p:cNvSpPr>
          <p:nvPr>
            <p:ph type="ftr" sz="quarter" idx="11"/>
          </p:nvPr>
        </p:nvSpPr>
        <p:spPr/>
        <p:txBody>
          <a:bodyPr rtlCol="0"/>
          <a:lstStyle/>
          <a:p>
            <a:pPr rtl="0"/>
            <a:r>
              <a:rPr lang="zh-CN" altLang="en-US" dirty="0"/>
              <a:t>添加页脚</a:t>
            </a:r>
          </a:p>
        </p:txBody>
      </p:sp>
      <p:sp>
        <p:nvSpPr>
          <p:cNvPr id="5" name="灯片编号占位符 4"/>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6" name="矩形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7" name="直接连接符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16B8A94-44E5-4844-A22C-F796FCAA90D9}" type="datetime2">
              <a:rPr lang="zh-CN" altLang="en-US" smtClean="0"/>
              <a:pPr/>
              <a:t>2019年1月16日</a:t>
            </a:fld>
            <a:endParaRPr lang="zh-CN" altLang="en-US" dirty="0"/>
          </a:p>
        </p:txBody>
      </p:sp>
      <p:sp>
        <p:nvSpPr>
          <p:cNvPr id="3" name="页脚占位符 2"/>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4" name="灯片编号占位符 3"/>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10" name="直接连接符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内容占位符 2"/>
          <p:cNvSpPr>
            <a:spLocks noGrp="1"/>
          </p:cNvSpPr>
          <p:nvPr>
            <p:ph idx="1"/>
          </p:nvPr>
        </p:nvSpPr>
        <p:spPr>
          <a:xfrm>
            <a:off x="5180251" y="482600"/>
            <a:ext cx="6195986" cy="5689600"/>
          </a:xfrm>
        </p:spPr>
        <p:txBody>
          <a:bodyPr rtlCol="0">
            <a:normAutofit/>
          </a:bodyPr>
          <a:lstStyle>
            <a:lvl1pPr>
              <a:defRPr sz="28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baseline="0"/>
            </a:lvl8pPr>
            <a:lvl9pPr>
              <a:defRPr sz="1800" baseline="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文本占位符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smtClean="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288B2AC-AC0A-4E49-82A3-94EE74FA7FBF}" type="datetime2">
              <a:rPr lang="zh-CN" altLang="en-US" smtClean="0"/>
              <a:pPr/>
              <a:t>2019年1月16日</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11" name="矩形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smtClean="0"/>
              <a:t>单击图标添加图片</a:t>
            </a:r>
            <a:endParaRPr lang="zh-CN" altLang="en-US" dirty="0"/>
          </a:p>
        </p:txBody>
      </p:sp>
      <p:sp>
        <p:nvSpPr>
          <p:cNvPr id="4" name="文本占位符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smtClean="0"/>
              <a:t>编辑母版文本样式</a:t>
            </a:r>
          </a:p>
        </p:txBody>
      </p:sp>
      <p:sp>
        <p:nvSpPr>
          <p:cNvPr id="5" name="日期占位符 4"/>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1878E339-1BD2-4FEE-A113-9A0301740CF6}" type="datetime2">
              <a:rPr lang="zh-CN" altLang="en-US" smtClean="0"/>
              <a:pPr/>
              <a:t>2019年1月16日</a:t>
            </a:fld>
            <a:endParaRPr lang="zh-CN" altLang="en-US" dirty="0"/>
          </a:p>
        </p:txBody>
      </p:sp>
      <p:sp>
        <p:nvSpPr>
          <p:cNvPr id="6" name="页脚占位符 5"/>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灯片编号占位符 6"/>
          <p:cNvSpPr>
            <a:spLocks noGrp="1"/>
          </p:cNvSpPr>
          <p:nvPr>
            <p:ph type="sldNum" sz="quarter" idx="12"/>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cxnSp>
        <p:nvCxnSpPr>
          <p:cNvPr id="10" name="直接连接符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cxnSp>
        <p:nvCxnSpPr>
          <p:cNvPr id="16" name="直接连接符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4" name="日期占位符 3"/>
          <p:cNvSpPr>
            <a:spLocks noGrp="1"/>
          </p:cNvSpPr>
          <p:nvPr>
            <p:ph type="dt" sz="half" idx="2"/>
          </p:nvPr>
        </p:nvSpPr>
        <p:spPr>
          <a:xfrm>
            <a:off x="5027612" y="6356351"/>
            <a:ext cx="1371521" cy="365125"/>
          </a:xfrm>
          <a:prstGeom prst="rect">
            <a:avLst/>
          </a:prstGeom>
        </p:spPr>
        <p:txBody>
          <a:bodyPr vert="horz" lIns="91440" tIns="45720" rIns="91440" bIns="45720" rtlCol="0" anchor="ctr"/>
          <a:lstStyle>
            <a:lvl1pPr algn="l">
              <a:defRPr sz="1200" cap="all" baseline="0">
                <a:solidFill>
                  <a:schemeClr val="tx1"/>
                </a:solidFill>
                <a:latin typeface="微软雅黑" panose="020B0503020204020204" pitchFamily="34" charset="-122"/>
                <a:ea typeface="微软雅黑" panose="020B0503020204020204" pitchFamily="34" charset="-122"/>
              </a:defRPr>
            </a:lvl1pPr>
          </a:lstStyle>
          <a:p>
            <a:fld id="{A339CB27-C670-4AAB-948C-7E3D1D9FAE30}" type="datetime2">
              <a:rPr lang="zh-CN" altLang="en-US" smtClean="0"/>
              <a:pPr/>
              <a:t>2019年1月16日</a:t>
            </a:fld>
            <a:endParaRPr lang="zh-CN" altLang="en-US" dirty="0"/>
          </a:p>
        </p:txBody>
      </p:sp>
      <p:sp>
        <p:nvSpPr>
          <p:cNvPr id="5" name="页脚占位符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微软雅黑" panose="020B0503020204020204" pitchFamily="34" charset="-122"/>
          <a:ea typeface="微软雅黑" panose="020B0503020204020204" pitchFamily="34" charset="-122"/>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r>
              <a:rPr lang="en-US" altLang="zh-CN" b="1" dirty="0">
                <a:ea typeface="宋体" panose="02010600030101010101" pitchFamily="2" charset="-122"/>
              </a:rPr>
              <a:t>Dynamo: Amazon’s Highly Available Key-value Store</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smtClean="0">
                <a:latin typeface="Arial" panose="020B0604020202020204" pitchFamily="34" charset="0"/>
                <a:sym typeface="Arial" panose="020B0604020202020204" pitchFamily="34" charset="0"/>
              </a:rPr>
              <a:t>系统架构</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内容占位符 13"/>
          <p:cNvSpPr>
            <a:spLocks noGrp="1"/>
          </p:cNvSpPr>
          <p:nvPr>
            <p:ph idx="1"/>
          </p:nvPr>
        </p:nvSpPr>
        <p:spPr/>
        <p:txBody>
          <a:bodyPr rtlCol="0">
            <a:normAutofit/>
          </a:bodyPr>
          <a:lstStyle/>
          <a:p>
            <a:pPr marL="0" indent="0">
              <a:buNone/>
            </a:pPr>
            <a:r>
              <a:rPr lang="en-US" altLang="zh-CN" dirty="0" smtClean="0">
                <a:ea typeface="宋体" panose="02010600030101010101" pitchFamily="2" charset="-122"/>
              </a:rPr>
              <a:t>  </a:t>
            </a:r>
            <a:endParaRPr lang="en-US" altLang="zh-CN" dirty="0">
              <a:ea typeface="宋体" panose="02010600030101010101" pitchFamily="2" charset="-122"/>
            </a:endParaRPr>
          </a:p>
        </p:txBody>
      </p:sp>
      <p:sp>
        <p:nvSpPr>
          <p:cNvPr id="5" name="矩形 4"/>
          <p:cNvSpPr/>
          <p:nvPr/>
        </p:nvSpPr>
        <p:spPr>
          <a:xfrm>
            <a:off x="3133408" y="5183783"/>
            <a:ext cx="6092825" cy="1477328"/>
          </a:xfrm>
          <a:prstGeom prst="rect">
            <a:avLst/>
          </a:prstGeom>
        </p:spPr>
        <p:txBody>
          <a:bodyPr>
            <a:spAutoFit/>
          </a:bodyPr>
          <a:lstStyle/>
          <a:p>
            <a:r>
              <a:rPr lang="en-US" altLang="zh-CN" dirty="0"/>
              <a:t> </a:t>
            </a:r>
            <a:r>
              <a:rPr lang="en-US" altLang="zh-CN" dirty="0" smtClean="0"/>
              <a:t>      Dynamo </a:t>
            </a:r>
            <a:r>
              <a:rPr lang="zh-CN" altLang="en-US" dirty="0"/>
              <a:t>为了达到高可用性和持久性，防止由于节点宕机故障或者数据丢失，将同一份数据在协调者和随后的 </a:t>
            </a:r>
            <a:r>
              <a:rPr lang="en-US" altLang="zh-CN" dirty="0"/>
              <a:t>N-1 </a:t>
            </a:r>
            <a:r>
              <a:rPr lang="zh-CN" altLang="en-US" dirty="0"/>
              <a:t>个节点上备份了多次，</a:t>
            </a:r>
            <a:r>
              <a:rPr lang="en-US" altLang="zh-CN" dirty="0"/>
              <a:t>N </a:t>
            </a:r>
            <a:r>
              <a:rPr lang="zh-CN" altLang="en-US" dirty="0"/>
              <a:t>是一个可以配置的值，在一般情况下都为 </a:t>
            </a:r>
            <a:r>
              <a:rPr lang="en-US" altLang="zh-CN" dirty="0" smtClean="0"/>
              <a:t>3</a:t>
            </a:r>
          </a:p>
          <a:p>
            <a:r>
              <a:rPr lang="zh-CN" altLang="en-US" dirty="0" smtClean="0"/>
              <a:t>       存储某一特定</a:t>
            </a:r>
            <a:r>
              <a:rPr lang="en-US" altLang="zh-CN" dirty="0" smtClean="0"/>
              <a:t>Key</a:t>
            </a:r>
            <a:r>
              <a:rPr lang="zh-CN" altLang="en-US" dirty="0" smtClean="0"/>
              <a:t>的节点列表称为</a:t>
            </a:r>
            <a:r>
              <a:rPr lang="en-US" altLang="zh-CN" dirty="0"/>
              <a:t>preference list</a:t>
            </a:r>
            <a:endParaRPr lang="zh-CN" altLang="en-US" dirty="0"/>
          </a:p>
        </p:txBody>
      </p:sp>
      <p:pic>
        <p:nvPicPr>
          <p:cNvPr id="11" name="图片 10"/>
          <p:cNvPicPr>
            <a:picLocks noChangeAspect="1"/>
          </p:cNvPicPr>
          <p:nvPr/>
        </p:nvPicPr>
        <p:blipFill>
          <a:blip r:embed="rId3"/>
          <a:stretch>
            <a:fillRect/>
          </a:stretch>
        </p:blipFill>
        <p:spPr>
          <a:xfrm>
            <a:off x="3574132" y="1263930"/>
            <a:ext cx="4942857" cy="3828571"/>
          </a:xfrm>
          <a:prstGeom prst="rect">
            <a:avLst/>
          </a:prstGeom>
        </p:spPr>
      </p:pic>
    </p:spTree>
    <p:extLst>
      <p:ext uri="{BB962C8B-B14F-4D97-AF65-F5344CB8AC3E}">
        <p14:creationId xmlns:p14="http://schemas.microsoft.com/office/powerpoint/2010/main" val="4167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smtClean="0">
                <a:latin typeface="Arial" panose="020B0604020202020204" pitchFamily="34" charset="0"/>
                <a:ea typeface="微软雅黑" panose="020B0503020204020204" pitchFamily="34" charset="-122"/>
                <a:sym typeface="Arial" panose="020B0604020202020204" pitchFamily="34" charset="0"/>
              </a:rPr>
              <a:t>加入</a:t>
            </a:r>
            <a:r>
              <a:rPr lang="en-US" altLang="zh-CN" dirty="0" smtClean="0">
                <a:latin typeface="Arial" panose="020B0604020202020204" pitchFamily="34" charset="0"/>
                <a:ea typeface="微软雅黑" panose="020B0503020204020204" pitchFamily="34" charset="-122"/>
                <a:sym typeface="Arial" panose="020B0604020202020204" pitchFamily="34" charset="0"/>
              </a:rPr>
              <a:t>Virtual Node</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内容占位符 13"/>
          <p:cNvSpPr>
            <a:spLocks noGrp="1"/>
          </p:cNvSpPr>
          <p:nvPr>
            <p:ph idx="1"/>
          </p:nvPr>
        </p:nvSpPr>
        <p:spPr/>
        <p:txBody>
          <a:bodyPr rtlCol="0">
            <a:normAutofit/>
          </a:bodyPr>
          <a:lstStyle/>
          <a:p>
            <a:pPr marL="0" indent="0">
              <a:buNone/>
            </a:pPr>
            <a:r>
              <a:rPr lang="en-US" altLang="zh-CN" dirty="0" smtClean="0">
                <a:ea typeface="宋体" panose="02010600030101010101" pitchFamily="2" charset="-122"/>
              </a:rPr>
              <a:t>  </a:t>
            </a:r>
            <a:endParaRPr lang="en-US" altLang="zh-CN" dirty="0">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1585284" y="1988840"/>
            <a:ext cx="9086851" cy="3376800"/>
          </a:xfrm>
          <a:prstGeom prst="rect">
            <a:avLst/>
          </a:prstGeom>
        </p:spPr>
      </p:pic>
    </p:spTree>
    <p:extLst>
      <p:ext uri="{BB962C8B-B14F-4D97-AF65-F5344CB8AC3E}">
        <p14:creationId xmlns:p14="http://schemas.microsoft.com/office/powerpoint/2010/main" val="331617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smtClean="0">
                <a:latin typeface="Arial" panose="020B0604020202020204" pitchFamily="34" charset="0"/>
                <a:ea typeface="微软雅黑" panose="020B0503020204020204" pitchFamily="34" charset="-122"/>
                <a:sym typeface="Arial" panose="020B0604020202020204" pitchFamily="34" charset="0"/>
              </a:rPr>
              <a:t>加入</a:t>
            </a:r>
            <a:r>
              <a:rPr lang="en-US" altLang="zh-CN" dirty="0" smtClean="0">
                <a:latin typeface="Arial" panose="020B0604020202020204" pitchFamily="34" charset="0"/>
                <a:ea typeface="微软雅黑" panose="020B0503020204020204" pitchFamily="34" charset="-122"/>
                <a:sym typeface="Arial" panose="020B0604020202020204" pitchFamily="34" charset="0"/>
              </a:rPr>
              <a:t>Virtual Node</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内容占位符 13"/>
          <p:cNvSpPr>
            <a:spLocks noGrp="1"/>
          </p:cNvSpPr>
          <p:nvPr>
            <p:ph idx="1"/>
          </p:nvPr>
        </p:nvSpPr>
        <p:spPr/>
        <p:txBody>
          <a:bodyPr rtlCol="0">
            <a:normAutofit/>
          </a:bodyPr>
          <a:lstStyle/>
          <a:p>
            <a:pPr marL="0" indent="0">
              <a:buNone/>
            </a:pPr>
            <a:r>
              <a:rPr lang="en-US" altLang="zh-CN" dirty="0" smtClean="0">
                <a:ea typeface="宋体" panose="02010600030101010101" pitchFamily="2" charset="-122"/>
              </a:rPr>
              <a:t>  </a:t>
            </a:r>
            <a:endParaRPr lang="en-US" altLang="zh-CN" dirty="0">
              <a:ea typeface="宋体" panose="02010600030101010101" pitchFamily="2" charset="-122"/>
            </a:endParaRPr>
          </a:p>
        </p:txBody>
      </p:sp>
      <p:sp>
        <p:nvSpPr>
          <p:cNvPr id="2" name="矩形 1"/>
          <p:cNvSpPr/>
          <p:nvPr/>
        </p:nvSpPr>
        <p:spPr>
          <a:xfrm>
            <a:off x="2566020" y="1600200"/>
            <a:ext cx="6092825" cy="4801314"/>
          </a:xfrm>
          <a:prstGeom prst="rect">
            <a:avLst/>
          </a:prstGeom>
        </p:spPr>
        <p:txBody>
          <a:bodyPr>
            <a:spAutoFit/>
          </a:bodyPr>
          <a:lstStyle/>
          <a:p>
            <a:r>
              <a:rPr lang="en-US" altLang="zh-CN" dirty="0">
                <a:latin typeface="TimesNewRomanPSMT"/>
              </a:rPr>
              <a:t>If a node becomes unavailable (due to failures or routine</a:t>
            </a:r>
          </a:p>
          <a:p>
            <a:r>
              <a:rPr lang="en-US" altLang="zh-CN" dirty="0">
                <a:latin typeface="TimesNewRomanPSMT"/>
              </a:rPr>
              <a:t>maintenance), the load handled by this node is evenly</a:t>
            </a:r>
          </a:p>
          <a:p>
            <a:r>
              <a:rPr lang="en-US" altLang="zh-CN" dirty="0">
                <a:latin typeface="TimesNewRomanPSMT"/>
              </a:rPr>
              <a:t>dispersed across the remaining available nodes.</a:t>
            </a:r>
          </a:p>
          <a:p>
            <a:r>
              <a:rPr lang="en-US" altLang="zh-CN" dirty="0">
                <a:latin typeface="SymbolMT"/>
              </a:rPr>
              <a:t>• </a:t>
            </a:r>
            <a:r>
              <a:rPr lang="en-US" altLang="zh-CN" dirty="0">
                <a:latin typeface="TimesNewRomanPSMT"/>
              </a:rPr>
              <a:t>When a node becomes available again, or a new node is</a:t>
            </a:r>
          </a:p>
          <a:p>
            <a:r>
              <a:rPr lang="en-US" altLang="zh-CN" dirty="0">
                <a:latin typeface="TimesNewRomanPSMT"/>
              </a:rPr>
              <a:t>added to the system, the newly available node accepts a</a:t>
            </a:r>
          </a:p>
          <a:p>
            <a:r>
              <a:rPr lang="en-US" altLang="zh-CN" dirty="0">
                <a:latin typeface="TimesNewRomanPSMT"/>
              </a:rPr>
              <a:t>roughly equivalent amount of load from each of the other</a:t>
            </a:r>
          </a:p>
          <a:p>
            <a:r>
              <a:rPr lang="en-US" altLang="zh-CN" dirty="0">
                <a:latin typeface="TimesNewRomanPSMT"/>
              </a:rPr>
              <a:t>available nodes.</a:t>
            </a:r>
          </a:p>
          <a:p>
            <a:r>
              <a:rPr lang="en-US" altLang="zh-CN" dirty="0">
                <a:latin typeface="SymbolMT"/>
              </a:rPr>
              <a:t>• </a:t>
            </a:r>
            <a:r>
              <a:rPr lang="en-US" altLang="zh-CN" dirty="0">
                <a:latin typeface="TimesNewRomanPSMT"/>
              </a:rPr>
              <a:t>The number of virtual nodes that a node is responsible can</a:t>
            </a:r>
          </a:p>
          <a:p>
            <a:r>
              <a:rPr lang="en-US" altLang="zh-CN" dirty="0">
                <a:latin typeface="TimesNewRomanPSMT"/>
              </a:rPr>
              <a:t>decided based on its capacity, accounting for heterogeneity</a:t>
            </a:r>
          </a:p>
          <a:p>
            <a:r>
              <a:rPr lang="en-US" altLang="zh-CN" dirty="0">
                <a:latin typeface="TimesNewRomanPSMT"/>
              </a:rPr>
              <a:t>in the physical infrastructure.</a:t>
            </a:r>
            <a:endParaRPr lang="zh-CN" altLang="en-US" dirty="0"/>
          </a:p>
        </p:txBody>
      </p:sp>
    </p:spTree>
    <p:extLst>
      <p:ext uri="{BB962C8B-B14F-4D97-AF65-F5344CB8AC3E}">
        <p14:creationId xmlns:p14="http://schemas.microsoft.com/office/powerpoint/2010/main" val="3054853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smtClean="0">
                <a:latin typeface="Arial" panose="020B0604020202020204" pitchFamily="34" charset="0"/>
                <a:sym typeface="Arial" panose="020B0604020202020204" pitchFamily="34" charset="0"/>
              </a:rPr>
              <a:t>数据向量时间戳</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内容占位符 13"/>
          <p:cNvSpPr>
            <a:spLocks noGrp="1"/>
          </p:cNvSpPr>
          <p:nvPr>
            <p:ph idx="1"/>
          </p:nvPr>
        </p:nvSpPr>
        <p:spPr/>
        <p:txBody>
          <a:bodyPr rtlCol="0">
            <a:normAutofit/>
          </a:bodyPr>
          <a:lstStyle/>
          <a:p>
            <a:pPr marL="0" indent="0">
              <a:buNone/>
            </a:pPr>
            <a:r>
              <a:rPr lang="en-US" altLang="zh-CN" dirty="0" smtClean="0">
                <a:ea typeface="宋体" panose="02010600030101010101" pitchFamily="2" charset="-122"/>
              </a:rPr>
              <a:t>  </a:t>
            </a:r>
            <a:endParaRPr lang="en-US" altLang="zh-CN" dirty="0">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3646140" y="1351765"/>
            <a:ext cx="4008043" cy="5068870"/>
          </a:xfrm>
          <a:prstGeom prst="rect">
            <a:avLst/>
          </a:prstGeom>
        </p:spPr>
      </p:pic>
    </p:spTree>
    <p:extLst>
      <p:ext uri="{BB962C8B-B14F-4D97-AF65-F5344CB8AC3E}">
        <p14:creationId xmlns:p14="http://schemas.microsoft.com/office/powerpoint/2010/main" val="10990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b="1" dirty="0"/>
              <a:t>Quorum</a:t>
            </a:r>
            <a:r>
              <a:rPr lang="zh-CN" altLang="en-US" b="1" dirty="0" smtClean="0"/>
              <a:t>机制</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内容占位符 13"/>
          <p:cNvSpPr>
            <a:spLocks noGrp="1"/>
          </p:cNvSpPr>
          <p:nvPr>
            <p:ph idx="1"/>
          </p:nvPr>
        </p:nvSpPr>
        <p:spPr>
          <a:xfrm>
            <a:off x="2277988" y="1600200"/>
            <a:ext cx="9098249" cy="1828800"/>
          </a:xfrm>
        </p:spPr>
        <p:txBody>
          <a:bodyPr rtlCol="0">
            <a:normAutofit/>
          </a:bodyPr>
          <a:lstStyle/>
          <a:p>
            <a:pPr marL="0" indent="0">
              <a:buNone/>
            </a:pPr>
            <a:r>
              <a:rPr lang="en-US" altLang="zh-CN" dirty="0" smtClean="0">
                <a:ea typeface="宋体" panose="02010600030101010101" pitchFamily="2" charset="-122"/>
              </a:rPr>
              <a:t>  </a:t>
            </a:r>
            <a:endParaRPr lang="en-US" altLang="zh-CN" dirty="0">
              <a:ea typeface="宋体" panose="02010600030101010101" pitchFamily="2" charset="-122"/>
            </a:endParaRPr>
          </a:p>
        </p:txBody>
      </p:sp>
      <p:sp>
        <p:nvSpPr>
          <p:cNvPr id="2" name="椭圆 1"/>
          <p:cNvSpPr/>
          <p:nvPr/>
        </p:nvSpPr>
        <p:spPr>
          <a:xfrm>
            <a:off x="4510236" y="1965836"/>
            <a:ext cx="2088232" cy="136815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3600" dirty="0" smtClean="0"/>
              <a:t>读</a:t>
            </a:r>
            <a:endParaRPr lang="zh-CN" altLang="en-US" sz="3600" dirty="0"/>
          </a:p>
        </p:txBody>
      </p:sp>
      <p:sp>
        <p:nvSpPr>
          <p:cNvPr id="7" name="椭圆 6"/>
          <p:cNvSpPr/>
          <p:nvPr/>
        </p:nvSpPr>
        <p:spPr>
          <a:xfrm>
            <a:off x="5878388" y="2060848"/>
            <a:ext cx="2088232" cy="1368152"/>
          </a:xfrm>
          <a:prstGeom prst="ellipse">
            <a:avLst/>
          </a:prstGeom>
          <a:solidFill>
            <a:schemeClr val="tx1">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4000" dirty="0" smtClean="0"/>
              <a:t>写</a:t>
            </a:r>
            <a:endParaRPr lang="zh-CN" altLang="en-US" sz="4000" dirty="0"/>
          </a:p>
        </p:txBody>
      </p:sp>
      <p:sp>
        <p:nvSpPr>
          <p:cNvPr id="3" name="文本框 2"/>
          <p:cNvSpPr txBox="1"/>
          <p:nvPr/>
        </p:nvSpPr>
        <p:spPr>
          <a:xfrm>
            <a:off x="4654252" y="4077072"/>
            <a:ext cx="3480440" cy="369332"/>
          </a:xfrm>
          <a:prstGeom prst="rect">
            <a:avLst/>
          </a:prstGeom>
          <a:noFill/>
        </p:spPr>
        <p:txBody>
          <a:bodyPr wrap="none" rtlCol="0">
            <a:spAutoFit/>
          </a:bodyPr>
          <a:lstStyle/>
          <a:p>
            <a:r>
              <a:rPr lang="zh-CN" altLang="en-US" dirty="0"/>
              <a:t>假设有</a:t>
            </a:r>
            <a:r>
              <a:rPr lang="en-US" altLang="zh-CN" dirty="0"/>
              <a:t>N</a:t>
            </a:r>
            <a:r>
              <a:rPr lang="zh-CN" altLang="en-US" dirty="0"/>
              <a:t>个</a:t>
            </a:r>
            <a:r>
              <a:rPr lang="zh-CN" altLang="en-US" dirty="0" smtClean="0"/>
              <a:t>副本，</a:t>
            </a:r>
            <a:r>
              <a:rPr lang="zh-CN" altLang="en-US" b="1" dirty="0" smtClean="0"/>
              <a:t>其中</a:t>
            </a:r>
            <a:r>
              <a:rPr lang="zh-CN" altLang="en-US" b="1" dirty="0"/>
              <a:t>，</a:t>
            </a:r>
            <a:r>
              <a:rPr lang="en-US" altLang="zh-CN" b="1" dirty="0"/>
              <a:t>W+R&gt;N</a:t>
            </a:r>
            <a:endParaRPr lang="zh-CN" altLang="en-US" dirty="0"/>
          </a:p>
        </p:txBody>
      </p:sp>
      <p:sp>
        <p:nvSpPr>
          <p:cNvPr id="6" name="矩形 5"/>
          <p:cNvSpPr/>
          <p:nvPr/>
        </p:nvSpPr>
        <p:spPr>
          <a:xfrm>
            <a:off x="3438423" y="4653136"/>
            <a:ext cx="6092825" cy="1754326"/>
          </a:xfrm>
          <a:prstGeom prst="rect">
            <a:avLst/>
          </a:prstGeom>
        </p:spPr>
        <p:txBody>
          <a:bodyPr>
            <a:spAutoFit/>
          </a:bodyPr>
          <a:lstStyle/>
          <a:p>
            <a:r>
              <a:rPr lang="zh-CN" altLang="en-US" dirty="0" smtClean="0">
                <a:solidFill>
                  <a:srgbClr val="000000"/>
                </a:solidFill>
                <a:latin typeface="Verdana" panose="020B0604030504040204" pitchFamily="34" charset="0"/>
              </a:rPr>
              <a:t>假设</a:t>
            </a:r>
            <a:r>
              <a:rPr lang="en-US" altLang="zh-CN" dirty="0" smtClean="0">
                <a:solidFill>
                  <a:srgbClr val="000000"/>
                </a:solidFill>
                <a:latin typeface="Verdana" panose="020B0604030504040204" pitchFamily="34" charset="0"/>
              </a:rPr>
              <a:t>N=5</a:t>
            </a:r>
            <a:r>
              <a:rPr lang="zh-CN" altLang="en-US" dirty="0" smtClean="0">
                <a:solidFill>
                  <a:srgbClr val="000000"/>
                </a:solidFill>
                <a:latin typeface="Verdana" panose="020B0604030504040204" pitchFamily="34" charset="0"/>
              </a:rPr>
              <a:t>，</a:t>
            </a:r>
            <a:r>
              <a:rPr lang="en-US" altLang="zh-CN" dirty="0">
                <a:solidFill>
                  <a:srgbClr val="000000"/>
                </a:solidFill>
                <a:latin typeface="Verdana" panose="020B0604030504040204" pitchFamily="34" charset="0"/>
              </a:rPr>
              <a:t>W=3</a:t>
            </a:r>
            <a:r>
              <a:rPr lang="zh-CN" altLang="en-US" dirty="0">
                <a:solidFill>
                  <a:srgbClr val="000000"/>
                </a:solidFill>
                <a:latin typeface="Verdana" panose="020B0604030504040204" pitchFamily="34" charset="0"/>
              </a:rPr>
              <a:t>，</a:t>
            </a:r>
            <a:r>
              <a:rPr lang="en-US" altLang="zh-CN" dirty="0">
                <a:solidFill>
                  <a:srgbClr val="000000"/>
                </a:solidFill>
                <a:latin typeface="Verdana" panose="020B0604030504040204" pitchFamily="34" charset="0"/>
              </a:rPr>
              <a:t>R=3</a:t>
            </a:r>
            <a:r>
              <a:rPr lang="zh-CN" altLang="en-US" dirty="0" smtClean="0">
                <a:solidFill>
                  <a:srgbClr val="000000"/>
                </a:solidFill>
                <a:latin typeface="Verdana" panose="020B0604030504040204" pitchFamily="34" charset="0"/>
              </a:rPr>
              <a:t>。</a:t>
            </a:r>
            <a:endParaRPr lang="en-US" altLang="zh-CN" dirty="0" smtClean="0">
              <a:solidFill>
                <a:srgbClr val="000000"/>
              </a:solidFill>
              <a:latin typeface="Verdana" panose="020B0604030504040204" pitchFamily="34" charset="0"/>
            </a:endParaRPr>
          </a:p>
          <a:p>
            <a:r>
              <a:rPr lang="zh-CN" altLang="en-US" dirty="0" smtClean="0">
                <a:solidFill>
                  <a:srgbClr val="000000"/>
                </a:solidFill>
                <a:latin typeface="Verdana" panose="020B0604030504040204" pitchFamily="34" charset="0"/>
              </a:rPr>
              <a:t>初始</a:t>
            </a:r>
            <a:r>
              <a:rPr lang="zh-CN" altLang="en-US" dirty="0">
                <a:solidFill>
                  <a:srgbClr val="000000"/>
                </a:solidFill>
                <a:latin typeface="Verdana" panose="020B0604030504040204" pitchFamily="34" charset="0"/>
              </a:rPr>
              <a:t>时数据</a:t>
            </a:r>
            <a:r>
              <a:rPr lang="zh-CN" altLang="en-US" dirty="0" smtClean="0">
                <a:solidFill>
                  <a:srgbClr val="000000"/>
                </a:solidFill>
                <a:latin typeface="Verdana" panose="020B0604030504040204" pitchFamily="34" charset="0"/>
              </a:rPr>
              <a:t>为：</a:t>
            </a:r>
            <a:r>
              <a:rPr lang="en-US" altLang="zh-CN" dirty="0" smtClean="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V</a:t>
            </a:r>
            <a:r>
              <a:rPr lang="en-US" altLang="zh-CN" baseline="-25000"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a:t>
            </a:r>
            <a:r>
              <a:rPr lang="en-US" altLang="zh-CN" dirty="0">
                <a:solidFill>
                  <a:srgbClr val="000000"/>
                </a:solidFill>
                <a:latin typeface="Verdana" panose="020B0604030504040204" pitchFamily="34" charset="0"/>
              </a:rPr>
              <a:t>V</a:t>
            </a:r>
            <a:r>
              <a:rPr lang="en-US" altLang="zh-CN" baseline="-25000"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a:t>
            </a:r>
            <a:r>
              <a:rPr lang="en-US" altLang="zh-CN" dirty="0">
                <a:solidFill>
                  <a:srgbClr val="000000"/>
                </a:solidFill>
                <a:latin typeface="Verdana" panose="020B0604030504040204" pitchFamily="34" charset="0"/>
              </a:rPr>
              <a:t>V</a:t>
            </a:r>
            <a:r>
              <a:rPr lang="en-US" altLang="zh-CN" baseline="-25000"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a:t>
            </a:r>
            <a:r>
              <a:rPr lang="en-US" altLang="zh-CN" dirty="0">
                <a:solidFill>
                  <a:srgbClr val="000000"/>
                </a:solidFill>
                <a:latin typeface="Verdana" panose="020B0604030504040204" pitchFamily="34" charset="0"/>
              </a:rPr>
              <a:t>V</a:t>
            </a:r>
            <a:r>
              <a:rPr lang="en-US" altLang="zh-CN" baseline="-25000"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a:t>
            </a:r>
            <a:r>
              <a:rPr lang="en-US" altLang="zh-CN" dirty="0">
                <a:solidFill>
                  <a:srgbClr val="000000"/>
                </a:solidFill>
                <a:latin typeface="Verdana" panose="020B0604030504040204" pitchFamily="34" charset="0"/>
              </a:rPr>
              <a:t>V</a:t>
            </a:r>
            <a:r>
              <a:rPr lang="en-US" altLang="zh-CN" baseline="-25000" dirty="0">
                <a:solidFill>
                  <a:srgbClr val="000000"/>
                </a:solidFill>
                <a:latin typeface="Verdana" panose="020B0604030504040204" pitchFamily="34" charset="0"/>
              </a:rPr>
              <a:t>1</a:t>
            </a:r>
            <a:r>
              <a:rPr lang="zh-CN" altLang="en-US" dirty="0" smtClean="0">
                <a:solidFill>
                  <a:srgbClr val="000000"/>
                </a:solidFill>
                <a:latin typeface="Verdana" panose="020B0604030504040204" pitchFamily="34" charset="0"/>
              </a:rPr>
              <a:t>）</a:t>
            </a:r>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写一</a:t>
            </a:r>
            <a:r>
              <a:rPr lang="zh-CN" altLang="en-US" dirty="0" smtClean="0">
                <a:solidFill>
                  <a:srgbClr val="000000"/>
                </a:solidFill>
                <a:latin typeface="Verdana" panose="020B0604030504040204" pitchFamily="34" charset="0"/>
              </a:rPr>
              <a:t>次后：</a:t>
            </a:r>
            <a:r>
              <a:rPr lang="en-US" altLang="zh-CN" dirty="0" smtClean="0">
                <a:solidFill>
                  <a:srgbClr val="000000"/>
                </a:solidFill>
                <a:latin typeface="Verdana" panose="020B0604030504040204" pitchFamily="34" charset="0"/>
              </a:rPr>
              <a:t>	(V</a:t>
            </a:r>
            <a:r>
              <a:rPr lang="en-US" altLang="zh-CN" baseline="-25000" dirty="0" smtClean="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a:t>
            </a:r>
            <a:r>
              <a:rPr lang="en-US" altLang="zh-CN" dirty="0">
                <a:solidFill>
                  <a:srgbClr val="000000"/>
                </a:solidFill>
                <a:latin typeface="Verdana" panose="020B0604030504040204" pitchFamily="34" charset="0"/>
              </a:rPr>
              <a:t>V</a:t>
            </a:r>
            <a:r>
              <a:rPr lang="en-US" altLang="zh-CN" baseline="-25000"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a:t>
            </a:r>
            <a:r>
              <a:rPr lang="en-US" altLang="zh-CN" dirty="0">
                <a:solidFill>
                  <a:srgbClr val="000000"/>
                </a:solidFill>
                <a:latin typeface="Verdana" panose="020B0604030504040204" pitchFamily="34" charset="0"/>
              </a:rPr>
              <a:t>V</a:t>
            </a:r>
            <a:r>
              <a:rPr lang="en-US" altLang="zh-CN" baseline="-25000"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a:t>
            </a:r>
            <a:r>
              <a:rPr lang="en-US" altLang="zh-CN" dirty="0">
                <a:solidFill>
                  <a:srgbClr val="000000"/>
                </a:solidFill>
                <a:latin typeface="Verdana" panose="020B0604030504040204" pitchFamily="34" charset="0"/>
              </a:rPr>
              <a:t>V</a:t>
            </a:r>
            <a:r>
              <a:rPr lang="en-US" altLang="zh-CN" baseline="-25000"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a:t>
            </a:r>
            <a:r>
              <a:rPr lang="en-US" altLang="zh-CN" dirty="0">
                <a:solidFill>
                  <a:srgbClr val="000000"/>
                </a:solidFill>
                <a:latin typeface="Verdana" panose="020B0604030504040204" pitchFamily="34" charset="0"/>
              </a:rPr>
              <a:t>V</a:t>
            </a:r>
            <a:r>
              <a:rPr lang="en-US" altLang="zh-CN" baseline="-25000" dirty="0">
                <a:solidFill>
                  <a:srgbClr val="000000"/>
                </a:solidFill>
                <a:latin typeface="Verdana" panose="020B0604030504040204" pitchFamily="34" charset="0"/>
              </a:rPr>
              <a:t>1</a:t>
            </a:r>
            <a:r>
              <a:rPr lang="zh-CN" altLang="en-US" dirty="0" smtClean="0">
                <a:solidFill>
                  <a:srgbClr val="000000"/>
                </a:solidFill>
                <a:latin typeface="Verdana" panose="020B0604030504040204" pitchFamily="34" charset="0"/>
              </a:rPr>
              <a:t>）</a:t>
            </a:r>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因此，最多只需要读</a:t>
            </a:r>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个副本，一定能够读到</a:t>
            </a:r>
            <a:r>
              <a:rPr lang="en-US" altLang="zh-CN" dirty="0">
                <a:solidFill>
                  <a:srgbClr val="000000"/>
                </a:solidFill>
                <a:latin typeface="Verdana" panose="020B0604030504040204" pitchFamily="34" charset="0"/>
              </a:rPr>
              <a:t>V</a:t>
            </a:r>
            <a:r>
              <a:rPr lang="en-US" altLang="zh-CN" baseline="-25000" dirty="0">
                <a:solidFill>
                  <a:srgbClr val="000000"/>
                </a:solidFill>
                <a:latin typeface="Verdana" panose="020B0604030504040204" pitchFamily="34" charset="0"/>
              </a:rPr>
              <a:t>2</a:t>
            </a:r>
            <a:r>
              <a:rPr lang="en-US" altLang="zh-CN"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此次更新成功的数据</a:t>
            </a:r>
            <a:r>
              <a:rPr lang="en-US" altLang="zh-CN"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。而在后台，可对剩余的</a:t>
            </a:r>
            <a:r>
              <a:rPr lang="en-US" altLang="zh-CN" dirty="0">
                <a:solidFill>
                  <a:srgbClr val="000000"/>
                </a:solidFill>
                <a:latin typeface="Verdana" panose="020B0604030504040204" pitchFamily="34" charset="0"/>
              </a:rPr>
              <a:t>V</a:t>
            </a:r>
            <a:r>
              <a:rPr lang="en-US" altLang="zh-CN" baseline="-25000"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 同步到</a:t>
            </a:r>
            <a:r>
              <a:rPr lang="en-US" altLang="zh-CN" dirty="0">
                <a:solidFill>
                  <a:srgbClr val="000000"/>
                </a:solidFill>
                <a:latin typeface="Verdana" panose="020B0604030504040204" pitchFamily="34" charset="0"/>
              </a:rPr>
              <a:t>V</a:t>
            </a:r>
            <a:r>
              <a:rPr lang="en-US" altLang="zh-CN" baseline="-25000"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，而不需要让</a:t>
            </a:r>
            <a:r>
              <a:rPr lang="en-US" altLang="zh-CN" dirty="0">
                <a:solidFill>
                  <a:srgbClr val="000000"/>
                </a:solidFill>
                <a:latin typeface="Verdana" panose="020B0604030504040204" pitchFamily="34" charset="0"/>
              </a:rPr>
              <a:t>Client</a:t>
            </a:r>
            <a:r>
              <a:rPr lang="zh-CN" altLang="en-US" dirty="0">
                <a:solidFill>
                  <a:srgbClr val="000000"/>
                </a:solidFill>
                <a:latin typeface="Verdana" panose="020B0604030504040204" pitchFamily="34" charset="0"/>
              </a:rPr>
              <a:t>知道。</a:t>
            </a:r>
            <a:endParaRPr lang="zh-CN" alt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72250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b="1" dirty="0"/>
              <a:t>读写请求的执行</a:t>
            </a:r>
          </a:p>
        </p:txBody>
      </p:sp>
      <p:sp>
        <p:nvSpPr>
          <p:cNvPr id="14" name="内容占位符 13"/>
          <p:cNvSpPr>
            <a:spLocks noGrp="1"/>
          </p:cNvSpPr>
          <p:nvPr>
            <p:ph idx="1"/>
          </p:nvPr>
        </p:nvSpPr>
        <p:spPr>
          <a:xfrm>
            <a:off x="1845940" y="1600200"/>
            <a:ext cx="9530297" cy="2980928"/>
          </a:xfrm>
        </p:spPr>
        <p:txBody>
          <a:bodyPr rtlCol="0">
            <a:normAutofit/>
          </a:bodyPr>
          <a:lstStyle/>
          <a:p>
            <a:pPr marL="0" indent="0">
              <a:buNone/>
            </a:pPr>
            <a:r>
              <a:rPr lang="en-US" altLang="zh-CN" dirty="0" smtClean="0">
                <a:ea typeface="宋体" panose="02010600030101010101" pitchFamily="2" charset="-122"/>
              </a:rPr>
              <a:t>  </a:t>
            </a:r>
          </a:p>
          <a:p>
            <a:pPr marL="0" indent="0">
              <a:buNone/>
            </a:pPr>
            <a:endParaRPr lang="en-US" altLang="zh-CN" dirty="0">
              <a:ea typeface="宋体" panose="02010600030101010101" pitchFamily="2" charset="-122"/>
            </a:endParaRPr>
          </a:p>
          <a:p>
            <a:pPr marL="0" indent="0">
              <a:buNone/>
            </a:pPr>
            <a:endParaRPr lang="en-US" altLang="zh-CN" dirty="0" smtClean="0">
              <a:ea typeface="宋体" panose="02010600030101010101" pitchFamily="2" charset="-122"/>
            </a:endParaRPr>
          </a:p>
          <a:p>
            <a:pPr marL="0" indent="0">
              <a:buNone/>
            </a:pPr>
            <a:endParaRPr lang="en-US" altLang="zh-CN" dirty="0">
              <a:ea typeface="宋体" panose="02010600030101010101" pitchFamily="2" charset="-122"/>
            </a:endParaRPr>
          </a:p>
          <a:p>
            <a:pPr marL="0" indent="0">
              <a:buNone/>
            </a:pPr>
            <a:endParaRPr lang="en-US" altLang="zh-CN" dirty="0" smtClean="0">
              <a:ea typeface="宋体" panose="02010600030101010101" pitchFamily="2" charset="-122"/>
            </a:endParaRPr>
          </a:p>
          <a:p>
            <a:pPr marL="0" indent="0">
              <a:buNone/>
            </a:pPr>
            <a:endParaRPr lang="en-US" altLang="zh-CN" sz="2000" dirty="0" smtClean="0">
              <a:ea typeface="宋体" panose="02010600030101010101" pitchFamily="2" charset="-122"/>
            </a:endParaRPr>
          </a:p>
          <a:p>
            <a:pPr marL="0" indent="0">
              <a:buNone/>
            </a:pPr>
            <a:endParaRPr lang="en-US" altLang="zh-CN" sz="2000" dirty="0">
              <a:ea typeface="宋体" panose="02010600030101010101" pitchFamily="2" charset="-122"/>
            </a:endParaRPr>
          </a:p>
          <a:p>
            <a:pPr marL="0" indent="0">
              <a:buNone/>
            </a:pPr>
            <a:endParaRPr lang="en-US" altLang="zh-CN" sz="2000" dirty="0" smtClean="0">
              <a:ea typeface="宋体" panose="02010600030101010101" pitchFamily="2" charset="-122"/>
            </a:endParaRPr>
          </a:p>
          <a:p>
            <a:pPr marL="0" indent="0">
              <a:buNone/>
            </a:pPr>
            <a:endParaRPr lang="en-US" altLang="zh-CN" sz="2000" dirty="0">
              <a:ea typeface="宋体" panose="02010600030101010101" pitchFamily="2" charset="-122"/>
            </a:endParaRPr>
          </a:p>
          <a:p>
            <a:pPr marL="0" indent="0">
              <a:buNone/>
            </a:pPr>
            <a:endParaRPr lang="en-US" altLang="zh-CN" dirty="0">
              <a:ea typeface="宋体" panose="02010600030101010101" pitchFamily="2" charset="-122"/>
            </a:endParaRPr>
          </a:p>
        </p:txBody>
      </p:sp>
      <p:sp>
        <p:nvSpPr>
          <p:cNvPr id="5" name="矩形 4"/>
          <p:cNvSpPr/>
          <p:nvPr/>
        </p:nvSpPr>
        <p:spPr>
          <a:xfrm>
            <a:off x="3133408" y="5183783"/>
            <a:ext cx="6092825" cy="369332"/>
          </a:xfrm>
          <a:prstGeom prst="rect">
            <a:avLst/>
          </a:prstGeom>
        </p:spPr>
        <p:txBody>
          <a:bodyPr>
            <a:spAutoFit/>
          </a:bodyPr>
          <a:lstStyle/>
          <a:p>
            <a:r>
              <a:rPr lang="en-US" altLang="zh-CN" dirty="0"/>
              <a:t> </a:t>
            </a:r>
            <a:r>
              <a:rPr lang="en-US" altLang="zh-CN" dirty="0" smtClean="0"/>
              <a:t>      </a:t>
            </a:r>
            <a:endParaRPr lang="zh-CN" altLang="en-US" dirty="0"/>
          </a:p>
        </p:txBody>
      </p:sp>
      <p:pic>
        <p:nvPicPr>
          <p:cNvPr id="9218" name="Picture 2" descr="node-selecting-strategies"/>
          <p:cNvPicPr>
            <a:picLocks noChangeAspect="1" noChangeArrowheads="1"/>
          </p:cNvPicPr>
          <p:nvPr/>
        </p:nvPicPr>
        <p:blipFill rotWithShape="1">
          <a:blip r:embed="rId3">
            <a:extLst>
              <a:ext uri="{28A0092B-C50C-407E-A947-70E740481C1C}">
                <a14:useLocalDpi xmlns:a14="http://schemas.microsoft.com/office/drawing/2010/main" val="0"/>
              </a:ext>
            </a:extLst>
          </a:blip>
          <a:srcRect t="15330"/>
          <a:stretch/>
        </p:blipFill>
        <p:spPr bwMode="auto">
          <a:xfrm>
            <a:off x="2354118" y="1988840"/>
            <a:ext cx="7651403" cy="2386219"/>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3133408" y="4757731"/>
            <a:ext cx="7276351" cy="1477328"/>
          </a:xfrm>
          <a:prstGeom prst="rect">
            <a:avLst/>
          </a:prstGeom>
          <a:noFill/>
        </p:spPr>
        <p:txBody>
          <a:bodyPr wrap="none" rtlCol="0">
            <a:spAutoFit/>
          </a:bodyPr>
          <a:lstStyle/>
          <a:p>
            <a:r>
              <a:rPr lang="zh-CN" altLang="en-US" dirty="0"/>
              <a:t>两种方式：</a:t>
            </a:r>
            <a:endParaRPr lang="en-US" altLang="zh-CN" dirty="0"/>
          </a:p>
          <a:p>
            <a:r>
              <a:rPr lang="en-US" altLang="zh-CN" dirty="0"/>
              <a:t>	1. </a:t>
            </a:r>
            <a:r>
              <a:rPr lang="zh-CN" altLang="en-US" dirty="0"/>
              <a:t>负载</a:t>
            </a:r>
            <a:r>
              <a:rPr lang="zh-CN" altLang="en-US" dirty="0" smtClean="0"/>
              <a:t>均衡</a:t>
            </a:r>
            <a:endParaRPr lang="en-US" altLang="zh-CN" dirty="0" smtClean="0"/>
          </a:p>
          <a:p>
            <a:r>
              <a:rPr lang="en-US" altLang="zh-CN" dirty="0"/>
              <a:t>	</a:t>
            </a:r>
            <a:r>
              <a:rPr lang="en-US" altLang="zh-CN" dirty="0" smtClean="0"/>
              <a:t> 	</a:t>
            </a:r>
            <a:r>
              <a:rPr lang="zh-CN" altLang="en-US" dirty="0" smtClean="0"/>
              <a:t>优点：客户不需要连接到任何与</a:t>
            </a:r>
            <a:r>
              <a:rPr lang="en-US" altLang="zh-CN" dirty="0" smtClean="0"/>
              <a:t>Dynamo</a:t>
            </a:r>
            <a:r>
              <a:rPr lang="zh-CN" altLang="en-US" dirty="0" smtClean="0"/>
              <a:t>相关的代码</a:t>
            </a:r>
            <a:endParaRPr lang="en-US" altLang="zh-CN" dirty="0"/>
          </a:p>
          <a:p>
            <a:r>
              <a:rPr lang="en-US" altLang="zh-CN" dirty="0"/>
              <a:t>	2. </a:t>
            </a:r>
            <a:r>
              <a:rPr lang="zh-CN" altLang="en-US" dirty="0" smtClean="0"/>
              <a:t>清楚集群分区的库</a:t>
            </a:r>
            <a:endParaRPr lang="en-US" altLang="zh-CN" dirty="0" smtClean="0"/>
          </a:p>
          <a:p>
            <a:r>
              <a:rPr lang="en-US" altLang="zh-CN" dirty="0"/>
              <a:t>	</a:t>
            </a:r>
            <a:r>
              <a:rPr lang="en-US" altLang="zh-CN" dirty="0" smtClean="0"/>
              <a:t>	</a:t>
            </a:r>
            <a:r>
              <a:rPr lang="zh-CN" altLang="en-US" dirty="0" smtClean="0"/>
              <a:t>优点：低延迟 快速 直接</a:t>
            </a:r>
            <a:endParaRPr lang="zh-CN" altLang="en-US" dirty="0"/>
          </a:p>
        </p:txBody>
      </p:sp>
    </p:spTree>
    <p:extLst>
      <p:ext uri="{BB962C8B-B14F-4D97-AF65-F5344CB8AC3E}">
        <p14:creationId xmlns:p14="http://schemas.microsoft.com/office/powerpoint/2010/main" val="373646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b="1" dirty="0" smtClean="0"/>
              <a:t>读写流程</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内容占位符 13"/>
          <p:cNvSpPr>
            <a:spLocks noGrp="1"/>
          </p:cNvSpPr>
          <p:nvPr>
            <p:ph idx="1"/>
          </p:nvPr>
        </p:nvSpPr>
        <p:spPr>
          <a:xfrm>
            <a:off x="2277988" y="1600200"/>
            <a:ext cx="9098249" cy="1828800"/>
          </a:xfrm>
        </p:spPr>
        <p:txBody>
          <a:bodyPr rtlCol="0">
            <a:normAutofit/>
          </a:bodyPr>
          <a:lstStyle/>
          <a:p>
            <a:pPr marL="0" indent="0">
              <a:buNone/>
            </a:pPr>
            <a:r>
              <a:rPr lang="en-US" altLang="zh-CN" dirty="0" smtClean="0">
                <a:ea typeface="宋体" panose="02010600030101010101" pitchFamily="2" charset="-122"/>
              </a:rPr>
              <a:t>  </a:t>
            </a:r>
            <a:endParaRPr lang="en-US" altLang="zh-CN" dirty="0">
              <a:ea typeface="宋体" panose="02010600030101010101" pitchFamily="2" charset="-122"/>
            </a:endParaRPr>
          </a:p>
        </p:txBody>
      </p:sp>
      <p:sp>
        <p:nvSpPr>
          <p:cNvPr id="4" name="矩形 3"/>
          <p:cNvSpPr/>
          <p:nvPr/>
        </p:nvSpPr>
        <p:spPr>
          <a:xfrm>
            <a:off x="2998068" y="1600200"/>
            <a:ext cx="6092825" cy="4801314"/>
          </a:xfrm>
          <a:prstGeom prst="rect">
            <a:avLst/>
          </a:prstGeom>
        </p:spPr>
        <p:txBody>
          <a:bodyPr>
            <a:spAutoFit/>
          </a:bodyPr>
          <a:lstStyle/>
          <a:p>
            <a:pPr>
              <a:buFont typeface="Arial" panose="020B0604020202020204" pitchFamily="34" charset="0"/>
              <a:buChar char="•"/>
            </a:pPr>
            <a:r>
              <a:rPr lang="zh-CN" altLang="en-US" dirty="0">
                <a:solidFill>
                  <a:srgbClr val="283444"/>
                </a:solidFill>
                <a:latin typeface="Open Sans"/>
              </a:rPr>
              <a:t>客户端通过负载均衡代理或者自己维护数据到机器的映射关系，将请求最终交给</a:t>
            </a:r>
            <a:r>
              <a:rPr lang="en-US" altLang="zh-CN" b="1" dirty="0">
                <a:solidFill>
                  <a:srgbClr val="283444"/>
                </a:solidFill>
                <a:latin typeface="Open Sans"/>
              </a:rPr>
              <a:t>preference list</a:t>
            </a:r>
            <a:r>
              <a:rPr lang="zh-CN" altLang="en-US" dirty="0">
                <a:solidFill>
                  <a:srgbClr val="283444"/>
                </a:solidFill>
                <a:latin typeface="Open Sans"/>
              </a:rPr>
              <a:t>中的一个</a:t>
            </a:r>
            <a:r>
              <a:rPr lang="en-US" altLang="zh-CN" dirty="0">
                <a:solidFill>
                  <a:srgbClr val="283444"/>
                </a:solidFill>
                <a:latin typeface="Open Sans"/>
              </a:rPr>
              <a:t>Dynamo</a:t>
            </a:r>
            <a:r>
              <a:rPr lang="zh-CN" altLang="en-US" dirty="0">
                <a:solidFill>
                  <a:srgbClr val="283444"/>
                </a:solidFill>
                <a:latin typeface="Open Sans"/>
              </a:rPr>
              <a:t>节点处理，该节点称为</a:t>
            </a:r>
            <a:r>
              <a:rPr lang="en-US" altLang="zh-CN" b="1" dirty="0" err="1">
                <a:solidFill>
                  <a:srgbClr val="283444"/>
                </a:solidFill>
                <a:latin typeface="Open Sans"/>
              </a:rPr>
              <a:t>coodinator</a:t>
            </a:r>
            <a:endParaRPr lang="en-US" altLang="zh-CN" dirty="0">
              <a:solidFill>
                <a:srgbClr val="283444"/>
              </a:solidFill>
              <a:latin typeface="Open Sans"/>
            </a:endParaRPr>
          </a:p>
          <a:p>
            <a:pPr>
              <a:buFont typeface="Arial" panose="020B0604020202020204" pitchFamily="34" charset="0"/>
              <a:buChar char="•"/>
            </a:pPr>
            <a:r>
              <a:rPr lang="en-US" altLang="zh-CN" dirty="0">
                <a:solidFill>
                  <a:srgbClr val="283444"/>
                </a:solidFill>
                <a:latin typeface="Open Sans"/>
              </a:rPr>
              <a:t>Dynamo</a:t>
            </a:r>
            <a:r>
              <a:rPr lang="zh-CN" altLang="en-US" dirty="0">
                <a:solidFill>
                  <a:srgbClr val="283444"/>
                </a:solidFill>
                <a:latin typeface="Open Sans"/>
              </a:rPr>
              <a:t>采用类似</a:t>
            </a:r>
            <a:r>
              <a:rPr lang="en-US" altLang="zh-CN" dirty="0">
                <a:solidFill>
                  <a:srgbClr val="283444"/>
                </a:solidFill>
                <a:latin typeface="Open Sans"/>
              </a:rPr>
              <a:t>Quorum</a:t>
            </a:r>
            <a:r>
              <a:rPr lang="zh-CN" altLang="en-US" dirty="0">
                <a:solidFill>
                  <a:srgbClr val="283444"/>
                </a:solidFill>
                <a:latin typeface="Open Sans"/>
              </a:rPr>
              <a:t>的方式保证数据正确，即</a:t>
            </a:r>
            <a:r>
              <a:rPr lang="en-US" altLang="zh-CN" dirty="0">
                <a:solidFill>
                  <a:srgbClr val="283444"/>
                </a:solidFill>
                <a:latin typeface="Open Sans"/>
              </a:rPr>
              <a:t>W+R&gt;N</a:t>
            </a:r>
            <a:r>
              <a:rPr lang="zh-CN" altLang="en-US" dirty="0">
                <a:solidFill>
                  <a:srgbClr val="283444"/>
                </a:solidFill>
                <a:latin typeface="Open Sans"/>
              </a:rPr>
              <a:t>。</a:t>
            </a:r>
          </a:p>
          <a:p>
            <a:pPr>
              <a:buFont typeface="Arial" panose="020B0604020202020204" pitchFamily="34" charset="0"/>
              <a:buChar char="•"/>
            </a:pPr>
            <a:r>
              <a:rPr lang="en-US" altLang="zh-CN" dirty="0">
                <a:solidFill>
                  <a:srgbClr val="283444"/>
                </a:solidFill>
                <a:latin typeface="Open Sans"/>
              </a:rPr>
              <a:t>Put</a:t>
            </a:r>
            <a:r>
              <a:rPr lang="zh-CN" altLang="en-US" dirty="0">
                <a:solidFill>
                  <a:srgbClr val="283444"/>
                </a:solidFill>
                <a:latin typeface="Open Sans"/>
              </a:rPr>
              <a:t>流程：</a:t>
            </a:r>
          </a:p>
          <a:p>
            <a:pPr marL="742950" lvl="1" indent="-285750">
              <a:buFont typeface="Arial" panose="020B0604020202020204" pitchFamily="34" charset="0"/>
              <a:buChar char="•"/>
            </a:pPr>
            <a:r>
              <a:rPr lang="en-US" altLang="zh-CN" b="1" dirty="0" err="1">
                <a:solidFill>
                  <a:srgbClr val="283444"/>
                </a:solidFill>
                <a:latin typeface="Open Sans"/>
              </a:rPr>
              <a:t>coodinator</a:t>
            </a:r>
            <a:r>
              <a:rPr lang="zh-CN" altLang="en-US" dirty="0">
                <a:solidFill>
                  <a:srgbClr val="283444"/>
                </a:solidFill>
                <a:latin typeface="Open Sans"/>
              </a:rPr>
              <a:t>生成新的数据版本，及</a:t>
            </a:r>
            <a:r>
              <a:rPr lang="en-US" altLang="zh-CN" b="1" dirty="0">
                <a:solidFill>
                  <a:srgbClr val="283444"/>
                </a:solidFill>
                <a:latin typeface="Open Sans"/>
              </a:rPr>
              <a:t>vector clock</a:t>
            </a:r>
            <a:r>
              <a:rPr lang="zh-CN" altLang="en-US" dirty="0">
                <a:solidFill>
                  <a:srgbClr val="283444"/>
                </a:solidFill>
                <a:latin typeface="Open Sans"/>
              </a:rPr>
              <a:t>分量</a:t>
            </a:r>
          </a:p>
          <a:p>
            <a:pPr marL="742950" lvl="1" indent="-285750">
              <a:buFont typeface="Arial" panose="020B0604020202020204" pitchFamily="34" charset="0"/>
              <a:buChar char="•"/>
            </a:pPr>
            <a:r>
              <a:rPr lang="zh-CN" altLang="en-US" dirty="0">
                <a:solidFill>
                  <a:srgbClr val="283444"/>
                </a:solidFill>
                <a:latin typeface="Open Sans"/>
              </a:rPr>
              <a:t>本地保存新数据</a:t>
            </a:r>
          </a:p>
          <a:p>
            <a:pPr marL="742950" lvl="1" indent="-285750">
              <a:buFont typeface="Arial" panose="020B0604020202020204" pitchFamily="34" charset="0"/>
              <a:buChar char="•"/>
            </a:pPr>
            <a:r>
              <a:rPr lang="zh-CN" altLang="en-US" dirty="0">
                <a:solidFill>
                  <a:srgbClr val="283444"/>
                </a:solidFill>
                <a:latin typeface="Open Sans"/>
              </a:rPr>
              <a:t>向</a:t>
            </a:r>
            <a:r>
              <a:rPr lang="en-US" altLang="zh-CN" b="1" dirty="0">
                <a:solidFill>
                  <a:srgbClr val="283444"/>
                </a:solidFill>
                <a:latin typeface="Open Sans"/>
              </a:rPr>
              <a:t>preference list</a:t>
            </a:r>
            <a:r>
              <a:rPr lang="zh-CN" altLang="en-US" dirty="0">
                <a:solidFill>
                  <a:srgbClr val="283444"/>
                </a:solidFill>
                <a:latin typeface="Open Sans"/>
              </a:rPr>
              <a:t>中的所有节点发送写入请求</a:t>
            </a:r>
          </a:p>
          <a:p>
            <a:pPr marL="742950" lvl="1" indent="-285750">
              <a:buFont typeface="Arial" panose="020B0604020202020204" pitchFamily="34" charset="0"/>
              <a:buChar char="•"/>
            </a:pPr>
            <a:r>
              <a:rPr lang="zh-CN" altLang="en-US" dirty="0">
                <a:solidFill>
                  <a:srgbClr val="283444"/>
                </a:solidFill>
                <a:latin typeface="Open Sans"/>
              </a:rPr>
              <a:t>收到</a:t>
            </a:r>
            <a:r>
              <a:rPr lang="en-US" altLang="zh-CN" dirty="0">
                <a:solidFill>
                  <a:srgbClr val="283444"/>
                </a:solidFill>
                <a:latin typeface="Open Sans"/>
              </a:rPr>
              <a:t>W-1</a:t>
            </a:r>
            <a:r>
              <a:rPr lang="zh-CN" altLang="en-US" dirty="0">
                <a:solidFill>
                  <a:srgbClr val="283444"/>
                </a:solidFill>
                <a:latin typeface="Open Sans"/>
              </a:rPr>
              <a:t>个确认后向用户返回成功</a:t>
            </a:r>
          </a:p>
          <a:p>
            <a:pPr>
              <a:buFont typeface="Arial" panose="020B0604020202020204" pitchFamily="34" charset="0"/>
              <a:buChar char="•"/>
            </a:pPr>
            <a:r>
              <a:rPr lang="en-US" altLang="zh-CN" dirty="0">
                <a:solidFill>
                  <a:srgbClr val="283444"/>
                </a:solidFill>
                <a:latin typeface="Open Sans"/>
              </a:rPr>
              <a:t>Get</a:t>
            </a:r>
            <a:r>
              <a:rPr lang="zh-CN" altLang="en-US" dirty="0">
                <a:solidFill>
                  <a:srgbClr val="283444"/>
                </a:solidFill>
                <a:latin typeface="Open Sans"/>
              </a:rPr>
              <a:t>流程</a:t>
            </a:r>
          </a:p>
          <a:p>
            <a:pPr marL="742950" lvl="1" indent="-285750">
              <a:buFont typeface="Arial" panose="020B0604020202020204" pitchFamily="34" charset="0"/>
              <a:buChar char="•"/>
            </a:pPr>
            <a:r>
              <a:rPr lang="en-US" altLang="zh-CN" b="1" dirty="0" err="1">
                <a:solidFill>
                  <a:srgbClr val="283444"/>
                </a:solidFill>
                <a:latin typeface="Open Sans"/>
              </a:rPr>
              <a:t>coodinator</a:t>
            </a:r>
            <a:r>
              <a:rPr lang="zh-CN" altLang="en-US" dirty="0">
                <a:solidFill>
                  <a:srgbClr val="283444"/>
                </a:solidFill>
                <a:latin typeface="Open Sans"/>
              </a:rPr>
              <a:t>向</a:t>
            </a:r>
            <a:r>
              <a:rPr lang="en-US" altLang="zh-CN" b="1" dirty="0">
                <a:solidFill>
                  <a:srgbClr val="283444"/>
                </a:solidFill>
                <a:latin typeface="Open Sans"/>
              </a:rPr>
              <a:t>preference list</a:t>
            </a:r>
            <a:r>
              <a:rPr lang="zh-CN" altLang="en-US" dirty="0">
                <a:solidFill>
                  <a:srgbClr val="283444"/>
                </a:solidFill>
                <a:latin typeface="Open Sans"/>
              </a:rPr>
              <a:t>中所有节点请求数据版本</a:t>
            </a:r>
          </a:p>
          <a:p>
            <a:pPr marL="742950" lvl="1" indent="-285750">
              <a:buFont typeface="Arial" panose="020B0604020202020204" pitchFamily="34" charset="0"/>
              <a:buChar char="•"/>
            </a:pPr>
            <a:r>
              <a:rPr lang="zh-CN" altLang="en-US" dirty="0">
                <a:solidFill>
                  <a:srgbClr val="283444"/>
                </a:solidFill>
                <a:latin typeface="Open Sans"/>
              </a:rPr>
              <a:t>等到</a:t>
            </a:r>
            <a:r>
              <a:rPr lang="en-US" altLang="zh-CN" dirty="0">
                <a:solidFill>
                  <a:srgbClr val="283444"/>
                </a:solidFill>
                <a:latin typeface="Open Sans"/>
              </a:rPr>
              <a:t>R-1</a:t>
            </a:r>
            <a:r>
              <a:rPr lang="zh-CN" altLang="en-US" dirty="0">
                <a:solidFill>
                  <a:srgbClr val="283444"/>
                </a:solidFill>
                <a:latin typeface="Open Sans"/>
              </a:rPr>
              <a:t>个答复</a:t>
            </a:r>
          </a:p>
          <a:p>
            <a:pPr marL="742950" lvl="1" indent="-285750">
              <a:buFont typeface="Arial" panose="020B0604020202020204" pitchFamily="34" charset="0"/>
              <a:buChar char="•"/>
            </a:pPr>
            <a:r>
              <a:rPr lang="en-US" altLang="zh-CN" b="1" dirty="0" err="1">
                <a:solidFill>
                  <a:srgbClr val="283444"/>
                </a:solidFill>
                <a:latin typeface="Open Sans"/>
              </a:rPr>
              <a:t>coodinator</a:t>
            </a:r>
            <a:r>
              <a:rPr lang="zh-CN" altLang="en-US" dirty="0">
                <a:solidFill>
                  <a:srgbClr val="283444"/>
                </a:solidFill>
                <a:latin typeface="Open Sans"/>
              </a:rPr>
              <a:t>通过</a:t>
            </a:r>
            <a:r>
              <a:rPr lang="en-US" altLang="zh-CN" b="1" dirty="0">
                <a:solidFill>
                  <a:srgbClr val="283444"/>
                </a:solidFill>
                <a:latin typeface="Open Sans"/>
              </a:rPr>
              <a:t>vector clock</a:t>
            </a:r>
            <a:r>
              <a:rPr lang="zh-CN" altLang="en-US" dirty="0">
                <a:solidFill>
                  <a:srgbClr val="283444"/>
                </a:solidFill>
                <a:latin typeface="Open Sans"/>
              </a:rPr>
              <a:t>处理有因果关系的数据版本</a:t>
            </a:r>
          </a:p>
          <a:p>
            <a:pPr marL="742950" lvl="1" indent="-285750">
              <a:buFont typeface="Arial" panose="020B0604020202020204" pitchFamily="34" charset="0"/>
              <a:buChar char="•"/>
            </a:pPr>
            <a:r>
              <a:rPr lang="zh-CN" altLang="en-US" dirty="0">
                <a:solidFill>
                  <a:srgbClr val="283444"/>
                </a:solidFill>
                <a:latin typeface="Open Sans"/>
              </a:rPr>
              <a:t>将不相关的所有数据版本返回用户</a:t>
            </a:r>
            <a:endParaRPr lang="zh-CN" altLang="en-US" b="0" i="0" dirty="0">
              <a:solidFill>
                <a:srgbClr val="283444"/>
              </a:solidFill>
              <a:effectLst/>
              <a:latin typeface="Open Sans"/>
            </a:endParaRPr>
          </a:p>
        </p:txBody>
      </p:sp>
    </p:spTree>
    <p:extLst>
      <p:ext uri="{BB962C8B-B14F-4D97-AF65-F5344CB8AC3E}">
        <p14:creationId xmlns:p14="http://schemas.microsoft.com/office/powerpoint/2010/main" val="88473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b="1" dirty="0" smtClean="0"/>
              <a:t>处理故障：隐藏的换手</a:t>
            </a:r>
            <a:endParaRPr lang="zh-CN" altLang="en-US" b="1" dirty="0"/>
          </a:p>
        </p:txBody>
      </p:sp>
      <p:sp>
        <p:nvSpPr>
          <p:cNvPr id="14" name="内容占位符 13"/>
          <p:cNvSpPr>
            <a:spLocks noGrp="1"/>
          </p:cNvSpPr>
          <p:nvPr>
            <p:ph idx="1"/>
          </p:nvPr>
        </p:nvSpPr>
        <p:spPr>
          <a:xfrm>
            <a:off x="1845940" y="1600200"/>
            <a:ext cx="9530297" cy="2980928"/>
          </a:xfrm>
        </p:spPr>
        <p:txBody>
          <a:bodyPr rtlCol="0">
            <a:normAutofit/>
          </a:bodyPr>
          <a:lstStyle/>
          <a:p>
            <a:pPr marL="0" indent="0">
              <a:buNone/>
            </a:pPr>
            <a:r>
              <a:rPr lang="en-US" altLang="zh-CN" dirty="0" smtClean="0">
                <a:ea typeface="宋体" panose="02010600030101010101" pitchFamily="2" charset="-122"/>
              </a:rPr>
              <a:t>  </a:t>
            </a:r>
          </a:p>
          <a:p>
            <a:pPr marL="0" indent="0">
              <a:buNone/>
            </a:pPr>
            <a:endParaRPr lang="en-US" altLang="zh-CN" dirty="0">
              <a:ea typeface="宋体" panose="02010600030101010101" pitchFamily="2" charset="-122"/>
            </a:endParaRPr>
          </a:p>
          <a:p>
            <a:pPr marL="0" indent="0">
              <a:buNone/>
            </a:pPr>
            <a:r>
              <a:rPr lang="zh-CN" altLang="en-US" dirty="0" smtClean="0">
                <a:ea typeface="宋体" panose="02010600030101010101" pitchFamily="2" charset="-122"/>
              </a:rPr>
              <a:t>保证可靠性和持久性</a:t>
            </a:r>
            <a:endParaRPr lang="en-US" altLang="zh-CN" dirty="0" smtClean="0">
              <a:ea typeface="宋体" panose="02010600030101010101" pitchFamily="2" charset="-122"/>
            </a:endParaRPr>
          </a:p>
          <a:p>
            <a:pPr marL="0" indent="0">
              <a:buNone/>
            </a:pPr>
            <a:endParaRPr lang="en-US" altLang="zh-CN" dirty="0" smtClean="0">
              <a:ea typeface="宋体" panose="02010600030101010101" pitchFamily="2" charset="-122"/>
            </a:endParaRPr>
          </a:p>
          <a:p>
            <a:pPr marL="0" indent="0">
              <a:buNone/>
            </a:pPr>
            <a:endParaRPr lang="en-US" altLang="zh-CN" dirty="0">
              <a:ea typeface="宋体" panose="02010600030101010101" pitchFamily="2" charset="-122"/>
            </a:endParaRPr>
          </a:p>
          <a:p>
            <a:pPr marL="0" indent="0">
              <a:buNone/>
            </a:pPr>
            <a:endParaRPr lang="en-US" altLang="zh-CN" dirty="0" smtClean="0">
              <a:ea typeface="宋体" panose="02010600030101010101" pitchFamily="2" charset="-122"/>
            </a:endParaRPr>
          </a:p>
          <a:p>
            <a:pPr marL="0" indent="0">
              <a:buNone/>
            </a:pPr>
            <a:endParaRPr lang="en-US" altLang="zh-CN" sz="2000" dirty="0" smtClean="0">
              <a:ea typeface="宋体" panose="02010600030101010101" pitchFamily="2" charset="-122"/>
            </a:endParaRPr>
          </a:p>
          <a:p>
            <a:pPr marL="0" indent="0">
              <a:buNone/>
            </a:pPr>
            <a:endParaRPr lang="en-US" altLang="zh-CN" sz="2000" dirty="0">
              <a:ea typeface="宋体" panose="02010600030101010101" pitchFamily="2" charset="-122"/>
            </a:endParaRPr>
          </a:p>
          <a:p>
            <a:pPr marL="0" indent="0">
              <a:buNone/>
            </a:pPr>
            <a:endParaRPr lang="en-US" altLang="zh-CN" sz="2000" dirty="0" smtClean="0">
              <a:ea typeface="宋体" panose="02010600030101010101" pitchFamily="2" charset="-122"/>
            </a:endParaRPr>
          </a:p>
          <a:p>
            <a:pPr marL="0" indent="0">
              <a:buNone/>
            </a:pPr>
            <a:endParaRPr lang="en-US" altLang="zh-CN" sz="2000" dirty="0">
              <a:ea typeface="宋体" panose="02010600030101010101" pitchFamily="2" charset="-122"/>
            </a:endParaRPr>
          </a:p>
          <a:p>
            <a:pPr marL="0" indent="0">
              <a:buNone/>
            </a:pPr>
            <a:endParaRPr lang="en-US" altLang="zh-CN" dirty="0">
              <a:ea typeface="宋体" panose="02010600030101010101" pitchFamily="2" charset="-122"/>
            </a:endParaRPr>
          </a:p>
        </p:txBody>
      </p:sp>
      <p:sp>
        <p:nvSpPr>
          <p:cNvPr id="5" name="矩形 4"/>
          <p:cNvSpPr/>
          <p:nvPr/>
        </p:nvSpPr>
        <p:spPr>
          <a:xfrm>
            <a:off x="3133408" y="5183783"/>
            <a:ext cx="6092825" cy="369332"/>
          </a:xfrm>
          <a:prstGeom prst="rect">
            <a:avLst/>
          </a:prstGeom>
        </p:spPr>
        <p:txBody>
          <a:bodyPr>
            <a:spAutoFit/>
          </a:bodyPr>
          <a:lstStyle/>
          <a:p>
            <a:r>
              <a:rPr lang="en-US" altLang="zh-CN" dirty="0"/>
              <a:t> </a:t>
            </a:r>
            <a:r>
              <a:rPr lang="en-US" altLang="zh-CN" dirty="0" smtClean="0"/>
              <a:t>      </a:t>
            </a:r>
            <a:endParaRPr lang="zh-CN" altLang="en-US" dirty="0"/>
          </a:p>
        </p:txBody>
      </p:sp>
      <p:sp>
        <p:nvSpPr>
          <p:cNvPr id="3" name="文本框 2"/>
          <p:cNvSpPr txBox="1"/>
          <p:nvPr/>
        </p:nvSpPr>
        <p:spPr>
          <a:xfrm>
            <a:off x="1849630" y="2420888"/>
            <a:ext cx="3157762" cy="369332"/>
          </a:xfrm>
          <a:prstGeom prst="rect">
            <a:avLst/>
          </a:prstGeom>
          <a:noFill/>
        </p:spPr>
        <p:txBody>
          <a:bodyPr wrap="square" rtlCol="0">
            <a:spAutoFit/>
          </a:bodyPr>
          <a:lstStyle/>
          <a:p>
            <a:r>
              <a:rPr lang="zh-CN" altLang="en-US" dirty="0" smtClean="0"/>
              <a:t>草率</a:t>
            </a:r>
            <a:r>
              <a:rPr lang="en-US" altLang="zh-CN" dirty="0" smtClean="0"/>
              <a:t>quorum</a:t>
            </a:r>
            <a:endParaRPr lang="zh-CN" altLang="en-US" dirty="0"/>
          </a:p>
        </p:txBody>
      </p:sp>
      <p:pic>
        <p:nvPicPr>
          <p:cNvPr id="13314" name="Picture 2" descr="replication-range-in-dynamo"/>
          <p:cNvPicPr>
            <a:picLocks noChangeAspect="1" noChangeArrowheads="1"/>
          </p:cNvPicPr>
          <p:nvPr/>
        </p:nvPicPr>
        <p:blipFill rotWithShape="1">
          <a:blip r:embed="rId3">
            <a:extLst>
              <a:ext uri="{28A0092B-C50C-407E-A947-70E740481C1C}">
                <a14:useLocalDpi xmlns:a14="http://schemas.microsoft.com/office/drawing/2010/main" val="0"/>
              </a:ext>
            </a:extLst>
          </a:blip>
          <a:srcRect t="13010" r="48464" b="-2096"/>
          <a:stretch/>
        </p:blipFill>
        <p:spPr bwMode="auto">
          <a:xfrm>
            <a:off x="6281819" y="1622804"/>
            <a:ext cx="3312368" cy="295832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5374332" y="5183783"/>
            <a:ext cx="5371983" cy="646331"/>
          </a:xfrm>
          <a:prstGeom prst="rect">
            <a:avLst/>
          </a:prstGeom>
          <a:noFill/>
        </p:spPr>
        <p:txBody>
          <a:bodyPr wrap="none" rtlCol="0">
            <a:spAutoFit/>
          </a:bodyPr>
          <a:lstStyle/>
          <a:p>
            <a:r>
              <a:rPr lang="zh-CN" altLang="en-US" dirty="0" smtClean="0"/>
              <a:t>若</a:t>
            </a:r>
            <a:r>
              <a:rPr lang="en-US" altLang="zh-CN" dirty="0" smtClean="0"/>
              <a:t>N=3,</a:t>
            </a:r>
            <a:r>
              <a:rPr lang="zh-CN" altLang="en-US" dirty="0" smtClean="0"/>
              <a:t>当</a:t>
            </a:r>
            <a:r>
              <a:rPr lang="en-US" altLang="zh-CN" dirty="0" smtClean="0"/>
              <a:t>A</a:t>
            </a:r>
            <a:r>
              <a:rPr lang="zh-CN" altLang="en-US" dirty="0" smtClean="0"/>
              <a:t>出现故障</a:t>
            </a:r>
            <a:r>
              <a:rPr lang="zh-CN" altLang="en-US" dirty="0"/>
              <a:t>时</a:t>
            </a:r>
            <a:r>
              <a:rPr lang="zh-CN" altLang="en-US" dirty="0" smtClean="0"/>
              <a:t>，可以把</a:t>
            </a:r>
            <a:r>
              <a:rPr lang="en-US" altLang="zh-CN" dirty="0" smtClean="0"/>
              <a:t>A</a:t>
            </a:r>
            <a:r>
              <a:rPr lang="zh-CN" altLang="en-US" dirty="0" smtClean="0"/>
              <a:t>上的数据转移到</a:t>
            </a:r>
            <a:r>
              <a:rPr lang="en-US" altLang="zh-CN" dirty="0" smtClean="0"/>
              <a:t>D,</a:t>
            </a:r>
          </a:p>
          <a:p>
            <a:r>
              <a:rPr lang="zh-CN" altLang="en-US" dirty="0" smtClean="0"/>
              <a:t>当</a:t>
            </a:r>
            <a:r>
              <a:rPr lang="en-US" altLang="zh-CN" dirty="0" smtClean="0"/>
              <a:t>A</a:t>
            </a:r>
            <a:r>
              <a:rPr lang="zh-CN" altLang="en-US" dirty="0" smtClean="0"/>
              <a:t>恢复的时候则再转移回去</a:t>
            </a:r>
            <a:r>
              <a:rPr lang="en-US" altLang="zh-CN" dirty="0" smtClean="0"/>
              <a:t>A</a:t>
            </a:r>
            <a:endParaRPr lang="zh-CN" altLang="en-US" dirty="0"/>
          </a:p>
        </p:txBody>
      </p:sp>
      <p:sp>
        <p:nvSpPr>
          <p:cNvPr id="6" name="文本框 5"/>
          <p:cNvSpPr txBox="1"/>
          <p:nvPr/>
        </p:nvSpPr>
        <p:spPr>
          <a:xfrm>
            <a:off x="1593436" y="5949280"/>
            <a:ext cx="9918100" cy="646331"/>
          </a:xfrm>
          <a:prstGeom prst="rect">
            <a:avLst/>
          </a:prstGeom>
          <a:noFill/>
        </p:spPr>
        <p:txBody>
          <a:bodyPr wrap="none" rtlCol="0">
            <a:spAutoFit/>
          </a:bodyPr>
          <a:lstStyle/>
          <a:p>
            <a:r>
              <a:rPr lang="zh-CN" altLang="en-US" dirty="0" smtClean="0"/>
              <a:t>想要高可用性，可以将</a:t>
            </a:r>
            <a:r>
              <a:rPr lang="en-US" altLang="zh-CN" dirty="0" smtClean="0"/>
              <a:t>W</a:t>
            </a:r>
            <a:r>
              <a:rPr lang="zh-CN" altLang="en-US" dirty="0" smtClean="0"/>
              <a:t>设置</a:t>
            </a:r>
            <a:r>
              <a:rPr lang="en-US" altLang="zh-CN" dirty="0" smtClean="0"/>
              <a:t>1</a:t>
            </a:r>
            <a:r>
              <a:rPr lang="zh-CN" altLang="en-US" dirty="0" smtClean="0"/>
              <a:t>，仅当所有节点都失效的时候，写才会出错。在实际中，</a:t>
            </a:r>
            <a:r>
              <a:rPr lang="en-US" altLang="zh-CN" dirty="0" smtClean="0"/>
              <a:t>Amazon</a:t>
            </a:r>
            <a:endParaRPr lang="en-US" altLang="zh-CN" dirty="0"/>
          </a:p>
          <a:p>
            <a:r>
              <a:rPr lang="zh-CN" altLang="en-US" dirty="0" smtClean="0"/>
              <a:t>会把</a:t>
            </a:r>
            <a:r>
              <a:rPr lang="en-US" altLang="zh-CN" dirty="0" smtClean="0"/>
              <a:t>W</a:t>
            </a:r>
            <a:r>
              <a:rPr lang="zh-CN" altLang="en-US" dirty="0" smtClean="0"/>
              <a:t>设置的较高以满足耐久性。</a:t>
            </a:r>
            <a:endParaRPr lang="zh-CN" altLang="en-US" dirty="0"/>
          </a:p>
        </p:txBody>
      </p:sp>
    </p:spTree>
    <p:extLst>
      <p:ext uri="{BB962C8B-B14F-4D97-AF65-F5344CB8AC3E}">
        <p14:creationId xmlns:p14="http://schemas.microsoft.com/office/powerpoint/2010/main" val="344042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mage result for merkle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1964" y="1587023"/>
            <a:ext cx="6624736" cy="331236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49796" y="1196752"/>
            <a:ext cx="2233304" cy="584775"/>
          </a:xfrm>
          <a:prstGeom prst="rect">
            <a:avLst/>
          </a:prstGeom>
        </p:spPr>
        <p:txBody>
          <a:bodyPr wrap="none">
            <a:spAutoFit/>
          </a:bodyPr>
          <a:lstStyle/>
          <a:p>
            <a:r>
              <a:rPr lang="en-US" altLang="zh-CN" sz="3200" dirty="0" err="1"/>
              <a:t>Merkle</a:t>
            </a:r>
            <a:r>
              <a:rPr lang="en-US" altLang="zh-CN" sz="3200" dirty="0"/>
              <a:t> tree</a:t>
            </a:r>
            <a:endParaRPr lang="zh-CN" altLang="en-US" sz="3200" dirty="0"/>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处理永久性故障：副本同步</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endParaRPr lang="zh-CN" altLang="en-US" dirty="0"/>
          </a:p>
        </p:txBody>
      </p:sp>
      <p:pic>
        <p:nvPicPr>
          <p:cNvPr id="4" name="图片 3"/>
          <p:cNvPicPr>
            <a:picLocks noChangeAspect="1"/>
          </p:cNvPicPr>
          <p:nvPr/>
        </p:nvPicPr>
        <p:blipFill>
          <a:blip r:embed="rId2"/>
          <a:stretch>
            <a:fillRect/>
          </a:stretch>
        </p:blipFill>
        <p:spPr>
          <a:xfrm>
            <a:off x="1845940" y="2299287"/>
            <a:ext cx="8392266" cy="3575909"/>
          </a:xfrm>
          <a:prstGeom prst="rect">
            <a:avLst/>
          </a:prstGeom>
        </p:spPr>
      </p:pic>
      <p:sp>
        <p:nvSpPr>
          <p:cNvPr id="5" name="文本框 4"/>
          <p:cNvSpPr txBox="1"/>
          <p:nvPr/>
        </p:nvSpPr>
        <p:spPr>
          <a:xfrm>
            <a:off x="4795578" y="6300913"/>
            <a:ext cx="2492990" cy="369332"/>
          </a:xfrm>
          <a:prstGeom prst="rect">
            <a:avLst/>
          </a:prstGeom>
          <a:noFill/>
        </p:spPr>
        <p:txBody>
          <a:bodyPr wrap="none" rtlCol="0">
            <a:spAutoFit/>
          </a:bodyPr>
          <a:lstStyle/>
          <a:p>
            <a:r>
              <a:rPr lang="zh-CN" altLang="en-US" dirty="0" smtClean="0"/>
              <a:t>两个节点是同步的情况</a:t>
            </a:r>
            <a:endParaRPr lang="zh-CN" altLang="en-US" dirty="0"/>
          </a:p>
        </p:txBody>
      </p:sp>
      <p:sp>
        <p:nvSpPr>
          <p:cNvPr id="6" name="矩形 5"/>
          <p:cNvSpPr/>
          <p:nvPr/>
        </p:nvSpPr>
        <p:spPr>
          <a:xfrm>
            <a:off x="1845940" y="1632951"/>
            <a:ext cx="6092825" cy="369332"/>
          </a:xfrm>
          <a:prstGeom prst="rect">
            <a:avLst/>
          </a:prstGeom>
        </p:spPr>
        <p:txBody>
          <a:bodyPr>
            <a:spAutoFit/>
          </a:bodyPr>
          <a:lstStyle/>
          <a:p>
            <a:r>
              <a:rPr lang="en-US" altLang="zh-CN" dirty="0" smtClean="0"/>
              <a:t>Node0</a:t>
            </a:r>
            <a:r>
              <a:rPr lang="zh-CN" altLang="en-US" dirty="0" smtClean="0"/>
              <a:t>和</a:t>
            </a:r>
            <a:r>
              <a:rPr lang="en-US" altLang="zh-CN" dirty="0" smtClean="0"/>
              <a:t>Node1 (key</a:t>
            </a:r>
            <a:r>
              <a:rPr lang="en-US" altLang="zh-CN" dirty="0"/>
              <a:t>, value) </a:t>
            </a:r>
            <a:r>
              <a:rPr lang="en-US" altLang="zh-CN" dirty="0" smtClean="0"/>
              <a:t>: </a:t>
            </a:r>
            <a:r>
              <a:rPr lang="en-US" altLang="zh-CN" dirty="0"/>
              <a:t>(k0, v0) &amp; (k1, v1)</a:t>
            </a:r>
            <a:endParaRPr lang="zh-CN" altLang="en-US" sz="4800" dirty="0"/>
          </a:p>
        </p:txBody>
      </p:sp>
    </p:spTree>
    <p:extLst>
      <p:ext uri="{BB962C8B-B14F-4D97-AF65-F5344CB8AC3E}">
        <p14:creationId xmlns:p14="http://schemas.microsoft.com/office/powerpoint/2010/main" val="2981575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Arial" panose="020B0604020202020204" pitchFamily="34" charset="0"/>
                <a:sym typeface="Arial" panose="020B0604020202020204" pitchFamily="34" charset="0"/>
              </a:rPr>
              <a:t>Why Dynamo </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内容占位符 13"/>
          <p:cNvSpPr>
            <a:spLocks noGrp="1"/>
          </p:cNvSpPr>
          <p:nvPr>
            <p:ph idx="1"/>
          </p:nvPr>
        </p:nvSpPr>
        <p:spPr/>
        <p:txBody>
          <a:bodyPr rtlCol="0"/>
          <a:lstStyle/>
          <a:p>
            <a:r>
              <a:rPr lang="zh-CN" altLang="en-US" dirty="0">
                <a:ea typeface="宋体" panose="02010600030101010101" pitchFamily="2" charset="-122"/>
              </a:rPr>
              <a:t>细微的错误可能会影响用户的信任</a:t>
            </a:r>
            <a:r>
              <a:rPr lang="zh-CN" altLang="en-US" dirty="0" smtClean="0">
                <a:ea typeface="宋体" panose="02010600030101010101" pitchFamily="2" charset="-122"/>
              </a:rPr>
              <a:t>度</a:t>
            </a:r>
            <a:endParaRPr lang="en-US" altLang="zh-CN" dirty="0" smtClean="0">
              <a:ea typeface="宋体" panose="02010600030101010101" pitchFamily="2" charset="-122"/>
            </a:endParaRPr>
          </a:p>
          <a:p>
            <a:endParaRPr lang="en-US" altLang="zh-CN" dirty="0">
              <a:ea typeface="宋体" panose="02010600030101010101" pitchFamily="2" charset="-122"/>
            </a:endParaRPr>
          </a:p>
          <a:p>
            <a:r>
              <a:rPr lang="zh-CN" altLang="en-US" dirty="0">
                <a:ea typeface="宋体" panose="02010600030101010101" pitchFamily="2" charset="-122"/>
              </a:rPr>
              <a:t>该平台应用于位于世界各地的成千上万的数据中心</a:t>
            </a:r>
            <a:r>
              <a:rPr lang="en-US" altLang="zh-CN" dirty="0" smtClean="0">
                <a:ea typeface="宋体" panose="02010600030101010101" pitchFamily="2" charset="-122"/>
              </a:rPr>
              <a:t>.</a:t>
            </a:r>
          </a:p>
          <a:p>
            <a:endParaRPr lang="en-US" altLang="zh-CN" dirty="0">
              <a:ea typeface="宋体" panose="02010600030101010101" pitchFamily="2" charset="-122"/>
            </a:endParaRPr>
          </a:p>
          <a:p>
            <a:r>
              <a:rPr lang="zh-CN" altLang="en-US" dirty="0">
                <a:ea typeface="宋体" panose="02010600030101010101" pitchFamily="2" charset="-122"/>
              </a:rPr>
              <a:t>面对这些故障，可以管理持久状态 </a:t>
            </a:r>
            <a:r>
              <a:rPr lang="en-US" altLang="zh-CN" dirty="0">
                <a:ea typeface="宋体" panose="02010600030101010101" pitchFamily="2" charset="-122"/>
              </a:rPr>
              <a:t>- </a:t>
            </a:r>
            <a:r>
              <a:rPr lang="zh-CN" altLang="en-US" dirty="0">
                <a:ea typeface="宋体" panose="02010600030101010101" pitchFamily="2" charset="-122"/>
              </a:rPr>
              <a:t>提高软件系统的可靠性和可扩展性</a:t>
            </a:r>
            <a:endParaRPr lang="en-US" altLang="zh-CN" dirty="0">
              <a:ea typeface="宋体" panose="02010600030101010101" pitchFamily="2" charset="-122"/>
            </a:endParaRPr>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处理永久性故障：副本同步</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endParaRPr lang="zh-CN" altLang="en-US" dirty="0"/>
          </a:p>
        </p:txBody>
      </p:sp>
      <p:sp>
        <p:nvSpPr>
          <p:cNvPr id="5" name="文本框 4"/>
          <p:cNvSpPr txBox="1"/>
          <p:nvPr/>
        </p:nvSpPr>
        <p:spPr>
          <a:xfrm>
            <a:off x="4726260" y="6422088"/>
            <a:ext cx="2749471" cy="369332"/>
          </a:xfrm>
          <a:prstGeom prst="rect">
            <a:avLst/>
          </a:prstGeom>
          <a:noFill/>
        </p:spPr>
        <p:txBody>
          <a:bodyPr wrap="none" rtlCol="0">
            <a:spAutoFit/>
          </a:bodyPr>
          <a:lstStyle/>
          <a:p>
            <a:r>
              <a:rPr lang="zh-CN" altLang="en-US" dirty="0" smtClean="0"/>
              <a:t>两个节点是不同步的情况</a:t>
            </a:r>
            <a:endParaRPr lang="zh-CN" altLang="en-US" dirty="0"/>
          </a:p>
        </p:txBody>
      </p:sp>
      <p:pic>
        <p:nvPicPr>
          <p:cNvPr id="6" name="图片 5"/>
          <p:cNvPicPr>
            <a:picLocks noChangeAspect="1"/>
          </p:cNvPicPr>
          <p:nvPr/>
        </p:nvPicPr>
        <p:blipFill>
          <a:blip r:embed="rId2"/>
          <a:stretch>
            <a:fillRect/>
          </a:stretch>
        </p:blipFill>
        <p:spPr>
          <a:xfrm>
            <a:off x="2073979" y="2499276"/>
            <a:ext cx="8463896" cy="3798892"/>
          </a:xfrm>
          <a:prstGeom prst="rect">
            <a:avLst/>
          </a:prstGeom>
        </p:spPr>
      </p:pic>
      <p:sp>
        <p:nvSpPr>
          <p:cNvPr id="7" name="矩形 6"/>
          <p:cNvSpPr/>
          <p:nvPr/>
        </p:nvSpPr>
        <p:spPr>
          <a:xfrm>
            <a:off x="2058789" y="1572567"/>
            <a:ext cx="6092825" cy="707886"/>
          </a:xfrm>
          <a:prstGeom prst="rect">
            <a:avLst/>
          </a:prstGeom>
        </p:spPr>
        <p:txBody>
          <a:bodyPr>
            <a:spAutoFit/>
          </a:bodyPr>
          <a:lstStyle/>
          <a:p>
            <a:r>
              <a:rPr lang="en-US" altLang="zh-CN" sz="2000" dirty="0" smtClean="0">
                <a:latin typeface="ArialMT"/>
              </a:rPr>
              <a:t>Node0</a:t>
            </a:r>
            <a:r>
              <a:rPr lang="pl-PL" altLang="zh-CN" sz="2000" dirty="0" smtClean="0">
                <a:latin typeface="ArialMT"/>
              </a:rPr>
              <a:t>: </a:t>
            </a:r>
            <a:r>
              <a:rPr lang="pl-PL" altLang="zh-CN" sz="2000" dirty="0">
                <a:latin typeface="ArialMT"/>
              </a:rPr>
              <a:t>(k0, v2) &amp; (k1, v1)</a:t>
            </a:r>
          </a:p>
          <a:p>
            <a:r>
              <a:rPr lang="en-US" altLang="zh-CN" sz="2000" dirty="0" smtClean="0">
                <a:latin typeface="ArialMT"/>
              </a:rPr>
              <a:t>Node1: </a:t>
            </a:r>
            <a:r>
              <a:rPr lang="en-US" altLang="zh-CN" sz="2000" dirty="0">
                <a:latin typeface="ArialMT"/>
              </a:rPr>
              <a:t>(k0, v0) &amp; (k1, v1)</a:t>
            </a:r>
            <a:endParaRPr lang="zh-CN" altLang="en-US" sz="5400" dirty="0"/>
          </a:p>
        </p:txBody>
      </p:sp>
    </p:spTree>
    <p:extLst>
      <p:ext uri="{BB962C8B-B14F-4D97-AF65-F5344CB8AC3E}">
        <p14:creationId xmlns:p14="http://schemas.microsoft.com/office/powerpoint/2010/main" val="3792541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b="1" dirty="0"/>
              <a:t>节点的增删</a:t>
            </a:r>
          </a:p>
        </p:txBody>
      </p:sp>
      <p:sp>
        <p:nvSpPr>
          <p:cNvPr id="14" name="内容占位符 13"/>
          <p:cNvSpPr>
            <a:spLocks noGrp="1"/>
          </p:cNvSpPr>
          <p:nvPr>
            <p:ph idx="1"/>
          </p:nvPr>
        </p:nvSpPr>
        <p:spPr>
          <a:xfrm>
            <a:off x="1845940" y="1600200"/>
            <a:ext cx="9530297" cy="2980928"/>
          </a:xfrm>
        </p:spPr>
        <p:txBody>
          <a:bodyPr rtlCol="0">
            <a:normAutofit/>
          </a:bodyPr>
          <a:lstStyle/>
          <a:p>
            <a:pPr marL="0" indent="0">
              <a:buNone/>
            </a:pPr>
            <a:r>
              <a:rPr lang="en-US" altLang="zh-CN" dirty="0" smtClean="0">
                <a:ea typeface="宋体" panose="02010600030101010101" pitchFamily="2" charset="-122"/>
              </a:rPr>
              <a:t>  </a:t>
            </a:r>
          </a:p>
          <a:p>
            <a:pPr marL="0" indent="0">
              <a:buNone/>
            </a:pPr>
            <a:endParaRPr lang="en-US" altLang="zh-CN" dirty="0">
              <a:ea typeface="宋体" panose="02010600030101010101" pitchFamily="2" charset="-122"/>
            </a:endParaRPr>
          </a:p>
          <a:p>
            <a:pPr marL="0" indent="0">
              <a:buNone/>
            </a:pPr>
            <a:endParaRPr lang="en-US" altLang="zh-CN" dirty="0" smtClean="0">
              <a:ea typeface="宋体" panose="02010600030101010101" pitchFamily="2" charset="-122"/>
            </a:endParaRPr>
          </a:p>
          <a:p>
            <a:pPr marL="0" indent="0">
              <a:buNone/>
            </a:pPr>
            <a:endParaRPr lang="en-US" altLang="zh-CN" dirty="0">
              <a:ea typeface="宋体" panose="02010600030101010101" pitchFamily="2" charset="-122"/>
            </a:endParaRPr>
          </a:p>
          <a:p>
            <a:pPr marL="0" indent="0">
              <a:buNone/>
            </a:pPr>
            <a:endParaRPr lang="en-US" altLang="zh-CN" dirty="0" smtClean="0">
              <a:ea typeface="宋体" panose="02010600030101010101" pitchFamily="2" charset="-122"/>
            </a:endParaRPr>
          </a:p>
          <a:p>
            <a:pPr marL="0" indent="0">
              <a:buNone/>
            </a:pPr>
            <a:endParaRPr lang="en-US" altLang="zh-CN" sz="2000" dirty="0" smtClean="0">
              <a:ea typeface="宋体" panose="02010600030101010101" pitchFamily="2" charset="-122"/>
            </a:endParaRPr>
          </a:p>
          <a:p>
            <a:pPr marL="0" indent="0">
              <a:buNone/>
            </a:pPr>
            <a:endParaRPr lang="en-US" altLang="zh-CN" sz="2000" dirty="0">
              <a:ea typeface="宋体" panose="02010600030101010101" pitchFamily="2" charset="-122"/>
            </a:endParaRPr>
          </a:p>
          <a:p>
            <a:pPr marL="0" indent="0">
              <a:buNone/>
            </a:pPr>
            <a:endParaRPr lang="en-US" altLang="zh-CN" sz="2000" dirty="0" smtClean="0">
              <a:ea typeface="宋体" panose="02010600030101010101" pitchFamily="2" charset="-122"/>
            </a:endParaRPr>
          </a:p>
          <a:p>
            <a:pPr marL="0" indent="0">
              <a:buNone/>
            </a:pPr>
            <a:endParaRPr lang="en-US" altLang="zh-CN" sz="2000" dirty="0">
              <a:ea typeface="宋体" panose="02010600030101010101" pitchFamily="2" charset="-122"/>
            </a:endParaRPr>
          </a:p>
          <a:p>
            <a:pPr marL="0" indent="0">
              <a:buNone/>
            </a:pPr>
            <a:endParaRPr lang="en-US" altLang="zh-CN" dirty="0">
              <a:ea typeface="宋体" panose="02010600030101010101" pitchFamily="2" charset="-122"/>
            </a:endParaRPr>
          </a:p>
        </p:txBody>
      </p:sp>
      <p:sp>
        <p:nvSpPr>
          <p:cNvPr id="5" name="矩形 4"/>
          <p:cNvSpPr/>
          <p:nvPr/>
        </p:nvSpPr>
        <p:spPr>
          <a:xfrm>
            <a:off x="3133408" y="5183783"/>
            <a:ext cx="6092825" cy="369332"/>
          </a:xfrm>
          <a:prstGeom prst="rect">
            <a:avLst/>
          </a:prstGeom>
        </p:spPr>
        <p:txBody>
          <a:bodyPr>
            <a:spAutoFit/>
          </a:bodyPr>
          <a:lstStyle/>
          <a:p>
            <a:r>
              <a:rPr lang="en-US" altLang="zh-CN" dirty="0"/>
              <a:t> </a:t>
            </a:r>
            <a:r>
              <a:rPr lang="en-US" altLang="zh-CN" dirty="0" smtClean="0"/>
              <a:t>      </a:t>
            </a:r>
            <a:endParaRPr lang="zh-CN" altLang="en-US" dirty="0"/>
          </a:p>
        </p:txBody>
      </p:sp>
      <p:sp>
        <p:nvSpPr>
          <p:cNvPr id="2" name="文本框 1"/>
          <p:cNvSpPr txBox="1"/>
          <p:nvPr/>
        </p:nvSpPr>
        <p:spPr>
          <a:xfrm>
            <a:off x="3133408" y="4757731"/>
            <a:ext cx="6878806" cy="646331"/>
          </a:xfrm>
          <a:prstGeom prst="rect">
            <a:avLst/>
          </a:prstGeom>
          <a:noFill/>
        </p:spPr>
        <p:txBody>
          <a:bodyPr wrap="none" rtlCol="0">
            <a:spAutoFit/>
          </a:bodyPr>
          <a:lstStyle/>
          <a:p>
            <a:r>
              <a:rPr lang="zh-CN" altLang="en-US" dirty="0" smtClean="0"/>
              <a:t>管理员使用命令行来发出节点增加和删除的信息，节点和节点之间</a:t>
            </a:r>
            <a:endParaRPr lang="en-US" altLang="zh-CN" dirty="0" smtClean="0"/>
          </a:p>
          <a:p>
            <a:r>
              <a:rPr lang="zh-CN" altLang="en-US" dirty="0" smtClean="0"/>
              <a:t>通过</a:t>
            </a:r>
            <a:r>
              <a:rPr lang="en-US" altLang="zh-CN" dirty="0" smtClean="0"/>
              <a:t>gossip</a:t>
            </a:r>
            <a:r>
              <a:rPr lang="zh-CN" altLang="en-US" dirty="0" smtClean="0"/>
              <a:t>协议来广播关系的变更，从而达到最终一致性</a:t>
            </a:r>
            <a:endParaRPr lang="zh-CN" altLang="en-US" dirty="0"/>
          </a:p>
        </p:txBody>
      </p:sp>
      <p:pic>
        <p:nvPicPr>
          <p:cNvPr id="10242" name="Picture 2" descr="ring-membership"/>
          <p:cNvPicPr>
            <a:picLocks noChangeAspect="1" noChangeArrowheads="1"/>
          </p:cNvPicPr>
          <p:nvPr/>
        </p:nvPicPr>
        <p:blipFill rotWithShape="1">
          <a:blip r:embed="rId3">
            <a:extLst>
              <a:ext uri="{28A0092B-C50C-407E-A947-70E740481C1C}">
                <a14:useLocalDpi xmlns:a14="http://schemas.microsoft.com/office/drawing/2010/main" val="0"/>
              </a:ext>
            </a:extLst>
          </a:blip>
          <a:srcRect t="9384"/>
          <a:stretch/>
        </p:blipFill>
        <p:spPr bwMode="auto">
          <a:xfrm>
            <a:off x="2782044" y="1703499"/>
            <a:ext cx="6359381" cy="2905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831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包含表格的两栏内容布局</a:t>
            </a:r>
          </a:p>
        </p:txBody>
      </p:sp>
      <p:graphicFrame>
        <p:nvGraphicFramePr>
          <p:cNvPr id="11" name="内容占位符 10"/>
          <p:cNvGraphicFramePr>
            <a:graphicFrameLocks noGrp="1"/>
          </p:cNvGraphicFramePr>
          <p:nvPr>
            <p:ph sz="half" idx="1"/>
            <p:extLst>
              <p:ext uri="{D42A27DB-BD31-4B8C-83A1-F6EECF244321}">
                <p14:modId xmlns:p14="http://schemas.microsoft.com/office/powerpoint/2010/main" val="507493495"/>
              </p:ext>
            </p:extLst>
          </p:nvPr>
        </p:nvGraphicFramePr>
        <p:xfrm>
          <a:off x="1593850" y="1600200"/>
          <a:ext cx="4814889" cy="2209800"/>
        </p:xfrm>
        <a:graphic>
          <a:graphicData uri="http://schemas.openxmlformats.org/drawingml/2006/table">
            <a:tbl>
              <a:tblPr firstRow="1" bandRow="1">
                <a:tableStyleId>{073A0DAA-6AF3-43AB-8588-CEC1D06C72B9}</a:tableStyleId>
              </a:tblPr>
              <a:tblGrid>
                <a:gridCol w="1604963">
                  <a:extLst>
                    <a:ext uri="{9D8B030D-6E8A-4147-A177-3AD203B41FA5}">
                      <a16:colId xmlns:a16="http://schemas.microsoft.com/office/drawing/2014/main" val="20000"/>
                    </a:ext>
                  </a:extLst>
                </a:gridCol>
                <a:gridCol w="1604963">
                  <a:extLst>
                    <a:ext uri="{9D8B030D-6E8A-4147-A177-3AD203B41FA5}">
                      <a16:colId xmlns:a16="http://schemas.microsoft.com/office/drawing/2014/main" val="20001"/>
                    </a:ext>
                  </a:extLst>
                </a:gridCol>
                <a:gridCol w="1604963">
                  <a:extLst>
                    <a:ext uri="{9D8B030D-6E8A-4147-A177-3AD203B41FA5}">
                      <a16:colId xmlns:a16="http://schemas.microsoft.com/office/drawing/2014/main" val="20002"/>
                    </a:ext>
                  </a:extLst>
                </a:gridCol>
              </a:tblGrid>
              <a:tr h="552450">
                <a:tc>
                  <a:txBody>
                    <a:bodyPr/>
                    <a:lstStyle/>
                    <a:p>
                      <a:pPr rtl="0"/>
                      <a:r>
                        <a:rPr lang="zh-CN" altLang="en-US" noProof="0" dirty="0">
                          <a:latin typeface="微软雅黑" panose="020B0503020204020204" pitchFamily="34" charset="-122"/>
                          <a:ea typeface="微软雅黑" panose="020B0503020204020204" pitchFamily="34" charset="-122"/>
                          <a:sym typeface="Arial" panose="020B0604020202020204" pitchFamily="34" charset="0"/>
                        </a:rPr>
                        <a:t>类</a:t>
                      </a:r>
                    </a:p>
                  </a:txBody>
                  <a:tcPr anchor="ctr"/>
                </a:tc>
                <a:tc>
                  <a:txBody>
                    <a:bodyPr/>
                    <a:lstStyle/>
                    <a:p>
                      <a:pPr algn="ctr" rtl="0"/>
                      <a:r>
                        <a:rPr lang="zh-CN" altLang="en-US" noProof="0" dirty="0">
                          <a:latin typeface="微软雅黑" panose="020B0503020204020204" pitchFamily="34" charset="-122"/>
                          <a:ea typeface="微软雅黑" panose="020B0503020204020204" pitchFamily="34" charset="-122"/>
                          <a:sym typeface="Arial" panose="020B0604020202020204" pitchFamily="34" charset="0"/>
                        </a:rPr>
                        <a:t>组 </a:t>
                      </a:r>
                      <a:r>
                        <a:rPr lang="en-US" altLang="zh-CN" noProof="0" dirty="0">
                          <a:latin typeface="微软雅黑" panose="020B0503020204020204" pitchFamily="34" charset="-122"/>
                          <a:ea typeface="微软雅黑" panose="020B0503020204020204" pitchFamily="34" charset="-122"/>
                          <a:sym typeface="Arial" panose="020B0604020202020204" pitchFamily="34" charset="0"/>
                        </a:rPr>
                        <a:t>A</a:t>
                      </a:r>
                      <a:endParaRPr lang="zh-CN" altLang="en-US" noProof="0" dirty="0">
                        <a:latin typeface="微软雅黑" panose="020B0503020204020204" pitchFamily="34" charset="-122"/>
                        <a:ea typeface="微软雅黑" panose="020B0503020204020204" pitchFamily="34" charset="-122"/>
                        <a:sym typeface="Arial" panose="020B0604020202020204" pitchFamily="34" charset="0"/>
                      </a:endParaRPr>
                    </a:p>
                  </a:txBody>
                  <a:tcPr anchor="ctr"/>
                </a:tc>
                <a:tc>
                  <a:txBody>
                    <a:bodyPr/>
                    <a:lstStyle/>
                    <a:p>
                      <a:pPr algn="ctr" rtl="0"/>
                      <a:r>
                        <a:rPr lang="zh-CN" altLang="en-US" noProof="0" dirty="0">
                          <a:latin typeface="微软雅黑" panose="020B0503020204020204" pitchFamily="34" charset="-122"/>
                          <a:ea typeface="微软雅黑" panose="020B0503020204020204" pitchFamily="34" charset="-122"/>
                          <a:sym typeface="Arial" panose="020B0604020202020204" pitchFamily="34" charset="0"/>
                        </a:rPr>
                        <a:t>组 </a:t>
                      </a:r>
                      <a:r>
                        <a:rPr lang="en-US" altLang="zh-CN" noProof="0" dirty="0">
                          <a:latin typeface="微软雅黑" panose="020B0503020204020204" pitchFamily="34" charset="-122"/>
                          <a:ea typeface="微软雅黑" panose="020B0503020204020204" pitchFamily="34" charset="-122"/>
                          <a:sym typeface="Arial" panose="020B0604020202020204" pitchFamily="34" charset="0"/>
                        </a:rPr>
                        <a:t>B</a:t>
                      </a:r>
                      <a:endParaRPr lang="zh-CN" altLang="en-US" noProof="0" dirty="0">
                        <a:latin typeface="微软雅黑" panose="020B0503020204020204" pitchFamily="34" charset="-122"/>
                        <a:ea typeface="微软雅黑" panose="020B0503020204020204" pitchFamily="34" charset="-122"/>
                        <a:sym typeface="Arial" panose="020B0604020202020204" pitchFamily="34" charset="0"/>
                      </a:endParaRPr>
                    </a:p>
                  </a:txBody>
                  <a:tcPr anchor="ctr"/>
                </a:tc>
                <a:extLst>
                  <a:ext uri="{0D108BD9-81ED-4DB2-BD59-A6C34878D82A}">
                    <a16:rowId xmlns:a16="http://schemas.microsoft.com/office/drawing/2014/main" val="10000"/>
                  </a:ext>
                </a:extLst>
              </a:tr>
              <a:tr h="552450">
                <a:tc>
                  <a:txBody>
                    <a:bodyPr/>
                    <a:lstStyle/>
                    <a:p>
                      <a:pPr rtl="0"/>
                      <a:r>
                        <a:rPr lang="zh-CN" altLang="en-US" noProof="0" dirty="0">
                          <a:latin typeface="微软雅黑" panose="020B0503020204020204" pitchFamily="34" charset="-122"/>
                          <a:ea typeface="微软雅黑" panose="020B0503020204020204" pitchFamily="34" charset="-122"/>
                          <a:sym typeface="Arial" panose="020B0604020202020204" pitchFamily="34" charset="0"/>
                        </a:rPr>
                        <a:t>类 </a:t>
                      </a:r>
                      <a:r>
                        <a:rPr lang="en-US" altLang="zh-CN" noProof="0" dirty="0">
                          <a:latin typeface="微软雅黑" panose="020B0503020204020204" pitchFamily="34" charset="-122"/>
                          <a:ea typeface="微软雅黑" panose="020B0503020204020204" pitchFamily="34" charset="-122"/>
                          <a:sym typeface="Arial" panose="020B0604020202020204" pitchFamily="34" charset="0"/>
                        </a:rPr>
                        <a:t>1</a:t>
                      </a:r>
                      <a:endParaRPr lang="zh-CN" altLang="en-US" noProof="0" dirty="0">
                        <a:latin typeface="微软雅黑" panose="020B0503020204020204" pitchFamily="34" charset="-122"/>
                        <a:ea typeface="微软雅黑" panose="020B0503020204020204" pitchFamily="34" charset="-122"/>
                        <a:sym typeface="Arial" panose="020B0604020202020204" pitchFamily="34" charset="0"/>
                      </a:endParaRPr>
                    </a:p>
                  </a:txBody>
                  <a:tcPr anchor="ctr"/>
                </a:tc>
                <a:tc>
                  <a:txBody>
                    <a:bodyPr/>
                    <a:lstStyle/>
                    <a:p>
                      <a:pPr algn="ctr" rtl="0"/>
                      <a:r>
                        <a:rPr lang="en-US" altLang="zh-CN" noProof="0" dirty="0">
                          <a:latin typeface="微软雅黑" panose="020B0503020204020204" pitchFamily="34" charset="-122"/>
                          <a:ea typeface="微软雅黑" panose="020B0503020204020204" pitchFamily="34" charset="-122"/>
                          <a:sym typeface="Arial" panose="020B0604020202020204" pitchFamily="34" charset="0"/>
                        </a:rPr>
                        <a:t>82</a:t>
                      </a:r>
                      <a:endParaRPr lang="zh-CN" altLang="en-US" noProof="0" dirty="0">
                        <a:latin typeface="微软雅黑" panose="020B0503020204020204" pitchFamily="34" charset="-122"/>
                        <a:ea typeface="微软雅黑" panose="020B0503020204020204" pitchFamily="34" charset="-122"/>
                        <a:sym typeface="Arial" panose="020B0604020202020204" pitchFamily="34" charset="0"/>
                      </a:endParaRPr>
                    </a:p>
                  </a:txBody>
                  <a:tcPr anchor="ctr"/>
                </a:tc>
                <a:tc>
                  <a:txBody>
                    <a:bodyPr/>
                    <a:lstStyle/>
                    <a:p>
                      <a:pPr algn="ctr" rtl="0"/>
                      <a:r>
                        <a:rPr lang="en-US" altLang="zh-CN" noProof="0" dirty="0">
                          <a:latin typeface="微软雅黑" panose="020B0503020204020204" pitchFamily="34" charset="-122"/>
                          <a:ea typeface="微软雅黑" panose="020B0503020204020204" pitchFamily="34" charset="-122"/>
                          <a:sym typeface="Arial" panose="020B0604020202020204" pitchFamily="34" charset="0"/>
                        </a:rPr>
                        <a:t>95</a:t>
                      </a:r>
                      <a:endParaRPr lang="zh-CN" altLang="en-US" noProof="0" dirty="0">
                        <a:latin typeface="微软雅黑" panose="020B0503020204020204" pitchFamily="34" charset="-122"/>
                        <a:ea typeface="微软雅黑" panose="020B0503020204020204" pitchFamily="34" charset="-122"/>
                        <a:sym typeface="Arial" panose="020B0604020202020204" pitchFamily="34" charset="0"/>
                      </a:endParaRPr>
                    </a:p>
                  </a:txBody>
                  <a:tcPr anchor="ctr"/>
                </a:tc>
                <a:extLst>
                  <a:ext uri="{0D108BD9-81ED-4DB2-BD59-A6C34878D82A}">
                    <a16:rowId xmlns:a16="http://schemas.microsoft.com/office/drawing/2014/main" val="10001"/>
                  </a:ext>
                </a:extLst>
              </a:tr>
              <a:tr h="552450">
                <a:tc>
                  <a:txBody>
                    <a:bodyPr/>
                    <a:lstStyle/>
                    <a:p>
                      <a:pPr rtl="0"/>
                      <a:r>
                        <a:rPr lang="zh-CN" altLang="en-US" noProof="0" dirty="0">
                          <a:latin typeface="微软雅黑" panose="020B0503020204020204" pitchFamily="34" charset="-122"/>
                          <a:ea typeface="微软雅黑" panose="020B0503020204020204" pitchFamily="34" charset="-122"/>
                          <a:sym typeface="Arial" panose="020B0604020202020204" pitchFamily="34" charset="0"/>
                        </a:rPr>
                        <a:t>类 </a:t>
                      </a:r>
                      <a:r>
                        <a:rPr lang="en-US" altLang="zh-CN" noProof="0" dirty="0">
                          <a:latin typeface="微软雅黑" panose="020B0503020204020204" pitchFamily="34" charset="-122"/>
                          <a:ea typeface="微软雅黑" panose="020B0503020204020204" pitchFamily="34" charset="-122"/>
                          <a:sym typeface="Arial" panose="020B0604020202020204" pitchFamily="34" charset="0"/>
                        </a:rPr>
                        <a:t>2</a:t>
                      </a:r>
                      <a:endParaRPr lang="zh-CN" altLang="en-US" noProof="0" dirty="0">
                        <a:latin typeface="微软雅黑" panose="020B0503020204020204" pitchFamily="34" charset="-122"/>
                        <a:ea typeface="微软雅黑" panose="020B0503020204020204" pitchFamily="34" charset="-122"/>
                        <a:sym typeface="Arial" panose="020B0604020202020204" pitchFamily="34" charset="0"/>
                      </a:endParaRPr>
                    </a:p>
                  </a:txBody>
                  <a:tcPr anchor="ctr"/>
                </a:tc>
                <a:tc>
                  <a:txBody>
                    <a:bodyPr/>
                    <a:lstStyle/>
                    <a:p>
                      <a:pPr algn="ctr" rtl="0"/>
                      <a:r>
                        <a:rPr lang="en-US" altLang="zh-CN" noProof="0" dirty="0">
                          <a:latin typeface="微软雅黑" panose="020B0503020204020204" pitchFamily="34" charset="-122"/>
                          <a:ea typeface="微软雅黑" panose="020B0503020204020204" pitchFamily="34" charset="-122"/>
                          <a:sym typeface="Arial" panose="020B0604020202020204" pitchFamily="34" charset="0"/>
                        </a:rPr>
                        <a:t>76</a:t>
                      </a:r>
                      <a:endParaRPr lang="zh-CN" altLang="en-US" noProof="0" dirty="0">
                        <a:latin typeface="微软雅黑" panose="020B0503020204020204" pitchFamily="34" charset="-122"/>
                        <a:ea typeface="微软雅黑" panose="020B0503020204020204" pitchFamily="34" charset="-122"/>
                        <a:sym typeface="Arial" panose="020B0604020202020204" pitchFamily="34" charset="0"/>
                      </a:endParaRPr>
                    </a:p>
                  </a:txBody>
                  <a:tcPr anchor="ctr"/>
                </a:tc>
                <a:tc>
                  <a:txBody>
                    <a:bodyPr/>
                    <a:lstStyle/>
                    <a:p>
                      <a:pPr algn="ctr" rtl="0"/>
                      <a:r>
                        <a:rPr lang="en-US" altLang="zh-CN" noProof="0" dirty="0">
                          <a:latin typeface="微软雅黑" panose="020B0503020204020204" pitchFamily="34" charset="-122"/>
                          <a:ea typeface="微软雅黑" panose="020B0503020204020204" pitchFamily="34" charset="-122"/>
                          <a:sym typeface="Arial" panose="020B0604020202020204" pitchFamily="34" charset="0"/>
                        </a:rPr>
                        <a:t>88</a:t>
                      </a:r>
                      <a:endParaRPr lang="zh-CN" altLang="en-US" noProof="0" dirty="0">
                        <a:latin typeface="微软雅黑" panose="020B0503020204020204" pitchFamily="34" charset="-122"/>
                        <a:ea typeface="微软雅黑" panose="020B0503020204020204" pitchFamily="34" charset="-122"/>
                        <a:sym typeface="Arial" panose="020B0604020202020204" pitchFamily="34" charset="0"/>
                      </a:endParaRPr>
                    </a:p>
                  </a:txBody>
                  <a:tcPr anchor="ctr"/>
                </a:tc>
                <a:extLst>
                  <a:ext uri="{0D108BD9-81ED-4DB2-BD59-A6C34878D82A}">
                    <a16:rowId xmlns:a16="http://schemas.microsoft.com/office/drawing/2014/main" val="10002"/>
                  </a:ext>
                </a:extLst>
              </a:tr>
              <a:tr h="552450">
                <a:tc>
                  <a:txBody>
                    <a:bodyPr/>
                    <a:lstStyle/>
                    <a:p>
                      <a:pPr rtl="0"/>
                      <a:r>
                        <a:rPr lang="zh-CN" altLang="en-US" noProof="0" dirty="0">
                          <a:latin typeface="微软雅黑" panose="020B0503020204020204" pitchFamily="34" charset="-122"/>
                          <a:ea typeface="微软雅黑" panose="020B0503020204020204" pitchFamily="34" charset="-122"/>
                          <a:sym typeface="Arial" panose="020B0604020202020204" pitchFamily="34" charset="0"/>
                        </a:rPr>
                        <a:t>类 </a:t>
                      </a:r>
                      <a:r>
                        <a:rPr lang="en-US" altLang="zh-CN" noProof="0" dirty="0">
                          <a:latin typeface="微软雅黑" panose="020B0503020204020204" pitchFamily="34" charset="-122"/>
                          <a:ea typeface="微软雅黑" panose="020B0503020204020204" pitchFamily="34" charset="-122"/>
                          <a:sym typeface="Arial" panose="020B0604020202020204" pitchFamily="34" charset="0"/>
                        </a:rPr>
                        <a:t>3</a:t>
                      </a:r>
                      <a:endParaRPr lang="zh-CN" altLang="en-US" noProof="0" dirty="0">
                        <a:latin typeface="微软雅黑" panose="020B0503020204020204" pitchFamily="34" charset="-122"/>
                        <a:ea typeface="微软雅黑" panose="020B0503020204020204" pitchFamily="34" charset="-122"/>
                        <a:sym typeface="Arial" panose="020B0604020202020204" pitchFamily="34" charset="0"/>
                      </a:endParaRPr>
                    </a:p>
                  </a:txBody>
                  <a:tcPr anchor="ctr"/>
                </a:tc>
                <a:tc>
                  <a:txBody>
                    <a:bodyPr/>
                    <a:lstStyle/>
                    <a:p>
                      <a:pPr algn="ctr" rtl="0"/>
                      <a:r>
                        <a:rPr lang="en-US" altLang="zh-CN" noProof="0" dirty="0">
                          <a:latin typeface="微软雅黑" panose="020B0503020204020204" pitchFamily="34" charset="-122"/>
                          <a:ea typeface="微软雅黑" panose="020B0503020204020204" pitchFamily="34" charset="-122"/>
                          <a:sym typeface="Arial" panose="020B0604020202020204" pitchFamily="34" charset="0"/>
                        </a:rPr>
                        <a:t>84</a:t>
                      </a:r>
                      <a:endParaRPr lang="zh-CN" altLang="en-US" noProof="0" dirty="0">
                        <a:latin typeface="微软雅黑" panose="020B0503020204020204" pitchFamily="34" charset="-122"/>
                        <a:ea typeface="微软雅黑" panose="020B0503020204020204" pitchFamily="34" charset="-122"/>
                        <a:sym typeface="Arial" panose="020B0604020202020204" pitchFamily="34" charset="0"/>
                      </a:endParaRPr>
                    </a:p>
                  </a:txBody>
                  <a:tcPr anchor="ctr"/>
                </a:tc>
                <a:tc>
                  <a:txBody>
                    <a:bodyPr/>
                    <a:lstStyle/>
                    <a:p>
                      <a:pPr algn="ctr" rtl="0"/>
                      <a:r>
                        <a:rPr lang="en-US" altLang="zh-CN" noProof="0" dirty="0">
                          <a:latin typeface="微软雅黑" panose="020B0503020204020204" pitchFamily="34" charset="-122"/>
                          <a:ea typeface="微软雅黑" panose="020B0503020204020204" pitchFamily="34" charset="-122"/>
                          <a:sym typeface="Arial" panose="020B0604020202020204" pitchFamily="34" charset="0"/>
                        </a:rPr>
                        <a:t>90</a:t>
                      </a:r>
                      <a:endParaRPr lang="zh-CN" altLang="en-US" noProof="0" dirty="0">
                        <a:latin typeface="微软雅黑" panose="020B0503020204020204" pitchFamily="34" charset="-122"/>
                        <a:ea typeface="微软雅黑" panose="020B0503020204020204" pitchFamily="34" charset="-122"/>
                        <a:sym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7" name="内容占位符 6"/>
          <p:cNvSpPr>
            <a:spLocks noGrp="1"/>
          </p:cNvSpPr>
          <p:nvPr>
            <p:ph sz="half" idx="2"/>
          </p:nvPr>
        </p:nvSpPr>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此处是第一个项目要点</a:t>
            </a:r>
          </a:p>
          <a:p>
            <a:pPr rtl="0"/>
            <a:r>
              <a:rPr lang="zh-CN" altLang="en-US" dirty="0">
                <a:latin typeface="Arial" panose="020B0604020202020204" pitchFamily="34" charset="0"/>
                <a:ea typeface="微软雅黑" panose="020B0503020204020204" pitchFamily="34" charset="-122"/>
                <a:sym typeface="Arial" panose="020B0604020202020204" pitchFamily="34" charset="0"/>
              </a:rPr>
              <a:t>此处是第二个项目要点</a:t>
            </a:r>
          </a:p>
          <a:p>
            <a:pPr rtl="0"/>
            <a:r>
              <a:rPr lang="zh-CN" altLang="en-US" dirty="0">
                <a:latin typeface="Arial" panose="020B0604020202020204" pitchFamily="34" charset="0"/>
                <a:ea typeface="微软雅黑" panose="020B0503020204020204" pitchFamily="34" charset="-122"/>
                <a:sym typeface="Arial" panose="020B0604020202020204" pitchFamily="34" charset="0"/>
              </a:rPr>
              <a:t>此处是第三个项目要点</a:t>
            </a:r>
          </a:p>
        </p:txBody>
      </p:sp>
    </p:spTree>
    <p:extLst>
      <p:ext uri="{BB962C8B-B14F-4D97-AF65-F5344CB8AC3E}">
        <p14:creationId xmlns:p14="http://schemas.microsoft.com/office/powerpoint/2010/main" val="259333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9796" y="1196752"/>
            <a:ext cx="1005403" cy="584775"/>
          </a:xfrm>
          <a:prstGeom prst="rect">
            <a:avLst/>
          </a:prstGeom>
        </p:spPr>
        <p:txBody>
          <a:bodyPr wrap="none">
            <a:spAutoFit/>
          </a:bodyPr>
          <a:lstStyle/>
          <a:p>
            <a:r>
              <a:rPr lang="zh-CN" altLang="en-US" sz="3200" dirty="0"/>
              <a:t>总结</a:t>
            </a:r>
            <a:endParaRPr lang="zh-CN" altLang="en-US" sz="3200" dirty="0"/>
          </a:p>
        </p:txBody>
      </p:sp>
      <p:sp>
        <p:nvSpPr>
          <p:cNvPr id="2" name="矩形 1"/>
          <p:cNvSpPr/>
          <p:nvPr/>
        </p:nvSpPr>
        <p:spPr>
          <a:xfrm>
            <a:off x="2061964" y="1412776"/>
            <a:ext cx="7366893" cy="3539430"/>
          </a:xfrm>
          <a:prstGeom prst="rect">
            <a:avLst/>
          </a:prstGeom>
        </p:spPr>
        <p:txBody>
          <a:bodyPr wrap="square">
            <a:spAutoFit/>
          </a:bodyPr>
          <a:lstStyle/>
          <a:p>
            <a:r>
              <a:rPr lang="en-US" altLang="zh-CN" sz="2800" dirty="0" smtClean="0">
                <a:solidFill>
                  <a:schemeClr val="tx2"/>
                </a:solidFill>
                <a:latin typeface="ArialMT"/>
              </a:rPr>
              <a:t>• Amazon Dynamo</a:t>
            </a:r>
          </a:p>
          <a:p>
            <a:r>
              <a:rPr lang="en-US" altLang="zh-CN" sz="2800" dirty="0" smtClean="0">
                <a:solidFill>
                  <a:schemeClr val="tx2"/>
                </a:solidFill>
                <a:latin typeface="ArialMT"/>
              </a:rPr>
              <a:t>– </a:t>
            </a:r>
            <a:r>
              <a:rPr lang="zh-CN" altLang="en-US" sz="2800" dirty="0" smtClean="0">
                <a:solidFill>
                  <a:schemeClr val="tx2"/>
                </a:solidFill>
                <a:latin typeface="ArialMT"/>
              </a:rPr>
              <a:t>具有最终一致性的分布式</a:t>
            </a:r>
            <a:r>
              <a:rPr lang="en-US" altLang="zh-CN" sz="2800" dirty="0" smtClean="0">
                <a:solidFill>
                  <a:schemeClr val="tx2"/>
                </a:solidFill>
                <a:latin typeface="ArialMT"/>
              </a:rPr>
              <a:t>K-V</a:t>
            </a:r>
            <a:r>
              <a:rPr lang="zh-CN" altLang="en-US" sz="2800" dirty="0" smtClean="0">
                <a:solidFill>
                  <a:schemeClr val="tx2"/>
                </a:solidFill>
                <a:latin typeface="ArialMT"/>
              </a:rPr>
              <a:t>数据库</a:t>
            </a:r>
            <a:endParaRPr lang="en-US" altLang="zh-CN" sz="2800" dirty="0" smtClean="0">
              <a:solidFill>
                <a:schemeClr val="tx2"/>
              </a:solidFill>
              <a:latin typeface="ArialMT"/>
            </a:endParaRPr>
          </a:p>
          <a:p>
            <a:r>
              <a:rPr lang="en-US" altLang="zh-CN" sz="2800" dirty="0" smtClean="0">
                <a:solidFill>
                  <a:schemeClr val="tx2"/>
                </a:solidFill>
                <a:latin typeface="ArialMT"/>
              </a:rPr>
              <a:t>• </a:t>
            </a:r>
            <a:r>
              <a:rPr lang="zh-CN" altLang="en-US" sz="2800" dirty="0" smtClean="0">
                <a:solidFill>
                  <a:schemeClr val="tx2"/>
                </a:solidFill>
                <a:latin typeface="ArialMT"/>
              </a:rPr>
              <a:t>技术</a:t>
            </a:r>
            <a:endParaRPr lang="en-US" altLang="zh-CN" sz="2800" dirty="0" smtClean="0">
              <a:solidFill>
                <a:schemeClr val="tx2"/>
              </a:solidFill>
              <a:latin typeface="ArialMT"/>
            </a:endParaRPr>
          </a:p>
          <a:p>
            <a:r>
              <a:rPr lang="en-US" altLang="zh-CN" sz="2800" dirty="0" smtClean="0">
                <a:solidFill>
                  <a:schemeClr val="tx2"/>
                </a:solidFill>
                <a:latin typeface="ArialMT"/>
              </a:rPr>
              <a:t>– Gossiping</a:t>
            </a:r>
          </a:p>
          <a:p>
            <a:r>
              <a:rPr lang="en-US" altLang="zh-CN" sz="2800" dirty="0" smtClean="0">
                <a:solidFill>
                  <a:schemeClr val="tx2"/>
                </a:solidFill>
                <a:latin typeface="ArialMT"/>
              </a:rPr>
              <a:t>– </a:t>
            </a:r>
            <a:r>
              <a:rPr lang="zh-CN" altLang="en-US" sz="2800" dirty="0" smtClean="0">
                <a:solidFill>
                  <a:schemeClr val="tx2"/>
                </a:solidFill>
                <a:latin typeface="ArialMT"/>
              </a:rPr>
              <a:t>一致性哈希   节点和</a:t>
            </a:r>
            <a:r>
              <a:rPr lang="en-US" altLang="zh-CN" sz="2800" dirty="0" smtClean="0">
                <a:solidFill>
                  <a:schemeClr val="tx2"/>
                </a:solidFill>
                <a:latin typeface="ArialMT"/>
              </a:rPr>
              <a:t>Key</a:t>
            </a:r>
            <a:r>
              <a:rPr lang="zh-CN" altLang="en-US" sz="2800" dirty="0" smtClean="0">
                <a:solidFill>
                  <a:schemeClr val="tx2"/>
                </a:solidFill>
                <a:latin typeface="ArialMT"/>
              </a:rPr>
              <a:t>的分布</a:t>
            </a:r>
            <a:endParaRPr lang="en-US" altLang="zh-CN" sz="2800" dirty="0" smtClean="0">
              <a:solidFill>
                <a:schemeClr val="tx2"/>
              </a:solidFill>
              <a:latin typeface="ArialMT"/>
            </a:endParaRPr>
          </a:p>
          <a:p>
            <a:r>
              <a:rPr lang="en-US" altLang="zh-CN" sz="2800" dirty="0" smtClean="0">
                <a:solidFill>
                  <a:schemeClr val="tx2"/>
                </a:solidFill>
                <a:latin typeface="ArialMT"/>
              </a:rPr>
              <a:t>– </a:t>
            </a:r>
            <a:r>
              <a:rPr lang="zh-CN" altLang="en-US" sz="2800" dirty="0" smtClean="0">
                <a:solidFill>
                  <a:schemeClr val="tx2"/>
                </a:solidFill>
                <a:latin typeface="ArialMT"/>
              </a:rPr>
              <a:t>版本对象      最终一致性</a:t>
            </a:r>
            <a:endParaRPr lang="en-US" altLang="zh-CN" sz="2800" dirty="0" smtClean="0">
              <a:solidFill>
                <a:schemeClr val="tx2"/>
              </a:solidFill>
              <a:latin typeface="ArialMT"/>
            </a:endParaRPr>
          </a:p>
          <a:p>
            <a:r>
              <a:rPr lang="en-US" altLang="zh-CN" sz="2800" dirty="0" smtClean="0">
                <a:solidFill>
                  <a:schemeClr val="tx2"/>
                </a:solidFill>
                <a:latin typeface="ArialMT"/>
              </a:rPr>
              <a:t>– Quorums     </a:t>
            </a:r>
            <a:r>
              <a:rPr lang="zh-CN" altLang="en-US" sz="2800" dirty="0">
                <a:solidFill>
                  <a:schemeClr val="tx2"/>
                </a:solidFill>
                <a:latin typeface="ArialMT"/>
              </a:rPr>
              <a:t> </a:t>
            </a:r>
            <a:r>
              <a:rPr lang="zh-CN" altLang="en-US" sz="2800" dirty="0" smtClean="0">
                <a:solidFill>
                  <a:schemeClr val="tx2"/>
                </a:solidFill>
                <a:latin typeface="ArialMT"/>
              </a:rPr>
              <a:t> 容错</a:t>
            </a:r>
            <a:endParaRPr lang="en-US" altLang="zh-CN" sz="2800" dirty="0" smtClean="0">
              <a:solidFill>
                <a:schemeClr val="tx2"/>
              </a:solidFill>
              <a:latin typeface="ArialMT"/>
            </a:endParaRPr>
          </a:p>
          <a:p>
            <a:r>
              <a:rPr lang="en-US" altLang="zh-CN" sz="2800" dirty="0" smtClean="0">
                <a:solidFill>
                  <a:schemeClr val="tx2"/>
                </a:solidFill>
                <a:latin typeface="ArialMT"/>
              </a:rPr>
              <a:t>– Merkel tree    </a:t>
            </a:r>
            <a:r>
              <a:rPr lang="zh-CN" altLang="en-US" sz="2800" dirty="0" smtClean="0">
                <a:solidFill>
                  <a:schemeClr val="tx2"/>
                </a:solidFill>
                <a:latin typeface="ArialMT"/>
              </a:rPr>
              <a:t>分区之后的同步</a:t>
            </a:r>
            <a:endParaRPr lang="en-US" altLang="zh-CN" sz="2800" dirty="0" smtClean="0">
              <a:solidFill>
                <a:schemeClr val="tx2"/>
              </a:solidFill>
              <a:latin typeface="ArialMT"/>
            </a:endParaRPr>
          </a:p>
        </p:txBody>
      </p:sp>
    </p:spTree>
    <p:extLst>
      <p:ext uri="{BB962C8B-B14F-4D97-AF65-F5344CB8AC3E}">
        <p14:creationId xmlns:p14="http://schemas.microsoft.com/office/powerpoint/2010/main" val="296840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Arial" panose="020B0604020202020204" pitchFamily="34" charset="0"/>
                <a:sym typeface="Arial" panose="020B0604020202020204" pitchFamily="34" charset="0"/>
              </a:rPr>
              <a:t>Why Dynamo </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内容占位符 13"/>
          <p:cNvSpPr>
            <a:spLocks noGrp="1"/>
          </p:cNvSpPr>
          <p:nvPr>
            <p:ph idx="1"/>
          </p:nvPr>
        </p:nvSpPr>
        <p:spPr/>
        <p:txBody>
          <a:bodyPr rtlCol="0"/>
          <a:lstStyle/>
          <a:p>
            <a:pPr marL="0" indent="0">
              <a:buNone/>
            </a:pPr>
            <a:r>
              <a:rPr lang="en-US" altLang="zh-CN" dirty="0" smtClean="0">
                <a:ea typeface="宋体" panose="02010600030101010101" pitchFamily="2" charset="-122"/>
              </a:rPr>
              <a:t>  Dynamo</a:t>
            </a:r>
            <a:r>
              <a:rPr lang="zh-CN" altLang="en-US" dirty="0" smtClean="0">
                <a:ea typeface="宋体" panose="02010600030101010101" pitchFamily="2" charset="-122"/>
              </a:rPr>
              <a:t>是一个分布式的存储系统</a:t>
            </a:r>
            <a:endParaRPr lang="en-US" altLang="zh-CN" dirty="0" smtClean="0">
              <a:ea typeface="宋体" panose="02010600030101010101" pitchFamily="2" charset="-122"/>
            </a:endParaRPr>
          </a:p>
          <a:p>
            <a:pPr marL="0" indent="0">
              <a:buNone/>
            </a:pPr>
            <a:endParaRPr lang="en-US" altLang="zh-CN" dirty="0">
              <a:ea typeface="宋体" panose="02010600030101010101" pitchFamily="2" charset="-122"/>
            </a:endParaRPr>
          </a:p>
          <a:p>
            <a:pPr lvl="1"/>
            <a:r>
              <a:rPr lang="zh-CN" altLang="en-US" sz="4400" dirty="0" smtClean="0">
                <a:ea typeface="宋体" panose="02010600030101010101" pitchFamily="2" charset="-122"/>
              </a:rPr>
              <a:t>扩展性</a:t>
            </a:r>
            <a:endParaRPr lang="en-US" altLang="zh-CN" sz="4400" dirty="0" smtClean="0">
              <a:ea typeface="宋体" panose="02010600030101010101" pitchFamily="2" charset="-122"/>
            </a:endParaRPr>
          </a:p>
          <a:p>
            <a:pPr lvl="1"/>
            <a:r>
              <a:rPr lang="zh-CN" altLang="en-US" sz="4400" dirty="0" smtClean="0">
                <a:ea typeface="宋体" panose="02010600030101010101" pitchFamily="2" charset="-122"/>
              </a:rPr>
              <a:t>简单</a:t>
            </a:r>
            <a:r>
              <a:rPr lang="en-US" altLang="zh-CN" sz="4400" dirty="0" smtClean="0">
                <a:ea typeface="宋体" panose="02010600030101010101" pitchFamily="2" charset="-122"/>
              </a:rPr>
              <a:t>-K-V</a:t>
            </a:r>
          </a:p>
          <a:p>
            <a:pPr lvl="1"/>
            <a:r>
              <a:rPr lang="zh-CN" altLang="en-US" sz="4400" b="1" dirty="0">
                <a:ea typeface="宋体" panose="02010600030101010101" pitchFamily="2" charset="-122"/>
              </a:rPr>
              <a:t>高</a:t>
            </a:r>
            <a:r>
              <a:rPr lang="zh-CN" altLang="en-US" sz="4400" b="1" dirty="0" smtClean="0">
                <a:ea typeface="宋体" panose="02010600030101010101" pitchFamily="2" charset="-122"/>
              </a:rPr>
              <a:t>可用性</a:t>
            </a:r>
            <a:endParaRPr lang="en-US" altLang="zh-CN" sz="4400" dirty="0">
              <a:ea typeface="宋体" panose="02010600030101010101" pitchFamily="2" charset="-122"/>
            </a:endParaRPr>
          </a:p>
          <a:p>
            <a:pPr lvl="1"/>
            <a:r>
              <a:rPr lang="zh-CN" altLang="en-US" sz="4400" b="1" dirty="0" smtClean="0">
                <a:ea typeface="宋体" panose="02010600030101010101" pitchFamily="2" charset="-122"/>
              </a:rPr>
              <a:t>保证系统级的协议</a:t>
            </a:r>
            <a:endParaRPr lang="en-US" altLang="zh-CN" sz="4400" dirty="0">
              <a:ea typeface="宋体" panose="02010600030101010101" pitchFamily="2" charset="-122"/>
            </a:endParaRPr>
          </a:p>
        </p:txBody>
      </p:sp>
    </p:spTree>
    <p:extLst>
      <p:ext uri="{BB962C8B-B14F-4D97-AF65-F5344CB8AC3E}">
        <p14:creationId xmlns:p14="http://schemas.microsoft.com/office/powerpoint/2010/main" val="2904829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smtClean="0">
                <a:latin typeface="Arial" panose="020B0604020202020204" pitchFamily="34" charset="0"/>
                <a:sym typeface="Arial" panose="020B0604020202020204" pitchFamily="34" charset="0"/>
              </a:rPr>
              <a:t>回顾</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内容占位符 13"/>
          <p:cNvSpPr>
            <a:spLocks noGrp="1"/>
          </p:cNvSpPr>
          <p:nvPr>
            <p:ph idx="1"/>
          </p:nvPr>
        </p:nvSpPr>
        <p:spPr/>
        <p:txBody>
          <a:bodyPr rtlCol="0">
            <a:normAutofit fontScale="70000" lnSpcReduction="20000"/>
          </a:bodyPr>
          <a:lstStyle/>
          <a:p>
            <a:pPr marL="0" indent="0">
              <a:buNone/>
            </a:pPr>
            <a:r>
              <a:rPr lang="en-US" altLang="zh-CN" dirty="0" smtClean="0">
                <a:ea typeface="宋体" panose="02010600030101010101" pitchFamily="2" charset="-122"/>
              </a:rPr>
              <a:t>  </a:t>
            </a:r>
            <a:endParaRPr lang="en-US" altLang="zh-CN" dirty="0">
              <a:ea typeface="宋体" panose="02010600030101010101" pitchFamily="2" charset="-122"/>
            </a:endParaRPr>
          </a:p>
          <a:p>
            <a:pPr lvl="1"/>
            <a:r>
              <a:rPr lang="en-US" altLang="zh-CN" sz="4400" dirty="0" smtClean="0">
                <a:ea typeface="宋体" panose="02010600030101010101" pitchFamily="2" charset="-122"/>
              </a:rPr>
              <a:t>CAP</a:t>
            </a:r>
            <a:r>
              <a:rPr lang="zh-CN" altLang="en-US" sz="4400" dirty="0" smtClean="0">
                <a:ea typeface="宋体" panose="02010600030101010101" pitchFamily="2" charset="-122"/>
              </a:rPr>
              <a:t>理论</a:t>
            </a:r>
            <a:endParaRPr lang="en-US" altLang="zh-CN" sz="4400" dirty="0" smtClean="0">
              <a:ea typeface="宋体" panose="02010600030101010101" pitchFamily="2" charset="-122"/>
            </a:endParaRPr>
          </a:p>
          <a:p>
            <a:pPr lvl="2"/>
            <a:r>
              <a:rPr lang="en-US" altLang="zh-CN" sz="2800" dirty="0">
                <a:ea typeface="宋体" panose="02010600030101010101" pitchFamily="2" charset="-122"/>
              </a:rPr>
              <a:t>– Consistency, Availability, Partition </a:t>
            </a:r>
            <a:r>
              <a:rPr lang="en-US" altLang="zh-CN" sz="2800" dirty="0" smtClean="0">
                <a:ea typeface="宋体" panose="02010600030101010101" pitchFamily="2" charset="-122"/>
              </a:rPr>
              <a:t>Tolerance</a:t>
            </a:r>
            <a:endParaRPr lang="en-US" altLang="zh-CN" sz="2800" dirty="0">
              <a:ea typeface="宋体" panose="02010600030101010101" pitchFamily="2" charset="-122"/>
            </a:endParaRPr>
          </a:p>
          <a:p>
            <a:pPr lvl="2"/>
            <a:r>
              <a:rPr lang="en-US" altLang="zh-CN" sz="2800" dirty="0">
                <a:ea typeface="宋体" panose="02010600030101010101" pitchFamily="2" charset="-122"/>
              </a:rPr>
              <a:t>– P then C? A</a:t>
            </a:r>
            <a:r>
              <a:rPr lang="en-US" altLang="zh-CN" sz="2800" dirty="0" smtClean="0">
                <a:ea typeface="宋体" panose="02010600030101010101" pitchFamily="2" charset="-122"/>
              </a:rPr>
              <a:t>?</a:t>
            </a:r>
          </a:p>
          <a:p>
            <a:pPr marL="731520" lvl="2" indent="0">
              <a:buNone/>
            </a:pPr>
            <a:endParaRPr lang="en-US" altLang="zh-CN" sz="4400" dirty="0" smtClean="0">
              <a:ea typeface="宋体" panose="02010600030101010101" pitchFamily="2" charset="-122"/>
            </a:endParaRPr>
          </a:p>
          <a:p>
            <a:pPr lvl="1"/>
            <a:r>
              <a:rPr lang="zh-CN" altLang="en-US" sz="4400" dirty="0" smtClean="0">
                <a:ea typeface="宋体" panose="02010600030101010101" pitchFamily="2" charset="-122"/>
              </a:rPr>
              <a:t>最终一致性</a:t>
            </a:r>
            <a:endParaRPr lang="en-US" altLang="zh-CN" sz="4400" dirty="0" smtClean="0">
              <a:ea typeface="宋体" panose="02010600030101010101" pitchFamily="2" charset="-122"/>
            </a:endParaRPr>
          </a:p>
          <a:p>
            <a:pPr lvl="2"/>
            <a:r>
              <a:rPr lang="zh-CN" altLang="en-US" sz="2900" b="1" dirty="0" smtClean="0">
                <a:ea typeface="宋体" panose="02010600030101010101" pitchFamily="2" charset="-122"/>
              </a:rPr>
              <a:t>比起一致性更加注重</a:t>
            </a:r>
            <a:r>
              <a:rPr lang="en-US" altLang="zh-CN" sz="2900" b="1" dirty="0" smtClean="0">
                <a:ea typeface="宋体" panose="02010600030101010101" pitchFamily="2" charset="-122"/>
              </a:rPr>
              <a:t>A</a:t>
            </a:r>
            <a:r>
              <a:rPr lang="zh-CN" altLang="en-US" sz="2900" b="1" dirty="0" smtClean="0">
                <a:ea typeface="宋体" panose="02010600030101010101" pitchFamily="2" charset="-122"/>
              </a:rPr>
              <a:t>和</a:t>
            </a:r>
            <a:r>
              <a:rPr lang="en-US" altLang="zh-CN" sz="2900" b="1" dirty="0" smtClean="0">
                <a:ea typeface="宋体" panose="02010600030101010101" pitchFamily="2" charset="-122"/>
              </a:rPr>
              <a:t>P</a:t>
            </a:r>
          </a:p>
          <a:p>
            <a:pPr marL="731520" lvl="2" indent="0">
              <a:buNone/>
            </a:pPr>
            <a:endParaRPr lang="en-US" altLang="zh-CN" sz="2400" b="1" dirty="0" smtClean="0">
              <a:ea typeface="宋体" panose="02010600030101010101" pitchFamily="2" charset="-122"/>
            </a:endParaRPr>
          </a:p>
          <a:p>
            <a:pPr lvl="1"/>
            <a:r>
              <a:rPr lang="zh-CN" altLang="en-US" sz="4400" b="1" dirty="0" smtClean="0">
                <a:ea typeface="宋体" panose="02010600030101010101" pitchFamily="2" charset="-122"/>
              </a:rPr>
              <a:t>惰性复制</a:t>
            </a:r>
            <a:endParaRPr lang="en-US" altLang="zh-CN" sz="4400" b="1" dirty="0" smtClean="0">
              <a:ea typeface="宋体" panose="02010600030101010101" pitchFamily="2" charset="-122"/>
            </a:endParaRPr>
          </a:p>
          <a:p>
            <a:pPr lvl="2"/>
            <a:r>
              <a:rPr lang="zh-CN" altLang="en-US" sz="2900" dirty="0" smtClean="0"/>
              <a:t>在后台懒堕的复制</a:t>
            </a:r>
            <a:endParaRPr lang="en-US" altLang="zh-CN" sz="2900" dirty="0" smtClean="0"/>
          </a:p>
          <a:p>
            <a:pPr lvl="2"/>
            <a:endParaRPr lang="en-US" altLang="zh-CN" sz="4000" b="1" dirty="0" smtClean="0">
              <a:ea typeface="宋体" panose="02010600030101010101" pitchFamily="2" charset="-122"/>
            </a:endParaRPr>
          </a:p>
          <a:p>
            <a:pPr lvl="1"/>
            <a:r>
              <a:rPr lang="en-US" altLang="zh-CN" sz="4400" b="1" dirty="0" smtClean="0">
                <a:ea typeface="宋体" panose="02010600030101010101" pitchFamily="2" charset="-122"/>
              </a:rPr>
              <a:t>Gossip</a:t>
            </a:r>
          </a:p>
          <a:p>
            <a:pPr lvl="2"/>
            <a:r>
              <a:rPr lang="zh-CN" altLang="en-US" sz="2900" b="1" dirty="0" smtClean="0">
                <a:ea typeface="宋体" panose="02010600030101010101" pitchFamily="2" charset="-122"/>
              </a:rPr>
              <a:t>随机选择节点通信，重复操作</a:t>
            </a:r>
            <a:endParaRPr lang="en-US" altLang="zh-CN" sz="2900" dirty="0">
              <a:ea typeface="宋体" panose="02010600030101010101" pitchFamily="2" charset="-122"/>
            </a:endParaRPr>
          </a:p>
        </p:txBody>
      </p:sp>
    </p:spTree>
    <p:extLst>
      <p:ext uri="{BB962C8B-B14F-4D97-AF65-F5344CB8AC3E}">
        <p14:creationId xmlns:p14="http://schemas.microsoft.com/office/powerpoint/2010/main" val="115024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smtClean="0">
                <a:latin typeface="Arial" panose="020B0604020202020204" pitchFamily="34" charset="0"/>
                <a:sym typeface="Arial" panose="020B0604020202020204" pitchFamily="34" charset="0"/>
              </a:rPr>
              <a:t>系统架构</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内容占位符 13"/>
          <p:cNvSpPr>
            <a:spLocks noGrp="1"/>
          </p:cNvSpPr>
          <p:nvPr>
            <p:ph idx="1"/>
          </p:nvPr>
        </p:nvSpPr>
        <p:spPr/>
        <p:txBody>
          <a:bodyPr rtlCol="0">
            <a:normAutofit/>
          </a:bodyPr>
          <a:lstStyle/>
          <a:p>
            <a:pPr marL="0" indent="0">
              <a:buNone/>
            </a:pPr>
            <a:r>
              <a:rPr lang="en-US" altLang="zh-CN" dirty="0" smtClean="0">
                <a:ea typeface="宋体" panose="02010600030101010101" pitchFamily="2" charset="-122"/>
              </a:rPr>
              <a:t>  </a:t>
            </a:r>
            <a:endParaRPr lang="en-US" altLang="zh-CN" dirty="0">
              <a:ea typeface="宋体" panose="02010600030101010101" pitchFamily="2" charset="-122"/>
            </a:endParaRPr>
          </a:p>
        </p:txBody>
      </p:sp>
      <p:pic>
        <p:nvPicPr>
          <p:cNvPr id="2050" name="Picture 2" descr="dynamo-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004" y="1556792"/>
            <a:ext cx="7581248" cy="328520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214092" y="5068321"/>
            <a:ext cx="6092825" cy="923330"/>
          </a:xfrm>
          <a:prstGeom prst="rect">
            <a:avLst/>
          </a:prstGeom>
        </p:spPr>
        <p:txBody>
          <a:bodyPr>
            <a:spAutoFit/>
          </a:bodyPr>
          <a:lstStyle/>
          <a:p>
            <a:r>
              <a:rPr lang="zh-CN" altLang="en-US" dirty="0" smtClean="0"/>
              <a:t>     </a:t>
            </a:r>
            <a:r>
              <a:rPr lang="en-US" altLang="zh-CN" dirty="0" smtClean="0"/>
              <a:t>Dynamo</a:t>
            </a:r>
            <a:r>
              <a:rPr lang="zh-CN" altLang="en-US" dirty="0" smtClean="0"/>
              <a:t>使用一致性</a:t>
            </a:r>
            <a:r>
              <a:rPr lang="zh-CN" altLang="en-US" dirty="0"/>
              <a:t>哈希</a:t>
            </a:r>
            <a:r>
              <a:rPr lang="zh-CN" altLang="en-US" dirty="0" smtClean="0"/>
              <a:t>对</a:t>
            </a:r>
            <a:r>
              <a:rPr lang="zh-CN" altLang="en-US" dirty="0"/>
              <a:t>数据进行分区和复制，并通过对象版本控制促进</a:t>
            </a:r>
            <a:r>
              <a:rPr lang="zh-CN" altLang="en-US" dirty="0" smtClean="0"/>
              <a:t>一致性。基于</a:t>
            </a:r>
            <a:r>
              <a:rPr lang="en-US" altLang="zh-CN" dirty="0" smtClean="0"/>
              <a:t>Gossip</a:t>
            </a:r>
            <a:r>
              <a:rPr lang="zh-CN" altLang="en-US" dirty="0" smtClean="0"/>
              <a:t>的分布式容错和关系控制。完全去中心化的，仅需要很少的人为控制。</a:t>
            </a:r>
            <a:endParaRPr lang="zh-CN" altLang="en-US" dirty="0"/>
          </a:p>
        </p:txBody>
      </p:sp>
    </p:spTree>
    <p:extLst>
      <p:ext uri="{BB962C8B-B14F-4D97-AF65-F5344CB8AC3E}">
        <p14:creationId xmlns:p14="http://schemas.microsoft.com/office/powerpoint/2010/main" val="106645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smtClean="0">
                <a:latin typeface="Arial" panose="020B0604020202020204" pitchFamily="34" charset="0"/>
                <a:sym typeface="Arial" panose="020B0604020202020204" pitchFamily="34" charset="0"/>
              </a:rPr>
              <a:t>系统的假设和需求</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内容占位符 13"/>
          <p:cNvSpPr>
            <a:spLocks noGrp="1"/>
          </p:cNvSpPr>
          <p:nvPr>
            <p:ph idx="1"/>
          </p:nvPr>
        </p:nvSpPr>
        <p:spPr/>
        <p:txBody>
          <a:bodyPr rtlCol="0">
            <a:normAutofit fontScale="70000" lnSpcReduction="20000"/>
          </a:bodyPr>
          <a:lstStyle/>
          <a:p>
            <a:pPr marL="0" indent="0">
              <a:buNone/>
            </a:pPr>
            <a:r>
              <a:rPr lang="en-US" altLang="zh-CN" dirty="0" smtClean="0">
                <a:ea typeface="宋体" panose="02010600030101010101" pitchFamily="2" charset="-122"/>
              </a:rPr>
              <a:t>  </a:t>
            </a:r>
            <a:endParaRPr lang="en-US" altLang="zh-CN" dirty="0">
              <a:ea typeface="宋体" panose="02010600030101010101" pitchFamily="2" charset="-122"/>
            </a:endParaRPr>
          </a:p>
          <a:p>
            <a:pPr lvl="1"/>
            <a:r>
              <a:rPr lang="zh-CN" altLang="en-US" sz="4400" dirty="0" smtClean="0">
                <a:ea typeface="宋体" panose="02010600030101010101" pitchFamily="2" charset="-122"/>
              </a:rPr>
              <a:t>查询模型</a:t>
            </a:r>
            <a:endParaRPr lang="en-US" altLang="zh-CN" sz="4400" dirty="0" smtClean="0">
              <a:ea typeface="宋体" panose="02010600030101010101" pitchFamily="2" charset="-122"/>
            </a:endParaRPr>
          </a:p>
          <a:p>
            <a:pPr marL="731520" lvl="2" indent="0">
              <a:buNone/>
            </a:pPr>
            <a:r>
              <a:rPr lang="zh-CN" altLang="en-US" sz="2800" b="1" dirty="0">
                <a:ea typeface="宋体" panose="02010600030101010101" pitchFamily="2" charset="-122"/>
              </a:rPr>
              <a:t>简单的读写操作只需要通过一个主键</a:t>
            </a:r>
            <a:endParaRPr lang="en-US" altLang="zh-CN" sz="2800" b="1" dirty="0">
              <a:ea typeface="宋体" panose="02010600030101010101" pitchFamily="2" charset="-122"/>
            </a:endParaRPr>
          </a:p>
          <a:p>
            <a:pPr marL="731520" lvl="2" indent="0">
              <a:buNone/>
            </a:pPr>
            <a:r>
              <a:rPr lang="en-US" altLang="zh-CN" sz="2800" b="1" dirty="0">
                <a:ea typeface="宋体" panose="02010600030101010101" pitchFamily="2" charset="-122"/>
              </a:rPr>
              <a:t>put(</a:t>
            </a:r>
            <a:r>
              <a:rPr lang="en-US" altLang="zh-CN" sz="2800" b="1" dirty="0" err="1">
                <a:ea typeface="宋体" panose="02010600030101010101" pitchFamily="2" charset="-122"/>
              </a:rPr>
              <a:t>key,value</a:t>
            </a:r>
            <a:r>
              <a:rPr lang="en-US" altLang="zh-CN" sz="2800" b="1" dirty="0">
                <a:ea typeface="宋体" panose="02010600030101010101" pitchFamily="2" charset="-122"/>
              </a:rPr>
              <a:t>); get(key)</a:t>
            </a:r>
          </a:p>
          <a:p>
            <a:pPr marL="731520" lvl="2" indent="0">
              <a:buNone/>
            </a:pPr>
            <a:endParaRPr lang="en-US" altLang="zh-CN" sz="2300" dirty="0" smtClean="0">
              <a:ea typeface="宋体" panose="02010600030101010101" pitchFamily="2" charset="-122"/>
            </a:endParaRPr>
          </a:p>
          <a:p>
            <a:pPr lvl="1"/>
            <a:r>
              <a:rPr lang="en-US" altLang="zh-CN" sz="4400" dirty="0" smtClean="0">
                <a:ea typeface="宋体" panose="02010600030101010101" pitchFamily="2" charset="-122"/>
              </a:rPr>
              <a:t>ACID</a:t>
            </a:r>
            <a:r>
              <a:rPr lang="zh-CN" altLang="en-US" sz="4400" dirty="0" smtClean="0">
                <a:ea typeface="宋体" panose="02010600030101010101" pitchFamily="2" charset="-122"/>
              </a:rPr>
              <a:t>属性</a:t>
            </a:r>
            <a:endParaRPr lang="en-US" altLang="zh-CN" sz="4400" dirty="0" smtClean="0">
              <a:ea typeface="宋体" panose="02010600030101010101" pitchFamily="2" charset="-122"/>
            </a:endParaRPr>
          </a:p>
          <a:p>
            <a:pPr marL="731520" lvl="2" indent="0">
              <a:buNone/>
            </a:pPr>
            <a:r>
              <a:rPr lang="zh-CN" altLang="en-US" sz="2900" b="1" dirty="0" smtClean="0">
                <a:ea typeface="宋体" panose="02010600030101010101" pitchFamily="2" charset="-122"/>
              </a:rPr>
              <a:t>高的可用性，弱的</a:t>
            </a:r>
            <a:r>
              <a:rPr lang="en-US" altLang="zh-CN" sz="2900" b="1" dirty="0" smtClean="0">
                <a:ea typeface="宋体" panose="02010600030101010101" pitchFamily="2" charset="-122"/>
              </a:rPr>
              <a:t>C</a:t>
            </a:r>
            <a:r>
              <a:rPr lang="zh-CN" altLang="en-US" sz="2900" b="1" dirty="0" smtClean="0">
                <a:ea typeface="宋体" panose="02010600030101010101" pitchFamily="2" charset="-122"/>
              </a:rPr>
              <a:t>在</a:t>
            </a:r>
            <a:r>
              <a:rPr lang="en-US" altLang="zh-CN" sz="2900" b="1" dirty="0" smtClean="0">
                <a:ea typeface="宋体" panose="02010600030101010101" pitchFamily="2" charset="-122"/>
              </a:rPr>
              <a:t>ACID</a:t>
            </a:r>
            <a:r>
              <a:rPr lang="zh-CN" altLang="en-US" sz="2900" b="1" dirty="0" smtClean="0">
                <a:ea typeface="宋体" panose="02010600030101010101" pitchFamily="2" charset="-122"/>
              </a:rPr>
              <a:t>中</a:t>
            </a:r>
            <a:endParaRPr lang="en-US" altLang="zh-CN" sz="2900" b="1" dirty="0" smtClean="0">
              <a:ea typeface="宋体" panose="02010600030101010101" pitchFamily="2" charset="-122"/>
            </a:endParaRPr>
          </a:p>
          <a:p>
            <a:pPr marL="731520" lvl="2" indent="0">
              <a:buNone/>
            </a:pPr>
            <a:endParaRPr lang="en-US" altLang="zh-CN" sz="2400" b="1" dirty="0" smtClean="0">
              <a:ea typeface="宋体" panose="02010600030101010101" pitchFamily="2" charset="-122"/>
            </a:endParaRPr>
          </a:p>
          <a:p>
            <a:pPr lvl="1"/>
            <a:r>
              <a:rPr lang="zh-CN" altLang="en-US" sz="4400" b="1" dirty="0" smtClean="0">
                <a:ea typeface="宋体" panose="02010600030101010101" pitchFamily="2" charset="-122"/>
              </a:rPr>
              <a:t>性能</a:t>
            </a:r>
            <a:endParaRPr lang="en-US" altLang="zh-CN" sz="4400" b="1" dirty="0" smtClean="0">
              <a:ea typeface="宋体" panose="02010600030101010101" pitchFamily="2" charset="-122"/>
            </a:endParaRPr>
          </a:p>
          <a:p>
            <a:pPr marL="365760" lvl="1" indent="0">
              <a:buNone/>
            </a:pPr>
            <a:r>
              <a:rPr lang="en-US" altLang="zh-CN" sz="2900" dirty="0" smtClean="0"/>
              <a:t>	</a:t>
            </a:r>
            <a:r>
              <a:rPr lang="zh-CN" altLang="en-US" sz="2900" dirty="0" smtClean="0"/>
              <a:t>商业级应用，低延迟高吞吐</a:t>
            </a:r>
            <a:endParaRPr lang="en-US" altLang="zh-CN" sz="2900" dirty="0" smtClean="0"/>
          </a:p>
          <a:p>
            <a:pPr marL="365760" lvl="1" indent="0">
              <a:buNone/>
            </a:pPr>
            <a:endParaRPr lang="en-US" altLang="zh-CN" sz="4000" b="1" dirty="0" smtClean="0">
              <a:ea typeface="宋体" panose="02010600030101010101" pitchFamily="2" charset="-122"/>
            </a:endParaRPr>
          </a:p>
          <a:p>
            <a:pPr lvl="1"/>
            <a:r>
              <a:rPr lang="zh-CN" altLang="en-US" sz="4400" b="1" dirty="0" smtClean="0">
                <a:ea typeface="宋体" panose="02010600030101010101" pitchFamily="2" charset="-122"/>
              </a:rPr>
              <a:t>其他假设</a:t>
            </a:r>
            <a:endParaRPr lang="en-US" altLang="zh-CN" sz="4400" b="1" dirty="0">
              <a:ea typeface="宋体" panose="02010600030101010101" pitchFamily="2" charset="-122"/>
            </a:endParaRPr>
          </a:p>
          <a:p>
            <a:pPr marL="365760" lvl="1" indent="0">
              <a:buNone/>
            </a:pPr>
            <a:r>
              <a:rPr lang="en-US" altLang="zh-CN" sz="3100" b="1" dirty="0" smtClean="0">
                <a:ea typeface="宋体" panose="02010600030101010101" pitchFamily="2" charset="-122"/>
              </a:rPr>
              <a:t>	</a:t>
            </a:r>
            <a:r>
              <a:rPr lang="zh-CN" altLang="en-US" sz="3100" b="1" dirty="0" smtClean="0">
                <a:ea typeface="宋体" panose="02010600030101010101" pitchFamily="2" charset="-122"/>
              </a:rPr>
              <a:t>没有坏节点，不考虑安全因素如认证</a:t>
            </a:r>
            <a:endParaRPr lang="en-US" altLang="zh-CN" sz="3100" b="1" dirty="0" smtClean="0">
              <a:ea typeface="宋体" panose="02010600030101010101" pitchFamily="2" charset="-122"/>
            </a:endParaRPr>
          </a:p>
        </p:txBody>
      </p:sp>
    </p:spTree>
    <p:extLst>
      <p:ext uri="{BB962C8B-B14F-4D97-AF65-F5344CB8AC3E}">
        <p14:creationId xmlns:p14="http://schemas.microsoft.com/office/powerpoint/2010/main" val="2450497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half" idx="2"/>
          </p:nvPr>
        </p:nvSpPr>
        <p:spPr>
          <a:xfrm>
            <a:off x="1989956" y="4581128"/>
            <a:ext cx="2787924" cy="1168152"/>
          </a:xfrm>
        </p:spPr>
        <p:txBody>
          <a:bodyPr rtlCol="0">
            <a:noAutofit/>
          </a:bodyPr>
          <a:lstStyle/>
          <a:p>
            <a:r>
              <a:rPr lang="zh-CN" altLang="en-US" dirty="0" smtClean="0"/>
              <a:t>例子：在每秒</a:t>
            </a:r>
            <a:r>
              <a:rPr lang="en-US" altLang="zh-CN" dirty="0"/>
              <a:t>5</a:t>
            </a:r>
            <a:r>
              <a:rPr lang="en-US" altLang="zh-CN" dirty="0" smtClean="0"/>
              <a:t>00</a:t>
            </a:r>
            <a:r>
              <a:rPr lang="zh-CN" altLang="en-US" dirty="0" smtClean="0"/>
              <a:t>请求的峰值下需要达到</a:t>
            </a:r>
            <a:r>
              <a:rPr lang="en-US" altLang="zh-CN" dirty="0" smtClean="0"/>
              <a:t>99.9%</a:t>
            </a:r>
            <a:r>
              <a:rPr lang="zh-CN" altLang="en-US" dirty="0" smtClean="0"/>
              <a:t>的请求延迟在</a:t>
            </a:r>
            <a:r>
              <a:rPr lang="en-US" altLang="zh-CN" dirty="0" smtClean="0"/>
              <a:t>300ms</a:t>
            </a:r>
            <a:r>
              <a:rPr lang="zh-CN" altLang="en-US" dirty="0" smtClean="0"/>
              <a:t>以下。</a:t>
            </a:r>
            <a:endParaRPr lang="en-US" altLang="zh-CN" dirty="0" smtClean="0"/>
          </a:p>
          <a:p>
            <a:endParaRPr lang="zh-CN" altLang="en-US" sz="3600" dirty="0">
              <a:sym typeface="Arial" panose="020B0604020202020204" pitchFamily="34" charset="0"/>
            </a:endParaRPr>
          </a:p>
        </p:txBody>
      </p:sp>
      <p:sp>
        <p:nvSpPr>
          <p:cNvPr id="3" name="标题 2"/>
          <p:cNvSpPr>
            <a:spLocks noGrp="1"/>
          </p:cNvSpPr>
          <p:nvPr>
            <p:ph type="title"/>
          </p:nvPr>
        </p:nvSpPr>
        <p:spPr/>
        <p:txBody>
          <a:bodyPr/>
          <a:lstStyle/>
          <a:p>
            <a:r>
              <a:rPr lang="en-US" altLang="zh-CN" dirty="0" smtClean="0"/>
              <a:t>SLA(</a:t>
            </a:r>
            <a:r>
              <a:rPr lang="zh-CN" altLang="en-US" dirty="0" smtClean="0"/>
              <a:t>服务层协议</a:t>
            </a:r>
            <a:r>
              <a:rPr lang="en-US" altLang="zh-CN" dirty="0" smtClean="0"/>
              <a:t>)</a:t>
            </a:r>
            <a:endParaRPr lang="zh-CN" altLang="en-US" dirty="0"/>
          </a:p>
        </p:txBody>
      </p:sp>
      <p:pic>
        <p:nvPicPr>
          <p:cNvPr id="6" name="图片 5"/>
          <p:cNvPicPr>
            <a:picLocks noChangeAspect="1"/>
          </p:cNvPicPr>
          <p:nvPr/>
        </p:nvPicPr>
        <p:blipFill>
          <a:blip r:embed="rId3"/>
          <a:stretch>
            <a:fillRect/>
          </a:stretch>
        </p:blipFill>
        <p:spPr>
          <a:xfrm>
            <a:off x="5662364" y="476672"/>
            <a:ext cx="4856182" cy="6237312"/>
          </a:xfrm>
          <a:prstGeom prst="rect">
            <a:avLst/>
          </a:prstGeom>
        </p:spPr>
      </p:pic>
      <p:sp>
        <p:nvSpPr>
          <p:cNvPr id="13" name="右箭头 12"/>
          <p:cNvSpPr/>
          <p:nvPr/>
        </p:nvSpPr>
        <p:spPr>
          <a:xfrm>
            <a:off x="4599887" y="4960797"/>
            <a:ext cx="86409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63976" y="1916832"/>
            <a:ext cx="3817866" cy="1477328"/>
          </a:xfrm>
          <a:prstGeom prst="rect">
            <a:avLst/>
          </a:prstGeom>
        </p:spPr>
        <p:txBody>
          <a:bodyPr wrap="square">
            <a:spAutoFit/>
          </a:bodyPr>
          <a:lstStyle/>
          <a:p>
            <a:r>
              <a:rPr lang="en-US" altLang="zh-CN" dirty="0" smtClean="0"/>
              <a:t>	</a:t>
            </a:r>
            <a:r>
              <a:rPr lang="zh-CN" altLang="en-US" dirty="0" smtClean="0"/>
              <a:t>正式</a:t>
            </a:r>
            <a:r>
              <a:rPr lang="zh-CN" altLang="en-US" dirty="0"/>
              <a:t>协商</a:t>
            </a:r>
            <a:r>
              <a:rPr lang="zh-CN" altLang="en-US" dirty="0" smtClean="0"/>
              <a:t>的协议，</a:t>
            </a:r>
            <a:r>
              <a:rPr lang="zh-CN" altLang="en-US" dirty="0"/>
              <a:t>其中客户和服务就若干系统相关特征达成一致，其中最突出的包括特定API的客户预期请求率分布以及这些条件下的预期服务等待时间。</a:t>
            </a:r>
          </a:p>
        </p:txBody>
      </p:sp>
    </p:spTree>
    <p:extLst>
      <p:ext uri="{BB962C8B-B14F-4D97-AF65-F5344CB8AC3E}">
        <p14:creationId xmlns:p14="http://schemas.microsoft.com/office/powerpoint/2010/main" val="226400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440600341"/>
              </p:ext>
            </p:extLst>
          </p:nvPr>
        </p:nvGraphicFramePr>
        <p:xfrm>
          <a:off x="2998068" y="1916832"/>
          <a:ext cx="6264696" cy="4160227"/>
        </p:xfrm>
        <a:graphic>
          <a:graphicData uri="http://schemas.openxmlformats.org/drawingml/2006/table">
            <a:tbl>
              <a:tblPr/>
              <a:tblGrid>
                <a:gridCol w="988090">
                  <a:extLst>
                    <a:ext uri="{9D8B030D-6E8A-4147-A177-3AD203B41FA5}">
                      <a16:colId xmlns:a16="http://schemas.microsoft.com/office/drawing/2014/main" val="1620908429"/>
                    </a:ext>
                  </a:extLst>
                </a:gridCol>
                <a:gridCol w="1548348">
                  <a:extLst>
                    <a:ext uri="{9D8B030D-6E8A-4147-A177-3AD203B41FA5}">
                      <a16:colId xmlns:a16="http://schemas.microsoft.com/office/drawing/2014/main" val="1768100095"/>
                    </a:ext>
                  </a:extLst>
                </a:gridCol>
                <a:gridCol w="3728258">
                  <a:extLst>
                    <a:ext uri="{9D8B030D-6E8A-4147-A177-3AD203B41FA5}">
                      <a16:colId xmlns:a16="http://schemas.microsoft.com/office/drawing/2014/main" val="3733761711"/>
                    </a:ext>
                  </a:extLst>
                </a:gridCol>
              </a:tblGrid>
              <a:tr h="262826">
                <a:tc>
                  <a:txBody>
                    <a:bodyPr/>
                    <a:lstStyle/>
                    <a:p>
                      <a:pPr algn="l"/>
                      <a:r>
                        <a:rPr lang="zh-CN" altLang="en-US" sz="1200" b="1">
                          <a:effectLst/>
                        </a:rPr>
                        <a:t>问题</a:t>
                      </a:r>
                      <a:endParaRPr lang="zh-CN" altLang="en-US" sz="1200">
                        <a:effectLst/>
                      </a:endParaRPr>
                    </a:p>
                  </a:txBody>
                  <a:tcPr marL="91336" marR="91336" marT="52192" marB="52192"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sz="1200" b="1">
                          <a:effectLst/>
                        </a:rPr>
                        <a:t>技术</a:t>
                      </a:r>
                      <a:endParaRPr lang="zh-CN" altLang="en-US" sz="1200">
                        <a:effectLst/>
                      </a:endParaRPr>
                    </a:p>
                  </a:txBody>
                  <a:tcPr marL="91336" marR="91336" marT="52192" marB="52192"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sz="1200" b="1">
                          <a:effectLst/>
                        </a:rPr>
                        <a:t>优势</a:t>
                      </a:r>
                      <a:endParaRPr lang="zh-CN" altLang="en-US" sz="1200">
                        <a:effectLst/>
                      </a:endParaRPr>
                    </a:p>
                  </a:txBody>
                  <a:tcPr marL="91336" marR="91336" marT="52192" marB="52192"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140234401"/>
                  </a:ext>
                </a:extLst>
              </a:tr>
              <a:tr h="262826">
                <a:tc>
                  <a:txBody>
                    <a:bodyPr/>
                    <a:lstStyle/>
                    <a:p>
                      <a:pPr algn="l"/>
                      <a:r>
                        <a:rPr lang="zh-CN" altLang="en-US" sz="1200" dirty="0" smtClean="0">
                          <a:effectLst/>
                        </a:rPr>
                        <a:t>分区</a:t>
                      </a:r>
                      <a:endParaRPr lang="zh-CN" altLang="en-US" sz="1200" dirty="0">
                        <a:effectLst/>
                      </a:endParaRPr>
                    </a:p>
                  </a:txBody>
                  <a:tcPr marL="91336" marR="91336" marT="52192" marB="52192"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sz="1200" dirty="0">
                          <a:solidFill>
                            <a:schemeClr val="tx2"/>
                          </a:solidFill>
                          <a:effectLst/>
                        </a:rPr>
                        <a:t>一致性哈希</a:t>
                      </a:r>
                    </a:p>
                  </a:txBody>
                  <a:tcPr marL="91336" marR="91336" marT="52192" marB="52192"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sz="1200">
                          <a:solidFill>
                            <a:schemeClr val="tx2"/>
                          </a:solidFill>
                          <a:effectLst/>
                        </a:rPr>
                        <a:t>增量可伸缩性</a:t>
                      </a:r>
                    </a:p>
                  </a:txBody>
                  <a:tcPr marL="91336" marR="91336" marT="52192" marB="52192"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3139560574"/>
                  </a:ext>
                </a:extLst>
              </a:tr>
              <a:tr h="938665">
                <a:tc>
                  <a:txBody>
                    <a:bodyPr/>
                    <a:lstStyle/>
                    <a:p>
                      <a:pPr algn="l"/>
                      <a:r>
                        <a:rPr lang="zh-CN" altLang="en-US" sz="1200">
                          <a:effectLst/>
                        </a:rPr>
                        <a:t>写的高可用性</a:t>
                      </a:r>
                    </a:p>
                  </a:txBody>
                  <a:tcPr marL="91336" marR="91336" marT="52192" marB="52192"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sz="1200" dirty="0" smtClean="0">
                          <a:solidFill>
                            <a:schemeClr val="tx2"/>
                          </a:solidFill>
                          <a:effectLst/>
                        </a:rPr>
                        <a:t>向量时钟</a:t>
                      </a:r>
                      <a:r>
                        <a:rPr lang="zh-CN" altLang="en-US" sz="1200" dirty="0">
                          <a:solidFill>
                            <a:schemeClr val="tx2"/>
                          </a:solidFill>
                          <a:effectLst/>
                        </a:rPr>
                        <a:t>与读取过程中的协调</a:t>
                      </a:r>
                      <a:r>
                        <a:rPr lang="en-US" altLang="zh-CN" sz="1200" dirty="0">
                          <a:solidFill>
                            <a:schemeClr val="tx2"/>
                          </a:solidFill>
                          <a:effectLst/>
                        </a:rPr>
                        <a:t>(</a:t>
                      </a:r>
                      <a:r>
                        <a:rPr lang="en-US" sz="1200" dirty="0">
                          <a:solidFill>
                            <a:schemeClr val="tx2"/>
                          </a:solidFill>
                          <a:effectLst/>
                        </a:rPr>
                        <a:t>reconciliation)</a:t>
                      </a:r>
                    </a:p>
                  </a:txBody>
                  <a:tcPr marL="91336" marR="91336" marT="52192" marB="52192"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sz="1200" dirty="0" smtClean="0">
                          <a:solidFill>
                            <a:schemeClr val="tx2"/>
                          </a:solidFill>
                          <a:effectLst/>
                        </a:rPr>
                        <a:t>版本大小与更新速率分离。</a:t>
                      </a:r>
                      <a:endParaRPr lang="zh-CN" altLang="en-US" sz="1200" dirty="0">
                        <a:solidFill>
                          <a:schemeClr val="tx2"/>
                        </a:solidFill>
                        <a:effectLst/>
                      </a:endParaRPr>
                    </a:p>
                  </a:txBody>
                  <a:tcPr marL="91336" marR="91336" marT="52192" marB="52192"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389831678"/>
                  </a:ext>
                </a:extLst>
              </a:tr>
              <a:tr h="1107624">
                <a:tc>
                  <a:txBody>
                    <a:bodyPr/>
                    <a:lstStyle/>
                    <a:p>
                      <a:pPr algn="l"/>
                      <a:r>
                        <a:rPr lang="zh-CN" altLang="en-US" sz="1200" dirty="0">
                          <a:effectLst/>
                        </a:rPr>
                        <a:t>暂时性的失败处理</a:t>
                      </a:r>
                    </a:p>
                  </a:txBody>
                  <a:tcPr marL="91336" marR="91336" marT="52192" marB="52192"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sz="1200" dirty="0">
                          <a:solidFill>
                            <a:schemeClr val="tx2"/>
                          </a:solidFill>
                          <a:effectLst/>
                        </a:rPr>
                        <a:t>草率仲裁</a:t>
                      </a:r>
                      <a:r>
                        <a:rPr lang="en-US" altLang="zh-CN" sz="1200" dirty="0">
                          <a:solidFill>
                            <a:schemeClr val="tx2"/>
                          </a:solidFill>
                          <a:effectLst/>
                        </a:rPr>
                        <a:t>(</a:t>
                      </a:r>
                      <a:r>
                        <a:rPr lang="en-US" sz="1200" dirty="0">
                          <a:solidFill>
                            <a:schemeClr val="tx2"/>
                          </a:solidFill>
                          <a:effectLst/>
                        </a:rPr>
                        <a:t>Sloppy Quorum？)，</a:t>
                      </a:r>
                      <a:r>
                        <a:rPr lang="zh-CN" altLang="en-US" sz="1200" dirty="0">
                          <a:solidFill>
                            <a:schemeClr val="tx2"/>
                          </a:solidFill>
                          <a:effectLst/>
                        </a:rPr>
                        <a:t>并暗示移交</a:t>
                      </a:r>
                      <a:r>
                        <a:rPr lang="en-US" altLang="zh-CN" sz="1200" dirty="0">
                          <a:solidFill>
                            <a:schemeClr val="tx2"/>
                          </a:solidFill>
                          <a:effectLst/>
                        </a:rPr>
                        <a:t>(</a:t>
                      </a:r>
                      <a:r>
                        <a:rPr lang="en-US" sz="1200" dirty="0">
                          <a:solidFill>
                            <a:schemeClr val="tx2"/>
                          </a:solidFill>
                          <a:effectLst/>
                        </a:rPr>
                        <a:t>hinted handoff)</a:t>
                      </a:r>
                    </a:p>
                  </a:txBody>
                  <a:tcPr marL="91336" marR="91336" marT="52192" marB="52192"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sz="1200" dirty="0" smtClean="0">
                          <a:solidFill>
                            <a:schemeClr val="tx2"/>
                          </a:solidFill>
                          <a:effectLst/>
                        </a:rPr>
                        <a:t>当某些副本不可用时，提供高可用性和持久性保证</a:t>
                      </a:r>
                      <a:endParaRPr lang="zh-CN" altLang="en-US" sz="1200" dirty="0">
                        <a:solidFill>
                          <a:schemeClr val="tx2"/>
                        </a:solidFill>
                        <a:effectLst/>
                      </a:endParaRPr>
                    </a:p>
                  </a:txBody>
                  <a:tcPr marL="91336" marR="91336" marT="52192" marB="52192"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2288969097"/>
                  </a:ext>
                </a:extLst>
              </a:tr>
              <a:tr h="769705">
                <a:tc>
                  <a:txBody>
                    <a:bodyPr/>
                    <a:lstStyle/>
                    <a:p>
                      <a:pPr algn="l"/>
                      <a:r>
                        <a:rPr lang="zh-CN" altLang="en-US" sz="1200" dirty="0">
                          <a:effectLst/>
                        </a:rPr>
                        <a:t>永久故障恢复</a:t>
                      </a:r>
                    </a:p>
                  </a:txBody>
                  <a:tcPr marL="91336" marR="91336" marT="52192" marB="52192"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sz="1200" dirty="0">
                          <a:solidFill>
                            <a:schemeClr val="tx2"/>
                          </a:solidFill>
                          <a:effectLst/>
                        </a:rPr>
                        <a:t>使用</a:t>
                      </a:r>
                      <a:r>
                        <a:rPr lang="en-US" sz="1200" dirty="0" err="1">
                          <a:solidFill>
                            <a:schemeClr val="tx2"/>
                          </a:solidFill>
                          <a:effectLst/>
                        </a:rPr>
                        <a:t>Merkle</a:t>
                      </a:r>
                      <a:r>
                        <a:rPr lang="zh-CN" altLang="en-US" sz="1200" dirty="0">
                          <a:solidFill>
                            <a:schemeClr val="tx2"/>
                          </a:solidFill>
                          <a:effectLst/>
                        </a:rPr>
                        <a:t>树的反熵</a:t>
                      </a:r>
                      <a:r>
                        <a:rPr lang="en-US" altLang="zh-CN" sz="1200" dirty="0">
                          <a:solidFill>
                            <a:schemeClr val="tx2"/>
                          </a:solidFill>
                          <a:effectLst/>
                        </a:rPr>
                        <a:t>(</a:t>
                      </a:r>
                      <a:r>
                        <a:rPr lang="en-US" sz="1200" dirty="0">
                          <a:solidFill>
                            <a:schemeClr val="tx2"/>
                          </a:solidFill>
                          <a:effectLst/>
                        </a:rPr>
                        <a:t>Anti-entropy)</a:t>
                      </a:r>
                    </a:p>
                  </a:txBody>
                  <a:tcPr marL="91336" marR="91336" marT="52192" marB="52192"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sz="1200" dirty="0">
                          <a:solidFill>
                            <a:schemeClr val="tx2"/>
                          </a:solidFill>
                          <a:effectLst/>
                        </a:rPr>
                        <a:t>在后台同步不同的副本。</a:t>
                      </a:r>
                    </a:p>
                  </a:txBody>
                  <a:tcPr marL="91336" marR="91336" marT="52192" marB="52192"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940573468"/>
                  </a:ext>
                </a:extLst>
              </a:tr>
              <a:tr h="769705">
                <a:tc>
                  <a:txBody>
                    <a:bodyPr/>
                    <a:lstStyle/>
                    <a:p>
                      <a:pPr algn="l"/>
                      <a:r>
                        <a:rPr lang="zh-CN" altLang="en-US" sz="1200" dirty="0" smtClean="0">
                          <a:effectLst/>
                        </a:rPr>
                        <a:t>成员关系和</a:t>
                      </a:r>
                      <a:r>
                        <a:rPr lang="zh-CN" altLang="en-US" sz="1200" dirty="0">
                          <a:effectLst/>
                        </a:rPr>
                        <a:t>故障检测</a:t>
                      </a:r>
                    </a:p>
                  </a:txBody>
                  <a:tcPr marL="91336" marR="91336" marT="52192" marB="52192"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en-US" altLang="zh-CN" sz="1200" dirty="0">
                          <a:solidFill>
                            <a:schemeClr val="tx2"/>
                          </a:solidFill>
                          <a:effectLst/>
                        </a:rPr>
                        <a:t>Gossip</a:t>
                      </a:r>
                      <a:r>
                        <a:rPr lang="zh-CN" altLang="en-US" sz="1200" dirty="0">
                          <a:solidFill>
                            <a:schemeClr val="tx2"/>
                          </a:solidFill>
                          <a:effectLst/>
                        </a:rPr>
                        <a:t>的成员和故障检测协议。</a:t>
                      </a:r>
                    </a:p>
                  </a:txBody>
                  <a:tcPr marL="91336" marR="91336" marT="52192" marB="52192"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sz="1200" dirty="0">
                          <a:solidFill>
                            <a:schemeClr val="tx2"/>
                          </a:solidFill>
                          <a:effectLst/>
                        </a:rPr>
                        <a:t>保持对称性并且避免了一个用于存储会员和节点活性信息的集中注册服务节点。</a:t>
                      </a:r>
                    </a:p>
                  </a:txBody>
                  <a:tcPr marL="91336" marR="91336" marT="52192" marB="52192"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3523390399"/>
                  </a:ext>
                </a:extLst>
              </a:tr>
            </a:tbl>
          </a:graphicData>
        </a:graphic>
      </p:graphicFrame>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525534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smtClean="0">
                <a:latin typeface="Arial" panose="020B0604020202020204" pitchFamily="34" charset="0"/>
                <a:sym typeface="Arial" panose="020B0604020202020204" pitchFamily="34" charset="0"/>
              </a:rPr>
              <a:t>系统架构</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内容占位符 13"/>
          <p:cNvSpPr>
            <a:spLocks noGrp="1"/>
          </p:cNvSpPr>
          <p:nvPr>
            <p:ph idx="1"/>
          </p:nvPr>
        </p:nvSpPr>
        <p:spPr/>
        <p:txBody>
          <a:bodyPr rtlCol="0">
            <a:normAutofit/>
          </a:bodyPr>
          <a:lstStyle/>
          <a:p>
            <a:pPr marL="0" indent="0">
              <a:buNone/>
            </a:pPr>
            <a:r>
              <a:rPr lang="en-US" altLang="zh-CN" dirty="0" smtClean="0">
                <a:ea typeface="宋体" panose="02010600030101010101" pitchFamily="2" charset="-122"/>
              </a:rPr>
              <a:t>  </a:t>
            </a:r>
            <a:endParaRPr lang="en-US" altLang="zh-CN" dirty="0">
              <a:ea typeface="宋体" panose="02010600030101010101" pitchFamily="2" charset="-122"/>
            </a:endParaRPr>
          </a:p>
        </p:txBody>
      </p:sp>
      <p:sp>
        <p:nvSpPr>
          <p:cNvPr id="2" name="矩形 1"/>
          <p:cNvSpPr/>
          <p:nvPr/>
        </p:nvSpPr>
        <p:spPr>
          <a:xfrm>
            <a:off x="2998068" y="5166408"/>
            <a:ext cx="6092825" cy="646331"/>
          </a:xfrm>
          <a:prstGeom prst="rect">
            <a:avLst/>
          </a:prstGeom>
        </p:spPr>
        <p:txBody>
          <a:bodyPr>
            <a:spAutoFit/>
          </a:bodyPr>
          <a:lstStyle/>
          <a:p>
            <a:r>
              <a:rPr lang="zh-CN" altLang="en-US" dirty="0"/>
              <a:t>所有的键在存储之前都会通过哈希函数得到一个唯一的值，哈希函数的输出被看做是一个固定长度的环</a:t>
            </a:r>
            <a:endParaRPr lang="zh-CN" altLang="en-US" dirty="0"/>
          </a:p>
        </p:txBody>
      </p:sp>
      <p:pic>
        <p:nvPicPr>
          <p:cNvPr id="5122" name="Picture 2" descr="partition-in-dynamo"/>
          <p:cNvPicPr>
            <a:picLocks noChangeAspect="1" noChangeArrowheads="1"/>
          </p:cNvPicPr>
          <p:nvPr/>
        </p:nvPicPr>
        <p:blipFill rotWithShape="1">
          <a:blip r:embed="rId3">
            <a:extLst>
              <a:ext uri="{28A0092B-C50C-407E-A947-70E740481C1C}">
                <a14:useLocalDpi xmlns:a14="http://schemas.microsoft.com/office/drawing/2010/main" val="0"/>
              </a:ext>
            </a:extLst>
          </a:blip>
          <a:srcRect t="11011"/>
          <a:stretch/>
        </p:blipFill>
        <p:spPr bwMode="auto">
          <a:xfrm>
            <a:off x="2519034" y="1600200"/>
            <a:ext cx="6774536" cy="3114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4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数学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59_TF02787947" id="{124DA91E-99CB-419E-AAA1-512E3751EB10}" vid="{FB4B810C-0487-49BA-A146-76B585018C49}"/>
    </a:ext>
  </a:extLst>
</a:theme>
</file>

<file path=ppt/theme/theme2.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带 Pi 的数学教育演示文稿（宽屏）</Template>
  <TotalTime>173</TotalTime>
  <Words>1530</Words>
  <Application>Microsoft Office PowerPoint</Application>
  <PresentationFormat>自定义</PresentationFormat>
  <Paragraphs>267</Paragraphs>
  <Slides>23</Slides>
  <Notes>21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ArialMT</vt:lpstr>
      <vt:lpstr>Euphemia</vt:lpstr>
      <vt:lpstr>Open Sans</vt:lpstr>
      <vt:lpstr>SymbolMT</vt:lpstr>
      <vt:lpstr>TimesNewRomanPSMT</vt:lpstr>
      <vt:lpstr>宋体</vt:lpstr>
      <vt:lpstr>微软雅黑</vt:lpstr>
      <vt:lpstr>Arial</vt:lpstr>
      <vt:lpstr>Verdana</vt:lpstr>
      <vt:lpstr>数学 16x9</vt:lpstr>
      <vt:lpstr>Dynamo: Amazon’s Highly Available Key-value Store</vt:lpstr>
      <vt:lpstr>Why Dynamo </vt:lpstr>
      <vt:lpstr>Why Dynamo </vt:lpstr>
      <vt:lpstr>回顾</vt:lpstr>
      <vt:lpstr>系统架构</vt:lpstr>
      <vt:lpstr>系统的假设和需求</vt:lpstr>
      <vt:lpstr>SLA(服务层协议)</vt:lpstr>
      <vt:lpstr>PowerPoint 演示文稿</vt:lpstr>
      <vt:lpstr>系统架构</vt:lpstr>
      <vt:lpstr>系统架构</vt:lpstr>
      <vt:lpstr>加入Virtual Node</vt:lpstr>
      <vt:lpstr>加入Virtual Node</vt:lpstr>
      <vt:lpstr>数据向量时间戳</vt:lpstr>
      <vt:lpstr>Quorum机制</vt:lpstr>
      <vt:lpstr>读写请求的执行</vt:lpstr>
      <vt:lpstr>读写流程</vt:lpstr>
      <vt:lpstr>处理故障：隐藏的换手</vt:lpstr>
      <vt:lpstr>PowerPoint 演示文稿</vt:lpstr>
      <vt:lpstr>处理永久性故障：副本同步</vt:lpstr>
      <vt:lpstr>处理永久性故障：副本同步</vt:lpstr>
      <vt:lpstr>节点的增删</vt:lpstr>
      <vt:lpstr>包含表格的两栏内容布局</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Dynamo: Amazon’s Highly Available Key-value Store</dc:title>
  <dc:creator>何 东升</dc:creator>
  <cp:lastModifiedBy>何 东升</cp:lastModifiedBy>
  <cp:revision>16</cp:revision>
  <dcterms:created xsi:type="dcterms:W3CDTF">2019-01-16T08:51:56Z</dcterms:created>
  <dcterms:modified xsi:type="dcterms:W3CDTF">2019-01-16T11:45:46Z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