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62" r:id="rId4"/>
    <p:sldId id="263" r:id="rId5"/>
    <p:sldId id="264" r:id="rId6"/>
    <p:sldId id="265" r:id="rId7"/>
    <p:sldId id="274" r:id="rId8"/>
    <p:sldId id="275" r:id="rId9"/>
    <p:sldId id="276" r:id="rId10"/>
    <p:sldId id="277" r:id="rId11"/>
    <p:sldId id="266" r:id="rId12"/>
    <p:sldId id="267" r:id="rId13"/>
    <p:sldId id="268" r:id="rId14"/>
    <p:sldId id="269" r:id="rId15"/>
    <p:sldId id="270" r:id="rId16"/>
    <p:sldId id="271" r:id="rId17"/>
    <p:sldId id="272" r:id="rId18"/>
    <p:sldId id="273" r:id="rId19"/>
    <p:sldId id="258" r:id="rId20"/>
    <p:sldId id="259"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651" autoAdjust="0"/>
  </p:normalViewPr>
  <p:slideViewPr>
    <p:cSldViewPr snapToGrid="0">
      <p:cViewPr varScale="1">
        <p:scale>
          <a:sx n="77" d="100"/>
          <a:sy n="77" d="100"/>
        </p:scale>
        <p:origin x="10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59ED5-6F2B-4D39-8E53-45BE36127AEC}" type="datetimeFigureOut">
              <a:rPr lang="zh-CN" altLang="en-US" smtClean="0"/>
              <a:t>2019/1/7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3DCC2-BA46-41A5-913E-721042AC23F7}" type="slidenum">
              <a:rPr lang="zh-CN" altLang="en-US" smtClean="0"/>
              <a:t>‹#›</a:t>
            </a:fld>
            <a:endParaRPr lang="zh-CN" altLang="en-US"/>
          </a:p>
        </p:txBody>
      </p:sp>
    </p:spTree>
    <p:extLst>
      <p:ext uri="{BB962C8B-B14F-4D97-AF65-F5344CB8AC3E}">
        <p14:creationId xmlns:p14="http://schemas.microsoft.com/office/powerpoint/2010/main" val="351037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1</a:t>
            </a:fld>
            <a:endParaRPr lang="zh-CN" altLang="en-US"/>
          </a:p>
        </p:txBody>
      </p:sp>
    </p:spTree>
    <p:extLst>
      <p:ext uri="{BB962C8B-B14F-4D97-AF65-F5344CB8AC3E}">
        <p14:creationId xmlns:p14="http://schemas.microsoft.com/office/powerpoint/2010/main" val="3546600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11</a:t>
            </a:fld>
            <a:endParaRPr lang="zh-CN" altLang="en-US"/>
          </a:p>
        </p:txBody>
      </p:sp>
    </p:spTree>
    <p:extLst>
      <p:ext uri="{BB962C8B-B14F-4D97-AF65-F5344CB8AC3E}">
        <p14:creationId xmlns:p14="http://schemas.microsoft.com/office/powerpoint/2010/main" val="841196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Raft </a:t>
            </a:r>
            <a:r>
              <a:rPr lang="zh-CN" altLang="zh-CN" sz="1200" kern="1200" dirty="0" smtClean="0">
                <a:solidFill>
                  <a:schemeClr val="tx1"/>
                </a:solidFill>
                <a:effectLst/>
                <a:latin typeface="+mn-lt"/>
                <a:ea typeface="+mn-ea"/>
                <a:cs typeface="+mn-cs"/>
              </a:rPr>
              <a:t>中的服务器通过远程过程调用（</a:t>
            </a:r>
            <a:r>
              <a:rPr lang="en-US" altLang="zh-CN" sz="1200" kern="1200" dirty="0" smtClean="0">
                <a:solidFill>
                  <a:schemeClr val="tx1"/>
                </a:solidFill>
                <a:effectLst/>
                <a:latin typeface="+mn-lt"/>
                <a:ea typeface="+mn-ea"/>
                <a:cs typeface="+mn-cs"/>
              </a:rPr>
              <a:t>RPC</a:t>
            </a:r>
            <a:r>
              <a:rPr lang="zh-CN" altLang="zh-CN" sz="1200" kern="1200" dirty="0" smtClean="0">
                <a:solidFill>
                  <a:schemeClr val="tx1"/>
                </a:solidFill>
                <a:effectLst/>
                <a:latin typeface="+mn-lt"/>
                <a:ea typeface="+mn-ea"/>
                <a:cs typeface="+mn-cs"/>
              </a:rPr>
              <a:t>）来通信，基本的</a:t>
            </a:r>
            <a:r>
              <a:rPr lang="en-US" altLang="zh-CN" sz="1200" kern="1200" dirty="0" smtClean="0">
                <a:solidFill>
                  <a:schemeClr val="tx1"/>
                </a:solidFill>
                <a:effectLst/>
                <a:latin typeface="+mn-lt"/>
                <a:ea typeface="+mn-ea"/>
                <a:cs typeface="+mn-cs"/>
              </a:rPr>
              <a:t> Raft </a:t>
            </a:r>
            <a:r>
              <a:rPr lang="zh-CN" altLang="zh-CN" sz="1200" kern="1200" dirty="0" smtClean="0">
                <a:solidFill>
                  <a:schemeClr val="tx1"/>
                </a:solidFill>
                <a:effectLst/>
                <a:latin typeface="+mn-lt"/>
                <a:ea typeface="+mn-ea"/>
                <a:cs typeface="+mn-cs"/>
              </a:rPr>
              <a:t>一致性算法仅需要</a:t>
            </a:r>
            <a:r>
              <a:rPr lang="en-US" altLang="zh-CN" sz="1200" kern="1200" dirty="0" smtClean="0">
                <a:solidFill>
                  <a:schemeClr val="tx1"/>
                </a:solidFill>
                <a:effectLst/>
                <a:latin typeface="+mn-lt"/>
                <a:ea typeface="+mn-ea"/>
                <a:cs typeface="+mn-cs"/>
              </a:rPr>
              <a:t> 2 </a:t>
            </a:r>
            <a:r>
              <a:rPr lang="zh-CN" altLang="zh-CN" sz="1200" kern="1200" dirty="0" smtClean="0">
                <a:solidFill>
                  <a:schemeClr val="tx1"/>
                </a:solidFill>
                <a:effectLst/>
                <a:latin typeface="+mn-lt"/>
                <a:ea typeface="+mn-ea"/>
                <a:cs typeface="+mn-cs"/>
              </a:rPr>
              <a:t>种</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RequestVote</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是候选人在选举过程中触发的（</a:t>
            </a:r>
            <a:r>
              <a:rPr lang="en-US" altLang="zh-CN" sz="1200" kern="1200" dirty="0" smtClean="0">
                <a:solidFill>
                  <a:schemeClr val="tx1"/>
                </a:solidFill>
                <a:effectLst/>
                <a:latin typeface="+mn-lt"/>
                <a:ea typeface="+mn-ea"/>
                <a:cs typeface="+mn-cs"/>
              </a:rPr>
              <a:t>5.2</a:t>
            </a:r>
            <a:r>
              <a:rPr lang="zh-CN" altLang="zh-CN" sz="1200" kern="1200" dirty="0" smtClean="0">
                <a:solidFill>
                  <a:schemeClr val="tx1"/>
                </a:solidFill>
                <a:effectLst/>
                <a:latin typeface="+mn-lt"/>
                <a:ea typeface="+mn-ea"/>
                <a:cs typeface="+mn-cs"/>
              </a:rPr>
              <a:t>节），</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是领导人触发的，为的是复制日志条目和提供一种心跳（</a:t>
            </a:r>
            <a:r>
              <a:rPr lang="en-US" altLang="zh-CN" sz="1200" kern="1200" dirty="0" smtClean="0">
                <a:solidFill>
                  <a:schemeClr val="tx1"/>
                </a:solidFill>
                <a:effectLst/>
                <a:latin typeface="+mn-lt"/>
                <a:ea typeface="+mn-ea"/>
                <a:cs typeface="+mn-cs"/>
              </a:rPr>
              <a:t>heartbeat</a:t>
            </a:r>
            <a:r>
              <a:rPr lang="zh-CN" altLang="zh-CN" sz="1200" kern="1200" dirty="0" smtClean="0">
                <a:solidFill>
                  <a:schemeClr val="tx1"/>
                </a:solidFill>
                <a:effectLst/>
                <a:latin typeface="+mn-lt"/>
                <a:ea typeface="+mn-ea"/>
                <a:cs typeface="+mn-cs"/>
              </a:rPr>
              <a:t>）机制</a:t>
            </a:r>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12</a:t>
            </a:fld>
            <a:endParaRPr lang="zh-CN" altLang="en-US"/>
          </a:p>
        </p:txBody>
      </p:sp>
    </p:spTree>
    <p:extLst>
      <p:ext uri="{BB962C8B-B14F-4D97-AF65-F5344CB8AC3E}">
        <p14:creationId xmlns:p14="http://schemas.microsoft.com/office/powerpoint/2010/main" val="1253631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zh-CN" sz="1200" b="0" i="0" u="none" strike="noStrike" cap="none" normalizeH="0" baseline="0" dirty="0" smtClean="0">
                <a:ln>
                  <a:noFill/>
                </a:ln>
                <a:solidFill>
                  <a:srgbClr val="000000"/>
                </a:solidFill>
                <a:effectLst/>
                <a:latin typeface="Verdana" panose="020B0604030504040204" pitchFamily="34" charset="0"/>
              </a:rPr>
              <a:t>用于Candidate获取选票</a:t>
            </a:r>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14</a:t>
            </a:fld>
            <a:endParaRPr lang="zh-CN" altLang="en-US"/>
          </a:p>
        </p:txBody>
      </p:sp>
    </p:spTree>
    <p:extLst>
      <p:ext uri="{BB962C8B-B14F-4D97-AF65-F5344CB8AC3E}">
        <p14:creationId xmlns:p14="http://schemas.microsoft.com/office/powerpoint/2010/main" val="2039447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Paxos</a:t>
            </a:r>
            <a:r>
              <a:rPr lang="zh-CN" altLang="en-US" dirty="0" smtClean="0"/>
              <a:t>：</a:t>
            </a:r>
            <a:r>
              <a:rPr lang="zh-CN" altLang="zh-CN" sz="1200" b="1" i="1" kern="1200" dirty="0" smtClean="0">
                <a:solidFill>
                  <a:schemeClr val="tx1"/>
                </a:solidFill>
                <a:effectLst/>
                <a:latin typeface="+mn-lt"/>
                <a:ea typeface="+mn-ea"/>
                <a:cs typeface="+mn-cs"/>
              </a:rPr>
              <a:t>阶段一 预提案阶段</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zh-CN" altLang="zh-CN" sz="1200" b="1" kern="1200" dirty="0" smtClean="0">
                <a:solidFill>
                  <a:schemeClr val="tx1"/>
                </a:solidFill>
                <a:effectLst/>
                <a:latin typeface="+mn-lt"/>
                <a:ea typeface="+mn-ea"/>
                <a:cs typeface="+mn-cs"/>
              </a:rPr>
              <a:t>提议者</a:t>
            </a:r>
            <a:r>
              <a:rPr lang="en-US" altLang="zh-CN" sz="1200" b="1" kern="1200" dirty="0" smtClean="0">
                <a:solidFill>
                  <a:schemeClr val="tx1"/>
                </a:solidFill>
                <a:effectLst/>
                <a:latin typeface="+mn-lt"/>
                <a:ea typeface="+mn-ea"/>
                <a:cs typeface="+mn-cs"/>
              </a:rPr>
              <a:t>Proposer</a:t>
            </a:r>
            <a:r>
              <a:rPr lang="zh-CN" altLang="zh-CN" sz="1200" b="1" kern="1200" dirty="0" smtClean="0">
                <a:solidFill>
                  <a:schemeClr val="tx1"/>
                </a:solidFill>
                <a:effectLst/>
                <a:latin typeface="+mn-lt"/>
                <a:ea typeface="+mn-ea"/>
                <a:cs typeface="+mn-cs"/>
              </a:rPr>
              <a:t>：向接受者</a:t>
            </a:r>
            <a:r>
              <a:rPr lang="en-US" altLang="zh-CN" sz="1200" b="1" kern="1200" dirty="0" smtClean="0">
                <a:solidFill>
                  <a:schemeClr val="tx1"/>
                </a:solidFill>
                <a:effectLst/>
                <a:latin typeface="+mn-lt"/>
                <a:ea typeface="+mn-ea"/>
                <a:cs typeface="+mn-cs"/>
              </a:rPr>
              <a:t>Acceptor</a:t>
            </a:r>
            <a:r>
              <a:rPr lang="zh-CN" altLang="zh-CN" sz="1200" b="1" kern="1200" dirty="0" smtClean="0">
                <a:solidFill>
                  <a:schemeClr val="tx1"/>
                </a:solidFill>
                <a:effectLst/>
                <a:latin typeface="+mn-lt"/>
                <a:ea typeface="+mn-ea"/>
                <a:cs typeface="+mn-cs"/>
              </a:rPr>
              <a:t>广播预提案，附带接下来提案</a:t>
            </a:r>
            <a:r>
              <a:rPr lang="en-US" altLang="zh-CN" sz="1200" b="1" kern="1200" dirty="0" smtClean="0">
                <a:solidFill>
                  <a:schemeClr val="tx1"/>
                </a:solidFill>
                <a:effectLst/>
                <a:latin typeface="+mn-lt"/>
                <a:ea typeface="+mn-ea"/>
                <a:cs typeface="+mn-cs"/>
              </a:rPr>
              <a:t>Proposal</a:t>
            </a:r>
            <a:r>
              <a:rPr lang="zh-CN" altLang="zh-CN" sz="1200" b="1" kern="1200" dirty="0" smtClean="0">
                <a:solidFill>
                  <a:schemeClr val="tx1"/>
                </a:solidFill>
                <a:effectLst/>
                <a:latin typeface="+mn-lt"/>
                <a:ea typeface="+mn-ea"/>
                <a:cs typeface="+mn-cs"/>
              </a:rPr>
              <a:t>的</a:t>
            </a:r>
            <a:r>
              <a:rPr lang="en-US" altLang="zh-CN" sz="1200" b="1" kern="1200" dirty="0" err="1" smtClean="0">
                <a:solidFill>
                  <a:schemeClr val="tx1"/>
                </a:solidFill>
                <a:effectLst/>
                <a:latin typeface="+mn-lt"/>
                <a:ea typeface="+mn-ea"/>
                <a:cs typeface="+mn-cs"/>
              </a:rPr>
              <a:t>proposal_id</a:t>
            </a:r>
            <a:r>
              <a:rPr lang="en-US" altLang="zh-CN" sz="1200" kern="1200" dirty="0" smtClean="0">
                <a:solidFill>
                  <a:schemeClr val="tx1"/>
                </a:solidFill>
                <a:effectLst/>
                <a:latin typeface="+mn-lt"/>
                <a:ea typeface="+mn-ea"/>
                <a:cs typeface="+mn-cs"/>
              </a:rPr>
              <a:t> </a:t>
            </a:r>
            <a:r>
              <a:rPr lang="zh-CN" altLang="zh-CN" sz="1200" b="1" kern="1200" dirty="0" smtClean="0">
                <a:solidFill>
                  <a:schemeClr val="tx1"/>
                </a:solidFill>
                <a:effectLst/>
                <a:latin typeface="+mn-lt"/>
                <a:ea typeface="+mn-ea"/>
                <a:cs typeface="+mn-cs"/>
              </a:rPr>
              <a:t>接受者</a:t>
            </a:r>
            <a:r>
              <a:rPr lang="en-US" altLang="zh-CN" sz="1200" b="1" kern="1200" dirty="0" smtClean="0">
                <a:solidFill>
                  <a:schemeClr val="tx1"/>
                </a:solidFill>
                <a:effectLst/>
                <a:latin typeface="+mn-lt"/>
                <a:ea typeface="+mn-ea"/>
                <a:cs typeface="+mn-cs"/>
              </a:rPr>
              <a:t>Acceptor</a:t>
            </a:r>
            <a:r>
              <a:rPr lang="zh-CN" altLang="zh-CN" sz="1200" b="1" kern="1200" dirty="0" smtClean="0">
                <a:solidFill>
                  <a:schemeClr val="tx1"/>
                </a:solidFill>
                <a:effectLst/>
                <a:latin typeface="+mn-lt"/>
                <a:ea typeface="+mn-ea"/>
                <a:cs typeface="+mn-cs"/>
              </a:rPr>
              <a:t>：收到预提案后更新</a:t>
            </a:r>
            <a:r>
              <a:rPr lang="en-US" altLang="zh-CN" sz="1200" b="1" kern="1200" dirty="0" err="1" smtClean="0">
                <a:solidFill>
                  <a:schemeClr val="tx1"/>
                </a:solidFill>
                <a:effectLst/>
                <a:latin typeface="+mn-lt"/>
                <a:ea typeface="+mn-ea"/>
                <a:cs typeface="+mn-cs"/>
              </a:rPr>
              <a:t>a_proposal_id</a:t>
            </a:r>
            <a:r>
              <a:rPr lang="en-US" altLang="zh-CN" sz="1200" b="1" kern="1200" dirty="0" smtClean="0">
                <a:solidFill>
                  <a:schemeClr val="tx1"/>
                </a:solidFill>
                <a:effectLst/>
                <a:latin typeface="+mn-lt"/>
                <a:ea typeface="+mn-ea"/>
                <a:cs typeface="+mn-cs"/>
              </a:rPr>
              <a:t> = max(</a:t>
            </a:r>
            <a:r>
              <a:rPr lang="en-US" altLang="zh-CN" sz="1200" b="1" kern="1200" dirty="0" err="1" smtClean="0">
                <a:solidFill>
                  <a:schemeClr val="tx1"/>
                </a:solidFill>
                <a:effectLst/>
                <a:latin typeface="+mn-lt"/>
                <a:ea typeface="+mn-ea"/>
                <a:cs typeface="+mn-cs"/>
              </a:rPr>
              <a:t>proposal_id,a_proposal_id</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，如果预提案的</a:t>
            </a:r>
            <a:r>
              <a:rPr lang="en-US" altLang="zh-CN" sz="1200" b="1" kern="1200" dirty="0" err="1" smtClean="0">
                <a:solidFill>
                  <a:schemeClr val="tx1"/>
                </a:solidFill>
                <a:effectLst/>
                <a:latin typeface="+mn-lt"/>
                <a:ea typeface="+mn-ea"/>
                <a:cs typeface="+mn-cs"/>
              </a:rPr>
              <a:t>proposal_id</a:t>
            </a:r>
            <a:r>
              <a:rPr lang="en-US" altLang="zh-CN" sz="1200" b="1" kern="1200" dirty="0" smtClean="0">
                <a:solidFill>
                  <a:schemeClr val="tx1"/>
                </a:solidFill>
                <a:effectLst/>
                <a:latin typeface="+mn-lt"/>
                <a:ea typeface="+mn-ea"/>
                <a:cs typeface="+mn-cs"/>
              </a:rPr>
              <a:t>&gt;</a:t>
            </a:r>
            <a:r>
              <a:rPr lang="en-US" altLang="zh-CN" sz="1200" b="1" kern="1200" dirty="0" err="1" smtClean="0">
                <a:solidFill>
                  <a:schemeClr val="tx1"/>
                </a:solidFill>
                <a:effectLst/>
                <a:latin typeface="+mn-lt"/>
                <a:ea typeface="+mn-ea"/>
                <a:cs typeface="+mn-cs"/>
              </a:rPr>
              <a:t>a_proposal_id</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Acceptor</a:t>
            </a:r>
            <a:r>
              <a:rPr lang="zh-CN" altLang="zh-CN" sz="1200" b="1" kern="1200" dirty="0" smtClean="0">
                <a:solidFill>
                  <a:schemeClr val="tx1"/>
                </a:solidFill>
                <a:effectLst/>
                <a:latin typeface="+mn-lt"/>
                <a:ea typeface="+mn-ea"/>
                <a:cs typeface="+mn-cs"/>
              </a:rPr>
              <a:t>回复记录的接受过的</a:t>
            </a:r>
            <a:r>
              <a:rPr lang="en-US" altLang="zh-CN" sz="1200" b="1" kern="1200" dirty="0" err="1" smtClean="0">
                <a:solidFill>
                  <a:schemeClr val="tx1"/>
                </a:solidFill>
                <a:effectLst/>
                <a:latin typeface="+mn-lt"/>
                <a:ea typeface="+mn-ea"/>
                <a:cs typeface="+mn-cs"/>
              </a:rPr>
              <a:t>proposal_id</a:t>
            </a:r>
            <a:r>
              <a:rPr lang="zh-CN" altLang="zh-CN" sz="1200" b="1" kern="1200" dirty="0" smtClean="0">
                <a:solidFill>
                  <a:schemeClr val="tx1"/>
                </a:solidFill>
                <a:effectLst/>
                <a:latin typeface="+mn-lt"/>
                <a:ea typeface="+mn-ea"/>
                <a:cs typeface="+mn-cs"/>
              </a:rPr>
              <a:t>最大的提案。</a:t>
            </a:r>
            <a:r>
              <a:rPr lang="zh-CN" altLang="zh-CN" sz="1200" kern="1200" dirty="0" smtClean="0">
                <a:solidFill>
                  <a:schemeClr val="tx1"/>
                </a:solidFill>
                <a:effectLst/>
                <a:latin typeface="+mn-lt"/>
                <a:ea typeface="+mn-ea"/>
                <a:cs typeface="+mn-cs"/>
              </a:rPr>
              <a:t> </a:t>
            </a:r>
          </a:p>
          <a:p>
            <a:r>
              <a:rPr lang="zh-CN" altLang="zh-CN" sz="1200" b="1" i="1" kern="1200" dirty="0" smtClean="0">
                <a:solidFill>
                  <a:schemeClr val="tx1"/>
                </a:solidFill>
                <a:effectLst/>
                <a:latin typeface="+mn-lt"/>
                <a:ea typeface="+mn-ea"/>
                <a:cs typeface="+mn-cs"/>
              </a:rPr>
              <a:t>阶段二 提案阶段</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zh-CN" altLang="zh-CN" sz="1200" b="1" kern="1200" dirty="0" smtClean="0">
                <a:solidFill>
                  <a:schemeClr val="tx1"/>
                </a:solidFill>
                <a:effectLst/>
                <a:latin typeface="+mn-lt"/>
                <a:ea typeface="+mn-ea"/>
                <a:cs typeface="+mn-cs"/>
              </a:rPr>
              <a:t>提议者</a:t>
            </a:r>
            <a:r>
              <a:rPr lang="en-US" altLang="zh-CN" sz="1200" b="1" kern="1200" dirty="0" smtClean="0">
                <a:solidFill>
                  <a:schemeClr val="tx1"/>
                </a:solidFill>
                <a:effectLst/>
                <a:latin typeface="+mn-lt"/>
                <a:ea typeface="+mn-ea"/>
                <a:cs typeface="+mn-cs"/>
              </a:rPr>
              <a:t>Proposer</a:t>
            </a:r>
            <a:r>
              <a:rPr lang="zh-CN" altLang="zh-CN" sz="1200" b="1" kern="1200" dirty="0" smtClean="0">
                <a:solidFill>
                  <a:schemeClr val="tx1"/>
                </a:solidFill>
                <a:effectLst/>
                <a:latin typeface="+mn-lt"/>
                <a:ea typeface="+mn-ea"/>
                <a:cs typeface="+mn-cs"/>
              </a:rPr>
              <a:t>：等待直到收到大多数接受者对预提案的回复，从所有回复的提案组成的法定数目的提案集合</a:t>
            </a:r>
            <a:r>
              <a:rPr lang="en-US" altLang="zh-CN" sz="1200" b="1" kern="1200" dirty="0" smtClean="0">
                <a:solidFill>
                  <a:schemeClr val="tx1"/>
                </a:solidFill>
                <a:effectLst/>
                <a:latin typeface="+mn-lt"/>
                <a:ea typeface="+mn-ea"/>
                <a:cs typeface="+mn-cs"/>
              </a:rPr>
              <a:t>K</a:t>
            </a:r>
            <a:r>
              <a:rPr lang="zh-CN" altLang="zh-CN" sz="1200" b="1" kern="1200" dirty="0" smtClean="0">
                <a:solidFill>
                  <a:schemeClr val="tx1"/>
                </a:solidFill>
                <a:effectLst/>
                <a:latin typeface="+mn-lt"/>
                <a:ea typeface="+mn-ea"/>
                <a:cs typeface="+mn-cs"/>
              </a:rPr>
              <a:t>中挑选</a:t>
            </a:r>
            <a:r>
              <a:rPr lang="en-US" altLang="zh-CN" sz="1200" b="1" kern="1200" dirty="0" err="1" smtClean="0">
                <a:solidFill>
                  <a:schemeClr val="tx1"/>
                </a:solidFill>
                <a:effectLst/>
                <a:latin typeface="+mn-lt"/>
                <a:ea typeface="+mn-ea"/>
                <a:cs typeface="+mn-cs"/>
              </a:rPr>
              <a:t>proposal_id</a:t>
            </a:r>
            <a:r>
              <a:rPr lang="zh-CN" altLang="zh-CN" sz="1200" b="1" kern="1200" dirty="0" smtClean="0">
                <a:solidFill>
                  <a:schemeClr val="tx1"/>
                </a:solidFill>
                <a:effectLst/>
                <a:latin typeface="+mn-lt"/>
                <a:ea typeface="+mn-ea"/>
                <a:cs typeface="+mn-cs"/>
              </a:rPr>
              <a:t>最大的提案，以该提案的值作为本次提案的值。如果</a:t>
            </a:r>
            <a:r>
              <a:rPr lang="en-US" altLang="zh-CN" sz="1200" b="1" kern="1200" dirty="0" smtClean="0">
                <a:solidFill>
                  <a:schemeClr val="tx1"/>
                </a:solidFill>
                <a:effectLst/>
                <a:latin typeface="+mn-lt"/>
                <a:ea typeface="+mn-ea"/>
                <a:cs typeface="+mn-cs"/>
              </a:rPr>
              <a:t>K</a:t>
            </a:r>
            <a:r>
              <a:rPr lang="zh-CN" altLang="zh-CN" sz="1200" b="1" kern="1200" dirty="0" smtClean="0">
                <a:solidFill>
                  <a:schemeClr val="tx1"/>
                </a:solidFill>
                <a:effectLst/>
                <a:latin typeface="+mn-lt"/>
                <a:ea typeface="+mn-ea"/>
                <a:cs typeface="+mn-cs"/>
              </a:rPr>
              <a:t>是空集，那么可以给提案任意赋值。然后把该提案广播给接受者们，提案和预提案共享同一个</a:t>
            </a:r>
            <a:r>
              <a:rPr lang="en-US" altLang="zh-CN" sz="1200" b="1" kern="1200" dirty="0" err="1" smtClean="0">
                <a:solidFill>
                  <a:schemeClr val="tx1"/>
                </a:solidFill>
                <a:effectLst/>
                <a:latin typeface="+mn-lt"/>
                <a:ea typeface="+mn-ea"/>
                <a:cs typeface="+mn-cs"/>
              </a:rPr>
              <a:t>proposal_id</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zh-CN" altLang="zh-CN" sz="1200" b="1" kern="1200" dirty="0" smtClean="0">
                <a:solidFill>
                  <a:schemeClr val="tx1"/>
                </a:solidFill>
                <a:effectLst/>
                <a:latin typeface="+mn-lt"/>
                <a:ea typeface="+mn-ea"/>
                <a:cs typeface="+mn-cs"/>
              </a:rPr>
              <a:t>接受者</a:t>
            </a:r>
            <a:r>
              <a:rPr lang="en-US" altLang="zh-CN" sz="1200" b="1" kern="1200" dirty="0" smtClean="0">
                <a:solidFill>
                  <a:schemeClr val="tx1"/>
                </a:solidFill>
                <a:effectLst/>
                <a:latin typeface="+mn-lt"/>
                <a:ea typeface="+mn-ea"/>
                <a:cs typeface="+mn-cs"/>
              </a:rPr>
              <a:t>Acceptor</a:t>
            </a:r>
            <a:r>
              <a:rPr lang="zh-CN" altLang="zh-CN" sz="1200" b="1" kern="1200" dirty="0" smtClean="0">
                <a:solidFill>
                  <a:schemeClr val="tx1"/>
                </a:solidFill>
                <a:effectLst/>
                <a:latin typeface="+mn-lt"/>
                <a:ea typeface="+mn-ea"/>
                <a:cs typeface="+mn-cs"/>
              </a:rPr>
              <a:t>：如果收到的提案的</a:t>
            </a:r>
            <a:r>
              <a:rPr lang="en-US" altLang="zh-CN" sz="1200" b="1" kern="1200" dirty="0" err="1" smtClean="0">
                <a:solidFill>
                  <a:schemeClr val="tx1"/>
                </a:solidFill>
                <a:effectLst/>
                <a:latin typeface="+mn-lt"/>
                <a:ea typeface="+mn-ea"/>
                <a:cs typeface="+mn-cs"/>
              </a:rPr>
              <a:t>proposal_id</a:t>
            </a:r>
            <a:r>
              <a:rPr lang="en-US" altLang="zh-CN" sz="1200" b="1" kern="1200" dirty="0" smtClean="0">
                <a:solidFill>
                  <a:schemeClr val="tx1"/>
                </a:solidFill>
                <a:effectLst/>
                <a:latin typeface="+mn-lt"/>
                <a:ea typeface="+mn-ea"/>
                <a:cs typeface="+mn-cs"/>
              </a:rPr>
              <a:t>&gt;= </a:t>
            </a:r>
            <a:r>
              <a:rPr lang="en-US" altLang="zh-CN" sz="1200" b="1" kern="1200" dirty="0" err="1" smtClean="0">
                <a:solidFill>
                  <a:schemeClr val="tx1"/>
                </a:solidFill>
                <a:effectLst/>
                <a:latin typeface="+mn-lt"/>
                <a:ea typeface="+mn-ea"/>
                <a:cs typeface="+mn-cs"/>
              </a:rPr>
              <a:t>a.proposal_id</a:t>
            </a:r>
            <a:r>
              <a:rPr lang="zh-CN" altLang="zh-CN" sz="1200" b="1" kern="1200" dirty="0" smtClean="0">
                <a:solidFill>
                  <a:schemeClr val="tx1"/>
                </a:solidFill>
                <a:effectLst/>
                <a:latin typeface="+mn-lt"/>
                <a:ea typeface="+mn-ea"/>
                <a:cs typeface="+mn-cs"/>
              </a:rPr>
              <a:t>，那么接受这个提案，更新</a:t>
            </a:r>
            <a:r>
              <a:rPr lang="en-US" altLang="zh-CN" sz="1200" b="1" kern="1200" dirty="0" err="1" smtClean="0">
                <a:solidFill>
                  <a:schemeClr val="tx1"/>
                </a:solidFill>
                <a:effectLst/>
                <a:latin typeface="+mn-lt"/>
                <a:ea typeface="+mn-ea"/>
                <a:cs typeface="+mn-cs"/>
              </a:rPr>
              <a:t>a_proposal_id</a:t>
            </a:r>
            <a:r>
              <a:rPr lang="en-US" altLang="zh-CN" sz="1200" b="1" kern="1200" dirty="0" smtClean="0">
                <a:solidFill>
                  <a:schemeClr val="tx1"/>
                </a:solidFill>
                <a:effectLst/>
                <a:latin typeface="+mn-lt"/>
                <a:ea typeface="+mn-ea"/>
                <a:cs typeface="+mn-cs"/>
              </a:rPr>
              <a:t> = max(</a:t>
            </a:r>
            <a:r>
              <a:rPr lang="en-US" altLang="zh-CN" sz="1200" b="1" kern="1200" dirty="0" err="1" smtClean="0">
                <a:solidFill>
                  <a:schemeClr val="tx1"/>
                </a:solidFill>
                <a:effectLst/>
                <a:latin typeface="+mn-lt"/>
                <a:ea typeface="+mn-ea"/>
                <a:cs typeface="+mn-cs"/>
              </a:rPr>
              <a:t>proposal_id,a_proposal_id</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，更新记录的提案。</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20</a:t>
            </a:fld>
            <a:endParaRPr lang="zh-CN" altLang="en-US"/>
          </a:p>
        </p:txBody>
      </p:sp>
    </p:spTree>
    <p:extLst>
      <p:ext uri="{BB962C8B-B14F-4D97-AF65-F5344CB8AC3E}">
        <p14:creationId xmlns:p14="http://schemas.microsoft.com/office/powerpoint/2010/main" val="2331826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我们假定</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Paxos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的晦涩来源于它将单决策子集作为它的基础。单决策（</a:t>
            </a:r>
            <a:r>
              <a:rPr lang="en-US" altLang="zh-CN" sz="1200" kern="1200" dirty="0" smtClean="0">
                <a:solidFill>
                  <a:schemeClr val="tx1"/>
                </a:solidFill>
                <a:effectLst/>
                <a:latin typeface="+mn-lt"/>
                <a:ea typeface="+mn-ea"/>
                <a:cs typeface="+mn-cs"/>
              </a:rPr>
              <a:t>Single-decree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Paxos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是晦涩且微妙的：它被划分为两个没有简单直观解释的阶段，并且难以独立理解。正因为如此，它不能很直观的让我们知道为什么单一决策协议能够工作。为多决策</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Paxos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设计的规则又添加了额外的复杂性和精巧性。我们相信多决策问题能够分解为其它更直观的方式。</a:t>
            </a:r>
          </a:p>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21</a:t>
            </a:fld>
            <a:endParaRPr lang="zh-CN" altLang="en-US"/>
          </a:p>
        </p:txBody>
      </p:sp>
    </p:spTree>
    <p:extLst>
      <p:ext uri="{BB962C8B-B14F-4D97-AF65-F5344CB8AC3E}">
        <p14:creationId xmlns:p14="http://schemas.microsoft.com/office/powerpoint/2010/main" val="167282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以上是状态机的示意图。所有的节点以相同的顺序处理日志，那么最终</a:t>
            </a:r>
            <a:r>
              <a:rPr lang="en-US" altLang="zh-CN" sz="1200" b="0" i="0" u="none" strike="noStrike" kern="1200" dirty="0" smtClean="0">
                <a:solidFill>
                  <a:schemeClr val="tx1"/>
                </a:solidFill>
                <a:effectLst/>
                <a:latin typeface="+mn-lt"/>
                <a:ea typeface="+mn-ea"/>
                <a:cs typeface="+mn-cs"/>
              </a:rPr>
              <a:t>x</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y</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z</a:t>
            </a:r>
            <a:r>
              <a:rPr lang="zh-CN" altLang="en-US" sz="1200" b="0" i="0" u="none" strike="noStrike" kern="1200" dirty="0" smtClean="0">
                <a:solidFill>
                  <a:schemeClr val="tx1"/>
                </a:solidFill>
                <a:effectLst/>
                <a:latin typeface="+mn-lt"/>
                <a:ea typeface="+mn-ea"/>
                <a:cs typeface="+mn-cs"/>
              </a:rPr>
              <a:t>的值在多个节点中都是一致的。</a:t>
            </a:r>
            <a:endParaRPr lang="en-US" altLang="zh-CN" sz="1200" b="0" i="0" u="none" strike="noStrike"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如图</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所示，复制状态机是通过复制日志来实现的。每一台服务器保存着一份日志，日志中包含一系列的命令，状态机会按顺序执行这些命令。因为每一台计算机的状态机都是确定的，所以每个状态机的状态都是相同的，执行的命令是相同的，最后的执行结果也就是一样的了。</a:t>
            </a:r>
          </a:p>
          <a:p>
            <a:r>
              <a:rPr lang="zh-CN" altLang="zh-CN" sz="1200" kern="1200" dirty="0" smtClean="0">
                <a:solidFill>
                  <a:schemeClr val="tx1"/>
                </a:solidFill>
                <a:effectLst/>
                <a:latin typeface="+mn-lt"/>
                <a:ea typeface="+mn-ea"/>
                <a:cs typeface="+mn-cs"/>
              </a:rPr>
              <a:t>如何保证复制日志一致就是一致性算法的工作了。在一台服务器上，一致性模块接受客户端的命令并且把命令加入到它的日志中。它和其他服务器上的一致性模块进行通信来确保每一个日志最终包含相同序列的请求，即使有一些服务器宕机了。一旦这些命令被正确的复制了，每一个服务器的状态机都会按同样的顺序去执行它们，然后将结果返回给客户端。最终，这些服务器看起来就像一台可靠的状态机。</a:t>
            </a:r>
          </a:p>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3</a:t>
            </a:fld>
            <a:endParaRPr lang="zh-CN" altLang="en-US"/>
          </a:p>
        </p:txBody>
      </p:sp>
    </p:spTree>
    <p:extLst>
      <p:ext uri="{BB962C8B-B14F-4D97-AF65-F5344CB8AC3E}">
        <p14:creationId xmlns:p14="http://schemas.microsoft.com/office/powerpoint/2010/main" val="1997797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Raft </a:t>
            </a:r>
            <a:r>
              <a:rPr lang="zh-CN" altLang="zh-CN" sz="1200" kern="1200" dirty="0" smtClean="0">
                <a:solidFill>
                  <a:schemeClr val="tx1"/>
                </a:solidFill>
                <a:effectLst/>
                <a:latin typeface="+mn-lt"/>
                <a:ea typeface="+mn-ea"/>
                <a:cs typeface="+mn-cs"/>
              </a:rPr>
              <a:t>通过首先选出一个领导人来实现一致性，然后给予领导人完全管理复制日志（</a:t>
            </a:r>
            <a:r>
              <a:rPr lang="en-US" altLang="zh-CN" sz="1200" kern="1200" dirty="0" smtClean="0">
                <a:solidFill>
                  <a:schemeClr val="tx1"/>
                </a:solidFill>
                <a:effectLst/>
                <a:latin typeface="+mn-lt"/>
                <a:ea typeface="+mn-ea"/>
                <a:cs typeface="+mn-cs"/>
              </a:rPr>
              <a:t>replicated log</a:t>
            </a:r>
            <a:r>
              <a:rPr lang="zh-CN" altLang="zh-CN" sz="1200" kern="1200" dirty="0" smtClean="0">
                <a:solidFill>
                  <a:schemeClr val="tx1"/>
                </a:solidFill>
                <a:effectLst/>
                <a:latin typeface="+mn-lt"/>
                <a:ea typeface="+mn-ea"/>
                <a:cs typeface="+mn-cs"/>
              </a:rPr>
              <a:t>）的责任。领导人接收来自客户端的日志条目，并把它们复制到其他的服务器上，领带人还要告诉服务器们什么时候将日志条目应用到它们的状态机是安全的。通过选出领导人能够简化复制日志的管理工作。例如，领导人能够决定将新的日志条目放到哪，而并不需要和其他的服务器商议，数据流被简化成从领导人流向其他服务器。如果领导人宕机或者和其他服务器失去连接，就可以选取下一个领导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追随者们是被动的：他们不会发送任何请求，只是响应来自领导人和候选人的请求。领导人来处理所有来自客户端的请求（如果一个客户端与追随者进行通信，追随者会将信息发送给领导人）。候选人是用来选取一个新的领导人的</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追随者只响应其他服务器的请求。如果追随者没有收到任何消息，它会成为一个候选人并且开始一次选举。收到大多数服务器投票的候选人会成为新的领导人。领导人在它们宕机之前会一直保持领导人的状态。</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4</a:t>
            </a:fld>
            <a:endParaRPr lang="zh-CN" altLang="en-US"/>
          </a:p>
        </p:txBody>
      </p:sp>
    </p:spTree>
    <p:extLst>
      <p:ext uri="{BB962C8B-B14F-4D97-AF65-F5344CB8AC3E}">
        <p14:creationId xmlns:p14="http://schemas.microsoft.com/office/powerpoint/2010/main" val="424048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每个节点上都有一个倒计时器 </a:t>
            </a:r>
            <a:r>
              <a:rPr lang="en-US" altLang="zh-CN" dirty="0" smtClean="0"/>
              <a:t>(Election Timeout)</a:t>
            </a:r>
            <a:r>
              <a:rPr lang="zh-CN" altLang="en-US" dirty="0" smtClean="0"/>
              <a:t>，时间随机在 </a:t>
            </a:r>
            <a:r>
              <a:rPr lang="en-US" altLang="zh-CN" dirty="0" smtClean="0"/>
              <a:t>150ms </a:t>
            </a:r>
            <a:r>
              <a:rPr lang="zh-CN" altLang="en-US" dirty="0" smtClean="0"/>
              <a:t>到 </a:t>
            </a:r>
            <a:r>
              <a:rPr lang="en-US" altLang="zh-CN" dirty="0" smtClean="0"/>
              <a:t>300ms </a:t>
            </a:r>
            <a:r>
              <a:rPr lang="zh-CN" altLang="en-US" dirty="0" smtClean="0"/>
              <a:t>之间。有几种情况会重设 </a:t>
            </a:r>
            <a:r>
              <a:rPr lang="en-US" altLang="zh-CN" dirty="0" smtClean="0"/>
              <a:t>Timeout</a:t>
            </a:r>
            <a:r>
              <a:rPr lang="zh-CN" altLang="en-US" dirty="0" smtClean="0"/>
              <a:t>：</a:t>
            </a:r>
          </a:p>
          <a:p>
            <a:r>
              <a:rPr lang="zh-CN" altLang="en-US" dirty="0" smtClean="0"/>
              <a:t>收到选举的请求</a:t>
            </a:r>
          </a:p>
          <a:p>
            <a:r>
              <a:rPr lang="zh-CN" altLang="en-US" dirty="0" smtClean="0"/>
              <a:t>收到 </a:t>
            </a:r>
            <a:r>
              <a:rPr lang="en-US" altLang="zh-CN" dirty="0" smtClean="0"/>
              <a:t>Leader </a:t>
            </a:r>
            <a:r>
              <a:rPr lang="zh-CN" altLang="en-US" dirty="0" smtClean="0"/>
              <a:t>的 </a:t>
            </a:r>
            <a:r>
              <a:rPr lang="en-US" altLang="zh-CN" dirty="0" smtClean="0"/>
              <a:t>Heartbeat (</a:t>
            </a:r>
            <a:r>
              <a:rPr lang="zh-CN" altLang="en-US" dirty="0" smtClean="0"/>
              <a:t>后面会讲到</a:t>
            </a:r>
            <a:r>
              <a:rPr lang="en-US" altLang="zh-CN" dirty="0" smtClean="0"/>
              <a:t>)</a:t>
            </a:r>
          </a:p>
          <a:p>
            <a:r>
              <a:rPr lang="zh-CN" altLang="en-US" dirty="0" smtClean="0"/>
              <a:t>在 </a:t>
            </a:r>
            <a:r>
              <a:rPr lang="en-US" altLang="zh-CN" dirty="0" smtClean="0"/>
              <a:t>Raft </a:t>
            </a:r>
            <a:r>
              <a:rPr lang="zh-CN" altLang="en-US" dirty="0" smtClean="0"/>
              <a:t>运行过程中，最主要进行两个活动：</a:t>
            </a:r>
          </a:p>
          <a:p>
            <a:r>
              <a:rPr lang="zh-CN" altLang="en-US" dirty="0" smtClean="0"/>
              <a:t>选主 </a:t>
            </a:r>
            <a:r>
              <a:rPr lang="en-US" altLang="zh-CN" dirty="0" smtClean="0"/>
              <a:t>Leader Election</a:t>
            </a:r>
          </a:p>
          <a:p>
            <a:r>
              <a:rPr lang="zh-CN" altLang="en-US" dirty="0" smtClean="0"/>
              <a:t>复制日志 </a:t>
            </a:r>
            <a:r>
              <a:rPr lang="en-US" altLang="zh-CN" dirty="0" smtClean="0"/>
              <a:t>Log Replication</a:t>
            </a:r>
          </a:p>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5</a:t>
            </a:fld>
            <a:endParaRPr lang="zh-CN" altLang="en-US"/>
          </a:p>
        </p:txBody>
      </p:sp>
    </p:spTree>
    <p:extLst>
      <p:ext uri="{BB962C8B-B14F-4D97-AF65-F5344CB8AC3E}">
        <p14:creationId xmlns:p14="http://schemas.microsoft.com/office/powerpoint/2010/main" val="25187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每个任期都由一次选举开始，若选举失败则这个任期内没有</a:t>
            </a:r>
            <a:r>
              <a:rPr lang="en-US" altLang="zh-CN" sz="1200" b="0" i="0" u="none" strike="noStrike" kern="1200" dirty="0" smtClean="0">
                <a:solidFill>
                  <a:schemeClr val="tx1"/>
                </a:solidFill>
                <a:effectLst/>
                <a:latin typeface="+mn-lt"/>
                <a:ea typeface="+mn-ea"/>
                <a:cs typeface="+mn-cs"/>
              </a:rPr>
              <a:t>Leader</a:t>
            </a:r>
            <a:r>
              <a:rPr lang="zh-CN" altLang="en-US" sz="1200" b="0" i="0" u="none" strike="noStrike" kern="1200" dirty="0" smtClean="0">
                <a:solidFill>
                  <a:schemeClr val="tx1"/>
                </a:solidFill>
                <a:effectLst/>
                <a:latin typeface="+mn-lt"/>
                <a:ea typeface="+mn-ea"/>
                <a:cs typeface="+mn-cs"/>
              </a:rPr>
              <a:t>；如果选举出了</a:t>
            </a:r>
            <a:r>
              <a:rPr lang="en-US" altLang="zh-CN" sz="1200" b="0" i="0" u="none" strike="noStrike" kern="1200" dirty="0" smtClean="0">
                <a:solidFill>
                  <a:schemeClr val="tx1"/>
                </a:solidFill>
                <a:effectLst/>
                <a:latin typeface="+mn-lt"/>
                <a:ea typeface="+mn-ea"/>
                <a:cs typeface="+mn-cs"/>
              </a:rPr>
              <a:t>Leader</a:t>
            </a:r>
            <a:r>
              <a:rPr lang="zh-CN" altLang="en-US" sz="1200" b="0" i="0" u="none" strike="noStrike" kern="1200" dirty="0" smtClean="0">
                <a:solidFill>
                  <a:schemeClr val="tx1"/>
                </a:solidFill>
                <a:effectLst/>
                <a:latin typeface="+mn-lt"/>
                <a:ea typeface="+mn-ea"/>
                <a:cs typeface="+mn-cs"/>
              </a:rPr>
              <a:t>则这个任期内有</a:t>
            </a:r>
            <a:r>
              <a:rPr lang="en-US" altLang="zh-CN" sz="1200" b="0" i="0" u="none" strike="noStrike" kern="1200" dirty="0" smtClean="0">
                <a:solidFill>
                  <a:schemeClr val="tx1"/>
                </a:solidFill>
                <a:effectLst/>
                <a:latin typeface="+mn-lt"/>
                <a:ea typeface="+mn-ea"/>
                <a:cs typeface="+mn-cs"/>
              </a:rPr>
              <a:t>Leader</a:t>
            </a:r>
            <a:r>
              <a:rPr lang="zh-CN" altLang="en-US" sz="1200" b="0" i="0" u="none" strike="noStrike" kern="1200" dirty="0" smtClean="0">
                <a:solidFill>
                  <a:schemeClr val="tx1"/>
                </a:solidFill>
                <a:effectLst/>
                <a:latin typeface="+mn-lt"/>
                <a:ea typeface="+mn-ea"/>
                <a:cs typeface="+mn-cs"/>
              </a:rPr>
              <a:t>负责集群状态管理。</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个或多个候选人会试图成为领导人。如果一个候选人赢得了选举，它就会在该任期的剩余时间担任领导人。在某些情况下，选票会被瓜分，有可能没有选出领导人，那么，将会开始另一个任期，并且立刻开始下一次选举。</a:t>
            </a:r>
            <a:r>
              <a:rPr lang="en-US" altLang="zh-CN" sz="1200" kern="1200" dirty="0" smtClean="0">
                <a:solidFill>
                  <a:schemeClr val="tx1"/>
                </a:solidFill>
                <a:effectLst/>
                <a:latin typeface="+mn-lt"/>
                <a:ea typeface="+mn-ea"/>
                <a:cs typeface="+mn-cs"/>
              </a:rPr>
              <a:t>Raft </a:t>
            </a:r>
            <a:r>
              <a:rPr lang="zh-CN" altLang="zh-CN" sz="1200" kern="1200" dirty="0" smtClean="0">
                <a:solidFill>
                  <a:schemeClr val="tx1"/>
                </a:solidFill>
                <a:effectLst/>
                <a:latin typeface="+mn-lt"/>
                <a:ea typeface="+mn-ea"/>
                <a:cs typeface="+mn-cs"/>
              </a:rPr>
              <a:t>算法保证在给定的一个任期最少要有一个领导人。</a:t>
            </a:r>
          </a:p>
          <a:p>
            <a:r>
              <a:rPr lang="zh-CN" altLang="en-US" dirty="0" smtClean="0"/>
              <a:t>任期在 </a:t>
            </a:r>
            <a:r>
              <a:rPr lang="en-US" altLang="zh-CN" dirty="0" smtClean="0"/>
              <a:t>Raft </a:t>
            </a:r>
            <a:r>
              <a:rPr lang="zh-CN" altLang="en-US" dirty="0" smtClean="0"/>
              <a:t>中充当逻辑时钟的角色，并且它们允许服务器检测过期的信息，比如过时的领导人。每一台服务器都存储着一个当前任期的数字，这个数字会单调的增加。当服务器之间进行通信时，会互相交换当前任期号；如果一台服务器的当前任期号比其它服务器的小，则更新为较大的任期号。。如果一个候选人或者领导人意识到它的任期号过时了，它会立刻转换为追随者状态。如果一台服务器收到的请求的任期号是过时的，那么它会拒绝此次请求。</a:t>
            </a:r>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6</a:t>
            </a:fld>
            <a:endParaRPr lang="zh-CN" altLang="en-US"/>
          </a:p>
        </p:txBody>
      </p:sp>
    </p:spTree>
    <p:extLst>
      <p:ext uri="{BB962C8B-B14F-4D97-AF65-F5344CB8AC3E}">
        <p14:creationId xmlns:p14="http://schemas.microsoft.com/office/powerpoint/2010/main" val="343354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个候选人如果在一个任期内收到了来自集群中大多数服务器的投票就会赢得选举。然后它会像其他服务器发送心跳信息来建立自己的领导地位并且组织新的选举。</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当一个候选人等待别人的选票时，它有可能会收到来自其他服务器发来的声明其为领导人的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。如果这个领导人的任期（包含在它的</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中）比当前候选人的当前任期要大，则候选人认为该领导人合法，并且转换自己的状态为追随者。如果在这个</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中的任期小于候选人的当前任期，则候选人会拒绝此次</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 继续保持候选人状态。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三种情形是一个候选人既没有赢得选举也没有输掉选举：如果许多追随者在同一时刻都成为了候选人，选票会被分散，可能没有候选人能获得大多数的选票。当这种情形发生时，每一个候选人都会超时，并且通过自增任期号和发起另一轮</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RequestVote</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来开始新的选举。</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为了防止在一开始是选票就被瓜分，选举超时时间是在一个固定的间隔内随机选出来的（例如，</a:t>
            </a:r>
            <a:r>
              <a:rPr lang="en-US" altLang="zh-CN" sz="1200" kern="1200" dirty="0" smtClean="0">
                <a:solidFill>
                  <a:schemeClr val="tx1"/>
                </a:solidFill>
                <a:effectLst/>
                <a:latin typeface="+mn-lt"/>
                <a:ea typeface="+mn-ea"/>
                <a:cs typeface="+mn-cs"/>
              </a:rPr>
              <a:t>150~300ms</a:t>
            </a:r>
            <a:r>
              <a:rPr lang="zh-CN" altLang="zh-CN" sz="1200" kern="1200" dirty="0" smtClean="0">
                <a:solidFill>
                  <a:schemeClr val="tx1"/>
                </a:solidFill>
                <a:effectLst/>
                <a:latin typeface="+mn-lt"/>
                <a:ea typeface="+mn-ea"/>
                <a:cs typeface="+mn-cs"/>
              </a:rPr>
              <a:t>）。这种机制使得在大多数情况下只有一个服务器会率先超时，它会在其它服务器超时之前赢得选举并且向其它服务器发送心跳信息。</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7</a:t>
            </a:fld>
            <a:endParaRPr lang="zh-CN" altLang="en-US"/>
          </a:p>
        </p:txBody>
      </p:sp>
    </p:spTree>
    <p:extLst>
      <p:ext uri="{BB962C8B-B14F-4D97-AF65-F5344CB8AC3E}">
        <p14:creationId xmlns:p14="http://schemas.microsoft.com/office/powerpoint/2010/main" val="3278434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日志由有序编号的日志条目组成。每个日志条目包含它被创建时的任期号（每个方块中的数字），并且包含用于状态机执行的命令。如果一个条目能够被状态机安全执行，就被认为可以提交了。</a:t>
            </a:r>
          </a:p>
          <a:p>
            <a:r>
              <a:rPr lang="zh-CN" altLang="zh-CN" sz="1200" kern="1200" dirty="0" smtClean="0">
                <a:solidFill>
                  <a:schemeClr val="tx1"/>
                </a:solidFill>
                <a:effectLst/>
                <a:latin typeface="+mn-lt"/>
                <a:ea typeface="+mn-ea"/>
                <a:cs typeface="+mn-cs"/>
              </a:rPr>
              <a:t>日志就像图</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所示那样组织的。每个日志条目存储着一条被状态机执行的命令和当这条日志条目被领导人接收时的任期号。日志条目中的任期号用来检测在不同服务器上日志的不一致性，每个日志条目也包含一个整数索引来表示它在日志中的位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领导人决定什么时候将日志条目应用到状态机是安全的；这种条目被称为可被提交（</a:t>
            </a:r>
            <a:r>
              <a:rPr lang="en-US" altLang="zh-CN" sz="1200" kern="1200" dirty="0" err="1" smtClean="0">
                <a:solidFill>
                  <a:schemeClr val="tx1"/>
                </a:solidFill>
                <a:effectLst/>
                <a:latin typeface="+mn-lt"/>
                <a:ea typeface="+mn-ea"/>
                <a:cs typeface="+mn-cs"/>
              </a:rPr>
              <a:t>commited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Raft </a:t>
            </a:r>
            <a:r>
              <a:rPr lang="zh-CN" altLang="zh-CN" sz="1200" kern="1200" dirty="0" smtClean="0">
                <a:solidFill>
                  <a:schemeClr val="tx1"/>
                </a:solidFill>
                <a:effectLst/>
                <a:latin typeface="+mn-lt"/>
                <a:ea typeface="+mn-ea"/>
                <a:cs typeface="+mn-cs"/>
              </a:rPr>
              <a:t>保证可被提交（</a:t>
            </a:r>
            <a:r>
              <a:rPr lang="en-US" altLang="zh-CN" sz="1200" kern="1200" dirty="0" err="1" smtClean="0">
                <a:solidFill>
                  <a:schemeClr val="tx1"/>
                </a:solidFill>
                <a:effectLst/>
                <a:latin typeface="+mn-lt"/>
                <a:ea typeface="+mn-ea"/>
                <a:cs typeface="+mn-cs"/>
              </a:rPr>
              <a:t>commited</a:t>
            </a:r>
            <a:r>
              <a:rPr lang="zh-CN" altLang="zh-CN" sz="1200" kern="1200" dirty="0" smtClean="0">
                <a:solidFill>
                  <a:schemeClr val="tx1"/>
                </a:solidFill>
                <a:effectLst/>
                <a:latin typeface="+mn-lt"/>
                <a:ea typeface="+mn-ea"/>
                <a:cs typeface="+mn-cs"/>
              </a:rPr>
              <a:t>）的日志条目是持久化的并且最终会被所有可用的状态机执行。一旦被领导人创建的条目已经复制到了大多数的服务器上，这个条目就称为可被提交的（例如，图</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号条目）。领导人日志中之前的条目都是可被提交的（</a:t>
            </a:r>
            <a:r>
              <a:rPr lang="en-US" altLang="zh-CN" sz="1200" kern="1200" dirty="0" err="1" smtClean="0">
                <a:solidFill>
                  <a:schemeClr val="tx1"/>
                </a:solidFill>
                <a:effectLst/>
                <a:latin typeface="+mn-lt"/>
                <a:ea typeface="+mn-ea"/>
                <a:cs typeface="+mn-cs"/>
              </a:rPr>
              <a:t>commited</a:t>
            </a:r>
            <a:r>
              <a:rPr lang="zh-CN" altLang="zh-CN" sz="1200" kern="1200" dirty="0" smtClean="0">
                <a:solidFill>
                  <a:schemeClr val="tx1"/>
                </a:solidFill>
                <a:effectLst/>
                <a:latin typeface="+mn-lt"/>
                <a:ea typeface="+mn-ea"/>
                <a:cs typeface="+mn-cs"/>
              </a:rPr>
              <a:t>），包括由之前的领导人创建的条目。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领导人跟踪记录它所知道的被提交条目的最大索引值，并且这个索引值会包含在之后的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中（包括心跳</a:t>
            </a:r>
            <a:r>
              <a:rPr lang="en-US" altLang="zh-CN" sz="1200" kern="1200" dirty="0" smtClean="0">
                <a:solidFill>
                  <a:schemeClr val="tx1"/>
                </a:solidFill>
                <a:effectLst/>
                <a:latin typeface="+mn-lt"/>
                <a:ea typeface="+mn-ea"/>
                <a:cs typeface="+mn-cs"/>
              </a:rPr>
              <a:t> heartbeat </a:t>
            </a:r>
            <a:r>
              <a:rPr lang="zh-CN" altLang="zh-CN" sz="1200" kern="1200" dirty="0" smtClean="0">
                <a:solidFill>
                  <a:schemeClr val="tx1"/>
                </a:solidFill>
                <a:effectLst/>
                <a:latin typeface="+mn-lt"/>
                <a:ea typeface="+mn-ea"/>
                <a:cs typeface="+mn-cs"/>
              </a:rPr>
              <a:t>中），为的是让其他服务器都知道这条条目已经提交。一旦一个追随者知道了一个日志条目已经被提交，它会将该条目应用至本地的状态机（按照日志顺序）。</a:t>
            </a:r>
          </a:p>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8</a:t>
            </a:fld>
            <a:endParaRPr lang="zh-CN" altLang="en-US"/>
          </a:p>
        </p:txBody>
      </p:sp>
    </p:spTree>
    <p:extLst>
      <p:ext uri="{BB962C8B-B14F-4D97-AF65-F5344CB8AC3E}">
        <p14:creationId xmlns:p14="http://schemas.microsoft.com/office/powerpoint/2010/main" val="3546029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当最上边的领导人掌权之后，追随者日志可能有以下情况（</a:t>
            </a:r>
            <a:r>
              <a:rPr lang="en-US" altLang="zh-CN" sz="1200" kern="1200" dirty="0" err="1" smtClean="0">
                <a:solidFill>
                  <a:schemeClr val="tx1"/>
                </a:solidFill>
                <a:effectLst/>
                <a:latin typeface="+mn-lt"/>
                <a:ea typeface="+mn-ea"/>
                <a:cs typeface="+mn-cs"/>
              </a:rPr>
              <a:t>a~f</a:t>
            </a:r>
            <a:r>
              <a:rPr lang="zh-CN" altLang="zh-CN" sz="1200" kern="1200" dirty="0" smtClean="0">
                <a:solidFill>
                  <a:schemeClr val="tx1"/>
                </a:solidFill>
                <a:effectLst/>
                <a:latin typeface="+mn-lt"/>
                <a:ea typeface="+mn-ea"/>
                <a:cs typeface="+mn-cs"/>
              </a:rPr>
              <a:t>）。一个格子表示一个日志条目；格子中的数字是它的任期。一个追随者可能会丢失一些条目（</a:t>
            </a:r>
            <a:r>
              <a:rPr lang="en-US" altLang="zh-CN" sz="1200" kern="1200" dirty="0" smtClean="0">
                <a:solidFill>
                  <a:schemeClr val="tx1"/>
                </a:solidFill>
                <a:effectLst/>
                <a:latin typeface="+mn-lt"/>
                <a:ea typeface="+mn-ea"/>
                <a:cs typeface="+mn-cs"/>
              </a:rPr>
              <a:t>a, b</a:t>
            </a:r>
            <a:r>
              <a:rPr lang="zh-CN" altLang="zh-CN" sz="1200" kern="1200" dirty="0" smtClean="0">
                <a:solidFill>
                  <a:schemeClr val="tx1"/>
                </a:solidFill>
                <a:effectLst/>
                <a:latin typeface="+mn-lt"/>
                <a:ea typeface="+mn-ea"/>
                <a:cs typeface="+mn-cs"/>
              </a:rPr>
              <a:t>）；可能多出来一些未提交的条目（</a:t>
            </a:r>
            <a:r>
              <a:rPr lang="en-US" altLang="zh-CN" sz="1200" kern="1200" dirty="0" smtClean="0">
                <a:solidFill>
                  <a:schemeClr val="tx1"/>
                </a:solidFill>
                <a:effectLst/>
                <a:latin typeface="+mn-lt"/>
                <a:ea typeface="+mn-ea"/>
                <a:cs typeface="+mn-cs"/>
              </a:rPr>
              <a:t>c, d</a:t>
            </a:r>
            <a:r>
              <a:rPr lang="zh-CN" altLang="zh-CN" sz="1200" kern="1200" dirty="0" smtClean="0">
                <a:solidFill>
                  <a:schemeClr val="tx1"/>
                </a:solidFill>
                <a:effectLst/>
                <a:latin typeface="+mn-lt"/>
                <a:ea typeface="+mn-ea"/>
                <a:cs typeface="+mn-cs"/>
              </a:rPr>
              <a:t>）；或者两种情况都有（</a:t>
            </a:r>
            <a:r>
              <a:rPr lang="en-US" altLang="zh-CN" sz="1200" kern="1200" dirty="0" smtClean="0">
                <a:solidFill>
                  <a:schemeClr val="tx1"/>
                </a:solidFill>
                <a:effectLst/>
                <a:latin typeface="+mn-lt"/>
                <a:ea typeface="+mn-ea"/>
                <a:cs typeface="+mn-cs"/>
              </a:rPr>
              <a:t>e, f</a:t>
            </a:r>
            <a:r>
              <a:rPr lang="zh-CN" altLang="zh-CN" sz="1200" kern="1200" dirty="0" smtClean="0">
                <a:solidFill>
                  <a:schemeClr val="tx1"/>
                </a:solidFill>
                <a:effectLst/>
                <a:latin typeface="+mn-lt"/>
                <a:ea typeface="+mn-ea"/>
                <a:cs typeface="+mn-cs"/>
              </a:rPr>
              <a:t>）。例如，场景</a:t>
            </a:r>
            <a:r>
              <a:rPr lang="en-US" altLang="zh-CN" sz="1200" kern="1200" dirty="0" smtClean="0">
                <a:solidFill>
                  <a:schemeClr val="tx1"/>
                </a:solidFill>
                <a:effectLst/>
                <a:latin typeface="+mn-lt"/>
                <a:ea typeface="+mn-ea"/>
                <a:cs typeface="+mn-cs"/>
              </a:rPr>
              <a:t> f </a:t>
            </a:r>
            <a:r>
              <a:rPr lang="zh-CN" altLang="zh-CN" sz="1200" kern="1200" dirty="0" smtClean="0">
                <a:solidFill>
                  <a:schemeClr val="tx1"/>
                </a:solidFill>
                <a:effectLst/>
                <a:latin typeface="+mn-lt"/>
                <a:ea typeface="+mn-ea"/>
                <a:cs typeface="+mn-cs"/>
              </a:rPr>
              <a:t>在如下情况下就会发生：如果一台服务器在任期</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时是领导人并且往它的日志中添加了一些条目，然后在将它们提交之前就宕机了，之后它很快重启了，成为了任期</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的领导人，又往它的日志中添加了一些条目，然后在任期</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和任期</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中的条目提交之前它又</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在一般情况下，领导人和追随者们的日志保持一致，因此</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一致性检查通常不会失败。然而，领导人的崩溃会导致日志不一致（旧的领导人可能没有完全复制完日志中的所有条目）。这些不一致会导致一系列领导人和追随者崩溃。图</a:t>
            </a:r>
            <a:r>
              <a:rPr lang="en-US" altLang="zh-CN" sz="1200" kern="1200" dirty="0" smtClean="0">
                <a:solidFill>
                  <a:schemeClr val="tx1"/>
                </a:solidFill>
                <a:effectLst/>
                <a:latin typeface="+mn-lt"/>
                <a:ea typeface="+mn-ea"/>
                <a:cs typeface="+mn-cs"/>
              </a:rPr>
              <a:t>-7 </a:t>
            </a:r>
            <a:r>
              <a:rPr lang="zh-CN" altLang="zh-CN" sz="1200" kern="1200" dirty="0" smtClean="0">
                <a:solidFill>
                  <a:schemeClr val="tx1"/>
                </a:solidFill>
                <a:effectLst/>
                <a:latin typeface="+mn-lt"/>
                <a:ea typeface="+mn-ea"/>
                <a:cs typeface="+mn-cs"/>
              </a:rPr>
              <a:t>阐述了一些追随者可能和新的领导人日志不同的情况。一个追随者可能会丢失掉领导人上的一些条目，也有可能包含一些领导人没有的条目，也有可能两者都会发生。丢失的或者多出来的条目可能会持续多个任期。</a:t>
            </a:r>
          </a:p>
          <a:p>
            <a:r>
              <a:rPr lang="zh-CN" altLang="zh-CN" sz="1200" kern="1200" dirty="0" smtClean="0">
                <a:solidFill>
                  <a:schemeClr val="tx1"/>
                </a:solidFill>
                <a:effectLst/>
                <a:latin typeface="+mn-lt"/>
                <a:ea typeface="+mn-ea"/>
                <a:cs typeface="+mn-cs"/>
              </a:rPr>
              <a:t>宕机了并且几个任期内都一直处于宕机状态。</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为了使得追随者的日志同自己的一致，领导人需要找到追随者同它的日志一致的地方，然后删除追随者在该位置之后的条目，然后将自己在该位置之后的条目发送给追随者。这些操作都在</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进行一致性检查时完成。</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领导人给每一个追随者维护了一个</a:t>
            </a:r>
            <a:r>
              <a:rPr lang="en-US" altLang="zh-CN" sz="1200" kern="1200" dirty="0" err="1" smtClean="0">
                <a:solidFill>
                  <a:schemeClr val="tx1"/>
                </a:solidFill>
                <a:effectLst/>
                <a:latin typeface="+mn-lt"/>
                <a:ea typeface="+mn-ea"/>
                <a:cs typeface="+mn-cs"/>
              </a:rPr>
              <a:t>nextIndex</a:t>
            </a:r>
            <a:r>
              <a:rPr lang="zh-CN" altLang="zh-CN" sz="1200" kern="1200" dirty="0" smtClean="0">
                <a:solidFill>
                  <a:schemeClr val="tx1"/>
                </a:solidFill>
                <a:effectLst/>
                <a:latin typeface="+mn-lt"/>
                <a:ea typeface="+mn-ea"/>
                <a:cs typeface="+mn-cs"/>
              </a:rPr>
              <a:t>，它表示领导人将要发送给该追随者的下一条日志条目的索引。当一个领导人开始掌权时，它会将</a:t>
            </a:r>
            <a:r>
              <a:rPr lang="en-US" altLang="zh-CN" sz="1200" kern="1200" dirty="0" err="1" smtClean="0">
                <a:solidFill>
                  <a:schemeClr val="tx1"/>
                </a:solidFill>
                <a:effectLst/>
                <a:latin typeface="+mn-lt"/>
                <a:ea typeface="+mn-ea"/>
                <a:cs typeface="+mn-cs"/>
              </a:rPr>
              <a:t>nextIndex</a:t>
            </a:r>
            <a:r>
              <a:rPr lang="zh-CN" altLang="zh-CN" sz="1200" kern="1200" dirty="0" smtClean="0">
                <a:solidFill>
                  <a:schemeClr val="tx1"/>
                </a:solidFill>
                <a:effectLst/>
                <a:latin typeface="+mn-lt"/>
                <a:ea typeface="+mn-ea"/>
                <a:cs typeface="+mn-cs"/>
              </a:rPr>
              <a:t>初始化为它的最新的日志条目索引数</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-7 </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 11</a:t>
            </a:r>
            <a:r>
              <a:rPr lang="zh-CN" altLang="zh-CN" sz="1200" kern="1200" dirty="0" smtClean="0">
                <a:solidFill>
                  <a:schemeClr val="tx1"/>
                </a:solidFill>
                <a:effectLst/>
                <a:latin typeface="+mn-lt"/>
                <a:ea typeface="+mn-ea"/>
                <a:cs typeface="+mn-cs"/>
              </a:rPr>
              <a:t>）。如果一个追随者的日志和领导者的不一致，</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一致性检查会在下一次</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时返回失败。在失败之后，领导人会将</a:t>
            </a:r>
            <a:r>
              <a:rPr lang="en-US" altLang="zh-CN" sz="1200" kern="1200" dirty="0" err="1" smtClean="0">
                <a:solidFill>
                  <a:schemeClr val="tx1"/>
                </a:solidFill>
                <a:effectLst/>
                <a:latin typeface="+mn-lt"/>
                <a:ea typeface="+mn-ea"/>
                <a:cs typeface="+mn-cs"/>
              </a:rPr>
              <a:t>nextIndex</a:t>
            </a:r>
            <a:r>
              <a:rPr lang="zh-CN" altLang="zh-CN" sz="1200" kern="1200" dirty="0" smtClean="0">
                <a:solidFill>
                  <a:schemeClr val="tx1"/>
                </a:solidFill>
                <a:effectLst/>
                <a:latin typeface="+mn-lt"/>
                <a:ea typeface="+mn-ea"/>
                <a:cs typeface="+mn-cs"/>
              </a:rPr>
              <a:t>递减然后重试</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。最终</a:t>
            </a:r>
            <a:r>
              <a:rPr lang="en-US" altLang="zh-CN" sz="1200" kern="1200" dirty="0" err="1" smtClean="0">
                <a:solidFill>
                  <a:schemeClr val="tx1"/>
                </a:solidFill>
                <a:effectLst/>
                <a:latin typeface="+mn-lt"/>
                <a:ea typeface="+mn-ea"/>
                <a:cs typeface="+mn-cs"/>
              </a:rPr>
              <a:t>nextIndex</a:t>
            </a:r>
            <a:r>
              <a:rPr lang="zh-CN" altLang="zh-CN" sz="1200" kern="1200" dirty="0" smtClean="0">
                <a:solidFill>
                  <a:schemeClr val="tx1"/>
                </a:solidFill>
                <a:effectLst/>
                <a:latin typeface="+mn-lt"/>
                <a:ea typeface="+mn-ea"/>
                <a:cs typeface="+mn-cs"/>
              </a:rPr>
              <a:t>会达到一个领导人和追随者日志一致的地方。这时，</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会返回成功，追随者中冲突的日志条目都被移除了，并且添加所缺少的上了领导人的日志条目。一旦</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返回成功，追随者和领导人的日志就一致了，这样的状态会保持到该任期结束。</a:t>
            </a:r>
          </a:p>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9</a:t>
            </a:fld>
            <a:endParaRPr lang="zh-CN" altLang="en-US"/>
          </a:p>
        </p:txBody>
      </p:sp>
    </p:spTree>
    <p:extLst>
      <p:ext uri="{BB962C8B-B14F-4D97-AF65-F5344CB8AC3E}">
        <p14:creationId xmlns:p14="http://schemas.microsoft.com/office/powerpoint/2010/main" val="2046797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到目前为止这个机制还不能保证每一个状态机能按照相同的顺序执行同样的指令。例如，当领导人提交了若干日志条目的同时一个追随者可能宕机了，之后它又被选为了领导人然后用新的日志条目覆盖掉了旧的那些，最后，不同的状态机可能执行不同的命令序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Raft </a:t>
            </a:r>
            <a:r>
              <a:rPr lang="zh-CN" altLang="zh-CN" sz="1200" kern="1200" dirty="0" smtClean="0">
                <a:solidFill>
                  <a:schemeClr val="tx1"/>
                </a:solidFill>
                <a:effectLst/>
                <a:latin typeface="+mn-lt"/>
                <a:ea typeface="+mn-ea"/>
                <a:cs typeface="+mn-cs"/>
              </a:rPr>
              <a:t>使用投票的方式来阻止没有包含全部日志条目的服务器赢得选举。一个候选人为了赢得选举必须要和集群中的大多数进行通信，这就意味着每一条已经提交的日志条目最少在其中一台服务器上出现。如果候选人的日志至少和大多数服务器上的日志一样新（</a:t>
            </a:r>
            <a:r>
              <a:rPr lang="en-US" altLang="zh-CN" sz="1200" kern="1200" dirty="0" smtClean="0">
                <a:solidFill>
                  <a:schemeClr val="tx1"/>
                </a:solidFill>
                <a:effectLst/>
                <a:latin typeface="+mn-lt"/>
                <a:ea typeface="+mn-ea"/>
                <a:cs typeface="+mn-cs"/>
              </a:rPr>
              <a:t>up-to-date</a:t>
            </a:r>
            <a:r>
              <a:rPr lang="zh-CN" altLang="zh-CN" sz="1200" kern="1200" dirty="0" smtClean="0">
                <a:solidFill>
                  <a:schemeClr val="tx1"/>
                </a:solidFill>
                <a:effectLst/>
                <a:latin typeface="+mn-lt"/>
                <a:ea typeface="+mn-ea"/>
                <a:cs typeface="+mn-cs"/>
              </a:rPr>
              <a:t>，这个概念会在下边有详细介绍），那么它一定包含有全部的已经提交的日志条目。</a:t>
            </a:r>
            <a:r>
              <a:rPr lang="en-US" altLang="zh-CN" sz="1200" kern="1200" dirty="0" err="1" smtClean="0">
                <a:solidFill>
                  <a:schemeClr val="tx1"/>
                </a:solidFill>
                <a:effectLst/>
                <a:latin typeface="+mn-lt"/>
                <a:ea typeface="+mn-ea"/>
                <a:cs typeface="+mn-cs"/>
              </a:rPr>
              <a:t>RequestVote</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实现了这个限制：这个</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（远程过程调用）包括候选人的日志信息，如果它自己的日志比候选人的日志要新，那么它会拒绝候选人的投票请求。</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5F3DCC2-BA46-41A5-913E-721042AC23F7}" type="slidenum">
              <a:rPr lang="zh-CN" altLang="en-US" smtClean="0"/>
              <a:t>10</a:t>
            </a:fld>
            <a:endParaRPr lang="zh-CN" altLang="en-US"/>
          </a:p>
        </p:txBody>
      </p:sp>
    </p:spTree>
    <p:extLst>
      <p:ext uri="{BB962C8B-B14F-4D97-AF65-F5344CB8AC3E}">
        <p14:creationId xmlns:p14="http://schemas.microsoft.com/office/powerpoint/2010/main" val="78981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12960" y="3049859"/>
            <a:ext cx="8915399" cy="2262781"/>
          </a:xfrm>
        </p:spPr>
        <p:txBody>
          <a:bodyPr>
            <a:normAutofit/>
          </a:bodyPr>
          <a:lstStyle/>
          <a:p>
            <a:r>
              <a:rPr lang="en-US" altLang="zh-CN" sz="8800" dirty="0" smtClean="0">
                <a:latin typeface="Arial Rounded MT Bold" panose="020F0704030504030204" pitchFamily="34" charset="0"/>
              </a:rPr>
              <a:t>Raft</a:t>
            </a:r>
            <a:r>
              <a:rPr lang="zh-CN" altLang="en-US" sz="8800" dirty="0" smtClean="0">
                <a:latin typeface="华文楷体" panose="02010600040101010101" pitchFamily="2" charset="-122"/>
                <a:ea typeface="华文楷体" panose="02010600040101010101" pitchFamily="2" charset="-122"/>
              </a:rPr>
              <a:t>算法</a:t>
            </a:r>
            <a:endParaRPr lang="zh-CN" altLang="en-US" sz="8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2919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3848" y="724318"/>
            <a:ext cx="8911687" cy="590915"/>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安全性</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413848" y="1703540"/>
            <a:ext cx="8915400" cy="4520833"/>
          </a:xfrm>
        </p:spPr>
        <p:txBody>
          <a:bodyPr/>
          <a:lstStyle/>
          <a:p>
            <a:r>
              <a:rPr lang="zh-CN" altLang="zh-CN" b="1" dirty="0"/>
              <a:t>选举限制</a:t>
            </a:r>
          </a:p>
          <a:p>
            <a:pPr marL="0" indent="0">
              <a:buNone/>
            </a:pPr>
            <a:r>
              <a:rPr lang="zh-CN" altLang="zh-CN" dirty="0"/>
              <a:t>在所有的以领导人为基础的一致性算法中，领导人最终必须要存储全部已经提交的日志条目</a:t>
            </a:r>
            <a:r>
              <a:rPr lang="zh-CN" altLang="zh-CN" dirty="0" smtClean="0"/>
              <a:t>。</a:t>
            </a:r>
            <a:r>
              <a:rPr lang="en-US" altLang="zh-CN" dirty="0"/>
              <a:t> Raft </a:t>
            </a:r>
            <a:r>
              <a:rPr lang="zh-CN" altLang="zh-CN" dirty="0"/>
              <a:t>使用了一种更简单的方式来保证在新的领导人开始选举的时候在之前任期的所有已提交的日志条目都会出现在上边，而不需要将这些条目传送给领导人</a:t>
            </a:r>
            <a:r>
              <a:rPr lang="zh-CN" altLang="zh-CN" dirty="0" smtClean="0"/>
              <a:t>。</a:t>
            </a:r>
            <a:r>
              <a:rPr lang="zh-CN" altLang="zh-CN" dirty="0"/>
              <a:t>这就意味着日志条目只有一个流向：从领导人流向追随者。领导人永远不会覆盖已经存在的日志条目</a:t>
            </a:r>
            <a:r>
              <a:rPr lang="zh-CN" altLang="zh-CN" dirty="0" smtClean="0"/>
              <a:t>。</a:t>
            </a:r>
            <a:endParaRPr lang="en-US" altLang="zh-CN" dirty="0" smtClean="0"/>
          </a:p>
          <a:p>
            <a:r>
              <a:rPr lang="zh-CN" altLang="zh-CN" b="1" dirty="0"/>
              <a:t>提交之前任期的日志条目</a:t>
            </a:r>
          </a:p>
          <a:p>
            <a:pPr marL="0" indent="0">
              <a:buNone/>
            </a:pPr>
            <a:r>
              <a:rPr lang="zh-CN" altLang="zh-CN" dirty="0"/>
              <a:t>只要一个日志条目被存在了在多数的服务器上，领导人就知道当前任期就可以提交该条目了。如果领导人在提交之前就崩溃了，之后的领导人会试着继续完成对日志的复制</a:t>
            </a:r>
            <a:r>
              <a:rPr lang="zh-CN" altLang="zh-CN" dirty="0" smtClean="0"/>
              <a:t>。</a:t>
            </a:r>
            <a:endParaRPr lang="zh-CN" altLang="zh-CN" dirty="0"/>
          </a:p>
          <a:p>
            <a:pPr marL="0" indent="0">
              <a:buNone/>
            </a:pPr>
            <a:endParaRPr lang="zh-CN" altLang="en-US" b="1" dirty="0"/>
          </a:p>
        </p:txBody>
      </p:sp>
    </p:spTree>
    <p:extLst>
      <p:ext uri="{BB962C8B-B14F-4D97-AF65-F5344CB8AC3E}">
        <p14:creationId xmlns:p14="http://schemas.microsoft.com/office/powerpoint/2010/main" val="4100930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387872275"/>
              </p:ext>
            </p:extLst>
          </p:nvPr>
        </p:nvGraphicFramePr>
        <p:xfrm>
          <a:off x="1867996" y="2762947"/>
          <a:ext cx="8915400" cy="2822191"/>
        </p:xfrm>
        <a:graphic>
          <a:graphicData uri="http://schemas.openxmlformats.org/drawingml/2006/table">
            <a:tbl>
              <a:tblPr/>
              <a:tblGrid>
                <a:gridCol w="4457700">
                  <a:extLst>
                    <a:ext uri="{9D8B030D-6E8A-4147-A177-3AD203B41FA5}">
                      <a16:colId xmlns:a16="http://schemas.microsoft.com/office/drawing/2014/main" val="2745376444"/>
                    </a:ext>
                  </a:extLst>
                </a:gridCol>
                <a:gridCol w="4457700">
                  <a:extLst>
                    <a:ext uri="{9D8B030D-6E8A-4147-A177-3AD203B41FA5}">
                      <a16:colId xmlns:a16="http://schemas.microsoft.com/office/drawing/2014/main" val="557370628"/>
                    </a:ext>
                  </a:extLst>
                </a:gridCol>
              </a:tblGrid>
              <a:tr h="0">
                <a:tc>
                  <a:txBody>
                    <a:bodyPr/>
                    <a:lstStyle/>
                    <a:p>
                      <a:pPr algn="ctr"/>
                      <a:r>
                        <a:rPr lang="zh-CN" altLang="en-US" dirty="0">
                          <a:effectLst/>
                        </a:rPr>
                        <a:t>状态</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a:effectLst/>
                        </a:rPr>
                        <a:t>所有节点上持久化的状态（在响应</a:t>
                      </a:r>
                      <a:r>
                        <a:rPr lang="en-US" altLang="zh-CN">
                          <a:effectLst/>
                        </a:rPr>
                        <a:t>RPC</a:t>
                      </a:r>
                      <a:r>
                        <a:rPr lang="zh-CN" altLang="en-US">
                          <a:effectLst/>
                        </a:rPr>
                        <a:t>请求之前变更且持久化的状态）</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431938228"/>
                  </a:ext>
                </a:extLst>
              </a:tr>
              <a:tr h="0">
                <a:tc>
                  <a:txBody>
                    <a:bodyPr/>
                    <a:lstStyle/>
                    <a:p>
                      <a:r>
                        <a:rPr lang="en-US" dirty="0" err="1">
                          <a:effectLst/>
                        </a:rPr>
                        <a:t>currentTerm</a:t>
                      </a:r>
                      <a:endParaRPr lang="en-US" dirty="0">
                        <a:effectLst/>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服务器的任期，初始为</a:t>
                      </a:r>
                      <a:r>
                        <a:rPr lang="en-US" altLang="zh-CN">
                          <a:effectLst/>
                        </a:rPr>
                        <a:t>0</a:t>
                      </a:r>
                      <a:r>
                        <a:rPr lang="zh-CN" altLang="en-US">
                          <a:effectLst/>
                        </a:rPr>
                        <a:t>，递增</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825618630"/>
                  </a:ext>
                </a:extLst>
              </a:tr>
              <a:tr h="0">
                <a:tc>
                  <a:txBody>
                    <a:bodyPr/>
                    <a:lstStyle/>
                    <a:p>
                      <a:r>
                        <a:rPr lang="en-US" dirty="0" err="1">
                          <a:effectLst/>
                        </a:rPr>
                        <a:t>votedFor</a:t>
                      </a:r>
                      <a:endParaRPr lang="en-US" dirty="0">
                        <a:effectLst/>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在当前获得选票的候选人的 </a:t>
                      </a:r>
                      <a:r>
                        <a:rPr lang="en-US" altLang="zh-CN">
                          <a:effectLst/>
                        </a:rPr>
                        <a:t>Id</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561903681"/>
                  </a:ext>
                </a:extLst>
              </a:tr>
              <a:tr h="1267711">
                <a:tc>
                  <a:txBody>
                    <a:bodyPr/>
                    <a:lstStyle/>
                    <a:p>
                      <a:r>
                        <a:rPr lang="en-US" dirty="0">
                          <a:effectLst/>
                        </a:rPr>
                        <a:t>log[]</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dirty="0">
                          <a:effectLst/>
                        </a:rPr>
                        <a:t>日志条目集；每一个条目包含一个用户状态机执行的指令，和收到时的任期号</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73066093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46074651"/>
              </p:ext>
            </p:extLst>
          </p:nvPr>
        </p:nvGraphicFramePr>
        <p:xfrm>
          <a:off x="1867996" y="5630642"/>
          <a:ext cx="8915400" cy="1280160"/>
        </p:xfrm>
        <a:graphic>
          <a:graphicData uri="http://schemas.openxmlformats.org/drawingml/2006/table">
            <a:tbl>
              <a:tblPr/>
              <a:tblGrid>
                <a:gridCol w="4457700">
                  <a:extLst>
                    <a:ext uri="{9D8B030D-6E8A-4147-A177-3AD203B41FA5}">
                      <a16:colId xmlns:a16="http://schemas.microsoft.com/office/drawing/2014/main" val="1700565422"/>
                    </a:ext>
                  </a:extLst>
                </a:gridCol>
                <a:gridCol w="4457700">
                  <a:extLst>
                    <a:ext uri="{9D8B030D-6E8A-4147-A177-3AD203B41FA5}">
                      <a16:colId xmlns:a16="http://schemas.microsoft.com/office/drawing/2014/main" val="2028725635"/>
                    </a:ext>
                  </a:extLst>
                </a:gridCol>
              </a:tblGrid>
              <a:tr h="0">
                <a:tc>
                  <a:txBody>
                    <a:bodyPr/>
                    <a:lstStyle/>
                    <a:p>
                      <a:pPr algn="ctr"/>
                      <a:r>
                        <a:rPr lang="zh-CN" altLang="en-US" dirty="0">
                          <a:effectLst/>
                        </a:rPr>
                        <a:t>状态</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a:effectLst/>
                        </a:rPr>
                        <a:t>所有节点上非持久化的状态</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3675853666"/>
                  </a:ext>
                </a:extLst>
              </a:tr>
              <a:tr h="0">
                <a:tc>
                  <a:txBody>
                    <a:bodyPr/>
                    <a:lstStyle/>
                    <a:p>
                      <a:r>
                        <a:rPr lang="en-US">
                          <a:effectLst/>
                        </a:rPr>
                        <a:t>commitIndex</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dirty="0">
                          <a:effectLst/>
                        </a:rPr>
                        <a:t>最大的已经被</a:t>
                      </a:r>
                      <a:r>
                        <a:rPr lang="en-US" dirty="0">
                          <a:effectLst/>
                        </a:rPr>
                        <a:t>commit</a:t>
                      </a:r>
                      <a:r>
                        <a:rPr lang="zh-CN" altLang="en-US" dirty="0">
                          <a:effectLst/>
                        </a:rPr>
                        <a:t>的日志的</a:t>
                      </a:r>
                      <a:r>
                        <a:rPr lang="en-US" dirty="0">
                          <a:effectLst/>
                        </a:rPr>
                        <a:t>index</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00757625"/>
                  </a:ext>
                </a:extLst>
              </a:tr>
              <a:tr h="0">
                <a:tc>
                  <a:txBody>
                    <a:bodyPr/>
                    <a:lstStyle/>
                    <a:p>
                      <a:r>
                        <a:rPr lang="en-US">
                          <a:effectLst/>
                        </a:rPr>
                        <a:t>lastApplied</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dirty="0">
                          <a:effectLst/>
                        </a:rPr>
                        <a:t>最大的已经被应用到状态机的</a:t>
                      </a:r>
                      <a:r>
                        <a:rPr lang="en-US" altLang="zh-CN" dirty="0">
                          <a:effectLst/>
                        </a:rPr>
                        <a:t>index</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1509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20595964"/>
              </p:ext>
            </p:extLst>
          </p:nvPr>
        </p:nvGraphicFramePr>
        <p:xfrm>
          <a:off x="1867996" y="334851"/>
          <a:ext cx="8915400" cy="2377440"/>
        </p:xfrm>
        <a:graphic>
          <a:graphicData uri="http://schemas.openxmlformats.org/drawingml/2006/table">
            <a:tbl>
              <a:tblPr/>
              <a:tblGrid>
                <a:gridCol w="4457700">
                  <a:extLst>
                    <a:ext uri="{9D8B030D-6E8A-4147-A177-3AD203B41FA5}">
                      <a16:colId xmlns:a16="http://schemas.microsoft.com/office/drawing/2014/main" val="1594023979"/>
                    </a:ext>
                  </a:extLst>
                </a:gridCol>
                <a:gridCol w="4457700">
                  <a:extLst>
                    <a:ext uri="{9D8B030D-6E8A-4147-A177-3AD203B41FA5}">
                      <a16:colId xmlns:a16="http://schemas.microsoft.com/office/drawing/2014/main" val="1970836278"/>
                    </a:ext>
                  </a:extLst>
                </a:gridCol>
              </a:tblGrid>
              <a:tr h="482297">
                <a:tc>
                  <a:txBody>
                    <a:bodyPr/>
                    <a:lstStyle/>
                    <a:p>
                      <a:pPr algn="ctr"/>
                      <a:r>
                        <a:rPr lang="zh-CN" altLang="en-US" dirty="0">
                          <a:effectLst/>
                        </a:rPr>
                        <a:t>状态</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en-US" altLang="zh-CN">
                          <a:effectLst/>
                        </a:rPr>
                        <a:t>Leader</a:t>
                      </a:r>
                      <a:r>
                        <a:rPr lang="zh-CN" altLang="en-US">
                          <a:effectLst/>
                        </a:rPr>
                        <a:t>节点上非持久化的状态（选举后重新初始化）</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819219417"/>
                  </a:ext>
                </a:extLst>
              </a:tr>
              <a:tr h="671023">
                <a:tc>
                  <a:txBody>
                    <a:bodyPr/>
                    <a:lstStyle/>
                    <a:p>
                      <a:r>
                        <a:rPr lang="en-US" dirty="0" err="1">
                          <a:effectLst/>
                        </a:rPr>
                        <a:t>nextIndex</a:t>
                      </a:r>
                      <a:r>
                        <a:rPr lang="en-US" dirty="0">
                          <a:effectLst/>
                        </a:rPr>
                        <a:t>[]</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dirty="0">
                          <a:effectLst/>
                        </a:rPr>
                        <a:t>每个节点下一次应该接收的日志的</a:t>
                      </a:r>
                      <a:r>
                        <a:rPr lang="en-US" altLang="zh-CN" dirty="0">
                          <a:effectLst/>
                        </a:rPr>
                        <a:t>index</a:t>
                      </a:r>
                      <a:r>
                        <a:rPr lang="zh-CN" altLang="en-US" dirty="0">
                          <a:effectLst/>
                        </a:rPr>
                        <a:t>（初始化为</a:t>
                      </a:r>
                      <a:r>
                        <a:rPr lang="en-US" altLang="zh-CN" dirty="0">
                          <a:effectLst/>
                        </a:rPr>
                        <a:t>Leader</a:t>
                      </a:r>
                      <a:r>
                        <a:rPr lang="zh-CN" altLang="en-US" dirty="0">
                          <a:effectLst/>
                        </a:rPr>
                        <a:t>节点最后一个日志的</a:t>
                      </a:r>
                      <a:r>
                        <a:rPr lang="en-US" altLang="zh-CN" dirty="0">
                          <a:effectLst/>
                        </a:rPr>
                        <a:t>Index + 1</a:t>
                      </a:r>
                      <a:r>
                        <a:rPr lang="zh-CN" altLang="en-US" dirty="0">
                          <a:effectLst/>
                        </a:rPr>
                        <a:t>）</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700408172"/>
                  </a:ext>
                </a:extLst>
              </a:tr>
              <a:tr h="482297">
                <a:tc>
                  <a:txBody>
                    <a:bodyPr/>
                    <a:lstStyle/>
                    <a:p>
                      <a:r>
                        <a:rPr lang="en-US" dirty="0" err="1">
                          <a:effectLst/>
                        </a:rPr>
                        <a:t>matchIndex</a:t>
                      </a:r>
                      <a:r>
                        <a:rPr lang="en-US" dirty="0">
                          <a:effectLst/>
                        </a:rPr>
                        <a:t>[]</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dirty="0">
                          <a:effectLst/>
                        </a:rPr>
                        <a:t>每个节点已经复制的日志的最大的索引（初始化为</a:t>
                      </a:r>
                      <a:r>
                        <a:rPr lang="en-US" altLang="zh-CN" dirty="0">
                          <a:effectLst/>
                        </a:rPr>
                        <a:t>0</a:t>
                      </a:r>
                      <a:r>
                        <a:rPr lang="zh-CN" altLang="en-US" dirty="0">
                          <a:effectLst/>
                        </a:rPr>
                        <a:t>，之后递增）</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74162434"/>
                  </a:ext>
                </a:extLst>
              </a:tr>
            </a:tbl>
          </a:graphicData>
        </a:graphic>
      </p:graphicFrame>
      <p:sp>
        <p:nvSpPr>
          <p:cNvPr id="7" name="Rectangle 1"/>
          <p:cNvSpPr>
            <a:spLocks noChangeArrowheads="1"/>
          </p:cNvSpPr>
          <p:nvPr/>
        </p:nvSpPr>
        <p:spPr bwMode="auto">
          <a:xfrm>
            <a:off x="734655" y="88629"/>
            <a:ext cx="146763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状态</a:t>
            </a:r>
            <a:r>
              <a:rPr kumimoji="0" lang="zh-CN" altLang="en-US" sz="320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660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8118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936489017"/>
              </p:ext>
            </p:extLst>
          </p:nvPr>
        </p:nvGraphicFramePr>
        <p:xfrm>
          <a:off x="1828800" y="1339778"/>
          <a:ext cx="8915400" cy="3213440"/>
        </p:xfrm>
        <a:graphic>
          <a:graphicData uri="http://schemas.openxmlformats.org/drawingml/2006/table">
            <a:tbl>
              <a:tblPr/>
              <a:tblGrid>
                <a:gridCol w="4457700">
                  <a:extLst>
                    <a:ext uri="{9D8B030D-6E8A-4147-A177-3AD203B41FA5}">
                      <a16:colId xmlns:a16="http://schemas.microsoft.com/office/drawing/2014/main" val="89740261"/>
                    </a:ext>
                  </a:extLst>
                </a:gridCol>
                <a:gridCol w="4457700">
                  <a:extLst>
                    <a:ext uri="{9D8B030D-6E8A-4147-A177-3AD203B41FA5}">
                      <a16:colId xmlns:a16="http://schemas.microsoft.com/office/drawing/2014/main" val="626609715"/>
                    </a:ext>
                  </a:extLst>
                </a:gridCol>
              </a:tblGrid>
              <a:tr h="653120">
                <a:tc>
                  <a:txBody>
                    <a:bodyPr/>
                    <a:lstStyle/>
                    <a:p>
                      <a:pPr algn="ctr"/>
                      <a:r>
                        <a:rPr lang="zh-CN" altLang="en-US" dirty="0">
                          <a:effectLst/>
                        </a:rPr>
                        <a:t>参数</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dirty="0">
                          <a:effectLst/>
                        </a:rPr>
                        <a:t>解释</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1985657907"/>
                  </a:ext>
                </a:extLst>
              </a:tr>
              <a:tr h="384134">
                <a:tc>
                  <a:txBody>
                    <a:bodyPr/>
                    <a:lstStyle/>
                    <a:p>
                      <a:r>
                        <a:rPr lang="en-US">
                          <a:effectLst/>
                        </a:rPr>
                        <a:t>term</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a:effectLst/>
                        </a:rPr>
                        <a:t>Leader</a:t>
                      </a:r>
                      <a:r>
                        <a:rPr lang="zh-CN" altLang="en-US">
                          <a:effectLst/>
                        </a:rPr>
                        <a:t>节点的任期</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129866267"/>
                  </a:ext>
                </a:extLst>
              </a:tr>
              <a:tr h="384134">
                <a:tc>
                  <a:txBody>
                    <a:bodyPr/>
                    <a:lstStyle/>
                    <a:p>
                      <a:r>
                        <a:rPr lang="en-US" dirty="0" err="1">
                          <a:effectLst/>
                        </a:rPr>
                        <a:t>leaderId</a:t>
                      </a:r>
                      <a:endParaRPr lang="en-US" dirty="0">
                        <a:effectLst/>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a:effectLst/>
                        </a:rPr>
                        <a:t>Leader</a:t>
                      </a:r>
                      <a:r>
                        <a:rPr lang="zh-CN" altLang="en-US">
                          <a:effectLst/>
                        </a:rPr>
                        <a:t>节点的</a:t>
                      </a:r>
                      <a:r>
                        <a:rPr lang="en-US">
                          <a:effectLst/>
                        </a:rPr>
                        <a:t>ID</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17586343"/>
                  </a:ext>
                </a:extLst>
              </a:tr>
              <a:tr h="384134">
                <a:tc>
                  <a:txBody>
                    <a:bodyPr/>
                    <a:lstStyle/>
                    <a:p>
                      <a:r>
                        <a:rPr lang="en-US">
                          <a:effectLst/>
                        </a:rPr>
                        <a:t>prevLogIndex</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此次追加请求的上一个日志的索引</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29985372"/>
                  </a:ext>
                </a:extLst>
              </a:tr>
              <a:tr h="384134">
                <a:tc>
                  <a:txBody>
                    <a:bodyPr/>
                    <a:lstStyle/>
                    <a:p>
                      <a:r>
                        <a:rPr lang="en-US">
                          <a:effectLst/>
                        </a:rPr>
                        <a:t>prevLogTerm</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此次追加请求的上一个日志的任期</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4034121078"/>
                  </a:ext>
                </a:extLst>
              </a:tr>
              <a:tr h="384134">
                <a:tc>
                  <a:txBody>
                    <a:bodyPr/>
                    <a:lstStyle/>
                    <a:p>
                      <a:r>
                        <a:rPr lang="en-US">
                          <a:effectLst/>
                        </a:rPr>
                        <a:t>entries[]</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追加的日志（空则为心跳请求）</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177654347"/>
                  </a:ext>
                </a:extLst>
              </a:tr>
              <a:tr h="384134">
                <a:tc>
                  <a:txBody>
                    <a:bodyPr/>
                    <a:lstStyle/>
                    <a:p>
                      <a:r>
                        <a:rPr lang="en-US">
                          <a:effectLst/>
                        </a:rPr>
                        <a:t>leaderCommit</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dirty="0">
                          <a:effectLst/>
                        </a:rPr>
                        <a:t>Leader</a:t>
                      </a:r>
                      <a:r>
                        <a:rPr lang="zh-CN" altLang="en-US" dirty="0">
                          <a:effectLst/>
                        </a:rPr>
                        <a:t>上已经</a:t>
                      </a:r>
                      <a:r>
                        <a:rPr lang="en-US" dirty="0">
                          <a:effectLst/>
                        </a:rPr>
                        <a:t>Commit</a:t>
                      </a:r>
                      <a:r>
                        <a:rPr lang="zh-CN" altLang="en-US" dirty="0">
                          <a:effectLst/>
                        </a:rPr>
                        <a:t>的</a:t>
                      </a:r>
                      <a:r>
                        <a:rPr lang="en-US" dirty="0">
                          <a:effectLst/>
                        </a:rPr>
                        <a:t>Index</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05334376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991556835"/>
              </p:ext>
            </p:extLst>
          </p:nvPr>
        </p:nvGraphicFramePr>
        <p:xfrm>
          <a:off x="1828800" y="4553218"/>
          <a:ext cx="8915400" cy="2377440"/>
        </p:xfrm>
        <a:graphic>
          <a:graphicData uri="http://schemas.openxmlformats.org/drawingml/2006/table">
            <a:tbl>
              <a:tblPr/>
              <a:tblGrid>
                <a:gridCol w="4457700">
                  <a:extLst>
                    <a:ext uri="{9D8B030D-6E8A-4147-A177-3AD203B41FA5}">
                      <a16:colId xmlns:a16="http://schemas.microsoft.com/office/drawing/2014/main" val="1212823487"/>
                    </a:ext>
                  </a:extLst>
                </a:gridCol>
                <a:gridCol w="4457700">
                  <a:extLst>
                    <a:ext uri="{9D8B030D-6E8A-4147-A177-3AD203B41FA5}">
                      <a16:colId xmlns:a16="http://schemas.microsoft.com/office/drawing/2014/main" val="1048619623"/>
                    </a:ext>
                  </a:extLst>
                </a:gridCol>
              </a:tblGrid>
              <a:tr h="0">
                <a:tc>
                  <a:txBody>
                    <a:bodyPr/>
                    <a:lstStyle/>
                    <a:p>
                      <a:pPr algn="ctr"/>
                      <a:r>
                        <a:rPr lang="zh-CN" altLang="en-US" dirty="0">
                          <a:effectLst/>
                        </a:rPr>
                        <a:t>返回值</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a:effectLst/>
                        </a:rPr>
                        <a:t>解释</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1145025396"/>
                  </a:ext>
                </a:extLst>
              </a:tr>
              <a:tr h="0">
                <a:tc>
                  <a:txBody>
                    <a:bodyPr/>
                    <a:lstStyle/>
                    <a:p>
                      <a:r>
                        <a:rPr lang="en-US">
                          <a:effectLst/>
                        </a:rPr>
                        <a:t>term</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当前任期号，用于</a:t>
                      </a:r>
                      <a:r>
                        <a:rPr lang="en-US" altLang="zh-CN">
                          <a:effectLst/>
                        </a:rPr>
                        <a:t>Leader</a:t>
                      </a:r>
                      <a:r>
                        <a:rPr lang="zh-CN" altLang="en-US">
                          <a:effectLst/>
                        </a:rPr>
                        <a:t>节点更新自己的任期（应该说是如果这个返回值比</a:t>
                      </a:r>
                      <a:r>
                        <a:rPr lang="en-US" altLang="zh-CN">
                          <a:effectLst/>
                        </a:rPr>
                        <a:t>Leader</a:t>
                      </a:r>
                      <a:r>
                        <a:rPr lang="zh-CN" altLang="en-US">
                          <a:effectLst/>
                        </a:rPr>
                        <a:t>自身的任期大，那么</a:t>
                      </a:r>
                      <a:r>
                        <a:rPr lang="en-US" altLang="zh-CN">
                          <a:effectLst/>
                        </a:rPr>
                        <a:t>Leader</a:t>
                      </a:r>
                      <a:r>
                        <a:rPr lang="zh-CN" altLang="en-US">
                          <a:effectLst/>
                        </a:rPr>
                        <a:t>需要更新自己的任期）</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276661081"/>
                  </a:ext>
                </a:extLst>
              </a:tr>
              <a:tr h="0">
                <a:tc>
                  <a:txBody>
                    <a:bodyPr/>
                    <a:lstStyle/>
                    <a:p>
                      <a:r>
                        <a:rPr lang="en-US" dirty="0">
                          <a:effectLst/>
                        </a:rPr>
                        <a:t>success</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dirty="0">
                          <a:effectLst/>
                        </a:rPr>
                        <a:t>如何</a:t>
                      </a:r>
                      <a:r>
                        <a:rPr lang="en-US" dirty="0">
                          <a:effectLst/>
                        </a:rPr>
                        <a:t>Follower</a:t>
                      </a:r>
                      <a:r>
                        <a:rPr lang="zh-CN" altLang="en-US" dirty="0">
                          <a:effectLst/>
                        </a:rPr>
                        <a:t>节点匹配</a:t>
                      </a:r>
                      <a:r>
                        <a:rPr lang="en-US" dirty="0" err="1">
                          <a:effectLst/>
                        </a:rPr>
                        <a:t>prevLogIndex</a:t>
                      </a:r>
                      <a:r>
                        <a:rPr lang="zh-CN" altLang="en-US" dirty="0">
                          <a:effectLst/>
                        </a:rPr>
                        <a:t>和</a:t>
                      </a:r>
                      <a:r>
                        <a:rPr lang="en-US" dirty="0" err="1">
                          <a:effectLst/>
                        </a:rPr>
                        <a:t>prevLogTerm</a:t>
                      </a:r>
                      <a:r>
                        <a:rPr lang="en-US" dirty="0">
                          <a:effectLst/>
                        </a:rPr>
                        <a:t>，</a:t>
                      </a:r>
                      <a:r>
                        <a:rPr lang="zh-CN" altLang="en-US" dirty="0">
                          <a:effectLst/>
                        </a:rPr>
                        <a:t>返回</a:t>
                      </a:r>
                      <a:r>
                        <a:rPr lang="en-US" dirty="0">
                          <a:effectLst/>
                        </a:rPr>
                        <a:t>true</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899732724"/>
                  </a:ext>
                </a:extLst>
              </a:tr>
            </a:tbl>
          </a:graphicData>
        </a:graphic>
      </p:graphicFrame>
      <p:sp>
        <p:nvSpPr>
          <p:cNvPr id="6" name="Rectangle 1"/>
          <p:cNvSpPr>
            <a:spLocks noChangeArrowheads="1"/>
          </p:cNvSpPr>
          <p:nvPr/>
        </p:nvSpPr>
        <p:spPr bwMode="auto">
          <a:xfrm>
            <a:off x="1828800" y="354017"/>
            <a:ext cx="103674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1" u="none" strike="noStrike" cap="none" normalizeH="0" baseline="0" dirty="0" smtClean="0">
                <a:ln>
                  <a:noFill/>
                </a:ln>
                <a:solidFill>
                  <a:srgbClr val="000000"/>
                </a:solidFill>
                <a:effectLst/>
                <a:latin typeface="Verdana" panose="020B0604030504040204" pitchFamily="34" charset="0"/>
              </a:rPr>
              <a:t>AppendEntries RPC</a:t>
            </a:r>
            <a:endParaRPr kumimoji="0" lang="zh-CN"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Verdana" panose="020B0604030504040204" pitchFamily="34" charset="0"/>
              </a:rPr>
              <a:t>用于Leader节点复制日志给其他节点，也作为心跳。</a:t>
            </a:r>
            <a:endParaRPr kumimoji="0" lang="zh-CN"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Verdana" panose="020B0604030504040204" pitchFamily="34" charset="0"/>
              </a:rPr>
              <a:t>prevLogIndex和prevLogTerm表示上一次发送的日志的索引和任期，用于保证收到的日志是连续的</a:t>
            </a:r>
            <a:r>
              <a:rPr kumimoji="0" lang="zh-CN" altLang="zh-CN" sz="1000" b="0" i="0" u="none" strike="noStrike" cap="none" normalizeH="0" baseline="0" dirty="0" smtClean="0">
                <a:ln>
                  <a:noFill/>
                </a:ln>
                <a:solidFill>
                  <a:srgbClr val="000000"/>
                </a:solidFill>
                <a:effectLst/>
                <a:latin typeface="Verdana" panose="020B0604030504040204" pitchFamily="34"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706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1983" y="656823"/>
            <a:ext cx="9482629" cy="5254399"/>
          </a:xfrm>
        </p:spPr>
        <p:txBody>
          <a:bodyPr/>
          <a:lstStyle/>
          <a:p>
            <a:r>
              <a:rPr lang="zh-CN" altLang="en-US" i="1" dirty="0">
                <a:solidFill>
                  <a:srgbClr val="000000"/>
                </a:solidFill>
                <a:latin typeface="Verdana" panose="020B0604030504040204" pitchFamily="34" charset="0"/>
              </a:rPr>
              <a:t>接收者实现逻辑</a:t>
            </a:r>
            <a:endParaRPr lang="zh-CN" altLang="en-US" dirty="0">
              <a:solidFill>
                <a:srgbClr val="000000"/>
              </a:solidFill>
              <a:latin typeface="Verdana" panose="020B0604030504040204" pitchFamily="34" charset="0"/>
            </a:endParaRPr>
          </a:p>
          <a:p>
            <a:pPr>
              <a:buFont typeface="+mj-lt"/>
              <a:buAutoNum type="arabicPeriod"/>
            </a:pPr>
            <a:r>
              <a:rPr lang="zh-CN" altLang="en-US" dirty="0">
                <a:solidFill>
                  <a:srgbClr val="000000"/>
                </a:solidFill>
                <a:latin typeface="Verdana" panose="020B0604030504040204" pitchFamily="34" charset="0"/>
              </a:rPr>
              <a:t>返回</a:t>
            </a:r>
            <a:r>
              <a:rPr lang="en-US" altLang="zh-CN" dirty="0">
                <a:solidFill>
                  <a:srgbClr val="000000"/>
                </a:solidFill>
                <a:latin typeface="Verdana" panose="020B0604030504040204" pitchFamily="34" charset="0"/>
              </a:rPr>
              <a:t>false</a:t>
            </a:r>
            <a:r>
              <a:rPr lang="zh-CN" altLang="en-US" dirty="0">
                <a:solidFill>
                  <a:srgbClr val="000000"/>
                </a:solidFill>
                <a:latin typeface="Verdana" panose="020B0604030504040204" pitchFamily="34" charset="0"/>
              </a:rPr>
              <a:t>，如果收到的任期比当前任期小</a:t>
            </a:r>
          </a:p>
          <a:p>
            <a:pPr>
              <a:buFont typeface="+mj-lt"/>
              <a:buAutoNum type="arabicPeriod"/>
            </a:pPr>
            <a:r>
              <a:rPr lang="zh-CN" altLang="en-US" dirty="0">
                <a:solidFill>
                  <a:srgbClr val="000000"/>
                </a:solidFill>
                <a:latin typeface="Verdana" panose="020B0604030504040204" pitchFamily="34" charset="0"/>
              </a:rPr>
              <a:t>返回</a:t>
            </a:r>
            <a:r>
              <a:rPr lang="en-US" altLang="zh-CN" dirty="0">
                <a:solidFill>
                  <a:srgbClr val="000000"/>
                </a:solidFill>
                <a:latin typeface="Verdana" panose="020B0604030504040204" pitchFamily="34" charset="0"/>
              </a:rPr>
              <a:t>false</a:t>
            </a:r>
            <a:r>
              <a:rPr lang="zh-CN" altLang="en-US" dirty="0">
                <a:solidFill>
                  <a:srgbClr val="000000"/>
                </a:solidFill>
                <a:latin typeface="Verdana" panose="020B0604030504040204" pitchFamily="34" charset="0"/>
              </a:rPr>
              <a:t>，如果不包含之前的日志条目（没有匹配</a:t>
            </a:r>
            <a:r>
              <a:rPr lang="en-US" altLang="zh-CN" dirty="0" err="1">
                <a:solidFill>
                  <a:srgbClr val="000000"/>
                </a:solidFill>
                <a:latin typeface="Verdana" panose="020B0604030504040204" pitchFamily="34" charset="0"/>
              </a:rPr>
              <a:t>prevLogIndex</a:t>
            </a:r>
            <a:r>
              <a:rPr lang="zh-CN" altLang="en-US" dirty="0">
                <a:solidFill>
                  <a:srgbClr val="000000"/>
                </a:solidFill>
                <a:latin typeface="Verdana" panose="020B0604030504040204" pitchFamily="34" charset="0"/>
              </a:rPr>
              <a:t>和</a:t>
            </a:r>
            <a:r>
              <a:rPr lang="en-US" altLang="zh-CN" dirty="0" err="1">
                <a:solidFill>
                  <a:srgbClr val="000000"/>
                </a:solidFill>
                <a:latin typeface="Verdana" panose="020B0604030504040204" pitchFamily="34" charset="0"/>
              </a:rPr>
              <a:t>prevLogTerm</a:t>
            </a:r>
            <a:r>
              <a:rPr lang="zh-CN" altLang="en-US" dirty="0">
                <a:solidFill>
                  <a:srgbClr val="000000"/>
                </a:solidFill>
                <a:latin typeface="Verdana" panose="020B0604030504040204" pitchFamily="34" charset="0"/>
              </a:rPr>
              <a:t>）</a:t>
            </a:r>
          </a:p>
          <a:p>
            <a:pPr>
              <a:buFont typeface="+mj-lt"/>
              <a:buAutoNum type="arabicPeriod"/>
            </a:pPr>
            <a:r>
              <a:rPr lang="zh-CN" altLang="en-US" dirty="0">
                <a:solidFill>
                  <a:srgbClr val="000000"/>
                </a:solidFill>
                <a:latin typeface="Verdana" panose="020B0604030504040204" pitchFamily="34" charset="0"/>
              </a:rPr>
              <a:t>如果存在</a:t>
            </a:r>
            <a:r>
              <a:rPr lang="en-US" altLang="zh-CN" dirty="0">
                <a:solidFill>
                  <a:srgbClr val="000000"/>
                </a:solidFill>
                <a:latin typeface="Verdana" panose="020B0604030504040204" pitchFamily="34" charset="0"/>
              </a:rPr>
              <a:t>index</a:t>
            </a:r>
            <a:r>
              <a:rPr lang="zh-CN" altLang="en-US" dirty="0">
                <a:solidFill>
                  <a:srgbClr val="000000"/>
                </a:solidFill>
                <a:latin typeface="Verdana" panose="020B0604030504040204" pitchFamily="34" charset="0"/>
              </a:rPr>
              <a:t>相同但是</a:t>
            </a:r>
            <a:r>
              <a:rPr lang="en-US" altLang="zh-CN" dirty="0">
                <a:solidFill>
                  <a:srgbClr val="000000"/>
                </a:solidFill>
                <a:latin typeface="Verdana" panose="020B0604030504040204" pitchFamily="34" charset="0"/>
              </a:rPr>
              <a:t>term</a:t>
            </a:r>
            <a:r>
              <a:rPr lang="zh-CN" altLang="en-US" dirty="0">
                <a:solidFill>
                  <a:srgbClr val="000000"/>
                </a:solidFill>
                <a:latin typeface="Verdana" panose="020B0604030504040204" pitchFamily="34" charset="0"/>
              </a:rPr>
              <a:t>不相同的日志，删除从该位置开始所有的日志</a:t>
            </a:r>
          </a:p>
          <a:p>
            <a:pPr>
              <a:buFont typeface="+mj-lt"/>
              <a:buAutoNum type="arabicPeriod"/>
            </a:pPr>
            <a:r>
              <a:rPr lang="zh-CN" altLang="en-US" dirty="0">
                <a:solidFill>
                  <a:srgbClr val="000000"/>
                </a:solidFill>
                <a:latin typeface="Verdana" panose="020B0604030504040204" pitchFamily="34" charset="0"/>
              </a:rPr>
              <a:t>追加所有不存在的日志</a:t>
            </a:r>
          </a:p>
          <a:p>
            <a:pPr>
              <a:buFont typeface="+mj-lt"/>
              <a:buAutoNum type="arabicPeriod"/>
            </a:pPr>
            <a:r>
              <a:rPr lang="zh-CN" altLang="en-US" dirty="0">
                <a:solidFill>
                  <a:srgbClr val="000000"/>
                </a:solidFill>
                <a:latin typeface="Verdana" panose="020B0604030504040204" pitchFamily="34" charset="0"/>
              </a:rPr>
              <a:t>如果</a:t>
            </a:r>
            <a:r>
              <a:rPr lang="en-US" altLang="zh-CN" dirty="0" err="1">
                <a:solidFill>
                  <a:srgbClr val="000000"/>
                </a:solidFill>
                <a:latin typeface="Verdana" panose="020B0604030504040204" pitchFamily="34" charset="0"/>
              </a:rPr>
              <a:t>leaderCommit</a:t>
            </a:r>
            <a:r>
              <a:rPr lang="en-US" altLang="zh-CN" dirty="0">
                <a:solidFill>
                  <a:srgbClr val="000000"/>
                </a:solidFill>
                <a:latin typeface="Verdana" panose="020B0604030504040204" pitchFamily="34" charset="0"/>
              </a:rPr>
              <a:t>&gt;</a:t>
            </a:r>
            <a:r>
              <a:rPr lang="en-US" altLang="zh-CN" dirty="0" err="1">
                <a:solidFill>
                  <a:srgbClr val="000000"/>
                </a:solidFill>
                <a:latin typeface="Verdana" panose="020B0604030504040204" pitchFamily="34" charset="0"/>
              </a:rPr>
              <a:t>commitIndex</a:t>
            </a:r>
            <a:r>
              <a:rPr lang="zh-CN" altLang="en-US" dirty="0">
                <a:solidFill>
                  <a:srgbClr val="000000"/>
                </a:solidFill>
                <a:latin typeface="Verdana" panose="020B0604030504040204" pitchFamily="34" charset="0"/>
              </a:rPr>
              <a:t>，将</a:t>
            </a:r>
            <a:r>
              <a:rPr lang="en-US" altLang="zh-CN" dirty="0" err="1">
                <a:solidFill>
                  <a:srgbClr val="000000"/>
                </a:solidFill>
                <a:latin typeface="Verdana" panose="020B0604030504040204" pitchFamily="34" charset="0"/>
              </a:rPr>
              <a:t>commitIndex</a:t>
            </a:r>
            <a:r>
              <a:rPr lang="zh-CN" altLang="en-US" dirty="0">
                <a:solidFill>
                  <a:srgbClr val="000000"/>
                </a:solidFill>
                <a:latin typeface="Verdana" panose="020B0604030504040204" pitchFamily="34" charset="0"/>
              </a:rPr>
              <a:t>设置为</a:t>
            </a:r>
            <a:r>
              <a:rPr lang="en-US" altLang="zh-CN" dirty="0" err="1">
                <a:solidFill>
                  <a:srgbClr val="000000"/>
                </a:solidFill>
                <a:latin typeface="Verdana" panose="020B0604030504040204" pitchFamily="34" charset="0"/>
              </a:rPr>
              <a:t>commitIndex</a:t>
            </a:r>
            <a:r>
              <a:rPr lang="en-US" altLang="zh-CN" dirty="0">
                <a:solidFill>
                  <a:srgbClr val="000000"/>
                </a:solidFill>
                <a:latin typeface="Verdana" panose="020B0604030504040204" pitchFamily="34" charset="0"/>
              </a:rPr>
              <a:t> = min(</a:t>
            </a:r>
            <a:r>
              <a:rPr lang="en-US" altLang="zh-CN" dirty="0" err="1">
                <a:solidFill>
                  <a:srgbClr val="000000"/>
                </a:solidFill>
                <a:latin typeface="Verdana" panose="020B0604030504040204" pitchFamily="34" charset="0"/>
              </a:rPr>
              <a:t>leaderCommit</a:t>
            </a:r>
            <a:r>
              <a:rPr lang="en-US" altLang="zh-CN" dirty="0">
                <a:solidFill>
                  <a:srgbClr val="000000"/>
                </a:solidFill>
                <a:latin typeface="Verdana" panose="020B0604030504040204" pitchFamily="34" charset="0"/>
              </a:rPr>
              <a:t>, index of last new entry)</a:t>
            </a:r>
          </a:p>
          <a:p>
            <a:endParaRPr lang="zh-CN" altLang="en-US" dirty="0"/>
          </a:p>
        </p:txBody>
      </p:sp>
    </p:spTree>
    <p:extLst>
      <p:ext uri="{BB962C8B-B14F-4D97-AF65-F5344CB8AC3E}">
        <p14:creationId xmlns:p14="http://schemas.microsoft.com/office/powerpoint/2010/main" val="3417249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681469728"/>
              </p:ext>
            </p:extLst>
          </p:nvPr>
        </p:nvGraphicFramePr>
        <p:xfrm>
          <a:off x="1777844" y="1081826"/>
          <a:ext cx="8915400" cy="2251947"/>
        </p:xfrm>
        <a:graphic>
          <a:graphicData uri="http://schemas.openxmlformats.org/drawingml/2006/table">
            <a:tbl>
              <a:tblPr/>
              <a:tblGrid>
                <a:gridCol w="4457700">
                  <a:extLst>
                    <a:ext uri="{9D8B030D-6E8A-4147-A177-3AD203B41FA5}">
                      <a16:colId xmlns:a16="http://schemas.microsoft.com/office/drawing/2014/main" val="2428836390"/>
                    </a:ext>
                  </a:extLst>
                </a:gridCol>
                <a:gridCol w="4457700">
                  <a:extLst>
                    <a:ext uri="{9D8B030D-6E8A-4147-A177-3AD203B41FA5}">
                      <a16:colId xmlns:a16="http://schemas.microsoft.com/office/drawing/2014/main" val="1942487579"/>
                    </a:ext>
                  </a:extLst>
                </a:gridCol>
              </a:tblGrid>
              <a:tr h="545067">
                <a:tc>
                  <a:txBody>
                    <a:bodyPr/>
                    <a:lstStyle/>
                    <a:p>
                      <a:pPr algn="ctr"/>
                      <a:r>
                        <a:rPr lang="zh-CN" altLang="en-US" dirty="0">
                          <a:effectLst/>
                        </a:rPr>
                        <a:t>参数</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a:effectLst/>
                        </a:rPr>
                        <a:t>解释</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862285813"/>
                  </a:ext>
                </a:extLst>
              </a:tr>
              <a:tr h="0">
                <a:tc>
                  <a:txBody>
                    <a:bodyPr/>
                    <a:lstStyle/>
                    <a:p>
                      <a:r>
                        <a:rPr lang="en-US">
                          <a:effectLst/>
                        </a:rPr>
                        <a:t>term</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a:effectLst/>
                        </a:rPr>
                        <a:t>Candidate</a:t>
                      </a:r>
                      <a:r>
                        <a:rPr lang="zh-CN" altLang="en-US">
                          <a:effectLst/>
                        </a:rPr>
                        <a:t>的任期</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439807189"/>
                  </a:ext>
                </a:extLst>
              </a:tr>
              <a:tr h="0">
                <a:tc>
                  <a:txBody>
                    <a:bodyPr/>
                    <a:lstStyle/>
                    <a:p>
                      <a:r>
                        <a:rPr lang="en-US">
                          <a:effectLst/>
                        </a:rPr>
                        <a:t>candidateId</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a:effectLst/>
                        </a:rPr>
                        <a:t>Candidate</a:t>
                      </a:r>
                      <a:r>
                        <a:rPr lang="zh-CN" altLang="en-US">
                          <a:effectLst/>
                        </a:rPr>
                        <a:t>的</a:t>
                      </a:r>
                      <a:r>
                        <a:rPr lang="en-US">
                          <a:effectLst/>
                        </a:rPr>
                        <a:t>ID</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918433699"/>
                  </a:ext>
                </a:extLst>
              </a:tr>
              <a:tr h="0">
                <a:tc>
                  <a:txBody>
                    <a:bodyPr/>
                    <a:lstStyle/>
                    <a:p>
                      <a:r>
                        <a:rPr lang="en-US">
                          <a:effectLst/>
                        </a:rPr>
                        <a:t>lastLogIndex</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a:effectLst/>
                        </a:rPr>
                        <a:t>Candidate</a:t>
                      </a:r>
                      <a:r>
                        <a:rPr lang="zh-CN" altLang="en-US">
                          <a:effectLst/>
                        </a:rPr>
                        <a:t>最后一条日志的索引</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139058855"/>
                  </a:ext>
                </a:extLst>
              </a:tr>
              <a:tr h="0">
                <a:tc>
                  <a:txBody>
                    <a:bodyPr/>
                    <a:lstStyle/>
                    <a:p>
                      <a:r>
                        <a:rPr lang="en-US">
                          <a:effectLst/>
                        </a:rPr>
                        <a:t>lastLogTerm</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dirty="0">
                          <a:effectLst/>
                        </a:rPr>
                        <a:t>Candidate</a:t>
                      </a:r>
                      <a:r>
                        <a:rPr lang="zh-CN" altLang="en-US" dirty="0">
                          <a:effectLst/>
                        </a:rPr>
                        <a:t>最后一条日志的任期</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9434766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602495425"/>
              </p:ext>
            </p:extLst>
          </p:nvPr>
        </p:nvGraphicFramePr>
        <p:xfrm>
          <a:off x="1720168" y="3567448"/>
          <a:ext cx="8915400" cy="1554480"/>
        </p:xfrm>
        <a:graphic>
          <a:graphicData uri="http://schemas.openxmlformats.org/drawingml/2006/table">
            <a:tbl>
              <a:tblPr/>
              <a:tblGrid>
                <a:gridCol w="4457700">
                  <a:extLst>
                    <a:ext uri="{9D8B030D-6E8A-4147-A177-3AD203B41FA5}">
                      <a16:colId xmlns:a16="http://schemas.microsoft.com/office/drawing/2014/main" val="4018137058"/>
                    </a:ext>
                  </a:extLst>
                </a:gridCol>
                <a:gridCol w="4457700">
                  <a:extLst>
                    <a:ext uri="{9D8B030D-6E8A-4147-A177-3AD203B41FA5}">
                      <a16:colId xmlns:a16="http://schemas.microsoft.com/office/drawing/2014/main" val="720101301"/>
                    </a:ext>
                  </a:extLst>
                </a:gridCol>
              </a:tblGrid>
              <a:tr h="248884">
                <a:tc>
                  <a:txBody>
                    <a:bodyPr/>
                    <a:lstStyle/>
                    <a:p>
                      <a:pPr algn="ctr"/>
                      <a:r>
                        <a:rPr lang="zh-CN" altLang="en-US" dirty="0">
                          <a:effectLst/>
                        </a:rPr>
                        <a:t>参数</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a:effectLst/>
                        </a:rPr>
                        <a:t>解释</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2611892621"/>
                  </a:ext>
                </a:extLst>
              </a:tr>
              <a:tr h="0">
                <a:tc>
                  <a:txBody>
                    <a:bodyPr/>
                    <a:lstStyle/>
                    <a:p>
                      <a:r>
                        <a:rPr lang="en-US">
                          <a:effectLst/>
                        </a:rPr>
                        <a:t>term</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当前任期，用于</a:t>
                      </a:r>
                      <a:r>
                        <a:rPr lang="en-US">
                          <a:effectLst/>
                        </a:rPr>
                        <a:t>Candidate</a:t>
                      </a:r>
                      <a:r>
                        <a:rPr lang="zh-CN" altLang="en-US">
                          <a:effectLst/>
                        </a:rPr>
                        <a:t>更新自己的任期</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425132935"/>
                  </a:ext>
                </a:extLst>
              </a:tr>
              <a:tr h="0">
                <a:tc>
                  <a:txBody>
                    <a:bodyPr/>
                    <a:lstStyle/>
                    <a:p>
                      <a:r>
                        <a:rPr lang="en-US">
                          <a:effectLst/>
                        </a:rPr>
                        <a:t>voteGranted</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dirty="0">
                          <a:effectLst/>
                        </a:rPr>
                        <a:t>true</a:t>
                      </a:r>
                      <a:r>
                        <a:rPr lang="zh-CN" altLang="en-US" dirty="0">
                          <a:effectLst/>
                        </a:rPr>
                        <a:t>表示给</a:t>
                      </a:r>
                      <a:r>
                        <a:rPr lang="en-US" dirty="0">
                          <a:effectLst/>
                        </a:rPr>
                        <a:t>Candidate</a:t>
                      </a:r>
                      <a:r>
                        <a:rPr lang="zh-CN" altLang="en-US" dirty="0">
                          <a:effectLst/>
                        </a:rPr>
                        <a:t>投票</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338357176"/>
                  </a:ext>
                </a:extLst>
              </a:tr>
            </a:tbl>
          </a:graphicData>
        </a:graphic>
      </p:graphicFrame>
      <p:sp>
        <p:nvSpPr>
          <p:cNvPr id="6" name="Rectangle 1"/>
          <p:cNvSpPr>
            <a:spLocks noChangeArrowheads="1"/>
          </p:cNvSpPr>
          <p:nvPr/>
        </p:nvSpPr>
        <p:spPr bwMode="auto">
          <a:xfrm>
            <a:off x="1777844" y="636930"/>
            <a:ext cx="57562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1" u="none" strike="noStrike" cap="none" normalizeH="0" baseline="0" dirty="0" smtClean="0">
                <a:ln>
                  <a:noFill/>
                </a:ln>
                <a:solidFill>
                  <a:srgbClr val="000000"/>
                </a:solidFill>
                <a:effectLst/>
                <a:latin typeface="Verdana" panose="020B0604030504040204" pitchFamily="34" charset="0"/>
              </a:rPr>
              <a:t>RequestVote RPC</a:t>
            </a:r>
            <a:endParaRPr kumimoji="0" lang="zh-CN" altLang="zh-CN" sz="2000" b="0" i="0" u="none" strike="noStrike" cap="none" normalizeH="0" baseline="0" dirty="0" smtClean="0">
              <a:ln>
                <a:noFill/>
              </a:ln>
              <a:solidFill>
                <a:schemeClr val="tx1"/>
              </a:solidFill>
              <a:effectLst/>
            </a:endParaRPr>
          </a:p>
        </p:txBody>
      </p:sp>
      <p:sp>
        <p:nvSpPr>
          <p:cNvPr id="7" name="文本框 6"/>
          <p:cNvSpPr txBox="1"/>
          <p:nvPr/>
        </p:nvSpPr>
        <p:spPr>
          <a:xfrm>
            <a:off x="1662492" y="5473522"/>
            <a:ext cx="8973076" cy="1200329"/>
          </a:xfrm>
          <a:prstGeom prst="rect">
            <a:avLst/>
          </a:prstGeom>
          <a:noFill/>
        </p:spPr>
        <p:txBody>
          <a:bodyPr wrap="square" rtlCol="0">
            <a:spAutoFit/>
          </a:bodyPr>
          <a:lstStyle/>
          <a:p>
            <a:r>
              <a:rPr lang="zh-CN" altLang="en-US" i="1" dirty="0"/>
              <a:t>接收者的实现</a:t>
            </a:r>
            <a:r>
              <a:rPr lang="zh-CN" altLang="en-US" i="1" dirty="0" smtClean="0"/>
              <a:t>逻辑：</a:t>
            </a:r>
            <a:endParaRPr lang="zh-CN" altLang="en-US" dirty="0"/>
          </a:p>
          <a:p>
            <a:pPr marL="285750" indent="-285750">
              <a:buFont typeface="Wingdings" panose="05000000000000000000" pitchFamily="2" charset="2"/>
              <a:buChar char="l"/>
            </a:pPr>
            <a:r>
              <a:rPr lang="zh-CN" altLang="en-US" dirty="0"/>
              <a:t>返回</a:t>
            </a:r>
            <a:r>
              <a:rPr lang="en-US" altLang="zh-CN" dirty="0"/>
              <a:t>false</a:t>
            </a:r>
            <a:r>
              <a:rPr lang="zh-CN" altLang="en-US" dirty="0"/>
              <a:t>，如果收到的任期比当前任期小</a:t>
            </a:r>
          </a:p>
          <a:p>
            <a:pPr marL="285750" indent="-285750">
              <a:buFont typeface="Wingdings" panose="05000000000000000000" pitchFamily="2" charset="2"/>
              <a:buChar char="l"/>
            </a:pPr>
            <a:r>
              <a:rPr lang="zh-CN" altLang="en-US" dirty="0"/>
              <a:t>如果本地状态中</a:t>
            </a:r>
            <a:r>
              <a:rPr lang="en-US" altLang="zh-CN" dirty="0" err="1"/>
              <a:t>votedFor</a:t>
            </a:r>
            <a:r>
              <a:rPr lang="zh-CN" altLang="en-US" dirty="0"/>
              <a:t>为</a:t>
            </a:r>
            <a:r>
              <a:rPr lang="en-US" altLang="zh-CN" dirty="0"/>
              <a:t>null</a:t>
            </a:r>
            <a:r>
              <a:rPr lang="zh-CN" altLang="en-US" dirty="0"/>
              <a:t>或者</a:t>
            </a:r>
            <a:r>
              <a:rPr lang="en-US" altLang="zh-CN" dirty="0" err="1"/>
              <a:t>candidateId</a:t>
            </a:r>
            <a:r>
              <a:rPr lang="zh-CN" altLang="en-US" dirty="0"/>
              <a:t>，且</a:t>
            </a:r>
            <a:r>
              <a:rPr lang="en-US" altLang="zh-CN" dirty="0"/>
              <a:t>candidate</a:t>
            </a:r>
            <a:r>
              <a:rPr lang="zh-CN" altLang="en-US" dirty="0"/>
              <a:t>的日志等于或多余（按照</a:t>
            </a:r>
            <a:r>
              <a:rPr lang="en-US" altLang="zh-CN" dirty="0"/>
              <a:t>index</a:t>
            </a:r>
            <a:r>
              <a:rPr lang="zh-CN" altLang="en-US" dirty="0"/>
              <a:t>判断）接收者的日志，则接收者投票给</a:t>
            </a:r>
            <a:r>
              <a:rPr lang="en-US" altLang="zh-CN" dirty="0"/>
              <a:t>candidate</a:t>
            </a:r>
            <a:r>
              <a:rPr lang="zh-CN" altLang="en-US" dirty="0"/>
              <a:t>，即返回</a:t>
            </a:r>
            <a:r>
              <a:rPr lang="en-US" altLang="zh-CN" dirty="0"/>
              <a:t>true</a:t>
            </a:r>
          </a:p>
        </p:txBody>
      </p:sp>
    </p:spTree>
    <p:extLst>
      <p:ext uri="{BB962C8B-B14F-4D97-AF65-F5344CB8AC3E}">
        <p14:creationId xmlns:p14="http://schemas.microsoft.com/office/powerpoint/2010/main" val="813316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528034"/>
            <a:ext cx="8915400" cy="5383188"/>
          </a:xfrm>
        </p:spPr>
        <p:txBody>
          <a:bodyPr/>
          <a:lstStyle/>
          <a:p>
            <a:pPr marL="0" indent="0">
              <a:buNone/>
            </a:pPr>
            <a:r>
              <a:rPr lang="zh-CN" altLang="en-US" sz="3600" b="1" dirty="0">
                <a:latin typeface="华文楷体" panose="02010600040101010101" pitchFamily="2" charset="-122"/>
                <a:ea typeface="华文楷体" panose="02010600040101010101" pitchFamily="2" charset="-122"/>
              </a:rPr>
              <a:t>节点的执行规则</a:t>
            </a:r>
            <a:endParaRPr lang="zh-CN" altLang="en-US" sz="3600" dirty="0">
              <a:latin typeface="华文楷体" panose="02010600040101010101" pitchFamily="2" charset="-122"/>
              <a:ea typeface="华文楷体" panose="02010600040101010101" pitchFamily="2" charset="-122"/>
            </a:endParaRPr>
          </a:p>
          <a:p>
            <a:endParaRPr lang="en-US" altLang="zh-CN" i="1" dirty="0" smtClean="0"/>
          </a:p>
          <a:p>
            <a:r>
              <a:rPr lang="zh-CN" altLang="en-US" i="1" dirty="0" smtClean="0"/>
              <a:t>所有</a:t>
            </a:r>
            <a:r>
              <a:rPr lang="zh-CN" altLang="en-US" i="1" dirty="0"/>
              <a:t>节点</a:t>
            </a:r>
            <a:endParaRPr lang="zh-CN" altLang="en-US" dirty="0"/>
          </a:p>
          <a:p>
            <a:pPr lvl="1">
              <a:buFont typeface="Wingdings" panose="05000000000000000000" pitchFamily="2" charset="2"/>
              <a:buChar char="l"/>
            </a:pPr>
            <a:r>
              <a:rPr lang="zh-CN" altLang="en-US" dirty="0"/>
              <a:t>如果</a:t>
            </a:r>
            <a:r>
              <a:rPr lang="en-US" altLang="zh-CN" dirty="0" err="1"/>
              <a:t>commitIndex</a:t>
            </a:r>
            <a:r>
              <a:rPr lang="en-US" altLang="zh-CN" dirty="0"/>
              <a:t> &gt; </a:t>
            </a:r>
            <a:r>
              <a:rPr lang="en-US" altLang="zh-CN" dirty="0" err="1"/>
              <a:t>lastApplied</a:t>
            </a:r>
            <a:r>
              <a:rPr lang="zh-CN" altLang="en-US" dirty="0"/>
              <a:t>，应用</a:t>
            </a:r>
            <a:r>
              <a:rPr lang="en-US" altLang="zh-CN" dirty="0"/>
              <a:t>log[</a:t>
            </a:r>
            <a:r>
              <a:rPr lang="en-US" altLang="zh-CN" dirty="0" err="1"/>
              <a:t>lastApplied</a:t>
            </a:r>
            <a:r>
              <a:rPr lang="en-US" altLang="zh-CN" dirty="0"/>
              <a:t>]</a:t>
            </a:r>
            <a:r>
              <a:rPr lang="zh-CN" altLang="en-US" dirty="0"/>
              <a:t>到状态机，增加</a:t>
            </a:r>
            <a:r>
              <a:rPr lang="en-US" altLang="zh-CN" dirty="0" err="1"/>
              <a:t>lastApplied</a:t>
            </a:r>
            <a:endParaRPr lang="en-US" altLang="zh-CN" dirty="0"/>
          </a:p>
          <a:p>
            <a:pPr lvl="1">
              <a:buFont typeface="Wingdings" panose="05000000000000000000" pitchFamily="2" charset="2"/>
              <a:buChar char="l"/>
            </a:pPr>
            <a:r>
              <a:rPr lang="zh-CN" altLang="en-US" dirty="0"/>
              <a:t>如果</a:t>
            </a:r>
            <a:r>
              <a:rPr lang="en-US" altLang="zh-CN" dirty="0"/>
              <a:t>RPC</a:t>
            </a:r>
            <a:r>
              <a:rPr lang="zh-CN" altLang="en-US" dirty="0"/>
              <a:t>请求或者响应包含的任期</a:t>
            </a:r>
            <a:r>
              <a:rPr lang="en-US" altLang="zh-CN" dirty="0"/>
              <a:t>T &gt; </a:t>
            </a:r>
            <a:r>
              <a:rPr lang="en-US" altLang="zh-CN" dirty="0" err="1"/>
              <a:t>currentTerm</a:t>
            </a:r>
            <a:r>
              <a:rPr lang="zh-CN" altLang="en-US" dirty="0"/>
              <a:t>，将</a:t>
            </a:r>
            <a:r>
              <a:rPr lang="en-US" altLang="zh-CN" dirty="0" err="1"/>
              <a:t>currentTerm</a:t>
            </a:r>
            <a:r>
              <a:rPr lang="zh-CN" altLang="en-US" dirty="0"/>
              <a:t>设置为</a:t>
            </a:r>
            <a:r>
              <a:rPr lang="en-US" altLang="zh-CN" dirty="0"/>
              <a:t>T</a:t>
            </a:r>
            <a:r>
              <a:rPr lang="zh-CN" altLang="en-US" dirty="0"/>
              <a:t>并转换为</a:t>
            </a:r>
            <a:r>
              <a:rPr lang="en-US" altLang="zh-CN" dirty="0"/>
              <a:t>Follower</a:t>
            </a:r>
          </a:p>
          <a:p>
            <a:endParaRPr lang="en-US" altLang="zh-CN" i="1" dirty="0" smtClean="0"/>
          </a:p>
          <a:p>
            <a:endParaRPr lang="en-US" altLang="zh-CN" i="1" dirty="0"/>
          </a:p>
          <a:p>
            <a:r>
              <a:rPr lang="en-US" altLang="zh-CN" i="1" dirty="0" smtClean="0"/>
              <a:t>Followers</a:t>
            </a:r>
            <a:endParaRPr lang="en-US" altLang="zh-CN" dirty="0"/>
          </a:p>
          <a:p>
            <a:pPr lvl="1">
              <a:buFont typeface="Wingdings" panose="05000000000000000000" pitchFamily="2" charset="2"/>
              <a:buChar char="l"/>
            </a:pPr>
            <a:r>
              <a:rPr lang="zh-CN" altLang="en-US" dirty="0"/>
              <a:t>响应来自</a:t>
            </a:r>
            <a:r>
              <a:rPr lang="en-US" altLang="zh-CN" dirty="0"/>
              <a:t>Leader</a:t>
            </a:r>
            <a:r>
              <a:rPr lang="zh-CN" altLang="en-US" dirty="0"/>
              <a:t>和</a:t>
            </a:r>
            <a:r>
              <a:rPr lang="en-US" altLang="zh-CN" dirty="0"/>
              <a:t>Candidate</a:t>
            </a:r>
            <a:r>
              <a:rPr lang="zh-CN" altLang="en-US" dirty="0"/>
              <a:t>的</a:t>
            </a:r>
            <a:r>
              <a:rPr lang="en-US" altLang="zh-CN" dirty="0"/>
              <a:t>RPC</a:t>
            </a:r>
            <a:r>
              <a:rPr lang="zh-CN" altLang="en-US" dirty="0"/>
              <a:t>请求</a:t>
            </a:r>
          </a:p>
          <a:p>
            <a:pPr lvl="1">
              <a:buFont typeface="Wingdings" panose="05000000000000000000" pitchFamily="2" charset="2"/>
              <a:buChar char="l"/>
            </a:pPr>
            <a:r>
              <a:rPr lang="zh-CN" altLang="en-US" dirty="0"/>
              <a:t>如果在选举超时周期内没有收到</a:t>
            </a:r>
            <a:r>
              <a:rPr lang="en-US" altLang="zh-CN" dirty="0" err="1"/>
              <a:t>AppendEntries</a:t>
            </a:r>
            <a:r>
              <a:rPr lang="zh-CN" altLang="en-US" dirty="0"/>
              <a:t>的请求或者给</a:t>
            </a:r>
            <a:r>
              <a:rPr lang="en-US" altLang="zh-CN" dirty="0"/>
              <a:t>Candidate</a:t>
            </a:r>
            <a:r>
              <a:rPr lang="zh-CN" altLang="en-US" dirty="0"/>
              <a:t>投票，转换为</a:t>
            </a:r>
            <a:r>
              <a:rPr lang="en-US" altLang="zh-CN" dirty="0"/>
              <a:t>Candidate</a:t>
            </a:r>
            <a:r>
              <a:rPr lang="zh-CN" altLang="en-US" dirty="0"/>
              <a:t>角色</a:t>
            </a:r>
          </a:p>
          <a:p>
            <a:endParaRPr lang="zh-CN" altLang="en-US" dirty="0"/>
          </a:p>
        </p:txBody>
      </p:sp>
    </p:spTree>
    <p:extLst>
      <p:ext uri="{BB962C8B-B14F-4D97-AF65-F5344CB8AC3E}">
        <p14:creationId xmlns:p14="http://schemas.microsoft.com/office/powerpoint/2010/main" val="1163029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6638" y="740020"/>
            <a:ext cx="8911687" cy="431958"/>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节点的执行规则</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92925" y="1545465"/>
            <a:ext cx="8915400" cy="4121239"/>
          </a:xfrm>
        </p:spPr>
        <p:txBody>
          <a:bodyPr/>
          <a:lstStyle/>
          <a:p>
            <a:r>
              <a:rPr lang="en-US" altLang="zh-CN" sz="2400" i="1" dirty="0">
                <a:solidFill>
                  <a:srgbClr val="000000"/>
                </a:solidFill>
                <a:latin typeface="Verdana" panose="020B0604030504040204" pitchFamily="34" charset="0"/>
              </a:rPr>
              <a:t>Candidates</a:t>
            </a:r>
            <a:endParaRPr lang="zh-CN" altLang="en-US" sz="2400" dirty="0">
              <a:solidFill>
                <a:srgbClr val="000000"/>
              </a:solidFill>
              <a:latin typeface="Verdana" panose="020B0604030504040204" pitchFamily="34" charset="0"/>
            </a:endParaRPr>
          </a:p>
          <a:p>
            <a:pPr lvl="1">
              <a:buFont typeface="Arial" panose="020B0604020202020204" pitchFamily="34" charset="0"/>
              <a:buChar char="•"/>
            </a:pPr>
            <a:r>
              <a:rPr lang="zh-CN" altLang="en-US" sz="2000" dirty="0">
                <a:solidFill>
                  <a:srgbClr val="000000"/>
                </a:solidFill>
                <a:latin typeface="Verdana" panose="020B0604030504040204" pitchFamily="34" charset="0"/>
              </a:rPr>
              <a:t>转换为</a:t>
            </a:r>
            <a:r>
              <a:rPr lang="en-US" altLang="zh-CN" sz="2000" dirty="0">
                <a:solidFill>
                  <a:srgbClr val="000000"/>
                </a:solidFill>
                <a:latin typeface="Verdana" panose="020B0604030504040204" pitchFamily="34" charset="0"/>
              </a:rPr>
              <a:t>candidate</a:t>
            </a:r>
            <a:r>
              <a:rPr lang="zh-CN" altLang="en-US" sz="2000" dirty="0">
                <a:solidFill>
                  <a:srgbClr val="000000"/>
                </a:solidFill>
                <a:latin typeface="Verdana" panose="020B0604030504040204" pitchFamily="34" charset="0"/>
              </a:rPr>
              <a:t>角色，开始选举：</a:t>
            </a:r>
          </a:p>
          <a:p>
            <a:pPr lvl="2">
              <a:buFont typeface="Arial" panose="020B0604020202020204" pitchFamily="34" charset="0"/>
              <a:buChar char="•"/>
            </a:pPr>
            <a:r>
              <a:rPr lang="zh-CN" altLang="en-US" sz="1800" dirty="0">
                <a:solidFill>
                  <a:srgbClr val="000000"/>
                </a:solidFill>
                <a:latin typeface="Verdana" panose="020B0604030504040204" pitchFamily="34" charset="0"/>
              </a:rPr>
              <a:t>递增</a:t>
            </a:r>
            <a:r>
              <a:rPr lang="en-US" altLang="zh-CN" sz="1800" dirty="0" err="1">
                <a:solidFill>
                  <a:srgbClr val="000000"/>
                </a:solidFill>
                <a:latin typeface="Verdana" panose="020B0604030504040204" pitchFamily="34" charset="0"/>
              </a:rPr>
              <a:t>currentTerm</a:t>
            </a:r>
            <a:endParaRPr lang="en-US" altLang="zh-CN" sz="1800" dirty="0">
              <a:solidFill>
                <a:srgbClr val="000000"/>
              </a:solidFill>
              <a:latin typeface="Verdana" panose="020B0604030504040204" pitchFamily="34" charset="0"/>
            </a:endParaRPr>
          </a:p>
          <a:p>
            <a:pPr lvl="2">
              <a:buFont typeface="Arial" panose="020B0604020202020204" pitchFamily="34" charset="0"/>
              <a:buChar char="•"/>
            </a:pPr>
            <a:r>
              <a:rPr lang="zh-CN" altLang="en-US" sz="1800" dirty="0">
                <a:solidFill>
                  <a:srgbClr val="000000"/>
                </a:solidFill>
                <a:latin typeface="Verdana" panose="020B0604030504040204" pitchFamily="34" charset="0"/>
              </a:rPr>
              <a:t>给自己投票</a:t>
            </a:r>
          </a:p>
          <a:p>
            <a:pPr lvl="2">
              <a:buFont typeface="Arial" panose="020B0604020202020204" pitchFamily="34" charset="0"/>
              <a:buChar char="•"/>
            </a:pPr>
            <a:r>
              <a:rPr lang="zh-CN" altLang="en-US" sz="1800" dirty="0">
                <a:solidFill>
                  <a:srgbClr val="000000"/>
                </a:solidFill>
                <a:latin typeface="Verdana" panose="020B0604030504040204" pitchFamily="34" charset="0"/>
              </a:rPr>
              <a:t>重置选举时间</a:t>
            </a:r>
          </a:p>
          <a:p>
            <a:pPr lvl="2">
              <a:buFont typeface="Arial" panose="020B0604020202020204" pitchFamily="34" charset="0"/>
              <a:buChar char="•"/>
            </a:pPr>
            <a:r>
              <a:rPr lang="zh-CN" altLang="en-US" sz="1800" dirty="0">
                <a:solidFill>
                  <a:srgbClr val="000000"/>
                </a:solidFill>
                <a:latin typeface="Verdana" panose="020B0604030504040204" pitchFamily="34" charset="0"/>
              </a:rPr>
              <a:t>发送</a:t>
            </a:r>
            <a:r>
              <a:rPr lang="en-US" altLang="zh-CN" sz="1800" dirty="0" err="1">
                <a:solidFill>
                  <a:srgbClr val="000000"/>
                </a:solidFill>
                <a:latin typeface="Verdana" panose="020B0604030504040204" pitchFamily="34" charset="0"/>
              </a:rPr>
              <a:t>RequestVote</a:t>
            </a:r>
            <a:r>
              <a:rPr lang="zh-CN" altLang="en-US" sz="1800" dirty="0">
                <a:solidFill>
                  <a:srgbClr val="000000"/>
                </a:solidFill>
                <a:latin typeface="Verdana" panose="020B0604030504040204" pitchFamily="34" charset="0"/>
              </a:rPr>
              <a:t>给其他所有节点</a:t>
            </a:r>
          </a:p>
          <a:p>
            <a:pPr lvl="1">
              <a:buFont typeface="Arial" panose="020B0604020202020204" pitchFamily="34" charset="0"/>
              <a:buChar char="•"/>
            </a:pPr>
            <a:r>
              <a:rPr lang="zh-CN" altLang="en-US" sz="2000" dirty="0">
                <a:solidFill>
                  <a:srgbClr val="000000"/>
                </a:solidFill>
                <a:latin typeface="Verdana" panose="020B0604030504040204" pitchFamily="34" charset="0"/>
              </a:rPr>
              <a:t>如果收到了大多数节点的选票，转换为</a:t>
            </a:r>
            <a:r>
              <a:rPr lang="en-US" altLang="zh-CN" sz="2000" dirty="0">
                <a:solidFill>
                  <a:srgbClr val="000000"/>
                </a:solidFill>
                <a:latin typeface="Verdana" panose="020B0604030504040204" pitchFamily="34" charset="0"/>
              </a:rPr>
              <a:t>Leader</a:t>
            </a:r>
            <a:r>
              <a:rPr lang="zh-CN" altLang="en-US" sz="2000" dirty="0">
                <a:solidFill>
                  <a:srgbClr val="000000"/>
                </a:solidFill>
                <a:latin typeface="Verdana" panose="020B0604030504040204" pitchFamily="34" charset="0"/>
              </a:rPr>
              <a:t>节点</a:t>
            </a:r>
          </a:p>
          <a:p>
            <a:pPr lvl="1">
              <a:buFont typeface="Arial" panose="020B0604020202020204" pitchFamily="34" charset="0"/>
              <a:buChar char="•"/>
            </a:pPr>
            <a:r>
              <a:rPr lang="zh-CN" altLang="en-US" sz="2000" dirty="0">
                <a:solidFill>
                  <a:srgbClr val="000000"/>
                </a:solidFill>
                <a:latin typeface="Verdana" panose="020B0604030504040204" pitchFamily="34" charset="0"/>
              </a:rPr>
              <a:t>如果收到</a:t>
            </a:r>
            <a:r>
              <a:rPr lang="en-US" altLang="zh-CN" sz="2000" dirty="0">
                <a:solidFill>
                  <a:srgbClr val="000000"/>
                </a:solidFill>
                <a:latin typeface="Verdana" panose="020B0604030504040204" pitchFamily="34" charset="0"/>
              </a:rPr>
              <a:t>Leader</a:t>
            </a:r>
            <a:r>
              <a:rPr lang="zh-CN" altLang="en-US" sz="2000" dirty="0">
                <a:solidFill>
                  <a:srgbClr val="000000"/>
                </a:solidFill>
                <a:latin typeface="Verdana" panose="020B0604030504040204" pitchFamily="34" charset="0"/>
              </a:rPr>
              <a:t>节点的</a:t>
            </a:r>
            <a:r>
              <a:rPr lang="en-US" altLang="zh-CN" sz="2000" dirty="0" err="1">
                <a:solidFill>
                  <a:srgbClr val="000000"/>
                </a:solidFill>
                <a:latin typeface="Verdana" panose="020B0604030504040204" pitchFamily="34" charset="0"/>
              </a:rPr>
              <a:t>AppendEntries</a:t>
            </a:r>
            <a:r>
              <a:rPr lang="zh-CN" altLang="en-US" sz="2000" dirty="0">
                <a:solidFill>
                  <a:srgbClr val="000000"/>
                </a:solidFill>
                <a:latin typeface="Verdana" panose="020B0604030504040204" pitchFamily="34" charset="0"/>
              </a:rPr>
              <a:t>请求，转换为</a:t>
            </a:r>
            <a:r>
              <a:rPr lang="en-US" altLang="zh-CN" sz="2000" dirty="0">
                <a:solidFill>
                  <a:srgbClr val="000000"/>
                </a:solidFill>
                <a:latin typeface="Verdana" panose="020B0604030504040204" pitchFamily="34" charset="0"/>
              </a:rPr>
              <a:t>Follower</a:t>
            </a:r>
            <a:r>
              <a:rPr lang="zh-CN" altLang="en-US" sz="2000" dirty="0">
                <a:solidFill>
                  <a:srgbClr val="000000"/>
                </a:solidFill>
                <a:latin typeface="Verdana" panose="020B0604030504040204" pitchFamily="34" charset="0"/>
              </a:rPr>
              <a:t>节点</a:t>
            </a:r>
          </a:p>
          <a:p>
            <a:pPr lvl="1">
              <a:buFont typeface="Arial" panose="020B0604020202020204" pitchFamily="34" charset="0"/>
              <a:buChar char="•"/>
            </a:pPr>
            <a:r>
              <a:rPr lang="zh-CN" altLang="en-US" sz="2000" dirty="0">
                <a:solidFill>
                  <a:srgbClr val="000000"/>
                </a:solidFill>
                <a:latin typeface="Verdana" panose="020B0604030504040204" pitchFamily="34" charset="0"/>
              </a:rPr>
              <a:t>如果选举超时，重新开始新一轮的选举</a:t>
            </a:r>
          </a:p>
          <a:p>
            <a:endParaRPr lang="zh-CN" altLang="en-US" dirty="0"/>
          </a:p>
        </p:txBody>
      </p:sp>
    </p:spTree>
    <p:extLst>
      <p:ext uri="{BB962C8B-B14F-4D97-AF65-F5344CB8AC3E}">
        <p14:creationId xmlns:p14="http://schemas.microsoft.com/office/powerpoint/2010/main" val="845077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522110"/>
          </a:xfrm>
        </p:spPr>
        <p:txBody>
          <a:bodyPr>
            <a:normAutofit fontScale="90000"/>
          </a:bodyPr>
          <a:lstStyle/>
          <a:p>
            <a:r>
              <a:rPr lang="zh-CN" altLang="en-US" sz="3200" dirty="0" smtClean="0">
                <a:latin typeface="华文楷体" panose="02010600040101010101" pitchFamily="2" charset="-122"/>
                <a:ea typeface="华文楷体" panose="02010600040101010101" pitchFamily="2" charset="-122"/>
              </a:rPr>
              <a:t>节点的执行规则</a:t>
            </a:r>
            <a:endParaRPr lang="zh-CN" altLang="en-US" sz="32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89212" y="1429555"/>
            <a:ext cx="8915400" cy="4481667"/>
          </a:xfrm>
        </p:spPr>
        <p:txBody>
          <a:bodyPr/>
          <a:lstStyle/>
          <a:p>
            <a:r>
              <a:rPr lang="en-US" altLang="zh-CN" i="1" dirty="0">
                <a:solidFill>
                  <a:srgbClr val="000000"/>
                </a:solidFill>
                <a:latin typeface="Verdana" panose="020B0604030504040204" pitchFamily="34" charset="0"/>
              </a:rPr>
              <a:t>Leaders</a:t>
            </a:r>
            <a:endParaRPr lang="en-US" altLang="zh-CN" dirty="0">
              <a:solidFill>
                <a:srgbClr val="000000"/>
              </a:solidFill>
              <a:latin typeface="Verdana" panose="020B0604030504040204" pitchFamily="34" charset="0"/>
            </a:endParaRPr>
          </a:p>
          <a:p>
            <a:pPr>
              <a:buFont typeface="Arial" panose="020B0604020202020204" pitchFamily="34" charset="0"/>
              <a:buChar char="•"/>
            </a:pPr>
            <a:r>
              <a:rPr lang="zh-CN" altLang="en-US" dirty="0">
                <a:solidFill>
                  <a:srgbClr val="000000"/>
                </a:solidFill>
                <a:latin typeface="Verdana" panose="020B0604030504040204" pitchFamily="34" charset="0"/>
              </a:rPr>
              <a:t>一旦选举完成：发送心跳给所有节点；在空闲的周期内不断发送心跳保持</a:t>
            </a:r>
            <a:r>
              <a:rPr lang="en-US" altLang="zh-CN" dirty="0">
                <a:solidFill>
                  <a:srgbClr val="000000"/>
                </a:solidFill>
                <a:latin typeface="Verdana" panose="020B0604030504040204" pitchFamily="34" charset="0"/>
              </a:rPr>
              <a:t>Leader</a:t>
            </a:r>
            <a:r>
              <a:rPr lang="zh-CN" altLang="en-US" dirty="0">
                <a:solidFill>
                  <a:srgbClr val="000000"/>
                </a:solidFill>
                <a:latin typeface="Verdana" panose="020B0604030504040204" pitchFamily="34" charset="0"/>
              </a:rPr>
              <a:t>身份</a:t>
            </a:r>
          </a:p>
          <a:p>
            <a:pPr>
              <a:buFont typeface="Arial" panose="020B0604020202020204" pitchFamily="34" charset="0"/>
              <a:buChar char="•"/>
            </a:pPr>
            <a:r>
              <a:rPr lang="zh-CN" altLang="en-US" dirty="0">
                <a:solidFill>
                  <a:srgbClr val="000000"/>
                </a:solidFill>
                <a:latin typeface="Verdana" panose="020B0604030504040204" pitchFamily="34" charset="0"/>
              </a:rPr>
              <a:t>如果收到客户端的请求，将日志追加到本地</a:t>
            </a:r>
            <a:r>
              <a:rPr lang="en-US" altLang="zh-CN" dirty="0">
                <a:solidFill>
                  <a:srgbClr val="000000"/>
                </a:solidFill>
                <a:latin typeface="Verdana" panose="020B0604030504040204" pitchFamily="34" charset="0"/>
              </a:rPr>
              <a:t>log</a:t>
            </a:r>
            <a:r>
              <a:rPr lang="zh-CN" altLang="en-US" dirty="0">
                <a:solidFill>
                  <a:srgbClr val="000000"/>
                </a:solidFill>
                <a:latin typeface="Verdana" panose="020B0604030504040204" pitchFamily="34" charset="0"/>
              </a:rPr>
              <a:t>，在日志被应用到状态机后响应给客户端</a:t>
            </a:r>
          </a:p>
          <a:p>
            <a:pPr>
              <a:buFont typeface="Arial" panose="020B0604020202020204" pitchFamily="34" charset="0"/>
              <a:buChar char="•"/>
            </a:pPr>
            <a:r>
              <a:rPr lang="zh-CN" altLang="en-US" dirty="0">
                <a:solidFill>
                  <a:srgbClr val="000000"/>
                </a:solidFill>
                <a:latin typeface="Verdana" panose="020B0604030504040204" pitchFamily="34" charset="0"/>
              </a:rPr>
              <a:t>如果对于一个跟随者，最后日志条目的索引值大于等于 </a:t>
            </a:r>
            <a:r>
              <a:rPr lang="en-US" altLang="zh-CN" dirty="0" err="1">
                <a:solidFill>
                  <a:srgbClr val="000000"/>
                </a:solidFill>
                <a:latin typeface="Verdana" panose="020B0604030504040204" pitchFamily="34" charset="0"/>
              </a:rPr>
              <a:t>nextIndex</a:t>
            </a:r>
            <a:r>
              <a:rPr lang="zh-CN" altLang="en-US" dirty="0">
                <a:solidFill>
                  <a:srgbClr val="000000"/>
                </a:solidFill>
                <a:latin typeface="Verdana" panose="020B0604030504040204" pitchFamily="34" charset="0"/>
              </a:rPr>
              <a:t>，那么：发送从 </a:t>
            </a:r>
            <a:r>
              <a:rPr lang="en-US" altLang="zh-CN" dirty="0" err="1">
                <a:solidFill>
                  <a:srgbClr val="000000"/>
                </a:solidFill>
                <a:latin typeface="Verdana" panose="020B0604030504040204" pitchFamily="34" charset="0"/>
              </a:rPr>
              <a:t>nextIndex</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开始的所有日志条目：</a:t>
            </a:r>
          </a:p>
          <a:p>
            <a:pPr lvl="1">
              <a:buFont typeface="Arial" panose="020B0604020202020204" pitchFamily="34" charset="0"/>
              <a:buChar char="•"/>
            </a:pPr>
            <a:r>
              <a:rPr lang="zh-CN" altLang="en-US" dirty="0">
                <a:solidFill>
                  <a:srgbClr val="000000"/>
                </a:solidFill>
                <a:latin typeface="Verdana" panose="020B0604030504040204" pitchFamily="34" charset="0"/>
              </a:rPr>
              <a:t>如果成功：更新相应跟随者的 </a:t>
            </a:r>
            <a:r>
              <a:rPr lang="en-US" altLang="zh-CN" dirty="0" err="1">
                <a:solidFill>
                  <a:srgbClr val="000000"/>
                </a:solidFill>
                <a:latin typeface="Verdana" panose="020B0604030504040204" pitchFamily="34" charset="0"/>
              </a:rPr>
              <a:t>nextIndex</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和 </a:t>
            </a:r>
            <a:r>
              <a:rPr lang="en-US" altLang="zh-CN" dirty="0" err="1">
                <a:solidFill>
                  <a:srgbClr val="000000"/>
                </a:solidFill>
                <a:latin typeface="Verdana" panose="020B0604030504040204" pitchFamily="34" charset="0"/>
              </a:rPr>
              <a:t>matchIndex</a:t>
            </a:r>
            <a:endParaRPr lang="en-US" altLang="zh-CN" dirty="0">
              <a:solidFill>
                <a:srgbClr val="000000"/>
              </a:solidFill>
              <a:latin typeface="Verdana" panose="020B0604030504040204" pitchFamily="34" charset="0"/>
            </a:endParaRPr>
          </a:p>
          <a:p>
            <a:pPr lvl="1">
              <a:buFont typeface="Arial" panose="020B0604020202020204" pitchFamily="34" charset="0"/>
              <a:buChar char="•"/>
            </a:pPr>
            <a:r>
              <a:rPr lang="zh-CN" altLang="en-US" dirty="0">
                <a:solidFill>
                  <a:srgbClr val="000000"/>
                </a:solidFill>
                <a:latin typeface="Verdana" panose="020B0604030504040204" pitchFamily="34" charset="0"/>
              </a:rPr>
              <a:t>如果因为日志不一致而失败，减少 </a:t>
            </a:r>
            <a:r>
              <a:rPr lang="en-US" altLang="zh-CN" dirty="0" err="1">
                <a:solidFill>
                  <a:srgbClr val="000000"/>
                </a:solidFill>
                <a:latin typeface="Verdana" panose="020B0604030504040204" pitchFamily="34" charset="0"/>
              </a:rPr>
              <a:t>nextIndex</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重试</a:t>
            </a:r>
          </a:p>
          <a:p>
            <a:pPr lvl="1">
              <a:buFont typeface="Arial" panose="020B0604020202020204" pitchFamily="34" charset="0"/>
              <a:buChar char="•"/>
            </a:pPr>
            <a:r>
              <a:rPr lang="zh-CN" altLang="en-US" dirty="0">
                <a:solidFill>
                  <a:srgbClr val="000000"/>
                </a:solidFill>
                <a:latin typeface="Verdana" panose="020B0604030504040204" pitchFamily="34" charset="0"/>
              </a:rPr>
              <a:t>如果存在一个满足</a:t>
            </a:r>
            <a:r>
              <a:rPr lang="en-US" altLang="zh-CN" dirty="0">
                <a:solidFill>
                  <a:srgbClr val="000000"/>
                </a:solidFill>
                <a:latin typeface="Verdana" panose="020B0604030504040204" pitchFamily="34" charset="0"/>
              </a:rPr>
              <a:t>N &gt; </a:t>
            </a:r>
            <a:r>
              <a:rPr lang="en-US" altLang="zh-CN" dirty="0" err="1">
                <a:solidFill>
                  <a:srgbClr val="000000"/>
                </a:solidFill>
                <a:latin typeface="Verdana" panose="020B0604030504040204" pitchFamily="34" charset="0"/>
              </a:rPr>
              <a:t>commitIndex</a:t>
            </a:r>
            <a:r>
              <a:rPr lang="zh-CN" altLang="en-US" dirty="0">
                <a:solidFill>
                  <a:srgbClr val="000000"/>
                </a:solidFill>
                <a:latin typeface="Verdana" panose="020B0604030504040204" pitchFamily="34" charset="0"/>
              </a:rPr>
              <a:t>的 </a:t>
            </a:r>
            <a:r>
              <a:rPr lang="en-US" altLang="zh-CN" dirty="0">
                <a:solidFill>
                  <a:srgbClr val="000000"/>
                </a:solidFill>
                <a:latin typeface="Verdana" panose="020B0604030504040204" pitchFamily="34" charset="0"/>
              </a:rPr>
              <a:t>N</a:t>
            </a:r>
            <a:r>
              <a:rPr lang="zh-CN" altLang="en-US" dirty="0">
                <a:solidFill>
                  <a:srgbClr val="000000"/>
                </a:solidFill>
                <a:latin typeface="Verdana" panose="020B0604030504040204" pitchFamily="34" charset="0"/>
              </a:rPr>
              <a:t>，并且大多数的</a:t>
            </a:r>
            <a:r>
              <a:rPr lang="en-US" altLang="zh-CN" dirty="0" err="1">
                <a:solidFill>
                  <a:srgbClr val="000000"/>
                </a:solidFill>
                <a:latin typeface="Verdana" panose="020B0604030504040204" pitchFamily="34" charset="0"/>
              </a:rPr>
              <a:t>matchIndex</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i</a:t>
            </a:r>
            <a:r>
              <a:rPr lang="en-US" altLang="zh-CN" dirty="0">
                <a:solidFill>
                  <a:srgbClr val="000000"/>
                </a:solidFill>
                <a:latin typeface="Verdana" panose="020B0604030504040204" pitchFamily="34" charset="0"/>
              </a:rPr>
              <a:t>] ≥ N</a:t>
            </a:r>
            <a:r>
              <a:rPr lang="zh-CN" altLang="en-US" dirty="0">
                <a:solidFill>
                  <a:srgbClr val="000000"/>
                </a:solidFill>
                <a:latin typeface="Verdana" panose="020B0604030504040204" pitchFamily="34" charset="0"/>
              </a:rPr>
              <a:t>成立，并且</a:t>
            </a:r>
            <a:r>
              <a:rPr lang="en-US" altLang="zh-CN" dirty="0">
                <a:solidFill>
                  <a:srgbClr val="000000"/>
                </a:solidFill>
                <a:latin typeface="Verdana" panose="020B0604030504040204" pitchFamily="34" charset="0"/>
              </a:rPr>
              <a:t>log[N].term == </a:t>
            </a:r>
            <a:r>
              <a:rPr lang="en-US" altLang="zh-CN" dirty="0" err="1">
                <a:solidFill>
                  <a:srgbClr val="000000"/>
                </a:solidFill>
                <a:latin typeface="Verdana" panose="020B0604030504040204" pitchFamily="34" charset="0"/>
              </a:rPr>
              <a:t>currentTerm</a:t>
            </a:r>
            <a:r>
              <a:rPr lang="zh-CN" altLang="en-US" dirty="0">
                <a:solidFill>
                  <a:srgbClr val="000000"/>
                </a:solidFill>
                <a:latin typeface="Verdana" panose="020B0604030504040204" pitchFamily="34" charset="0"/>
              </a:rPr>
              <a:t>成立，那么令</a:t>
            </a:r>
            <a:r>
              <a:rPr lang="en-US" altLang="zh-CN" dirty="0" err="1">
                <a:solidFill>
                  <a:srgbClr val="000000"/>
                </a:solidFill>
                <a:latin typeface="Verdana" panose="020B0604030504040204" pitchFamily="34" charset="0"/>
              </a:rPr>
              <a:t>commitIndex</a:t>
            </a:r>
            <a:r>
              <a:rPr lang="zh-CN" altLang="en-US" dirty="0">
                <a:solidFill>
                  <a:srgbClr val="000000"/>
                </a:solidFill>
                <a:latin typeface="Verdana" panose="020B0604030504040204" pitchFamily="34" charset="0"/>
              </a:rPr>
              <a:t>等于这个</a:t>
            </a:r>
            <a:r>
              <a:rPr lang="en-US" altLang="zh-CN" dirty="0">
                <a:solidFill>
                  <a:srgbClr val="000000"/>
                </a:solidFill>
                <a:latin typeface="Verdana" panose="020B0604030504040204" pitchFamily="34" charset="0"/>
              </a:rPr>
              <a:t>N</a:t>
            </a:r>
          </a:p>
          <a:p>
            <a:endParaRPr lang="zh-CN" altLang="en-US" dirty="0"/>
          </a:p>
        </p:txBody>
      </p:sp>
    </p:spTree>
    <p:extLst>
      <p:ext uri="{BB962C8B-B14F-4D97-AF65-F5344CB8AC3E}">
        <p14:creationId xmlns:p14="http://schemas.microsoft.com/office/powerpoint/2010/main" val="2545277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478180"/>
          </a:xfrm>
        </p:spPr>
        <p:txBody>
          <a:bodyPr>
            <a:normAutofit fontScale="90000"/>
          </a:bodyPr>
          <a:lstStyle/>
          <a:p>
            <a:r>
              <a:rPr lang="en-US" altLang="zh-CN" sz="3200" dirty="0" smtClean="0">
                <a:latin typeface="华文楷体" panose="02010600040101010101" pitchFamily="2" charset="-122"/>
                <a:ea typeface="华文楷体" panose="02010600040101010101" pitchFamily="2" charset="-122"/>
              </a:rPr>
              <a:t>Raft</a:t>
            </a:r>
            <a:r>
              <a:rPr lang="zh-CN" altLang="en-US" sz="3200" dirty="0" smtClean="0">
                <a:latin typeface="华文楷体" panose="02010600040101010101" pitchFamily="2" charset="-122"/>
                <a:ea typeface="华文楷体" panose="02010600040101010101" pitchFamily="2" charset="-122"/>
              </a:rPr>
              <a:t>一致性算法总结</a:t>
            </a:r>
            <a:endParaRPr lang="zh-CN" altLang="en-US" sz="3200" dirty="0">
              <a:latin typeface="华文楷体" panose="02010600040101010101" pitchFamily="2" charset="-122"/>
              <a:ea typeface="华文楷体" panose="02010600040101010101" pitchFamily="2"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634880923"/>
              </p:ext>
            </p:extLst>
          </p:nvPr>
        </p:nvGraphicFramePr>
        <p:xfrm>
          <a:off x="1853852" y="1427967"/>
          <a:ext cx="9995769" cy="4734839"/>
        </p:xfrm>
        <a:graphic>
          <a:graphicData uri="http://schemas.openxmlformats.org/drawingml/2006/table">
            <a:tbl>
              <a:tblPr firstRow="1" firstCol="1" bandRow="1">
                <a:tableStyleId>{5C22544A-7EE6-4342-B048-85BDC9FD1C3A}</a:tableStyleId>
              </a:tblPr>
              <a:tblGrid>
                <a:gridCol w="3026650">
                  <a:extLst>
                    <a:ext uri="{9D8B030D-6E8A-4147-A177-3AD203B41FA5}">
                      <a16:colId xmlns:a16="http://schemas.microsoft.com/office/drawing/2014/main" val="3585768122"/>
                    </a:ext>
                  </a:extLst>
                </a:gridCol>
                <a:gridCol w="6969119">
                  <a:extLst>
                    <a:ext uri="{9D8B030D-6E8A-4147-A177-3AD203B41FA5}">
                      <a16:colId xmlns:a16="http://schemas.microsoft.com/office/drawing/2014/main" val="3294057127"/>
                    </a:ext>
                  </a:extLst>
                </a:gridCol>
              </a:tblGrid>
              <a:tr h="364219">
                <a:tc>
                  <a:txBody>
                    <a:bodyPr/>
                    <a:lstStyle/>
                    <a:p>
                      <a:pPr algn="ctr">
                        <a:spcAft>
                          <a:spcPts val="0"/>
                        </a:spcAft>
                      </a:pPr>
                      <a:r>
                        <a:rPr lang="zh-CN" sz="1400" kern="0">
                          <a:effectLst/>
                        </a:rPr>
                        <a:t>性质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400" kern="0" dirty="0">
                          <a:effectLst/>
                        </a:rPr>
                        <a:t>描述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729376819"/>
                  </a:ext>
                </a:extLst>
              </a:tr>
              <a:tr h="728436">
                <a:tc>
                  <a:txBody>
                    <a:bodyPr/>
                    <a:lstStyle/>
                    <a:p>
                      <a:pPr algn="ctr">
                        <a:spcAft>
                          <a:spcPts val="0"/>
                        </a:spcAft>
                      </a:pPr>
                      <a:r>
                        <a:rPr lang="zh-CN" sz="1400" kern="0">
                          <a:effectLst/>
                        </a:rPr>
                        <a:t>选举安全原则（</a:t>
                      </a:r>
                      <a:r>
                        <a:rPr lang="en-US" sz="1400" kern="0">
                          <a:effectLst/>
                        </a:rPr>
                        <a:t>Election Safety</a:t>
                      </a:r>
                      <a:r>
                        <a:rPr lang="zh-CN"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400" kern="0" dirty="0">
                          <a:effectLst/>
                        </a:rPr>
                        <a:t>一个任期（</a:t>
                      </a:r>
                      <a:r>
                        <a:rPr lang="en-US" sz="1400" kern="0" dirty="0">
                          <a:effectLst/>
                        </a:rPr>
                        <a:t>term</a:t>
                      </a:r>
                      <a:r>
                        <a:rPr lang="zh-CN" sz="1400" kern="0" dirty="0">
                          <a:effectLst/>
                        </a:rPr>
                        <a:t>）内最多允许有一个领导人被</a:t>
                      </a:r>
                      <a:r>
                        <a:rPr lang="zh-CN" sz="1400" kern="0" dirty="0" smtClean="0">
                          <a:effectLst/>
                        </a:rPr>
                        <a:t>选上</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373233901"/>
                  </a:ext>
                </a:extLst>
              </a:tr>
              <a:tr h="728436">
                <a:tc>
                  <a:txBody>
                    <a:bodyPr/>
                    <a:lstStyle/>
                    <a:p>
                      <a:pPr algn="ctr">
                        <a:spcAft>
                          <a:spcPts val="0"/>
                        </a:spcAft>
                      </a:pPr>
                      <a:r>
                        <a:rPr lang="zh-CN" sz="1400" kern="0">
                          <a:effectLst/>
                        </a:rPr>
                        <a:t>领导人只增加原则（</a:t>
                      </a:r>
                      <a:r>
                        <a:rPr lang="en-US" sz="1400" kern="0">
                          <a:effectLst/>
                        </a:rPr>
                        <a:t>Leader Append-Only</a:t>
                      </a:r>
                      <a:r>
                        <a:rPr lang="zh-CN"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400" kern="0">
                          <a:effectLst/>
                        </a:rPr>
                        <a:t>领导人永远不会覆盖或者删除自己的日志，它只会增加条目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937714764"/>
                  </a:ext>
                </a:extLst>
              </a:tr>
              <a:tr h="1092656">
                <a:tc>
                  <a:txBody>
                    <a:bodyPr/>
                    <a:lstStyle/>
                    <a:p>
                      <a:pPr algn="ctr">
                        <a:spcAft>
                          <a:spcPts val="0"/>
                        </a:spcAft>
                      </a:pPr>
                      <a:r>
                        <a:rPr lang="zh-CN" sz="1400" kern="0">
                          <a:effectLst/>
                        </a:rPr>
                        <a:t>日志匹配原则（</a:t>
                      </a:r>
                      <a:r>
                        <a:rPr lang="en-US" sz="1400" kern="0">
                          <a:effectLst/>
                        </a:rPr>
                        <a:t>Log Matching</a:t>
                      </a:r>
                      <a:r>
                        <a:rPr lang="zh-CN"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400" kern="0" dirty="0">
                          <a:effectLst/>
                        </a:rPr>
                        <a:t>如果两个日志在相同的索引位置上的日志条目的任期号相同，那么我们就认为这个日志从头到这个索引位置之间的条目完全</a:t>
                      </a:r>
                      <a:r>
                        <a:rPr lang="zh-CN" sz="1400" kern="0" dirty="0" smtClean="0">
                          <a:effectLst/>
                        </a:rPr>
                        <a:t>相同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05769375"/>
                  </a:ext>
                </a:extLst>
              </a:tr>
              <a:tr h="728436">
                <a:tc>
                  <a:txBody>
                    <a:bodyPr/>
                    <a:lstStyle/>
                    <a:p>
                      <a:pPr algn="ctr">
                        <a:spcAft>
                          <a:spcPts val="0"/>
                        </a:spcAft>
                      </a:pPr>
                      <a:r>
                        <a:rPr lang="zh-CN" sz="1400" kern="0">
                          <a:effectLst/>
                        </a:rPr>
                        <a:t>领导人完全原则（</a:t>
                      </a:r>
                      <a:r>
                        <a:rPr lang="en-US" sz="1400" kern="0">
                          <a:effectLst/>
                        </a:rPr>
                        <a:t>Leader Completeness)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400" kern="0">
                          <a:effectLst/>
                        </a:rPr>
                        <a:t>如果一个日志条目在一个给定任期内被提交，那么这个条目一定会出现在所有任期号更大的领导人中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846763658"/>
                  </a:ext>
                </a:extLst>
              </a:tr>
              <a:tr h="1092656">
                <a:tc>
                  <a:txBody>
                    <a:bodyPr/>
                    <a:lstStyle/>
                    <a:p>
                      <a:pPr algn="ctr">
                        <a:spcAft>
                          <a:spcPts val="0"/>
                        </a:spcAft>
                      </a:pPr>
                      <a:r>
                        <a:rPr lang="zh-CN" sz="1400" kern="0">
                          <a:effectLst/>
                        </a:rPr>
                        <a:t>状态机安全原则（</a:t>
                      </a:r>
                      <a:r>
                        <a:rPr lang="en-US" sz="1400" kern="0">
                          <a:effectLst/>
                        </a:rPr>
                        <a:t>State Machine Safety</a:t>
                      </a:r>
                      <a:r>
                        <a:rPr lang="zh-CN"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400" kern="0" dirty="0">
                          <a:effectLst/>
                        </a:rPr>
                        <a:t>如果一个服务器已经将给定索引位置的日志条目应用到状态机中，则所有其他服务器不会在该索引位置应用不同的</a:t>
                      </a:r>
                      <a:r>
                        <a:rPr lang="zh-CN" sz="1400" kern="0" dirty="0" smtClean="0">
                          <a:effectLst/>
                        </a:rPr>
                        <a:t>条目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792457136"/>
                  </a:ext>
                </a:extLst>
              </a:tr>
            </a:tbl>
          </a:graphicData>
        </a:graphic>
      </p:graphicFrame>
    </p:spTree>
    <p:extLst>
      <p:ext uri="{BB962C8B-B14F-4D97-AF65-F5344CB8AC3E}">
        <p14:creationId xmlns:p14="http://schemas.microsoft.com/office/powerpoint/2010/main" val="148776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2" y="446766"/>
            <a:ext cx="8911687" cy="1280890"/>
          </a:xfrm>
        </p:spPr>
        <p:txBody>
          <a:bodyPr>
            <a:normAutofit/>
          </a:bodyPr>
          <a:lstStyle/>
          <a:p>
            <a:r>
              <a:rPr lang="zh-CN" altLang="en-US" sz="4400" dirty="0" smtClean="0">
                <a:latin typeface="华文楷体" panose="02010600040101010101" pitchFamily="2" charset="-122"/>
                <a:ea typeface="华文楷体" panose="02010600040101010101" pitchFamily="2" charset="-122"/>
              </a:rPr>
              <a:t>新特性：</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89212" y="1416206"/>
            <a:ext cx="9387198" cy="5441794"/>
          </a:xfrm>
        </p:spPr>
        <p:txBody>
          <a:bodyPr>
            <a:normAutofit/>
          </a:bodyPr>
          <a:lstStyle/>
          <a:p>
            <a:pPr lvl="0"/>
            <a:r>
              <a:rPr lang="zh-CN" altLang="zh-CN" sz="2400" dirty="0">
                <a:latin typeface="华文楷体" panose="02010600040101010101" pitchFamily="2" charset="-122"/>
                <a:ea typeface="华文楷体" panose="02010600040101010101" pitchFamily="2" charset="-122"/>
              </a:rPr>
              <a:t>强领导者（</a:t>
            </a:r>
            <a:r>
              <a:rPr lang="en-US" altLang="zh-CN" sz="2400" dirty="0">
                <a:latin typeface="华文楷体" panose="02010600040101010101" pitchFamily="2" charset="-122"/>
                <a:ea typeface="华文楷体" panose="02010600040101010101" pitchFamily="2" charset="-122"/>
              </a:rPr>
              <a:t>Strong Leader</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Raft </a:t>
            </a:r>
            <a:r>
              <a:rPr lang="zh-CN" altLang="zh-CN" sz="2400" dirty="0">
                <a:latin typeface="华文楷体" panose="02010600040101010101" pitchFamily="2" charset="-122"/>
                <a:ea typeface="华文楷体" panose="02010600040101010101" pitchFamily="2" charset="-122"/>
              </a:rPr>
              <a:t>使用一种比其他算法更强的领导形式。例如，日志条目只从领导者发送向其他服务器。这样就简化了对日志复制的管理，使得</a:t>
            </a:r>
            <a:r>
              <a:rPr lang="en-US" altLang="zh-CN" sz="2400" dirty="0">
                <a:latin typeface="华文楷体" panose="02010600040101010101" pitchFamily="2" charset="-122"/>
                <a:ea typeface="华文楷体" panose="02010600040101010101" pitchFamily="2" charset="-122"/>
              </a:rPr>
              <a:t> Raft </a:t>
            </a:r>
            <a:r>
              <a:rPr lang="zh-CN" altLang="zh-CN" sz="2400" dirty="0">
                <a:latin typeface="华文楷体" panose="02010600040101010101" pitchFamily="2" charset="-122"/>
                <a:ea typeface="华文楷体" panose="02010600040101010101" pitchFamily="2" charset="-122"/>
              </a:rPr>
              <a:t>更易于理解。</a:t>
            </a:r>
          </a:p>
          <a:p>
            <a:pPr lvl="0"/>
            <a:r>
              <a:rPr lang="zh-CN" altLang="zh-CN" sz="2400" dirty="0">
                <a:latin typeface="华文楷体" panose="02010600040101010101" pitchFamily="2" charset="-122"/>
                <a:ea typeface="华文楷体" panose="02010600040101010101" pitchFamily="2" charset="-122"/>
              </a:rPr>
              <a:t>领导选取（</a:t>
            </a:r>
            <a:r>
              <a:rPr lang="en-US" altLang="zh-CN" sz="2400" dirty="0">
                <a:latin typeface="华文楷体" panose="02010600040101010101" pitchFamily="2" charset="-122"/>
                <a:ea typeface="华文楷体" panose="02010600040101010101" pitchFamily="2" charset="-122"/>
              </a:rPr>
              <a:t>Leader Selection</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Raft </a:t>
            </a:r>
            <a:r>
              <a:rPr lang="zh-CN" altLang="zh-CN" sz="2400" dirty="0">
                <a:latin typeface="华文楷体" panose="02010600040101010101" pitchFamily="2" charset="-122"/>
                <a:ea typeface="华文楷体" panose="02010600040101010101" pitchFamily="2" charset="-122"/>
              </a:rPr>
              <a:t>使用随机定时器来选取领导者。这种方式仅仅是在所有算法都需要实现的心跳机制上增加了一点变化，它使得在解决冲突时更简单和快速。</a:t>
            </a:r>
          </a:p>
          <a:p>
            <a:pPr lvl="0"/>
            <a:r>
              <a:rPr lang="zh-CN" altLang="zh-CN" sz="2400" dirty="0">
                <a:latin typeface="华文楷体" panose="02010600040101010101" pitchFamily="2" charset="-122"/>
                <a:ea typeface="华文楷体" panose="02010600040101010101" pitchFamily="2" charset="-122"/>
              </a:rPr>
              <a:t>成员变化（</a:t>
            </a:r>
            <a:r>
              <a:rPr lang="en-US" altLang="zh-CN" sz="2400" dirty="0">
                <a:latin typeface="华文楷体" panose="02010600040101010101" pitchFamily="2" charset="-122"/>
                <a:ea typeface="华文楷体" panose="02010600040101010101" pitchFamily="2" charset="-122"/>
              </a:rPr>
              <a:t>Membership Change</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Raft </a:t>
            </a:r>
            <a:r>
              <a:rPr lang="zh-CN" altLang="zh-CN" sz="2400" dirty="0">
                <a:latin typeface="华文楷体" panose="02010600040101010101" pitchFamily="2" charset="-122"/>
                <a:ea typeface="华文楷体" panose="02010600040101010101" pitchFamily="2" charset="-122"/>
              </a:rPr>
              <a:t>为了调整集群中成员关系使用了新的联合一致性（</a:t>
            </a:r>
            <a:r>
              <a:rPr lang="en-US" altLang="zh-CN" sz="2400" dirty="0">
                <a:latin typeface="华文楷体" panose="02010600040101010101" pitchFamily="2" charset="-122"/>
                <a:ea typeface="华文楷体" panose="02010600040101010101" pitchFamily="2" charset="-122"/>
              </a:rPr>
              <a:t>joint consensus</a:t>
            </a:r>
            <a:r>
              <a:rPr lang="zh-CN" altLang="zh-CN" sz="2400" dirty="0">
                <a:latin typeface="华文楷体" panose="02010600040101010101" pitchFamily="2" charset="-122"/>
                <a:ea typeface="华文楷体" panose="02010600040101010101" pitchFamily="2" charset="-122"/>
              </a:rPr>
              <a:t>）的方法，这种方法中大多数不同配置的机器在转换关系的时候会交迭（</a:t>
            </a:r>
            <a:r>
              <a:rPr lang="en-US" altLang="zh-CN" sz="2400" dirty="0">
                <a:latin typeface="华文楷体" panose="02010600040101010101" pitchFamily="2" charset="-122"/>
                <a:ea typeface="华文楷体" panose="02010600040101010101" pitchFamily="2" charset="-122"/>
              </a:rPr>
              <a:t>overlap</a:t>
            </a:r>
            <a:r>
              <a:rPr lang="zh-CN" altLang="zh-CN" sz="2400" dirty="0">
                <a:latin typeface="华文楷体" panose="02010600040101010101" pitchFamily="2" charset="-122"/>
                <a:ea typeface="华文楷体" panose="02010600040101010101" pitchFamily="2" charset="-122"/>
              </a:rPr>
              <a:t>）。这使得在配置改变的时候，集群能够继续操作。</a:t>
            </a:r>
          </a:p>
          <a:p>
            <a:endParaRPr lang="zh-CN" altLang="en-US" dirty="0"/>
          </a:p>
        </p:txBody>
      </p:sp>
    </p:spTree>
    <p:extLst>
      <p:ext uri="{BB962C8B-B14F-4D97-AF65-F5344CB8AC3E}">
        <p14:creationId xmlns:p14="http://schemas.microsoft.com/office/powerpoint/2010/main" val="216264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566737"/>
          </a:xfrm>
        </p:spPr>
        <p:txBody>
          <a:bodyPr>
            <a:normAutofit fontScale="90000"/>
          </a:bodyPr>
          <a:lstStyle/>
          <a:p>
            <a:r>
              <a:rPr lang="zh-CN" altLang="en-US" dirty="0">
                <a:latin typeface="华文楷体" panose="02010600040101010101" pitchFamily="2" charset="-122"/>
                <a:ea typeface="华文楷体" panose="02010600040101010101" pitchFamily="2" charset="-122"/>
              </a:rPr>
              <a:t>背景</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706171" y="1314893"/>
            <a:ext cx="8915400" cy="5107172"/>
          </a:xfrm>
        </p:spPr>
        <p:txBody>
          <a:bodyPr/>
          <a:lstStyle/>
          <a:p>
            <a:r>
              <a:rPr lang="zh-CN" altLang="en-US" dirty="0">
                <a:latin typeface="华文楷体" panose="02010600040101010101" pitchFamily="2" charset="-122"/>
                <a:ea typeface="华文楷体" panose="02010600040101010101" pitchFamily="2" charset="-122"/>
              </a:rPr>
              <a:t>分布式系统除了提升整个体统的性能外还有一个重要特征就是提高系统的可靠性。</a:t>
            </a:r>
          </a:p>
          <a:p>
            <a:r>
              <a:rPr lang="zh-CN" altLang="en-US" dirty="0" smtClean="0">
                <a:latin typeface="华文楷体" panose="02010600040101010101" pitchFamily="2" charset="-122"/>
                <a:ea typeface="华文楷体" panose="02010600040101010101" pitchFamily="2" charset="-122"/>
              </a:rPr>
              <a:t>保证</a:t>
            </a:r>
            <a:r>
              <a:rPr lang="zh-CN" altLang="en-US" dirty="0">
                <a:latin typeface="华文楷体" panose="02010600040101010101" pitchFamily="2" charset="-122"/>
                <a:ea typeface="华文楷体" panose="02010600040101010101" pitchFamily="2" charset="-122"/>
              </a:rPr>
              <a:t>系统可靠性的关键就是多副本（即数据需要有备份），一旦有多副本，</a:t>
            </a:r>
            <a:r>
              <a:rPr lang="zh-CN" altLang="en-US" dirty="0" smtClean="0">
                <a:latin typeface="华文楷体" panose="02010600040101010101" pitchFamily="2" charset="-122"/>
                <a:ea typeface="华文楷体" panose="02010600040101010101" pitchFamily="2" charset="-122"/>
              </a:rPr>
              <a:t>那么就面临</a:t>
            </a:r>
            <a:r>
              <a:rPr lang="zh-CN" altLang="en-US" dirty="0">
                <a:latin typeface="华文楷体" panose="02010600040101010101" pitchFamily="2" charset="-122"/>
                <a:ea typeface="华文楷体" panose="02010600040101010101" pitchFamily="2" charset="-122"/>
              </a:rPr>
              <a:t>多副本之间的一致性问题。</a:t>
            </a:r>
          </a:p>
          <a:p>
            <a:r>
              <a:rPr lang="zh-CN" altLang="en-US" dirty="0">
                <a:latin typeface="华文楷体" panose="02010600040101010101" pitchFamily="2" charset="-122"/>
                <a:ea typeface="华文楷体" panose="02010600040101010101" pitchFamily="2" charset="-122"/>
              </a:rPr>
              <a:t>一致性算法正是用于解决分布式环境下多副本之间数据一致性的问题的。</a:t>
            </a:r>
          </a:p>
          <a:p>
            <a:r>
              <a:rPr lang="zh-CN" altLang="en-US" dirty="0">
                <a:latin typeface="华文楷体" panose="02010600040101010101" pitchFamily="2" charset="-122"/>
                <a:ea typeface="华文楷体" panose="02010600040101010101" pitchFamily="2" charset="-122"/>
              </a:rPr>
              <a:t>业界最著名的一致性算法就是大名鼎鼎的</a:t>
            </a:r>
            <a:r>
              <a:rPr lang="en-US" altLang="zh-CN" dirty="0" err="1" smtClean="0">
                <a:latin typeface="华文楷体" panose="02010600040101010101" pitchFamily="2" charset="-122"/>
                <a:ea typeface="华文楷体" panose="02010600040101010101" pitchFamily="2" charset="-122"/>
              </a:rPr>
              <a:t>Paxos</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但</a:t>
            </a:r>
            <a:r>
              <a:rPr lang="en-US" altLang="zh-CN" dirty="0" err="1">
                <a:latin typeface="华文楷体" panose="02010600040101010101" pitchFamily="2" charset="-122"/>
                <a:ea typeface="华文楷体" panose="02010600040101010101" pitchFamily="2" charset="-122"/>
              </a:rPr>
              <a:t>Paxos</a:t>
            </a:r>
            <a:r>
              <a:rPr lang="zh-CN" altLang="en-US" dirty="0">
                <a:latin typeface="华文楷体" panose="02010600040101010101" pitchFamily="2" charset="-122"/>
                <a:ea typeface="华文楷体" panose="02010600040101010101" pitchFamily="2" charset="-122"/>
              </a:rPr>
              <a:t>是出了名的难懂，而</a:t>
            </a:r>
            <a:r>
              <a:rPr lang="en-US" altLang="zh-CN" dirty="0">
                <a:latin typeface="华文楷体" panose="02010600040101010101" pitchFamily="2" charset="-122"/>
                <a:ea typeface="华文楷体" panose="02010600040101010101" pitchFamily="2" charset="-122"/>
              </a:rPr>
              <a:t>Raft</a:t>
            </a:r>
            <a:r>
              <a:rPr lang="zh-CN" altLang="en-US" dirty="0">
                <a:latin typeface="华文楷体" panose="02010600040101010101" pitchFamily="2" charset="-122"/>
                <a:ea typeface="华文楷体" panose="02010600040101010101" pitchFamily="2" charset="-122"/>
              </a:rPr>
              <a:t>正是为了探索一种更易于理解的一致性算法而产生的。</a:t>
            </a:r>
          </a:p>
          <a:p>
            <a:r>
              <a:rPr lang="en-US" altLang="zh-CN" dirty="0">
                <a:solidFill>
                  <a:srgbClr val="000000"/>
                </a:solidFill>
                <a:latin typeface="华文楷体" panose="02010600040101010101" pitchFamily="2" charset="-122"/>
                <a:ea typeface="华文楷体" panose="02010600040101010101" pitchFamily="2" charset="-122"/>
              </a:rPr>
              <a:t>Raft</a:t>
            </a:r>
            <a:r>
              <a:rPr lang="zh-CN" altLang="en-US" dirty="0">
                <a:solidFill>
                  <a:srgbClr val="000000"/>
                </a:solidFill>
                <a:latin typeface="华文楷体" panose="02010600040101010101" pitchFamily="2" charset="-122"/>
                <a:ea typeface="华文楷体" panose="02010600040101010101" pitchFamily="2" charset="-122"/>
              </a:rPr>
              <a:t>是一种管理复制日志的一致性算法</a:t>
            </a:r>
            <a:r>
              <a:rPr lang="zh-CN" altLang="en-US" dirty="0" smtClean="0">
                <a:solidFill>
                  <a:srgbClr val="000000"/>
                </a:solidFill>
                <a:latin typeface="华文楷体" panose="02010600040101010101" pitchFamily="2" charset="-122"/>
                <a:ea typeface="华文楷体" panose="02010600040101010101" pitchFamily="2" charset="-122"/>
              </a:rPr>
              <a:t>。它</a:t>
            </a:r>
            <a:r>
              <a:rPr lang="zh-CN" altLang="en-US" dirty="0">
                <a:solidFill>
                  <a:srgbClr val="000000"/>
                </a:solidFill>
                <a:latin typeface="华文楷体" panose="02010600040101010101" pitchFamily="2" charset="-122"/>
                <a:ea typeface="华文楷体" panose="02010600040101010101" pitchFamily="2" charset="-122"/>
              </a:rPr>
              <a:t>的首要设计目的就是易于理解，所以在选主的冲突处理等方式上它都选择了非常简单明了的解决方案。</a:t>
            </a:r>
          </a:p>
          <a:p>
            <a:r>
              <a:rPr lang="en-US" altLang="zh-CN" dirty="0">
                <a:solidFill>
                  <a:srgbClr val="000000"/>
                </a:solidFill>
                <a:latin typeface="华文楷体" panose="02010600040101010101" pitchFamily="2" charset="-122"/>
                <a:ea typeface="华文楷体" panose="02010600040101010101" pitchFamily="2" charset="-122"/>
              </a:rPr>
              <a:t>Raft</a:t>
            </a:r>
            <a:r>
              <a:rPr lang="zh-CN" altLang="en-US" dirty="0">
                <a:solidFill>
                  <a:srgbClr val="000000"/>
                </a:solidFill>
                <a:latin typeface="华文楷体" panose="02010600040101010101" pitchFamily="2" charset="-122"/>
                <a:ea typeface="华文楷体" panose="02010600040101010101" pitchFamily="2" charset="-122"/>
              </a:rPr>
              <a:t>将一致性拆分为几个关键元素：</a:t>
            </a:r>
          </a:p>
          <a:p>
            <a:pPr lvl="1">
              <a:buFont typeface="Arial" panose="020B0604020202020204" pitchFamily="34" charset="0"/>
              <a:buChar char="•"/>
            </a:pPr>
            <a:r>
              <a:rPr lang="en-US" altLang="zh-CN" dirty="0" smtClean="0">
                <a:solidFill>
                  <a:srgbClr val="000000"/>
                </a:solidFill>
                <a:latin typeface="华文楷体" panose="02010600040101010101" pitchFamily="2" charset="-122"/>
                <a:ea typeface="华文楷体" panose="02010600040101010101" pitchFamily="2" charset="-122"/>
              </a:rPr>
              <a:t>Leader</a:t>
            </a:r>
            <a:r>
              <a:rPr lang="zh-CN" altLang="en-US" dirty="0">
                <a:solidFill>
                  <a:srgbClr val="000000"/>
                </a:solidFill>
                <a:latin typeface="华文楷体" panose="02010600040101010101" pitchFamily="2" charset="-122"/>
                <a:ea typeface="华文楷体" panose="02010600040101010101" pitchFamily="2" charset="-122"/>
              </a:rPr>
              <a:t>选举</a:t>
            </a:r>
          </a:p>
          <a:p>
            <a:pPr lvl="1">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日志复制</a:t>
            </a:r>
          </a:p>
          <a:p>
            <a:pPr lvl="1">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安全性</a:t>
            </a:r>
          </a:p>
          <a:p>
            <a:endParaRPr lang="zh-CN" altLang="en-US" dirty="0"/>
          </a:p>
        </p:txBody>
      </p:sp>
    </p:spTree>
    <p:extLst>
      <p:ext uri="{BB962C8B-B14F-4D97-AF65-F5344CB8AC3E}">
        <p14:creationId xmlns:p14="http://schemas.microsoft.com/office/powerpoint/2010/main" val="4128398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与</a:t>
            </a:r>
            <a:r>
              <a:rPr lang="en-US" altLang="zh-CN" dirty="0" err="1">
                <a:latin typeface="华文楷体" panose="02010600040101010101" pitchFamily="2" charset="-122"/>
                <a:ea typeface="华文楷体" panose="02010600040101010101" pitchFamily="2" charset="-122"/>
              </a:rPr>
              <a:t>paxos</a:t>
            </a:r>
            <a:r>
              <a:rPr lang="zh-CN" altLang="en-US" dirty="0">
                <a:latin typeface="华文楷体" panose="02010600040101010101" pitchFamily="2" charset="-122"/>
                <a:ea typeface="华文楷体" panose="02010600040101010101" pitchFamily="2" charset="-122"/>
              </a:rPr>
              <a:t>的</a:t>
            </a:r>
            <a:r>
              <a:rPr lang="zh-CN" altLang="en-US" dirty="0" smtClean="0">
                <a:latin typeface="华文楷体" panose="02010600040101010101" pitchFamily="2" charset="-122"/>
                <a:ea typeface="华文楷体" panose="02010600040101010101" pitchFamily="2" charset="-122"/>
              </a:rPr>
              <a:t>对比：</a:t>
            </a:r>
            <a:endParaRPr lang="zh-CN" altLang="en-US" dirty="0"/>
          </a:p>
        </p:txBody>
      </p:sp>
      <p:sp>
        <p:nvSpPr>
          <p:cNvPr id="3" name="内容占位符 2"/>
          <p:cNvSpPr>
            <a:spLocks noGrp="1"/>
          </p:cNvSpPr>
          <p:nvPr>
            <p:ph idx="1"/>
          </p:nvPr>
        </p:nvSpPr>
        <p:spPr>
          <a:xfrm>
            <a:off x="2589212" y="1594979"/>
            <a:ext cx="8915400" cy="4542773"/>
          </a:xfrm>
        </p:spPr>
        <p:txBody>
          <a:bodyPr/>
          <a:lstStyle/>
          <a:p>
            <a:r>
              <a:rPr lang="zh-CN" altLang="en-US" dirty="0"/>
              <a:t>通常来接，</a:t>
            </a:r>
            <a:r>
              <a:rPr lang="en-US" altLang="zh-CN" dirty="0" err="1"/>
              <a:t>Paxos</a:t>
            </a:r>
            <a:r>
              <a:rPr lang="zh-CN" altLang="en-US" dirty="0"/>
              <a:t>是一种无领导算法，通过节点间两阶段通信保证一致性，但时间上有诸多问题。于是一种目标易于工业实践的一致性算法，被开发出来，及</a:t>
            </a:r>
            <a:r>
              <a:rPr lang="en-US" altLang="zh-CN" dirty="0"/>
              <a:t>Raft</a:t>
            </a:r>
            <a:r>
              <a:rPr lang="zh-CN" altLang="en-US" dirty="0"/>
              <a:t>。与</a:t>
            </a:r>
            <a:r>
              <a:rPr lang="en-US" altLang="zh-CN" dirty="0" err="1"/>
              <a:t>Paxos</a:t>
            </a:r>
            <a:r>
              <a:rPr lang="zh-CN" altLang="en-US" dirty="0"/>
              <a:t>不同的是，</a:t>
            </a:r>
            <a:r>
              <a:rPr lang="en-US" altLang="zh-CN" dirty="0"/>
              <a:t>Raft</a:t>
            </a:r>
            <a:r>
              <a:rPr lang="zh-CN" altLang="en-US" dirty="0"/>
              <a:t>是一种强领导算法，算法从竞选</a:t>
            </a:r>
            <a:r>
              <a:rPr lang="en-US" altLang="zh-CN" dirty="0"/>
              <a:t>leader</a:t>
            </a:r>
            <a:r>
              <a:rPr lang="zh-CN" altLang="en-US" dirty="0"/>
              <a:t>开始，竞选后，一切领导</a:t>
            </a:r>
            <a:r>
              <a:rPr lang="zh-CN" altLang="en-US" dirty="0" smtClean="0"/>
              <a:t>说了算！</a:t>
            </a:r>
            <a:endParaRPr lang="en-US" altLang="zh-CN" dirty="0" smtClean="0"/>
          </a:p>
          <a:p>
            <a:endParaRPr lang="en-US" altLang="zh-CN" dirty="0" smtClean="0"/>
          </a:p>
          <a:p>
            <a:r>
              <a:rPr lang="en-US" altLang="zh-CN" dirty="0"/>
              <a:t>Raft </a:t>
            </a:r>
            <a:r>
              <a:rPr lang="zh-CN" altLang="zh-CN" dirty="0"/>
              <a:t>和</a:t>
            </a:r>
            <a:r>
              <a:rPr lang="en-US" altLang="zh-CN" dirty="0"/>
              <a:t> </a:t>
            </a:r>
            <a:r>
              <a:rPr lang="en-US" altLang="zh-CN" dirty="0" err="1"/>
              <a:t>Paxos</a:t>
            </a:r>
            <a:r>
              <a:rPr lang="en-US" altLang="zh-CN" dirty="0"/>
              <a:t> </a:t>
            </a:r>
            <a:r>
              <a:rPr lang="zh-CN" altLang="zh-CN" dirty="0"/>
              <a:t>最大的不同之处就在于</a:t>
            </a:r>
            <a:r>
              <a:rPr lang="en-US" altLang="zh-CN" dirty="0"/>
              <a:t> Raft </a:t>
            </a:r>
            <a:r>
              <a:rPr lang="zh-CN" altLang="zh-CN" dirty="0"/>
              <a:t>的强领导特性：</a:t>
            </a:r>
            <a:r>
              <a:rPr lang="en-US" altLang="zh-CN" dirty="0"/>
              <a:t>Raft </a:t>
            </a:r>
            <a:r>
              <a:rPr lang="zh-CN" altLang="zh-CN" dirty="0"/>
              <a:t>使用领导人选举作为一致性协议里必不可少的部分，并且将尽可能多的功能集中到了领导人身上。这样就可以使得算法更加容易理解。例如，在</a:t>
            </a:r>
            <a:r>
              <a:rPr lang="en-US" altLang="zh-CN" dirty="0"/>
              <a:t> </a:t>
            </a:r>
            <a:r>
              <a:rPr lang="en-US" altLang="zh-CN" dirty="0" err="1"/>
              <a:t>Paxos</a:t>
            </a:r>
            <a:r>
              <a:rPr lang="en-US" altLang="zh-CN" dirty="0"/>
              <a:t> </a:t>
            </a:r>
            <a:r>
              <a:rPr lang="zh-CN" altLang="zh-CN" dirty="0"/>
              <a:t>中，领导人选举和基本的一致性协议是正交的：领导人选举仅仅是性能优化的手段，而且不是一致性所必须要求的。但是，这样就增加了多余的机制：</a:t>
            </a:r>
            <a:r>
              <a:rPr lang="en-US" altLang="zh-CN" dirty="0" err="1"/>
              <a:t>Paxos</a:t>
            </a:r>
            <a:r>
              <a:rPr lang="en-US" altLang="zh-CN" dirty="0"/>
              <a:t> </a:t>
            </a:r>
            <a:r>
              <a:rPr lang="zh-CN" altLang="zh-CN" dirty="0"/>
              <a:t>同时包含了针对基本一致性要求的两阶段提交协议和针对领导人选举的独立的机制。相比较而言，</a:t>
            </a:r>
            <a:r>
              <a:rPr lang="en-US" altLang="zh-CN" dirty="0"/>
              <a:t>Raft </a:t>
            </a:r>
            <a:r>
              <a:rPr lang="zh-CN" altLang="zh-CN" dirty="0"/>
              <a:t>就直接将领导人选举纳入到一致性算法中，并作为两阶段一致性的第一步。这样就减少了很多机制。</a:t>
            </a:r>
            <a:endParaRPr lang="zh-CN" altLang="en-US" dirty="0"/>
          </a:p>
        </p:txBody>
      </p:sp>
    </p:spTree>
    <p:extLst>
      <p:ext uri="{BB962C8B-B14F-4D97-AF65-F5344CB8AC3E}">
        <p14:creationId xmlns:p14="http://schemas.microsoft.com/office/powerpoint/2010/main" val="1146543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1037469"/>
            <a:ext cx="8911687" cy="615967"/>
          </a:xfrm>
        </p:spPr>
        <p:txBody>
          <a:bodyPr>
            <a:normAutofit fontScale="90000"/>
          </a:bodyPr>
          <a:lstStyle/>
          <a:p>
            <a:r>
              <a:rPr lang="zh-CN" altLang="en-US" dirty="0">
                <a:latin typeface="华文楷体" panose="02010600040101010101" pitchFamily="2" charset="-122"/>
                <a:ea typeface="华文楷体" panose="02010600040101010101" pitchFamily="2" charset="-122"/>
              </a:rPr>
              <a:t>与</a:t>
            </a:r>
            <a:r>
              <a:rPr lang="en-US" altLang="zh-CN" dirty="0" err="1">
                <a:latin typeface="华文楷体" panose="02010600040101010101" pitchFamily="2" charset="-122"/>
                <a:ea typeface="华文楷体" panose="02010600040101010101" pitchFamily="2" charset="-122"/>
              </a:rPr>
              <a:t>paxos</a:t>
            </a:r>
            <a:r>
              <a:rPr lang="zh-CN" altLang="en-US" dirty="0">
                <a:latin typeface="华文楷体" panose="02010600040101010101" pitchFamily="2" charset="-122"/>
                <a:ea typeface="华文楷体" panose="02010600040101010101" pitchFamily="2" charset="-122"/>
              </a:rPr>
              <a:t>的</a:t>
            </a:r>
            <a:r>
              <a:rPr lang="zh-CN" altLang="en-US" dirty="0" smtClean="0">
                <a:latin typeface="华文楷体" panose="02010600040101010101" pitchFamily="2" charset="-122"/>
                <a:ea typeface="华文楷体" panose="02010600040101010101" pitchFamily="2" charset="-122"/>
              </a:rPr>
              <a:t>对比：</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lstStyle/>
          <a:p>
            <a:r>
              <a:rPr lang="en-US" altLang="zh-CN" dirty="0" err="1"/>
              <a:t>Paxos</a:t>
            </a:r>
            <a:r>
              <a:rPr lang="en-US" altLang="zh-CN" dirty="0"/>
              <a:t> </a:t>
            </a:r>
            <a:r>
              <a:rPr lang="zh-CN" altLang="zh-CN" dirty="0"/>
              <a:t>有两个致命的缺点。第一个是</a:t>
            </a:r>
            <a:r>
              <a:rPr lang="en-US" altLang="zh-CN" dirty="0"/>
              <a:t> </a:t>
            </a:r>
            <a:r>
              <a:rPr lang="en-US" altLang="zh-CN" dirty="0" err="1"/>
              <a:t>Paxos</a:t>
            </a:r>
            <a:r>
              <a:rPr lang="en-US" altLang="zh-CN" dirty="0"/>
              <a:t> </a:t>
            </a:r>
            <a:r>
              <a:rPr lang="zh-CN" altLang="zh-CN" dirty="0"/>
              <a:t>太难以理解。它的完整的解释晦涩难懂；很少有人能完全理解</a:t>
            </a:r>
            <a:r>
              <a:rPr lang="zh-CN" altLang="zh-CN" dirty="0" smtClean="0"/>
              <a:t>，</a:t>
            </a:r>
            <a:endParaRPr lang="en-US" altLang="zh-CN" dirty="0" smtClean="0"/>
          </a:p>
          <a:p>
            <a:r>
              <a:rPr lang="en-US" altLang="zh-CN" dirty="0" err="1"/>
              <a:t>Paxos</a:t>
            </a:r>
            <a:r>
              <a:rPr lang="en-US" altLang="zh-CN" dirty="0"/>
              <a:t> </a:t>
            </a:r>
            <a:r>
              <a:rPr lang="zh-CN" altLang="zh-CN" dirty="0"/>
              <a:t>的第二个缺点是它难以在实际环境中实现</a:t>
            </a:r>
            <a:r>
              <a:rPr lang="zh-CN" altLang="zh-CN" dirty="0" smtClean="0"/>
              <a:t>。</a:t>
            </a:r>
            <a:endParaRPr lang="en-US" altLang="zh-CN" dirty="0" smtClean="0"/>
          </a:p>
          <a:p>
            <a:r>
              <a:rPr lang="zh-CN" altLang="zh-CN" dirty="0"/>
              <a:t>另外，</a:t>
            </a:r>
            <a:r>
              <a:rPr lang="en-US" altLang="zh-CN" dirty="0" err="1"/>
              <a:t>Paxos</a:t>
            </a:r>
            <a:r>
              <a:rPr lang="en-US" altLang="zh-CN" dirty="0"/>
              <a:t> </a:t>
            </a:r>
            <a:r>
              <a:rPr lang="zh-CN" altLang="zh-CN" dirty="0"/>
              <a:t>的结构也是不容易在一个实际系统中进行实现的，这是单决策问题分解带来的又一个问题。 </a:t>
            </a:r>
            <a:r>
              <a:rPr lang="en-US" altLang="zh-CN" dirty="0" smtClean="0"/>
              <a:t>multi-</a:t>
            </a:r>
            <a:r>
              <a:rPr lang="en-US" altLang="zh-CN" dirty="0" err="1" smtClean="0"/>
              <a:t>Paxos</a:t>
            </a:r>
            <a:r>
              <a:rPr lang="zh-CN" altLang="zh-CN" dirty="0"/>
              <a:t>） ，大家还没有一个一致同意的算法</a:t>
            </a:r>
            <a:r>
              <a:rPr lang="zh-CN" altLang="zh-CN" dirty="0" smtClean="0"/>
              <a:t>。</a:t>
            </a:r>
            <a:endParaRPr lang="en-US" altLang="zh-CN" dirty="0" smtClean="0"/>
          </a:p>
          <a:p>
            <a:r>
              <a:rPr lang="zh-CN" altLang="zh-CN" dirty="0"/>
              <a:t>另一个问题是，</a:t>
            </a:r>
            <a:r>
              <a:rPr lang="en-US" altLang="zh-CN" dirty="0" err="1"/>
              <a:t>Paxos</a:t>
            </a:r>
            <a:r>
              <a:rPr lang="en-US" altLang="zh-CN" dirty="0"/>
              <a:t> </a:t>
            </a:r>
            <a:r>
              <a:rPr lang="zh-CN" altLang="zh-CN" dirty="0"/>
              <a:t>使用对等的点对点的实现作为它的核心（尽管它最终提出了一种弱领导者的形式来优化性能）。这种方法在只有一个决策被制定的情况下才显得有效，但是很少有现实中的系统使用它。</a:t>
            </a:r>
            <a:endParaRPr lang="zh-CN" altLang="en-US" dirty="0"/>
          </a:p>
        </p:txBody>
      </p:sp>
    </p:spTree>
    <p:extLst>
      <p:ext uri="{BB962C8B-B14F-4D97-AF65-F5344CB8AC3E}">
        <p14:creationId xmlns:p14="http://schemas.microsoft.com/office/powerpoint/2010/main" val="2594668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577369"/>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状态机</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92925" y="1233377"/>
            <a:ext cx="8915400" cy="4847966"/>
          </a:xfrm>
        </p:spPr>
        <p:txBody>
          <a:bodyPr/>
          <a:lstStyle/>
          <a:p>
            <a:r>
              <a:rPr lang="zh-CN" altLang="en-US" dirty="0">
                <a:latin typeface="华文楷体" panose="02010600040101010101" pitchFamily="2" charset="-122"/>
                <a:ea typeface="华文楷体" panose="02010600040101010101" pitchFamily="2" charset="-122"/>
              </a:rPr>
              <a:t>所有一致性算法都会涉及到状态机，而状态机保证系统从一个一致的状态开始，以相同的顺序执行</a:t>
            </a:r>
            <a:r>
              <a:rPr lang="zh-CN" altLang="en-US" dirty="0" smtClean="0">
                <a:latin typeface="华文楷体" panose="02010600040101010101" pitchFamily="2" charset="-122"/>
                <a:ea typeface="华文楷体" panose="02010600040101010101" pitchFamily="2" charset="-122"/>
              </a:rPr>
              <a:t>一系列</a:t>
            </a:r>
            <a:r>
              <a:rPr lang="zh-CN" altLang="en-US" dirty="0">
                <a:latin typeface="华文楷体" panose="02010600040101010101" pitchFamily="2" charset="-122"/>
                <a:ea typeface="华文楷体" panose="02010600040101010101" pitchFamily="2" charset="-122"/>
              </a:rPr>
              <a:t>指令最终会达到另一个一致的状态</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820" y="2127621"/>
            <a:ext cx="7736758" cy="4060048"/>
          </a:xfrm>
          <a:prstGeom prst="rect">
            <a:avLst/>
          </a:prstGeom>
        </p:spPr>
      </p:pic>
    </p:spTree>
    <p:extLst>
      <p:ext uri="{BB962C8B-B14F-4D97-AF65-F5344CB8AC3E}">
        <p14:creationId xmlns:p14="http://schemas.microsoft.com/office/powerpoint/2010/main" val="766511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3764" y="611231"/>
            <a:ext cx="2210895" cy="663777"/>
          </a:xfrm>
        </p:spPr>
        <p:txBody>
          <a:bodyPr/>
          <a:lstStyle/>
          <a:p>
            <a:r>
              <a:rPr lang="zh-CN" altLang="en-US" dirty="0" smtClean="0">
                <a:latin typeface="华文楷体" panose="02010600040101010101" pitchFamily="2" charset="-122"/>
                <a:ea typeface="华文楷体" panose="02010600040101010101" pitchFamily="2" charset="-122"/>
              </a:rPr>
              <a:t>算法基础：</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1687690" y="1313644"/>
            <a:ext cx="10225268" cy="5409127"/>
          </a:xfrm>
        </p:spPr>
        <p:txBody>
          <a:bodyPr/>
          <a:lstStyle/>
          <a:p>
            <a:pPr marL="0" indent="0">
              <a:buNone/>
            </a:pPr>
            <a:r>
              <a:rPr lang="zh-CN" altLang="en-US" sz="2800" b="1" dirty="0" smtClean="0">
                <a:solidFill>
                  <a:srgbClr val="000000"/>
                </a:solidFill>
                <a:latin typeface="华文楷体" panose="02010600040101010101" pitchFamily="2" charset="-122"/>
                <a:ea typeface="华文楷体" panose="02010600040101010101" pitchFamily="2" charset="-122"/>
              </a:rPr>
              <a:t>角色：</a:t>
            </a:r>
            <a:endParaRPr lang="zh-CN" altLang="en-US" sz="2800" dirty="0">
              <a:solidFill>
                <a:srgbClr val="000000"/>
              </a:solidFill>
              <a:latin typeface="华文楷体" panose="02010600040101010101" pitchFamily="2" charset="-122"/>
              <a:ea typeface="华文楷体" panose="02010600040101010101" pitchFamily="2" charset="-122"/>
            </a:endParaRPr>
          </a:p>
          <a:p>
            <a:pPr marL="0" indent="0">
              <a:buNone/>
            </a:pPr>
            <a:r>
              <a:rPr lang="en-US" altLang="zh-CN" sz="2800" dirty="0">
                <a:solidFill>
                  <a:srgbClr val="000000"/>
                </a:solidFill>
                <a:latin typeface="华文楷体" panose="02010600040101010101" pitchFamily="2" charset="-122"/>
                <a:ea typeface="华文楷体" panose="02010600040101010101" pitchFamily="2" charset="-122"/>
              </a:rPr>
              <a:t>Raft</a:t>
            </a:r>
            <a:r>
              <a:rPr lang="zh-CN" altLang="en-US" sz="2800" dirty="0">
                <a:solidFill>
                  <a:srgbClr val="000000"/>
                </a:solidFill>
                <a:latin typeface="华文楷体" panose="02010600040101010101" pitchFamily="2" charset="-122"/>
                <a:ea typeface="华文楷体" panose="02010600040101010101" pitchFamily="2" charset="-122"/>
              </a:rPr>
              <a:t>通过选举</a:t>
            </a:r>
            <a:r>
              <a:rPr lang="en-US" altLang="zh-CN" sz="2800" dirty="0">
                <a:solidFill>
                  <a:srgbClr val="000000"/>
                </a:solidFill>
                <a:latin typeface="华文楷体" panose="02010600040101010101" pitchFamily="2" charset="-122"/>
                <a:ea typeface="华文楷体" panose="02010600040101010101" pitchFamily="2" charset="-122"/>
              </a:rPr>
              <a:t>Leader</a:t>
            </a:r>
            <a:r>
              <a:rPr lang="zh-CN" altLang="en-US" sz="2800" dirty="0">
                <a:solidFill>
                  <a:srgbClr val="000000"/>
                </a:solidFill>
                <a:latin typeface="华文楷体" panose="02010600040101010101" pitchFamily="2" charset="-122"/>
                <a:ea typeface="华文楷体" panose="02010600040101010101" pitchFamily="2" charset="-122"/>
              </a:rPr>
              <a:t>并由</a:t>
            </a:r>
            <a:r>
              <a:rPr lang="en-US" altLang="zh-CN" sz="2800" dirty="0">
                <a:solidFill>
                  <a:srgbClr val="000000"/>
                </a:solidFill>
                <a:latin typeface="华文楷体" panose="02010600040101010101" pitchFamily="2" charset="-122"/>
                <a:ea typeface="华文楷体" panose="02010600040101010101" pitchFamily="2" charset="-122"/>
              </a:rPr>
              <a:t>Leader</a:t>
            </a:r>
            <a:r>
              <a:rPr lang="zh-CN" altLang="en-US" sz="2800" dirty="0">
                <a:solidFill>
                  <a:srgbClr val="000000"/>
                </a:solidFill>
                <a:latin typeface="华文楷体" panose="02010600040101010101" pitchFamily="2" charset="-122"/>
                <a:ea typeface="华文楷体" panose="02010600040101010101" pitchFamily="2" charset="-122"/>
              </a:rPr>
              <a:t>节点负责管理日志复制来实现多副本的一致性。</a:t>
            </a:r>
          </a:p>
          <a:p>
            <a:pPr marL="0" indent="0">
              <a:buNone/>
            </a:pPr>
            <a:r>
              <a:rPr lang="zh-CN" altLang="en-US" sz="2800" dirty="0">
                <a:solidFill>
                  <a:srgbClr val="000000"/>
                </a:solidFill>
                <a:latin typeface="华文楷体" panose="02010600040101010101" pitchFamily="2" charset="-122"/>
                <a:ea typeface="华文楷体" panose="02010600040101010101" pitchFamily="2" charset="-122"/>
              </a:rPr>
              <a:t>在</a:t>
            </a:r>
            <a:r>
              <a:rPr lang="en-US" altLang="zh-CN" sz="2800" dirty="0">
                <a:solidFill>
                  <a:srgbClr val="000000"/>
                </a:solidFill>
                <a:latin typeface="华文楷体" panose="02010600040101010101" pitchFamily="2" charset="-122"/>
                <a:ea typeface="华文楷体" panose="02010600040101010101" pitchFamily="2" charset="-122"/>
              </a:rPr>
              <a:t>Raft</a:t>
            </a:r>
            <a:r>
              <a:rPr lang="zh-CN" altLang="en-US" sz="2800" dirty="0">
                <a:solidFill>
                  <a:srgbClr val="000000"/>
                </a:solidFill>
                <a:latin typeface="华文楷体" panose="02010600040101010101" pitchFamily="2" charset="-122"/>
                <a:ea typeface="华文楷体" panose="02010600040101010101" pitchFamily="2" charset="-122"/>
              </a:rPr>
              <a:t>中，节点有三种角色：</a:t>
            </a:r>
          </a:p>
          <a:p>
            <a:pPr lvl="1">
              <a:buFont typeface="Arial" panose="020B0604020202020204" pitchFamily="34" charset="0"/>
              <a:buChar char="•"/>
            </a:pPr>
            <a:r>
              <a:rPr lang="en-US" altLang="zh-CN" sz="2400" dirty="0">
                <a:solidFill>
                  <a:srgbClr val="000000"/>
                </a:solidFill>
                <a:latin typeface="华文楷体" panose="02010600040101010101" pitchFamily="2" charset="-122"/>
                <a:ea typeface="华文楷体" panose="02010600040101010101" pitchFamily="2" charset="-122"/>
              </a:rPr>
              <a:t>Leader</a:t>
            </a:r>
            <a:r>
              <a:rPr lang="zh-CN" altLang="en-US" sz="2400" dirty="0">
                <a:solidFill>
                  <a:srgbClr val="000000"/>
                </a:solidFill>
                <a:latin typeface="华文楷体" panose="02010600040101010101" pitchFamily="2" charset="-122"/>
                <a:ea typeface="华文楷体" panose="02010600040101010101" pitchFamily="2" charset="-122"/>
              </a:rPr>
              <a:t>：负责接收客户端的请求，将日志复制到其他节点并告知其他节点何时应用这些日志是安全的</a:t>
            </a:r>
          </a:p>
          <a:p>
            <a:pPr lvl="1">
              <a:buFont typeface="Arial" panose="020B0604020202020204" pitchFamily="34" charset="0"/>
              <a:buChar char="•"/>
            </a:pPr>
            <a:r>
              <a:rPr lang="en-US" altLang="zh-CN" sz="2400" dirty="0">
                <a:solidFill>
                  <a:srgbClr val="000000"/>
                </a:solidFill>
                <a:latin typeface="华文楷体" panose="02010600040101010101" pitchFamily="2" charset="-122"/>
                <a:ea typeface="华文楷体" panose="02010600040101010101" pitchFamily="2" charset="-122"/>
              </a:rPr>
              <a:t>Candidate</a:t>
            </a:r>
            <a:r>
              <a:rPr lang="zh-CN" altLang="en-US" sz="2400" dirty="0">
                <a:solidFill>
                  <a:srgbClr val="000000"/>
                </a:solidFill>
                <a:latin typeface="华文楷体" panose="02010600040101010101" pitchFamily="2" charset="-122"/>
                <a:ea typeface="华文楷体" panose="02010600040101010101" pitchFamily="2" charset="-122"/>
              </a:rPr>
              <a:t>：用于选举</a:t>
            </a:r>
            <a:r>
              <a:rPr lang="en-US" altLang="zh-CN" sz="2400" dirty="0">
                <a:solidFill>
                  <a:srgbClr val="000000"/>
                </a:solidFill>
                <a:latin typeface="华文楷体" panose="02010600040101010101" pitchFamily="2" charset="-122"/>
                <a:ea typeface="华文楷体" panose="02010600040101010101" pitchFamily="2" charset="-122"/>
              </a:rPr>
              <a:t>Leader</a:t>
            </a:r>
            <a:r>
              <a:rPr lang="zh-CN" altLang="en-US" sz="2400" dirty="0">
                <a:solidFill>
                  <a:srgbClr val="000000"/>
                </a:solidFill>
                <a:latin typeface="华文楷体" panose="02010600040101010101" pitchFamily="2" charset="-122"/>
                <a:ea typeface="华文楷体" panose="02010600040101010101" pitchFamily="2" charset="-122"/>
              </a:rPr>
              <a:t>的一种角色</a:t>
            </a:r>
          </a:p>
          <a:p>
            <a:pPr lvl="1">
              <a:buFont typeface="Arial" panose="020B0604020202020204" pitchFamily="34" charset="0"/>
              <a:buChar char="•"/>
            </a:pPr>
            <a:r>
              <a:rPr lang="en-US" altLang="zh-CN" sz="2400" dirty="0">
                <a:solidFill>
                  <a:srgbClr val="000000"/>
                </a:solidFill>
                <a:latin typeface="华文楷体" panose="02010600040101010101" pitchFamily="2" charset="-122"/>
                <a:ea typeface="华文楷体" panose="02010600040101010101" pitchFamily="2" charset="-122"/>
              </a:rPr>
              <a:t>Follower</a:t>
            </a:r>
            <a:r>
              <a:rPr lang="zh-CN" altLang="en-US" sz="2400" dirty="0">
                <a:solidFill>
                  <a:srgbClr val="000000"/>
                </a:solidFill>
                <a:latin typeface="华文楷体" panose="02010600040101010101" pitchFamily="2" charset="-122"/>
                <a:ea typeface="华文楷体" panose="02010600040101010101" pitchFamily="2" charset="-122"/>
              </a:rPr>
              <a:t>：负责响应来自</a:t>
            </a:r>
            <a:r>
              <a:rPr lang="en-US" altLang="zh-CN" sz="2400" dirty="0">
                <a:solidFill>
                  <a:srgbClr val="000000"/>
                </a:solidFill>
                <a:latin typeface="华文楷体" panose="02010600040101010101" pitchFamily="2" charset="-122"/>
                <a:ea typeface="华文楷体" panose="02010600040101010101" pitchFamily="2" charset="-122"/>
              </a:rPr>
              <a:t>Leader</a:t>
            </a:r>
            <a:r>
              <a:rPr lang="zh-CN" altLang="en-US" sz="2400" dirty="0">
                <a:solidFill>
                  <a:srgbClr val="000000"/>
                </a:solidFill>
                <a:latin typeface="华文楷体" panose="02010600040101010101" pitchFamily="2" charset="-122"/>
                <a:ea typeface="华文楷体" panose="02010600040101010101" pitchFamily="2" charset="-122"/>
              </a:rPr>
              <a:t>或者</a:t>
            </a:r>
            <a:r>
              <a:rPr lang="en-US" altLang="zh-CN" sz="2400" dirty="0">
                <a:solidFill>
                  <a:srgbClr val="000000"/>
                </a:solidFill>
                <a:latin typeface="华文楷体" panose="02010600040101010101" pitchFamily="2" charset="-122"/>
                <a:ea typeface="华文楷体" panose="02010600040101010101" pitchFamily="2" charset="-122"/>
              </a:rPr>
              <a:t>Candidate</a:t>
            </a:r>
            <a:r>
              <a:rPr lang="zh-CN" altLang="en-US" sz="2400" dirty="0">
                <a:solidFill>
                  <a:srgbClr val="000000"/>
                </a:solidFill>
                <a:latin typeface="华文楷体" panose="02010600040101010101" pitchFamily="2" charset="-122"/>
                <a:ea typeface="华文楷体" panose="02010600040101010101" pitchFamily="2" charset="-122"/>
              </a:rPr>
              <a:t>的请求</a:t>
            </a:r>
          </a:p>
          <a:p>
            <a:endParaRPr lang="zh-CN" altLang="en-US" dirty="0"/>
          </a:p>
        </p:txBody>
      </p:sp>
    </p:spTree>
    <p:extLst>
      <p:ext uri="{BB962C8B-B14F-4D97-AF65-F5344CB8AC3E}">
        <p14:creationId xmlns:p14="http://schemas.microsoft.com/office/powerpoint/2010/main" val="1987047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2" y="276381"/>
            <a:ext cx="8911687" cy="586504"/>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角色：</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89212" y="862885"/>
            <a:ext cx="9413898" cy="5859887"/>
          </a:xfrm>
        </p:spPr>
        <p:txBody>
          <a:bodyPr/>
          <a:lstStyle/>
          <a:p>
            <a:pPr>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角色转化如图：</a:t>
            </a:r>
            <a:endParaRPr lang="en-US" altLang="zh-CN" dirty="0" smtClean="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smtClean="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smtClean="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smtClean="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smtClean="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smtClean="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endParaRPr lang="en-US" altLang="zh-CN" dirty="0">
              <a:solidFill>
                <a:srgbClr val="000000"/>
              </a:solidFill>
              <a:latin typeface="华文楷体" panose="02010600040101010101" pitchFamily="2" charset="-122"/>
              <a:ea typeface="华文楷体" panose="02010600040101010101" pitchFamily="2" charset="-122"/>
            </a:endParaRPr>
          </a:p>
          <a:p>
            <a:pPr>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所有</a:t>
            </a:r>
            <a:r>
              <a:rPr lang="zh-CN" altLang="en-US" dirty="0">
                <a:solidFill>
                  <a:srgbClr val="000000"/>
                </a:solidFill>
                <a:latin typeface="华文楷体" panose="02010600040101010101" pitchFamily="2" charset="-122"/>
                <a:ea typeface="华文楷体" panose="02010600040101010101" pitchFamily="2" charset="-122"/>
              </a:rPr>
              <a:t>节点初始状态都是</a:t>
            </a:r>
            <a:r>
              <a:rPr lang="en-US" altLang="zh-CN" dirty="0">
                <a:solidFill>
                  <a:srgbClr val="000000"/>
                </a:solidFill>
                <a:latin typeface="华文楷体" panose="02010600040101010101" pitchFamily="2" charset="-122"/>
                <a:ea typeface="华文楷体" panose="02010600040101010101" pitchFamily="2" charset="-122"/>
              </a:rPr>
              <a:t>Follower</a:t>
            </a:r>
            <a:r>
              <a:rPr lang="zh-CN" altLang="en-US" dirty="0">
                <a:solidFill>
                  <a:srgbClr val="000000"/>
                </a:solidFill>
                <a:latin typeface="华文楷体" panose="02010600040101010101" pitchFamily="2" charset="-122"/>
                <a:ea typeface="华文楷体" panose="02010600040101010101" pitchFamily="2" charset="-122"/>
              </a:rPr>
              <a:t>角色</a:t>
            </a:r>
          </a:p>
          <a:p>
            <a:pPr>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超时时间内没有收到</a:t>
            </a:r>
            <a:r>
              <a:rPr lang="en-US" altLang="zh-CN" dirty="0">
                <a:solidFill>
                  <a:srgbClr val="000000"/>
                </a:solidFill>
                <a:latin typeface="华文楷体" panose="02010600040101010101" pitchFamily="2" charset="-122"/>
                <a:ea typeface="华文楷体" panose="02010600040101010101" pitchFamily="2" charset="-122"/>
              </a:rPr>
              <a:t>Leader</a:t>
            </a:r>
            <a:r>
              <a:rPr lang="zh-CN" altLang="en-US" dirty="0">
                <a:solidFill>
                  <a:srgbClr val="000000"/>
                </a:solidFill>
                <a:latin typeface="华文楷体" panose="02010600040101010101" pitchFamily="2" charset="-122"/>
                <a:ea typeface="华文楷体" panose="02010600040101010101" pitchFamily="2" charset="-122"/>
              </a:rPr>
              <a:t>的请求则转换为</a:t>
            </a:r>
            <a:r>
              <a:rPr lang="en-US" altLang="zh-CN" dirty="0">
                <a:solidFill>
                  <a:srgbClr val="000000"/>
                </a:solidFill>
                <a:latin typeface="华文楷体" panose="02010600040101010101" pitchFamily="2" charset="-122"/>
                <a:ea typeface="华文楷体" panose="02010600040101010101" pitchFamily="2" charset="-122"/>
              </a:rPr>
              <a:t>Candidate</a:t>
            </a:r>
            <a:r>
              <a:rPr lang="zh-CN" altLang="en-US" dirty="0">
                <a:solidFill>
                  <a:srgbClr val="000000"/>
                </a:solidFill>
                <a:latin typeface="华文楷体" panose="02010600040101010101" pitchFamily="2" charset="-122"/>
                <a:ea typeface="华文楷体" panose="02010600040101010101" pitchFamily="2" charset="-122"/>
              </a:rPr>
              <a:t>进行选举</a:t>
            </a:r>
          </a:p>
          <a:p>
            <a:pPr>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Candidate</a:t>
            </a:r>
            <a:r>
              <a:rPr lang="zh-CN" altLang="en-US" dirty="0">
                <a:solidFill>
                  <a:srgbClr val="000000"/>
                </a:solidFill>
                <a:latin typeface="华文楷体" panose="02010600040101010101" pitchFamily="2" charset="-122"/>
                <a:ea typeface="华文楷体" panose="02010600040101010101" pitchFamily="2" charset="-122"/>
              </a:rPr>
              <a:t>收到大多数节点的选票则转换为</a:t>
            </a:r>
            <a:r>
              <a:rPr lang="en-US" altLang="zh-CN" dirty="0">
                <a:solidFill>
                  <a:srgbClr val="000000"/>
                </a:solidFill>
                <a:latin typeface="华文楷体" panose="02010600040101010101" pitchFamily="2" charset="-122"/>
                <a:ea typeface="华文楷体" panose="02010600040101010101" pitchFamily="2" charset="-122"/>
              </a:rPr>
              <a:t>Leader</a:t>
            </a:r>
            <a:r>
              <a:rPr lang="zh-CN" altLang="en-US" dirty="0">
                <a:solidFill>
                  <a:srgbClr val="000000"/>
                </a:solidFill>
                <a:latin typeface="华文楷体" panose="02010600040101010101" pitchFamily="2" charset="-122"/>
                <a:ea typeface="华文楷体" panose="02010600040101010101" pitchFamily="2" charset="-122"/>
              </a:rPr>
              <a:t>；发现</a:t>
            </a:r>
            <a:r>
              <a:rPr lang="en-US" altLang="zh-CN" dirty="0">
                <a:solidFill>
                  <a:srgbClr val="000000"/>
                </a:solidFill>
                <a:latin typeface="华文楷体" panose="02010600040101010101" pitchFamily="2" charset="-122"/>
                <a:ea typeface="华文楷体" panose="02010600040101010101" pitchFamily="2" charset="-122"/>
              </a:rPr>
              <a:t>Leader</a:t>
            </a:r>
            <a:r>
              <a:rPr lang="zh-CN" altLang="en-US" dirty="0">
                <a:solidFill>
                  <a:srgbClr val="000000"/>
                </a:solidFill>
                <a:latin typeface="华文楷体" panose="02010600040101010101" pitchFamily="2" charset="-122"/>
                <a:ea typeface="华文楷体" panose="02010600040101010101" pitchFamily="2" charset="-122"/>
              </a:rPr>
              <a:t>或者收到更高任期的请求则转换为</a:t>
            </a:r>
            <a:r>
              <a:rPr lang="en-US" altLang="zh-CN" dirty="0">
                <a:solidFill>
                  <a:srgbClr val="000000"/>
                </a:solidFill>
                <a:latin typeface="华文楷体" panose="02010600040101010101" pitchFamily="2" charset="-122"/>
                <a:ea typeface="华文楷体" panose="02010600040101010101" pitchFamily="2" charset="-122"/>
              </a:rPr>
              <a:t>Follower</a:t>
            </a:r>
          </a:p>
          <a:p>
            <a:pPr>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Leader</a:t>
            </a:r>
            <a:r>
              <a:rPr lang="zh-CN" altLang="en-US" dirty="0">
                <a:solidFill>
                  <a:srgbClr val="000000"/>
                </a:solidFill>
                <a:latin typeface="华文楷体" panose="02010600040101010101" pitchFamily="2" charset="-122"/>
                <a:ea typeface="华文楷体" panose="02010600040101010101" pitchFamily="2" charset="-122"/>
              </a:rPr>
              <a:t>在收到更高任期的请求后转换为</a:t>
            </a:r>
            <a:r>
              <a:rPr lang="en-US" altLang="zh-CN" dirty="0">
                <a:solidFill>
                  <a:srgbClr val="000000"/>
                </a:solidFill>
                <a:latin typeface="华文楷体" panose="02010600040101010101" pitchFamily="2" charset="-122"/>
                <a:ea typeface="华文楷体" panose="02010600040101010101" pitchFamily="2" charset="-122"/>
              </a:rPr>
              <a:t>Follower</a:t>
            </a:r>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809" y="1223493"/>
            <a:ext cx="8346174" cy="3515932"/>
          </a:xfrm>
          <a:prstGeom prst="rect">
            <a:avLst/>
          </a:prstGeom>
        </p:spPr>
      </p:pic>
    </p:spTree>
    <p:extLst>
      <p:ext uri="{BB962C8B-B14F-4D97-AF65-F5344CB8AC3E}">
        <p14:creationId xmlns:p14="http://schemas.microsoft.com/office/powerpoint/2010/main" val="1338912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663777"/>
          </a:xfrm>
        </p:spPr>
        <p:txBody>
          <a:bodyPr/>
          <a:lstStyle/>
          <a:p>
            <a:r>
              <a:rPr lang="zh-CN" altLang="en-US" dirty="0" smtClean="0">
                <a:latin typeface="华文楷体" panose="02010600040101010101" pitchFamily="2" charset="-122"/>
                <a:ea typeface="华文楷体" panose="02010600040101010101" pitchFamily="2" charset="-122"/>
              </a:rPr>
              <a:t>任期：</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92925" y="1287887"/>
            <a:ext cx="8915400" cy="4610456"/>
          </a:xfrm>
        </p:spPr>
        <p:txBody>
          <a:bodyPr/>
          <a:lstStyle/>
          <a:p>
            <a:r>
              <a:rPr lang="en-US" altLang="zh-CN" dirty="0">
                <a:latin typeface="华文楷体" panose="02010600040101010101" pitchFamily="2" charset="-122"/>
                <a:ea typeface="华文楷体" panose="02010600040101010101" pitchFamily="2" charset="-122"/>
              </a:rPr>
              <a:t>Raft</a:t>
            </a:r>
            <a:r>
              <a:rPr lang="zh-CN" altLang="en-US" dirty="0">
                <a:latin typeface="华文楷体" panose="02010600040101010101" pitchFamily="2" charset="-122"/>
                <a:ea typeface="华文楷体" panose="02010600040101010101" pitchFamily="2" charset="-122"/>
              </a:rPr>
              <a:t>把时间切割为任意长度的任期，每个任期都有一个任期号，采用连续的整数</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678" y="1784238"/>
            <a:ext cx="8560179" cy="4876190"/>
          </a:xfrm>
          <a:prstGeom prst="rect">
            <a:avLst/>
          </a:prstGeom>
        </p:spPr>
      </p:pic>
    </p:spTree>
    <p:extLst>
      <p:ext uri="{BB962C8B-B14F-4D97-AF65-F5344CB8AC3E}">
        <p14:creationId xmlns:p14="http://schemas.microsoft.com/office/powerpoint/2010/main" val="331075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1"/>
            <a:ext cx="8911687" cy="465654"/>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领导人选取</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89212" y="1377863"/>
            <a:ext cx="8915400" cy="4533359"/>
          </a:xfrm>
        </p:spPr>
        <p:txBody>
          <a:bodyPr/>
          <a:lstStyle/>
          <a:p>
            <a:pPr marL="0" indent="0">
              <a:buNone/>
            </a:pPr>
            <a:r>
              <a:rPr lang="en-US" altLang="zh-CN" dirty="0"/>
              <a:t>Raft </a:t>
            </a:r>
            <a:r>
              <a:rPr lang="zh-CN" altLang="zh-CN" dirty="0"/>
              <a:t>使用一种心跳机制（</a:t>
            </a:r>
            <a:r>
              <a:rPr lang="en-US" altLang="zh-CN" dirty="0"/>
              <a:t>heartbeat</a:t>
            </a:r>
            <a:r>
              <a:rPr lang="zh-CN" altLang="zh-CN" dirty="0"/>
              <a:t>）来触发领导人的选取。当服务器启动时，它们会初始化为追随者。</a:t>
            </a:r>
            <a:r>
              <a:rPr lang="zh-CN" altLang="zh-CN" dirty="0" smtClean="0"/>
              <a:t>一服务器</a:t>
            </a:r>
            <a:r>
              <a:rPr lang="zh-CN" altLang="zh-CN" dirty="0"/>
              <a:t>会一直保持追随者的状态只要它们能够收到来自领导人或者候选人的有效</a:t>
            </a:r>
            <a:r>
              <a:rPr lang="en-US" altLang="zh-CN" dirty="0"/>
              <a:t> RPC</a:t>
            </a:r>
            <a:r>
              <a:rPr lang="zh-CN" altLang="zh-CN" dirty="0"/>
              <a:t>。领导人会向所有追随者周期性发送心跳（</a:t>
            </a:r>
            <a:r>
              <a:rPr lang="en-US" altLang="zh-CN" dirty="0"/>
              <a:t>heartbeat</a:t>
            </a:r>
            <a:r>
              <a:rPr lang="zh-CN" altLang="zh-CN" dirty="0"/>
              <a:t>，不带有任何日志条目的</a:t>
            </a:r>
            <a:r>
              <a:rPr lang="en-US" altLang="zh-CN" dirty="0"/>
              <a:t> </a:t>
            </a:r>
            <a:r>
              <a:rPr lang="en-US" altLang="zh-CN" dirty="0" err="1"/>
              <a:t>AppendEntries</a:t>
            </a:r>
            <a:r>
              <a:rPr lang="en-US" altLang="zh-CN" dirty="0"/>
              <a:t> RPC</a:t>
            </a:r>
            <a:r>
              <a:rPr lang="zh-CN" altLang="zh-CN" dirty="0"/>
              <a:t>）来保证它们的领导人地位。如果一个追随者在一个周期内没有收到心跳信息，就叫做选举超时（</a:t>
            </a:r>
            <a:r>
              <a:rPr lang="en-US" altLang="zh-CN" dirty="0"/>
              <a:t>election timeout</a:t>
            </a:r>
            <a:r>
              <a:rPr lang="zh-CN" altLang="zh-CN" dirty="0"/>
              <a:t>）</a:t>
            </a:r>
            <a:r>
              <a:rPr lang="en-US" altLang="zh-CN" dirty="0"/>
              <a:t>,</a:t>
            </a:r>
            <a:r>
              <a:rPr lang="zh-CN" altLang="zh-CN" dirty="0"/>
              <a:t>然后它就会假定没有可用的领导人并且开始一次选举来选出一个新的领导人。</a:t>
            </a:r>
          </a:p>
          <a:p>
            <a:pPr marL="0" indent="0">
              <a:buNone/>
            </a:pPr>
            <a:r>
              <a:rPr lang="zh-CN" altLang="zh-CN" dirty="0"/>
              <a:t>为了开始选举，一个追随者会自增它的当前任期并且转换状态为候选人。然后，它会给自己投票并且给集群中的其他服务器发送</a:t>
            </a:r>
            <a:r>
              <a:rPr lang="en-US" altLang="zh-CN" dirty="0"/>
              <a:t> </a:t>
            </a:r>
            <a:r>
              <a:rPr lang="en-US" altLang="zh-CN" dirty="0" err="1"/>
              <a:t>RequestVote</a:t>
            </a:r>
            <a:r>
              <a:rPr lang="en-US" altLang="zh-CN" dirty="0"/>
              <a:t> RPC</a:t>
            </a:r>
            <a:r>
              <a:rPr lang="zh-CN" altLang="zh-CN" dirty="0"/>
              <a:t>。一个候选人会一直处于该状态，直到下列三种情形之一发生：</a:t>
            </a:r>
          </a:p>
          <a:p>
            <a:pPr lvl="2">
              <a:buFont typeface="Wingdings" panose="05000000000000000000" pitchFamily="2" charset="2"/>
              <a:buChar char="l"/>
            </a:pPr>
            <a:r>
              <a:rPr lang="zh-CN" altLang="zh-CN" sz="1800" dirty="0"/>
              <a:t>它赢得了选举；</a:t>
            </a:r>
          </a:p>
          <a:p>
            <a:pPr lvl="2">
              <a:buFont typeface="Wingdings" panose="05000000000000000000" pitchFamily="2" charset="2"/>
              <a:buChar char="l"/>
            </a:pPr>
            <a:r>
              <a:rPr lang="zh-CN" altLang="zh-CN" sz="1800" dirty="0"/>
              <a:t>另一台服务器赢得了选举；</a:t>
            </a:r>
          </a:p>
          <a:p>
            <a:pPr lvl="2">
              <a:buFont typeface="Wingdings" panose="05000000000000000000" pitchFamily="2" charset="2"/>
              <a:buChar char="l"/>
            </a:pPr>
            <a:r>
              <a:rPr lang="zh-CN" altLang="zh-CN" sz="1800" dirty="0"/>
              <a:t>一段时间后没有任何一台服务器赢得了选举</a:t>
            </a:r>
          </a:p>
          <a:p>
            <a:endParaRPr lang="zh-CN" altLang="en-US" dirty="0"/>
          </a:p>
        </p:txBody>
      </p:sp>
    </p:spTree>
    <p:extLst>
      <p:ext uri="{BB962C8B-B14F-4D97-AF65-F5344CB8AC3E}">
        <p14:creationId xmlns:p14="http://schemas.microsoft.com/office/powerpoint/2010/main" val="3080459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36894" y="210751"/>
            <a:ext cx="8911687" cy="578389"/>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日志复制</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11196" y="789140"/>
            <a:ext cx="8915400" cy="4608515"/>
          </a:xfrm>
        </p:spPr>
        <p:txBody>
          <a:bodyPr/>
          <a:lstStyle/>
          <a:p>
            <a:pPr marL="0" indent="0">
              <a:buNone/>
            </a:pPr>
            <a:r>
              <a:rPr lang="zh-CN" altLang="zh-CN" dirty="0"/>
              <a:t>一旦选出了领导人，它就开始接收客户端的请求。每一个客户端请求都包含一条需要被复制状态机（</a:t>
            </a:r>
            <a:r>
              <a:rPr lang="en-US" altLang="zh-CN" dirty="0"/>
              <a:t>replicated state machine</a:t>
            </a:r>
            <a:r>
              <a:rPr lang="zh-CN" altLang="zh-CN" dirty="0"/>
              <a:t>）执行的命令。领导人把这条命令作为新的日志条目加入到它的日志中去，然后并行的向其他服务器发起</a:t>
            </a:r>
            <a:r>
              <a:rPr lang="en-US" altLang="zh-CN" dirty="0"/>
              <a:t> </a:t>
            </a:r>
            <a:r>
              <a:rPr lang="en-US" altLang="zh-CN" dirty="0" err="1"/>
              <a:t>AppendEntries</a:t>
            </a:r>
            <a:r>
              <a:rPr lang="en-US" altLang="zh-CN" dirty="0"/>
              <a:t> RPC </a:t>
            </a:r>
            <a:r>
              <a:rPr lang="zh-CN" altLang="zh-CN" dirty="0"/>
              <a:t>，要求其它服务器复制这个条目。当这个条目被安全的复制</a:t>
            </a:r>
            <a:r>
              <a:rPr lang="zh-CN" altLang="zh-CN" dirty="0" smtClean="0"/>
              <a:t>之后</a:t>
            </a:r>
            <a:r>
              <a:rPr lang="zh-CN" altLang="en-US" dirty="0" smtClean="0"/>
              <a:t>，</a:t>
            </a:r>
            <a:r>
              <a:rPr lang="zh-CN" altLang="zh-CN" dirty="0" smtClean="0"/>
              <a:t>领导人</a:t>
            </a:r>
            <a:r>
              <a:rPr lang="zh-CN" altLang="zh-CN" dirty="0"/>
              <a:t>会将这个条目应用到它的状态机中并且会向客户端返回执行结果。如果追随者崩溃了或者运行缓慢或者是网络丢包了，领导人会无限的重试</a:t>
            </a:r>
            <a:r>
              <a:rPr lang="en-US" altLang="zh-CN" dirty="0"/>
              <a:t> </a:t>
            </a:r>
            <a:r>
              <a:rPr lang="en-US" altLang="zh-CN" dirty="0" err="1"/>
              <a:t>AppendEntries</a:t>
            </a:r>
            <a:r>
              <a:rPr lang="en-US" altLang="zh-CN" dirty="0"/>
              <a:t> RPC</a:t>
            </a:r>
            <a:r>
              <a:rPr lang="zh-CN" altLang="zh-CN" dirty="0"/>
              <a:t>（甚至在它向客户端响应之后）知道所有的追随者最终存储了所有的日志条目。</a:t>
            </a:r>
          </a:p>
          <a:p>
            <a:pPr marL="0" indent="0">
              <a:buNone/>
            </a:pPr>
            <a:endParaRPr lang="zh-CN" altLang="en-US" dirty="0"/>
          </a:p>
        </p:txBody>
      </p:sp>
      <p:pic>
        <p:nvPicPr>
          <p:cNvPr id="4" name="图片 3" descr="IMG_259"/>
          <p:cNvPicPr/>
          <p:nvPr/>
        </p:nvPicPr>
        <p:blipFill>
          <a:blip r:embed="rId3"/>
          <a:stretch>
            <a:fillRect/>
          </a:stretch>
        </p:blipFill>
        <p:spPr>
          <a:xfrm>
            <a:off x="2589212" y="2906039"/>
            <a:ext cx="8759369" cy="3951962"/>
          </a:xfrm>
          <a:prstGeom prst="rect">
            <a:avLst/>
          </a:prstGeom>
          <a:noFill/>
          <a:ln w="9525">
            <a:noFill/>
          </a:ln>
        </p:spPr>
      </p:pic>
    </p:spTree>
    <p:extLst>
      <p:ext uri="{BB962C8B-B14F-4D97-AF65-F5344CB8AC3E}">
        <p14:creationId xmlns:p14="http://schemas.microsoft.com/office/powerpoint/2010/main" val="3157919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490706"/>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日志复制</a:t>
            </a:r>
            <a:endParaRPr lang="zh-CN" altLang="en-US" dirty="0">
              <a:latin typeface="华文楷体" panose="02010600040101010101" pitchFamily="2" charset="-122"/>
              <a:ea typeface="华文楷体" panose="02010600040101010101" pitchFamily="2" charset="-122"/>
            </a:endParaRPr>
          </a:p>
        </p:txBody>
      </p:sp>
      <p:pic>
        <p:nvPicPr>
          <p:cNvPr id="4" name="内容占位符 3" descr="IMG_260"/>
          <p:cNvPicPr>
            <a:picLocks noGrp="1"/>
          </p:cNvPicPr>
          <p:nvPr>
            <p:ph idx="1"/>
          </p:nvPr>
        </p:nvPicPr>
        <p:blipFill>
          <a:blip r:embed="rId3"/>
          <a:stretch>
            <a:fillRect/>
          </a:stretch>
        </p:blipFill>
        <p:spPr>
          <a:xfrm>
            <a:off x="2816834" y="1717348"/>
            <a:ext cx="7742607" cy="4708504"/>
          </a:xfrm>
          <a:prstGeom prst="rect">
            <a:avLst/>
          </a:prstGeom>
          <a:noFill/>
          <a:ln w="9525">
            <a:noFill/>
          </a:ln>
        </p:spPr>
      </p:pic>
    </p:spTree>
    <p:extLst>
      <p:ext uri="{BB962C8B-B14F-4D97-AF65-F5344CB8AC3E}">
        <p14:creationId xmlns:p14="http://schemas.microsoft.com/office/powerpoint/2010/main" val="3198958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372</TotalTime>
  <Words>4686</Words>
  <Application>Microsoft Office PowerPoint</Application>
  <PresentationFormat>宽屏</PresentationFormat>
  <Paragraphs>225</Paragraphs>
  <Slides>21</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等线</vt:lpstr>
      <vt:lpstr>华文楷体</vt:lpstr>
      <vt:lpstr>宋体</vt:lpstr>
      <vt:lpstr>幼圆</vt:lpstr>
      <vt:lpstr>Arial</vt:lpstr>
      <vt:lpstr>Arial Rounded MT Bold</vt:lpstr>
      <vt:lpstr>Calibri</vt:lpstr>
      <vt:lpstr>Century Gothic</vt:lpstr>
      <vt:lpstr>Times New Roman</vt:lpstr>
      <vt:lpstr>Verdana</vt:lpstr>
      <vt:lpstr>Wingdings</vt:lpstr>
      <vt:lpstr>Wingdings 3</vt:lpstr>
      <vt:lpstr>丝状</vt:lpstr>
      <vt:lpstr>Raft算法</vt:lpstr>
      <vt:lpstr>背景：</vt:lpstr>
      <vt:lpstr>状态机</vt:lpstr>
      <vt:lpstr>算法基础：</vt:lpstr>
      <vt:lpstr>角色：</vt:lpstr>
      <vt:lpstr>任期：</vt:lpstr>
      <vt:lpstr>领导人选取</vt:lpstr>
      <vt:lpstr>日志复制</vt:lpstr>
      <vt:lpstr>日志复制</vt:lpstr>
      <vt:lpstr>安全性</vt:lpstr>
      <vt:lpstr>PowerPoint 演示文稿</vt:lpstr>
      <vt:lpstr>PowerPoint 演示文稿</vt:lpstr>
      <vt:lpstr>PowerPoint 演示文稿</vt:lpstr>
      <vt:lpstr>PowerPoint 演示文稿</vt:lpstr>
      <vt:lpstr>PowerPoint 演示文稿</vt:lpstr>
      <vt:lpstr>节点的执行规则</vt:lpstr>
      <vt:lpstr>节点的执行规则</vt:lpstr>
      <vt:lpstr>Raft一致性算法总结</vt:lpstr>
      <vt:lpstr>新特性：</vt:lpstr>
      <vt:lpstr>与paxos的对比：</vt:lpstr>
      <vt:lpstr>与paxos的对比：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Raft算法</dc:title>
  <dc:creator>hyacinth</dc:creator>
  <cp:lastModifiedBy>hyacinth</cp:lastModifiedBy>
  <cp:revision>21</cp:revision>
  <dcterms:created xsi:type="dcterms:W3CDTF">2018-12-25T05:03:30Z</dcterms:created>
  <dcterms:modified xsi:type="dcterms:W3CDTF">2019-01-07T12:24:37Z</dcterms:modified>
</cp:coreProperties>
</file>