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5279" autoAdjust="0"/>
  </p:normalViewPr>
  <p:slideViewPr>
    <p:cSldViewPr snapToObjects="1">
      <p:cViewPr varScale="1">
        <p:scale>
          <a:sx n="81" d="100"/>
          <a:sy n="81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CB1-EAED-674A-956E-3207B60FABAF}" type="datetimeFigureOut">
              <a:rPr lang="en-US" smtClean="0"/>
              <a:pPr/>
              <a:t>9/25/11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6E114-CC63-A447-9A32-A96E61350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Made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 Pang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Accepted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chosen proposals must have the same value</a:t>
            </a:r>
          </a:p>
          <a:p>
            <a:endParaRPr lang="en-US" dirty="0" smtClean="0"/>
          </a:p>
          <a:p>
            <a:r>
              <a:rPr lang="en-US" dirty="0" smtClean="0"/>
              <a:t>P2: If a proposal with value </a:t>
            </a:r>
            <a:r>
              <a:rPr lang="en-US" i="1" dirty="0" err="1" smtClean="0"/>
              <a:t>v</a:t>
            </a:r>
            <a:r>
              <a:rPr lang="en-US" dirty="0" smtClean="0"/>
              <a:t> is chosen, then every higher-numbered proposal that is chosen also has value </a:t>
            </a:r>
            <a:r>
              <a:rPr lang="en-US" i="1" dirty="0" err="1" smtClean="0"/>
              <a:t>v</a:t>
            </a:r>
            <a:endParaRPr lang="en-US" i="1" dirty="0" smtClean="0"/>
          </a:p>
          <a:p>
            <a:pPr lvl="1"/>
            <a:r>
              <a:rPr lang="en-US" dirty="0" smtClean="0"/>
              <a:t>P2a: … accepted …</a:t>
            </a:r>
          </a:p>
          <a:p>
            <a:pPr lvl="1"/>
            <a:r>
              <a:rPr lang="en-US" dirty="0" smtClean="0"/>
              <a:t>P2b: … proposed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Guaranteeing P2b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any proposal number </a:t>
            </a:r>
            <a:r>
              <a:rPr lang="en-US" i="1" dirty="0" err="1" smtClean="0"/>
              <a:t>n</a:t>
            </a:r>
            <a:r>
              <a:rPr lang="en-US" dirty="0" smtClean="0"/>
              <a:t> with value </a:t>
            </a:r>
            <a:r>
              <a:rPr lang="en-US" i="1" dirty="0" err="1" smtClean="0"/>
              <a:t>v</a:t>
            </a:r>
            <a:r>
              <a:rPr lang="en-US" dirty="0" smtClean="0"/>
              <a:t>, and a majority set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Acceptors in </a:t>
            </a:r>
            <a:r>
              <a:rPr lang="en-US" i="1" dirty="0" smtClean="0"/>
              <a:t>S</a:t>
            </a:r>
            <a:r>
              <a:rPr lang="en-US" dirty="0" smtClean="0"/>
              <a:t> have not accepted any proposal less than 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	OR</a:t>
            </a:r>
          </a:p>
          <a:p>
            <a:pPr lvl="1"/>
            <a:r>
              <a:rPr lang="en-US" i="1" dirty="0" err="1" smtClean="0"/>
              <a:t>v</a:t>
            </a:r>
            <a:r>
              <a:rPr lang="en-US" dirty="0" smtClean="0"/>
              <a:t> is the same value as the highest-numbered protocol less than </a:t>
            </a:r>
            <a:r>
              <a:rPr lang="en-US" i="1" dirty="0" err="1" smtClean="0"/>
              <a:t>n</a:t>
            </a:r>
            <a:r>
              <a:rPr lang="en-US" dirty="0" smtClean="0"/>
              <a:t>, that was accepted in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Proposers ask acceptors to “promise”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Phase Protocol –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proposers send </a:t>
            </a:r>
            <a:r>
              <a:rPr lang="en-US" dirty="0" err="1" smtClean="0"/>
              <a:t>PREPARE(</a:t>
            </a:r>
            <a:r>
              <a:rPr lang="en-US" i="1" dirty="0" err="1" smtClean="0"/>
              <a:t>n</a:t>
            </a:r>
            <a:r>
              <a:rPr lang="en-US" dirty="0" smtClean="0"/>
              <a:t>) to acceptors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 acceptors response: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n</a:t>
            </a:r>
            <a:r>
              <a:rPr lang="en-US" dirty="0" smtClean="0"/>
              <a:t> is larger than any other</a:t>
            </a:r>
          </a:p>
          <a:p>
            <a:pPr lvl="2"/>
            <a:r>
              <a:rPr lang="en-US" dirty="0" smtClean="0"/>
              <a:t>send the value </a:t>
            </a:r>
            <a:r>
              <a:rPr lang="en-US" i="1" dirty="0" err="1" smtClean="0"/>
              <a:t>v</a:t>
            </a:r>
            <a:r>
              <a:rPr lang="en-US" dirty="0" smtClean="0"/>
              <a:t> of the highest-numbered accepted proposal, if it exists</a:t>
            </a:r>
          </a:p>
          <a:p>
            <a:pPr lvl="2"/>
            <a:r>
              <a:rPr lang="en-US" dirty="0" smtClean="0"/>
              <a:t>this is a “promise” to not accept anything less than 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1"/>
            <a:r>
              <a:rPr lang="en-US" dirty="0" smtClean="0"/>
              <a:t>if acceptor already responded to message greater than 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pPr lvl="2"/>
            <a:r>
              <a:rPr lang="en-US" dirty="0" smtClean="0"/>
              <a:t>Do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Phase Protocol –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If the proposer gets responses from a majority, sends </a:t>
            </a:r>
            <a:r>
              <a:rPr lang="en-US" dirty="0" err="1" smtClean="0"/>
              <a:t>ACCEPT(</a:t>
            </a:r>
            <a:r>
              <a:rPr lang="en-US" i="1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dirty="0" smtClean="0"/>
              <a:t>) to acceptors</a:t>
            </a:r>
          </a:p>
          <a:p>
            <a:pPr lvl="1"/>
            <a:r>
              <a:rPr lang="en-US" i="1" dirty="0" err="1" smtClean="0"/>
              <a:t>v</a:t>
            </a:r>
            <a:r>
              <a:rPr lang="en-US" dirty="0" smtClean="0"/>
              <a:t> is the value of the highest-numbered accepted proposal, or a new value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 An acceptor accepts the </a:t>
            </a:r>
            <a:r>
              <a:rPr lang="en-US" dirty="0" err="1" smtClean="0"/>
              <a:t>ACCEPT(</a:t>
            </a:r>
            <a:r>
              <a:rPr lang="en-US" i="1" dirty="0" err="1" smtClean="0"/>
              <a:t>n</a:t>
            </a:r>
            <a:r>
              <a:rPr lang="en-US" dirty="0" smtClean="0"/>
              <a:t>, </a:t>
            </a:r>
            <a:r>
              <a:rPr lang="en-US" i="1" dirty="0" err="1" smtClean="0"/>
              <a:t>v</a:t>
            </a:r>
            <a:r>
              <a:rPr lang="en-US" dirty="0" smtClean="0"/>
              <a:t>) if it did not respond to a higher-numbered </a:t>
            </a:r>
            <a:r>
              <a:rPr lang="en-US" dirty="0" err="1" smtClean="0"/>
              <a:t>PREPARE(</a:t>
            </a:r>
            <a:r>
              <a:rPr lang="en-US" i="1" dirty="0" err="1" smtClean="0"/>
              <a:t>n</a:t>
            </a:r>
            <a:r>
              <a:rPr lang="en-US" dirty="0" smtClean="0"/>
              <a:t>’)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process is acceptor, proposer, and learner</a:t>
            </a:r>
          </a:p>
          <a:p>
            <a:r>
              <a:rPr lang="en-US" dirty="0" smtClean="0"/>
              <a:t>A leader is elected to be the distinguished proposer and learner</a:t>
            </a:r>
          </a:p>
          <a:p>
            <a:pPr lvl="1"/>
            <a:r>
              <a:rPr lang="en-US" dirty="0" smtClean="0"/>
              <a:t>Distinguished proposer to guarantee progress</a:t>
            </a:r>
          </a:p>
          <a:p>
            <a:pPr lvl="2"/>
            <a:r>
              <a:rPr lang="en-US" dirty="0" smtClean="0"/>
              <a:t>Avoid dueling proposers</a:t>
            </a:r>
          </a:p>
          <a:p>
            <a:pPr lvl="1"/>
            <a:r>
              <a:rPr lang="en-US" dirty="0" smtClean="0"/>
              <a:t>Distinguished learner to reduce too many broadcast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Prepare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(8)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838200" y="5410201"/>
            <a:ext cx="914400" cy="66692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Accept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74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10200" y="2602468"/>
              <a:ext cx="170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19800" y="3886200"/>
              <a:ext cx="51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0800000">
            <a:off x="838200" y="5410201"/>
            <a:ext cx="914400" cy="66692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(10,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Livelock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743200"/>
            <a:ext cx="13716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15200" y="2743200"/>
            <a:ext cx="1371600" cy="1371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PREPARE(10)</a:t>
              </a:r>
              <a:endParaRPr lang="en-US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PREPARE(11)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(8)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3733800"/>
            <a:ext cx="2057400" cy="521732"/>
            <a:chOff x="5257800" y="3733800"/>
            <a:chExt cx="2057400" cy="521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28800" y="3733800"/>
            <a:ext cx="2057400" cy="521732"/>
            <a:chOff x="5257800" y="3733800"/>
            <a:chExt cx="2057400" cy="5217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257800" y="3733800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15136" y="3886200"/>
              <a:ext cx="1571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ACCEPT(5, “A”)</a:t>
              </a:r>
              <a:endParaRPr lang="en-US" dirty="0"/>
            </a:p>
          </p:txBody>
        </p:sp>
      </p:grpSp>
      <p:grpSp>
        <p:nvGrpSpPr>
          <p:cNvPr id="21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812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ACCEPT(10, “A”)</a:t>
              </a:r>
              <a:endParaRPr lang="en-US" dirty="0"/>
            </a:p>
          </p:txBody>
        </p:sp>
      </p:grpSp>
      <p:grpSp>
        <p:nvGrpSpPr>
          <p:cNvPr id="24" name="Group 17"/>
          <p:cNvGrpSpPr/>
          <p:nvPr/>
        </p:nvGrpSpPr>
        <p:grpSpPr>
          <a:xfrm>
            <a:off x="5257800" y="2590800"/>
            <a:ext cx="2057400" cy="521732"/>
            <a:chOff x="5257800" y="2602468"/>
            <a:chExt cx="2057400" cy="5217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10200" y="2602468"/>
              <a:ext cx="16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ACCEPT(11, “A”)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(11)</a:t>
            </a:r>
            <a:endParaRPr lang="en-US" dirty="0"/>
          </a:p>
        </p:txBody>
      </p:sp>
      <p:grpSp>
        <p:nvGrpSpPr>
          <p:cNvPr id="29" name="Group 18"/>
          <p:cNvGrpSpPr/>
          <p:nvPr/>
        </p:nvGrpSpPr>
        <p:grpSpPr>
          <a:xfrm>
            <a:off x="1828800" y="2602468"/>
            <a:ext cx="2057400" cy="521732"/>
            <a:chOff x="1828800" y="2602468"/>
            <a:chExt cx="2057400" cy="5217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1828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098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PREPARE(12)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(12)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607592" y="5410200"/>
            <a:ext cx="1066800" cy="5334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Group 17"/>
          <p:cNvGrpSpPr/>
          <p:nvPr/>
        </p:nvGrpSpPr>
        <p:grpSpPr>
          <a:xfrm>
            <a:off x="5257800" y="2602468"/>
            <a:ext cx="2057400" cy="521732"/>
            <a:chOff x="5257800" y="2602468"/>
            <a:chExt cx="2057400" cy="52173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57800" y="3122612"/>
              <a:ext cx="2057400" cy="1588"/>
            </a:xfrm>
            <a:prstGeom prst="straightConnector1">
              <a:avLst/>
            </a:prstGeom>
            <a:ln w="444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2602468"/>
              <a:ext cx="1389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PREPARE(13)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74267" y="4343400"/>
            <a:ext cx="174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Accept:</a:t>
            </a:r>
          </a:p>
          <a:p>
            <a:r>
              <a:rPr lang="en-US" dirty="0" smtClean="0"/>
              <a:t>(5, “A”)</a:t>
            </a:r>
          </a:p>
          <a:p>
            <a:r>
              <a:rPr lang="en-US" dirty="0" smtClean="0"/>
              <a:t>Highest Prepare:</a:t>
            </a:r>
          </a:p>
          <a:p>
            <a:r>
              <a:rPr lang="en-US" dirty="0" smtClean="0"/>
              <a:t>(13)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7" grpId="1"/>
      <p:bldP spid="27" grpId="2"/>
      <p:bldP spid="28" grpId="0"/>
      <p:bldP spid="28" grpId="1"/>
      <p:bldP spid="33" grpId="0"/>
      <p:bldP spid="33" grpId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already used for many distributed systems/storage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 (and variations) will be important in the future</a:t>
            </a:r>
          </a:p>
          <a:p>
            <a:pPr lvl="1"/>
            <a:r>
              <a:rPr lang="en-US" dirty="0" smtClean="0"/>
              <a:t>Achieve various points in the CAP spectrum</a:t>
            </a:r>
          </a:p>
          <a:p>
            <a:r>
              <a:rPr lang="en-US" dirty="0" smtClean="0"/>
              <a:t>Newer distributed consensus algorithms may need to consider:</a:t>
            </a:r>
          </a:p>
          <a:p>
            <a:pPr lvl="1"/>
            <a:r>
              <a:rPr lang="en-US" dirty="0" smtClean="0"/>
              <a:t>Wide-area networks</a:t>
            </a:r>
          </a:p>
          <a:p>
            <a:pPr lvl="1"/>
            <a:r>
              <a:rPr lang="en-US" dirty="0" smtClean="0"/>
              <a:t>Varying latencies</a:t>
            </a:r>
          </a:p>
          <a:p>
            <a:pPr lvl="1"/>
            <a:r>
              <a:rPr lang="en-US" dirty="0" smtClean="0"/>
              <a:t>Performance characteristics and probabilistic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L. </a:t>
            </a:r>
            <a:r>
              <a:rPr lang="en-US" dirty="0" err="1" smtClean="0"/>
              <a:t>Lamport</a:t>
            </a:r>
            <a:r>
              <a:rPr lang="en-US" dirty="0" smtClean="0"/>
              <a:t>, The Part-Time Parliament, September 1989</a:t>
            </a:r>
          </a:p>
          <a:p>
            <a:endParaRPr lang="en-US" dirty="0" smtClean="0"/>
          </a:p>
          <a:p>
            <a:r>
              <a:rPr lang="en-US" dirty="0" smtClean="0"/>
              <a:t>Aegean island of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A part-time parliament</a:t>
            </a:r>
          </a:p>
          <a:p>
            <a:pPr lvl="1"/>
            <a:r>
              <a:rPr lang="en-US" dirty="0" smtClean="0"/>
              <a:t>Goal: determine the sequence of decrees passed</a:t>
            </a:r>
          </a:p>
          <a:p>
            <a:r>
              <a:rPr lang="en-US" dirty="0" err="1" smtClean="0"/>
              <a:t>Lamport</a:t>
            </a:r>
            <a:r>
              <a:rPr lang="en-US" dirty="0" smtClean="0"/>
              <a:t> related their protocol to fault-tolerant distributed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Simple, So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“In fact, it is among the simplest and most obvious of distributed algorithms.”</a:t>
            </a:r>
          </a:p>
          <a:p>
            <a:pPr>
              <a:buNone/>
            </a:pPr>
            <a:r>
              <a:rPr lang="en-US" dirty="0" smtClean="0"/>
              <a:t>											- Leslie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10" name="Picture 9" descr="psued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775200"/>
          </a:xfrm>
          <a:prstGeom prst="rect">
            <a:avLst/>
          </a:prstGeom>
        </p:spPr>
      </p:pic>
      <p:pic>
        <p:nvPicPr>
          <p:cNvPr id="13" name="Picture 12" descr="psued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480695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Made Simple - 2001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actually IS simple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walks through the algorithm</a:t>
            </a:r>
          </a:p>
          <a:p>
            <a:endParaRPr lang="en-US" dirty="0" smtClean="0"/>
          </a:p>
          <a:p>
            <a:r>
              <a:rPr lang="en-US" dirty="0" smtClean="0"/>
              <a:t>Distributed consensus problem</a:t>
            </a:r>
          </a:p>
          <a:p>
            <a:pPr lvl="1"/>
            <a:r>
              <a:rPr lang="en-US" dirty="0" smtClean="0"/>
              <a:t>Group of processes must agree on a single value</a:t>
            </a:r>
          </a:p>
          <a:p>
            <a:pPr lvl="1"/>
            <a:r>
              <a:rPr lang="en-US" dirty="0" smtClean="0"/>
              <a:t>Value must be proposed</a:t>
            </a:r>
          </a:p>
          <a:p>
            <a:pPr lvl="1"/>
            <a:r>
              <a:rPr lang="en-US" dirty="0" smtClean="0"/>
              <a:t>After value is agreed upon, it can be learned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 value which has been proposed can be chosen</a:t>
            </a:r>
          </a:p>
          <a:p>
            <a:r>
              <a:rPr lang="en-US" dirty="0" smtClean="0"/>
              <a:t>Only a single value can be chosen</a:t>
            </a:r>
          </a:p>
          <a:p>
            <a:r>
              <a:rPr lang="en-US" dirty="0" smtClean="0"/>
              <a:t>A process never learns a value unless it was actually chosen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</a:t>
            </a:r>
          </a:p>
          <a:p>
            <a:r>
              <a:rPr lang="en-US" dirty="0" smtClean="0"/>
              <a:t>Acceptors</a:t>
            </a:r>
          </a:p>
          <a:p>
            <a:r>
              <a:rPr lang="en-US" dirty="0" smtClean="0"/>
              <a:t>Learners</a:t>
            </a:r>
          </a:p>
          <a:p>
            <a:endParaRPr lang="en-US" dirty="0" smtClean="0"/>
          </a:p>
          <a:p>
            <a:r>
              <a:rPr lang="en-US" dirty="0" smtClean="0"/>
              <a:t>Assumption: asynchronous, non-byzantine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 sends proposal to group of acceptors</a:t>
            </a:r>
          </a:p>
          <a:p>
            <a:pPr lvl="1"/>
            <a:r>
              <a:rPr lang="en-US" dirty="0" smtClean="0"/>
              <a:t>Value is chosen when majority accepts</a:t>
            </a:r>
          </a:p>
          <a:p>
            <a:r>
              <a:rPr lang="en-US" dirty="0" smtClean="0"/>
              <a:t>P1: an acceptor must accept first proposal it receives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3810000"/>
            <a:ext cx="838200" cy="838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8400" y="3810000"/>
            <a:ext cx="83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3810000"/>
            <a:ext cx="83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67200" y="5562600"/>
            <a:ext cx="83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5105400" y="4229100"/>
            <a:ext cx="114300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3200400" y="4229100"/>
            <a:ext cx="106680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rot="5400000">
            <a:off x="4229100" y="5105400"/>
            <a:ext cx="91440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Pending Proposals?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multiple proposals, no proposal may get the majority</a:t>
            </a:r>
          </a:p>
          <a:p>
            <a:pPr lvl="1"/>
            <a:r>
              <a:rPr lang="en-US" dirty="0" smtClean="0"/>
              <a:t>3 proposals may each get 1/3 of the acceptors</a:t>
            </a:r>
          </a:p>
          <a:p>
            <a:endParaRPr lang="en-US" dirty="0" smtClean="0"/>
          </a:p>
          <a:p>
            <a:r>
              <a:rPr lang="en-US" dirty="0" smtClean="0"/>
              <a:t>Solution: acceptors can accept multiple proposals, distinguished by a unique proposal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830</Words>
  <Application>Microsoft Macintosh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Paxos Made Simple</vt:lpstr>
      <vt:lpstr>Paxos</vt:lpstr>
      <vt:lpstr>So Simple, So Obvious</vt:lpstr>
      <vt:lpstr>Simple Pseudocode</vt:lpstr>
      <vt:lpstr>Paxos Made Simple - 2001</vt:lpstr>
      <vt:lpstr>Safety Requirements</vt:lpstr>
      <vt:lpstr>3 Types of Agents</vt:lpstr>
      <vt:lpstr>Choosing a Value</vt:lpstr>
      <vt:lpstr>Multiple Pending Proposals?</vt:lpstr>
      <vt:lpstr>Multiple Accepted Proposals</vt:lpstr>
      <vt:lpstr>Guaranteeing P2b</vt:lpstr>
      <vt:lpstr>2 Phase Protocol – Phase 1</vt:lpstr>
      <vt:lpstr>2 Phase Protocol – Phase 2</vt:lpstr>
      <vt:lpstr>Simple Implementation</vt:lpstr>
      <vt:lpstr>Example: Prepare</vt:lpstr>
      <vt:lpstr>Example: Accept</vt:lpstr>
      <vt:lpstr>Example: Livelock</vt:lpstr>
      <vt:lpstr>Future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 Made Simple</dc:title>
  <dc:creator>Gene Pang</dc:creator>
  <cp:lastModifiedBy>Ion Stoica</cp:lastModifiedBy>
  <cp:revision>28</cp:revision>
  <dcterms:created xsi:type="dcterms:W3CDTF">2011-09-26T05:56:13Z</dcterms:created>
  <dcterms:modified xsi:type="dcterms:W3CDTF">2011-09-26T05:56:53Z</dcterms:modified>
</cp:coreProperties>
</file>