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7" r:id="rId25"/>
    <p:sldId id="289" r:id="rId26"/>
    <p:sldId id="291" r:id="rId27"/>
    <p:sldId id="290" r:id="rId28"/>
    <p:sldId id="292" r:id="rId29"/>
    <p:sldId id="293" r:id="rId30"/>
    <p:sldId id="294" r:id="rId31"/>
    <p:sldId id="295" r:id="rId32"/>
    <p:sldId id="27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9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5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6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6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8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4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4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8BCF-6BD2-441F-B23E-FD2C88AA5B27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B3C1-B55F-4414-B542-4F2D18151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1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ina.com.cn/s/blog_3fc85e260102wr0c.html" TargetMode="External"/><Relationship Id="rId3" Type="http://schemas.openxmlformats.org/officeDocument/2006/relationships/hyperlink" Target="https://www.zhihu.com/question/19787937/answer/82340987" TargetMode="External"/><Relationship Id="rId7" Type="http://schemas.openxmlformats.org/officeDocument/2006/relationships/hyperlink" Target="https://www.slideshare.net/drmingdrmer/paxos-5173137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cn/articles/wechat-paxosstore-paxos-algorithm-protocol" TargetMode="External"/><Relationship Id="rId5" Type="http://schemas.openxmlformats.org/officeDocument/2006/relationships/hyperlink" Target="http://www.dataguru.cn/article-8772-1.html" TargetMode="External"/><Relationship Id="rId4" Type="http://schemas.openxmlformats.org/officeDocument/2006/relationships/hyperlink" Target="https://zhuanlan.zhihu.com/p/2970690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" r="1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06622" y="2930009"/>
            <a:ext cx="53014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r>
              <a:rPr lang="zh-CN" alt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一致性</a:t>
            </a:r>
            <a:r>
              <a:rPr lang="zh-CN" altLang="en-US" sz="5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49352" y="559117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宣  超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2018.03.27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2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9530" y="50645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三、一个假想的存储服务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9530" y="1958644"/>
            <a:ext cx="4589718" cy="3363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一个有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个存储节点的存储服务集群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NRW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策略，读写过半数副本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只存储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个变量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的每次更新对应有多个版本：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i3……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个命令：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get               //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读最新的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set&lt;n&gt;         //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设置下个版本的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inc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&lt;n&gt;         //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，生成一个新版本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9530" y="50645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三、一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个假想的存储服务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29530" y="2052647"/>
            <a:ext cx="5026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命令实现：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直接对应多数派写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“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inc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最简单的事务型操作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1.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通过多数派读，读取最新的“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”：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i1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2. Let  i2 = i1 + 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3. set i2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418" y="4749066"/>
            <a:ext cx="3504762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9530" y="50645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三、一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个假想的存储服务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745" y="1381185"/>
            <a:ext cx="7090665" cy="3680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8094" y="5625862"/>
            <a:ext cx="6141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期待最终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可以读到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i3=5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这需要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能知道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已经写入了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，如何实现这个机制？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9530" y="50645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三、一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个假想的存储服务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6100" y="2260600"/>
            <a:ext cx="96231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次“</a:t>
            </a:r>
            <a:r>
              <a:rPr lang="en-US" altLang="zh-CN" dirty="0" err="1" smtClean="0"/>
              <a:t>inc</a:t>
            </a:r>
            <a:r>
              <a:rPr lang="zh-CN" altLang="en-US" dirty="0" smtClean="0"/>
              <a:t>”操作后，为了正确得到</a:t>
            </a:r>
            <a:r>
              <a:rPr lang="en-US" altLang="zh-CN" dirty="0" smtClean="0"/>
              <a:t>i3</a:t>
            </a:r>
            <a:r>
              <a:rPr lang="zh-CN" altLang="en-US" dirty="0" smtClean="0"/>
              <a:t>，整个系统对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的某个版本</a:t>
            </a:r>
            <a:r>
              <a:rPr lang="en-US" altLang="zh-CN" dirty="0" smtClean="0"/>
              <a:t>(i2)</a:t>
            </a:r>
            <a:r>
              <a:rPr lang="zh-CN" altLang="en-US" dirty="0" smtClean="0"/>
              <a:t>，只能一次写入成功。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推广为：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在存储系统中，一个值</a:t>
            </a:r>
            <a:r>
              <a:rPr lang="en-US" altLang="zh-CN" dirty="0" smtClean="0"/>
              <a:t>(1</a:t>
            </a:r>
            <a:r>
              <a:rPr lang="zh-CN" altLang="en-US" dirty="0" smtClean="0"/>
              <a:t>个变量的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个版本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在被认为确定之后，就不允许修改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如何定义“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被确定的</a:t>
            </a:r>
            <a:r>
              <a:rPr lang="zh-CN" altLang="en-US" dirty="0" smtClean="0"/>
              <a:t>”？</a:t>
            </a:r>
            <a:endParaRPr lang="en-US" altLang="zh-CN" dirty="0" smtClean="0"/>
          </a:p>
          <a:p>
            <a:r>
              <a:rPr lang="zh-CN" altLang="en-US" dirty="0" smtClean="0"/>
              <a:t>如何避免修改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“被确定的”值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9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9530" y="50645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三、一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个假想的存储服务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242" y="1614521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方案：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每次写入一个值前，先运行一次多数派读，确认是否这个值已经被写过了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167" y="2545976"/>
            <a:ext cx="5856342" cy="33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9530" y="50645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三、一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个假想的存储服务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0242" y="1614521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但是，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可能同时以为还没有值被写入过，然后同时开始写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14" y="2348403"/>
            <a:ext cx="6929972" cy="3080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2002" y="560919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更新丢失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5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9530" y="50645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三、一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个假想的存储服务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6655" y="1444191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方案改进：让存储节点记住谁最后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次做过“写前读取”，并拒绝之前其它的“写前读取”的写入操作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981" y="2234864"/>
            <a:ext cx="6683474" cy="414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9530" y="50645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三、一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个假想的存储服务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6207" y="2738564"/>
            <a:ext cx="5679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使用这个策略，一个值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的每个版本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可以被安全的存储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Leslie </a:t>
            </a:r>
            <a:r>
              <a:rPr lang="en-US" altLang="zh-CN" dirty="0" err="1" smtClean="0"/>
              <a:t>Lamport</a:t>
            </a:r>
            <a:r>
              <a:rPr lang="zh-CN" altLang="en-US" dirty="0" smtClean="0"/>
              <a:t>写了一个算法专门解决这个问题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3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29530" y="506458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三、一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个假想的存储服务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6207" y="2738564"/>
            <a:ext cx="5679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使用这个策略，一个值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的每个版本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可以被安全的存储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Leslie </a:t>
            </a:r>
            <a:r>
              <a:rPr lang="en-US" altLang="zh-CN" dirty="0" err="1" smtClean="0"/>
              <a:t>Lamport</a:t>
            </a:r>
            <a:r>
              <a:rPr lang="zh-CN" altLang="en-US" dirty="0" smtClean="0"/>
              <a:t>写了一个算法专门解决这个问题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16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Paxos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5" y="1554877"/>
            <a:ext cx="2104762" cy="2676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20075" y="3234680"/>
            <a:ext cx="804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年图灵奖获得者，分布式领域的权威，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的发明者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4235" y="4329064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  <a:latin typeface="arial" panose="020B0604020202020204" pitchFamily="34" charset="0"/>
              </a:rPr>
              <a:t>Leslie Lamport</a:t>
            </a:r>
            <a:endParaRPr lang="en-US" altLang="zh-CN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4790" y="97065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5645" y="2008262"/>
            <a:ext cx="41665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复制策略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个假想的存储服务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4490" y="2302076"/>
            <a:ext cx="48333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一个可靠的存储系统：基于多数派读写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Paxos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实例用来存储一个值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RPC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确定一个值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个值“确定”后不能被修改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“确定”是指被多数派接受写入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强一致性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8118" y="1640541"/>
            <a:ext cx="136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5219" y="2335177"/>
            <a:ext cx="6015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Paxos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执行的条件：没有数据丢失和错误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容忍：消息丢失、乱序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812" y="172122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概念：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514165" y="1905889"/>
            <a:ext cx="856516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：发起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的进程或节点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：接收、处理和存储消息的进程或节点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Quorum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n/2+1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：一轮包含两个阶段，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phase-1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phase-2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每一轮的编号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：单调递增、全局唯一、后写胜出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看到的最大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last_rnd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记住这个值来识别哪个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可以写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Value(v)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接受的值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round number(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vrnd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的时候的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值被确定的含义：超过半数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接受了这个值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90" y="1664344"/>
            <a:ext cx="8480277" cy="20878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09327" y="4207745"/>
            <a:ext cx="70863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的请求时：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请求中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小，则拒绝请求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请求中的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保存到本地的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从此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只接受带有这个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应答，带上自己之前的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和之前已接受的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809" y="1465513"/>
            <a:ext cx="8352381" cy="2000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52826" y="4031014"/>
            <a:ext cx="664421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发回的应答：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应答中的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大于发出的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所有应答中选择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不能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已经确定的值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所有应答的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都是空，可以选择自己要写入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应答不够多数派，退出</a:t>
            </a:r>
          </a:p>
        </p:txBody>
      </p:sp>
    </p:spTree>
    <p:extLst>
      <p:ext uri="{BB962C8B-B14F-4D97-AF65-F5344CB8AC3E}">
        <p14:creationId xmlns:p14="http://schemas.microsoft.com/office/powerpoint/2010/main" val="20111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59" y="1475117"/>
            <a:ext cx="8090682" cy="21923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40829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Proposer: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发送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，带上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和上一步决定的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59" y="1475117"/>
            <a:ext cx="8090682" cy="21923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0" y="3942522"/>
            <a:ext cx="6956612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拒绝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的请求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请求中的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写入本地，记此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为‘已接受的值’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last_rnd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保证没有其他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在此过程中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写入过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其他值</a:t>
            </a:r>
          </a:p>
        </p:txBody>
      </p:sp>
    </p:spTree>
    <p:extLst>
      <p:ext uri="{BB962C8B-B14F-4D97-AF65-F5344CB8AC3E}">
        <p14:creationId xmlns:p14="http://schemas.microsoft.com/office/powerpoint/2010/main" val="16184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928" y="2160494"/>
            <a:ext cx="7156722" cy="39329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846" y="1497016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无冲突情况下一次完整的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267" y="2286000"/>
            <a:ext cx="553998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dirty="0" smtClean="0"/>
              <a:t>存在并发写冲突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875" y="1354929"/>
            <a:ext cx="8356917" cy="50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81" y="1492623"/>
            <a:ext cx="5786057" cy="45002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63435" y="3142347"/>
            <a:ext cx="3182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只能选择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v=“y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，因为是一个被确定的值。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4790" y="97065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一、问题</a:t>
            </a:r>
            <a:endParaRPr lang="zh-CN" altLang="en-US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0328" y="2905570"/>
            <a:ext cx="5081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多个节点就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值达成一致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2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4587" y="2006804"/>
            <a:ext cx="81130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角色，让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知道一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个值被确定了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Livelock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个值运行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的时候，可能会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互相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覆盖对方的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然后提升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再次尝试，然后再次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冲突，一直无法完成</a:t>
            </a:r>
          </a:p>
        </p:txBody>
      </p:sp>
    </p:spTree>
    <p:extLst>
      <p:ext uri="{BB962C8B-B14F-4D97-AF65-F5344CB8AC3E}">
        <p14:creationId xmlns:p14="http://schemas.microsoft.com/office/powerpoint/2010/main" val="1927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64921" y="553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en-US" altLang="zh-CN" sz="36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Paxos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1737" y="2636295"/>
            <a:ext cx="23472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9835" y="1927412"/>
            <a:ext cx="2119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Paxos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的优化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57418" y="12057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  考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071" y="1779687"/>
            <a:ext cx="83289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 smtClean="0">
                <a:hlinkClick r:id="rId3"/>
              </a:rPr>
              <a:t>paxos</a:t>
            </a:r>
            <a:r>
              <a:rPr lang="en-US" altLang="zh-CN" dirty="0" smtClean="0">
                <a:hlinkClick r:id="rId3"/>
              </a:rPr>
              <a:t> made simple</a:t>
            </a:r>
          </a:p>
          <a:p>
            <a:pPr>
              <a:lnSpc>
                <a:spcPct val="200000"/>
              </a:lnSpc>
            </a:pPr>
            <a:r>
              <a:rPr lang="en-US" altLang="zh-CN" dirty="0" err="1" smtClean="0">
                <a:hlinkClick r:id="rId3"/>
              </a:rPr>
              <a:t>paxos</a:t>
            </a:r>
            <a:r>
              <a:rPr lang="en-US" altLang="zh-CN" dirty="0" smtClean="0">
                <a:hlinkClick r:id="rId3"/>
              </a:rPr>
              <a:t> made live</a:t>
            </a:r>
            <a:endParaRPr lang="en-US" altLang="zh-CN" dirty="0">
              <a:hlinkClick r:id="rId3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hlinkClick r:id="rId3"/>
              </a:rPr>
              <a:t>https</a:t>
            </a:r>
            <a:r>
              <a:rPr lang="zh-CN" altLang="en-US" dirty="0">
                <a:hlinkClick r:id="rId3"/>
              </a:rPr>
              <a:t>://www.zhihu.com/question/19787937/answer/</a:t>
            </a:r>
            <a:r>
              <a:rPr lang="zh-CN" altLang="en-US" dirty="0" smtClean="0">
                <a:hlinkClick r:id="rId3"/>
              </a:rPr>
              <a:t>82340987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zhuanlan.zhihu.com/p/29706905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www.dataguru.cn/article-8772-1.html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www.infoq.com/cn/articles/wechat-paxosstore-paxos-algorithm-protocol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www.slideshare.net/drmingdrmer/paxos-51731377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>
                <a:hlinkClick r:id="rId8"/>
              </a:rPr>
              <a:t>http://</a:t>
            </a:r>
            <a:r>
              <a:rPr lang="en-US" altLang="zh-CN" dirty="0" smtClean="0">
                <a:hlinkClick r:id="rId8"/>
              </a:rPr>
              <a:t>blog.sina.com.cn/s/blog_3fc85e260102wr0c.html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7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56771" y="103629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二、复制策略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0337" y="2640650"/>
            <a:ext cx="2627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主从异步复制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主从同步复制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主从半同步复制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NRW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609" y="1221154"/>
            <a:ext cx="4420407" cy="520094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02191" y="57482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二、复制策略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主从异步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6100" y="1981200"/>
            <a:ext cx="3300904" cy="2252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主接到写请求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主写入本地磁盘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主应答</a:t>
            </a:r>
            <a:r>
              <a:rPr lang="en-US" altLang="zh-CN" sz="2400" dirty="0" smtClean="0"/>
              <a:t>OK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主复制数据库到从库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990600" y="513080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如果磁盘在复制前损坏：数据丢失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8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2191" y="57482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二、复制策略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主从同步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500" y="1663430"/>
            <a:ext cx="43188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主接到写请求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主复制日志到从库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从</a:t>
            </a:r>
            <a:r>
              <a:rPr lang="zh-CN" altLang="en-US" sz="2400" dirty="0" smtClean="0"/>
              <a:t>库这时可能阻塞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客户端一直在等待应答</a:t>
            </a:r>
            <a:r>
              <a:rPr lang="en-US" altLang="zh-CN" sz="2400" dirty="0" smtClean="0"/>
              <a:t>OK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直到所有所有从库返回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6657" y="4968027"/>
            <a:ext cx="5570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一个失联节点造成整个系统不可用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没有数据丢失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可用性降低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630" y="1221155"/>
            <a:ext cx="3965907" cy="51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4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2191" y="574824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二、复制策略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主从半同步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500" y="1663430"/>
            <a:ext cx="4408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主接到写请求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 smtClean="0"/>
              <a:t>主复制日志到从库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从</a:t>
            </a:r>
            <a:r>
              <a:rPr lang="zh-CN" altLang="en-US" sz="2400" dirty="0" smtClean="0"/>
              <a:t>库这时可能阻塞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dirty="0" smtClean="0"/>
              <a:t>1 &lt;= x &lt;= n</a:t>
            </a:r>
            <a:r>
              <a:rPr lang="zh-CN" altLang="en-US" sz="2400" dirty="0" smtClean="0"/>
              <a:t>个从库返回</a:t>
            </a:r>
            <a:r>
              <a:rPr lang="en-US" altLang="zh-CN" sz="2400" dirty="0" smtClean="0"/>
              <a:t>OK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则返回客户端</a:t>
            </a:r>
            <a:r>
              <a:rPr lang="en-US" altLang="zh-CN" sz="2400" dirty="0" smtClean="0"/>
              <a:t>OK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16657" y="4968027"/>
            <a:ext cx="45961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高可靠性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高可用性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可能从库的数据都不完整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301" y="1589517"/>
            <a:ext cx="3591438" cy="46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2191" y="5748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二、复制策略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—NRW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993" y="1857680"/>
            <a:ext cx="57246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最后一次写入覆盖先前</a:t>
            </a:r>
            <a:r>
              <a:rPr lang="zh-CN" altLang="en-US" sz="2400" dirty="0" smtClean="0"/>
              <a:t>写入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所有写入操作需要一个全局顺序：时间</a:t>
            </a:r>
            <a:r>
              <a:rPr lang="zh-CN" altLang="en-US" sz="2400" dirty="0" smtClean="0"/>
              <a:t>戳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客户端写入读取规则满足</a:t>
            </a:r>
            <a:r>
              <a:rPr lang="en-US" altLang="zh-CN" sz="2400" dirty="0" smtClean="0"/>
              <a:t>W+R&gt;N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最多容忍 </a:t>
            </a:r>
            <a:r>
              <a:rPr lang="en-US" altLang="zh-CN" sz="2400" dirty="0" smtClean="0"/>
              <a:t>(N-1)/2 </a:t>
            </a:r>
            <a:r>
              <a:rPr lang="zh-CN" altLang="en-US" sz="2400" dirty="0" smtClean="0"/>
              <a:t>个节点损坏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180" y="1316051"/>
            <a:ext cx="3700917" cy="49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02191" y="5748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二、复制策略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—NRW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993" y="1857680"/>
            <a:ext cx="2069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高可用性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高可靠性</a:t>
            </a:r>
            <a:endParaRPr lang="en-US" altLang="zh-CN" sz="240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数据完整性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180" y="1316051"/>
            <a:ext cx="3700917" cy="4924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9122" y="453390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mtClean="0">
                <a:latin typeface="黑体" panose="02010609060101010101" pitchFamily="49" charset="-122"/>
                <a:ea typeface="黑体" panose="02010609060101010101" pitchFamily="49" charset="-122"/>
              </a:rPr>
              <a:t>够了吗？</a:t>
            </a:r>
            <a:endParaRPr lang="zh-CN" altLang="en-US" sz="4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2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1186</Words>
  <Application>Microsoft Office PowerPoint</Application>
  <PresentationFormat>宽屏</PresentationFormat>
  <Paragraphs>168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等线 Light</vt:lpstr>
      <vt:lpstr>黑体</vt:lpstr>
      <vt:lpstr>宋体</vt:lpstr>
      <vt:lpstr>arial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Xuan</cp:lastModifiedBy>
  <cp:revision>77</cp:revision>
  <dcterms:created xsi:type="dcterms:W3CDTF">2017-08-02T09:26:20Z</dcterms:created>
  <dcterms:modified xsi:type="dcterms:W3CDTF">2018-03-28T08:10:41Z</dcterms:modified>
</cp:coreProperties>
</file>