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2" r:id="rId7"/>
    <p:sldId id="263" r:id="rId8"/>
    <p:sldId id="261" r:id="rId9"/>
    <p:sldId id="264" r:id="rId10"/>
    <p:sldId id="265" r:id="rId11"/>
    <p:sldId id="266" r:id="rId12"/>
    <p:sldId id="271" r:id="rId13"/>
    <p:sldId id="267" r:id="rId14"/>
    <p:sldId id="268" r:id="rId15"/>
    <p:sldId id="269" r:id="rId16"/>
    <p:sldId id="270"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7" d="100"/>
          <a:sy n="97"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84D8A-2FC5-4D77-8A7F-77A71CE3A542}"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3D399-E137-4ABB-B8CE-B00FC604DC59}" type="slidenum">
              <a:rPr lang="en-US" smtClean="0"/>
              <a:t>‹#›</a:t>
            </a:fld>
            <a:endParaRPr lang="en-US"/>
          </a:p>
        </p:txBody>
      </p:sp>
    </p:spTree>
    <p:extLst>
      <p:ext uri="{BB962C8B-B14F-4D97-AF65-F5344CB8AC3E}">
        <p14:creationId xmlns:p14="http://schemas.microsoft.com/office/powerpoint/2010/main" val="360312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D22864BF-18CB-4050-AC06-8AAEDF1F3F30}" type="datetime1">
              <a:rPr lang="en-US" smtClean="0"/>
              <a:t>3/1/2024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8189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6CA9D91B-E088-48D4-89F6-2FC8514A9DA6}" type="datetime1">
              <a:rPr lang="en-US" smtClean="0"/>
              <a:t>3/1/2024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5647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B5989B23-CE63-4968-B276-9ED7757A42FE}" type="datetime1">
              <a:rPr lang="en-US" smtClean="0"/>
              <a:t>3/1/2024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968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90DC4E36-F828-4385-BCBA-1A97B39574C3}" type="datetime1">
              <a:rPr lang="en-US" smtClean="0"/>
              <a:t>3/1/2024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98275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F98DBAEB-5B6F-4740-A8D6-0EC9CAB064BD}" type="datetime1">
              <a:rPr lang="en-US" smtClean="0"/>
              <a:t>3/1/2024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26048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83E7F35-B170-43D7-A83F-75AACF455E5C}" type="datetime1">
              <a:rPr lang="en-US" smtClean="0"/>
              <a:t>3/1/2024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7266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D13B190A-A097-48BE-9E15-AED9641A0E64}" type="datetime1">
              <a:rPr lang="en-US" smtClean="0"/>
              <a:t>3/1/2024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0439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14ABE979-7429-445B-98A5-5D77290AE27E}" type="datetime1">
              <a:rPr lang="en-US" smtClean="0"/>
              <a:t>3/1/2024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1170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504E9E18-C5BF-4DDD-AA68-ADFC9850B568}" type="datetime1">
              <a:rPr lang="en-US" smtClean="0"/>
              <a:t>3/1/2024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0396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0970A69F-846A-46E6-9025-FBD9A97EB169}" type="datetime1">
              <a:rPr lang="en-US" smtClean="0"/>
              <a:t>3/1/2024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0035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728A0C3-69A8-4481-B039-4BC06F7F7320}" type="datetime1">
              <a:rPr lang="en-US" smtClean="0"/>
              <a:t>3/1/2024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6549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CAB4A18F-699C-4A48-8D58-44D49C50763E}" type="datetime1">
              <a:rPr lang="en-US" smtClean="0"/>
              <a:t>3/1/2024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410804103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samnegus.com/" TargetMode="External"/><Relationship Id="rId7" Type="http://schemas.openxmlformats.org/officeDocument/2006/relationships/hyperlink" Target="http://www.chaneldubreuil.com/" TargetMode="External"/><Relationship Id="rId2" Type="http://schemas.openxmlformats.org/officeDocument/2006/relationships/hyperlink" Target="https://www.linkedin.com/in/samnegus/" TargetMode="External"/><Relationship Id="rId1" Type="http://schemas.openxmlformats.org/officeDocument/2006/relationships/slideLayout" Target="../slideLayouts/slideLayout2.xml"/><Relationship Id="rId6" Type="http://schemas.openxmlformats.org/officeDocument/2006/relationships/hyperlink" Target="https://www.linkedin.com/in/chanel-dubreuil/" TargetMode="External"/><Relationship Id="rId5" Type="http://schemas.openxmlformats.org/officeDocument/2006/relationships/hyperlink" Target="http://www.nicolepark.net/" TargetMode="External"/><Relationship Id="rId4" Type="http://schemas.openxmlformats.org/officeDocument/2006/relationships/hyperlink" Target="https://www.linkedin.com/in/nicoleipar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4D2B44-6E58-0AB2-997B-C44BA608C41D}"/>
              </a:ext>
            </a:extLst>
          </p:cNvPr>
          <p:cNvSpPr>
            <a:spLocks noGrp="1"/>
          </p:cNvSpPr>
          <p:nvPr>
            <p:ph type="ctrTitle"/>
          </p:nvPr>
        </p:nvSpPr>
        <p:spPr>
          <a:xfrm>
            <a:off x="838200" y="1122363"/>
            <a:ext cx="6858000" cy="2387600"/>
          </a:xfrm>
        </p:spPr>
        <p:txBody>
          <a:bodyPr>
            <a:normAutofit/>
          </a:bodyPr>
          <a:lstStyle/>
          <a:p>
            <a:pPr algn="l"/>
            <a:r>
              <a:rPr lang="en-US" dirty="0">
                <a:gradFill flip="none" rotWithShape="1">
                  <a:gsLst>
                    <a:gs pos="0">
                      <a:schemeClr val="accent5">
                        <a:alpha val="70000"/>
                      </a:schemeClr>
                    </a:gs>
                    <a:gs pos="100000">
                      <a:schemeClr val="accent1">
                        <a:alpha val="70000"/>
                      </a:schemeClr>
                    </a:gs>
                  </a:gsLst>
                  <a:lin ang="0" scaled="1"/>
                  <a:tileRect/>
                </a:gradFill>
              </a:rPr>
              <a:t>Final Project</a:t>
            </a:r>
          </a:p>
        </p:txBody>
      </p:sp>
      <p:sp>
        <p:nvSpPr>
          <p:cNvPr id="3" name="Subtitle 2">
            <a:extLst>
              <a:ext uri="{FF2B5EF4-FFF2-40B4-BE49-F238E27FC236}">
                <a16:creationId xmlns:a16="http://schemas.microsoft.com/office/drawing/2014/main" id="{7309006F-742E-190C-A459-844D026CA6FA}"/>
              </a:ext>
            </a:extLst>
          </p:cNvPr>
          <p:cNvSpPr>
            <a:spLocks noGrp="1"/>
          </p:cNvSpPr>
          <p:nvPr>
            <p:ph type="subTitle" idx="1"/>
          </p:nvPr>
        </p:nvSpPr>
        <p:spPr>
          <a:xfrm>
            <a:off x="838200" y="3602038"/>
            <a:ext cx="6858000" cy="1655762"/>
          </a:xfrm>
        </p:spPr>
        <p:txBody>
          <a:bodyPr>
            <a:normAutofit/>
          </a:bodyPr>
          <a:lstStyle/>
          <a:p>
            <a:pPr algn="l"/>
            <a:r>
              <a:rPr lang="en-US" sz="2200" dirty="0">
                <a:solidFill>
                  <a:schemeClr val="tx2">
                    <a:alpha val="60000"/>
                  </a:schemeClr>
                </a:solidFill>
              </a:rPr>
              <a:t>11-06-23 Day FSCP</a:t>
            </a:r>
          </a:p>
          <a:p>
            <a:pPr algn="l"/>
            <a:r>
              <a:rPr lang="en-US" sz="2200" dirty="0">
                <a:solidFill>
                  <a:schemeClr val="tx2">
                    <a:alpha val="60000"/>
                  </a:schemeClr>
                </a:solidFill>
              </a:rPr>
              <a:t>03-01-2024</a:t>
            </a:r>
          </a:p>
        </p:txBody>
      </p:sp>
      <p:pic>
        <p:nvPicPr>
          <p:cNvPr id="4" name="Picture 3" descr="A web of dots connected">
            <a:extLst>
              <a:ext uri="{FF2B5EF4-FFF2-40B4-BE49-F238E27FC236}">
                <a16:creationId xmlns:a16="http://schemas.microsoft.com/office/drawing/2014/main" id="{1C45EABB-F9C4-C45B-9242-9A4DAD062A2C}"/>
              </a:ext>
            </a:extLst>
          </p:cNvPr>
          <p:cNvPicPr>
            <a:picLocks noChangeAspect="1"/>
          </p:cNvPicPr>
          <p:nvPr/>
        </p:nvPicPr>
        <p:blipFill rotWithShape="1">
          <a:blip r:embed="rId2">
            <a:alphaModFix/>
          </a:blip>
          <a:srcRect l="47009" r="26171" b="1"/>
          <a:stretch/>
        </p:blipFill>
        <p:spPr>
          <a:xfrm>
            <a:off x="8069579" y="10"/>
            <a:ext cx="4110228" cy="6857989"/>
          </a:xfrm>
          <a:prstGeom prst="rect">
            <a:avLst/>
          </a:prstGeom>
        </p:spPr>
      </p:pic>
      <p:sp>
        <p:nvSpPr>
          <p:cNvPr id="5" name="Slide Number Placeholder 4">
            <a:extLst>
              <a:ext uri="{FF2B5EF4-FFF2-40B4-BE49-F238E27FC236}">
                <a16:creationId xmlns:a16="http://schemas.microsoft.com/office/drawing/2014/main" id="{27E5E1DB-7E28-A8C7-BA9D-B50B142CE5A3}"/>
              </a:ext>
            </a:extLst>
          </p:cNvPr>
          <p:cNvSpPr>
            <a:spLocks noGrp="1"/>
          </p:cNvSpPr>
          <p:nvPr>
            <p:ph type="sldNum" sz="quarter" idx="12"/>
          </p:nvPr>
        </p:nvSpPr>
        <p:spPr/>
        <p:txBody>
          <a:bodyPr/>
          <a:lstStyle/>
          <a:p>
            <a:fld id="{28844951-7827-47D4-8276-7DDE1FA7D85A}" type="slidenum">
              <a:rPr lang="en-US" smtClean="0">
                <a:solidFill>
                  <a:srgbClr val="FF9933"/>
                </a:solidFill>
              </a:rPr>
              <a:t>1</a:t>
            </a:fld>
            <a:endParaRPr lang="en-US" dirty="0">
              <a:solidFill>
                <a:srgbClr val="FF9933"/>
              </a:solidFill>
            </a:endParaRPr>
          </a:p>
        </p:txBody>
      </p:sp>
    </p:spTree>
    <p:extLst>
      <p:ext uri="{BB962C8B-B14F-4D97-AF65-F5344CB8AC3E}">
        <p14:creationId xmlns:p14="http://schemas.microsoft.com/office/powerpoint/2010/main" val="398007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0213-4AAA-D25F-F979-CAF2E880C345}"/>
              </a:ext>
            </a:extLst>
          </p:cNvPr>
          <p:cNvSpPr>
            <a:spLocks noGrp="1"/>
          </p:cNvSpPr>
          <p:nvPr>
            <p:ph type="title"/>
          </p:nvPr>
        </p:nvSpPr>
        <p:spPr/>
        <p:txBody>
          <a:bodyPr/>
          <a:lstStyle/>
          <a:p>
            <a:r>
              <a:rPr lang="en-US" dirty="0"/>
              <a:t>Bar Chart Graph</a:t>
            </a:r>
          </a:p>
        </p:txBody>
      </p:sp>
      <p:pic>
        <p:nvPicPr>
          <p:cNvPr id="5" name="Content Placeholder 4" descr="A graph with green bars&#10;&#10;Description automatically generated">
            <a:extLst>
              <a:ext uri="{FF2B5EF4-FFF2-40B4-BE49-F238E27FC236}">
                <a16:creationId xmlns:a16="http://schemas.microsoft.com/office/drawing/2014/main" id="{3724E8F7-5315-8EBF-5D39-10F72EB8F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8890" y="2377030"/>
            <a:ext cx="6954220" cy="3600953"/>
          </a:xfrm>
        </p:spPr>
      </p:pic>
      <p:sp>
        <p:nvSpPr>
          <p:cNvPr id="6" name="Slide Number Placeholder 5">
            <a:extLst>
              <a:ext uri="{FF2B5EF4-FFF2-40B4-BE49-F238E27FC236}">
                <a16:creationId xmlns:a16="http://schemas.microsoft.com/office/drawing/2014/main" id="{A52E0915-8696-A354-D945-348D3804D420}"/>
              </a:ext>
            </a:extLst>
          </p:cNvPr>
          <p:cNvSpPr>
            <a:spLocks noGrp="1"/>
          </p:cNvSpPr>
          <p:nvPr>
            <p:ph type="sldNum" sz="quarter" idx="12"/>
          </p:nvPr>
        </p:nvSpPr>
        <p:spPr/>
        <p:txBody>
          <a:bodyPr/>
          <a:lstStyle/>
          <a:p>
            <a:fld id="{28844951-7827-47D4-8276-7DDE1FA7D85A}" type="slidenum">
              <a:rPr lang="en-US" smtClean="0">
                <a:solidFill>
                  <a:srgbClr val="FF9933"/>
                </a:solidFill>
              </a:rPr>
              <a:t>10</a:t>
            </a:fld>
            <a:endParaRPr lang="en-US" dirty="0">
              <a:solidFill>
                <a:srgbClr val="FF9933"/>
              </a:solidFill>
            </a:endParaRPr>
          </a:p>
        </p:txBody>
      </p:sp>
    </p:spTree>
    <p:extLst>
      <p:ext uri="{BB962C8B-B14F-4D97-AF65-F5344CB8AC3E}">
        <p14:creationId xmlns:p14="http://schemas.microsoft.com/office/powerpoint/2010/main" val="3233128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B98E3-C93C-EB36-7107-27824BFCD98C}"/>
              </a:ext>
            </a:extLst>
          </p:cNvPr>
          <p:cNvSpPr>
            <a:spLocks noGrp="1"/>
          </p:cNvSpPr>
          <p:nvPr>
            <p:ph type="title"/>
          </p:nvPr>
        </p:nvSpPr>
        <p:spPr/>
        <p:txBody>
          <a:bodyPr/>
          <a:lstStyle/>
          <a:p>
            <a:r>
              <a:rPr lang="en-US" dirty="0"/>
              <a:t>Authorization Lockdown</a:t>
            </a:r>
          </a:p>
        </p:txBody>
      </p:sp>
      <p:pic>
        <p:nvPicPr>
          <p:cNvPr id="5" name="Content Placeholder 4" descr="A black background with text&#10;&#10;Description automatically generated">
            <a:extLst>
              <a:ext uri="{FF2B5EF4-FFF2-40B4-BE49-F238E27FC236}">
                <a16:creationId xmlns:a16="http://schemas.microsoft.com/office/drawing/2014/main" id="{F1DECEE9-CF39-6D99-BBD7-720C3D1477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464" y="3394428"/>
            <a:ext cx="5730753" cy="1121717"/>
          </a:xfrm>
        </p:spPr>
      </p:pic>
      <p:sp>
        <p:nvSpPr>
          <p:cNvPr id="6" name="TextBox 5">
            <a:extLst>
              <a:ext uri="{FF2B5EF4-FFF2-40B4-BE49-F238E27FC236}">
                <a16:creationId xmlns:a16="http://schemas.microsoft.com/office/drawing/2014/main" id="{2356FFC0-FBC8-4DF5-42B5-2D070F61C98F}"/>
              </a:ext>
            </a:extLst>
          </p:cNvPr>
          <p:cNvSpPr txBox="1"/>
          <p:nvPr/>
        </p:nvSpPr>
        <p:spPr>
          <a:xfrm>
            <a:off x="1175208" y="2378765"/>
            <a:ext cx="9841584" cy="1015663"/>
          </a:xfrm>
          <a:prstGeom prst="rect">
            <a:avLst/>
          </a:prstGeom>
          <a:noFill/>
        </p:spPr>
        <p:txBody>
          <a:bodyPr wrap="square" rtlCol="0">
            <a:spAutoFit/>
          </a:bodyPr>
          <a:lstStyle/>
          <a:p>
            <a:r>
              <a:rPr lang="en-US" sz="2000" dirty="0">
                <a:solidFill>
                  <a:schemeClr val="tx2"/>
                </a:solidFill>
              </a:rPr>
              <a:t>This portion of the code restricts user access to certain sections of the site, as well as delete functionality. This ensures that only authorized users can access and alter specific data. Authorization is based on Microsoft’s Identity platform. </a:t>
            </a:r>
          </a:p>
        </p:txBody>
      </p:sp>
      <p:sp>
        <p:nvSpPr>
          <p:cNvPr id="7" name="Slide Number Placeholder 6">
            <a:extLst>
              <a:ext uri="{FF2B5EF4-FFF2-40B4-BE49-F238E27FC236}">
                <a16:creationId xmlns:a16="http://schemas.microsoft.com/office/drawing/2014/main" id="{09066B99-D49D-4DBA-1D17-BC867536D6A6}"/>
              </a:ext>
            </a:extLst>
          </p:cNvPr>
          <p:cNvSpPr>
            <a:spLocks noGrp="1"/>
          </p:cNvSpPr>
          <p:nvPr>
            <p:ph type="sldNum" sz="quarter" idx="12"/>
          </p:nvPr>
        </p:nvSpPr>
        <p:spPr/>
        <p:txBody>
          <a:bodyPr/>
          <a:lstStyle/>
          <a:p>
            <a:fld id="{28844951-7827-47D4-8276-7DDE1FA7D85A}" type="slidenum">
              <a:rPr lang="en-US" smtClean="0">
                <a:solidFill>
                  <a:srgbClr val="FF9933"/>
                </a:solidFill>
              </a:rPr>
              <a:t>11</a:t>
            </a:fld>
            <a:endParaRPr lang="en-US" dirty="0">
              <a:solidFill>
                <a:srgbClr val="FF9933"/>
              </a:solidFill>
            </a:endParaRPr>
          </a:p>
        </p:txBody>
      </p:sp>
      <p:pic>
        <p:nvPicPr>
          <p:cNvPr id="9" name="Picture 8">
            <a:extLst>
              <a:ext uri="{FF2B5EF4-FFF2-40B4-BE49-F238E27FC236}">
                <a16:creationId xmlns:a16="http://schemas.microsoft.com/office/drawing/2014/main" id="{8852AF8B-A8AD-0F08-B55B-B5365D2F9D9D}"/>
              </a:ext>
            </a:extLst>
          </p:cNvPr>
          <p:cNvPicPr>
            <a:picLocks noChangeAspect="1"/>
          </p:cNvPicPr>
          <p:nvPr/>
        </p:nvPicPr>
        <p:blipFill rotWithShape="1">
          <a:blip r:embed="rId3">
            <a:extLst>
              <a:ext uri="{28A0092B-C50C-407E-A947-70E740481C1C}">
                <a14:useLocalDpi xmlns:a14="http://schemas.microsoft.com/office/drawing/2010/main" val="0"/>
              </a:ext>
            </a:extLst>
          </a:blip>
          <a:srcRect t="5025" b="-5025"/>
          <a:stretch/>
        </p:blipFill>
        <p:spPr>
          <a:xfrm>
            <a:off x="1757353" y="4677312"/>
            <a:ext cx="8677294" cy="1121717"/>
          </a:xfrm>
          <a:prstGeom prst="rect">
            <a:avLst/>
          </a:prstGeom>
        </p:spPr>
      </p:pic>
    </p:spTree>
    <p:extLst>
      <p:ext uri="{BB962C8B-B14F-4D97-AF65-F5344CB8AC3E}">
        <p14:creationId xmlns:p14="http://schemas.microsoft.com/office/powerpoint/2010/main" val="345257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3BED-B3B8-E5FC-EE00-DED191647CFD}"/>
              </a:ext>
            </a:extLst>
          </p:cNvPr>
          <p:cNvSpPr>
            <a:spLocks noGrp="1"/>
          </p:cNvSpPr>
          <p:nvPr>
            <p:ph type="title"/>
          </p:nvPr>
        </p:nvSpPr>
        <p:spPr/>
        <p:txBody>
          <a:bodyPr/>
          <a:lstStyle/>
          <a:p>
            <a:r>
              <a:rPr lang="en-US" dirty="0"/>
              <a:t>Authorization Lockdown</a:t>
            </a:r>
          </a:p>
        </p:txBody>
      </p:sp>
      <p:pic>
        <p:nvPicPr>
          <p:cNvPr id="6" name="Content Placeholder 5" descr="A screen shot of a computer program&#10;&#10;Description automatically generated">
            <a:extLst>
              <a:ext uri="{FF2B5EF4-FFF2-40B4-BE49-F238E27FC236}">
                <a16:creationId xmlns:a16="http://schemas.microsoft.com/office/drawing/2014/main" id="{E44C6E34-1A73-143F-13BA-62B38963D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9664" y="2006600"/>
            <a:ext cx="4781871" cy="3998913"/>
          </a:xfrm>
        </p:spPr>
      </p:pic>
      <p:sp>
        <p:nvSpPr>
          <p:cNvPr id="4" name="Slide Number Placeholder 3">
            <a:extLst>
              <a:ext uri="{FF2B5EF4-FFF2-40B4-BE49-F238E27FC236}">
                <a16:creationId xmlns:a16="http://schemas.microsoft.com/office/drawing/2014/main" id="{719CA388-D49C-A4DF-4760-869EC55662F1}"/>
              </a:ext>
            </a:extLst>
          </p:cNvPr>
          <p:cNvSpPr>
            <a:spLocks noGrp="1"/>
          </p:cNvSpPr>
          <p:nvPr>
            <p:ph type="sldNum" sz="quarter" idx="12"/>
          </p:nvPr>
        </p:nvSpPr>
        <p:spPr/>
        <p:txBody>
          <a:bodyPr/>
          <a:lstStyle/>
          <a:p>
            <a:fld id="{28844951-7827-47D4-8276-7DDE1FA7D85A}" type="slidenum">
              <a:rPr lang="en-US" smtClean="0">
                <a:solidFill>
                  <a:srgbClr val="FF9933"/>
                </a:solidFill>
              </a:rPr>
              <a:t>12</a:t>
            </a:fld>
            <a:endParaRPr lang="en-US" dirty="0">
              <a:solidFill>
                <a:srgbClr val="FF9933"/>
              </a:solidFill>
            </a:endParaRPr>
          </a:p>
        </p:txBody>
      </p:sp>
      <p:sp>
        <p:nvSpPr>
          <p:cNvPr id="7" name="TextBox 6">
            <a:extLst>
              <a:ext uri="{FF2B5EF4-FFF2-40B4-BE49-F238E27FC236}">
                <a16:creationId xmlns:a16="http://schemas.microsoft.com/office/drawing/2014/main" id="{EB436F89-758D-D6C6-52EF-CEB20AED81DD}"/>
              </a:ext>
            </a:extLst>
          </p:cNvPr>
          <p:cNvSpPr txBox="1"/>
          <p:nvPr/>
        </p:nvSpPr>
        <p:spPr>
          <a:xfrm>
            <a:off x="1206631" y="2006600"/>
            <a:ext cx="4765706" cy="2677656"/>
          </a:xfrm>
          <a:prstGeom prst="rect">
            <a:avLst/>
          </a:prstGeom>
          <a:noFill/>
        </p:spPr>
        <p:txBody>
          <a:bodyPr wrap="square" rtlCol="0">
            <a:spAutoFit/>
          </a:bodyPr>
          <a:lstStyle/>
          <a:p>
            <a:r>
              <a:rPr lang="en-US" sz="2800" dirty="0">
                <a:solidFill>
                  <a:schemeClr val="tx2"/>
                </a:solidFill>
              </a:rPr>
              <a:t>By specifying which user type was allowed to view certain sections of the site, we can ensure that data is only accessed by users who are authorized to view it. </a:t>
            </a:r>
          </a:p>
        </p:txBody>
      </p:sp>
    </p:spTree>
    <p:extLst>
      <p:ext uri="{BB962C8B-B14F-4D97-AF65-F5344CB8AC3E}">
        <p14:creationId xmlns:p14="http://schemas.microsoft.com/office/powerpoint/2010/main" val="1364388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7105-8937-4F4E-D963-73E4B99B6039}"/>
              </a:ext>
            </a:extLst>
          </p:cNvPr>
          <p:cNvSpPr>
            <a:spLocks noGrp="1"/>
          </p:cNvSpPr>
          <p:nvPr>
            <p:ph type="title"/>
          </p:nvPr>
        </p:nvSpPr>
        <p:spPr/>
        <p:txBody>
          <a:bodyPr/>
          <a:lstStyle/>
          <a:p>
            <a:r>
              <a:rPr lang="en-US" dirty="0"/>
              <a:t>Helping Technologies</a:t>
            </a:r>
          </a:p>
        </p:txBody>
      </p:sp>
      <p:sp>
        <p:nvSpPr>
          <p:cNvPr id="3" name="Content Placeholder 2">
            <a:extLst>
              <a:ext uri="{FF2B5EF4-FFF2-40B4-BE49-F238E27FC236}">
                <a16:creationId xmlns:a16="http://schemas.microsoft.com/office/drawing/2014/main" id="{EF7D9662-C651-016F-EFB1-D0F1F770907C}"/>
              </a:ext>
            </a:extLst>
          </p:cNvPr>
          <p:cNvSpPr>
            <a:spLocks noGrp="1"/>
          </p:cNvSpPr>
          <p:nvPr>
            <p:ph idx="1"/>
          </p:nvPr>
        </p:nvSpPr>
        <p:spPr/>
        <p:txBody>
          <a:bodyPr/>
          <a:lstStyle/>
          <a:p>
            <a:r>
              <a:rPr lang="en-US" dirty="0"/>
              <a:t>There were several online tools we had at our disposal to help make this site in addition to Visual Studio and SSMS. </a:t>
            </a:r>
          </a:p>
          <a:p>
            <a:r>
              <a:rPr lang="en-US" dirty="0"/>
              <a:t>Datatables.net</a:t>
            </a:r>
          </a:p>
          <a:p>
            <a:r>
              <a:rPr lang="en-US" dirty="0"/>
              <a:t>ChatGPT</a:t>
            </a:r>
          </a:p>
          <a:p>
            <a:r>
              <a:rPr lang="en-US" dirty="0"/>
              <a:t>Trello</a:t>
            </a:r>
          </a:p>
        </p:txBody>
      </p:sp>
      <p:sp>
        <p:nvSpPr>
          <p:cNvPr id="4" name="Slide Number Placeholder 3">
            <a:extLst>
              <a:ext uri="{FF2B5EF4-FFF2-40B4-BE49-F238E27FC236}">
                <a16:creationId xmlns:a16="http://schemas.microsoft.com/office/drawing/2014/main" id="{C59EC966-F443-7A73-03AC-FDE74AE6E058}"/>
              </a:ext>
            </a:extLst>
          </p:cNvPr>
          <p:cNvSpPr>
            <a:spLocks noGrp="1"/>
          </p:cNvSpPr>
          <p:nvPr>
            <p:ph type="sldNum" sz="quarter" idx="12"/>
          </p:nvPr>
        </p:nvSpPr>
        <p:spPr/>
        <p:txBody>
          <a:bodyPr/>
          <a:lstStyle/>
          <a:p>
            <a:fld id="{28844951-7827-47D4-8276-7DDE1FA7D85A}" type="slidenum">
              <a:rPr lang="en-US" smtClean="0">
                <a:solidFill>
                  <a:srgbClr val="FF9933"/>
                </a:solidFill>
              </a:rPr>
              <a:t>13</a:t>
            </a:fld>
            <a:endParaRPr lang="en-US" dirty="0">
              <a:solidFill>
                <a:srgbClr val="FF9933"/>
              </a:solidFill>
            </a:endParaRPr>
          </a:p>
        </p:txBody>
      </p:sp>
    </p:spTree>
    <p:extLst>
      <p:ext uri="{BB962C8B-B14F-4D97-AF65-F5344CB8AC3E}">
        <p14:creationId xmlns:p14="http://schemas.microsoft.com/office/powerpoint/2010/main" val="155054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013C-7169-EABB-4E74-16C3893A3DA1}"/>
              </a:ext>
            </a:extLst>
          </p:cNvPr>
          <p:cNvSpPr>
            <a:spLocks noGrp="1"/>
          </p:cNvSpPr>
          <p:nvPr>
            <p:ph type="title"/>
          </p:nvPr>
        </p:nvSpPr>
        <p:spPr/>
        <p:txBody>
          <a:bodyPr/>
          <a:lstStyle/>
          <a:p>
            <a:r>
              <a:rPr lang="en-US" dirty="0"/>
              <a:t>Datatables.net</a:t>
            </a:r>
          </a:p>
        </p:txBody>
      </p:sp>
      <p:pic>
        <p:nvPicPr>
          <p:cNvPr id="6" name="Content Placeholder 5" descr="A screenshot of a computer&#10;&#10;Description automatically generated">
            <a:extLst>
              <a:ext uri="{FF2B5EF4-FFF2-40B4-BE49-F238E27FC236}">
                <a16:creationId xmlns:a16="http://schemas.microsoft.com/office/drawing/2014/main" id="{282270B8-2AA8-6E18-8AE7-26A70C1A34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643" y="1753845"/>
            <a:ext cx="5921157" cy="3732556"/>
          </a:xfrm>
        </p:spPr>
      </p:pic>
      <p:sp>
        <p:nvSpPr>
          <p:cNvPr id="4" name="Slide Number Placeholder 3">
            <a:extLst>
              <a:ext uri="{FF2B5EF4-FFF2-40B4-BE49-F238E27FC236}">
                <a16:creationId xmlns:a16="http://schemas.microsoft.com/office/drawing/2014/main" id="{F7BAB680-5CE9-D6D2-5777-F840F2D12155}"/>
              </a:ext>
            </a:extLst>
          </p:cNvPr>
          <p:cNvSpPr>
            <a:spLocks noGrp="1"/>
          </p:cNvSpPr>
          <p:nvPr>
            <p:ph type="sldNum" sz="quarter" idx="12"/>
          </p:nvPr>
        </p:nvSpPr>
        <p:spPr/>
        <p:txBody>
          <a:bodyPr/>
          <a:lstStyle/>
          <a:p>
            <a:fld id="{28844951-7827-47D4-8276-7DDE1FA7D85A}" type="slidenum">
              <a:rPr lang="en-US" smtClean="0">
                <a:solidFill>
                  <a:srgbClr val="FF9933"/>
                </a:solidFill>
              </a:rPr>
              <a:t>14</a:t>
            </a:fld>
            <a:endParaRPr lang="en-US" dirty="0">
              <a:solidFill>
                <a:srgbClr val="FF9933"/>
              </a:solidFill>
            </a:endParaRPr>
          </a:p>
        </p:txBody>
      </p:sp>
      <p:sp>
        <p:nvSpPr>
          <p:cNvPr id="7" name="TextBox 6">
            <a:extLst>
              <a:ext uri="{FF2B5EF4-FFF2-40B4-BE49-F238E27FC236}">
                <a16:creationId xmlns:a16="http://schemas.microsoft.com/office/drawing/2014/main" id="{0CD0D2CE-1087-3AD0-2E3C-33A32195EF66}"/>
              </a:ext>
            </a:extLst>
          </p:cNvPr>
          <p:cNvSpPr txBox="1"/>
          <p:nvPr/>
        </p:nvSpPr>
        <p:spPr>
          <a:xfrm>
            <a:off x="1018095" y="1753845"/>
            <a:ext cx="3930977" cy="2862322"/>
          </a:xfrm>
          <a:prstGeom prst="rect">
            <a:avLst/>
          </a:prstGeom>
          <a:noFill/>
        </p:spPr>
        <p:txBody>
          <a:bodyPr wrap="square" rtlCol="0">
            <a:spAutoFit/>
          </a:bodyPr>
          <a:lstStyle/>
          <a:p>
            <a:r>
              <a:rPr lang="en-US" dirty="0">
                <a:solidFill>
                  <a:schemeClr val="tx2"/>
                </a:solidFill>
              </a:rPr>
              <a:t>Datatables.net provided some of the code that we used in our Index pages. We used their code to provide the structure for our data tables, which enabled us to create data tables with clean, organized columns and rows. It also supports pagination and search capabilities, and includes a plugin that facilitates the export of table data. </a:t>
            </a:r>
          </a:p>
        </p:txBody>
      </p:sp>
    </p:spTree>
    <p:extLst>
      <p:ext uri="{BB962C8B-B14F-4D97-AF65-F5344CB8AC3E}">
        <p14:creationId xmlns:p14="http://schemas.microsoft.com/office/powerpoint/2010/main" val="1678471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A08C-E86C-70A5-6B28-6FFB31C557FF}"/>
              </a:ext>
            </a:extLst>
          </p:cNvPr>
          <p:cNvSpPr>
            <a:spLocks noGrp="1"/>
          </p:cNvSpPr>
          <p:nvPr>
            <p:ph type="title"/>
          </p:nvPr>
        </p:nvSpPr>
        <p:spPr/>
        <p:txBody>
          <a:bodyPr/>
          <a:lstStyle/>
          <a:p>
            <a:r>
              <a:rPr lang="en-US" dirty="0"/>
              <a:t>ChatGPT</a:t>
            </a:r>
          </a:p>
        </p:txBody>
      </p:sp>
      <p:pic>
        <p:nvPicPr>
          <p:cNvPr id="6" name="Content Placeholder 5" descr="A screenshot of a computer screen&#10;&#10;Description automatically generated">
            <a:extLst>
              <a:ext uri="{FF2B5EF4-FFF2-40B4-BE49-F238E27FC236}">
                <a16:creationId xmlns:a16="http://schemas.microsoft.com/office/drawing/2014/main" id="{9C000B34-C0F8-6DD4-7002-91E62E9295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8176" y="1763271"/>
            <a:ext cx="5484848" cy="3998913"/>
          </a:xfrm>
        </p:spPr>
      </p:pic>
      <p:sp>
        <p:nvSpPr>
          <p:cNvPr id="4" name="Slide Number Placeholder 3">
            <a:extLst>
              <a:ext uri="{FF2B5EF4-FFF2-40B4-BE49-F238E27FC236}">
                <a16:creationId xmlns:a16="http://schemas.microsoft.com/office/drawing/2014/main" id="{6A53CFD0-052C-5D2A-D46D-7096291C123E}"/>
              </a:ext>
            </a:extLst>
          </p:cNvPr>
          <p:cNvSpPr>
            <a:spLocks noGrp="1"/>
          </p:cNvSpPr>
          <p:nvPr>
            <p:ph type="sldNum" sz="quarter" idx="12"/>
          </p:nvPr>
        </p:nvSpPr>
        <p:spPr/>
        <p:txBody>
          <a:bodyPr/>
          <a:lstStyle/>
          <a:p>
            <a:fld id="{28844951-7827-47D4-8276-7DDE1FA7D85A}" type="slidenum">
              <a:rPr lang="en-US" smtClean="0">
                <a:solidFill>
                  <a:srgbClr val="FF9933"/>
                </a:solidFill>
              </a:rPr>
              <a:t>15</a:t>
            </a:fld>
            <a:endParaRPr lang="en-US" dirty="0">
              <a:solidFill>
                <a:srgbClr val="FF9933"/>
              </a:solidFill>
            </a:endParaRPr>
          </a:p>
        </p:txBody>
      </p:sp>
      <p:sp>
        <p:nvSpPr>
          <p:cNvPr id="7" name="TextBox 6">
            <a:extLst>
              <a:ext uri="{FF2B5EF4-FFF2-40B4-BE49-F238E27FC236}">
                <a16:creationId xmlns:a16="http://schemas.microsoft.com/office/drawing/2014/main" id="{CB4FF9EB-6F7F-4FBA-4686-23C662E41251}"/>
              </a:ext>
            </a:extLst>
          </p:cNvPr>
          <p:cNvSpPr txBox="1"/>
          <p:nvPr/>
        </p:nvSpPr>
        <p:spPr>
          <a:xfrm>
            <a:off x="1065229" y="1763271"/>
            <a:ext cx="4430598" cy="3308598"/>
          </a:xfrm>
          <a:prstGeom prst="rect">
            <a:avLst/>
          </a:prstGeom>
          <a:noFill/>
        </p:spPr>
        <p:txBody>
          <a:bodyPr wrap="square" rtlCol="0">
            <a:spAutoFit/>
          </a:bodyPr>
          <a:lstStyle/>
          <a:p>
            <a:pPr algn="l"/>
            <a:r>
              <a:rPr lang="en-US" sz="1900" b="0" i="0" dirty="0">
                <a:solidFill>
                  <a:schemeClr val="tx2"/>
                </a:solidFill>
                <a:effectLst/>
                <a:latin typeface="Open Sans" panose="020F0502020204030204" pitchFamily="34" charset="0"/>
              </a:rPr>
              <a:t>Utilizing AI proved to be an invaluable asset in navigating unfamiliar code structures within our web development project. By leveraging AI-powered tools, we were able to efficiently dissect and comprehend complex code segments, thus enhancing our ability to architect functions and realize the desired aesthetic and functionality of our web application.</a:t>
            </a:r>
          </a:p>
        </p:txBody>
      </p:sp>
    </p:spTree>
    <p:extLst>
      <p:ext uri="{BB962C8B-B14F-4D97-AF65-F5344CB8AC3E}">
        <p14:creationId xmlns:p14="http://schemas.microsoft.com/office/powerpoint/2010/main" val="1875197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DBAC-A49C-6BA9-896F-45EBF9B22A33}"/>
              </a:ext>
            </a:extLst>
          </p:cNvPr>
          <p:cNvSpPr>
            <a:spLocks noGrp="1"/>
          </p:cNvSpPr>
          <p:nvPr>
            <p:ph type="title"/>
          </p:nvPr>
        </p:nvSpPr>
        <p:spPr/>
        <p:txBody>
          <a:bodyPr/>
          <a:lstStyle/>
          <a:p>
            <a:r>
              <a:rPr lang="en-US" dirty="0"/>
              <a:t>Trello</a:t>
            </a:r>
          </a:p>
        </p:txBody>
      </p:sp>
      <p:pic>
        <p:nvPicPr>
          <p:cNvPr id="6" name="Content Placeholder 5" descr="A screenshot of a computer&#10;&#10;Description automatically generated">
            <a:extLst>
              <a:ext uri="{FF2B5EF4-FFF2-40B4-BE49-F238E27FC236}">
                <a16:creationId xmlns:a16="http://schemas.microsoft.com/office/drawing/2014/main" id="{8E842F82-9B38-CB33-CE10-FA5324C00C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537" y="1612777"/>
            <a:ext cx="6381945" cy="3302933"/>
          </a:xfrm>
        </p:spPr>
      </p:pic>
      <p:sp>
        <p:nvSpPr>
          <p:cNvPr id="4" name="Slide Number Placeholder 3">
            <a:extLst>
              <a:ext uri="{FF2B5EF4-FFF2-40B4-BE49-F238E27FC236}">
                <a16:creationId xmlns:a16="http://schemas.microsoft.com/office/drawing/2014/main" id="{F53BA432-69E5-52FA-2D39-BAA33C049BBE}"/>
              </a:ext>
            </a:extLst>
          </p:cNvPr>
          <p:cNvSpPr>
            <a:spLocks noGrp="1"/>
          </p:cNvSpPr>
          <p:nvPr>
            <p:ph type="sldNum" sz="quarter" idx="12"/>
          </p:nvPr>
        </p:nvSpPr>
        <p:spPr/>
        <p:txBody>
          <a:bodyPr/>
          <a:lstStyle/>
          <a:p>
            <a:fld id="{28844951-7827-47D4-8276-7DDE1FA7D85A}" type="slidenum">
              <a:rPr lang="en-US" smtClean="0">
                <a:solidFill>
                  <a:srgbClr val="FF9933"/>
                </a:solidFill>
              </a:rPr>
              <a:t>16</a:t>
            </a:fld>
            <a:endParaRPr lang="en-US" dirty="0">
              <a:solidFill>
                <a:srgbClr val="FF9933"/>
              </a:solidFill>
            </a:endParaRPr>
          </a:p>
        </p:txBody>
      </p:sp>
      <p:sp>
        <p:nvSpPr>
          <p:cNvPr id="7" name="TextBox 6">
            <a:extLst>
              <a:ext uri="{FF2B5EF4-FFF2-40B4-BE49-F238E27FC236}">
                <a16:creationId xmlns:a16="http://schemas.microsoft.com/office/drawing/2014/main" id="{685B645F-B4D2-4F5E-3A97-E67AE3836B4A}"/>
              </a:ext>
            </a:extLst>
          </p:cNvPr>
          <p:cNvSpPr txBox="1"/>
          <p:nvPr/>
        </p:nvSpPr>
        <p:spPr>
          <a:xfrm>
            <a:off x="1116684" y="1636810"/>
            <a:ext cx="3365369" cy="2585323"/>
          </a:xfrm>
          <a:prstGeom prst="rect">
            <a:avLst/>
          </a:prstGeom>
          <a:noFill/>
        </p:spPr>
        <p:txBody>
          <a:bodyPr wrap="square" rtlCol="0">
            <a:spAutoFit/>
          </a:bodyPr>
          <a:lstStyle/>
          <a:p>
            <a:r>
              <a:rPr lang="en-US" dirty="0">
                <a:solidFill>
                  <a:schemeClr val="tx2"/>
                </a:solidFill>
              </a:rPr>
              <a:t>Perhaps the most useful organization tool we used was Trello. This website provided a Kanban-style collaborative workspace where we tracked of all the major milestones of our project and visualized our progress throughout the project. </a:t>
            </a:r>
          </a:p>
        </p:txBody>
      </p:sp>
    </p:spTree>
    <p:extLst>
      <p:ext uri="{BB962C8B-B14F-4D97-AF65-F5344CB8AC3E}">
        <p14:creationId xmlns:p14="http://schemas.microsoft.com/office/powerpoint/2010/main" val="2549358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19651-632F-61B0-F642-8206E0A514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03A5F-F5C5-B0C3-63C2-B368DA37A187}"/>
              </a:ext>
            </a:extLst>
          </p:cNvPr>
          <p:cNvSpPr>
            <a:spLocks noGrp="1"/>
          </p:cNvSpPr>
          <p:nvPr>
            <p:ph type="title"/>
          </p:nvPr>
        </p:nvSpPr>
        <p:spPr/>
        <p:txBody>
          <a:bodyPr/>
          <a:lstStyle/>
          <a:p>
            <a:r>
              <a:rPr lang="en-US" dirty="0"/>
              <a:t>Contact Information</a:t>
            </a:r>
          </a:p>
        </p:txBody>
      </p:sp>
      <p:sp>
        <p:nvSpPr>
          <p:cNvPr id="3" name="Content Placeholder 2">
            <a:extLst>
              <a:ext uri="{FF2B5EF4-FFF2-40B4-BE49-F238E27FC236}">
                <a16:creationId xmlns:a16="http://schemas.microsoft.com/office/drawing/2014/main" id="{97CB6F7E-89CF-BC96-48A8-8E7FA37E3569}"/>
              </a:ext>
            </a:extLst>
          </p:cNvPr>
          <p:cNvSpPr>
            <a:spLocks noGrp="1"/>
          </p:cNvSpPr>
          <p:nvPr>
            <p:ph idx="1"/>
          </p:nvPr>
        </p:nvSpPr>
        <p:spPr/>
        <p:txBody>
          <a:bodyPr>
            <a:normAutofit/>
          </a:bodyPr>
          <a:lstStyle/>
          <a:p>
            <a:pPr marL="0" marR="0" algn="ctr">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Sam Negus	</a:t>
            </a:r>
          </a:p>
          <a:p>
            <a:pPr marL="0" marR="0" algn="ctr">
              <a:lnSpc>
                <a:spcPct val="107000"/>
              </a:lnSpc>
              <a:spcBef>
                <a:spcPts val="0"/>
              </a:spcBef>
              <a:spcAft>
                <a:spcPts val="800"/>
              </a:spcAft>
            </a:pPr>
            <a:r>
              <a:rPr lang="en-US" sz="1800" u="sng" kern="100" dirty="0">
                <a:solidFill>
                  <a:srgbClr val="FF9933"/>
                </a:solidFill>
                <a:effectLst/>
                <a:latin typeface="Aptos" panose="020B000402020202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https://www.linkedin.com/in/samnegus/</a:t>
            </a:r>
            <a:endParaRPr lang="en-US" sz="1800" kern="100" dirty="0">
              <a:solidFill>
                <a:srgbClr val="FF9933"/>
              </a:solidFill>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u="sng" kern="100" dirty="0">
                <a:solidFill>
                  <a:srgbClr val="FF9933"/>
                </a:solidFill>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http://www.samnegus.com/</a:t>
            </a:r>
            <a:endParaRPr lang="en-US" sz="1800" kern="100" dirty="0">
              <a:solidFill>
                <a:srgbClr val="FF9933"/>
              </a:solidFill>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Nicole Park</a:t>
            </a:r>
          </a:p>
          <a:p>
            <a:pPr marL="0" marR="0" algn="ctr">
              <a:lnSpc>
                <a:spcPct val="107000"/>
              </a:lnSpc>
              <a:spcBef>
                <a:spcPts val="0"/>
              </a:spcBef>
              <a:spcAft>
                <a:spcPts val="800"/>
              </a:spcAft>
            </a:pPr>
            <a:r>
              <a:rPr lang="en-US" sz="1800" u="sng" kern="100" dirty="0">
                <a:solidFill>
                  <a:srgbClr val="FF9933"/>
                </a:solidFill>
                <a:effectLst/>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https://www.linkedin.com/in/nicoleipark/</a:t>
            </a:r>
            <a:endParaRPr lang="en-US" sz="1800" kern="100" dirty="0">
              <a:solidFill>
                <a:srgbClr val="FF9933"/>
              </a:solidFill>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u="sng" kern="100" dirty="0">
                <a:solidFill>
                  <a:srgbClr val="FF9933"/>
                </a:solidFill>
                <a:effectLst/>
                <a:latin typeface="Aptos" panose="020B000402020202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http://www.nicolepark.net/</a:t>
            </a:r>
            <a:endParaRPr lang="en-US" sz="1800" kern="100" dirty="0">
              <a:solidFill>
                <a:srgbClr val="FF9933"/>
              </a:solidFill>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Chanel Dubreuil</a:t>
            </a:r>
          </a:p>
          <a:p>
            <a:pPr marL="0" marR="0" algn="ctr">
              <a:lnSpc>
                <a:spcPct val="107000"/>
              </a:lnSpc>
              <a:spcBef>
                <a:spcPts val="0"/>
              </a:spcBef>
              <a:spcAft>
                <a:spcPts val="800"/>
              </a:spcAft>
            </a:pPr>
            <a:r>
              <a:rPr lang="en-US" sz="1800" u="sng" kern="100" dirty="0">
                <a:solidFill>
                  <a:srgbClr val="FF9933"/>
                </a:solidFill>
                <a:effectLst/>
                <a:latin typeface="Aptos" panose="020B0004020202020204" pitchFamily="34"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https://www.linkedin.com/in/chanel-dubreuil/</a:t>
            </a:r>
            <a:endParaRPr lang="en-US" sz="1800" kern="100" dirty="0">
              <a:solidFill>
                <a:srgbClr val="FF9933"/>
              </a:solidFill>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u="sng" kern="100" dirty="0">
                <a:solidFill>
                  <a:srgbClr val="FF9933"/>
                </a:solidFill>
                <a:effectLst/>
                <a:latin typeface="Aptos" panose="020B0004020202020204" pitchFamily="34" charset="0"/>
                <a:ea typeface="Aptos" panose="020B000402020202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http://www.chaneldubreuil.com/</a:t>
            </a:r>
            <a:endParaRPr lang="en-US" sz="1800" kern="100" dirty="0">
              <a:solidFill>
                <a:srgbClr val="FF9933"/>
              </a:solidFill>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AA7A6E1-C9C9-1567-498C-B000A7D9F55B}"/>
              </a:ext>
            </a:extLst>
          </p:cNvPr>
          <p:cNvSpPr>
            <a:spLocks noGrp="1"/>
          </p:cNvSpPr>
          <p:nvPr>
            <p:ph type="sldNum" sz="quarter" idx="12"/>
          </p:nvPr>
        </p:nvSpPr>
        <p:spPr/>
        <p:txBody>
          <a:bodyPr/>
          <a:lstStyle/>
          <a:p>
            <a:fld id="{28844951-7827-47D4-8276-7DDE1FA7D85A}" type="slidenum">
              <a:rPr lang="en-US" smtClean="0">
                <a:solidFill>
                  <a:srgbClr val="FF9933"/>
                </a:solidFill>
              </a:rPr>
              <a:t>17</a:t>
            </a:fld>
            <a:endParaRPr lang="en-US" dirty="0">
              <a:solidFill>
                <a:srgbClr val="FF9933"/>
              </a:solidFill>
            </a:endParaRPr>
          </a:p>
        </p:txBody>
      </p:sp>
    </p:spTree>
    <p:extLst>
      <p:ext uri="{BB962C8B-B14F-4D97-AF65-F5344CB8AC3E}">
        <p14:creationId xmlns:p14="http://schemas.microsoft.com/office/powerpoint/2010/main" val="133036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7FFF-8DED-E2DA-A1D6-325D379A6D77}"/>
              </a:ext>
            </a:extLst>
          </p:cNvPr>
          <p:cNvSpPr>
            <a:spLocks noGrp="1"/>
          </p:cNvSpPr>
          <p:nvPr>
            <p:ph type="title"/>
          </p:nvPr>
        </p:nvSpPr>
        <p:spPr/>
        <p:txBody>
          <a:bodyPr/>
          <a:lstStyle/>
          <a:p>
            <a:r>
              <a:rPr lang="en-US" dirty="0"/>
              <a:t>Meet The Team </a:t>
            </a:r>
          </a:p>
        </p:txBody>
      </p:sp>
      <p:sp>
        <p:nvSpPr>
          <p:cNvPr id="3" name="Content Placeholder 2">
            <a:extLst>
              <a:ext uri="{FF2B5EF4-FFF2-40B4-BE49-F238E27FC236}">
                <a16:creationId xmlns:a16="http://schemas.microsoft.com/office/drawing/2014/main" id="{5FF8198A-D05A-5E53-855E-78F610C52355}"/>
              </a:ext>
            </a:extLst>
          </p:cNvPr>
          <p:cNvSpPr>
            <a:spLocks noGrp="1"/>
          </p:cNvSpPr>
          <p:nvPr>
            <p:ph idx="1"/>
          </p:nvPr>
        </p:nvSpPr>
        <p:spPr/>
        <p:txBody>
          <a:bodyPr>
            <a:normAutofit/>
          </a:bodyPr>
          <a:lstStyle/>
          <a:p>
            <a:pPr marL="228600" indent="0">
              <a:buNone/>
            </a:pPr>
            <a:endParaRPr lang="en-US" dirty="0"/>
          </a:p>
          <a:p>
            <a:pPr marL="228600" indent="0">
              <a:buNone/>
            </a:pPr>
            <a:endParaRPr lang="en-US" dirty="0"/>
          </a:p>
          <a:p>
            <a:pPr marL="228600" indent="0">
              <a:buNone/>
            </a:pPr>
            <a:endParaRPr lang="en-US" dirty="0"/>
          </a:p>
        </p:txBody>
      </p:sp>
      <p:sp>
        <p:nvSpPr>
          <p:cNvPr id="4" name="Slide Number Placeholder 3">
            <a:extLst>
              <a:ext uri="{FF2B5EF4-FFF2-40B4-BE49-F238E27FC236}">
                <a16:creationId xmlns:a16="http://schemas.microsoft.com/office/drawing/2014/main" id="{520AC592-9424-B318-390A-21E8A88B1EA4}"/>
              </a:ext>
            </a:extLst>
          </p:cNvPr>
          <p:cNvSpPr>
            <a:spLocks noGrp="1"/>
          </p:cNvSpPr>
          <p:nvPr>
            <p:ph type="sldNum" sz="quarter" idx="12"/>
          </p:nvPr>
        </p:nvSpPr>
        <p:spPr/>
        <p:txBody>
          <a:bodyPr/>
          <a:lstStyle/>
          <a:p>
            <a:fld id="{28844951-7827-47D4-8276-7DDE1FA7D85A}" type="slidenum">
              <a:rPr lang="en-US" smtClean="0">
                <a:solidFill>
                  <a:srgbClr val="FF9933"/>
                </a:solidFill>
              </a:rPr>
              <a:t>2</a:t>
            </a:fld>
            <a:endParaRPr lang="en-US" dirty="0">
              <a:solidFill>
                <a:srgbClr val="FF9933"/>
              </a:solidFill>
            </a:endParaRPr>
          </a:p>
        </p:txBody>
      </p:sp>
      <p:pic>
        <p:nvPicPr>
          <p:cNvPr id="6" name="Picture 5" descr="A person standing on a dock with a city in the background&#10;&#10;Description automatically generated">
            <a:extLst>
              <a:ext uri="{FF2B5EF4-FFF2-40B4-BE49-F238E27FC236}">
                <a16:creationId xmlns:a16="http://schemas.microsoft.com/office/drawing/2014/main" id="{851416E7-5D36-5023-5882-6809C9AC7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342" y="1814694"/>
            <a:ext cx="2029231" cy="19678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descr="A person with nice hair&#10;&#10;Description automatically generated">
            <a:extLst>
              <a:ext uri="{FF2B5EF4-FFF2-40B4-BE49-F238E27FC236}">
                <a16:creationId xmlns:a16="http://schemas.microsoft.com/office/drawing/2014/main" id="{A2B87B4C-A7FE-E1CB-9269-47472FBE6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052" y="1814693"/>
            <a:ext cx="1967895" cy="19678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descr="A person taking a selfie&#10;&#10;Description automatically generated">
            <a:extLst>
              <a:ext uri="{FF2B5EF4-FFF2-40B4-BE49-F238E27FC236}">
                <a16:creationId xmlns:a16="http://schemas.microsoft.com/office/drawing/2014/main" id="{EF623305-C277-2780-B86A-063D1C9168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3677" y="1753357"/>
            <a:ext cx="2029231" cy="20292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TextBox 12">
            <a:extLst>
              <a:ext uri="{FF2B5EF4-FFF2-40B4-BE49-F238E27FC236}">
                <a16:creationId xmlns:a16="http://schemas.microsoft.com/office/drawing/2014/main" id="{34F45A76-0846-B28F-E3C9-CBB98AF3D9AB}"/>
              </a:ext>
            </a:extLst>
          </p:cNvPr>
          <p:cNvSpPr txBox="1"/>
          <p:nvPr/>
        </p:nvSpPr>
        <p:spPr>
          <a:xfrm>
            <a:off x="1485646" y="4520242"/>
            <a:ext cx="1765927" cy="369332"/>
          </a:xfrm>
          <a:prstGeom prst="rect">
            <a:avLst/>
          </a:prstGeom>
          <a:noFill/>
        </p:spPr>
        <p:txBody>
          <a:bodyPr wrap="square" rtlCol="0">
            <a:spAutoFit/>
          </a:bodyPr>
          <a:lstStyle/>
          <a:p>
            <a:r>
              <a:rPr lang="en-US" dirty="0">
                <a:solidFill>
                  <a:schemeClr val="tx2"/>
                </a:solidFill>
              </a:rPr>
              <a:t>Nicole Park </a:t>
            </a:r>
          </a:p>
        </p:txBody>
      </p:sp>
      <p:sp>
        <p:nvSpPr>
          <p:cNvPr id="14" name="TextBox 13">
            <a:extLst>
              <a:ext uri="{FF2B5EF4-FFF2-40B4-BE49-F238E27FC236}">
                <a16:creationId xmlns:a16="http://schemas.microsoft.com/office/drawing/2014/main" id="{64AF5BC2-C152-FDAF-C3DC-FC1C0B8B4057}"/>
              </a:ext>
            </a:extLst>
          </p:cNvPr>
          <p:cNvSpPr txBox="1"/>
          <p:nvPr/>
        </p:nvSpPr>
        <p:spPr>
          <a:xfrm>
            <a:off x="5417389" y="4520242"/>
            <a:ext cx="1595886" cy="369332"/>
          </a:xfrm>
          <a:prstGeom prst="rect">
            <a:avLst/>
          </a:prstGeom>
          <a:noFill/>
        </p:spPr>
        <p:txBody>
          <a:bodyPr wrap="square" rtlCol="0">
            <a:spAutoFit/>
          </a:bodyPr>
          <a:lstStyle/>
          <a:p>
            <a:r>
              <a:rPr lang="en-US" dirty="0">
                <a:solidFill>
                  <a:schemeClr val="tx2"/>
                </a:solidFill>
              </a:rPr>
              <a:t>Sam Negus</a:t>
            </a:r>
          </a:p>
        </p:txBody>
      </p:sp>
      <p:sp>
        <p:nvSpPr>
          <p:cNvPr id="16" name="TextBox 15">
            <a:extLst>
              <a:ext uri="{FF2B5EF4-FFF2-40B4-BE49-F238E27FC236}">
                <a16:creationId xmlns:a16="http://schemas.microsoft.com/office/drawing/2014/main" id="{D9D8B464-094D-58CF-10A0-AAE136B4C3FB}"/>
              </a:ext>
            </a:extLst>
          </p:cNvPr>
          <p:cNvSpPr txBox="1"/>
          <p:nvPr/>
        </p:nvSpPr>
        <p:spPr>
          <a:xfrm>
            <a:off x="8694545" y="4520242"/>
            <a:ext cx="1907493" cy="369332"/>
          </a:xfrm>
          <a:prstGeom prst="rect">
            <a:avLst/>
          </a:prstGeom>
          <a:noFill/>
        </p:spPr>
        <p:txBody>
          <a:bodyPr wrap="square" rtlCol="0">
            <a:spAutoFit/>
          </a:bodyPr>
          <a:lstStyle/>
          <a:p>
            <a:r>
              <a:rPr lang="en-US" dirty="0">
                <a:solidFill>
                  <a:schemeClr val="tx2"/>
                </a:solidFill>
              </a:rPr>
              <a:t>Chanel Dubreuil</a:t>
            </a:r>
          </a:p>
        </p:txBody>
      </p:sp>
    </p:spTree>
    <p:extLst>
      <p:ext uri="{BB962C8B-B14F-4D97-AF65-F5344CB8AC3E}">
        <p14:creationId xmlns:p14="http://schemas.microsoft.com/office/powerpoint/2010/main" val="422215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D764-477E-F5C6-3C4A-A12888994971}"/>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BF29E273-3738-38BA-2072-C50522146ECC}"/>
              </a:ext>
            </a:extLst>
          </p:cNvPr>
          <p:cNvSpPr>
            <a:spLocks noGrp="1"/>
          </p:cNvSpPr>
          <p:nvPr>
            <p:ph idx="1"/>
          </p:nvPr>
        </p:nvSpPr>
        <p:spPr/>
        <p:txBody>
          <a:bodyPr>
            <a:normAutofit/>
          </a:bodyPr>
          <a:lstStyle/>
          <a:p>
            <a:r>
              <a:rPr lang="en-US" sz="2000" b="0" i="0" dirty="0">
                <a:solidFill>
                  <a:schemeClr val="tx2"/>
                </a:solidFill>
                <a:effectLst/>
              </a:rPr>
              <a:t>Our team developed a secure administrative intranet application for Atomic Synergistics, designed to allow access solely to authorized personnel. The website boasts a sleek, minimalistic design, emphasizing functionality over form. It provides comprehensive tools for the company to efficiently manage, access, and manipulate records within a large database. Additionally, it features role-based data access, enabling employees to interact with information according to their clearance levels.</a:t>
            </a:r>
            <a:endParaRPr lang="en-US" sz="2000" dirty="0">
              <a:solidFill>
                <a:schemeClr val="tx2"/>
              </a:solidFill>
            </a:endParaRPr>
          </a:p>
          <a:p>
            <a:r>
              <a:rPr lang="en-US" sz="1800" dirty="0"/>
              <a:t>About the technology used:</a:t>
            </a:r>
          </a:p>
          <a:p>
            <a:r>
              <a:rPr lang="en-US" sz="1100" dirty="0"/>
              <a:t> .NET 6.0</a:t>
            </a:r>
          </a:p>
          <a:p>
            <a:r>
              <a:rPr lang="en-US" sz="1100" dirty="0"/>
              <a:t>.NET Core Web Application (Model-View-Controller Architecture)</a:t>
            </a:r>
          </a:p>
          <a:p>
            <a:r>
              <a:rPr lang="en-US" sz="1100" dirty="0"/>
              <a:t>Microsoft SQL Server Relational Database</a:t>
            </a:r>
          </a:p>
        </p:txBody>
      </p:sp>
      <p:sp>
        <p:nvSpPr>
          <p:cNvPr id="4" name="Slide Number Placeholder 3">
            <a:extLst>
              <a:ext uri="{FF2B5EF4-FFF2-40B4-BE49-F238E27FC236}">
                <a16:creationId xmlns:a16="http://schemas.microsoft.com/office/drawing/2014/main" id="{C3B6946B-AB0F-F3C4-5194-708675BA9464}"/>
              </a:ext>
            </a:extLst>
          </p:cNvPr>
          <p:cNvSpPr>
            <a:spLocks noGrp="1"/>
          </p:cNvSpPr>
          <p:nvPr>
            <p:ph type="sldNum" sz="quarter" idx="12"/>
          </p:nvPr>
        </p:nvSpPr>
        <p:spPr/>
        <p:txBody>
          <a:bodyPr/>
          <a:lstStyle/>
          <a:p>
            <a:fld id="{28844951-7827-47D4-8276-7DDE1FA7D85A}" type="slidenum">
              <a:rPr lang="en-US" smtClean="0">
                <a:solidFill>
                  <a:srgbClr val="FF9933"/>
                </a:solidFill>
              </a:rPr>
              <a:t>3</a:t>
            </a:fld>
            <a:endParaRPr lang="en-US" dirty="0">
              <a:solidFill>
                <a:srgbClr val="FF9933"/>
              </a:solidFill>
            </a:endParaRPr>
          </a:p>
        </p:txBody>
      </p:sp>
    </p:spTree>
    <p:extLst>
      <p:ext uri="{BB962C8B-B14F-4D97-AF65-F5344CB8AC3E}">
        <p14:creationId xmlns:p14="http://schemas.microsoft.com/office/powerpoint/2010/main" val="2491444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B35A-8FB4-5476-B677-970B114CDD38}"/>
              </a:ext>
            </a:extLst>
          </p:cNvPr>
          <p:cNvSpPr>
            <a:spLocks noGrp="1"/>
          </p:cNvSpPr>
          <p:nvPr>
            <p:ph type="title"/>
          </p:nvPr>
        </p:nvSpPr>
        <p:spPr/>
        <p:txBody>
          <a:bodyPr/>
          <a:lstStyle/>
          <a:p>
            <a:r>
              <a:rPr lang="en-US" dirty="0"/>
              <a:t>AS Database</a:t>
            </a:r>
          </a:p>
        </p:txBody>
      </p:sp>
      <p:pic>
        <p:nvPicPr>
          <p:cNvPr id="5" name="Content Placeholder 4" descr="A screenshot of a computer&#10;&#10;Description automatically generated">
            <a:extLst>
              <a:ext uri="{FF2B5EF4-FFF2-40B4-BE49-F238E27FC236}">
                <a16:creationId xmlns:a16="http://schemas.microsoft.com/office/drawing/2014/main" id="{8FC13E2B-48B3-6CC9-AED3-26246A8406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252" y="1640264"/>
            <a:ext cx="8484123" cy="4536699"/>
          </a:xfrm>
        </p:spPr>
      </p:pic>
      <p:sp>
        <p:nvSpPr>
          <p:cNvPr id="6" name="Slide Number Placeholder 5">
            <a:extLst>
              <a:ext uri="{FF2B5EF4-FFF2-40B4-BE49-F238E27FC236}">
                <a16:creationId xmlns:a16="http://schemas.microsoft.com/office/drawing/2014/main" id="{A65FDE81-D307-8A72-C208-E905048505E7}"/>
              </a:ext>
            </a:extLst>
          </p:cNvPr>
          <p:cNvSpPr>
            <a:spLocks noGrp="1"/>
          </p:cNvSpPr>
          <p:nvPr>
            <p:ph type="sldNum" sz="quarter" idx="12"/>
          </p:nvPr>
        </p:nvSpPr>
        <p:spPr/>
        <p:txBody>
          <a:bodyPr/>
          <a:lstStyle/>
          <a:p>
            <a:fld id="{28844951-7827-47D4-8276-7DDE1FA7D85A}" type="slidenum">
              <a:rPr lang="en-US" smtClean="0">
                <a:solidFill>
                  <a:srgbClr val="FF9933"/>
                </a:solidFill>
              </a:rPr>
              <a:t>4</a:t>
            </a:fld>
            <a:endParaRPr lang="en-US" dirty="0">
              <a:solidFill>
                <a:srgbClr val="FF9933"/>
              </a:solidFill>
            </a:endParaRPr>
          </a:p>
        </p:txBody>
      </p:sp>
    </p:spTree>
    <p:extLst>
      <p:ext uri="{BB962C8B-B14F-4D97-AF65-F5344CB8AC3E}">
        <p14:creationId xmlns:p14="http://schemas.microsoft.com/office/powerpoint/2010/main" val="106968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2BE83-A0AB-A5DE-E804-5F8798085960}"/>
              </a:ext>
            </a:extLst>
          </p:cNvPr>
          <p:cNvSpPr>
            <a:spLocks noGrp="1"/>
          </p:cNvSpPr>
          <p:nvPr>
            <p:ph type="title"/>
          </p:nvPr>
        </p:nvSpPr>
        <p:spPr/>
        <p:txBody>
          <a:bodyPr/>
          <a:lstStyle/>
          <a:p>
            <a:r>
              <a:rPr lang="en-US" dirty="0"/>
              <a:t>Use/Case Diagram</a:t>
            </a:r>
          </a:p>
        </p:txBody>
      </p:sp>
      <p:pic>
        <p:nvPicPr>
          <p:cNvPr id="5" name="Content Placeholder 4" descr="A diagram of a company&#10;&#10;Description automatically generated">
            <a:extLst>
              <a:ext uri="{FF2B5EF4-FFF2-40B4-BE49-F238E27FC236}">
                <a16:creationId xmlns:a16="http://schemas.microsoft.com/office/drawing/2014/main" id="{788AD4CE-C9EB-3422-B4DD-33CFF586D4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811332"/>
            <a:ext cx="5471566" cy="5365631"/>
          </a:xfrm>
        </p:spPr>
      </p:pic>
      <p:sp>
        <p:nvSpPr>
          <p:cNvPr id="6" name="TextBox 5">
            <a:extLst>
              <a:ext uri="{FF2B5EF4-FFF2-40B4-BE49-F238E27FC236}">
                <a16:creationId xmlns:a16="http://schemas.microsoft.com/office/drawing/2014/main" id="{D16D6617-AAC2-C2EC-2BCA-574B1FB83490}"/>
              </a:ext>
            </a:extLst>
          </p:cNvPr>
          <p:cNvSpPr txBox="1"/>
          <p:nvPr/>
        </p:nvSpPr>
        <p:spPr>
          <a:xfrm>
            <a:off x="1181819" y="2260121"/>
            <a:ext cx="4425351" cy="3139321"/>
          </a:xfrm>
          <a:prstGeom prst="rect">
            <a:avLst/>
          </a:prstGeom>
          <a:noFill/>
        </p:spPr>
        <p:txBody>
          <a:bodyPr wrap="square" rtlCol="0">
            <a:spAutoFit/>
          </a:bodyPr>
          <a:lstStyle/>
          <a:p>
            <a:r>
              <a:rPr lang="en-US" dirty="0">
                <a:solidFill>
                  <a:schemeClr val="tx2"/>
                </a:solidFill>
              </a:rPr>
              <a:t>Only the admin is able to access all of the information. They are also the only users with access to delete functionality.</a:t>
            </a:r>
          </a:p>
          <a:p>
            <a:endParaRPr lang="en-US" dirty="0">
              <a:solidFill>
                <a:schemeClr val="tx2"/>
              </a:solidFill>
            </a:endParaRPr>
          </a:p>
          <a:p>
            <a:r>
              <a:rPr lang="en-US" dirty="0">
                <a:solidFill>
                  <a:schemeClr val="tx2"/>
                </a:solidFill>
              </a:rPr>
              <a:t>Other users who are authorized as Human Resources and Accounting have different levels of access depending on their department. </a:t>
            </a:r>
          </a:p>
          <a:p>
            <a:endParaRPr lang="en-US" dirty="0">
              <a:solidFill>
                <a:schemeClr val="tx2"/>
              </a:solidFill>
            </a:endParaRPr>
          </a:p>
          <a:p>
            <a:r>
              <a:rPr lang="en-US" dirty="0">
                <a:solidFill>
                  <a:schemeClr val="tx2"/>
                </a:solidFill>
              </a:rPr>
              <a:t>Anonymous users only have access to the login page. </a:t>
            </a:r>
          </a:p>
        </p:txBody>
      </p:sp>
      <p:sp>
        <p:nvSpPr>
          <p:cNvPr id="7" name="Slide Number Placeholder 6">
            <a:extLst>
              <a:ext uri="{FF2B5EF4-FFF2-40B4-BE49-F238E27FC236}">
                <a16:creationId xmlns:a16="http://schemas.microsoft.com/office/drawing/2014/main" id="{C4FCB85E-F078-90F3-9489-D86228F86E7B}"/>
              </a:ext>
            </a:extLst>
          </p:cNvPr>
          <p:cNvSpPr>
            <a:spLocks noGrp="1"/>
          </p:cNvSpPr>
          <p:nvPr>
            <p:ph type="sldNum" sz="quarter" idx="12"/>
          </p:nvPr>
        </p:nvSpPr>
        <p:spPr/>
        <p:txBody>
          <a:bodyPr/>
          <a:lstStyle/>
          <a:p>
            <a:fld id="{28844951-7827-47D4-8276-7DDE1FA7D85A}" type="slidenum">
              <a:rPr lang="en-US" smtClean="0">
                <a:solidFill>
                  <a:srgbClr val="FF9933"/>
                </a:solidFill>
              </a:rPr>
              <a:t>5</a:t>
            </a:fld>
            <a:endParaRPr lang="en-US" dirty="0">
              <a:solidFill>
                <a:srgbClr val="FF9933"/>
              </a:solidFill>
            </a:endParaRPr>
          </a:p>
        </p:txBody>
      </p:sp>
    </p:spTree>
    <p:extLst>
      <p:ext uri="{BB962C8B-B14F-4D97-AF65-F5344CB8AC3E}">
        <p14:creationId xmlns:p14="http://schemas.microsoft.com/office/powerpoint/2010/main" val="323956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47E4-E454-2CE4-D3F4-E4D393376628}"/>
              </a:ext>
            </a:extLst>
          </p:cNvPr>
          <p:cNvSpPr>
            <a:spLocks noGrp="1"/>
          </p:cNvSpPr>
          <p:nvPr>
            <p:ph type="title"/>
          </p:nvPr>
        </p:nvSpPr>
        <p:spPr/>
        <p:txBody>
          <a:bodyPr/>
          <a:lstStyle/>
          <a:p>
            <a:r>
              <a:rPr lang="en-US" dirty="0"/>
              <a:t>Code Snippets</a:t>
            </a:r>
          </a:p>
        </p:txBody>
      </p:sp>
      <p:sp>
        <p:nvSpPr>
          <p:cNvPr id="3" name="Content Placeholder 2">
            <a:extLst>
              <a:ext uri="{FF2B5EF4-FFF2-40B4-BE49-F238E27FC236}">
                <a16:creationId xmlns:a16="http://schemas.microsoft.com/office/drawing/2014/main" id="{40A28EE1-FEE2-8BBF-A543-0B263B6D55E7}"/>
              </a:ext>
            </a:extLst>
          </p:cNvPr>
          <p:cNvSpPr>
            <a:spLocks noGrp="1"/>
          </p:cNvSpPr>
          <p:nvPr>
            <p:ph idx="1"/>
          </p:nvPr>
        </p:nvSpPr>
        <p:spPr/>
        <p:txBody>
          <a:bodyPr/>
          <a:lstStyle/>
          <a:p>
            <a:r>
              <a:rPr lang="en-US" dirty="0"/>
              <a:t>The following slides will showcase some snippets of code that we found to be particularly </a:t>
            </a:r>
            <a:r>
              <a:rPr lang="en-US"/>
              <a:t>noteworthy or had </a:t>
            </a:r>
            <a:r>
              <a:rPr lang="en-US" dirty="0"/>
              <a:t>a major impact on the functionality of the website. </a:t>
            </a:r>
          </a:p>
        </p:txBody>
      </p:sp>
      <p:sp>
        <p:nvSpPr>
          <p:cNvPr id="4" name="Slide Number Placeholder 3">
            <a:extLst>
              <a:ext uri="{FF2B5EF4-FFF2-40B4-BE49-F238E27FC236}">
                <a16:creationId xmlns:a16="http://schemas.microsoft.com/office/drawing/2014/main" id="{49CDB1CF-56D9-548D-A61A-F446A33EFE01}"/>
              </a:ext>
            </a:extLst>
          </p:cNvPr>
          <p:cNvSpPr>
            <a:spLocks noGrp="1"/>
          </p:cNvSpPr>
          <p:nvPr>
            <p:ph type="sldNum" sz="quarter" idx="12"/>
          </p:nvPr>
        </p:nvSpPr>
        <p:spPr/>
        <p:txBody>
          <a:bodyPr/>
          <a:lstStyle/>
          <a:p>
            <a:fld id="{28844951-7827-47D4-8276-7DDE1FA7D85A}" type="slidenum">
              <a:rPr lang="en-US" smtClean="0">
                <a:solidFill>
                  <a:srgbClr val="FF9933"/>
                </a:solidFill>
              </a:rPr>
              <a:t>6</a:t>
            </a:fld>
            <a:endParaRPr lang="en-US" dirty="0">
              <a:solidFill>
                <a:srgbClr val="FF9933"/>
              </a:solidFill>
            </a:endParaRPr>
          </a:p>
        </p:txBody>
      </p:sp>
    </p:spTree>
    <p:extLst>
      <p:ext uri="{BB962C8B-B14F-4D97-AF65-F5344CB8AC3E}">
        <p14:creationId xmlns:p14="http://schemas.microsoft.com/office/powerpoint/2010/main" val="359808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1AFA-A226-C056-5B0F-268435C00FB1}"/>
              </a:ext>
            </a:extLst>
          </p:cNvPr>
          <p:cNvSpPr>
            <a:spLocks noGrp="1"/>
          </p:cNvSpPr>
          <p:nvPr>
            <p:ph type="title"/>
          </p:nvPr>
        </p:nvSpPr>
        <p:spPr/>
        <p:txBody>
          <a:bodyPr/>
          <a:lstStyle/>
          <a:p>
            <a:r>
              <a:rPr lang="en-US" dirty="0"/>
              <a:t>Bar Chart</a:t>
            </a:r>
          </a:p>
        </p:txBody>
      </p:sp>
      <p:pic>
        <p:nvPicPr>
          <p:cNvPr id="5" name="Content Placeholder 4" descr="A screen shot of a computer&#10;&#10;Description automatically generated">
            <a:extLst>
              <a:ext uri="{FF2B5EF4-FFF2-40B4-BE49-F238E27FC236}">
                <a16:creationId xmlns:a16="http://schemas.microsoft.com/office/drawing/2014/main" id="{35CCBD36-0D44-8AAF-ED64-5C5542B5E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958" y="2178050"/>
            <a:ext cx="10512841" cy="4069771"/>
          </a:xfrm>
        </p:spPr>
      </p:pic>
      <p:sp>
        <p:nvSpPr>
          <p:cNvPr id="6" name="Slide Number Placeholder 5">
            <a:extLst>
              <a:ext uri="{FF2B5EF4-FFF2-40B4-BE49-F238E27FC236}">
                <a16:creationId xmlns:a16="http://schemas.microsoft.com/office/drawing/2014/main" id="{801EE966-E18C-164B-3F30-D35316B1201E}"/>
              </a:ext>
            </a:extLst>
          </p:cNvPr>
          <p:cNvSpPr>
            <a:spLocks noGrp="1"/>
          </p:cNvSpPr>
          <p:nvPr>
            <p:ph type="sldNum" sz="quarter" idx="12"/>
          </p:nvPr>
        </p:nvSpPr>
        <p:spPr/>
        <p:txBody>
          <a:bodyPr/>
          <a:lstStyle/>
          <a:p>
            <a:fld id="{28844951-7827-47D4-8276-7DDE1FA7D85A}" type="slidenum">
              <a:rPr lang="en-US" smtClean="0">
                <a:solidFill>
                  <a:srgbClr val="FF9933"/>
                </a:solidFill>
              </a:rPr>
              <a:t>7</a:t>
            </a:fld>
            <a:endParaRPr lang="en-US" dirty="0">
              <a:solidFill>
                <a:srgbClr val="FF9933"/>
              </a:solidFill>
            </a:endParaRPr>
          </a:p>
        </p:txBody>
      </p:sp>
    </p:spTree>
    <p:extLst>
      <p:ext uri="{BB962C8B-B14F-4D97-AF65-F5344CB8AC3E}">
        <p14:creationId xmlns:p14="http://schemas.microsoft.com/office/powerpoint/2010/main" val="28582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5C0C-CE67-9A79-DA1C-445498858096}"/>
              </a:ext>
            </a:extLst>
          </p:cNvPr>
          <p:cNvSpPr>
            <a:spLocks noGrp="1"/>
          </p:cNvSpPr>
          <p:nvPr>
            <p:ph type="title"/>
          </p:nvPr>
        </p:nvSpPr>
        <p:spPr/>
        <p:txBody>
          <a:bodyPr/>
          <a:lstStyle/>
          <a:p>
            <a:r>
              <a:rPr lang="en-US" dirty="0"/>
              <a:t>Bar Chart</a:t>
            </a:r>
          </a:p>
        </p:txBody>
      </p:sp>
      <p:pic>
        <p:nvPicPr>
          <p:cNvPr id="5" name="Content Placeholder 4" descr="A screenshot of a computer&#10;&#10;Description automatically generated">
            <a:extLst>
              <a:ext uri="{FF2B5EF4-FFF2-40B4-BE49-F238E27FC236}">
                <a16:creationId xmlns:a16="http://schemas.microsoft.com/office/drawing/2014/main" id="{6CC78424-E166-0D10-EDDD-D514AAD018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821" y="2178050"/>
            <a:ext cx="10428357" cy="3998913"/>
          </a:xfrm>
        </p:spPr>
      </p:pic>
      <p:sp>
        <p:nvSpPr>
          <p:cNvPr id="6" name="Slide Number Placeholder 5">
            <a:extLst>
              <a:ext uri="{FF2B5EF4-FFF2-40B4-BE49-F238E27FC236}">
                <a16:creationId xmlns:a16="http://schemas.microsoft.com/office/drawing/2014/main" id="{4DD219B8-7E37-4734-B94D-367264705FD1}"/>
              </a:ext>
            </a:extLst>
          </p:cNvPr>
          <p:cNvSpPr>
            <a:spLocks noGrp="1"/>
          </p:cNvSpPr>
          <p:nvPr>
            <p:ph type="sldNum" sz="quarter" idx="12"/>
          </p:nvPr>
        </p:nvSpPr>
        <p:spPr/>
        <p:txBody>
          <a:bodyPr/>
          <a:lstStyle/>
          <a:p>
            <a:fld id="{28844951-7827-47D4-8276-7DDE1FA7D85A}" type="slidenum">
              <a:rPr lang="en-US" smtClean="0">
                <a:solidFill>
                  <a:srgbClr val="FF9933"/>
                </a:solidFill>
              </a:rPr>
              <a:t>8</a:t>
            </a:fld>
            <a:endParaRPr lang="en-US" dirty="0">
              <a:solidFill>
                <a:srgbClr val="FF9933"/>
              </a:solidFill>
            </a:endParaRPr>
          </a:p>
        </p:txBody>
      </p:sp>
    </p:spTree>
    <p:extLst>
      <p:ext uri="{BB962C8B-B14F-4D97-AF65-F5344CB8AC3E}">
        <p14:creationId xmlns:p14="http://schemas.microsoft.com/office/powerpoint/2010/main" val="105620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0061-ABED-B3A2-4F75-0300AF752A5C}"/>
              </a:ext>
            </a:extLst>
          </p:cNvPr>
          <p:cNvSpPr>
            <a:spLocks noGrp="1"/>
          </p:cNvSpPr>
          <p:nvPr>
            <p:ph type="title"/>
          </p:nvPr>
        </p:nvSpPr>
        <p:spPr/>
        <p:txBody>
          <a:bodyPr/>
          <a:lstStyle/>
          <a:p>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9857704E-69F4-85E1-C94D-5171A55448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8703" y="2006600"/>
            <a:ext cx="6265097" cy="3195128"/>
          </a:xfrm>
        </p:spPr>
      </p:pic>
      <p:sp>
        <p:nvSpPr>
          <p:cNvPr id="6" name="TextBox 5">
            <a:extLst>
              <a:ext uri="{FF2B5EF4-FFF2-40B4-BE49-F238E27FC236}">
                <a16:creationId xmlns:a16="http://schemas.microsoft.com/office/drawing/2014/main" id="{363C214B-7C30-06D7-915D-4E6998F48DBF}"/>
              </a:ext>
            </a:extLst>
          </p:cNvPr>
          <p:cNvSpPr txBox="1"/>
          <p:nvPr/>
        </p:nvSpPr>
        <p:spPr>
          <a:xfrm>
            <a:off x="838200" y="2205872"/>
            <a:ext cx="4120299" cy="3477875"/>
          </a:xfrm>
          <a:prstGeom prst="rect">
            <a:avLst/>
          </a:prstGeom>
          <a:noFill/>
        </p:spPr>
        <p:txBody>
          <a:bodyPr wrap="square" rtlCol="0">
            <a:spAutoFit/>
          </a:bodyPr>
          <a:lstStyle/>
          <a:p>
            <a:r>
              <a:rPr lang="en-US" sz="2200" dirty="0">
                <a:solidFill>
                  <a:schemeClr val="tx2"/>
                </a:solidFill>
              </a:rPr>
              <a:t>These screenshots highlight portions of the code for the bar chart. Ensuring it worked and appeared correctly was an extensive process due to the complexity. </a:t>
            </a:r>
          </a:p>
          <a:p>
            <a:endParaRPr lang="en-US" sz="2200" dirty="0">
              <a:solidFill>
                <a:schemeClr val="tx2"/>
              </a:solidFill>
            </a:endParaRPr>
          </a:p>
          <a:p>
            <a:r>
              <a:rPr lang="en-US" sz="2200" dirty="0">
                <a:solidFill>
                  <a:schemeClr val="tx2"/>
                </a:solidFill>
              </a:rPr>
              <a:t>This chart utilized </a:t>
            </a:r>
            <a:r>
              <a:rPr lang="en-US" sz="2200" dirty="0" err="1">
                <a:solidFill>
                  <a:schemeClr val="tx2"/>
                </a:solidFill>
              </a:rPr>
              <a:t>ChartJS</a:t>
            </a:r>
            <a:r>
              <a:rPr lang="en-US" sz="2200" dirty="0">
                <a:solidFill>
                  <a:schemeClr val="tx2"/>
                </a:solidFill>
              </a:rPr>
              <a:t> and a </a:t>
            </a:r>
            <a:r>
              <a:rPr lang="en-US" sz="2200" dirty="0" err="1">
                <a:solidFill>
                  <a:schemeClr val="tx2"/>
                </a:solidFill>
              </a:rPr>
              <a:t>Nuget</a:t>
            </a:r>
            <a:r>
              <a:rPr lang="en-US" sz="2200" dirty="0">
                <a:solidFill>
                  <a:schemeClr val="tx2"/>
                </a:solidFill>
              </a:rPr>
              <a:t> package </a:t>
            </a:r>
            <a:r>
              <a:rPr lang="en-US" sz="2200">
                <a:solidFill>
                  <a:schemeClr val="tx2"/>
                </a:solidFill>
              </a:rPr>
              <a:t>to generate the chart. </a:t>
            </a:r>
            <a:endParaRPr lang="en-US" sz="2200" dirty="0">
              <a:solidFill>
                <a:schemeClr val="tx2"/>
              </a:solidFill>
            </a:endParaRPr>
          </a:p>
        </p:txBody>
      </p:sp>
      <p:sp>
        <p:nvSpPr>
          <p:cNvPr id="7" name="Slide Number Placeholder 6">
            <a:extLst>
              <a:ext uri="{FF2B5EF4-FFF2-40B4-BE49-F238E27FC236}">
                <a16:creationId xmlns:a16="http://schemas.microsoft.com/office/drawing/2014/main" id="{70F18BB9-C7E5-DC69-65DF-38D70C055BAC}"/>
              </a:ext>
            </a:extLst>
          </p:cNvPr>
          <p:cNvSpPr>
            <a:spLocks noGrp="1"/>
          </p:cNvSpPr>
          <p:nvPr>
            <p:ph type="sldNum" sz="quarter" idx="12"/>
          </p:nvPr>
        </p:nvSpPr>
        <p:spPr/>
        <p:txBody>
          <a:bodyPr/>
          <a:lstStyle/>
          <a:p>
            <a:fld id="{28844951-7827-47D4-8276-7DDE1FA7D85A}" type="slidenum">
              <a:rPr lang="en-US" smtClean="0">
                <a:solidFill>
                  <a:srgbClr val="FF9933"/>
                </a:solidFill>
              </a:rPr>
              <a:t>9</a:t>
            </a:fld>
            <a:endParaRPr lang="en-US" dirty="0">
              <a:solidFill>
                <a:srgbClr val="FF9933"/>
              </a:solidFill>
            </a:endParaRPr>
          </a:p>
        </p:txBody>
      </p:sp>
    </p:spTree>
    <p:extLst>
      <p:ext uri="{BB962C8B-B14F-4D97-AF65-F5344CB8AC3E}">
        <p14:creationId xmlns:p14="http://schemas.microsoft.com/office/powerpoint/2010/main" val="2019513116"/>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6282</TotalTime>
  <Words>608</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Avenir Next LT Pro</vt:lpstr>
      <vt:lpstr>Calibri</vt:lpstr>
      <vt:lpstr>Open Sans</vt:lpstr>
      <vt:lpstr>Sabon Next LT</vt:lpstr>
      <vt:lpstr>Wingdings</vt:lpstr>
      <vt:lpstr>LuminousVTI</vt:lpstr>
      <vt:lpstr>Final Project</vt:lpstr>
      <vt:lpstr>Meet The Team </vt:lpstr>
      <vt:lpstr>Project Overview</vt:lpstr>
      <vt:lpstr>AS Database</vt:lpstr>
      <vt:lpstr>Use/Case Diagram</vt:lpstr>
      <vt:lpstr>Code Snippets</vt:lpstr>
      <vt:lpstr>Bar Chart</vt:lpstr>
      <vt:lpstr>Bar Chart</vt:lpstr>
      <vt:lpstr>PowerPoint Presentation</vt:lpstr>
      <vt:lpstr>Bar Chart Graph</vt:lpstr>
      <vt:lpstr>Authorization Lockdown</vt:lpstr>
      <vt:lpstr>Authorization Lockdown</vt:lpstr>
      <vt:lpstr>Helping Technologies</vt:lpstr>
      <vt:lpstr>Datatables.net</vt:lpstr>
      <vt:lpstr>ChatGPT</vt:lpstr>
      <vt:lpstr>Trello</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Chanel Dubreuil</dc:creator>
  <cp:lastModifiedBy>Chanel Dubreuil</cp:lastModifiedBy>
  <cp:revision>3</cp:revision>
  <dcterms:created xsi:type="dcterms:W3CDTF">2024-03-01T15:26:09Z</dcterms:created>
  <dcterms:modified xsi:type="dcterms:W3CDTF">2024-03-06T00:31:58Z</dcterms:modified>
</cp:coreProperties>
</file>