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89" r:id="rId9"/>
    <p:sldId id="263" r:id="rId10"/>
    <p:sldId id="264" r:id="rId11"/>
    <p:sldId id="290" r:id="rId12"/>
    <p:sldId id="265" r:id="rId13"/>
    <p:sldId id="266" r:id="rId14"/>
    <p:sldId id="267" r:id="rId15"/>
    <p:sldId id="268" r:id="rId16"/>
    <p:sldId id="269" r:id="rId17"/>
    <p:sldId id="270" r:id="rId18"/>
    <p:sldId id="271" r:id="rId19"/>
    <p:sldId id="297" r:id="rId20"/>
    <p:sldId id="298" r:id="rId21"/>
    <p:sldId id="299" r:id="rId22"/>
    <p:sldId id="300" r:id="rId23"/>
    <p:sldId id="301" r:id="rId24"/>
    <p:sldId id="302" r:id="rId25"/>
    <p:sldId id="272" r:id="rId26"/>
    <p:sldId id="274" r:id="rId27"/>
    <p:sldId id="273" r:id="rId28"/>
    <p:sldId id="291" r:id="rId29"/>
    <p:sldId id="275" r:id="rId30"/>
    <p:sldId id="276" r:id="rId31"/>
    <p:sldId id="277" r:id="rId32"/>
    <p:sldId id="280" r:id="rId33"/>
    <p:sldId id="281" r:id="rId34"/>
    <p:sldId id="282" r:id="rId35"/>
    <p:sldId id="283" r:id="rId36"/>
    <p:sldId id="284" r:id="rId37"/>
    <p:sldId id="285" r:id="rId38"/>
    <p:sldId id="287" r:id="rId39"/>
    <p:sldId id="294" r:id="rId40"/>
    <p:sldId id="288" r:id="rId41"/>
    <p:sldId id="293" r:id="rId42"/>
    <p:sldId id="292" r:id="rId43"/>
    <p:sldId id="295" r:id="rId44"/>
    <p:sldId id="296" r:id="rId45"/>
    <p:sldId id="303" r:id="rId46"/>
    <p:sldId id="307" r:id="rId47"/>
    <p:sldId id="304" r:id="rId48"/>
    <p:sldId id="305" r:id="rId49"/>
    <p:sldId id="30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98" autoAdjust="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94FECB-78E7-4F24-A313-702545CADDD3}"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424FCE6A-4C0F-46A8-889F-DF6D2D901170}">
      <dgm:prSet phldrT="[Text]" custT="1"/>
      <dgm:spPr/>
      <dgm:t>
        <a:bodyPr/>
        <a:lstStyle/>
        <a:p>
          <a:r>
            <a:rPr lang="en-US" sz="4000" dirty="0" smtClean="0"/>
            <a:t>SOAP Web Services Specifications</a:t>
          </a:r>
          <a:endParaRPr lang="en-US" sz="4000" dirty="0"/>
        </a:p>
      </dgm:t>
    </dgm:pt>
    <dgm:pt modelId="{305FB921-FC5C-44BF-B9B1-6DA9815CAB57}" type="parTrans" cxnId="{E77B066A-C99A-4A8F-B1E2-F8B0C5BE94F8}">
      <dgm:prSet/>
      <dgm:spPr/>
      <dgm:t>
        <a:bodyPr/>
        <a:lstStyle/>
        <a:p>
          <a:endParaRPr lang="en-US"/>
        </a:p>
      </dgm:t>
    </dgm:pt>
    <dgm:pt modelId="{A2A5C53D-4B34-4C03-8D80-312E1F5FAF70}" type="sibTrans" cxnId="{E77B066A-C99A-4A8F-B1E2-F8B0C5BE94F8}">
      <dgm:prSet/>
      <dgm:spPr/>
      <dgm:t>
        <a:bodyPr/>
        <a:lstStyle/>
        <a:p>
          <a:endParaRPr lang="en-US"/>
        </a:p>
      </dgm:t>
    </dgm:pt>
    <dgm:pt modelId="{336AD47F-453B-4DC9-9CB9-D549FA3325F3}">
      <dgm:prSet phldrT="[Text]" custT="1"/>
      <dgm:spPr/>
      <dgm:t>
        <a:bodyPr/>
        <a:lstStyle/>
        <a:p>
          <a:r>
            <a:rPr lang="en-US" sz="4000" dirty="0" smtClean="0"/>
            <a:t>BASIC</a:t>
          </a:r>
          <a:endParaRPr lang="en-US" sz="4000" dirty="0"/>
        </a:p>
      </dgm:t>
    </dgm:pt>
    <dgm:pt modelId="{3056EC08-2699-4C04-96F5-D3FD915F7CF3}" type="parTrans" cxnId="{0B07E8BD-0E03-402F-903B-97F8D91D65DD}">
      <dgm:prSet/>
      <dgm:spPr/>
      <dgm:t>
        <a:bodyPr/>
        <a:lstStyle/>
        <a:p>
          <a:endParaRPr lang="en-US"/>
        </a:p>
      </dgm:t>
    </dgm:pt>
    <dgm:pt modelId="{20E3C58D-EE25-4A24-91C5-5F21260EB746}" type="sibTrans" cxnId="{0B07E8BD-0E03-402F-903B-97F8D91D65DD}">
      <dgm:prSet/>
      <dgm:spPr/>
      <dgm:t>
        <a:bodyPr/>
        <a:lstStyle/>
        <a:p>
          <a:endParaRPr lang="en-US"/>
        </a:p>
      </dgm:t>
    </dgm:pt>
    <dgm:pt modelId="{4148E06B-44B3-41D4-BDCF-1B603DD2A301}">
      <dgm:prSet phldrT="[Text]" custT="1"/>
      <dgm:spPr/>
      <dgm:t>
        <a:bodyPr/>
        <a:lstStyle/>
        <a:p>
          <a:r>
            <a:rPr lang="en-US" sz="4000" dirty="0" smtClean="0"/>
            <a:t>EXTENDED</a:t>
          </a:r>
          <a:endParaRPr lang="en-US" sz="4000" dirty="0"/>
        </a:p>
      </dgm:t>
    </dgm:pt>
    <dgm:pt modelId="{5A3DDA66-BAEC-4AFA-A647-F96153E414A2}" type="parTrans" cxnId="{76789413-BAA5-4D0B-8919-A5ED3CD51BD5}">
      <dgm:prSet/>
      <dgm:spPr/>
      <dgm:t>
        <a:bodyPr/>
        <a:lstStyle/>
        <a:p>
          <a:endParaRPr lang="en-US"/>
        </a:p>
      </dgm:t>
    </dgm:pt>
    <dgm:pt modelId="{18341330-BC28-4A35-9734-CDB8CC7BA0C5}" type="sibTrans" cxnId="{76789413-BAA5-4D0B-8919-A5ED3CD51BD5}">
      <dgm:prSet/>
      <dgm:spPr/>
      <dgm:t>
        <a:bodyPr/>
        <a:lstStyle/>
        <a:p>
          <a:endParaRPr lang="en-US"/>
        </a:p>
      </dgm:t>
    </dgm:pt>
    <dgm:pt modelId="{633319C5-7210-485A-BE6D-7F37DBFB805E}" type="pres">
      <dgm:prSet presAssocID="{1A94FECB-78E7-4F24-A313-702545CADDD3}" presName="hierChild1" presStyleCnt="0">
        <dgm:presLayoutVars>
          <dgm:orgChart val="1"/>
          <dgm:chPref val="1"/>
          <dgm:dir/>
          <dgm:animOne val="branch"/>
          <dgm:animLvl val="lvl"/>
          <dgm:resizeHandles/>
        </dgm:presLayoutVars>
      </dgm:prSet>
      <dgm:spPr/>
      <dgm:t>
        <a:bodyPr/>
        <a:lstStyle/>
        <a:p>
          <a:endParaRPr lang="en-US"/>
        </a:p>
      </dgm:t>
    </dgm:pt>
    <dgm:pt modelId="{D97F2A40-5857-4439-8363-5CDC81D723EF}" type="pres">
      <dgm:prSet presAssocID="{424FCE6A-4C0F-46A8-889F-DF6D2D901170}" presName="hierRoot1" presStyleCnt="0">
        <dgm:presLayoutVars>
          <dgm:hierBranch val="init"/>
        </dgm:presLayoutVars>
      </dgm:prSet>
      <dgm:spPr/>
    </dgm:pt>
    <dgm:pt modelId="{31962E3A-3417-4FA2-A5AA-AF9E552E533A}" type="pres">
      <dgm:prSet presAssocID="{424FCE6A-4C0F-46A8-889F-DF6D2D901170}" presName="rootComposite1" presStyleCnt="0"/>
      <dgm:spPr/>
    </dgm:pt>
    <dgm:pt modelId="{2DCD0542-1624-4C1A-AE21-250D5376D518}" type="pres">
      <dgm:prSet presAssocID="{424FCE6A-4C0F-46A8-889F-DF6D2D901170}" presName="rootText1" presStyleLbl="node0" presStyleIdx="0" presStyleCnt="1" custScaleX="221107" custScaleY="48016" custLinFactNeighborX="-149" custLinFactNeighborY="-32500">
        <dgm:presLayoutVars>
          <dgm:chPref val="3"/>
        </dgm:presLayoutVars>
      </dgm:prSet>
      <dgm:spPr/>
      <dgm:t>
        <a:bodyPr/>
        <a:lstStyle/>
        <a:p>
          <a:endParaRPr lang="en-US"/>
        </a:p>
      </dgm:t>
    </dgm:pt>
    <dgm:pt modelId="{F199F674-5024-4C49-B620-1C8424F31A2F}" type="pres">
      <dgm:prSet presAssocID="{424FCE6A-4C0F-46A8-889F-DF6D2D901170}" presName="rootConnector1" presStyleLbl="node1" presStyleIdx="0" presStyleCnt="0"/>
      <dgm:spPr/>
      <dgm:t>
        <a:bodyPr/>
        <a:lstStyle/>
        <a:p>
          <a:endParaRPr lang="en-US"/>
        </a:p>
      </dgm:t>
    </dgm:pt>
    <dgm:pt modelId="{FDB9E164-2176-4A06-AB1D-6886064F8D55}" type="pres">
      <dgm:prSet presAssocID="{424FCE6A-4C0F-46A8-889F-DF6D2D901170}" presName="hierChild2" presStyleCnt="0"/>
      <dgm:spPr/>
    </dgm:pt>
    <dgm:pt modelId="{64A1E23E-73CE-4FC5-BFC0-B3E1B1826368}" type="pres">
      <dgm:prSet presAssocID="{3056EC08-2699-4C04-96F5-D3FD915F7CF3}" presName="Name37" presStyleLbl="parChTrans1D2" presStyleIdx="0" presStyleCnt="2"/>
      <dgm:spPr/>
      <dgm:t>
        <a:bodyPr/>
        <a:lstStyle/>
        <a:p>
          <a:endParaRPr lang="en-US"/>
        </a:p>
      </dgm:t>
    </dgm:pt>
    <dgm:pt modelId="{4D9C9986-9982-45D2-A2E8-7098759242F7}" type="pres">
      <dgm:prSet presAssocID="{336AD47F-453B-4DC9-9CB9-D549FA3325F3}" presName="hierRoot2" presStyleCnt="0">
        <dgm:presLayoutVars>
          <dgm:hierBranch val="init"/>
        </dgm:presLayoutVars>
      </dgm:prSet>
      <dgm:spPr/>
    </dgm:pt>
    <dgm:pt modelId="{D4D78A8B-E4A5-4FCB-83DC-E6FA5641334E}" type="pres">
      <dgm:prSet presAssocID="{336AD47F-453B-4DC9-9CB9-D549FA3325F3}" presName="rootComposite" presStyleCnt="0"/>
      <dgm:spPr/>
    </dgm:pt>
    <dgm:pt modelId="{6009591C-3A68-426B-BEE7-5F408CA8974B}" type="pres">
      <dgm:prSet presAssocID="{336AD47F-453B-4DC9-9CB9-D549FA3325F3}" presName="rootText" presStyleLbl="node2" presStyleIdx="0" presStyleCnt="2" custScaleY="30391">
        <dgm:presLayoutVars>
          <dgm:chPref val="3"/>
        </dgm:presLayoutVars>
      </dgm:prSet>
      <dgm:spPr/>
      <dgm:t>
        <a:bodyPr/>
        <a:lstStyle/>
        <a:p>
          <a:endParaRPr lang="en-US"/>
        </a:p>
      </dgm:t>
    </dgm:pt>
    <dgm:pt modelId="{4CB34CFE-DA0F-4491-AA45-E3E9DDB54428}" type="pres">
      <dgm:prSet presAssocID="{336AD47F-453B-4DC9-9CB9-D549FA3325F3}" presName="rootConnector" presStyleLbl="node2" presStyleIdx="0" presStyleCnt="2"/>
      <dgm:spPr/>
      <dgm:t>
        <a:bodyPr/>
        <a:lstStyle/>
        <a:p>
          <a:endParaRPr lang="en-US"/>
        </a:p>
      </dgm:t>
    </dgm:pt>
    <dgm:pt modelId="{38FE3A3D-03B0-4CF7-BE26-F0494B86DAF9}" type="pres">
      <dgm:prSet presAssocID="{336AD47F-453B-4DC9-9CB9-D549FA3325F3}" presName="hierChild4" presStyleCnt="0"/>
      <dgm:spPr/>
    </dgm:pt>
    <dgm:pt modelId="{EDA8D1D9-4F91-432E-885D-65F41B08E4F8}" type="pres">
      <dgm:prSet presAssocID="{336AD47F-453B-4DC9-9CB9-D549FA3325F3}" presName="hierChild5" presStyleCnt="0"/>
      <dgm:spPr/>
    </dgm:pt>
    <dgm:pt modelId="{26BA1E11-5343-4E30-AFE1-070BF2C78646}" type="pres">
      <dgm:prSet presAssocID="{5A3DDA66-BAEC-4AFA-A647-F96153E414A2}" presName="Name37" presStyleLbl="parChTrans1D2" presStyleIdx="1" presStyleCnt="2"/>
      <dgm:spPr/>
      <dgm:t>
        <a:bodyPr/>
        <a:lstStyle/>
        <a:p>
          <a:endParaRPr lang="en-US"/>
        </a:p>
      </dgm:t>
    </dgm:pt>
    <dgm:pt modelId="{94AA068A-6A56-4877-A91F-AA9510E9C4E2}" type="pres">
      <dgm:prSet presAssocID="{4148E06B-44B3-41D4-BDCF-1B603DD2A301}" presName="hierRoot2" presStyleCnt="0">
        <dgm:presLayoutVars>
          <dgm:hierBranch val="init"/>
        </dgm:presLayoutVars>
      </dgm:prSet>
      <dgm:spPr/>
    </dgm:pt>
    <dgm:pt modelId="{57A45D3F-D851-46D2-B55F-9E86ADA7C20D}" type="pres">
      <dgm:prSet presAssocID="{4148E06B-44B3-41D4-BDCF-1B603DD2A301}" presName="rootComposite" presStyleCnt="0"/>
      <dgm:spPr/>
    </dgm:pt>
    <dgm:pt modelId="{0B121AE3-4736-4E96-ADB3-FC59F5D7EC02}" type="pres">
      <dgm:prSet presAssocID="{4148E06B-44B3-41D4-BDCF-1B603DD2A301}" presName="rootText" presStyleLbl="node2" presStyleIdx="1" presStyleCnt="2" custScaleY="30391">
        <dgm:presLayoutVars>
          <dgm:chPref val="3"/>
        </dgm:presLayoutVars>
      </dgm:prSet>
      <dgm:spPr/>
      <dgm:t>
        <a:bodyPr/>
        <a:lstStyle/>
        <a:p>
          <a:endParaRPr lang="en-US"/>
        </a:p>
      </dgm:t>
    </dgm:pt>
    <dgm:pt modelId="{81CC66E4-9E70-42C1-910E-D7F80179CA5C}" type="pres">
      <dgm:prSet presAssocID="{4148E06B-44B3-41D4-BDCF-1B603DD2A301}" presName="rootConnector" presStyleLbl="node2" presStyleIdx="1" presStyleCnt="2"/>
      <dgm:spPr/>
      <dgm:t>
        <a:bodyPr/>
        <a:lstStyle/>
        <a:p>
          <a:endParaRPr lang="en-US"/>
        </a:p>
      </dgm:t>
    </dgm:pt>
    <dgm:pt modelId="{33ADBE39-F6E2-49CF-A3DE-1B877BA70567}" type="pres">
      <dgm:prSet presAssocID="{4148E06B-44B3-41D4-BDCF-1B603DD2A301}" presName="hierChild4" presStyleCnt="0"/>
      <dgm:spPr/>
    </dgm:pt>
    <dgm:pt modelId="{9A0EF88B-4EF5-4113-81BB-A952D196E676}" type="pres">
      <dgm:prSet presAssocID="{4148E06B-44B3-41D4-BDCF-1B603DD2A301}" presName="hierChild5" presStyleCnt="0"/>
      <dgm:spPr/>
    </dgm:pt>
    <dgm:pt modelId="{6C4DAD75-288B-4B80-8D0C-D110FB263A36}" type="pres">
      <dgm:prSet presAssocID="{424FCE6A-4C0F-46A8-889F-DF6D2D901170}" presName="hierChild3" presStyleCnt="0"/>
      <dgm:spPr/>
    </dgm:pt>
  </dgm:ptLst>
  <dgm:cxnLst>
    <dgm:cxn modelId="{11E401F6-D0E9-4333-925F-B826844B1053}" type="presOf" srcId="{336AD47F-453B-4DC9-9CB9-D549FA3325F3}" destId="{4CB34CFE-DA0F-4491-AA45-E3E9DDB54428}" srcOrd="1" destOrd="0" presId="urn:microsoft.com/office/officeart/2005/8/layout/orgChart1"/>
    <dgm:cxn modelId="{33D71270-8C5C-4095-99CA-CBD943F67415}" type="presOf" srcId="{5A3DDA66-BAEC-4AFA-A647-F96153E414A2}" destId="{26BA1E11-5343-4E30-AFE1-070BF2C78646}" srcOrd="0" destOrd="0" presId="urn:microsoft.com/office/officeart/2005/8/layout/orgChart1"/>
    <dgm:cxn modelId="{F09AA8EF-AB2F-468D-9D89-7974CF91F19E}" type="presOf" srcId="{1A94FECB-78E7-4F24-A313-702545CADDD3}" destId="{633319C5-7210-485A-BE6D-7F37DBFB805E}" srcOrd="0" destOrd="0" presId="urn:microsoft.com/office/officeart/2005/8/layout/orgChart1"/>
    <dgm:cxn modelId="{CF32C374-7D8F-486E-A286-1AB9A075F019}" type="presOf" srcId="{424FCE6A-4C0F-46A8-889F-DF6D2D901170}" destId="{F199F674-5024-4C49-B620-1C8424F31A2F}" srcOrd="1" destOrd="0" presId="urn:microsoft.com/office/officeart/2005/8/layout/orgChart1"/>
    <dgm:cxn modelId="{2AD02234-A239-4965-83A3-3E4112148629}" type="presOf" srcId="{424FCE6A-4C0F-46A8-889F-DF6D2D901170}" destId="{2DCD0542-1624-4C1A-AE21-250D5376D518}" srcOrd="0" destOrd="0" presId="urn:microsoft.com/office/officeart/2005/8/layout/orgChart1"/>
    <dgm:cxn modelId="{A79248F7-8DCE-4D16-8623-D7A97723ADBB}" type="presOf" srcId="{336AD47F-453B-4DC9-9CB9-D549FA3325F3}" destId="{6009591C-3A68-426B-BEE7-5F408CA8974B}" srcOrd="0" destOrd="0" presId="urn:microsoft.com/office/officeart/2005/8/layout/orgChart1"/>
    <dgm:cxn modelId="{BE790987-0380-4885-8EB9-D9666FF55A38}" type="presOf" srcId="{4148E06B-44B3-41D4-BDCF-1B603DD2A301}" destId="{0B121AE3-4736-4E96-ADB3-FC59F5D7EC02}" srcOrd="0" destOrd="0" presId="urn:microsoft.com/office/officeart/2005/8/layout/orgChart1"/>
    <dgm:cxn modelId="{0B07E8BD-0E03-402F-903B-97F8D91D65DD}" srcId="{424FCE6A-4C0F-46A8-889F-DF6D2D901170}" destId="{336AD47F-453B-4DC9-9CB9-D549FA3325F3}" srcOrd="0" destOrd="0" parTransId="{3056EC08-2699-4C04-96F5-D3FD915F7CF3}" sibTransId="{20E3C58D-EE25-4A24-91C5-5F21260EB746}"/>
    <dgm:cxn modelId="{76789413-BAA5-4D0B-8919-A5ED3CD51BD5}" srcId="{424FCE6A-4C0F-46A8-889F-DF6D2D901170}" destId="{4148E06B-44B3-41D4-BDCF-1B603DD2A301}" srcOrd="1" destOrd="0" parTransId="{5A3DDA66-BAEC-4AFA-A647-F96153E414A2}" sibTransId="{18341330-BC28-4A35-9734-CDB8CC7BA0C5}"/>
    <dgm:cxn modelId="{5848F6FA-22EE-4D7D-A73B-ADA9F4DBBFE3}" type="presOf" srcId="{4148E06B-44B3-41D4-BDCF-1B603DD2A301}" destId="{81CC66E4-9E70-42C1-910E-D7F80179CA5C}" srcOrd="1" destOrd="0" presId="urn:microsoft.com/office/officeart/2005/8/layout/orgChart1"/>
    <dgm:cxn modelId="{E77B066A-C99A-4A8F-B1E2-F8B0C5BE94F8}" srcId="{1A94FECB-78E7-4F24-A313-702545CADDD3}" destId="{424FCE6A-4C0F-46A8-889F-DF6D2D901170}" srcOrd="0" destOrd="0" parTransId="{305FB921-FC5C-44BF-B9B1-6DA9815CAB57}" sibTransId="{A2A5C53D-4B34-4C03-8D80-312E1F5FAF70}"/>
    <dgm:cxn modelId="{56D2A946-59C5-492F-B2DD-A6C779AC0FC1}" type="presOf" srcId="{3056EC08-2699-4C04-96F5-D3FD915F7CF3}" destId="{64A1E23E-73CE-4FC5-BFC0-B3E1B1826368}" srcOrd="0" destOrd="0" presId="urn:microsoft.com/office/officeart/2005/8/layout/orgChart1"/>
    <dgm:cxn modelId="{366140BC-06A1-42D9-A399-CBD8969BD96A}" type="presParOf" srcId="{633319C5-7210-485A-BE6D-7F37DBFB805E}" destId="{D97F2A40-5857-4439-8363-5CDC81D723EF}" srcOrd="0" destOrd="0" presId="urn:microsoft.com/office/officeart/2005/8/layout/orgChart1"/>
    <dgm:cxn modelId="{C09461DA-CB78-4A0A-98B4-7BFE739688C4}" type="presParOf" srcId="{D97F2A40-5857-4439-8363-5CDC81D723EF}" destId="{31962E3A-3417-4FA2-A5AA-AF9E552E533A}" srcOrd="0" destOrd="0" presId="urn:microsoft.com/office/officeart/2005/8/layout/orgChart1"/>
    <dgm:cxn modelId="{FF9619E5-5F8D-49C0-8C5D-E6E405E93986}" type="presParOf" srcId="{31962E3A-3417-4FA2-A5AA-AF9E552E533A}" destId="{2DCD0542-1624-4C1A-AE21-250D5376D518}" srcOrd="0" destOrd="0" presId="urn:microsoft.com/office/officeart/2005/8/layout/orgChart1"/>
    <dgm:cxn modelId="{51E86D6F-E5F3-4220-915D-EC9CD11114A4}" type="presParOf" srcId="{31962E3A-3417-4FA2-A5AA-AF9E552E533A}" destId="{F199F674-5024-4C49-B620-1C8424F31A2F}" srcOrd="1" destOrd="0" presId="urn:microsoft.com/office/officeart/2005/8/layout/orgChart1"/>
    <dgm:cxn modelId="{23AF04D1-54ED-43B3-9012-79C4B81C2D80}" type="presParOf" srcId="{D97F2A40-5857-4439-8363-5CDC81D723EF}" destId="{FDB9E164-2176-4A06-AB1D-6886064F8D55}" srcOrd="1" destOrd="0" presId="urn:microsoft.com/office/officeart/2005/8/layout/orgChart1"/>
    <dgm:cxn modelId="{4DD801AC-A479-4C1D-A197-988D1B6E9594}" type="presParOf" srcId="{FDB9E164-2176-4A06-AB1D-6886064F8D55}" destId="{64A1E23E-73CE-4FC5-BFC0-B3E1B1826368}" srcOrd="0" destOrd="0" presId="urn:microsoft.com/office/officeart/2005/8/layout/orgChart1"/>
    <dgm:cxn modelId="{282194E7-D851-4F4A-867B-03D74A4D7DDA}" type="presParOf" srcId="{FDB9E164-2176-4A06-AB1D-6886064F8D55}" destId="{4D9C9986-9982-45D2-A2E8-7098759242F7}" srcOrd="1" destOrd="0" presId="urn:microsoft.com/office/officeart/2005/8/layout/orgChart1"/>
    <dgm:cxn modelId="{612B2B0F-FDB8-4D58-9564-B9CBBBC917C2}" type="presParOf" srcId="{4D9C9986-9982-45D2-A2E8-7098759242F7}" destId="{D4D78A8B-E4A5-4FCB-83DC-E6FA5641334E}" srcOrd="0" destOrd="0" presId="urn:microsoft.com/office/officeart/2005/8/layout/orgChart1"/>
    <dgm:cxn modelId="{308180D4-E638-447F-8D71-9E12EF379B61}" type="presParOf" srcId="{D4D78A8B-E4A5-4FCB-83DC-E6FA5641334E}" destId="{6009591C-3A68-426B-BEE7-5F408CA8974B}" srcOrd="0" destOrd="0" presId="urn:microsoft.com/office/officeart/2005/8/layout/orgChart1"/>
    <dgm:cxn modelId="{8D154FFB-53F8-4877-A510-5713FE465053}" type="presParOf" srcId="{D4D78A8B-E4A5-4FCB-83DC-E6FA5641334E}" destId="{4CB34CFE-DA0F-4491-AA45-E3E9DDB54428}" srcOrd="1" destOrd="0" presId="urn:microsoft.com/office/officeart/2005/8/layout/orgChart1"/>
    <dgm:cxn modelId="{2B05768D-8081-4C23-90D0-4348E50031A0}" type="presParOf" srcId="{4D9C9986-9982-45D2-A2E8-7098759242F7}" destId="{38FE3A3D-03B0-4CF7-BE26-F0494B86DAF9}" srcOrd="1" destOrd="0" presId="urn:microsoft.com/office/officeart/2005/8/layout/orgChart1"/>
    <dgm:cxn modelId="{44F3668B-0670-4D6B-B416-08AAB62E9A92}" type="presParOf" srcId="{4D9C9986-9982-45D2-A2E8-7098759242F7}" destId="{EDA8D1D9-4F91-432E-885D-65F41B08E4F8}" srcOrd="2" destOrd="0" presId="urn:microsoft.com/office/officeart/2005/8/layout/orgChart1"/>
    <dgm:cxn modelId="{EBB002F8-5A9D-4EB4-91E3-E936634E76A2}" type="presParOf" srcId="{FDB9E164-2176-4A06-AB1D-6886064F8D55}" destId="{26BA1E11-5343-4E30-AFE1-070BF2C78646}" srcOrd="2" destOrd="0" presId="urn:microsoft.com/office/officeart/2005/8/layout/orgChart1"/>
    <dgm:cxn modelId="{954FFD63-B5D9-4362-9364-E434E19C41ED}" type="presParOf" srcId="{FDB9E164-2176-4A06-AB1D-6886064F8D55}" destId="{94AA068A-6A56-4877-A91F-AA9510E9C4E2}" srcOrd="3" destOrd="0" presId="urn:microsoft.com/office/officeart/2005/8/layout/orgChart1"/>
    <dgm:cxn modelId="{104EE7B4-8FCC-4A7B-BF63-F28994D37705}" type="presParOf" srcId="{94AA068A-6A56-4877-A91F-AA9510E9C4E2}" destId="{57A45D3F-D851-46D2-B55F-9E86ADA7C20D}" srcOrd="0" destOrd="0" presId="urn:microsoft.com/office/officeart/2005/8/layout/orgChart1"/>
    <dgm:cxn modelId="{8C3134DE-5CD8-47B0-9E47-AA9868905E41}" type="presParOf" srcId="{57A45D3F-D851-46D2-B55F-9E86ADA7C20D}" destId="{0B121AE3-4736-4E96-ADB3-FC59F5D7EC02}" srcOrd="0" destOrd="0" presId="urn:microsoft.com/office/officeart/2005/8/layout/orgChart1"/>
    <dgm:cxn modelId="{D2212423-8870-4692-9A00-FEB8E1E8844D}" type="presParOf" srcId="{57A45D3F-D851-46D2-B55F-9E86ADA7C20D}" destId="{81CC66E4-9E70-42C1-910E-D7F80179CA5C}" srcOrd="1" destOrd="0" presId="urn:microsoft.com/office/officeart/2005/8/layout/orgChart1"/>
    <dgm:cxn modelId="{BEF7A1F8-9D63-49A4-A495-C774012F0534}" type="presParOf" srcId="{94AA068A-6A56-4877-A91F-AA9510E9C4E2}" destId="{33ADBE39-F6E2-49CF-A3DE-1B877BA70567}" srcOrd="1" destOrd="0" presId="urn:microsoft.com/office/officeart/2005/8/layout/orgChart1"/>
    <dgm:cxn modelId="{4DC6E0A2-61BB-44F9-BA00-EB38B7C3505E}" type="presParOf" srcId="{94AA068A-6A56-4877-A91F-AA9510E9C4E2}" destId="{9A0EF88B-4EF5-4113-81BB-A952D196E676}" srcOrd="2" destOrd="0" presId="urn:microsoft.com/office/officeart/2005/8/layout/orgChart1"/>
    <dgm:cxn modelId="{75A4E088-42B7-4691-938A-CDC7E8F2A022}" type="presParOf" srcId="{D97F2A40-5857-4439-8363-5CDC81D723EF}" destId="{6C4DAD75-288B-4B80-8D0C-D110FB263A3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A1E11-5343-4E30-AFE1-070BF2C78646}">
      <dsp:nvSpPr>
        <dsp:cNvPr id="0" name=""/>
        <dsp:cNvSpPr/>
      </dsp:nvSpPr>
      <dsp:spPr>
        <a:xfrm>
          <a:off x="4147310" y="914396"/>
          <a:ext cx="2275185" cy="1397396"/>
        </a:xfrm>
        <a:custGeom>
          <a:avLst/>
          <a:gdLst/>
          <a:ahLst/>
          <a:cxnLst/>
          <a:rect l="0" t="0" r="0" b="0"/>
          <a:pathLst>
            <a:path>
              <a:moveTo>
                <a:pt x="0" y="0"/>
              </a:moveTo>
              <a:lnTo>
                <a:pt x="0" y="1003499"/>
              </a:lnTo>
              <a:lnTo>
                <a:pt x="2275185" y="1003499"/>
              </a:lnTo>
              <a:lnTo>
                <a:pt x="2275185" y="13973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1E23E-73CE-4FC5-BFC0-B3E1B1826368}">
      <dsp:nvSpPr>
        <dsp:cNvPr id="0" name=""/>
        <dsp:cNvSpPr/>
      </dsp:nvSpPr>
      <dsp:spPr>
        <a:xfrm>
          <a:off x="1883303" y="914396"/>
          <a:ext cx="2264006" cy="1397396"/>
        </a:xfrm>
        <a:custGeom>
          <a:avLst/>
          <a:gdLst/>
          <a:ahLst/>
          <a:cxnLst/>
          <a:rect l="0" t="0" r="0" b="0"/>
          <a:pathLst>
            <a:path>
              <a:moveTo>
                <a:pt x="2264006" y="0"/>
              </a:moveTo>
              <a:lnTo>
                <a:pt x="2264006" y="1003499"/>
              </a:lnTo>
              <a:lnTo>
                <a:pt x="0" y="1003499"/>
              </a:lnTo>
              <a:lnTo>
                <a:pt x="0" y="13973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CD0542-1624-4C1A-AE21-250D5376D518}">
      <dsp:nvSpPr>
        <dsp:cNvPr id="0" name=""/>
        <dsp:cNvSpPr/>
      </dsp:nvSpPr>
      <dsp:spPr>
        <a:xfrm>
          <a:off x="7" y="13760"/>
          <a:ext cx="8294605" cy="90063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SOAP Web Services Specifications</a:t>
          </a:r>
          <a:endParaRPr lang="en-US" sz="4000" kern="1200" dirty="0"/>
        </a:p>
      </dsp:txBody>
      <dsp:txXfrm>
        <a:off x="7" y="13760"/>
        <a:ext cx="8294605" cy="900635"/>
      </dsp:txXfrm>
    </dsp:sp>
    <dsp:sp modelId="{6009591C-3A68-426B-BEE7-5F408CA8974B}">
      <dsp:nvSpPr>
        <dsp:cNvPr id="0" name=""/>
        <dsp:cNvSpPr/>
      </dsp:nvSpPr>
      <dsp:spPr>
        <a:xfrm>
          <a:off x="7604" y="2311792"/>
          <a:ext cx="3751398" cy="57004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BASIC</a:t>
          </a:r>
          <a:endParaRPr lang="en-US" sz="4000" kern="1200" dirty="0"/>
        </a:p>
      </dsp:txBody>
      <dsp:txXfrm>
        <a:off x="7604" y="2311792"/>
        <a:ext cx="3751398" cy="570043"/>
      </dsp:txXfrm>
    </dsp:sp>
    <dsp:sp modelId="{0B121AE3-4736-4E96-ADB3-FC59F5D7EC02}">
      <dsp:nvSpPr>
        <dsp:cNvPr id="0" name=""/>
        <dsp:cNvSpPr/>
      </dsp:nvSpPr>
      <dsp:spPr>
        <a:xfrm>
          <a:off x="4546796" y="2311792"/>
          <a:ext cx="3751398" cy="57004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EXTENDED</a:t>
          </a:r>
          <a:endParaRPr lang="en-US" sz="4000" kern="1200" dirty="0"/>
        </a:p>
      </dsp:txBody>
      <dsp:txXfrm>
        <a:off x="4546796" y="2311792"/>
        <a:ext cx="3751398" cy="57004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3F60DD-CC86-4748-A094-B25AF7CC7BF0}" type="datetimeFigureOut">
              <a:rPr lang="en-US" smtClean="0"/>
              <a:pPr/>
              <a:t>4/9/2021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582FA3-7DA9-4FC4-ABF8-4212563EA4C8}" type="slidenum">
              <a:rPr lang="en-US" smtClean="0"/>
              <a:pPr/>
              <a:t>‹#›</a:t>
            </a:fld>
            <a:endParaRPr lang="en-US"/>
          </a:p>
        </p:txBody>
      </p:sp>
    </p:spTree>
    <p:extLst>
      <p:ext uri="{BB962C8B-B14F-4D97-AF65-F5344CB8AC3E}">
        <p14:creationId xmlns:p14="http://schemas.microsoft.com/office/powerpoint/2010/main" val="84796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While speaking to your friend over telephone , Medium is the Phone and Format is the common</a:t>
            </a:r>
            <a:r>
              <a:rPr lang="en-US" baseline="0" dirty="0" smtClean="0"/>
              <a:t> language (</a:t>
            </a:r>
            <a:r>
              <a:rPr lang="en-US" baseline="0" dirty="0" err="1" smtClean="0"/>
              <a:t>e.g.English</a:t>
            </a:r>
            <a:r>
              <a:rPr lang="en-US" baseline="0" dirty="0" smtClean="0"/>
              <a:t>) that both of you can understand.</a:t>
            </a:r>
            <a:endParaRPr lang="en-US" dirty="0"/>
          </a:p>
        </p:txBody>
      </p:sp>
      <p:sp>
        <p:nvSpPr>
          <p:cNvPr id="4" name="Slide Number Placeholder 3"/>
          <p:cNvSpPr>
            <a:spLocks noGrp="1"/>
          </p:cNvSpPr>
          <p:nvPr>
            <p:ph type="sldNum" sz="quarter" idx="10"/>
          </p:nvPr>
        </p:nvSpPr>
        <p:spPr/>
        <p:txBody>
          <a:bodyPr/>
          <a:lstStyle/>
          <a:p>
            <a:fld id="{51582FA3-7DA9-4FC4-ABF8-4212563EA4C8}" type="slidenum">
              <a:rPr lang="en-US" smtClean="0"/>
              <a:pPr/>
              <a:t>6</a:t>
            </a:fld>
            <a:endParaRPr lang="en-US"/>
          </a:p>
        </p:txBody>
      </p:sp>
    </p:spTree>
    <p:extLst>
      <p:ext uri="{BB962C8B-B14F-4D97-AF65-F5344CB8AC3E}">
        <p14:creationId xmlns:p14="http://schemas.microsoft.com/office/powerpoint/2010/main" val="3364357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services are , in most cases implemented using  HTTP as transport protocol but other options exists.</a:t>
            </a:r>
          </a:p>
          <a:p>
            <a:endParaRPr lang="en-US" dirty="0" smtClean="0"/>
          </a:p>
          <a:p>
            <a:r>
              <a:rPr lang="en-US" dirty="0" smtClean="0"/>
              <a:t>SOAP</a:t>
            </a:r>
            <a:r>
              <a:rPr lang="en-US" baseline="0" dirty="0" smtClean="0"/>
              <a:t> can operate over any protocol such as HTTP,SMTP,TCP,UDP,JMS.</a:t>
            </a:r>
          </a:p>
          <a:p>
            <a:r>
              <a:rPr lang="en-US" baseline="0" dirty="0" smtClean="0"/>
              <a:t>SOAP - Medium : HTTP(post) Format :XML</a:t>
            </a:r>
          </a:p>
          <a:p>
            <a:r>
              <a:rPr lang="en-US" baseline="0" dirty="0" smtClean="0"/>
              <a:t>REST -  Medium : HTTP(</a:t>
            </a:r>
            <a:r>
              <a:rPr lang="en-US" baseline="0" dirty="0" err="1" smtClean="0"/>
              <a:t>post,get,put,delete</a:t>
            </a:r>
            <a:r>
              <a:rPr lang="en-US" baseline="0" dirty="0" smtClean="0"/>
              <a:t> ,…) Format :XML/JSON/TEXT… other well</a:t>
            </a:r>
          </a:p>
          <a:p>
            <a:r>
              <a:rPr lang="en-US" baseline="0" dirty="0" smtClean="0"/>
              <a:t>REST as well doesn’t restrict communication to a particular protocol , however its rare to see REST implementation with protocol other than HTTP</a:t>
            </a:r>
          </a:p>
          <a:p>
            <a:endParaRPr lang="en-US" dirty="0"/>
          </a:p>
        </p:txBody>
      </p:sp>
      <p:sp>
        <p:nvSpPr>
          <p:cNvPr id="4" name="Slide Number Placeholder 3"/>
          <p:cNvSpPr>
            <a:spLocks noGrp="1"/>
          </p:cNvSpPr>
          <p:nvPr>
            <p:ph type="sldNum" sz="quarter" idx="10"/>
          </p:nvPr>
        </p:nvSpPr>
        <p:spPr/>
        <p:txBody>
          <a:bodyPr/>
          <a:lstStyle/>
          <a:p>
            <a:fld id="{51582FA3-7DA9-4FC4-ABF8-4212563EA4C8}" type="slidenum">
              <a:rPr lang="en-US" smtClean="0"/>
              <a:pPr/>
              <a:t>7</a:t>
            </a:fld>
            <a:endParaRPr lang="en-US"/>
          </a:p>
        </p:txBody>
      </p:sp>
    </p:spTree>
    <p:extLst>
      <p:ext uri="{BB962C8B-B14F-4D97-AF65-F5344CB8AC3E}">
        <p14:creationId xmlns:p14="http://schemas.microsoft.com/office/powerpoint/2010/main" val="86705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smtClean="0">
                <a:solidFill>
                  <a:schemeClr val="tx1"/>
                </a:solidFill>
                <a:latin typeface="+mn-lt"/>
                <a:ea typeface="+mn-ea"/>
                <a:cs typeface="+mn-cs"/>
              </a:rPr>
              <a:t>commencement</a:t>
            </a:r>
            <a:endParaRPr lang="en-US" dirty="0"/>
          </a:p>
        </p:txBody>
      </p:sp>
      <p:sp>
        <p:nvSpPr>
          <p:cNvPr id="4" name="Slide Number Placeholder 3"/>
          <p:cNvSpPr>
            <a:spLocks noGrp="1"/>
          </p:cNvSpPr>
          <p:nvPr>
            <p:ph type="sldNum" sz="quarter" idx="10"/>
          </p:nvPr>
        </p:nvSpPr>
        <p:spPr/>
        <p:txBody>
          <a:bodyPr/>
          <a:lstStyle/>
          <a:p>
            <a:fld id="{51582FA3-7DA9-4FC4-ABF8-4212563EA4C8}" type="slidenum">
              <a:rPr lang="en-US" smtClean="0"/>
              <a:pPr/>
              <a:t>10</a:t>
            </a:fld>
            <a:endParaRPr lang="en-US"/>
          </a:p>
        </p:txBody>
      </p:sp>
    </p:spTree>
    <p:extLst>
      <p:ext uri="{BB962C8B-B14F-4D97-AF65-F5344CB8AC3E}">
        <p14:creationId xmlns:p14="http://schemas.microsoft.com/office/powerpoint/2010/main" val="24811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Comply </a:t>
            </a:r>
            <a:endParaRPr lang="en-US" dirty="0"/>
          </a:p>
        </p:txBody>
      </p:sp>
      <p:sp>
        <p:nvSpPr>
          <p:cNvPr id="4" name="Slide Number Placeholder 3"/>
          <p:cNvSpPr>
            <a:spLocks noGrp="1"/>
          </p:cNvSpPr>
          <p:nvPr>
            <p:ph type="sldNum" sz="quarter" idx="10"/>
          </p:nvPr>
        </p:nvSpPr>
        <p:spPr/>
        <p:txBody>
          <a:bodyPr/>
          <a:lstStyle/>
          <a:p>
            <a:fld id="{51582FA3-7DA9-4FC4-ABF8-4212563EA4C8}" type="slidenum">
              <a:rPr lang="en-US" smtClean="0"/>
              <a:pPr/>
              <a:t>13</a:t>
            </a:fld>
            <a:endParaRPr lang="en-US"/>
          </a:p>
        </p:txBody>
      </p:sp>
    </p:spTree>
    <p:extLst>
      <p:ext uri="{BB962C8B-B14F-4D97-AF65-F5344CB8AC3E}">
        <p14:creationId xmlns:p14="http://schemas.microsoft.com/office/powerpoint/2010/main" val="471780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key abstraction of information in REST is a </a:t>
            </a:r>
            <a:r>
              <a:rPr lang="en-US" baseline="0" dirty="0" err="1" smtClean="0"/>
              <a:t>resource.Any</a:t>
            </a:r>
            <a:r>
              <a:rPr lang="en-US" baseline="0" dirty="0" smtClean="0"/>
              <a:t> information that can be named can be a resource: a document or image and so on..  -Roy Fielding</a:t>
            </a:r>
            <a:endParaRPr lang="en-US" dirty="0"/>
          </a:p>
        </p:txBody>
      </p:sp>
      <p:sp>
        <p:nvSpPr>
          <p:cNvPr id="4" name="Slide Number Placeholder 3"/>
          <p:cNvSpPr>
            <a:spLocks noGrp="1"/>
          </p:cNvSpPr>
          <p:nvPr>
            <p:ph type="sldNum" sz="quarter" idx="10"/>
          </p:nvPr>
        </p:nvSpPr>
        <p:spPr/>
        <p:txBody>
          <a:bodyPr/>
          <a:lstStyle/>
          <a:p>
            <a:fld id="{51582FA3-7DA9-4FC4-ABF8-4212563EA4C8}" type="slidenum">
              <a:rPr lang="en-US" smtClean="0"/>
              <a:pPr/>
              <a:t>30</a:t>
            </a:fld>
            <a:endParaRPr lang="en-US"/>
          </a:p>
        </p:txBody>
      </p:sp>
    </p:spTree>
    <p:extLst>
      <p:ext uri="{BB962C8B-B14F-4D97-AF65-F5344CB8AC3E}">
        <p14:creationId xmlns:p14="http://schemas.microsoft.com/office/powerpoint/2010/main" val="38951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E377D2-4583-4156-A4E6-05F1597C8003}"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377D2-4583-4156-A4E6-05F1597C8003}"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377D2-4583-4156-A4E6-05F1597C8003}"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377D2-4583-4156-A4E6-05F1597C8003}"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377D2-4583-4156-A4E6-05F1597C8003}"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E377D2-4583-4156-A4E6-05F1597C8003}"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E377D2-4583-4156-A4E6-05F1597C8003}" type="datetimeFigureOut">
              <a:rPr lang="en-US" smtClean="0"/>
              <a:pPr/>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377D2-4583-4156-A4E6-05F1597C8003}" type="datetimeFigureOut">
              <a:rPr lang="en-US" smtClean="0"/>
              <a:pPr/>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377D2-4583-4156-A4E6-05F1597C8003}" type="datetimeFigureOut">
              <a:rPr lang="en-US" smtClean="0"/>
              <a:pPr/>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377D2-4583-4156-A4E6-05F1597C8003}"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377D2-4583-4156-A4E6-05F1597C8003}"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E0316-E8BF-473E-A2D7-CE7460CD392E}" type="slidenum">
              <a:rPr lang="en-US" smtClean="0"/>
              <a:pPr/>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377D2-4583-4156-A4E6-05F1597C8003}" type="datetimeFigureOut">
              <a:rPr lang="en-US" smtClean="0"/>
              <a:pPr/>
              <a:t>4/9/2021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E0316-E8BF-473E-A2D7-CE7460CD39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xample.com/getemployees/10" TargetMode="External"/><Relationship Id="rId2" Type="http://schemas.openxmlformats.org/officeDocument/2006/relationships/hyperlink" Target="http://example.com/employees/10" TargetMode="External"/><Relationship Id="rId1" Type="http://schemas.openxmlformats.org/officeDocument/2006/relationships/slideLayout" Target="../slideLayouts/slideLayout2.xml"/><Relationship Id="rId6" Type="http://schemas.openxmlformats.org/officeDocument/2006/relationships/hyperlink" Target="http://ecample.com/employees" TargetMode="External"/><Relationship Id="rId5" Type="http://schemas.openxmlformats.org/officeDocument/2006/relationships/hyperlink" Target="http://example.com/employees" TargetMode="Externa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Web Service</a:t>
            </a:r>
            <a:endParaRPr lang="en-US" sz="54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WEB SERVICES</a:t>
            </a:r>
            <a:br>
              <a:rPr lang="en-US" dirty="0" smtClean="0"/>
            </a:br>
            <a:r>
              <a:rPr lang="en-US" dirty="0" smtClean="0"/>
              <a:t>WSDL-UDDI</a:t>
            </a:r>
            <a:br>
              <a:rPr lang="en-US" dirty="0" smtClean="0"/>
            </a:br>
            <a:endParaRPr lang="en-US" dirty="0"/>
          </a:p>
        </p:txBody>
      </p:sp>
      <p:sp>
        <p:nvSpPr>
          <p:cNvPr id="4" name="Rectangle 3"/>
          <p:cNvSpPr/>
          <p:nvPr/>
        </p:nvSpPr>
        <p:spPr>
          <a:xfrm>
            <a:off x="6172200" y="5257800"/>
            <a:ext cx="2514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SERVER    </a:t>
            </a:r>
            <a:r>
              <a:rPr lang="en-US" sz="2800" dirty="0" err="1" smtClean="0">
                <a:solidFill>
                  <a:schemeClr val="tx1"/>
                </a:solidFill>
              </a:rPr>
              <a:t>ServiceProvider</a:t>
            </a:r>
            <a:endParaRPr lang="en-US" sz="2800" dirty="0">
              <a:solidFill>
                <a:schemeClr val="tx1"/>
              </a:solidFill>
            </a:endParaRPr>
          </a:p>
        </p:txBody>
      </p:sp>
      <p:sp>
        <p:nvSpPr>
          <p:cNvPr id="5" name="Rectangle 4"/>
          <p:cNvSpPr/>
          <p:nvPr/>
        </p:nvSpPr>
        <p:spPr>
          <a:xfrm>
            <a:off x="381000" y="5334000"/>
            <a:ext cx="2895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CLIENT   </a:t>
            </a:r>
            <a:r>
              <a:rPr lang="en-US" sz="2800" dirty="0" err="1" smtClean="0">
                <a:solidFill>
                  <a:schemeClr val="tx1"/>
                </a:solidFill>
              </a:rPr>
              <a:t>ServiceConsumer</a:t>
            </a:r>
            <a:endParaRPr lang="en-US" sz="2800" dirty="0">
              <a:solidFill>
                <a:schemeClr val="tx1"/>
              </a:solidFill>
            </a:endParaRPr>
          </a:p>
        </p:txBody>
      </p:sp>
      <p:cxnSp>
        <p:nvCxnSpPr>
          <p:cNvPr id="6" name="Straight Arrow Connector 5"/>
          <p:cNvCxnSpPr/>
          <p:nvPr/>
        </p:nvCxnSpPr>
        <p:spPr>
          <a:xfrm>
            <a:off x="3276600" y="5715000"/>
            <a:ext cx="2895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10800000">
            <a:off x="3200400" y="6248400"/>
            <a:ext cx="2971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962400" y="5257800"/>
            <a:ext cx="1905000" cy="461665"/>
          </a:xfrm>
          <a:prstGeom prst="rect">
            <a:avLst/>
          </a:prstGeom>
          <a:noFill/>
        </p:spPr>
        <p:txBody>
          <a:bodyPr wrap="square" rtlCol="0">
            <a:spAutoFit/>
          </a:bodyPr>
          <a:lstStyle/>
          <a:p>
            <a:r>
              <a:rPr lang="en-US" sz="2400" dirty="0" smtClean="0"/>
              <a:t>Request</a:t>
            </a:r>
            <a:endParaRPr lang="en-US" sz="2400" dirty="0"/>
          </a:p>
        </p:txBody>
      </p:sp>
      <p:sp>
        <p:nvSpPr>
          <p:cNvPr id="9" name="TextBox 8"/>
          <p:cNvSpPr txBox="1"/>
          <p:nvPr/>
        </p:nvSpPr>
        <p:spPr>
          <a:xfrm>
            <a:off x="3810000" y="6396335"/>
            <a:ext cx="1905000" cy="461665"/>
          </a:xfrm>
          <a:prstGeom prst="rect">
            <a:avLst/>
          </a:prstGeom>
          <a:noFill/>
        </p:spPr>
        <p:txBody>
          <a:bodyPr wrap="square" rtlCol="0">
            <a:spAutoFit/>
          </a:bodyPr>
          <a:lstStyle/>
          <a:p>
            <a:r>
              <a:rPr lang="en-US" sz="2400" dirty="0" smtClean="0"/>
              <a:t>Response</a:t>
            </a:r>
            <a:endParaRPr lang="en-US" sz="2400" dirty="0"/>
          </a:p>
        </p:txBody>
      </p:sp>
      <p:sp>
        <p:nvSpPr>
          <p:cNvPr id="24" name="TextBox 23"/>
          <p:cNvSpPr txBox="1"/>
          <p:nvPr/>
        </p:nvSpPr>
        <p:spPr>
          <a:xfrm>
            <a:off x="228600" y="1676400"/>
            <a:ext cx="9601200" cy="2970685"/>
          </a:xfrm>
          <a:prstGeom prst="rect">
            <a:avLst/>
          </a:prstGeom>
          <a:noFill/>
        </p:spPr>
        <p:txBody>
          <a:bodyPr wrap="square" rtlCol="0">
            <a:spAutoFit/>
          </a:bodyPr>
          <a:lstStyle/>
          <a:p>
            <a:pPr>
              <a:lnSpc>
                <a:spcPct val="150000"/>
              </a:lnSpc>
            </a:pPr>
            <a:r>
              <a:rPr lang="en-US" sz="3200" b="1" dirty="0" smtClean="0"/>
              <a:t>Consumer needs to know:</a:t>
            </a:r>
          </a:p>
          <a:p>
            <a:pPr>
              <a:lnSpc>
                <a:spcPct val="150000"/>
              </a:lnSpc>
            </a:pPr>
            <a:r>
              <a:rPr lang="en-US" sz="3200" dirty="0" smtClean="0"/>
              <a:t>What are the services available?</a:t>
            </a:r>
          </a:p>
          <a:p>
            <a:pPr>
              <a:lnSpc>
                <a:spcPct val="150000"/>
              </a:lnSpc>
            </a:pPr>
            <a:r>
              <a:rPr lang="en-US" sz="3200" dirty="0" smtClean="0"/>
              <a:t>What are the request and response parameters?</a:t>
            </a:r>
          </a:p>
          <a:p>
            <a:pPr>
              <a:lnSpc>
                <a:spcPct val="150000"/>
              </a:lnSpc>
            </a:pPr>
            <a:r>
              <a:rPr lang="en-US" sz="3200" dirty="0" smtClean="0"/>
              <a:t>How to call the </a:t>
            </a:r>
            <a:r>
              <a:rPr lang="en-US" sz="3200" dirty="0" err="1" smtClean="0"/>
              <a:t>Webservice</a:t>
            </a:r>
            <a:r>
              <a:rPr lang="en-US" sz="3200" dirty="0" smtClean="0"/>
              <a:t>?</a:t>
            </a:r>
            <a:endParaRPr lang="en-US" sz="3200" dirty="0"/>
          </a:p>
        </p:txBody>
      </p:sp>
      <p:sp>
        <p:nvSpPr>
          <p:cNvPr id="25" name="TextBox 24"/>
          <p:cNvSpPr txBox="1"/>
          <p:nvPr/>
        </p:nvSpPr>
        <p:spPr>
          <a:xfrm>
            <a:off x="685800" y="990600"/>
            <a:ext cx="7315200" cy="3970318"/>
          </a:xfrm>
          <a:prstGeom prst="rect">
            <a:avLst/>
          </a:prstGeom>
          <a:noFill/>
        </p:spPr>
        <p:txBody>
          <a:bodyPr wrap="square" rtlCol="0">
            <a:spAutoFit/>
          </a:bodyPr>
          <a:lstStyle/>
          <a:p>
            <a:r>
              <a:rPr lang="en-US" sz="3600" dirty="0" smtClean="0"/>
              <a:t>Service Provider publishes an interface for his web services that describes all attributes of the web services.</a:t>
            </a:r>
          </a:p>
          <a:p>
            <a:r>
              <a:rPr lang="en-US" sz="3600" dirty="0" smtClean="0"/>
              <a:t>This is XML based interface and is called – Web Services Description Language - WSDL</a:t>
            </a:r>
            <a:endParaRPr lang="en-US" sz="3600" dirty="0"/>
          </a:p>
        </p:txBody>
      </p:sp>
      <p:sp>
        <p:nvSpPr>
          <p:cNvPr id="26" name="TextBox 25"/>
          <p:cNvSpPr txBox="1"/>
          <p:nvPr/>
        </p:nvSpPr>
        <p:spPr>
          <a:xfrm>
            <a:off x="1219200" y="1981200"/>
            <a:ext cx="6477000" cy="2062103"/>
          </a:xfrm>
          <a:prstGeom prst="rect">
            <a:avLst/>
          </a:prstGeom>
          <a:noFill/>
        </p:spPr>
        <p:txBody>
          <a:bodyPr wrap="square" rtlCol="0">
            <a:spAutoFit/>
          </a:bodyPr>
          <a:lstStyle/>
          <a:p>
            <a:pPr algn="ctr"/>
            <a:r>
              <a:rPr lang="en-US" sz="3200" b="1" dirty="0" smtClean="0"/>
              <a:t>WSDL</a:t>
            </a:r>
          </a:p>
          <a:p>
            <a:r>
              <a:rPr lang="en-US" sz="3200" b="1" dirty="0" smtClean="0"/>
              <a:t>Is an XML based interface that is used to describe the functionalities of the web services.</a:t>
            </a:r>
            <a:endParaRPr lang="en-US" sz="3200" b="1" dirty="0"/>
          </a:p>
        </p:txBody>
      </p:sp>
      <p:grpSp>
        <p:nvGrpSpPr>
          <p:cNvPr id="43" name="Group 42"/>
          <p:cNvGrpSpPr/>
          <p:nvPr/>
        </p:nvGrpSpPr>
        <p:grpSpPr>
          <a:xfrm>
            <a:off x="1066800" y="3048000"/>
            <a:ext cx="6935029" cy="2286001"/>
            <a:chOff x="1066800" y="2362200"/>
            <a:chExt cx="6935029" cy="2971801"/>
          </a:xfrm>
        </p:grpSpPr>
        <p:grpSp>
          <p:nvGrpSpPr>
            <p:cNvPr id="16" name="Group 15"/>
            <p:cNvGrpSpPr/>
            <p:nvPr/>
          </p:nvGrpSpPr>
          <p:grpSpPr>
            <a:xfrm>
              <a:off x="1066800" y="2362200"/>
              <a:ext cx="6935029" cy="2971801"/>
              <a:chOff x="1219165" y="2362200"/>
              <a:chExt cx="6935029" cy="2971801"/>
            </a:xfrm>
          </p:grpSpPr>
          <p:sp>
            <p:nvSpPr>
              <p:cNvPr id="17" name="Rectangle 16"/>
              <p:cNvSpPr/>
              <p:nvPr/>
            </p:nvSpPr>
            <p:spPr>
              <a:xfrm>
                <a:off x="2286000" y="2362200"/>
                <a:ext cx="5029200" cy="1676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WSDL</a:t>
                </a:r>
                <a:endParaRPr lang="en-US" sz="2400" b="1" dirty="0"/>
              </a:p>
            </p:txBody>
          </p:sp>
          <p:cxnSp>
            <p:nvCxnSpPr>
              <p:cNvPr id="18" name="Straight Connector 17"/>
              <p:cNvCxnSpPr/>
              <p:nvPr/>
            </p:nvCxnSpPr>
            <p:spPr>
              <a:xfrm rot="5400000">
                <a:off x="305577" y="4419583"/>
                <a:ext cx="1828006" cy="829"/>
              </a:xfrm>
              <a:prstGeom prst="line">
                <a:avLst/>
              </a:prstGeom>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rot="5400000">
                <a:off x="7277894" y="4381500"/>
                <a:ext cx="1751806" cy="794"/>
              </a:xfrm>
              <a:prstGeom prst="line">
                <a:avLst/>
              </a:prstGeom>
              <a:ln/>
            </p:spPr>
            <p:style>
              <a:lnRef idx="2">
                <a:schemeClr val="dk1"/>
              </a:lnRef>
              <a:fillRef idx="0">
                <a:schemeClr val="dk1"/>
              </a:fillRef>
              <a:effectRef idx="1">
                <a:schemeClr val="dk1"/>
              </a:effectRef>
              <a:fontRef idx="minor">
                <a:schemeClr val="tx1"/>
              </a:fontRef>
            </p:style>
          </p:cxnSp>
        </p:grpSp>
        <p:cxnSp>
          <p:nvCxnSpPr>
            <p:cNvPr id="32" name="Straight Arrow Connector 31"/>
            <p:cNvCxnSpPr/>
            <p:nvPr/>
          </p:nvCxnSpPr>
          <p:spPr>
            <a:xfrm rot="10800000">
              <a:off x="7162800" y="3505200"/>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a:off x="1066800" y="3505200"/>
              <a:ext cx="1066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rot="10800000">
              <a:off x="1447800" y="3886200"/>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rot="5400000">
              <a:off x="762000" y="4572000"/>
              <a:ext cx="1371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7" name="TextBox 26"/>
          <p:cNvSpPr txBox="1"/>
          <p:nvPr/>
        </p:nvSpPr>
        <p:spPr>
          <a:xfrm>
            <a:off x="609600" y="838200"/>
            <a:ext cx="7924800" cy="2554545"/>
          </a:xfrm>
          <a:prstGeom prst="rect">
            <a:avLst/>
          </a:prstGeom>
          <a:noFill/>
        </p:spPr>
        <p:txBody>
          <a:bodyPr wrap="square" rtlCol="0">
            <a:spAutoFit/>
          </a:bodyPr>
          <a:lstStyle/>
          <a:p>
            <a:r>
              <a:rPr lang="en-US" sz="3200" dirty="0" smtClean="0"/>
              <a:t>A </a:t>
            </a:r>
            <a:r>
              <a:rPr lang="en-US" sz="3200" dirty="0" err="1" smtClean="0"/>
              <a:t>Webservice</a:t>
            </a:r>
            <a:r>
              <a:rPr lang="en-US" sz="3200" dirty="0" smtClean="0"/>
              <a:t> provider publishes his web service (through </a:t>
            </a:r>
            <a:r>
              <a:rPr lang="en-US" sz="3200" dirty="0" err="1" smtClean="0"/>
              <a:t>wsdl</a:t>
            </a:r>
            <a:r>
              <a:rPr lang="en-US" sz="3200" dirty="0" smtClean="0"/>
              <a:t>) on an online directory from where consumers can query and search the web services. This online registry/directory is called UDDI.</a:t>
            </a:r>
            <a:endParaRPr lang="en-US" sz="3200" dirty="0"/>
          </a:p>
        </p:txBody>
      </p:sp>
      <p:sp>
        <p:nvSpPr>
          <p:cNvPr id="28" name="TextBox 27"/>
          <p:cNvSpPr txBox="1"/>
          <p:nvPr/>
        </p:nvSpPr>
        <p:spPr>
          <a:xfrm>
            <a:off x="533400" y="914400"/>
            <a:ext cx="8458200" cy="2062103"/>
          </a:xfrm>
          <a:prstGeom prst="rect">
            <a:avLst/>
          </a:prstGeom>
          <a:noFill/>
        </p:spPr>
        <p:txBody>
          <a:bodyPr wrap="square" rtlCol="0">
            <a:spAutoFit/>
          </a:bodyPr>
          <a:lstStyle/>
          <a:p>
            <a:pPr algn="ctr"/>
            <a:r>
              <a:rPr lang="en-US" sz="3200" b="1" dirty="0" smtClean="0"/>
              <a:t>UDDI</a:t>
            </a:r>
          </a:p>
          <a:p>
            <a:r>
              <a:rPr lang="en-US" sz="3200" b="1" u="sng" dirty="0" smtClean="0"/>
              <a:t>Universal Description , Discovery and Integration</a:t>
            </a:r>
          </a:p>
          <a:p>
            <a:r>
              <a:rPr lang="en-US" sz="3200" b="1" dirty="0" smtClean="0"/>
              <a:t>Is an XML based standard for publishing and finding web services</a:t>
            </a:r>
            <a:endParaRPr lang="en-US" sz="3200" b="1" dirty="0"/>
          </a:p>
        </p:txBody>
      </p:sp>
      <p:grpSp>
        <p:nvGrpSpPr>
          <p:cNvPr id="35" name="Group 34"/>
          <p:cNvGrpSpPr/>
          <p:nvPr/>
        </p:nvGrpSpPr>
        <p:grpSpPr>
          <a:xfrm>
            <a:off x="2362200" y="1143000"/>
            <a:ext cx="4191000" cy="1676400"/>
            <a:chOff x="2590800" y="7315200"/>
            <a:chExt cx="4191000" cy="1676400"/>
          </a:xfrm>
        </p:grpSpPr>
        <p:sp>
          <p:nvSpPr>
            <p:cNvPr id="29" name="Rectangle 28"/>
            <p:cNvSpPr/>
            <p:nvPr/>
          </p:nvSpPr>
          <p:spPr>
            <a:xfrm>
              <a:off x="2590800" y="7315200"/>
              <a:ext cx="4191000" cy="1676400"/>
            </a:xfrm>
            <a:prstGeom prst="rect">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UDDI</a:t>
              </a:r>
              <a:endParaRPr lang="en-US" sz="2400" b="1" dirty="0"/>
            </a:p>
          </p:txBody>
        </p:sp>
        <p:sp>
          <p:nvSpPr>
            <p:cNvPr id="30" name="Rectangle 29"/>
            <p:cNvSpPr/>
            <p:nvPr/>
          </p:nvSpPr>
          <p:spPr>
            <a:xfrm>
              <a:off x="2971800" y="7543800"/>
              <a:ext cx="914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WSDL</a:t>
              </a:r>
              <a:endParaRPr lang="en-US" dirty="0">
                <a:solidFill>
                  <a:schemeClr val="tx1"/>
                </a:solidFill>
              </a:endParaRPr>
            </a:p>
          </p:txBody>
        </p:sp>
        <p:sp>
          <p:nvSpPr>
            <p:cNvPr id="31" name="Rectangle 30"/>
            <p:cNvSpPr/>
            <p:nvPr/>
          </p:nvSpPr>
          <p:spPr>
            <a:xfrm>
              <a:off x="2895600" y="8534400"/>
              <a:ext cx="914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WSDL</a:t>
              </a:r>
              <a:endParaRPr lang="en-US" dirty="0">
                <a:solidFill>
                  <a:schemeClr val="tx1"/>
                </a:solidFill>
              </a:endParaRPr>
            </a:p>
          </p:txBody>
        </p:sp>
        <p:sp>
          <p:nvSpPr>
            <p:cNvPr id="33" name="Rectangle 32"/>
            <p:cNvSpPr/>
            <p:nvPr/>
          </p:nvSpPr>
          <p:spPr>
            <a:xfrm>
              <a:off x="5486400" y="8534400"/>
              <a:ext cx="914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WSDL</a:t>
              </a:r>
              <a:endParaRPr lang="en-US" dirty="0">
                <a:solidFill>
                  <a:schemeClr val="tx1"/>
                </a:solidFill>
              </a:endParaRPr>
            </a:p>
          </p:txBody>
        </p:sp>
        <p:sp>
          <p:nvSpPr>
            <p:cNvPr id="34" name="Rectangle 33"/>
            <p:cNvSpPr/>
            <p:nvPr/>
          </p:nvSpPr>
          <p:spPr>
            <a:xfrm>
              <a:off x="5486400" y="7620000"/>
              <a:ext cx="914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WSDL</a:t>
              </a:r>
              <a:endParaRPr lang="en-US" dirty="0">
                <a:solidFill>
                  <a:schemeClr val="tx1"/>
                </a:solidFil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xEl>
                                              <p:pRg st="0" end="0"/>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xEl>
                                              <p:pRg st="1" end="1"/>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3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build="allAtOnce"/>
      <p:bldP spid="26" grpId="0"/>
      <p:bldP spid="26" grpId="1"/>
      <p:bldP spid="27" grpId="0"/>
      <p:bldP spid="27" grpId="1"/>
      <p:bldP spid="28" grpId="0"/>
      <p:bldP spid="2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0" y="0"/>
            <a:ext cx="9144000" cy="876300"/>
          </a:xfrm>
          <a:custGeom>
            <a:avLst/>
            <a:gdLst/>
            <a:ahLst/>
            <a:cxnLst/>
            <a:rect l="l" t="t" r="r" b="b"/>
            <a:pathLst>
              <a:path w="9144000" h="876300">
                <a:moveTo>
                  <a:pt x="0" y="876300"/>
                </a:moveTo>
                <a:lnTo>
                  <a:pt x="9144000" y="876300"/>
                </a:lnTo>
                <a:lnTo>
                  <a:pt x="9144000" y="0"/>
                </a:lnTo>
                <a:lnTo>
                  <a:pt x="0" y="0"/>
                </a:lnTo>
                <a:lnTo>
                  <a:pt x="0" y="876300"/>
                </a:lnTo>
                <a:close/>
              </a:path>
            </a:pathLst>
          </a:custGeom>
          <a:ln w="12700">
            <a:solidFill>
              <a:srgbClr val="FDECE8"/>
            </a:solidFill>
            <a:prstDash val="lgDash"/>
          </a:ln>
        </p:spPr>
        <p:txBody>
          <a:bodyPr wrap="square" lIns="0" tIns="0" rIns="0" bIns="0" rtlCol="0">
            <a:noAutofit/>
          </a:bodyPr>
          <a:lstStyle/>
          <a:p>
            <a:endParaRPr/>
          </a:p>
        </p:txBody>
      </p:sp>
      <p:sp>
        <p:nvSpPr>
          <p:cNvPr id="13" name="object 13"/>
          <p:cNvSpPr/>
          <p:nvPr/>
        </p:nvSpPr>
        <p:spPr>
          <a:xfrm>
            <a:off x="693737" y="1090676"/>
            <a:ext cx="7521575" cy="4052824"/>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791972" y="5551451"/>
            <a:ext cx="5644708" cy="684148"/>
          </a:xfrm>
          <a:prstGeom prst="rect">
            <a:avLst/>
          </a:prstGeom>
        </p:spPr>
        <p:txBody>
          <a:bodyPr wrap="square" lIns="0" tIns="0" rIns="0" bIns="0" rtlCol="0">
            <a:noAutofit/>
          </a:bodyPr>
          <a:lstStyle/>
          <a:p>
            <a:pPr marL="12700" marR="30643">
              <a:lnSpc>
                <a:spcPts val="1739"/>
              </a:lnSpc>
              <a:spcBef>
                <a:spcPts val="87"/>
              </a:spcBef>
            </a:pPr>
            <a:r>
              <a:rPr sz="1600" spc="0" dirty="0" smtClean="0">
                <a:latin typeface="Wingdings"/>
                <a:cs typeface="Wingdings"/>
              </a:rPr>
              <a:t></a:t>
            </a:r>
            <a:r>
              <a:rPr sz="1600" spc="25" dirty="0" smtClean="0">
                <a:latin typeface="Times New Roman"/>
                <a:cs typeface="Times New Roman"/>
              </a:rPr>
              <a:t> </a:t>
            </a:r>
            <a:r>
              <a:rPr sz="1600" b="1" spc="4" dirty="0" smtClean="0">
                <a:latin typeface="Arial"/>
                <a:cs typeface="Arial"/>
              </a:rPr>
              <a:t>S</a:t>
            </a:r>
            <a:r>
              <a:rPr sz="1600" b="1" spc="0" dirty="0" smtClean="0">
                <a:latin typeface="Arial"/>
                <a:cs typeface="Arial"/>
              </a:rPr>
              <a:t>O</a:t>
            </a:r>
            <a:r>
              <a:rPr sz="1600" b="1" spc="-84" dirty="0" smtClean="0">
                <a:latin typeface="Arial"/>
                <a:cs typeface="Arial"/>
              </a:rPr>
              <a:t>A</a:t>
            </a:r>
            <a:r>
              <a:rPr sz="1600" b="1" spc="0" dirty="0" smtClean="0">
                <a:latin typeface="Arial"/>
                <a:cs typeface="Arial"/>
              </a:rPr>
              <a:t>P</a:t>
            </a:r>
            <a:r>
              <a:rPr sz="1600" b="1" spc="25" dirty="0" smtClean="0">
                <a:latin typeface="Arial"/>
                <a:cs typeface="Arial"/>
              </a:rPr>
              <a:t> </a:t>
            </a:r>
            <a:r>
              <a:rPr sz="1600" b="1" spc="-9" dirty="0" smtClean="0">
                <a:latin typeface="Arial"/>
                <a:cs typeface="Arial"/>
              </a:rPr>
              <a:t>(</a:t>
            </a:r>
            <a:r>
              <a:rPr sz="1600" b="1" spc="4" dirty="0" smtClean="0">
                <a:latin typeface="Arial"/>
                <a:cs typeface="Arial"/>
              </a:rPr>
              <a:t>S</a:t>
            </a:r>
            <a:r>
              <a:rPr sz="1600" b="1" spc="9" dirty="0" smtClean="0">
                <a:latin typeface="Arial"/>
                <a:cs typeface="Arial"/>
              </a:rPr>
              <a:t>im</a:t>
            </a:r>
            <a:r>
              <a:rPr sz="1600" b="1" spc="0" dirty="0" smtClean="0">
                <a:latin typeface="Arial"/>
                <a:cs typeface="Arial"/>
              </a:rPr>
              <a:t>p</a:t>
            </a:r>
            <a:r>
              <a:rPr sz="1600" b="1" spc="9" dirty="0" smtClean="0">
                <a:latin typeface="Arial"/>
                <a:cs typeface="Arial"/>
              </a:rPr>
              <a:t>l</a:t>
            </a:r>
            <a:r>
              <a:rPr sz="1600" b="1" spc="0" dirty="0" smtClean="0">
                <a:latin typeface="Arial"/>
                <a:cs typeface="Arial"/>
              </a:rPr>
              <a:t>e</a:t>
            </a:r>
            <a:r>
              <a:rPr sz="1600" b="1" spc="-39" dirty="0" smtClean="0">
                <a:latin typeface="Arial"/>
                <a:cs typeface="Arial"/>
              </a:rPr>
              <a:t> </a:t>
            </a:r>
            <a:r>
              <a:rPr sz="1600" b="1" spc="0" dirty="0" smtClean="0">
                <a:latin typeface="Arial"/>
                <a:cs typeface="Arial"/>
              </a:rPr>
              <a:t>Ob</a:t>
            </a:r>
            <a:r>
              <a:rPr sz="1600" b="1" spc="-14" dirty="0" smtClean="0">
                <a:latin typeface="Arial"/>
                <a:cs typeface="Arial"/>
              </a:rPr>
              <a:t>j</a:t>
            </a:r>
            <a:r>
              <a:rPr sz="1600" b="1" spc="-4" dirty="0" smtClean="0">
                <a:latin typeface="Arial"/>
                <a:cs typeface="Arial"/>
              </a:rPr>
              <a:t>ec</a:t>
            </a:r>
            <a:r>
              <a:rPr sz="1600" b="1" spc="0" dirty="0" smtClean="0">
                <a:latin typeface="Arial"/>
                <a:cs typeface="Arial"/>
              </a:rPr>
              <a:t>t</a:t>
            </a:r>
            <a:r>
              <a:rPr sz="1600" b="1" spc="-44" dirty="0" smtClean="0">
                <a:latin typeface="Arial"/>
                <a:cs typeface="Arial"/>
              </a:rPr>
              <a:t> </a:t>
            </a:r>
            <a:r>
              <a:rPr sz="1600" b="1" spc="-79" dirty="0" smtClean="0">
                <a:latin typeface="Arial"/>
                <a:cs typeface="Arial"/>
              </a:rPr>
              <a:t>A</a:t>
            </a:r>
            <a:r>
              <a:rPr sz="1600" b="1" spc="-4" dirty="0" smtClean="0">
                <a:latin typeface="Arial"/>
                <a:cs typeface="Arial"/>
              </a:rPr>
              <a:t>cces</a:t>
            </a:r>
            <a:r>
              <a:rPr sz="1600" b="1" spc="0" dirty="0" smtClean="0">
                <a:latin typeface="Arial"/>
                <a:cs typeface="Arial"/>
              </a:rPr>
              <a:t>s</a:t>
            </a:r>
            <a:r>
              <a:rPr sz="1600" b="1" spc="49" dirty="0" smtClean="0">
                <a:latin typeface="Arial"/>
                <a:cs typeface="Arial"/>
              </a:rPr>
              <a:t> </a:t>
            </a:r>
            <a:r>
              <a:rPr sz="1600" b="1" spc="4" dirty="0" smtClean="0">
                <a:latin typeface="Arial"/>
                <a:cs typeface="Arial"/>
              </a:rPr>
              <a:t>P</a:t>
            </a:r>
            <a:r>
              <a:rPr sz="1600" b="1" spc="0" dirty="0" smtClean="0">
                <a:latin typeface="Arial"/>
                <a:cs typeface="Arial"/>
              </a:rPr>
              <a:t>ro</a:t>
            </a:r>
            <a:r>
              <a:rPr sz="1600" b="1" spc="-9" dirty="0" smtClean="0">
                <a:latin typeface="Arial"/>
                <a:cs typeface="Arial"/>
              </a:rPr>
              <a:t>t</a:t>
            </a:r>
            <a:r>
              <a:rPr sz="1600" b="1" spc="0" dirty="0" smtClean="0">
                <a:latin typeface="Arial"/>
                <a:cs typeface="Arial"/>
              </a:rPr>
              <a:t>oco</a:t>
            </a:r>
            <a:r>
              <a:rPr sz="1600" b="1" spc="4" dirty="0" smtClean="0">
                <a:latin typeface="Arial"/>
                <a:cs typeface="Arial"/>
              </a:rPr>
              <a:t>l</a:t>
            </a:r>
            <a:r>
              <a:rPr sz="1600" b="1" spc="0" dirty="0" smtClean="0">
                <a:latin typeface="Arial"/>
                <a:cs typeface="Arial"/>
              </a:rPr>
              <a:t>)</a:t>
            </a:r>
            <a:endParaRPr sz="1600">
              <a:latin typeface="Arial"/>
              <a:cs typeface="Arial"/>
            </a:endParaRPr>
          </a:p>
          <a:p>
            <a:pPr marL="12700" marR="30643">
              <a:lnSpc>
                <a:spcPts val="1800"/>
              </a:lnSpc>
              <a:spcBef>
                <a:spcPts val="3"/>
              </a:spcBef>
            </a:pPr>
            <a:r>
              <a:rPr sz="1600" spc="0" dirty="0" smtClean="0">
                <a:latin typeface="Wingdings"/>
                <a:cs typeface="Wingdings"/>
              </a:rPr>
              <a:t></a:t>
            </a:r>
            <a:r>
              <a:rPr sz="1600" spc="25" dirty="0" smtClean="0">
                <a:latin typeface="Times New Roman"/>
                <a:cs typeface="Times New Roman"/>
              </a:rPr>
              <a:t> </a:t>
            </a:r>
            <a:r>
              <a:rPr sz="1600" b="1" spc="39" dirty="0" smtClean="0">
                <a:latin typeface="Arial"/>
                <a:cs typeface="Arial"/>
              </a:rPr>
              <a:t>W</a:t>
            </a:r>
            <a:r>
              <a:rPr sz="1600" b="1" spc="4" dirty="0" smtClean="0">
                <a:latin typeface="Arial"/>
                <a:cs typeface="Arial"/>
              </a:rPr>
              <a:t>S</a:t>
            </a:r>
            <a:r>
              <a:rPr sz="1600" b="1" spc="-9" dirty="0" smtClean="0">
                <a:latin typeface="Arial"/>
                <a:cs typeface="Arial"/>
              </a:rPr>
              <a:t>D</a:t>
            </a:r>
            <a:r>
              <a:rPr sz="1600" b="1" spc="0" dirty="0" smtClean="0">
                <a:latin typeface="Arial"/>
                <a:cs typeface="Arial"/>
              </a:rPr>
              <a:t>L</a:t>
            </a:r>
            <a:r>
              <a:rPr sz="1600" b="1" spc="-99" dirty="0" smtClean="0">
                <a:latin typeface="Arial"/>
                <a:cs typeface="Arial"/>
              </a:rPr>
              <a:t> </a:t>
            </a:r>
            <a:r>
              <a:rPr sz="1600" b="1" spc="-9" dirty="0" smtClean="0">
                <a:latin typeface="Arial"/>
                <a:cs typeface="Arial"/>
              </a:rPr>
              <a:t>(</a:t>
            </a:r>
            <a:r>
              <a:rPr sz="1600" b="1" spc="14" dirty="0" smtClean="0">
                <a:latin typeface="Arial"/>
                <a:cs typeface="Arial"/>
              </a:rPr>
              <a:t>W</a:t>
            </a:r>
            <a:r>
              <a:rPr sz="1600" b="1" spc="-4" dirty="0" smtClean="0">
                <a:latin typeface="Arial"/>
                <a:cs typeface="Arial"/>
              </a:rPr>
              <a:t>e</a:t>
            </a:r>
            <a:r>
              <a:rPr sz="1600" b="1" spc="0" dirty="0" smtClean="0">
                <a:latin typeface="Arial"/>
                <a:cs typeface="Arial"/>
              </a:rPr>
              <a:t>b</a:t>
            </a:r>
            <a:r>
              <a:rPr sz="1600" b="1" spc="-34" dirty="0" smtClean="0">
                <a:latin typeface="Arial"/>
                <a:cs typeface="Arial"/>
              </a:rPr>
              <a:t> </a:t>
            </a:r>
            <a:r>
              <a:rPr sz="1600" b="1" spc="4" dirty="0" smtClean="0">
                <a:latin typeface="Arial"/>
                <a:cs typeface="Arial"/>
              </a:rPr>
              <a:t>S</a:t>
            </a:r>
            <a:r>
              <a:rPr sz="1600" b="1" spc="-4" dirty="0" smtClean="0">
                <a:latin typeface="Arial"/>
                <a:cs typeface="Arial"/>
              </a:rPr>
              <a:t>e</a:t>
            </a:r>
            <a:r>
              <a:rPr sz="1600" b="1" spc="0" dirty="0" smtClean="0">
                <a:latin typeface="Arial"/>
                <a:cs typeface="Arial"/>
              </a:rPr>
              <a:t>r</a:t>
            </a:r>
            <a:r>
              <a:rPr sz="1600" b="1" spc="-9" dirty="0" smtClean="0">
                <a:latin typeface="Arial"/>
                <a:cs typeface="Arial"/>
              </a:rPr>
              <a:t>v</a:t>
            </a:r>
            <a:r>
              <a:rPr sz="1600" b="1" spc="9" dirty="0" smtClean="0">
                <a:latin typeface="Arial"/>
                <a:cs typeface="Arial"/>
              </a:rPr>
              <a:t>i</a:t>
            </a:r>
            <a:r>
              <a:rPr sz="1600" b="1" spc="-4" dirty="0" smtClean="0">
                <a:latin typeface="Arial"/>
                <a:cs typeface="Arial"/>
              </a:rPr>
              <a:t>ce</a:t>
            </a:r>
            <a:r>
              <a:rPr sz="1600" b="1" spc="0" dirty="0" smtClean="0">
                <a:latin typeface="Arial"/>
                <a:cs typeface="Arial"/>
              </a:rPr>
              <a:t>s</a:t>
            </a:r>
            <a:r>
              <a:rPr sz="1600" b="1" spc="-39" dirty="0" smtClean="0">
                <a:latin typeface="Arial"/>
                <a:cs typeface="Arial"/>
              </a:rPr>
              <a:t> </a:t>
            </a:r>
            <a:r>
              <a:rPr sz="1600" b="1" spc="-9" dirty="0" smtClean="0">
                <a:latin typeface="Arial"/>
                <a:cs typeface="Arial"/>
              </a:rPr>
              <a:t>D</a:t>
            </a:r>
            <a:r>
              <a:rPr sz="1600" b="1" spc="-4" dirty="0" smtClean="0">
                <a:latin typeface="Arial"/>
                <a:cs typeface="Arial"/>
              </a:rPr>
              <a:t>e</a:t>
            </a:r>
            <a:r>
              <a:rPr sz="1600" b="1" spc="-9" dirty="0" smtClean="0">
                <a:latin typeface="Arial"/>
                <a:cs typeface="Arial"/>
              </a:rPr>
              <a:t>f</a:t>
            </a:r>
            <a:r>
              <a:rPr sz="1600" b="1" spc="9" dirty="0" smtClean="0">
                <a:latin typeface="Arial"/>
                <a:cs typeface="Arial"/>
              </a:rPr>
              <a:t>i</a:t>
            </a:r>
            <a:r>
              <a:rPr sz="1600" b="1" spc="0" dirty="0" smtClean="0">
                <a:latin typeface="Arial"/>
                <a:cs typeface="Arial"/>
              </a:rPr>
              <a:t>n</a:t>
            </a:r>
            <a:r>
              <a:rPr sz="1600" b="1" spc="9" dirty="0" smtClean="0">
                <a:latin typeface="Arial"/>
                <a:cs typeface="Arial"/>
              </a:rPr>
              <a:t>i</a:t>
            </a:r>
            <a:r>
              <a:rPr sz="1600" b="1" spc="-9" dirty="0" smtClean="0">
                <a:latin typeface="Arial"/>
                <a:cs typeface="Arial"/>
              </a:rPr>
              <a:t>t</a:t>
            </a:r>
            <a:r>
              <a:rPr sz="1600" b="1" spc="9" dirty="0" smtClean="0">
                <a:latin typeface="Arial"/>
                <a:cs typeface="Arial"/>
              </a:rPr>
              <a:t>i</a:t>
            </a:r>
            <a:r>
              <a:rPr sz="1600" b="1" spc="0" dirty="0" smtClean="0">
                <a:latin typeface="Arial"/>
                <a:cs typeface="Arial"/>
              </a:rPr>
              <a:t>on</a:t>
            </a:r>
            <a:r>
              <a:rPr sz="1600" b="1" spc="-4" dirty="0" smtClean="0">
                <a:latin typeface="Arial"/>
                <a:cs typeface="Arial"/>
              </a:rPr>
              <a:t> </a:t>
            </a:r>
            <a:r>
              <a:rPr sz="1600" b="1" spc="0" dirty="0" smtClean="0">
                <a:latin typeface="Arial"/>
                <a:cs typeface="Arial"/>
              </a:rPr>
              <a:t>Langu</a:t>
            </a:r>
            <a:r>
              <a:rPr sz="1600" b="1" spc="-4" dirty="0" smtClean="0">
                <a:latin typeface="Arial"/>
                <a:cs typeface="Arial"/>
              </a:rPr>
              <a:t>a</a:t>
            </a:r>
            <a:r>
              <a:rPr sz="1600" b="1" spc="0" dirty="0" smtClean="0">
                <a:latin typeface="Arial"/>
                <a:cs typeface="Arial"/>
              </a:rPr>
              <a:t>ge)</a:t>
            </a:r>
            <a:endParaRPr sz="1600">
              <a:latin typeface="Arial"/>
              <a:cs typeface="Arial"/>
            </a:endParaRPr>
          </a:p>
          <a:p>
            <a:pPr marL="12700">
              <a:lnSpc>
                <a:spcPts val="1775"/>
              </a:lnSpc>
            </a:pPr>
            <a:r>
              <a:rPr sz="1600" spc="0" dirty="0" smtClean="0">
                <a:latin typeface="Wingdings"/>
                <a:cs typeface="Wingdings"/>
              </a:rPr>
              <a:t></a:t>
            </a:r>
            <a:r>
              <a:rPr sz="1600" spc="25" dirty="0" smtClean="0">
                <a:latin typeface="Times New Roman"/>
                <a:cs typeface="Times New Roman"/>
              </a:rPr>
              <a:t> </a:t>
            </a:r>
            <a:r>
              <a:rPr sz="1600" b="1" spc="-9" dirty="0" smtClean="0">
                <a:latin typeface="Arial"/>
                <a:cs typeface="Arial"/>
              </a:rPr>
              <a:t>UDD</a:t>
            </a:r>
            <a:r>
              <a:rPr sz="1600" b="1" spc="0" dirty="0" smtClean="0">
                <a:latin typeface="Arial"/>
                <a:cs typeface="Arial"/>
              </a:rPr>
              <a:t>I </a:t>
            </a:r>
            <a:r>
              <a:rPr sz="1600" b="1" spc="-9" dirty="0" smtClean="0">
                <a:latin typeface="Arial"/>
                <a:cs typeface="Arial"/>
              </a:rPr>
              <a:t>(U</a:t>
            </a:r>
            <a:r>
              <a:rPr sz="1600" b="1" spc="0" dirty="0" smtClean="0">
                <a:latin typeface="Arial"/>
                <a:cs typeface="Arial"/>
              </a:rPr>
              <a:t>n</a:t>
            </a:r>
            <a:r>
              <a:rPr sz="1600" b="1" spc="9" dirty="0" smtClean="0">
                <a:latin typeface="Arial"/>
                <a:cs typeface="Arial"/>
              </a:rPr>
              <a:t>i</a:t>
            </a:r>
            <a:r>
              <a:rPr sz="1600" b="1" spc="-4" dirty="0" smtClean="0">
                <a:latin typeface="Arial"/>
                <a:cs typeface="Arial"/>
              </a:rPr>
              <a:t>ve</a:t>
            </a:r>
            <a:r>
              <a:rPr sz="1600" b="1" spc="0" dirty="0" smtClean="0">
                <a:latin typeface="Arial"/>
                <a:cs typeface="Arial"/>
              </a:rPr>
              <a:t>r</a:t>
            </a:r>
            <a:r>
              <a:rPr sz="1600" b="1" spc="-9" dirty="0" smtClean="0">
                <a:latin typeface="Arial"/>
                <a:cs typeface="Arial"/>
              </a:rPr>
              <a:t>s</a:t>
            </a:r>
            <a:r>
              <a:rPr sz="1600" b="1" spc="-4" dirty="0" smtClean="0">
                <a:latin typeface="Arial"/>
                <a:cs typeface="Arial"/>
              </a:rPr>
              <a:t>a</a:t>
            </a:r>
            <a:r>
              <a:rPr sz="1600" b="1" spc="0" dirty="0" smtClean="0">
                <a:latin typeface="Arial"/>
                <a:cs typeface="Arial"/>
              </a:rPr>
              <a:t>l </a:t>
            </a:r>
            <a:r>
              <a:rPr sz="1600" b="1" spc="-9" dirty="0" smtClean="0">
                <a:latin typeface="Arial"/>
                <a:cs typeface="Arial"/>
              </a:rPr>
              <a:t>D</a:t>
            </a:r>
            <a:r>
              <a:rPr sz="1600" b="1" spc="9" dirty="0" smtClean="0">
                <a:latin typeface="Arial"/>
                <a:cs typeface="Arial"/>
              </a:rPr>
              <a:t>i</a:t>
            </a:r>
            <a:r>
              <a:rPr sz="1600" b="1" spc="-4" dirty="0" smtClean="0">
                <a:latin typeface="Arial"/>
                <a:cs typeface="Arial"/>
              </a:rPr>
              <a:t>sc</a:t>
            </a:r>
            <a:r>
              <a:rPr sz="1600" b="1" spc="0" dirty="0" smtClean="0">
                <a:latin typeface="Arial"/>
                <a:cs typeface="Arial"/>
              </a:rPr>
              <a:t>ov</a:t>
            </a:r>
            <a:r>
              <a:rPr sz="1600" b="1" spc="-9" dirty="0" smtClean="0">
                <a:latin typeface="Arial"/>
                <a:cs typeface="Arial"/>
              </a:rPr>
              <a:t>e</a:t>
            </a:r>
            <a:r>
              <a:rPr sz="1600" b="1" spc="0" dirty="0" smtClean="0">
                <a:latin typeface="Arial"/>
                <a:cs typeface="Arial"/>
              </a:rPr>
              <a:t>r</a:t>
            </a:r>
            <a:r>
              <a:rPr sz="1600" b="1" spc="-200" dirty="0" smtClean="0">
                <a:latin typeface="Arial"/>
                <a:cs typeface="Arial"/>
              </a:rPr>
              <a:t>y</a:t>
            </a:r>
            <a:r>
              <a:rPr sz="1600" b="1" spc="0" dirty="0" smtClean="0">
                <a:latin typeface="Arial"/>
                <a:cs typeface="Arial"/>
              </a:rPr>
              <a:t>,</a:t>
            </a:r>
            <a:r>
              <a:rPr sz="1600" b="1" spc="64" dirty="0" smtClean="0">
                <a:latin typeface="Arial"/>
                <a:cs typeface="Arial"/>
              </a:rPr>
              <a:t> </a:t>
            </a:r>
            <a:r>
              <a:rPr sz="1600" b="1" spc="-9" dirty="0" smtClean="0">
                <a:latin typeface="Arial"/>
                <a:cs typeface="Arial"/>
              </a:rPr>
              <a:t>D</a:t>
            </a:r>
            <a:r>
              <a:rPr sz="1600" b="1" spc="-4" dirty="0" smtClean="0">
                <a:latin typeface="Arial"/>
                <a:cs typeface="Arial"/>
              </a:rPr>
              <a:t>esc</a:t>
            </a:r>
            <a:r>
              <a:rPr sz="1600" b="1" spc="0" dirty="0" smtClean="0">
                <a:latin typeface="Arial"/>
                <a:cs typeface="Arial"/>
              </a:rPr>
              <a:t>r</a:t>
            </a:r>
            <a:r>
              <a:rPr sz="1600" b="1" spc="4" dirty="0" smtClean="0">
                <a:latin typeface="Arial"/>
                <a:cs typeface="Arial"/>
              </a:rPr>
              <a:t>i</a:t>
            </a:r>
            <a:r>
              <a:rPr sz="1600" b="1" spc="0" dirty="0" smtClean="0">
                <a:latin typeface="Arial"/>
                <a:cs typeface="Arial"/>
              </a:rPr>
              <a:t>p</a:t>
            </a:r>
            <a:r>
              <a:rPr sz="1600" b="1" spc="-4" dirty="0" smtClean="0">
                <a:latin typeface="Arial"/>
                <a:cs typeface="Arial"/>
              </a:rPr>
              <a:t>t</a:t>
            </a:r>
            <a:r>
              <a:rPr sz="1600" b="1" spc="9" dirty="0" smtClean="0">
                <a:latin typeface="Arial"/>
                <a:cs typeface="Arial"/>
              </a:rPr>
              <a:t>i</a:t>
            </a:r>
            <a:r>
              <a:rPr sz="1600" b="1" spc="0" dirty="0" smtClean="0">
                <a:latin typeface="Arial"/>
                <a:cs typeface="Arial"/>
              </a:rPr>
              <a:t>on</a:t>
            </a:r>
            <a:r>
              <a:rPr sz="1600" b="1" spc="-29" dirty="0" smtClean="0">
                <a:latin typeface="Arial"/>
                <a:cs typeface="Arial"/>
              </a:rPr>
              <a:t> </a:t>
            </a:r>
            <a:r>
              <a:rPr sz="1600" b="1" spc="-4" dirty="0" smtClean="0">
                <a:latin typeface="Arial"/>
                <a:cs typeface="Arial"/>
              </a:rPr>
              <a:t>a</a:t>
            </a:r>
            <a:r>
              <a:rPr sz="1600" b="1" spc="0" dirty="0" smtClean="0">
                <a:latin typeface="Arial"/>
                <a:cs typeface="Arial"/>
              </a:rPr>
              <a:t>nd</a:t>
            </a:r>
            <a:r>
              <a:rPr sz="1600" b="1" spc="-4" dirty="0" smtClean="0">
                <a:latin typeface="Arial"/>
                <a:cs typeface="Arial"/>
              </a:rPr>
              <a:t> </a:t>
            </a:r>
            <a:r>
              <a:rPr sz="1600" b="1" spc="9" dirty="0" smtClean="0">
                <a:latin typeface="Arial"/>
                <a:cs typeface="Arial"/>
              </a:rPr>
              <a:t>I</a:t>
            </a:r>
            <a:r>
              <a:rPr sz="1600" b="1" spc="0" dirty="0" smtClean="0">
                <a:latin typeface="Arial"/>
                <a:cs typeface="Arial"/>
              </a:rPr>
              <a:t>n</a:t>
            </a:r>
            <a:r>
              <a:rPr sz="1600" b="1" spc="-4" dirty="0" smtClean="0">
                <a:latin typeface="Arial"/>
                <a:cs typeface="Arial"/>
              </a:rPr>
              <a:t>te</a:t>
            </a:r>
            <a:r>
              <a:rPr sz="1600" b="1" spc="0" dirty="0" smtClean="0">
                <a:latin typeface="Arial"/>
                <a:cs typeface="Arial"/>
              </a:rPr>
              <a:t>gr</a:t>
            </a:r>
            <a:r>
              <a:rPr sz="1600" b="1" spc="-4" dirty="0" smtClean="0">
                <a:latin typeface="Arial"/>
                <a:cs typeface="Arial"/>
              </a:rPr>
              <a:t>a</a:t>
            </a:r>
            <a:r>
              <a:rPr sz="1600" b="1" spc="-9" dirty="0" smtClean="0">
                <a:latin typeface="Arial"/>
                <a:cs typeface="Arial"/>
              </a:rPr>
              <a:t>t</a:t>
            </a:r>
            <a:r>
              <a:rPr sz="1600" b="1" spc="9" dirty="0" smtClean="0">
                <a:latin typeface="Arial"/>
                <a:cs typeface="Arial"/>
              </a:rPr>
              <a:t>i</a:t>
            </a:r>
            <a:r>
              <a:rPr sz="1600" b="1" spc="0" dirty="0" smtClean="0">
                <a:latin typeface="Arial"/>
                <a:cs typeface="Arial"/>
              </a:rPr>
              <a:t>on)</a:t>
            </a:r>
            <a:endParaRPr sz="1600">
              <a:latin typeface="Arial"/>
              <a:cs typeface="Arial"/>
            </a:endParaRPr>
          </a:p>
        </p:txBody>
      </p:sp>
      <p:sp>
        <p:nvSpPr>
          <p:cNvPr id="2" name="object 2"/>
          <p:cNvSpPr txBox="1"/>
          <p:nvPr/>
        </p:nvSpPr>
        <p:spPr>
          <a:xfrm>
            <a:off x="0" y="0"/>
            <a:ext cx="9144000" cy="876300"/>
          </a:xfrm>
          <a:prstGeom prst="rect">
            <a:avLst/>
          </a:prstGeom>
        </p:spPr>
        <p:txBody>
          <a:bodyPr wrap="square" lIns="0" tIns="0" rIns="0" bIns="0" rtlCol="0">
            <a:noAutofit/>
          </a:bodyPr>
          <a:lstStyle/>
          <a:p>
            <a:pPr>
              <a:lnSpc>
                <a:spcPts val="650"/>
              </a:lnSpc>
              <a:spcBef>
                <a:spcPts val="5"/>
              </a:spcBef>
            </a:pPr>
            <a:endParaRPr sz="650"/>
          </a:p>
          <a:p>
            <a:pPr marL="328269">
              <a:lnSpc>
                <a:spcPct val="100179"/>
              </a:lnSpc>
              <a:spcBef>
                <a:spcPts val="1000"/>
              </a:spcBef>
            </a:pPr>
            <a:r>
              <a:rPr sz="3200" spc="0" dirty="0" smtClean="0">
                <a:latin typeface="Century Schoolbook"/>
                <a:cs typeface="Century Schoolbook"/>
              </a:rPr>
              <a:t>S</a:t>
            </a:r>
            <a:r>
              <a:rPr sz="3200" spc="14" dirty="0" smtClean="0">
                <a:latin typeface="Century Schoolbook"/>
                <a:cs typeface="Century Schoolbook"/>
              </a:rPr>
              <a:t>e</a:t>
            </a:r>
            <a:r>
              <a:rPr sz="3200" spc="0" dirty="0" smtClean="0">
                <a:latin typeface="Century Schoolbook"/>
                <a:cs typeface="Century Schoolbook"/>
              </a:rPr>
              <a:t>r</a:t>
            </a:r>
            <a:r>
              <a:rPr sz="3200" spc="-14" dirty="0" smtClean="0">
                <a:latin typeface="Century Schoolbook"/>
                <a:cs typeface="Century Schoolbook"/>
              </a:rPr>
              <a:t>v</a:t>
            </a:r>
            <a:r>
              <a:rPr sz="3200" spc="0" dirty="0" smtClean="0">
                <a:latin typeface="Century Schoolbook"/>
                <a:cs typeface="Century Schoolbook"/>
              </a:rPr>
              <a:t>ice</a:t>
            </a:r>
            <a:r>
              <a:rPr sz="3200" spc="-97" dirty="0" smtClean="0">
                <a:latin typeface="Century Schoolbook"/>
                <a:cs typeface="Century Schoolbook"/>
              </a:rPr>
              <a:t> </a:t>
            </a:r>
            <a:r>
              <a:rPr sz="3200" spc="-9" dirty="0" smtClean="0">
                <a:latin typeface="Century Schoolbook"/>
                <a:cs typeface="Century Schoolbook"/>
              </a:rPr>
              <a:t>O</a:t>
            </a:r>
            <a:r>
              <a:rPr sz="3200" spc="0" dirty="0" smtClean="0">
                <a:latin typeface="Century Schoolbook"/>
                <a:cs typeface="Century Schoolbook"/>
              </a:rPr>
              <a:t>ri</a:t>
            </a:r>
            <a:r>
              <a:rPr sz="3200" spc="9" dirty="0" smtClean="0">
                <a:latin typeface="Century Schoolbook"/>
                <a:cs typeface="Century Schoolbook"/>
              </a:rPr>
              <a:t>e</a:t>
            </a:r>
            <a:r>
              <a:rPr sz="3200" spc="0" dirty="0" smtClean="0">
                <a:latin typeface="Century Schoolbook"/>
                <a:cs typeface="Century Schoolbook"/>
              </a:rPr>
              <a:t>nt</a:t>
            </a:r>
            <a:r>
              <a:rPr sz="3200" spc="9" dirty="0" smtClean="0">
                <a:latin typeface="Century Schoolbook"/>
                <a:cs typeface="Century Schoolbook"/>
              </a:rPr>
              <a:t>e</a:t>
            </a:r>
            <a:r>
              <a:rPr sz="3200" spc="0" dirty="0" smtClean="0">
                <a:latin typeface="Century Schoolbook"/>
                <a:cs typeface="Century Schoolbook"/>
              </a:rPr>
              <a:t>d</a:t>
            </a:r>
            <a:r>
              <a:rPr sz="3200" spc="-116" dirty="0" smtClean="0">
                <a:latin typeface="Century Schoolbook"/>
                <a:cs typeface="Century Schoolbook"/>
              </a:rPr>
              <a:t> </a:t>
            </a:r>
            <a:r>
              <a:rPr sz="3200" spc="-14" dirty="0" smtClean="0">
                <a:latin typeface="Century Schoolbook"/>
                <a:cs typeface="Century Schoolbook"/>
              </a:rPr>
              <a:t>W</a:t>
            </a:r>
            <a:r>
              <a:rPr sz="3200" spc="9" dirty="0" smtClean="0">
                <a:latin typeface="Century Schoolbook"/>
                <a:cs typeface="Century Schoolbook"/>
              </a:rPr>
              <a:t>e</a:t>
            </a:r>
            <a:r>
              <a:rPr sz="3200" spc="0" dirty="0" smtClean="0">
                <a:latin typeface="Century Schoolbook"/>
                <a:cs typeface="Century Schoolbook"/>
              </a:rPr>
              <a:t>b</a:t>
            </a:r>
            <a:r>
              <a:rPr sz="3200" spc="-40" dirty="0" smtClean="0">
                <a:latin typeface="Century Schoolbook"/>
                <a:cs typeface="Century Schoolbook"/>
              </a:rPr>
              <a:t> </a:t>
            </a:r>
            <a:r>
              <a:rPr sz="3200" spc="0" dirty="0" smtClean="0">
                <a:latin typeface="Century Schoolbook"/>
                <a:cs typeface="Century Schoolbook"/>
              </a:rPr>
              <a:t>S</a:t>
            </a:r>
            <a:r>
              <a:rPr sz="3200" spc="14" dirty="0" smtClean="0">
                <a:latin typeface="Century Schoolbook"/>
                <a:cs typeface="Century Schoolbook"/>
              </a:rPr>
              <a:t>e</a:t>
            </a:r>
            <a:r>
              <a:rPr sz="3200" spc="0" dirty="0" smtClean="0">
                <a:latin typeface="Century Schoolbook"/>
                <a:cs typeface="Century Schoolbook"/>
              </a:rPr>
              <a:t>r</a:t>
            </a:r>
            <a:r>
              <a:rPr sz="3200" spc="-14" dirty="0" smtClean="0">
                <a:latin typeface="Century Schoolbook"/>
                <a:cs typeface="Century Schoolbook"/>
              </a:rPr>
              <a:t>v</a:t>
            </a:r>
            <a:r>
              <a:rPr sz="3200" spc="0" dirty="0" smtClean="0">
                <a:latin typeface="Century Schoolbook"/>
                <a:cs typeface="Century Schoolbook"/>
              </a:rPr>
              <a:t>ic</a:t>
            </a:r>
            <a:r>
              <a:rPr sz="3200" spc="9" dirty="0" smtClean="0">
                <a:latin typeface="Century Schoolbook"/>
                <a:cs typeface="Century Schoolbook"/>
              </a:rPr>
              <a:t>e</a:t>
            </a:r>
            <a:r>
              <a:rPr sz="3200" spc="0" dirty="0" smtClean="0">
                <a:latin typeface="Century Schoolbook"/>
                <a:cs typeface="Century Schoolbook"/>
              </a:rPr>
              <a:t>s</a:t>
            </a:r>
            <a:r>
              <a:rPr sz="3200" spc="-32" dirty="0" smtClean="0">
                <a:latin typeface="Century Schoolbook"/>
                <a:cs typeface="Century Schoolbook"/>
              </a:rPr>
              <a:t> </a:t>
            </a:r>
            <a:r>
              <a:rPr sz="3200" spc="0" dirty="0" smtClean="0">
                <a:latin typeface="Century Schoolbook"/>
                <a:cs typeface="Century Schoolbook"/>
              </a:rPr>
              <a:t>-</a:t>
            </a:r>
            <a:r>
              <a:rPr sz="3200" spc="-10" dirty="0" smtClean="0">
                <a:latin typeface="Century Schoolbook"/>
                <a:cs typeface="Century Schoolbook"/>
              </a:rPr>
              <a:t> </a:t>
            </a:r>
            <a:r>
              <a:rPr sz="3200" spc="0" dirty="0" smtClean="0">
                <a:latin typeface="Century Schoolbook"/>
                <a:cs typeface="Century Schoolbook"/>
              </a:rPr>
              <a:t>Archit</a:t>
            </a:r>
            <a:r>
              <a:rPr sz="3200" spc="9" dirty="0" smtClean="0">
                <a:latin typeface="Century Schoolbook"/>
                <a:cs typeface="Century Schoolbook"/>
              </a:rPr>
              <a:t>e</a:t>
            </a:r>
            <a:r>
              <a:rPr sz="3200" spc="0" dirty="0" smtClean="0">
                <a:latin typeface="Century Schoolbook"/>
                <a:cs typeface="Century Schoolbook"/>
              </a:rPr>
              <a:t>cture</a:t>
            </a:r>
            <a:endParaRPr sz="3200">
              <a:latin typeface="Century Schoolbook"/>
              <a:cs typeface="Century Schoolbook"/>
            </a:endParaRPr>
          </a:p>
        </p:txBody>
      </p:sp>
    </p:spTree>
    <p:extLst>
      <p:ext uri="{BB962C8B-B14F-4D97-AF65-F5344CB8AC3E}">
        <p14:creationId xmlns:p14="http://schemas.microsoft.com/office/powerpoint/2010/main" val="280946545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What are a Soap Web Service?</a:t>
            </a:r>
          </a:p>
          <a:p>
            <a:pPr marL="514350" indent="-514350">
              <a:buAutoNum type="arabicPeriod"/>
            </a:pPr>
            <a:r>
              <a:rPr lang="en-US" dirty="0" smtClean="0"/>
              <a:t> Soap Web Services Specifications/Components</a:t>
            </a:r>
            <a:endParaRPr 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Soap Web Service?</a:t>
            </a:r>
            <a:br>
              <a:rPr lang="en-US" dirty="0" smtClean="0"/>
            </a:br>
            <a:endParaRPr lang="en-US" dirty="0"/>
          </a:p>
        </p:txBody>
      </p:sp>
      <p:sp>
        <p:nvSpPr>
          <p:cNvPr id="3" name="Content Placeholder 2"/>
          <p:cNvSpPr>
            <a:spLocks noGrp="1"/>
          </p:cNvSpPr>
          <p:nvPr>
            <p:ph idx="1"/>
          </p:nvPr>
        </p:nvSpPr>
        <p:spPr/>
        <p:txBody>
          <a:bodyPr/>
          <a:lstStyle/>
          <a:p>
            <a:r>
              <a:rPr lang="en-US" dirty="0" smtClean="0"/>
              <a:t>A web service that complies to </a:t>
            </a:r>
            <a:r>
              <a:rPr lang="en-US" b="1" dirty="0" smtClean="0"/>
              <a:t>the SOAP Web services specifications</a:t>
            </a:r>
            <a:r>
              <a:rPr lang="en-US" dirty="0" smtClean="0"/>
              <a:t> is a SOAP web Service.</a:t>
            </a:r>
            <a:endParaRPr lang="en-US" dirty="0"/>
          </a:p>
        </p:txBody>
      </p:sp>
      <p:sp>
        <p:nvSpPr>
          <p:cNvPr id="4" name="TextBox 3"/>
          <p:cNvSpPr txBox="1"/>
          <p:nvPr/>
        </p:nvSpPr>
        <p:spPr>
          <a:xfrm>
            <a:off x="685800" y="3200400"/>
            <a:ext cx="7467600" cy="584775"/>
          </a:xfrm>
          <a:prstGeom prst="rect">
            <a:avLst/>
          </a:prstGeom>
          <a:noFill/>
        </p:spPr>
        <p:txBody>
          <a:bodyPr wrap="square" rtlCol="0">
            <a:spAutoFit/>
          </a:bodyPr>
          <a:lstStyle/>
          <a:p>
            <a:r>
              <a:rPr lang="en-US" sz="3200" dirty="0" smtClean="0"/>
              <a:t>What are these specifications/ standards?</a:t>
            </a:r>
            <a:endParaRPr lang="en-US" sz="3200" dirty="0"/>
          </a:p>
        </p:txBody>
      </p:sp>
      <p:sp>
        <p:nvSpPr>
          <p:cNvPr id="5" name="TextBox 4"/>
          <p:cNvSpPr txBox="1"/>
          <p:nvPr/>
        </p:nvSpPr>
        <p:spPr>
          <a:xfrm>
            <a:off x="685800" y="4114800"/>
            <a:ext cx="7467600" cy="584775"/>
          </a:xfrm>
          <a:prstGeom prst="rect">
            <a:avLst/>
          </a:prstGeom>
          <a:noFill/>
        </p:spPr>
        <p:txBody>
          <a:bodyPr wrap="square" rtlCol="0">
            <a:spAutoFit/>
          </a:bodyPr>
          <a:lstStyle/>
          <a:p>
            <a:r>
              <a:rPr lang="en-US" sz="3200" dirty="0" smtClean="0"/>
              <a:t>Who defines and dictates these standards ?</a:t>
            </a:r>
            <a:endParaRPr lang="en-US" sz="3200" dirty="0"/>
          </a:p>
        </p:txBody>
      </p:sp>
      <p:grpSp>
        <p:nvGrpSpPr>
          <p:cNvPr id="8" name="Group 7"/>
          <p:cNvGrpSpPr/>
          <p:nvPr/>
        </p:nvGrpSpPr>
        <p:grpSpPr>
          <a:xfrm>
            <a:off x="1295400" y="4267200"/>
            <a:ext cx="7848600" cy="2590800"/>
            <a:chOff x="1295400" y="4267200"/>
            <a:chExt cx="7848600" cy="2590800"/>
          </a:xfrm>
        </p:grpSpPr>
        <p:sp>
          <p:nvSpPr>
            <p:cNvPr id="6" name="TextBox 5"/>
            <p:cNvSpPr txBox="1"/>
            <p:nvPr/>
          </p:nvSpPr>
          <p:spPr>
            <a:xfrm>
              <a:off x="1295400" y="4795897"/>
              <a:ext cx="7391400" cy="2062103"/>
            </a:xfrm>
            <a:prstGeom prst="rect">
              <a:avLst/>
            </a:prstGeom>
            <a:noFill/>
          </p:spPr>
          <p:txBody>
            <a:bodyPr wrap="square" rtlCol="0">
              <a:spAutoFit/>
            </a:bodyPr>
            <a:lstStyle/>
            <a:p>
              <a:r>
                <a:rPr lang="en-US" sz="3200" dirty="0" smtClean="0"/>
                <a:t>W3C (World wide web consortium)            An international community that develops open standards for world wide web.  https://www.w3c.org</a:t>
              </a:r>
              <a:endParaRPr lang="en-US" sz="3200" dirty="0"/>
            </a:p>
          </p:txBody>
        </p:sp>
        <p:sp>
          <p:nvSpPr>
            <p:cNvPr id="7" name="Curved Left Arrow 6"/>
            <p:cNvSpPr/>
            <p:nvPr/>
          </p:nvSpPr>
          <p:spPr>
            <a:xfrm>
              <a:off x="8077200" y="4267200"/>
              <a:ext cx="1066800" cy="1066800"/>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Soap Web Service?</a:t>
            </a:r>
            <a:endParaRPr lang="en-US" dirty="0"/>
          </a:p>
        </p:txBody>
      </p:sp>
      <p:graphicFrame>
        <p:nvGraphicFramePr>
          <p:cNvPr id="5" name="Diagram 4"/>
          <p:cNvGraphicFramePr/>
          <p:nvPr/>
        </p:nvGraphicFramePr>
        <p:xfrm>
          <a:off x="457200" y="1447800"/>
          <a:ext cx="83058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457200" y="4648200"/>
            <a:ext cx="3810000" cy="2209800"/>
            <a:chOff x="444540" y="2384378"/>
            <a:chExt cx="3355981" cy="1677990"/>
          </a:xfrm>
          <a:scene3d>
            <a:camera prst="orthographicFront"/>
            <a:lightRig rig="flat" dir="t"/>
          </a:scene3d>
        </p:grpSpPr>
        <p:sp>
          <p:nvSpPr>
            <p:cNvPr id="7" name="Rectangle 6"/>
            <p:cNvSpPr/>
            <p:nvPr/>
          </p:nvSpPr>
          <p:spPr>
            <a:xfrm>
              <a:off x="444540" y="2384378"/>
              <a:ext cx="3355981" cy="1677990"/>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Rectangle 7"/>
            <p:cNvSpPr/>
            <p:nvPr/>
          </p:nvSpPr>
          <p:spPr>
            <a:xfrm>
              <a:off x="444540" y="2384378"/>
              <a:ext cx="3355981" cy="167799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buFont typeface="Arial" pitchFamily="34" charset="0"/>
                <a:buChar char="•"/>
              </a:pPr>
              <a:r>
                <a:rPr lang="en-US" sz="4000" dirty="0" smtClean="0"/>
                <a:t>SOAP</a:t>
              </a:r>
            </a:p>
            <a:p>
              <a:pPr lvl="0" algn="ctr" defTabSz="1778000">
                <a:lnSpc>
                  <a:spcPct val="90000"/>
                </a:lnSpc>
                <a:spcBef>
                  <a:spcPct val="0"/>
                </a:spcBef>
                <a:spcAft>
                  <a:spcPct val="35000"/>
                </a:spcAft>
                <a:buFont typeface="Arial" pitchFamily="34" charset="0"/>
                <a:buChar char="•"/>
              </a:pPr>
              <a:r>
                <a:rPr lang="en-US" sz="4000" kern="1200" dirty="0" smtClean="0"/>
                <a:t>WSDL</a:t>
              </a:r>
            </a:p>
            <a:p>
              <a:pPr lvl="0" algn="ctr" defTabSz="1778000">
                <a:lnSpc>
                  <a:spcPct val="90000"/>
                </a:lnSpc>
                <a:spcBef>
                  <a:spcPct val="0"/>
                </a:spcBef>
                <a:spcAft>
                  <a:spcPct val="35000"/>
                </a:spcAft>
                <a:buFont typeface="Arial" pitchFamily="34" charset="0"/>
                <a:buChar char="•"/>
              </a:pPr>
              <a:r>
                <a:rPr lang="en-US" sz="4000" dirty="0" smtClean="0"/>
                <a:t>UDDI</a:t>
              </a:r>
              <a:endParaRPr lang="en-US" sz="4000" kern="1200" dirty="0"/>
            </a:p>
          </p:txBody>
        </p:sp>
      </p:grpSp>
      <p:grpSp>
        <p:nvGrpSpPr>
          <p:cNvPr id="11" name="Group 10"/>
          <p:cNvGrpSpPr/>
          <p:nvPr/>
        </p:nvGrpSpPr>
        <p:grpSpPr>
          <a:xfrm>
            <a:off x="4953000" y="4648200"/>
            <a:ext cx="3810000" cy="2209800"/>
            <a:chOff x="444540" y="2384378"/>
            <a:chExt cx="3355981" cy="1677990"/>
          </a:xfrm>
          <a:scene3d>
            <a:camera prst="orthographicFront"/>
            <a:lightRig rig="flat" dir="t"/>
          </a:scene3d>
        </p:grpSpPr>
        <p:sp>
          <p:nvSpPr>
            <p:cNvPr id="12" name="Rectangle 11"/>
            <p:cNvSpPr/>
            <p:nvPr/>
          </p:nvSpPr>
          <p:spPr>
            <a:xfrm>
              <a:off x="444540" y="2384378"/>
              <a:ext cx="3355981" cy="1677990"/>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ectangle 12"/>
            <p:cNvSpPr/>
            <p:nvPr/>
          </p:nvSpPr>
          <p:spPr>
            <a:xfrm>
              <a:off x="444540" y="2384378"/>
              <a:ext cx="3355981" cy="167799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defTabSz="1778000">
                <a:lnSpc>
                  <a:spcPct val="90000"/>
                </a:lnSpc>
                <a:spcBef>
                  <a:spcPct val="0"/>
                </a:spcBef>
                <a:spcAft>
                  <a:spcPct val="35000"/>
                </a:spcAft>
                <a:buFont typeface="Arial" pitchFamily="34" charset="0"/>
                <a:buChar char="•"/>
              </a:pPr>
              <a:r>
                <a:rPr lang="en-US" sz="4000" dirty="0" smtClean="0"/>
                <a:t>WS-Security</a:t>
              </a:r>
            </a:p>
            <a:p>
              <a:pPr lvl="0" defTabSz="1778000">
                <a:lnSpc>
                  <a:spcPct val="90000"/>
                </a:lnSpc>
                <a:spcBef>
                  <a:spcPct val="0"/>
                </a:spcBef>
                <a:spcAft>
                  <a:spcPct val="35000"/>
                </a:spcAft>
                <a:buFont typeface="Arial" pitchFamily="34" charset="0"/>
                <a:buChar char="•"/>
              </a:pPr>
              <a:r>
                <a:rPr lang="en-US" sz="4000" dirty="0" smtClean="0"/>
                <a:t>WS-Policy</a:t>
              </a:r>
            </a:p>
            <a:p>
              <a:pPr lvl="0" defTabSz="1778000">
                <a:lnSpc>
                  <a:spcPct val="90000"/>
                </a:lnSpc>
                <a:spcBef>
                  <a:spcPct val="0"/>
                </a:spcBef>
                <a:spcAft>
                  <a:spcPct val="35000"/>
                </a:spcAft>
                <a:buFont typeface="Arial" pitchFamily="34" charset="0"/>
                <a:buChar char="•"/>
              </a:pPr>
              <a:r>
                <a:rPr lang="en-US" sz="4000" dirty="0" smtClean="0"/>
                <a:t> ……</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Soap Web Service?</a:t>
            </a:r>
            <a:endParaRPr lang="en-US" dirty="0"/>
          </a:p>
        </p:txBody>
      </p:sp>
      <p:sp>
        <p:nvSpPr>
          <p:cNvPr id="3" name="Content Placeholder 2"/>
          <p:cNvSpPr>
            <a:spLocks noGrp="1"/>
          </p:cNvSpPr>
          <p:nvPr>
            <p:ph idx="1"/>
          </p:nvPr>
        </p:nvSpPr>
        <p:spPr/>
        <p:txBody>
          <a:bodyPr/>
          <a:lstStyle/>
          <a:p>
            <a:r>
              <a:rPr lang="en-US" dirty="0" smtClean="0"/>
              <a:t>A web service that complies to </a:t>
            </a:r>
            <a:r>
              <a:rPr lang="en-US" b="1" dirty="0" smtClean="0"/>
              <a:t>the SOAP Web services specifications</a:t>
            </a:r>
            <a:r>
              <a:rPr lang="en-US" dirty="0" smtClean="0"/>
              <a:t> is a SOAP web Service.</a:t>
            </a:r>
          </a:p>
          <a:p>
            <a:endParaRPr lang="en-US" dirty="0"/>
          </a:p>
        </p:txBody>
      </p:sp>
      <p:grpSp>
        <p:nvGrpSpPr>
          <p:cNvPr id="4" name="Group 3"/>
          <p:cNvGrpSpPr/>
          <p:nvPr/>
        </p:nvGrpSpPr>
        <p:grpSpPr>
          <a:xfrm>
            <a:off x="424697" y="2978682"/>
            <a:ext cx="8294605" cy="900635"/>
            <a:chOff x="7" y="13760"/>
            <a:chExt cx="8294605" cy="900635"/>
          </a:xfrm>
          <a:scene3d>
            <a:camera prst="orthographicFront"/>
            <a:lightRig rig="flat" dir="t"/>
          </a:scene3d>
        </p:grpSpPr>
        <p:sp>
          <p:nvSpPr>
            <p:cNvPr id="5" name="Rectangle 4"/>
            <p:cNvSpPr/>
            <p:nvPr/>
          </p:nvSpPr>
          <p:spPr>
            <a:xfrm>
              <a:off x="7" y="13760"/>
              <a:ext cx="8294605" cy="900635"/>
            </a:xfrm>
            <a:prstGeom prst="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 name="Rectangle 5"/>
            <p:cNvSpPr/>
            <p:nvPr/>
          </p:nvSpPr>
          <p:spPr>
            <a:xfrm>
              <a:off x="7" y="13760"/>
              <a:ext cx="8294605" cy="900635"/>
            </a:xfrm>
            <a:prstGeom prst="rect">
              <a:avLst/>
            </a:prstGeom>
            <a:solidFill>
              <a:schemeClr val="bg1"/>
            </a:solidFill>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SOAP Web Services Specifications</a:t>
              </a:r>
              <a:endParaRPr lang="en-US" sz="4000" kern="1200" dirty="0"/>
            </a:p>
          </p:txBody>
        </p:sp>
      </p:grpSp>
      <p:grpSp>
        <p:nvGrpSpPr>
          <p:cNvPr id="7" name="Group 6"/>
          <p:cNvGrpSpPr/>
          <p:nvPr/>
        </p:nvGrpSpPr>
        <p:grpSpPr>
          <a:xfrm>
            <a:off x="914400" y="4191000"/>
            <a:ext cx="3810000" cy="2209800"/>
            <a:chOff x="444540" y="2384378"/>
            <a:chExt cx="3355981" cy="1677990"/>
          </a:xfrm>
          <a:solidFill>
            <a:schemeClr val="bg1"/>
          </a:solidFill>
          <a:scene3d>
            <a:camera prst="orthographicFront"/>
            <a:lightRig rig="flat" dir="t"/>
          </a:scene3d>
        </p:grpSpPr>
        <p:sp>
          <p:nvSpPr>
            <p:cNvPr id="8" name="Rectangle 7"/>
            <p:cNvSpPr/>
            <p:nvPr/>
          </p:nvSpPr>
          <p:spPr>
            <a:xfrm>
              <a:off x="444540" y="2384378"/>
              <a:ext cx="3355981" cy="1677990"/>
            </a:xfrm>
            <a:prstGeom prst="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Rectangle 8"/>
            <p:cNvSpPr/>
            <p:nvPr/>
          </p:nvSpPr>
          <p:spPr>
            <a:xfrm>
              <a:off x="444540" y="2384378"/>
              <a:ext cx="3355981" cy="1677990"/>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buFont typeface="Arial" pitchFamily="34" charset="0"/>
                <a:buChar char="•"/>
              </a:pPr>
              <a:r>
                <a:rPr lang="en-US" sz="4000" dirty="0" smtClean="0"/>
                <a:t>SOAP</a:t>
              </a:r>
            </a:p>
            <a:p>
              <a:pPr lvl="0" algn="ctr" defTabSz="1778000">
                <a:lnSpc>
                  <a:spcPct val="90000"/>
                </a:lnSpc>
                <a:spcBef>
                  <a:spcPct val="0"/>
                </a:spcBef>
                <a:spcAft>
                  <a:spcPct val="35000"/>
                </a:spcAft>
                <a:buFont typeface="Arial" pitchFamily="34" charset="0"/>
                <a:buChar char="•"/>
              </a:pPr>
              <a:r>
                <a:rPr lang="en-US" sz="4000" kern="1200" dirty="0" smtClean="0"/>
                <a:t>WSDL</a:t>
              </a:r>
            </a:p>
            <a:p>
              <a:pPr lvl="0" algn="ctr" defTabSz="1778000">
                <a:lnSpc>
                  <a:spcPct val="90000"/>
                </a:lnSpc>
                <a:spcBef>
                  <a:spcPct val="0"/>
                </a:spcBef>
                <a:spcAft>
                  <a:spcPct val="35000"/>
                </a:spcAft>
                <a:buFont typeface="Arial" pitchFamily="34" charset="0"/>
                <a:buChar char="•"/>
              </a:pPr>
              <a:r>
                <a:rPr lang="en-US" sz="4000" dirty="0" smtClean="0"/>
                <a:t>UDDI</a:t>
              </a:r>
              <a:endParaRPr lang="en-US" sz="4000" kern="1200" dirty="0"/>
            </a:p>
          </p:txBody>
        </p:sp>
      </p:gr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a:t>
            </a:r>
            <a:endParaRPr lang="en-US" dirty="0"/>
          </a:p>
        </p:txBody>
      </p:sp>
      <p:sp>
        <p:nvSpPr>
          <p:cNvPr id="4" name="TextBox 3"/>
          <p:cNvSpPr txBox="1"/>
          <p:nvPr/>
        </p:nvSpPr>
        <p:spPr>
          <a:xfrm>
            <a:off x="0" y="1600200"/>
            <a:ext cx="1676400" cy="707886"/>
          </a:xfrm>
          <a:prstGeom prst="rect">
            <a:avLst/>
          </a:prstGeom>
          <a:noFill/>
        </p:spPr>
        <p:txBody>
          <a:bodyPr wrap="square" rtlCol="0">
            <a:spAutoFit/>
          </a:bodyPr>
          <a:lstStyle/>
          <a:p>
            <a:r>
              <a:rPr lang="en-US" sz="4000" b="1" dirty="0" smtClean="0"/>
              <a:t>SOAP</a:t>
            </a:r>
            <a:endParaRPr lang="en-US" sz="4000" b="1" dirty="0"/>
          </a:p>
        </p:txBody>
      </p:sp>
      <p:sp>
        <p:nvSpPr>
          <p:cNvPr id="6" name="TextBox 5"/>
          <p:cNvSpPr txBox="1"/>
          <p:nvPr/>
        </p:nvSpPr>
        <p:spPr>
          <a:xfrm>
            <a:off x="1295400" y="1371600"/>
            <a:ext cx="8049832" cy="2062103"/>
          </a:xfrm>
          <a:prstGeom prst="rect">
            <a:avLst/>
          </a:prstGeom>
          <a:noFill/>
        </p:spPr>
        <p:txBody>
          <a:bodyPr wrap="none" rtlCol="0">
            <a:spAutoFit/>
          </a:bodyPr>
          <a:lstStyle/>
          <a:p>
            <a:r>
              <a:rPr lang="en-US" sz="3200" b="1" dirty="0" smtClean="0"/>
              <a:t>S</a:t>
            </a:r>
            <a:r>
              <a:rPr lang="en-US" sz="3200" dirty="0" smtClean="0"/>
              <a:t>imple </a:t>
            </a:r>
            <a:r>
              <a:rPr lang="en-US" sz="3200" b="1" dirty="0" smtClean="0"/>
              <a:t>O</a:t>
            </a:r>
            <a:r>
              <a:rPr lang="en-US" sz="3200" dirty="0" smtClean="0"/>
              <a:t>bject </a:t>
            </a:r>
            <a:r>
              <a:rPr lang="en-US" sz="3200" b="1" dirty="0" smtClean="0"/>
              <a:t>A</a:t>
            </a:r>
            <a:r>
              <a:rPr lang="en-US" sz="3200" dirty="0" smtClean="0"/>
              <a:t>ccess </a:t>
            </a:r>
            <a:r>
              <a:rPr lang="en-US" sz="3200" b="1" dirty="0" smtClean="0"/>
              <a:t>P</a:t>
            </a:r>
            <a:r>
              <a:rPr lang="en-US" sz="3200" dirty="0" smtClean="0"/>
              <a:t>rotocol</a:t>
            </a:r>
          </a:p>
          <a:p>
            <a:r>
              <a:rPr lang="en-US" sz="3200" dirty="0" smtClean="0"/>
              <a:t>(with SOAP v1.2-the expansion is discontinued)</a:t>
            </a:r>
          </a:p>
          <a:p>
            <a:r>
              <a:rPr lang="en-US" sz="3200" dirty="0" smtClean="0"/>
              <a:t>Protocol/Rules /Definitions how 2  Applications</a:t>
            </a:r>
          </a:p>
          <a:p>
            <a:r>
              <a:rPr lang="en-US" sz="3200" dirty="0" smtClean="0"/>
              <a:t> will talk to each other over the web</a:t>
            </a:r>
            <a:endParaRPr lang="en-US" sz="3200" dirty="0"/>
          </a:p>
        </p:txBody>
      </p:sp>
      <p:sp>
        <p:nvSpPr>
          <p:cNvPr id="7" name="Rectangle 6"/>
          <p:cNvSpPr/>
          <p:nvPr/>
        </p:nvSpPr>
        <p:spPr>
          <a:xfrm>
            <a:off x="6172200" y="5257800"/>
            <a:ext cx="2514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SERVER    </a:t>
            </a:r>
            <a:r>
              <a:rPr lang="en-US" sz="2800" dirty="0" err="1" smtClean="0">
                <a:solidFill>
                  <a:schemeClr val="tx1"/>
                </a:solidFill>
              </a:rPr>
              <a:t>ServiceProvider</a:t>
            </a:r>
            <a:endParaRPr lang="en-US" sz="2800" dirty="0">
              <a:solidFill>
                <a:schemeClr val="tx1"/>
              </a:solidFill>
            </a:endParaRPr>
          </a:p>
        </p:txBody>
      </p:sp>
      <p:sp>
        <p:nvSpPr>
          <p:cNvPr id="8" name="Rectangle 7"/>
          <p:cNvSpPr/>
          <p:nvPr/>
        </p:nvSpPr>
        <p:spPr>
          <a:xfrm>
            <a:off x="381000" y="5334000"/>
            <a:ext cx="2895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CLIENT   </a:t>
            </a:r>
            <a:r>
              <a:rPr lang="en-US" sz="2800" dirty="0" err="1" smtClean="0">
                <a:solidFill>
                  <a:schemeClr val="tx1"/>
                </a:solidFill>
              </a:rPr>
              <a:t>ServiceConsumer</a:t>
            </a:r>
            <a:endParaRPr lang="en-US" sz="2800" dirty="0">
              <a:solidFill>
                <a:schemeClr val="tx1"/>
              </a:solidFill>
            </a:endParaRPr>
          </a:p>
        </p:txBody>
      </p:sp>
      <p:cxnSp>
        <p:nvCxnSpPr>
          <p:cNvPr id="9" name="Straight Arrow Connector 8"/>
          <p:cNvCxnSpPr/>
          <p:nvPr/>
        </p:nvCxnSpPr>
        <p:spPr>
          <a:xfrm>
            <a:off x="3276600" y="5715000"/>
            <a:ext cx="2895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10800000">
            <a:off x="3200400" y="6248400"/>
            <a:ext cx="2971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962400" y="5257800"/>
            <a:ext cx="1905000" cy="461665"/>
          </a:xfrm>
          <a:prstGeom prst="rect">
            <a:avLst/>
          </a:prstGeom>
          <a:noFill/>
        </p:spPr>
        <p:txBody>
          <a:bodyPr wrap="square" rtlCol="0">
            <a:spAutoFit/>
          </a:bodyPr>
          <a:lstStyle/>
          <a:p>
            <a:r>
              <a:rPr lang="en-US" sz="2400" dirty="0" smtClean="0"/>
              <a:t>Request</a:t>
            </a:r>
            <a:endParaRPr lang="en-US" sz="2400" dirty="0"/>
          </a:p>
        </p:txBody>
      </p:sp>
      <p:sp>
        <p:nvSpPr>
          <p:cNvPr id="12" name="TextBox 11"/>
          <p:cNvSpPr txBox="1"/>
          <p:nvPr/>
        </p:nvSpPr>
        <p:spPr>
          <a:xfrm>
            <a:off x="3810000" y="6396335"/>
            <a:ext cx="1905000" cy="461665"/>
          </a:xfrm>
          <a:prstGeom prst="rect">
            <a:avLst/>
          </a:prstGeom>
          <a:noFill/>
        </p:spPr>
        <p:txBody>
          <a:bodyPr wrap="square" rtlCol="0">
            <a:spAutoFit/>
          </a:bodyPr>
          <a:lstStyle/>
          <a:p>
            <a:r>
              <a:rPr lang="en-US" sz="2400" dirty="0" smtClean="0"/>
              <a:t>Response</a:t>
            </a:r>
            <a:endParaRPr lang="en-US" sz="2400" dirty="0"/>
          </a:p>
        </p:txBody>
      </p:sp>
      <p:pic>
        <p:nvPicPr>
          <p:cNvPr id="1026" name="Picture 2" descr="Image result for xml image"/>
          <p:cNvPicPr>
            <a:picLocks noChangeAspect="1" noChangeArrowheads="1"/>
          </p:cNvPicPr>
          <p:nvPr/>
        </p:nvPicPr>
        <p:blipFill>
          <a:blip r:embed="rId2"/>
          <a:srcRect/>
          <a:stretch>
            <a:fillRect/>
          </a:stretch>
        </p:blipFill>
        <p:spPr bwMode="auto">
          <a:xfrm>
            <a:off x="3505200" y="4495800"/>
            <a:ext cx="1978025" cy="2744788"/>
          </a:xfrm>
          <a:prstGeom prst="rect">
            <a:avLst/>
          </a:prstGeom>
          <a:noFill/>
        </p:spPr>
      </p:pic>
      <p:sp>
        <p:nvSpPr>
          <p:cNvPr id="14" name="TextBox 13"/>
          <p:cNvSpPr txBox="1"/>
          <p:nvPr/>
        </p:nvSpPr>
        <p:spPr>
          <a:xfrm>
            <a:off x="1447800" y="1143000"/>
            <a:ext cx="6589496" cy="1077218"/>
          </a:xfrm>
          <a:prstGeom prst="rect">
            <a:avLst/>
          </a:prstGeom>
          <a:noFill/>
        </p:spPr>
        <p:txBody>
          <a:bodyPr wrap="none" rtlCol="0">
            <a:spAutoFit/>
          </a:bodyPr>
          <a:lstStyle/>
          <a:p>
            <a:r>
              <a:rPr lang="en-US" sz="3200" dirty="0" smtClean="0"/>
              <a:t>All information/message exchange </a:t>
            </a:r>
          </a:p>
          <a:p>
            <a:r>
              <a:rPr lang="en-US" sz="3200" dirty="0" smtClean="0"/>
              <a:t>happens over a common format : </a:t>
            </a:r>
            <a:r>
              <a:rPr lang="en-US" sz="3200" b="1" dirty="0" smtClean="0"/>
              <a:t>XML</a:t>
            </a:r>
            <a:endParaRPr lang="en-US" sz="3200" b="1" dirty="0"/>
          </a:p>
        </p:txBody>
      </p:sp>
      <p:sp>
        <p:nvSpPr>
          <p:cNvPr id="15" name="TextBox 14"/>
          <p:cNvSpPr txBox="1"/>
          <p:nvPr/>
        </p:nvSpPr>
        <p:spPr>
          <a:xfrm>
            <a:off x="1447800" y="2286000"/>
            <a:ext cx="7163564" cy="1077218"/>
          </a:xfrm>
          <a:prstGeom prst="rect">
            <a:avLst/>
          </a:prstGeom>
          <a:noFill/>
        </p:spPr>
        <p:txBody>
          <a:bodyPr wrap="none" rtlCol="0">
            <a:spAutoFit/>
          </a:bodyPr>
          <a:lstStyle/>
          <a:p>
            <a:r>
              <a:rPr lang="en-US" sz="3200" dirty="0" smtClean="0"/>
              <a:t>XML  messages have a defined structure : </a:t>
            </a:r>
          </a:p>
          <a:p>
            <a:r>
              <a:rPr lang="en-US" sz="3200" b="1" dirty="0" smtClean="0"/>
              <a:t>SOAP  MESSAGE</a:t>
            </a:r>
            <a:endParaRPr lang="en-US" sz="3200" b="1" dirty="0"/>
          </a:p>
        </p:txBody>
      </p:sp>
      <p:sp>
        <p:nvSpPr>
          <p:cNvPr id="16" name="TextBox 15"/>
          <p:cNvSpPr txBox="1"/>
          <p:nvPr/>
        </p:nvSpPr>
        <p:spPr>
          <a:xfrm>
            <a:off x="1524000" y="3352800"/>
            <a:ext cx="5410200" cy="2062103"/>
          </a:xfrm>
          <a:prstGeom prst="rect">
            <a:avLst/>
          </a:prstGeom>
          <a:noFill/>
        </p:spPr>
        <p:txBody>
          <a:bodyPr wrap="square" rtlCol="0">
            <a:spAutoFit/>
          </a:bodyPr>
          <a:lstStyle/>
          <a:p>
            <a:r>
              <a:rPr lang="en-US" sz="3200" dirty="0" smtClean="0"/>
              <a:t>SOAP  MESSAGE consists of :</a:t>
            </a:r>
          </a:p>
          <a:p>
            <a:r>
              <a:rPr lang="en-US" sz="3200" b="1" dirty="0" smtClean="0"/>
              <a:t>Envelop</a:t>
            </a:r>
          </a:p>
          <a:p>
            <a:r>
              <a:rPr lang="en-US" sz="3200" b="1" dirty="0" smtClean="0"/>
              <a:t>Header</a:t>
            </a:r>
          </a:p>
          <a:p>
            <a:r>
              <a:rPr lang="en-US" sz="3200" b="1" dirty="0" smtClean="0"/>
              <a:t>Body</a:t>
            </a:r>
            <a:endParaRPr lang="en-US" sz="32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ppt_x</p:attrName>
                                        </p:attrNameLst>
                                      </p:cBhvr>
                                      <p:tavLst>
                                        <p:tav tm="0">
                                          <p:val>
                                            <p:strVal val="#ppt_x-.2"/>
                                          </p:val>
                                        </p:tav>
                                        <p:tav tm="100000">
                                          <p:val>
                                            <p:strVal val="#ppt_x"/>
                                          </p:val>
                                        </p:tav>
                                      </p:tavLst>
                                    </p:anim>
                                    <p:anim calcmode="lin" valueType="num">
                                      <p:cBhvr>
                                        <p:cTn id="32"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ppt_x</p:attrName>
                                        </p:attrNameLst>
                                      </p:cBhvr>
                                      <p:tavLst>
                                        <p:tav tm="0">
                                          <p:val>
                                            <p:strVal val="#ppt_x-.2"/>
                                          </p:val>
                                        </p:tav>
                                        <p:tav tm="100000">
                                          <p:val>
                                            <p:strVal val="#ppt_x"/>
                                          </p:val>
                                        </p:tav>
                                      </p:tavLst>
                                    </p:anim>
                                    <p:anim calcmode="lin" valueType="num">
                                      <p:cBhvr>
                                        <p:cTn id="43"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animBg="1"/>
      <p:bldP spid="8" grpId="0" animBg="1"/>
      <p:bldP spid="11" grpId="0"/>
      <p:bldP spid="11" grpId="1"/>
      <p:bldP spid="12" grpId="0"/>
      <p:bldP spid="12" grpId="1"/>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l"/>
            <a:r>
              <a:rPr lang="en-US" dirty="0" smtClean="0"/>
              <a:t>SOAP</a:t>
            </a:r>
            <a:endParaRPr lang="en-US" dirty="0"/>
          </a:p>
        </p:txBody>
      </p:sp>
      <p:sp>
        <p:nvSpPr>
          <p:cNvPr id="4" name="Rectangle 3"/>
          <p:cNvSpPr/>
          <p:nvPr/>
        </p:nvSpPr>
        <p:spPr>
          <a:xfrm>
            <a:off x="6400800" y="5334000"/>
            <a:ext cx="2514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SERVER    </a:t>
            </a:r>
            <a:r>
              <a:rPr lang="en-US" sz="2800" dirty="0" err="1" smtClean="0">
                <a:solidFill>
                  <a:schemeClr val="tx1"/>
                </a:solidFill>
              </a:rPr>
              <a:t>ServiceProvider</a:t>
            </a:r>
            <a:endParaRPr lang="en-US" sz="2800" dirty="0">
              <a:solidFill>
                <a:schemeClr val="tx1"/>
              </a:solidFill>
            </a:endParaRPr>
          </a:p>
        </p:txBody>
      </p:sp>
      <p:sp>
        <p:nvSpPr>
          <p:cNvPr id="5" name="Rectangle 4"/>
          <p:cNvSpPr/>
          <p:nvPr/>
        </p:nvSpPr>
        <p:spPr>
          <a:xfrm>
            <a:off x="0" y="5257800"/>
            <a:ext cx="2895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CLIENT   </a:t>
            </a:r>
            <a:r>
              <a:rPr lang="en-US" sz="2800" dirty="0" err="1" smtClean="0">
                <a:solidFill>
                  <a:schemeClr val="tx1"/>
                </a:solidFill>
              </a:rPr>
              <a:t>ServiceConsumer</a:t>
            </a:r>
            <a:endParaRPr lang="en-US" sz="2800" dirty="0">
              <a:solidFill>
                <a:schemeClr val="tx1"/>
              </a:solidFill>
            </a:endParaRPr>
          </a:p>
        </p:txBody>
      </p:sp>
      <p:cxnSp>
        <p:nvCxnSpPr>
          <p:cNvPr id="6" name="Straight Arrow Connector 5"/>
          <p:cNvCxnSpPr/>
          <p:nvPr/>
        </p:nvCxnSpPr>
        <p:spPr>
          <a:xfrm>
            <a:off x="2895600" y="5715000"/>
            <a:ext cx="350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10800000">
            <a:off x="2895600" y="6248400"/>
            <a:ext cx="350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3" name="Group 12"/>
          <p:cNvGrpSpPr/>
          <p:nvPr/>
        </p:nvGrpSpPr>
        <p:grpSpPr>
          <a:xfrm>
            <a:off x="2971800" y="2438400"/>
            <a:ext cx="2667000" cy="4191000"/>
            <a:chOff x="3352800" y="2438400"/>
            <a:chExt cx="2667000" cy="4191000"/>
          </a:xfrm>
        </p:grpSpPr>
        <p:sp>
          <p:nvSpPr>
            <p:cNvPr id="9" name="Rectangle 8"/>
            <p:cNvSpPr/>
            <p:nvPr/>
          </p:nvSpPr>
          <p:spPr>
            <a:xfrm>
              <a:off x="3352800" y="2438400"/>
              <a:ext cx="2667000" cy="419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SOAP Message</a:t>
              </a:r>
              <a:endParaRPr lang="en-US" dirty="0">
                <a:solidFill>
                  <a:schemeClr val="tx1"/>
                </a:solidFill>
              </a:endParaRPr>
            </a:p>
          </p:txBody>
        </p:sp>
        <p:sp>
          <p:nvSpPr>
            <p:cNvPr id="10" name="Rectangle 9"/>
            <p:cNvSpPr/>
            <p:nvPr/>
          </p:nvSpPr>
          <p:spPr>
            <a:xfrm>
              <a:off x="3581400" y="2590800"/>
              <a:ext cx="2286000" cy="3429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Envelop</a:t>
              </a:r>
              <a:endParaRPr lang="en-US" dirty="0">
                <a:solidFill>
                  <a:schemeClr val="tx1"/>
                </a:solidFill>
              </a:endParaRPr>
            </a:p>
          </p:txBody>
        </p:sp>
        <p:sp>
          <p:nvSpPr>
            <p:cNvPr id="11" name="Rectangle 10"/>
            <p:cNvSpPr/>
            <p:nvPr/>
          </p:nvSpPr>
          <p:spPr>
            <a:xfrm>
              <a:off x="3962400" y="3124200"/>
              <a:ext cx="17526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HEADER</a:t>
              </a:r>
              <a:endParaRPr lang="en-US" dirty="0">
                <a:solidFill>
                  <a:schemeClr val="tx1"/>
                </a:solidFill>
              </a:endParaRPr>
            </a:p>
          </p:txBody>
        </p:sp>
        <p:sp>
          <p:nvSpPr>
            <p:cNvPr id="12" name="Rectangle 11"/>
            <p:cNvSpPr/>
            <p:nvPr/>
          </p:nvSpPr>
          <p:spPr>
            <a:xfrm>
              <a:off x="3962400" y="4419600"/>
              <a:ext cx="17526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BODY</a:t>
              </a:r>
              <a:endParaRPr lang="en-US" dirty="0">
                <a:solidFill>
                  <a:schemeClr val="tx1"/>
                </a:solidFill>
              </a:endParaRPr>
            </a:p>
          </p:txBody>
        </p:sp>
      </p:grpSp>
      <p:sp>
        <p:nvSpPr>
          <p:cNvPr id="14" name="Rounded Rectangular Callout 13"/>
          <p:cNvSpPr/>
          <p:nvPr/>
        </p:nvSpPr>
        <p:spPr>
          <a:xfrm>
            <a:off x="2514600" y="0"/>
            <a:ext cx="6172200" cy="2438400"/>
          </a:xfrm>
          <a:prstGeom prst="wedgeRoundRectCallout">
            <a:avLst>
              <a:gd name="adj1" fmla="val -33915"/>
              <a:gd name="adj2" fmla="val 625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rPr>
              <a:t>Envelop is the root element of a soap message.</a:t>
            </a:r>
          </a:p>
          <a:p>
            <a:r>
              <a:rPr lang="en-US" sz="2800" dirty="0" smtClean="0">
                <a:solidFill>
                  <a:schemeClr val="tx1"/>
                </a:solidFill>
              </a:rPr>
              <a:t>This is the basic unit of the XML document which contains other units like Header and Body</a:t>
            </a:r>
            <a:endParaRPr lang="en-US" sz="2800" dirty="0">
              <a:solidFill>
                <a:schemeClr val="tx1"/>
              </a:solidFill>
            </a:endParaRPr>
          </a:p>
        </p:txBody>
      </p:sp>
      <p:sp>
        <p:nvSpPr>
          <p:cNvPr id="15" name="Rounded Rectangular Callout 14"/>
          <p:cNvSpPr/>
          <p:nvPr/>
        </p:nvSpPr>
        <p:spPr>
          <a:xfrm>
            <a:off x="2971800" y="381000"/>
            <a:ext cx="6172200" cy="2438400"/>
          </a:xfrm>
          <a:prstGeom prst="wedgeRoundRectCallout">
            <a:avLst>
              <a:gd name="adj1" fmla="val -37310"/>
              <a:gd name="adj2" fmla="val 7187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rPr>
              <a:t>Header element provides information about the message itself.</a:t>
            </a:r>
          </a:p>
          <a:p>
            <a:r>
              <a:rPr lang="en-US" sz="2800" dirty="0" smtClean="0">
                <a:solidFill>
                  <a:schemeClr val="tx1"/>
                </a:solidFill>
              </a:rPr>
              <a:t>Header might include </a:t>
            </a:r>
            <a:r>
              <a:rPr lang="en-US" sz="2800" dirty="0" err="1" smtClean="0">
                <a:solidFill>
                  <a:schemeClr val="tx1"/>
                </a:solidFill>
              </a:rPr>
              <a:t>authentication,complex</a:t>
            </a:r>
            <a:r>
              <a:rPr lang="en-US" sz="2800" dirty="0" smtClean="0">
                <a:solidFill>
                  <a:schemeClr val="tx1"/>
                </a:solidFill>
              </a:rPr>
              <a:t> types, routing information etc.</a:t>
            </a:r>
            <a:endParaRPr lang="en-US" sz="2800" dirty="0">
              <a:solidFill>
                <a:schemeClr val="tx1"/>
              </a:solidFill>
            </a:endParaRPr>
          </a:p>
        </p:txBody>
      </p:sp>
      <p:sp>
        <p:nvSpPr>
          <p:cNvPr id="16" name="Rounded Rectangular Callout 15"/>
          <p:cNvSpPr/>
          <p:nvPr/>
        </p:nvSpPr>
        <p:spPr>
          <a:xfrm>
            <a:off x="2971800" y="228600"/>
            <a:ext cx="6172200" cy="1447800"/>
          </a:xfrm>
          <a:prstGeom prst="wedgeRoundRectCallout">
            <a:avLst>
              <a:gd name="adj1" fmla="val -29901"/>
              <a:gd name="adj2" fmla="val 25773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rPr>
              <a:t>Body contains the actual data of the request meant to be sent to the server.</a:t>
            </a:r>
            <a:endParaRPr lang="en-US" sz="2800" dirty="0">
              <a:solidFill>
                <a:schemeClr val="tx1"/>
              </a:solidFill>
            </a:endParaRPr>
          </a:p>
        </p:txBody>
      </p:sp>
      <p:sp>
        <p:nvSpPr>
          <p:cNvPr id="23" name="TextBox 22"/>
          <p:cNvSpPr txBox="1"/>
          <p:nvPr/>
        </p:nvSpPr>
        <p:spPr>
          <a:xfrm>
            <a:off x="533400" y="326053"/>
            <a:ext cx="8382000" cy="4893647"/>
          </a:xfrm>
          <a:prstGeom prst="rect">
            <a:avLst/>
          </a:prstGeom>
          <a:solidFill>
            <a:schemeClr val="accent6">
              <a:lumMod val="20000"/>
              <a:lumOff val="80000"/>
            </a:schemeClr>
          </a:solidFill>
        </p:spPr>
        <p:txBody>
          <a:bodyPr wrap="square" rtlCol="0">
            <a:spAutoFit/>
          </a:bodyPr>
          <a:lstStyle/>
          <a:p>
            <a:r>
              <a:rPr lang="en-US" sz="2400" b="1" dirty="0" smtClean="0"/>
              <a:t>Skeleton SOAP Message</a:t>
            </a:r>
          </a:p>
          <a:p>
            <a:r>
              <a:rPr lang="en-US" sz="2400" dirty="0" smtClean="0"/>
              <a:t>&lt;?xml version="1.0"?&gt;</a:t>
            </a:r>
            <a:br>
              <a:rPr lang="en-US" sz="2400" dirty="0" smtClean="0"/>
            </a:br>
            <a:r>
              <a:rPr lang="en-US" sz="2400" dirty="0" smtClean="0"/>
              <a:t>&lt;</a:t>
            </a:r>
            <a:r>
              <a:rPr lang="en-US" sz="2400" dirty="0" err="1" smtClean="0"/>
              <a:t>soap:Envelope</a:t>
            </a:r>
            <a:r>
              <a:rPr lang="en-US" sz="2400" dirty="0" smtClean="0"/>
              <a:t/>
            </a:r>
            <a:br>
              <a:rPr lang="en-US" sz="2400" dirty="0" smtClean="0"/>
            </a:br>
            <a:r>
              <a:rPr lang="en-US" sz="2400" dirty="0" err="1" smtClean="0"/>
              <a:t>xmlns:soap</a:t>
            </a:r>
            <a:r>
              <a:rPr lang="en-US" sz="2400" dirty="0" smtClean="0"/>
              <a:t>="http://www.w3.org/2003/05/soap-envelope/"</a:t>
            </a:r>
            <a:br>
              <a:rPr lang="en-US" sz="2400" dirty="0" smtClean="0"/>
            </a:br>
            <a:r>
              <a:rPr lang="en-US" sz="2400" dirty="0" err="1" smtClean="0"/>
              <a:t>soap:encodingStyle</a:t>
            </a:r>
            <a:r>
              <a:rPr lang="en-US" sz="2400" dirty="0" smtClean="0"/>
              <a:t>="http://www.w3.org/2003/05/soap-encoding"&gt;</a:t>
            </a:r>
            <a:br>
              <a:rPr lang="en-US" sz="2400" dirty="0" smtClean="0"/>
            </a:br>
            <a:r>
              <a:rPr lang="en-US" sz="2400" dirty="0" smtClean="0"/>
              <a:t>&lt;</a:t>
            </a:r>
            <a:r>
              <a:rPr lang="en-US" sz="2400" dirty="0" err="1" smtClean="0"/>
              <a:t>soap:Header</a:t>
            </a:r>
            <a:r>
              <a:rPr lang="en-US" sz="2400" dirty="0" smtClean="0"/>
              <a:t>&gt;</a:t>
            </a:r>
            <a:br>
              <a:rPr lang="en-US" sz="2400" dirty="0" smtClean="0"/>
            </a:br>
            <a:r>
              <a:rPr lang="en-US" sz="2400" dirty="0" smtClean="0"/>
              <a:t>...</a:t>
            </a:r>
            <a:br>
              <a:rPr lang="en-US" sz="2400" dirty="0" smtClean="0"/>
            </a:br>
            <a:r>
              <a:rPr lang="en-US" sz="2400" dirty="0" smtClean="0"/>
              <a:t>&lt;/</a:t>
            </a:r>
            <a:r>
              <a:rPr lang="en-US" sz="2400" dirty="0" err="1" smtClean="0"/>
              <a:t>soap:Header</a:t>
            </a:r>
            <a:r>
              <a:rPr lang="en-US" sz="2400" dirty="0" smtClean="0"/>
              <a:t>&gt;</a:t>
            </a:r>
            <a:br>
              <a:rPr lang="en-US" sz="2400" dirty="0" smtClean="0"/>
            </a:br>
            <a:r>
              <a:rPr lang="en-US" sz="2400" dirty="0" smtClean="0"/>
              <a:t>&lt;</a:t>
            </a:r>
            <a:r>
              <a:rPr lang="en-US" sz="2400" dirty="0" err="1" smtClean="0"/>
              <a:t>soap:Body</a:t>
            </a:r>
            <a:r>
              <a:rPr lang="en-US" sz="2400" dirty="0" smtClean="0"/>
              <a:t>&gt;</a:t>
            </a:r>
            <a:br>
              <a:rPr lang="en-US" sz="2400" dirty="0" smtClean="0"/>
            </a:br>
            <a:r>
              <a:rPr lang="en-US" sz="2400" dirty="0" smtClean="0"/>
              <a:t>...</a:t>
            </a:r>
            <a:br>
              <a:rPr lang="en-US" sz="2400" dirty="0" smtClean="0"/>
            </a:br>
            <a:r>
              <a:rPr lang="en-US" sz="2400" dirty="0" smtClean="0"/>
              <a:t>&lt;/</a:t>
            </a:r>
            <a:r>
              <a:rPr lang="en-US" sz="2400" dirty="0" err="1" smtClean="0"/>
              <a:t>soap:Body</a:t>
            </a:r>
            <a:r>
              <a:rPr lang="en-US" sz="2400" dirty="0" smtClean="0"/>
              <a:t>&gt;</a:t>
            </a:r>
            <a:br>
              <a:rPr lang="en-US" sz="2400" dirty="0" smtClean="0"/>
            </a:br>
            <a:r>
              <a:rPr lang="en-US" sz="2400" dirty="0" smtClean="0"/>
              <a:t>&lt;/</a:t>
            </a:r>
            <a:r>
              <a:rPr lang="en-US" sz="2400" dirty="0" err="1" smtClean="0"/>
              <a:t>soap:Envelope</a:t>
            </a:r>
            <a:r>
              <a:rPr lang="en-US" sz="2400" dirty="0" smtClean="0"/>
              <a:t>&gt; </a:t>
            </a:r>
            <a:endParaRPr 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23" grpId="0" animBg="1"/>
      <p:bldP spid="2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What  are Soap Web Service?</a:t>
            </a:r>
            <a:endParaRPr lang="en-US" dirty="0"/>
          </a:p>
        </p:txBody>
      </p:sp>
      <p:sp>
        <p:nvSpPr>
          <p:cNvPr id="3" name="Content Placeholder 2"/>
          <p:cNvSpPr>
            <a:spLocks noGrp="1"/>
          </p:cNvSpPr>
          <p:nvPr>
            <p:ph idx="1"/>
          </p:nvPr>
        </p:nvSpPr>
        <p:spPr>
          <a:xfrm>
            <a:off x="0" y="990600"/>
            <a:ext cx="8229600" cy="4525963"/>
          </a:xfrm>
        </p:spPr>
        <p:txBody>
          <a:bodyPr/>
          <a:lstStyle/>
          <a:p>
            <a:r>
              <a:rPr lang="en-US" dirty="0" smtClean="0"/>
              <a:t>A web service that complies to </a:t>
            </a:r>
            <a:r>
              <a:rPr lang="en-US" b="1" dirty="0" smtClean="0"/>
              <a:t>the SOAP Web services specifications</a:t>
            </a:r>
            <a:r>
              <a:rPr lang="en-US" dirty="0" smtClean="0"/>
              <a:t> is a SOAP web Service.</a:t>
            </a:r>
          </a:p>
          <a:p>
            <a:r>
              <a:rPr lang="en-US" dirty="0" smtClean="0"/>
              <a:t>Specifications are :</a:t>
            </a:r>
          </a:p>
          <a:p>
            <a:endParaRPr lang="en-US" dirty="0" smtClean="0"/>
          </a:p>
          <a:p>
            <a:endParaRPr lang="en-US" dirty="0"/>
          </a:p>
        </p:txBody>
      </p:sp>
      <p:sp>
        <p:nvSpPr>
          <p:cNvPr id="9" name="Rectangle 8"/>
          <p:cNvSpPr/>
          <p:nvPr/>
        </p:nvSpPr>
        <p:spPr>
          <a:xfrm>
            <a:off x="0" y="2667000"/>
            <a:ext cx="3048000" cy="2209800"/>
          </a:xfrm>
          <a:prstGeom prst="rect">
            <a:avLst/>
          </a:prstGeom>
          <a:solidFill>
            <a:schemeClr val="bg1"/>
          </a:solid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25400" tIns="25400" rIns="25400" bIns="25400" numCol="1" spcCol="1270" anchor="ctr" anchorCtr="0">
            <a:noAutofit/>
          </a:bodyPr>
          <a:lstStyle/>
          <a:p>
            <a:pPr lvl="0" defTabSz="1778000">
              <a:lnSpc>
                <a:spcPct val="90000"/>
              </a:lnSpc>
              <a:spcBef>
                <a:spcPct val="0"/>
              </a:spcBef>
              <a:spcAft>
                <a:spcPct val="35000"/>
              </a:spcAft>
              <a:buFont typeface="Arial" pitchFamily="34" charset="0"/>
              <a:buChar char="•"/>
            </a:pPr>
            <a:r>
              <a:rPr lang="en-US" sz="4000" dirty="0" smtClean="0"/>
              <a:t>SOAP</a:t>
            </a:r>
          </a:p>
          <a:p>
            <a:pPr lvl="0" defTabSz="1778000">
              <a:lnSpc>
                <a:spcPct val="90000"/>
              </a:lnSpc>
              <a:spcBef>
                <a:spcPct val="0"/>
              </a:spcBef>
              <a:spcAft>
                <a:spcPct val="35000"/>
              </a:spcAft>
              <a:buFont typeface="Arial" pitchFamily="34" charset="0"/>
              <a:buChar char="•"/>
            </a:pPr>
            <a:r>
              <a:rPr lang="en-US" sz="4000" kern="1200" dirty="0" smtClean="0"/>
              <a:t>WSDL</a:t>
            </a:r>
          </a:p>
          <a:p>
            <a:pPr lvl="0" defTabSz="1778000">
              <a:lnSpc>
                <a:spcPct val="90000"/>
              </a:lnSpc>
              <a:spcBef>
                <a:spcPct val="0"/>
              </a:spcBef>
              <a:spcAft>
                <a:spcPct val="35000"/>
              </a:spcAft>
              <a:buFont typeface="Arial" pitchFamily="34" charset="0"/>
              <a:buChar char="•"/>
            </a:pPr>
            <a:r>
              <a:rPr lang="en-US" sz="4000" dirty="0" smtClean="0"/>
              <a:t>UDDI</a:t>
            </a:r>
            <a:endParaRPr lang="en-US" sz="4000" kern="1200" dirty="0"/>
          </a:p>
        </p:txBody>
      </p:sp>
      <p:sp>
        <p:nvSpPr>
          <p:cNvPr id="10" name="TextBox 9"/>
          <p:cNvSpPr txBox="1"/>
          <p:nvPr/>
        </p:nvSpPr>
        <p:spPr>
          <a:xfrm>
            <a:off x="1752600" y="2590800"/>
            <a:ext cx="6589496" cy="1077218"/>
          </a:xfrm>
          <a:prstGeom prst="rect">
            <a:avLst/>
          </a:prstGeom>
          <a:noFill/>
        </p:spPr>
        <p:txBody>
          <a:bodyPr wrap="none" rtlCol="0">
            <a:spAutoFit/>
          </a:bodyPr>
          <a:lstStyle/>
          <a:p>
            <a:r>
              <a:rPr lang="en-US" sz="3200" dirty="0" smtClean="0"/>
              <a:t>All information/message exchange </a:t>
            </a:r>
          </a:p>
          <a:p>
            <a:r>
              <a:rPr lang="en-US" sz="3200" dirty="0" smtClean="0"/>
              <a:t>happens over a common format : </a:t>
            </a:r>
            <a:r>
              <a:rPr lang="en-US" sz="3200" b="1" dirty="0" smtClean="0"/>
              <a:t>XML</a:t>
            </a:r>
            <a:endParaRPr lang="en-US" sz="3200" b="1" dirty="0"/>
          </a:p>
        </p:txBody>
      </p:sp>
      <p:sp>
        <p:nvSpPr>
          <p:cNvPr id="11" name="TextBox 10"/>
          <p:cNvSpPr txBox="1"/>
          <p:nvPr/>
        </p:nvSpPr>
        <p:spPr>
          <a:xfrm>
            <a:off x="1676400" y="3581400"/>
            <a:ext cx="7163564" cy="1077218"/>
          </a:xfrm>
          <a:prstGeom prst="rect">
            <a:avLst/>
          </a:prstGeom>
          <a:noFill/>
        </p:spPr>
        <p:txBody>
          <a:bodyPr wrap="none" rtlCol="0">
            <a:spAutoFit/>
          </a:bodyPr>
          <a:lstStyle/>
          <a:p>
            <a:r>
              <a:rPr lang="en-US" sz="3200" dirty="0" smtClean="0"/>
              <a:t>XML  messages have a defined structure : </a:t>
            </a:r>
          </a:p>
          <a:p>
            <a:r>
              <a:rPr lang="en-US" sz="3200" b="1" dirty="0" smtClean="0"/>
              <a:t>SOAP  MESSAGE</a:t>
            </a:r>
            <a:endParaRPr lang="en-US" sz="3200" b="1" dirty="0"/>
          </a:p>
        </p:txBody>
      </p:sp>
      <p:sp>
        <p:nvSpPr>
          <p:cNvPr id="12" name="TextBox 11"/>
          <p:cNvSpPr txBox="1"/>
          <p:nvPr/>
        </p:nvSpPr>
        <p:spPr>
          <a:xfrm>
            <a:off x="1676400" y="4795897"/>
            <a:ext cx="5410200" cy="2062103"/>
          </a:xfrm>
          <a:prstGeom prst="rect">
            <a:avLst/>
          </a:prstGeom>
          <a:noFill/>
        </p:spPr>
        <p:txBody>
          <a:bodyPr wrap="square" rtlCol="0">
            <a:spAutoFit/>
          </a:bodyPr>
          <a:lstStyle/>
          <a:p>
            <a:r>
              <a:rPr lang="en-US" sz="3200" dirty="0" smtClean="0"/>
              <a:t>SOAP  MESSAGE consists of :</a:t>
            </a:r>
          </a:p>
          <a:p>
            <a:r>
              <a:rPr lang="en-US" sz="3200" b="1" dirty="0" smtClean="0"/>
              <a:t>Envelop</a:t>
            </a:r>
          </a:p>
          <a:p>
            <a:r>
              <a:rPr lang="en-US" sz="3200" b="1" dirty="0" smtClean="0"/>
              <a:t>Header</a:t>
            </a:r>
          </a:p>
          <a:p>
            <a:r>
              <a:rPr lang="en-US" sz="3200" b="1" dirty="0" smtClean="0"/>
              <a:t>Body</a:t>
            </a:r>
            <a:endParaRPr lang="en-US" sz="32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JAX-WS</a:t>
            </a:r>
            <a:endParaRPr lang="en-US" dirty="0"/>
          </a:p>
        </p:txBody>
      </p:sp>
      <p:sp>
        <p:nvSpPr>
          <p:cNvPr id="3" name="Content Placeholder 2"/>
          <p:cNvSpPr>
            <a:spLocks noGrp="1"/>
          </p:cNvSpPr>
          <p:nvPr>
            <p:ph idx="1"/>
          </p:nvPr>
        </p:nvSpPr>
        <p:spPr/>
        <p:txBody>
          <a:bodyPr/>
          <a:lstStyle/>
          <a:p>
            <a:r>
              <a:rPr lang="en-US" dirty="0" smtClean="0"/>
              <a:t>There are two ways to develop JAX-WS example.</a:t>
            </a:r>
          </a:p>
          <a:p>
            <a:r>
              <a:rPr lang="en-US" dirty="0" smtClean="0"/>
              <a:t>RPC style</a:t>
            </a:r>
          </a:p>
          <a:p>
            <a:r>
              <a:rPr lang="en-US" dirty="0" smtClean="0"/>
              <a:t>Document style</a:t>
            </a:r>
          </a:p>
          <a:p>
            <a:endParaRPr lang="en-US" dirty="0"/>
          </a:p>
        </p:txBody>
      </p:sp>
    </p:spTree>
    <p:extLst>
      <p:ext uri="{BB962C8B-B14F-4D97-AF65-F5344CB8AC3E}">
        <p14:creationId xmlns:p14="http://schemas.microsoft.com/office/powerpoint/2010/main" val="169859308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What is a web service</a:t>
            </a:r>
          </a:p>
          <a:p>
            <a:pPr marL="514350" indent="-514350">
              <a:buAutoNum type="arabicPeriod"/>
            </a:pPr>
            <a:r>
              <a:rPr lang="en-US" dirty="0" smtClean="0"/>
              <a:t>Basic concept behind web services </a:t>
            </a:r>
          </a:p>
          <a:p>
            <a:pPr marL="514350" indent="-514350">
              <a:buAutoNum type="arabicPeriod"/>
            </a:pPr>
            <a:r>
              <a:rPr lang="en-US" dirty="0" smtClean="0"/>
              <a:t>Why we use it</a:t>
            </a:r>
            <a:endParaRPr 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RPC Style</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 RPC style web services use method name and parameters to generate XML structure. </a:t>
            </a:r>
          </a:p>
          <a:p>
            <a:r>
              <a:rPr lang="en-US" dirty="0" smtClean="0"/>
              <a:t>2) The generated WSDL is </a:t>
            </a:r>
            <a:r>
              <a:rPr lang="en-US" b="1" dirty="0" smtClean="0"/>
              <a:t>difficult to be validated</a:t>
            </a:r>
            <a:r>
              <a:rPr lang="en-US" dirty="0" smtClean="0"/>
              <a:t> against schema.</a:t>
            </a:r>
          </a:p>
          <a:p>
            <a:r>
              <a:rPr lang="en-US" dirty="0" smtClean="0"/>
              <a:t>3) In RPC style, SOAP </a:t>
            </a:r>
            <a:r>
              <a:rPr lang="en-US" b="1" dirty="0" smtClean="0"/>
              <a:t>message is sent as many elements</a:t>
            </a:r>
            <a:r>
              <a:rPr lang="en-US" dirty="0" smtClean="0"/>
              <a:t>.</a:t>
            </a:r>
          </a:p>
          <a:p>
            <a:r>
              <a:rPr lang="en-US" dirty="0" smtClean="0"/>
              <a:t>4) RPC style message is </a:t>
            </a:r>
            <a:r>
              <a:rPr lang="en-US" b="1" dirty="0" smtClean="0"/>
              <a:t>tightly coupled</a:t>
            </a:r>
            <a:r>
              <a:rPr lang="en-US" dirty="0" smtClean="0"/>
              <a:t>.</a:t>
            </a:r>
          </a:p>
          <a:p>
            <a:r>
              <a:rPr lang="en-US" dirty="0" smtClean="0"/>
              <a:t>5) In RPC style, SOAP message </a:t>
            </a:r>
            <a:r>
              <a:rPr lang="en-US" b="1" dirty="0" smtClean="0"/>
              <a:t>keeps the operation name</a:t>
            </a:r>
            <a:r>
              <a:rPr lang="en-US" dirty="0" smtClean="0"/>
              <a:t>.</a:t>
            </a:r>
          </a:p>
          <a:p>
            <a:r>
              <a:rPr lang="en-US" dirty="0" smtClean="0"/>
              <a:t>6) In RPC style, parameters are sent as </a:t>
            </a:r>
            <a:r>
              <a:rPr lang="en-US" b="1" dirty="0" smtClean="0"/>
              <a:t>discrete values</a:t>
            </a:r>
            <a:r>
              <a:rPr lang="en-US" dirty="0" smtClean="0"/>
              <a:t>.</a:t>
            </a:r>
          </a:p>
          <a:p>
            <a:endParaRPr lang="en-US" dirty="0"/>
          </a:p>
        </p:txBody>
      </p:sp>
    </p:spTree>
    <p:extLst>
      <p:ext uri="{BB962C8B-B14F-4D97-AF65-F5344CB8AC3E}">
        <p14:creationId xmlns:p14="http://schemas.microsoft.com/office/powerpoint/2010/main" val="222972046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Document Style</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Document style web services </a:t>
            </a:r>
            <a:r>
              <a:rPr lang="en-US" b="1" dirty="0" smtClean="0"/>
              <a:t>can be validated against predefined schema</a:t>
            </a:r>
            <a:r>
              <a:rPr lang="en-US" dirty="0" smtClean="0"/>
              <a:t>.</a:t>
            </a:r>
          </a:p>
          <a:p>
            <a:r>
              <a:rPr lang="en-US" dirty="0" smtClean="0"/>
              <a:t>2) In document style, SOAP message is </a:t>
            </a:r>
            <a:r>
              <a:rPr lang="en-US" b="1" dirty="0" smtClean="0"/>
              <a:t>sent as a single document</a:t>
            </a:r>
            <a:r>
              <a:rPr lang="en-US" dirty="0" smtClean="0"/>
              <a:t>.</a:t>
            </a:r>
          </a:p>
          <a:p>
            <a:r>
              <a:rPr lang="en-US" dirty="0" smtClean="0"/>
              <a:t>3) Document style message is </a:t>
            </a:r>
            <a:r>
              <a:rPr lang="en-US" b="1" dirty="0" smtClean="0"/>
              <a:t>loosely coupled</a:t>
            </a:r>
            <a:r>
              <a:rPr lang="en-US" dirty="0" smtClean="0"/>
              <a:t>.</a:t>
            </a:r>
          </a:p>
          <a:p>
            <a:r>
              <a:rPr lang="en-US" dirty="0" smtClean="0"/>
              <a:t>4) In Document style, SOAP message </a:t>
            </a:r>
            <a:r>
              <a:rPr lang="en-US" b="1" dirty="0"/>
              <a:t>u</a:t>
            </a:r>
            <a:r>
              <a:rPr lang="en-US" b="1" dirty="0" smtClean="0"/>
              <a:t>ses </a:t>
            </a:r>
            <a:r>
              <a:rPr lang="en-US" b="1" dirty="0" smtClean="0"/>
              <a:t>the operation name</a:t>
            </a:r>
            <a:r>
              <a:rPr lang="en-US" dirty="0" smtClean="0"/>
              <a:t>.</a:t>
            </a:r>
          </a:p>
          <a:p>
            <a:r>
              <a:rPr lang="en-US" dirty="0" smtClean="0"/>
              <a:t>5) In Document style, parameters are sent in </a:t>
            </a:r>
            <a:r>
              <a:rPr lang="en-US" b="1" dirty="0" smtClean="0"/>
              <a:t>XML format</a:t>
            </a:r>
            <a:r>
              <a:rPr lang="en-US" dirty="0" smtClean="0"/>
              <a:t>.</a:t>
            </a:r>
          </a:p>
          <a:p>
            <a:endParaRPr lang="en-US" dirty="0"/>
          </a:p>
        </p:txBody>
      </p:sp>
    </p:spTree>
    <p:extLst>
      <p:ext uri="{BB962C8B-B14F-4D97-AF65-F5344CB8AC3E}">
        <p14:creationId xmlns:p14="http://schemas.microsoft.com/office/powerpoint/2010/main" val="12029230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228600"/>
            <a:ext cx="8229600" cy="1143000"/>
          </a:xfrm>
        </p:spPr>
        <p:txBody>
          <a:bodyPr>
            <a:normAutofit/>
          </a:bodyPr>
          <a:lstStyle/>
          <a:p>
            <a:r>
              <a:rPr lang="en-US" dirty="0"/>
              <a:t>SOAP binding style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03290890"/>
              </p:ext>
            </p:extLst>
          </p:nvPr>
        </p:nvGraphicFramePr>
        <p:xfrm>
          <a:off x="856362" y="2492896"/>
          <a:ext cx="7200800" cy="2665512"/>
        </p:xfrm>
        <a:graphic>
          <a:graphicData uri="http://schemas.openxmlformats.org/drawingml/2006/table">
            <a:tbl>
              <a:tblPr firstRow="1" bandRow="1">
                <a:tableStyleId>{2D5ABB26-0587-4C30-8999-92F81FD0307C}</a:tableStyleId>
              </a:tblPr>
              <a:tblGrid>
                <a:gridCol w="3899549"/>
                <a:gridCol w="3301251"/>
              </a:tblGrid>
              <a:tr h="494432">
                <a:tc>
                  <a:txBody>
                    <a:bodyPr/>
                    <a:lstStyle/>
                    <a:p>
                      <a:pPr algn="ctr"/>
                      <a:r>
                        <a:rPr lang="en-US" sz="2400" b="1" dirty="0" smtClean="0"/>
                        <a:t>JAX-RPC</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t>Document</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60">
                <a:tc>
                  <a:txBody>
                    <a:bodyPr/>
                    <a:lstStyle/>
                    <a:p>
                      <a:r>
                        <a:rPr lang="en-IN" sz="2400" dirty="0" smtClean="0"/>
                        <a:t>no XSD</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XSD document as an input and output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60">
                <a:tc>
                  <a:txBody>
                    <a:bodyPr/>
                    <a:lstStyle/>
                    <a:p>
                      <a:r>
                        <a:rPr lang="en-IN" sz="2400" dirty="0" smtClean="0"/>
                        <a:t>easy to read</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complex to read</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60">
                <a:tc>
                  <a:txBody>
                    <a:bodyPr/>
                    <a:lstStyle/>
                    <a:p>
                      <a:r>
                        <a:rPr lang="en-IN" sz="2400" dirty="0" smtClean="0"/>
                        <a:t>no validation</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validates inputs (ex : </a:t>
                      </a:r>
                      <a:r>
                        <a:rPr lang="en-IN" sz="2400" dirty="0" err="1" smtClean="0"/>
                        <a:t>minoccurs</a:t>
                      </a:r>
                      <a:r>
                        <a:rPr lang="en-IN" sz="2400" dirty="0" smtClean="0"/>
                        <a:t>) </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827584" y="5373216"/>
            <a:ext cx="5544616" cy="954107"/>
          </a:xfrm>
          <a:prstGeom prst="rect">
            <a:avLst/>
          </a:prstGeom>
          <a:noFill/>
        </p:spPr>
        <p:txBody>
          <a:bodyPr wrap="square" rtlCol="0">
            <a:spAutoFit/>
          </a:bodyPr>
          <a:lstStyle/>
          <a:p>
            <a:r>
              <a:rPr lang="en-US" sz="2800" b="1" dirty="0" smtClean="0"/>
              <a:t>Note:</a:t>
            </a:r>
          </a:p>
          <a:p>
            <a:r>
              <a:rPr lang="en-US" sz="2800" dirty="0" smtClean="0"/>
              <a:t>Document style binding is </a:t>
            </a:r>
            <a:r>
              <a:rPr lang="en-US" sz="2800" i="1" dirty="0" smtClean="0"/>
              <a:t>default</a:t>
            </a:r>
            <a:endParaRPr lang="en-IN" sz="2800" i="1" dirty="0"/>
          </a:p>
        </p:txBody>
      </p:sp>
      <p:sp>
        <p:nvSpPr>
          <p:cNvPr id="6" name="TextBox 5"/>
          <p:cNvSpPr txBox="1"/>
          <p:nvPr/>
        </p:nvSpPr>
        <p:spPr>
          <a:xfrm>
            <a:off x="827584" y="685800"/>
            <a:ext cx="7820094" cy="1384995"/>
          </a:xfrm>
          <a:prstGeom prst="rect">
            <a:avLst/>
          </a:prstGeom>
          <a:noFill/>
        </p:spPr>
        <p:txBody>
          <a:bodyPr wrap="square" rtlCol="0">
            <a:spAutoFit/>
          </a:bodyPr>
          <a:lstStyle/>
          <a:p>
            <a:r>
              <a:rPr lang="en-US" sz="2800" dirty="0" smtClean="0"/>
              <a:t>SOAP binding represents  </a:t>
            </a:r>
            <a:r>
              <a:rPr lang="en-US" sz="2800" b="1" dirty="0" smtClean="0"/>
              <a:t>what kind of communication and data passed </a:t>
            </a:r>
            <a:r>
              <a:rPr lang="en-US" sz="2800" dirty="0" smtClean="0"/>
              <a:t>to request and response for the service.</a:t>
            </a:r>
            <a:endParaRPr lang="en-IN" sz="2800" dirty="0"/>
          </a:p>
        </p:txBody>
      </p:sp>
    </p:spTree>
    <p:extLst>
      <p:ext uri="{BB962C8B-B14F-4D97-AF65-F5344CB8AC3E}">
        <p14:creationId xmlns:p14="http://schemas.microsoft.com/office/powerpoint/2010/main" val="76176019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229600" cy="1143000"/>
          </a:xfrm>
        </p:spPr>
        <p:txBody>
          <a:bodyPr/>
          <a:lstStyle/>
          <a:p>
            <a:r>
              <a:rPr lang="en-US" dirty="0" smtClean="0"/>
              <a:t>Document style binding</a:t>
            </a:r>
            <a:endParaRPr lang="en-IN" dirty="0"/>
          </a:p>
        </p:txBody>
      </p:sp>
      <p:pic>
        <p:nvPicPr>
          <p:cNvPr id="1027" name="Picture 3"/>
          <p:cNvPicPr>
            <a:picLocks noChangeAspect="1" noChangeArrowheads="1"/>
          </p:cNvPicPr>
          <p:nvPr/>
        </p:nvPicPr>
        <p:blipFill>
          <a:blip r:embed="rId2"/>
          <a:srcRect/>
          <a:stretch>
            <a:fillRect/>
          </a:stretch>
        </p:blipFill>
        <p:spPr bwMode="auto">
          <a:xfrm>
            <a:off x="152400" y="609600"/>
            <a:ext cx="8763000" cy="6096000"/>
          </a:xfrm>
          <a:prstGeom prst="rect">
            <a:avLst/>
          </a:prstGeom>
          <a:noFill/>
          <a:ln w="9525">
            <a:noFill/>
            <a:miter lim="800000"/>
            <a:headEnd/>
            <a:tailEnd/>
          </a:ln>
          <a:effectLst/>
        </p:spPr>
      </p:pic>
    </p:spTree>
    <p:extLst>
      <p:ext uri="{BB962C8B-B14F-4D97-AF65-F5344CB8AC3E}">
        <p14:creationId xmlns:p14="http://schemas.microsoft.com/office/powerpoint/2010/main" val="31975973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a:t>RPC binding</a:t>
            </a:r>
            <a:endParaRPr lang="en-IN" dirty="0"/>
          </a:p>
        </p:txBody>
      </p:sp>
      <p:pic>
        <p:nvPicPr>
          <p:cNvPr id="4" name="Picture 2"/>
          <p:cNvPicPr>
            <a:picLocks noChangeAspect="1" noChangeArrowheads="1"/>
          </p:cNvPicPr>
          <p:nvPr/>
        </p:nvPicPr>
        <p:blipFill>
          <a:blip r:embed="rId2"/>
          <a:srcRect/>
          <a:stretch>
            <a:fillRect/>
          </a:stretch>
        </p:blipFill>
        <p:spPr bwMode="auto">
          <a:xfrm>
            <a:off x="228600" y="762000"/>
            <a:ext cx="8686800" cy="6096000"/>
          </a:xfrm>
          <a:prstGeom prst="rect">
            <a:avLst/>
          </a:prstGeom>
          <a:noFill/>
          <a:ln w="9525">
            <a:noFill/>
            <a:miter lim="800000"/>
            <a:headEnd/>
            <a:tailEnd/>
          </a:ln>
          <a:effectLst/>
        </p:spPr>
      </p:pic>
    </p:spTree>
    <p:extLst>
      <p:ext uri="{BB962C8B-B14F-4D97-AF65-F5344CB8AC3E}">
        <p14:creationId xmlns:p14="http://schemas.microsoft.com/office/powerpoint/2010/main" val="360981559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What is REST</a:t>
            </a:r>
          </a:p>
          <a:p>
            <a:pPr marL="514350" indent="-514350">
              <a:buFont typeface="+mj-lt"/>
              <a:buAutoNum type="arabicPeriod"/>
            </a:pPr>
            <a:r>
              <a:rPr lang="en-US" dirty="0" smtClean="0"/>
              <a:t> Basic architecture of REST </a:t>
            </a:r>
          </a:p>
          <a:p>
            <a:pPr marL="514350" indent="-514350">
              <a:buFont typeface="+mj-lt"/>
              <a:buAutoNum type="arabicPeriod"/>
            </a:pPr>
            <a:r>
              <a:rPr lang="en-US" dirty="0" smtClean="0"/>
              <a:t> What are </a:t>
            </a:r>
            <a:r>
              <a:rPr lang="en-US" dirty="0" err="1" smtClean="0"/>
              <a:t>RESTful</a:t>
            </a:r>
            <a:r>
              <a:rPr lang="en-US" dirty="0" smtClean="0"/>
              <a:t> Web Service</a:t>
            </a:r>
          </a:p>
          <a:p>
            <a:pPr marL="514350" indent="-514350">
              <a:buFont typeface="+mj-lt"/>
              <a:buAutoNum type="arabicPeriod"/>
            </a:pPr>
            <a:r>
              <a:rPr lang="en-US" dirty="0" smtClean="0"/>
              <a:t> Constraints of REST - Uniform Interface</a:t>
            </a:r>
            <a:endParaRPr lang="en-US"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RESTful</a:t>
            </a:r>
            <a:r>
              <a:rPr lang="en-US" dirty="0" smtClean="0"/>
              <a:t> Web Services?</a:t>
            </a:r>
            <a:endParaRPr lang="en-US" dirty="0"/>
          </a:p>
        </p:txBody>
      </p:sp>
      <p:sp>
        <p:nvSpPr>
          <p:cNvPr id="3" name="Content Placeholder 2"/>
          <p:cNvSpPr>
            <a:spLocks noGrp="1"/>
          </p:cNvSpPr>
          <p:nvPr>
            <p:ph idx="1"/>
          </p:nvPr>
        </p:nvSpPr>
        <p:spPr/>
        <p:txBody>
          <a:bodyPr/>
          <a:lstStyle/>
          <a:p>
            <a:r>
              <a:rPr lang="en-US" dirty="0" smtClean="0"/>
              <a:t>A Web service that communicates / exchanges information between two applications using </a:t>
            </a:r>
            <a:r>
              <a:rPr lang="en-US" dirty="0" smtClean="0">
                <a:solidFill>
                  <a:srgbClr val="FF0000"/>
                </a:solidFill>
              </a:rPr>
              <a:t>REST architecture / principles </a:t>
            </a:r>
            <a:r>
              <a:rPr lang="en-US" dirty="0" smtClean="0"/>
              <a:t>is called a </a:t>
            </a:r>
            <a:r>
              <a:rPr lang="en-US" b="1" dirty="0" err="1" smtClean="0"/>
              <a:t>RESTful</a:t>
            </a:r>
            <a:r>
              <a:rPr lang="en-US" b="1" dirty="0" smtClean="0"/>
              <a:t> Web Service.</a:t>
            </a:r>
          </a:p>
          <a:p>
            <a:endParaRPr lang="en-US" b="1" dirty="0" smtClean="0"/>
          </a:p>
          <a:p>
            <a:endParaRPr lang="en-US" b="1" dirty="0"/>
          </a:p>
        </p:txBody>
      </p:sp>
      <p:sp>
        <p:nvSpPr>
          <p:cNvPr id="4" name="TextBox 3"/>
          <p:cNvSpPr txBox="1"/>
          <p:nvPr/>
        </p:nvSpPr>
        <p:spPr>
          <a:xfrm>
            <a:off x="990600" y="3962400"/>
            <a:ext cx="3505200" cy="646331"/>
          </a:xfrm>
          <a:prstGeom prst="rect">
            <a:avLst/>
          </a:prstGeom>
          <a:noFill/>
        </p:spPr>
        <p:txBody>
          <a:bodyPr wrap="square" rtlCol="0">
            <a:spAutoFit/>
          </a:bodyPr>
          <a:lstStyle/>
          <a:p>
            <a:r>
              <a:rPr lang="en-US" sz="3600" dirty="0" smtClean="0"/>
              <a:t>What is REST?</a:t>
            </a:r>
            <a:endParaRPr lang="en-US" sz="3600" dirty="0"/>
          </a:p>
        </p:txBody>
      </p:sp>
      <p:sp>
        <p:nvSpPr>
          <p:cNvPr id="5" name="TextBox 4"/>
          <p:cNvSpPr txBox="1"/>
          <p:nvPr/>
        </p:nvSpPr>
        <p:spPr>
          <a:xfrm>
            <a:off x="1066800" y="5181600"/>
            <a:ext cx="7543800" cy="1200329"/>
          </a:xfrm>
          <a:prstGeom prst="rect">
            <a:avLst/>
          </a:prstGeom>
          <a:noFill/>
        </p:spPr>
        <p:txBody>
          <a:bodyPr wrap="square" rtlCol="0">
            <a:spAutoFit/>
          </a:bodyPr>
          <a:lstStyle/>
          <a:p>
            <a:r>
              <a:rPr lang="en-US" sz="3600" dirty="0" smtClean="0"/>
              <a:t>What rules should a web service follow to become a </a:t>
            </a:r>
            <a:r>
              <a:rPr lang="en-US" sz="3600" dirty="0" err="1" smtClean="0"/>
              <a:t>RESTful</a:t>
            </a:r>
            <a:r>
              <a:rPr lang="en-US" sz="3600" dirty="0" smtClean="0"/>
              <a:t> Web Service?</a:t>
            </a:r>
            <a:endParaRPr lang="en-US" sz="3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REST?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REST (</a:t>
            </a:r>
            <a:r>
              <a:rPr lang="en-US" b="1" dirty="0" err="1" smtClean="0"/>
              <a:t>RE</a:t>
            </a:r>
            <a:r>
              <a:rPr lang="en-US" dirty="0" err="1" smtClean="0"/>
              <a:t>presentational</a:t>
            </a:r>
            <a:r>
              <a:rPr lang="en-US" dirty="0" smtClean="0"/>
              <a:t> </a:t>
            </a:r>
            <a:r>
              <a:rPr lang="en-US" b="1" dirty="0" smtClean="0"/>
              <a:t>S</a:t>
            </a:r>
            <a:r>
              <a:rPr lang="en-US" dirty="0" smtClean="0"/>
              <a:t>tate </a:t>
            </a:r>
            <a:r>
              <a:rPr lang="en-US" b="1" dirty="0" smtClean="0"/>
              <a:t>T</a:t>
            </a:r>
            <a:r>
              <a:rPr lang="en-US" dirty="0" smtClean="0"/>
              <a:t>ransfer) Is an architectural style.</a:t>
            </a:r>
          </a:p>
          <a:p>
            <a:r>
              <a:rPr lang="en-US" dirty="0" smtClean="0"/>
              <a:t>REST defines a set of principles to be followed while designing a service for communication/ data exchange between 2 applications.</a:t>
            </a:r>
          </a:p>
          <a:p>
            <a:r>
              <a:rPr lang="en-US" dirty="0" smtClean="0"/>
              <a:t>When these principles are applied while designing web services  (for client –server interactions) we get: </a:t>
            </a:r>
            <a:r>
              <a:rPr lang="en-US" b="1" dirty="0" err="1" smtClean="0"/>
              <a:t>RESTful</a:t>
            </a:r>
            <a:r>
              <a:rPr lang="en-US" b="1" dirty="0" smtClean="0"/>
              <a:t> Web Services.</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0" y="0"/>
            <a:ext cx="9144000" cy="876300"/>
          </a:xfrm>
          <a:custGeom>
            <a:avLst/>
            <a:gdLst/>
            <a:ahLst/>
            <a:cxnLst/>
            <a:rect l="l" t="t" r="r" b="b"/>
            <a:pathLst>
              <a:path w="9144000" h="876300">
                <a:moveTo>
                  <a:pt x="0" y="876300"/>
                </a:moveTo>
                <a:lnTo>
                  <a:pt x="9144000" y="876300"/>
                </a:lnTo>
                <a:lnTo>
                  <a:pt x="9144000" y="0"/>
                </a:lnTo>
                <a:lnTo>
                  <a:pt x="0" y="0"/>
                </a:lnTo>
                <a:lnTo>
                  <a:pt x="0" y="876300"/>
                </a:lnTo>
                <a:close/>
              </a:path>
            </a:pathLst>
          </a:custGeom>
          <a:ln w="12700">
            <a:solidFill>
              <a:srgbClr val="FDECE8"/>
            </a:solidFill>
            <a:prstDash val="lgDash"/>
          </a:ln>
        </p:spPr>
        <p:txBody>
          <a:bodyPr wrap="square" lIns="0" tIns="0" rIns="0" bIns="0" rtlCol="0">
            <a:noAutofit/>
          </a:bodyPr>
          <a:lstStyle/>
          <a:p>
            <a:endParaRPr/>
          </a:p>
        </p:txBody>
      </p:sp>
      <p:sp>
        <p:nvSpPr>
          <p:cNvPr id="25" name="object 25"/>
          <p:cNvSpPr/>
          <p:nvPr/>
        </p:nvSpPr>
        <p:spPr>
          <a:xfrm>
            <a:off x="5927725" y="5143563"/>
            <a:ext cx="723900" cy="328612"/>
          </a:xfrm>
          <a:custGeom>
            <a:avLst/>
            <a:gdLst/>
            <a:ahLst/>
            <a:cxnLst/>
            <a:rect l="l" t="t" r="r" b="b"/>
            <a:pathLst>
              <a:path w="723900" h="328612">
                <a:moveTo>
                  <a:pt x="0" y="328612"/>
                </a:moveTo>
                <a:lnTo>
                  <a:pt x="723900" y="328612"/>
                </a:lnTo>
                <a:lnTo>
                  <a:pt x="723900" y="0"/>
                </a:lnTo>
                <a:lnTo>
                  <a:pt x="0" y="0"/>
                </a:lnTo>
                <a:lnTo>
                  <a:pt x="0" y="328612"/>
                </a:lnTo>
                <a:close/>
              </a:path>
            </a:pathLst>
          </a:custGeom>
          <a:solidFill>
            <a:srgbClr val="FD8537"/>
          </a:solidFill>
        </p:spPr>
        <p:txBody>
          <a:bodyPr wrap="square" lIns="0" tIns="0" rIns="0" bIns="0" rtlCol="0">
            <a:noAutofit/>
          </a:bodyPr>
          <a:lstStyle/>
          <a:p>
            <a:endParaRPr/>
          </a:p>
        </p:txBody>
      </p:sp>
      <p:sp>
        <p:nvSpPr>
          <p:cNvPr id="26" name="object 26"/>
          <p:cNvSpPr/>
          <p:nvPr/>
        </p:nvSpPr>
        <p:spPr>
          <a:xfrm>
            <a:off x="6651625" y="5143563"/>
            <a:ext cx="2349500" cy="328612"/>
          </a:xfrm>
          <a:custGeom>
            <a:avLst/>
            <a:gdLst/>
            <a:ahLst/>
            <a:cxnLst/>
            <a:rect l="l" t="t" r="r" b="b"/>
            <a:pathLst>
              <a:path w="2349500" h="328612">
                <a:moveTo>
                  <a:pt x="0" y="328612"/>
                </a:moveTo>
                <a:lnTo>
                  <a:pt x="2349500" y="328612"/>
                </a:lnTo>
                <a:lnTo>
                  <a:pt x="2349500" y="0"/>
                </a:lnTo>
                <a:lnTo>
                  <a:pt x="0" y="0"/>
                </a:lnTo>
                <a:lnTo>
                  <a:pt x="0" y="328612"/>
                </a:lnTo>
                <a:close/>
              </a:path>
            </a:pathLst>
          </a:custGeom>
          <a:solidFill>
            <a:srgbClr val="FD8537"/>
          </a:solidFill>
        </p:spPr>
        <p:txBody>
          <a:bodyPr wrap="square" lIns="0" tIns="0" rIns="0" bIns="0" rtlCol="0">
            <a:noAutofit/>
          </a:bodyPr>
          <a:lstStyle/>
          <a:p>
            <a:endParaRPr/>
          </a:p>
        </p:txBody>
      </p:sp>
      <p:sp>
        <p:nvSpPr>
          <p:cNvPr id="27" name="object 27"/>
          <p:cNvSpPr/>
          <p:nvPr/>
        </p:nvSpPr>
        <p:spPr>
          <a:xfrm>
            <a:off x="5927725" y="5472112"/>
            <a:ext cx="723900" cy="328612"/>
          </a:xfrm>
          <a:custGeom>
            <a:avLst/>
            <a:gdLst/>
            <a:ahLst/>
            <a:cxnLst/>
            <a:rect l="l" t="t" r="r" b="b"/>
            <a:pathLst>
              <a:path w="723900" h="328612">
                <a:moveTo>
                  <a:pt x="0" y="328612"/>
                </a:moveTo>
                <a:lnTo>
                  <a:pt x="723900" y="328612"/>
                </a:lnTo>
                <a:lnTo>
                  <a:pt x="723900" y="0"/>
                </a:lnTo>
                <a:lnTo>
                  <a:pt x="0" y="0"/>
                </a:lnTo>
                <a:lnTo>
                  <a:pt x="0" y="328612"/>
                </a:lnTo>
                <a:close/>
              </a:path>
            </a:pathLst>
          </a:custGeom>
          <a:solidFill>
            <a:srgbClr val="FDD9CD"/>
          </a:solidFill>
        </p:spPr>
        <p:txBody>
          <a:bodyPr wrap="square" lIns="0" tIns="0" rIns="0" bIns="0" rtlCol="0">
            <a:noAutofit/>
          </a:bodyPr>
          <a:lstStyle/>
          <a:p>
            <a:endParaRPr/>
          </a:p>
        </p:txBody>
      </p:sp>
      <p:sp>
        <p:nvSpPr>
          <p:cNvPr id="28" name="object 28"/>
          <p:cNvSpPr/>
          <p:nvPr/>
        </p:nvSpPr>
        <p:spPr>
          <a:xfrm>
            <a:off x="8156575" y="5715000"/>
            <a:ext cx="547751" cy="547687"/>
          </a:xfrm>
          <a:custGeom>
            <a:avLst/>
            <a:gdLst/>
            <a:ahLst/>
            <a:cxnLst/>
            <a:rect l="l" t="t" r="r" b="b"/>
            <a:pathLst>
              <a:path w="547751" h="547687">
                <a:moveTo>
                  <a:pt x="0" y="273837"/>
                </a:moveTo>
                <a:lnTo>
                  <a:pt x="907" y="296308"/>
                </a:lnTo>
                <a:lnTo>
                  <a:pt x="3582" y="318266"/>
                </a:lnTo>
                <a:lnTo>
                  <a:pt x="7955" y="339654"/>
                </a:lnTo>
                <a:lnTo>
                  <a:pt x="13955" y="360402"/>
                </a:lnTo>
                <a:lnTo>
                  <a:pt x="21512" y="380438"/>
                </a:lnTo>
                <a:lnTo>
                  <a:pt x="30555" y="399692"/>
                </a:lnTo>
                <a:lnTo>
                  <a:pt x="41015" y="418093"/>
                </a:lnTo>
                <a:lnTo>
                  <a:pt x="52819" y="435572"/>
                </a:lnTo>
                <a:lnTo>
                  <a:pt x="65899" y="452058"/>
                </a:lnTo>
                <a:lnTo>
                  <a:pt x="80184" y="467480"/>
                </a:lnTo>
                <a:lnTo>
                  <a:pt x="95603" y="481768"/>
                </a:lnTo>
                <a:lnTo>
                  <a:pt x="112087" y="494851"/>
                </a:lnTo>
                <a:lnTo>
                  <a:pt x="129564" y="506659"/>
                </a:lnTo>
                <a:lnTo>
                  <a:pt x="147964" y="517121"/>
                </a:lnTo>
                <a:lnTo>
                  <a:pt x="167217" y="526167"/>
                </a:lnTo>
                <a:lnTo>
                  <a:pt x="187252" y="533726"/>
                </a:lnTo>
                <a:lnTo>
                  <a:pt x="208000" y="539728"/>
                </a:lnTo>
                <a:lnTo>
                  <a:pt x="229389" y="544103"/>
                </a:lnTo>
                <a:lnTo>
                  <a:pt x="251350" y="546779"/>
                </a:lnTo>
                <a:lnTo>
                  <a:pt x="273811" y="547687"/>
                </a:lnTo>
                <a:lnTo>
                  <a:pt x="296274" y="546779"/>
                </a:lnTo>
                <a:lnTo>
                  <a:pt x="318237" y="544103"/>
                </a:lnTo>
                <a:lnTo>
                  <a:pt x="339631" y="539728"/>
                </a:lnTo>
                <a:lnTo>
                  <a:pt x="360384" y="533726"/>
                </a:lnTo>
                <a:lnTo>
                  <a:pt x="380426" y="526167"/>
                </a:lnTo>
                <a:lnTo>
                  <a:pt x="399687" y="517121"/>
                </a:lnTo>
                <a:lnTo>
                  <a:pt x="418095" y="506659"/>
                </a:lnTo>
                <a:lnTo>
                  <a:pt x="435581" y="494851"/>
                </a:lnTo>
                <a:lnTo>
                  <a:pt x="452074" y="481768"/>
                </a:lnTo>
                <a:lnTo>
                  <a:pt x="467502" y="467480"/>
                </a:lnTo>
                <a:lnTo>
                  <a:pt x="481797" y="452058"/>
                </a:lnTo>
                <a:lnTo>
                  <a:pt x="494886" y="435572"/>
                </a:lnTo>
                <a:lnTo>
                  <a:pt x="506700" y="418093"/>
                </a:lnTo>
                <a:lnTo>
                  <a:pt x="517167" y="399692"/>
                </a:lnTo>
                <a:lnTo>
                  <a:pt x="526218" y="380438"/>
                </a:lnTo>
                <a:lnTo>
                  <a:pt x="533782" y="360402"/>
                </a:lnTo>
                <a:lnTo>
                  <a:pt x="539787" y="339654"/>
                </a:lnTo>
                <a:lnTo>
                  <a:pt x="544164" y="318266"/>
                </a:lnTo>
                <a:lnTo>
                  <a:pt x="546842" y="296308"/>
                </a:lnTo>
                <a:lnTo>
                  <a:pt x="547751" y="273850"/>
                </a:lnTo>
                <a:lnTo>
                  <a:pt x="546842" y="251379"/>
                </a:lnTo>
                <a:lnTo>
                  <a:pt x="544164" y="229420"/>
                </a:lnTo>
                <a:lnTo>
                  <a:pt x="539787" y="208032"/>
                </a:lnTo>
                <a:lnTo>
                  <a:pt x="533782" y="187285"/>
                </a:lnTo>
                <a:lnTo>
                  <a:pt x="526218" y="167249"/>
                </a:lnTo>
                <a:lnTo>
                  <a:pt x="517167" y="147995"/>
                </a:lnTo>
                <a:lnTo>
                  <a:pt x="506700" y="129593"/>
                </a:lnTo>
                <a:lnTo>
                  <a:pt x="494886" y="112114"/>
                </a:lnTo>
                <a:lnTo>
                  <a:pt x="481797" y="95628"/>
                </a:lnTo>
                <a:lnTo>
                  <a:pt x="467502" y="80206"/>
                </a:lnTo>
                <a:lnTo>
                  <a:pt x="452074" y="65919"/>
                </a:lnTo>
                <a:lnTo>
                  <a:pt x="435581" y="52836"/>
                </a:lnTo>
                <a:lnTo>
                  <a:pt x="418095" y="41028"/>
                </a:lnTo>
                <a:lnTo>
                  <a:pt x="399687" y="30566"/>
                </a:lnTo>
                <a:lnTo>
                  <a:pt x="380426" y="21520"/>
                </a:lnTo>
                <a:lnTo>
                  <a:pt x="360384" y="13960"/>
                </a:lnTo>
                <a:lnTo>
                  <a:pt x="339631" y="7958"/>
                </a:lnTo>
                <a:lnTo>
                  <a:pt x="318237" y="3584"/>
                </a:lnTo>
                <a:lnTo>
                  <a:pt x="296274" y="907"/>
                </a:lnTo>
                <a:lnTo>
                  <a:pt x="273811" y="0"/>
                </a:lnTo>
                <a:lnTo>
                  <a:pt x="251350" y="907"/>
                </a:lnTo>
                <a:lnTo>
                  <a:pt x="229389" y="3584"/>
                </a:lnTo>
                <a:lnTo>
                  <a:pt x="208000" y="7958"/>
                </a:lnTo>
                <a:lnTo>
                  <a:pt x="187252" y="13960"/>
                </a:lnTo>
                <a:lnTo>
                  <a:pt x="167217" y="21520"/>
                </a:lnTo>
                <a:lnTo>
                  <a:pt x="147964" y="30566"/>
                </a:lnTo>
                <a:lnTo>
                  <a:pt x="129564" y="41028"/>
                </a:lnTo>
                <a:lnTo>
                  <a:pt x="112087" y="52836"/>
                </a:lnTo>
                <a:lnTo>
                  <a:pt x="95603" y="65919"/>
                </a:lnTo>
                <a:lnTo>
                  <a:pt x="80184" y="80206"/>
                </a:lnTo>
                <a:lnTo>
                  <a:pt x="65899" y="95628"/>
                </a:lnTo>
                <a:lnTo>
                  <a:pt x="52819" y="112114"/>
                </a:lnTo>
                <a:lnTo>
                  <a:pt x="41015" y="129593"/>
                </a:lnTo>
                <a:lnTo>
                  <a:pt x="30555" y="147995"/>
                </a:lnTo>
                <a:lnTo>
                  <a:pt x="21512" y="167249"/>
                </a:lnTo>
                <a:lnTo>
                  <a:pt x="13955" y="187285"/>
                </a:lnTo>
                <a:lnTo>
                  <a:pt x="7955" y="208032"/>
                </a:lnTo>
                <a:lnTo>
                  <a:pt x="3582" y="229420"/>
                </a:lnTo>
                <a:lnTo>
                  <a:pt x="907" y="251379"/>
                </a:lnTo>
                <a:lnTo>
                  <a:pt x="0" y="273837"/>
                </a:lnTo>
                <a:close/>
              </a:path>
            </a:pathLst>
          </a:custGeom>
          <a:solidFill>
            <a:srgbClr val="FD8537"/>
          </a:solidFill>
        </p:spPr>
        <p:txBody>
          <a:bodyPr wrap="square" lIns="0" tIns="0" rIns="0" bIns="0" rtlCol="0">
            <a:noAutofit/>
          </a:bodyPr>
          <a:lstStyle/>
          <a:p>
            <a:endParaRPr/>
          </a:p>
        </p:txBody>
      </p:sp>
      <p:sp>
        <p:nvSpPr>
          <p:cNvPr id="29" name="object 29"/>
          <p:cNvSpPr/>
          <p:nvPr/>
        </p:nvSpPr>
        <p:spPr>
          <a:xfrm>
            <a:off x="6651625" y="5472112"/>
            <a:ext cx="2349500" cy="328612"/>
          </a:xfrm>
          <a:custGeom>
            <a:avLst/>
            <a:gdLst/>
            <a:ahLst/>
            <a:cxnLst/>
            <a:rect l="l" t="t" r="r" b="b"/>
            <a:pathLst>
              <a:path w="2349500" h="328612">
                <a:moveTo>
                  <a:pt x="0" y="328612"/>
                </a:moveTo>
                <a:lnTo>
                  <a:pt x="2349500" y="328612"/>
                </a:lnTo>
                <a:lnTo>
                  <a:pt x="2349500" y="0"/>
                </a:lnTo>
                <a:lnTo>
                  <a:pt x="0" y="0"/>
                </a:lnTo>
                <a:lnTo>
                  <a:pt x="0" y="328612"/>
                </a:lnTo>
                <a:close/>
              </a:path>
            </a:pathLst>
          </a:custGeom>
          <a:solidFill>
            <a:srgbClr val="FDD9CD"/>
          </a:solidFill>
        </p:spPr>
        <p:txBody>
          <a:bodyPr wrap="square" lIns="0" tIns="0" rIns="0" bIns="0" rtlCol="0">
            <a:noAutofit/>
          </a:bodyPr>
          <a:lstStyle/>
          <a:p>
            <a:endParaRPr/>
          </a:p>
        </p:txBody>
      </p:sp>
      <p:sp>
        <p:nvSpPr>
          <p:cNvPr id="30" name="object 30"/>
          <p:cNvSpPr/>
          <p:nvPr/>
        </p:nvSpPr>
        <p:spPr>
          <a:xfrm>
            <a:off x="5927725" y="5800725"/>
            <a:ext cx="723900" cy="328612"/>
          </a:xfrm>
          <a:custGeom>
            <a:avLst/>
            <a:gdLst/>
            <a:ahLst/>
            <a:cxnLst/>
            <a:rect l="l" t="t" r="r" b="b"/>
            <a:pathLst>
              <a:path w="723900" h="328612">
                <a:moveTo>
                  <a:pt x="0" y="328612"/>
                </a:moveTo>
                <a:lnTo>
                  <a:pt x="723900" y="328612"/>
                </a:lnTo>
                <a:lnTo>
                  <a:pt x="723900" y="0"/>
                </a:lnTo>
                <a:lnTo>
                  <a:pt x="0" y="0"/>
                </a:lnTo>
                <a:lnTo>
                  <a:pt x="0" y="328612"/>
                </a:lnTo>
                <a:close/>
              </a:path>
            </a:pathLst>
          </a:custGeom>
          <a:solidFill>
            <a:srgbClr val="FDECE8"/>
          </a:solidFill>
        </p:spPr>
        <p:txBody>
          <a:bodyPr wrap="square" lIns="0" tIns="0" rIns="0" bIns="0" rtlCol="0">
            <a:noAutofit/>
          </a:bodyPr>
          <a:lstStyle/>
          <a:p>
            <a:endParaRPr/>
          </a:p>
        </p:txBody>
      </p:sp>
      <p:sp>
        <p:nvSpPr>
          <p:cNvPr id="31" name="object 31"/>
          <p:cNvSpPr/>
          <p:nvPr/>
        </p:nvSpPr>
        <p:spPr>
          <a:xfrm>
            <a:off x="6651625" y="5800725"/>
            <a:ext cx="2349500" cy="328612"/>
          </a:xfrm>
          <a:custGeom>
            <a:avLst/>
            <a:gdLst/>
            <a:ahLst/>
            <a:cxnLst/>
            <a:rect l="l" t="t" r="r" b="b"/>
            <a:pathLst>
              <a:path w="2349500" h="328612">
                <a:moveTo>
                  <a:pt x="0" y="328612"/>
                </a:moveTo>
                <a:lnTo>
                  <a:pt x="2349500" y="328612"/>
                </a:lnTo>
                <a:lnTo>
                  <a:pt x="2349500" y="0"/>
                </a:lnTo>
                <a:lnTo>
                  <a:pt x="0" y="0"/>
                </a:lnTo>
                <a:lnTo>
                  <a:pt x="0" y="328612"/>
                </a:lnTo>
                <a:close/>
              </a:path>
            </a:pathLst>
          </a:custGeom>
          <a:solidFill>
            <a:srgbClr val="FDECE8"/>
          </a:solidFill>
        </p:spPr>
        <p:txBody>
          <a:bodyPr wrap="square" lIns="0" tIns="0" rIns="0" bIns="0" rtlCol="0">
            <a:noAutofit/>
          </a:bodyPr>
          <a:lstStyle/>
          <a:p>
            <a:endParaRPr/>
          </a:p>
        </p:txBody>
      </p:sp>
      <p:sp>
        <p:nvSpPr>
          <p:cNvPr id="32" name="object 32"/>
          <p:cNvSpPr/>
          <p:nvPr/>
        </p:nvSpPr>
        <p:spPr>
          <a:xfrm>
            <a:off x="5927725" y="6129337"/>
            <a:ext cx="723900" cy="328612"/>
          </a:xfrm>
          <a:custGeom>
            <a:avLst/>
            <a:gdLst/>
            <a:ahLst/>
            <a:cxnLst/>
            <a:rect l="l" t="t" r="r" b="b"/>
            <a:pathLst>
              <a:path w="723900" h="328612">
                <a:moveTo>
                  <a:pt x="0" y="328612"/>
                </a:moveTo>
                <a:lnTo>
                  <a:pt x="723900" y="328612"/>
                </a:lnTo>
                <a:lnTo>
                  <a:pt x="723900" y="0"/>
                </a:lnTo>
                <a:lnTo>
                  <a:pt x="0" y="0"/>
                </a:lnTo>
                <a:lnTo>
                  <a:pt x="0" y="328612"/>
                </a:lnTo>
                <a:close/>
              </a:path>
            </a:pathLst>
          </a:custGeom>
          <a:solidFill>
            <a:srgbClr val="FDD9CD"/>
          </a:solidFill>
        </p:spPr>
        <p:txBody>
          <a:bodyPr wrap="square" lIns="0" tIns="0" rIns="0" bIns="0" rtlCol="0">
            <a:noAutofit/>
          </a:bodyPr>
          <a:lstStyle/>
          <a:p>
            <a:endParaRPr/>
          </a:p>
        </p:txBody>
      </p:sp>
      <p:sp>
        <p:nvSpPr>
          <p:cNvPr id="33" name="object 33"/>
          <p:cNvSpPr/>
          <p:nvPr/>
        </p:nvSpPr>
        <p:spPr>
          <a:xfrm>
            <a:off x="6651625" y="6129337"/>
            <a:ext cx="2349500" cy="328612"/>
          </a:xfrm>
          <a:custGeom>
            <a:avLst/>
            <a:gdLst/>
            <a:ahLst/>
            <a:cxnLst/>
            <a:rect l="l" t="t" r="r" b="b"/>
            <a:pathLst>
              <a:path w="2349500" h="328612">
                <a:moveTo>
                  <a:pt x="0" y="328612"/>
                </a:moveTo>
                <a:lnTo>
                  <a:pt x="2349500" y="328612"/>
                </a:lnTo>
                <a:lnTo>
                  <a:pt x="2349500" y="0"/>
                </a:lnTo>
                <a:lnTo>
                  <a:pt x="0" y="0"/>
                </a:lnTo>
                <a:lnTo>
                  <a:pt x="0" y="328612"/>
                </a:lnTo>
                <a:close/>
              </a:path>
            </a:pathLst>
          </a:custGeom>
          <a:solidFill>
            <a:srgbClr val="FDD9CD"/>
          </a:solidFill>
        </p:spPr>
        <p:txBody>
          <a:bodyPr wrap="square" lIns="0" tIns="0" rIns="0" bIns="0" rtlCol="0">
            <a:noAutofit/>
          </a:bodyPr>
          <a:lstStyle/>
          <a:p>
            <a:endParaRPr/>
          </a:p>
        </p:txBody>
      </p:sp>
      <p:sp>
        <p:nvSpPr>
          <p:cNvPr id="34" name="object 34"/>
          <p:cNvSpPr/>
          <p:nvPr/>
        </p:nvSpPr>
        <p:spPr>
          <a:xfrm>
            <a:off x="5927725" y="6457952"/>
            <a:ext cx="723900" cy="328612"/>
          </a:xfrm>
          <a:custGeom>
            <a:avLst/>
            <a:gdLst/>
            <a:ahLst/>
            <a:cxnLst/>
            <a:rect l="l" t="t" r="r" b="b"/>
            <a:pathLst>
              <a:path w="723900" h="328612">
                <a:moveTo>
                  <a:pt x="0" y="328612"/>
                </a:moveTo>
                <a:lnTo>
                  <a:pt x="723900" y="328612"/>
                </a:lnTo>
                <a:lnTo>
                  <a:pt x="723900" y="0"/>
                </a:lnTo>
                <a:lnTo>
                  <a:pt x="0" y="0"/>
                </a:lnTo>
                <a:lnTo>
                  <a:pt x="0" y="328612"/>
                </a:lnTo>
                <a:close/>
              </a:path>
            </a:pathLst>
          </a:custGeom>
          <a:solidFill>
            <a:srgbClr val="FDECE8"/>
          </a:solidFill>
        </p:spPr>
        <p:txBody>
          <a:bodyPr wrap="square" lIns="0" tIns="0" rIns="0" bIns="0" rtlCol="0">
            <a:noAutofit/>
          </a:bodyPr>
          <a:lstStyle/>
          <a:p>
            <a:endParaRPr/>
          </a:p>
        </p:txBody>
      </p:sp>
      <p:sp>
        <p:nvSpPr>
          <p:cNvPr id="35" name="object 35"/>
          <p:cNvSpPr/>
          <p:nvPr/>
        </p:nvSpPr>
        <p:spPr>
          <a:xfrm>
            <a:off x="6651625" y="6457952"/>
            <a:ext cx="2349500" cy="328612"/>
          </a:xfrm>
          <a:custGeom>
            <a:avLst/>
            <a:gdLst/>
            <a:ahLst/>
            <a:cxnLst/>
            <a:rect l="l" t="t" r="r" b="b"/>
            <a:pathLst>
              <a:path w="2349500" h="328612">
                <a:moveTo>
                  <a:pt x="0" y="328612"/>
                </a:moveTo>
                <a:lnTo>
                  <a:pt x="2349500" y="328612"/>
                </a:lnTo>
                <a:lnTo>
                  <a:pt x="2349500" y="0"/>
                </a:lnTo>
                <a:lnTo>
                  <a:pt x="0" y="0"/>
                </a:lnTo>
                <a:lnTo>
                  <a:pt x="0" y="328612"/>
                </a:lnTo>
                <a:close/>
              </a:path>
            </a:pathLst>
          </a:custGeom>
          <a:solidFill>
            <a:srgbClr val="FDECE8"/>
          </a:solidFill>
        </p:spPr>
        <p:txBody>
          <a:bodyPr wrap="square" lIns="0" tIns="0" rIns="0" bIns="0" rtlCol="0">
            <a:noAutofit/>
          </a:bodyPr>
          <a:lstStyle/>
          <a:p>
            <a:endParaRPr/>
          </a:p>
        </p:txBody>
      </p:sp>
      <p:sp>
        <p:nvSpPr>
          <p:cNvPr id="36" name="object 36"/>
          <p:cNvSpPr/>
          <p:nvPr/>
        </p:nvSpPr>
        <p:spPr>
          <a:xfrm>
            <a:off x="5926328" y="5472176"/>
            <a:ext cx="3076194" cy="0"/>
          </a:xfrm>
          <a:custGeom>
            <a:avLst/>
            <a:gdLst/>
            <a:ahLst/>
            <a:cxnLst/>
            <a:rect l="l" t="t" r="r" b="b"/>
            <a:pathLst>
              <a:path w="3076194">
                <a:moveTo>
                  <a:pt x="0" y="0"/>
                </a:moveTo>
                <a:lnTo>
                  <a:pt x="3076194" y="0"/>
                </a:lnTo>
              </a:path>
            </a:pathLst>
          </a:custGeom>
          <a:ln w="12700">
            <a:solidFill>
              <a:srgbClr val="FFFFFF"/>
            </a:solidFill>
          </a:ln>
        </p:spPr>
        <p:txBody>
          <a:bodyPr wrap="square" lIns="0" tIns="0" rIns="0" bIns="0" rtlCol="0">
            <a:noAutofit/>
          </a:bodyPr>
          <a:lstStyle/>
          <a:p>
            <a:endParaRPr/>
          </a:p>
        </p:txBody>
      </p:sp>
      <p:sp>
        <p:nvSpPr>
          <p:cNvPr id="37" name="object 37"/>
          <p:cNvSpPr/>
          <p:nvPr/>
        </p:nvSpPr>
        <p:spPr>
          <a:xfrm>
            <a:off x="5926328" y="5800725"/>
            <a:ext cx="3076194" cy="0"/>
          </a:xfrm>
          <a:custGeom>
            <a:avLst/>
            <a:gdLst/>
            <a:ahLst/>
            <a:cxnLst/>
            <a:rect l="l" t="t" r="r" b="b"/>
            <a:pathLst>
              <a:path w="3076194">
                <a:moveTo>
                  <a:pt x="0" y="0"/>
                </a:moveTo>
                <a:lnTo>
                  <a:pt x="3076194" y="0"/>
                </a:lnTo>
              </a:path>
            </a:pathLst>
          </a:custGeom>
          <a:ln w="12700">
            <a:solidFill>
              <a:srgbClr val="FFFFFF"/>
            </a:solidFill>
          </a:ln>
        </p:spPr>
        <p:txBody>
          <a:bodyPr wrap="square" lIns="0" tIns="0" rIns="0" bIns="0" rtlCol="0">
            <a:noAutofit/>
          </a:bodyPr>
          <a:lstStyle/>
          <a:p>
            <a:endParaRPr/>
          </a:p>
        </p:txBody>
      </p:sp>
      <p:sp>
        <p:nvSpPr>
          <p:cNvPr id="38" name="object 38"/>
          <p:cNvSpPr/>
          <p:nvPr/>
        </p:nvSpPr>
        <p:spPr>
          <a:xfrm>
            <a:off x="5926328" y="6129337"/>
            <a:ext cx="3076194" cy="0"/>
          </a:xfrm>
          <a:custGeom>
            <a:avLst/>
            <a:gdLst/>
            <a:ahLst/>
            <a:cxnLst/>
            <a:rect l="l" t="t" r="r" b="b"/>
            <a:pathLst>
              <a:path w="3076194">
                <a:moveTo>
                  <a:pt x="0" y="0"/>
                </a:moveTo>
                <a:lnTo>
                  <a:pt x="3076194" y="0"/>
                </a:lnTo>
              </a:path>
            </a:pathLst>
          </a:custGeom>
          <a:ln w="12700">
            <a:solidFill>
              <a:srgbClr val="FFFFFF"/>
            </a:solidFill>
          </a:ln>
        </p:spPr>
        <p:txBody>
          <a:bodyPr wrap="square" lIns="0" tIns="0" rIns="0" bIns="0" rtlCol="0">
            <a:noAutofit/>
          </a:bodyPr>
          <a:lstStyle/>
          <a:p>
            <a:endParaRPr/>
          </a:p>
        </p:txBody>
      </p:sp>
      <p:sp>
        <p:nvSpPr>
          <p:cNvPr id="39" name="object 39"/>
          <p:cNvSpPr/>
          <p:nvPr/>
        </p:nvSpPr>
        <p:spPr>
          <a:xfrm>
            <a:off x="5926328" y="6457950"/>
            <a:ext cx="3076194" cy="0"/>
          </a:xfrm>
          <a:custGeom>
            <a:avLst/>
            <a:gdLst/>
            <a:ahLst/>
            <a:cxnLst/>
            <a:rect l="l" t="t" r="r" b="b"/>
            <a:pathLst>
              <a:path w="3076194">
                <a:moveTo>
                  <a:pt x="0" y="0"/>
                </a:moveTo>
                <a:lnTo>
                  <a:pt x="3076194" y="0"/>
                </a:lnTo>
              </a:path>
            </a:pathLst>
          </a:custGeom>
          <a:ln w="12700">
            <a:solidFill>
              <a:srgbClr val="FFFFFF"/>
            </a:solidFill>
          </a:ln>
        </p:spPr>
        <p:txBody>
          <a:bodyPr wrap="square" lIns="0" tIns="0" rIns="0" bIns="0" rtlCol="0">
            <a:noAutofit/>
          </a:bodyPr>
          <a:lstStyle/>
          <a:p>
            <a:endParaRPr/>
          </a:p>
        </p:txBody>
      </p:sp>
      <p:sp>
        <p:nvSpPr>
          <p:cNvPr id="40" name="object 40"/>
          <p:cNvSpPr/>
          <p:nvPr/>
        </p:nvSpPr>
        <p:spPr>
          <a:xfrm>
            <a:off x="5926328" y="5143500"/>
            <a:ext cx="3076194" cy="0"/>
          </a:xfrm>
          <a:custGeom>
            <a:avLst/>
            <a:gdLst/>
            <a:ahLst/>
            <a:cxnLst/>
            <a:rect l="l" t="t" r="r" b="b"/>
            <a:pathLst>
              <a:path w="3076194">
                <a:moveTo>
                  <a:pt x="0" y="0"/>
                </a:moveTo>
                <a:lnTo>
                  <a:pt x="3076194" y="0"/>
                </a:lnTo>
              </a:path>
            </a:pathLst>
          </a:custGeom>
          <a:ln w="12700">
            <a:solidFill>
              <a:srgbClr val="FFFFFF"/>
            </a:solidFill>
          </a:ln>
        </p:spPr>
        <p:txBody>
          <a:bodyPr wrap="square" lIns="0" tIns="0" rIns="0" bIns="0" rtlCol="0">
            <a:noAutofit/>
          </a:bodyPr>
          <a:lstStyle/>
          <a:p>
            <a:endParaRPr/>
          </a:p>
        </p:txBody>
      </p:sp>
      <p:sp>
        <p:nvSpPr>
          <p:cNvPr id="41" name="object 41"/>
          <p:cNvSpPr/>
          <p:nvPr/>
        </p:nvSpPr>
        <p:spPr>
          <a:xfrm>
            <a:off x="5926328" y="6786565"/>
            <a:ext cx="3076194" cy="0"/>
          </a:xfrm>
          <a:custGeom>
            <a:avLst/>
            <a:gdLst/>
            <a:ahLst/>
            <a:cxnLst/>
            <a:rect l="l" t="t" r="r" b="b"/>
            <a:pathLst>
              <a:path w="3076194">
                <a:moveTo>
                  <a:pt x="0" y="0"/>
                </a:moveTo>
                <a:lnTo>
                  <a:pt x="3076194" y="0"/>
                </a:lnTo>
              </a:path>
            </a:pathLst>
          </a:custGeom>
          <a:ln w="12700">
            <a:solidFill>
              <a:srgbClr val="FFFFFF"/>
            </a:solidFill>
          </a:ln>
        </p:spPr>
        <p:txBody>
          <a:bodyPr wrap="square" lIns="0" tIns="0" rIns="0" bIns="0" rtlCol="0">
            <a:noAutofit/>
          </a:bodyPr>
          <a:lstStyle/>
          <a:p>
            <a:endParaRPr/>
          </a:p>
        </p:txBody>
      </p:sp>
      <p:sp>
        <p:nvSpPr>
          <p:cNvPr id="42" name="object 42"/>
          <p:cNvSpPr/>
          <p:nvPr/>
        </p:nvSpPr>
        <p:spPr>
          <a:xfrm>
            <a:off x="6934200" y="1070864"/>
            <a:ext cx="1447800" cy="2286635"/>
          </a:xfrm>
          <a:prstGeom prst="rect">
            <a:avLst/>
          </a:prstGeom>
          <a:blipFill>
            <a:blip r:embed="rId2" cstate="print"/>
            <a:stretch>
              <a:fillRect/>
            </a:stretch>
          </a:blipFill>
        </p:spPr>
        <p:txBody>
          <a:bodyPr wrap="square" lIns="0" tIns="0" rIns="0" bIns="0" rtlCol="0">
            <a:noAutofit/>
          </a:bodyPr>
          <a:lstStyle/>
          <a:p>
            <a:endParaRPr/>
          </a:p>
        </p:txBody>
      </p:sp>
      <p:sp>
        <p:nvSpPr>
          <p:cNvPr id="43" name="object 43"/>
          <p:cNvSpPr/>
          <p:nvPr/>
        </p:nvSpPr>
        <p:spPr>
          <a:xfrm>
            <a:off x="7162800" y="1719199"/>
            <a:ext cx="981075" cy="319277"/>
          </a:xfrm>
          <a:custGeom>
            <a:avLst/>
            <a:gdLst/>
            <a:ahLst/>
            <a:cxnLst/>
            <a:rect l="l" t="t" r="r" b="b"/>
            <a:pathLst>
              <a:path w="981075" h="319277">
                <a:moveTo>
                  <a:pt x="0" y="0"/>
                </a:moveTo>
                <a:lnTo>
                  <a:pt x="0" y="319277"/>
                </a:lnTo>
                <a:lnTo>
                  <a:pt x="941197" y="319277"/>
                </a:lnTo>
                <a:lnTo>
                  <a:pt x="981075" y="279273"/>
                </a:lnTo>
                <a:lnTo>
                  <a:pt x="981075" y="0"/>
                </a:lnTo>
                <a:lnTo>
                  <a:pt x="0" y="0"/>
                </a:lnTo>
                <a:close/>
              </a:path>
            </a:pathLst>
          </a:custGeom>
          <a:solidFill>
            <a:srgbClr val="FD8537"/>
          </a:solidFill>
        </p:spPr>
        <p:txBody>
          <a:bodyPr wrap="square" lIns="0" tIns="0" rIns="0" bIns="0" rtlCol="0">
            <a:noAutofit/>
          </a:bodyPr>
          <a:lstStyle/>
          <a:p>
            <a:endParaRPr/>
          </a:p>
        </p:txBody>
      </p:sp>
      <p:sp>
        <p:nvSpPr>
          <p:cNvPr id="44" name="object 44"/>
          <p:cNvSpPr/>
          <p:nvPr/>
        </p:nvSpPr>
        <p:spPr>
          <a:xfrm>
            <a:off x="8103997" y="1998472"/>
            <a:ext cx="39877" cy="40004"/>
          </a:xfrm>
          <a:custGeom>
            <a:avLst/>
            <a:gdLst/>
            <a:ahLst/>
            <a:cxnLst/>
            <a:rect l="l" t="t" r="r" b="b"/>
            <a:pathLst>
              <a:path w="39877" h="40004">
                <a:moveTo>
                  <a:pt x="0" y="40004"/>
                </a:moveTo>
                <a:lnTo>
                  <a:pt x="39877" y="0"/>
                </a:lnTo>
                <a:lnTo>
                  <a:pt x="8000" y="8000"/>
                </a:lnTo>
                <a:lnTo>
                  <a:pt x="0" y="40004"/>
                </a:lnTo>
                <a:close/>
              </a:path>
            </a:pathLst>
          </a:custGeom>
          <a:solidFill>
            <a:srgbClr val="CC6C2C"/>
          </a:solidFill>
        </p:spPr>
        <p:txBody>
          <a:bodyPr wrap="square" lIns="0" tIns="0" rIns="0" bIns="0" rtlCol="0">
            <a:noAutofit/>
          </a:bodyPr>
          <a:lstStyle/>
          <a:p>
            <a:endParaRPr/>
          </a:p>
        </p:txBody>
      </p:sp>
      <p:sp>
        <p:nvSpPr>
          <p:cNvPr id="45" name="object 45"/>
          <p:cNvSpPr/>
          <p:nvPr/>
        </p:nvSpPr>
        <p:spPr>
          <a:xfrm>
            <a:off x="7162800" y="1719199"/>
            <a:ext cx="981075" cy="319277"/>
          </a:xfrm>
          <a:custGeom>
            <a:avLst/>
            <a:gdLst/>
            <a:ahLst/>
            <a:cxnLst/>
            <a:rect l="l" t="t" r="r" b="b"/>
            <a:pathLst>
              <a:path w="981075" h="319277">
                <a:moveTo>
                  <a:pt x="941197" y="319277"/>
                </a:moveTo>
                <a:lnTo>
                  <a:pt x="949198" y="287274"/>
                </a:lnTo>
                <a:lnTo>
                  <a:pt x="981075" y="279273"/>
                </a:lnTo>
                <a:lnTo>
                  <a:pt x="941197" y="319277"/>
                </a:lnTo>
                <a:lnTo>
                  <a:pt x="0" y="319277"/>
                </a:lnTo>
                <a:lnTo>
                  <a:pt x="0" y="0"/>
                </a:lnTo>
                <a:lnTo>
                  <a:pt x="981075" y="0"/>
                </a:lnTo>
                <a:lnTo>
                  <a:pt x="981075" y="279273"/>
                </a:lnTo>
              </a:path>
            </a:pathLst>
          </a:custGeom>
          <a:ln w="34919">
            <a:solidFill>
              <a:srgbClr val="FFFFFF"/>
            </a:solidFill>
          </a:ln>
        </p:spPr>
        <p:txBody>
          <a:bodyPr wrap="square" lIns="0" tIns="0" rIns="0" bIns="0" rtlCol="0">
            <a:noAutofit/>
          </a:bodyPr>
          <a:lstStyle/>
          <a:p>
            <a:endParaRPr/>
          </a:p>
        </p:txBody>
      </p:sp>
      <p:sp>
        <p:nvSpPr>
          <p:cNvPr id="46" name="object 46"/>
          <p:cNvSpPr/>
          <p:nvPr/>
        </p:nvSpPr>
        <p:spPr>
          <a:xfrm>
            <a:off x="7162800" y="2252217"/>
            <a:ext cx="981075" cy="319278"/>
          </a:xfrm>
          <a:custGeom>
            <a:avLst/>
            <a:gdLst/>
            <a:ahLst/>
            <a:cxnLst/>
            <a:rect l="l" t="t" r="r" b="b"/>
            <a:pathLst>
              <a:path w="981075" h="319278">
                <a:moveTo>
                  <a:pt x="0" y="0"/>
                </a:moveTo>
                <a:lnTo>
                  <a:pt x="0" y="319278"/>
                </a:lnTo>
                <a:lnTo>
                  <a:pt x="941197" y="319278"/>
                </a:lnTo>
                <a:lnTo>
                  <a:pt x="981075" y="279273"/>
                </a:lnTo>
                <a:lnTo>
                  <a:pt x="981075" y="0"/>
                </a:lnTo>
                <a:lnTo>
                  <a:pt x="0" y="0"/>
                </a:lnTo>
                <a:close/>
              </a:path>
            </a:pathLst>
          </a:custGeom>
          <a:solidFill>
            <a:srgbClr val="FD8537"/>
          </a:solidFill>
        </p:spPr>
        <p:txBody>
          <a:bodyPr wrap="square" lIns="0" tIns="0" rIns="0" bIns="0" rtlCol="0">
            <a:noAutofit/>
          </a:bodyPr>
          <a:lstStyle/>
          <a:p>
            <a:endParaRPr/>
          </a:p>
        </p:txBody>
      </p:sp>
      <p:sp>
        <p:nvSpPr>
          <p:cNvPr id="47" name="object 47"/>
          <p:cNvSpPr/>
          <p:nvPr/>
        </p:nvSpPr>
        <p:spPr>
          <a:xfrm>
            <a:off x="8103997" y="2531491"/>
            <a:ext cx="39877" cy="40005"/>
          </a:xfrm>
          <a:custGeom>
            <a:avLst/>
            <a:gdLst/>
            <a:ahLst/>
            <a:cxnLst/>
            <a:rect l="l" t="t" r="r" b="b"/>
            <a:pathLst>
              <a:path w="39877" h="40005">
                <a:moveTo>
                  <a:pt x="0" y="40005"/>
                </a:moveTo>
                <a:lnTo>
                  <a:pt x="39877" y="0"/>
                </a:lnTo>
                <a:lnTo>
                  <a:pt x="8000" y="8000"/>
                </a:lnTo>
                <a:lnTo>
                  <a:pt x="0" y="40005"/>
                </a:lnTo>
                <a:close/>
              </a:path>
            </a:pathLst>
          </a:custGeom>
          <a:solidFill>
            <a:srgbClr val="CC6C2C"/>
          </a:solidFill>
        </p:spPr>
        <p:txBody>
          <a:bodyPr wrap="square" lIns="0" tIns="0" rIns="0" bIns="0" rtlCol="0">
            <a:noAutofit/>
          </a:bodyPr>
          <a:lstStyle/>
          <a:p>
            <a:endParaRPr/>
          </a:p>
        </p:txBody>
      </p:sp>
      <p:sp>
        <p:nvSpPr>
          <p:cNvPr id="48" name="object 48"/>
          <p:cNvSpPr/>
          <p:nvPr/>
        </p:nvSpPr>
        <p:spPr>
          <a:xfrm>
            <a:off x="7162800" y="2252217"/>
            <a:ext cx="981075" cy="319278"/>
          </a:xfrm>
          <a:custGeom>
            <a:avLst/>
            <a:gdLst/>
            <a:ahLst/>
            <a:cxnLst/>
            <a:rect l="l" t="t" r="r" b="b"/>
            <a:pathLst>
              <a:path w="981075" h="319278">
                <a:moveTo>
                  <a:pt x="941197" y="319278"/>
                </a:moveTo>
                <a:lnTo>
                  <a:pt x="949198" y="287274"/>
                </a:lnTo>
                <a:lnTo>
                  <a:pt x="981075" y="279273"/>
                </a:lnTo>
                <a:lnTo>
                  <a:pt x="941197" y="319278"/>
                </a:lnTo>
                <a:lnTo>
                  <a:pt x="0" y="319278"/>
                </a:lnTo>
                <a:lnTo>
                  <a:pt x="0" y="0"/>
                </a:lnTo>
                <a:lnTo>
                  <a:pt x="981075" y="0"/>
                </a:lnTo>
                <a:lnTo>
                  <a:pt x="981075" y="279273"/>
                </a:lnTo>
              </a:path>
            </a:pathLst>
          </a:custGeom>
          <a:ln w="34919">
            <a:solidFill>
              <a:srgbClr val="FFFFFF"/>
            </a:solidFill>
          </a:ln>
        </p:spPr>
        <p:txBody>
          <a:bodyPr wrap="square" lIns="0" tIns="0" rIns="0" bIns="0" rtlCol="0">
            <a:noAutofit/>
          </a:bodyPr>
          <a:lstStyle/>
          <a:p>
            <a:endParaRPr/>
          </a:p>
        </p:txBody>
      </p:sp>
      <p:sp>
        <p:nvSpPr>
          <p:cNvPr id="49" name="object 49"/>
          <p:cNvSpPr/>
          <p:nvPr/>
        </p:nvSpPr>
        <p:spPr>
          <a:xfrm>
            <a:off x="7162800" y="2785237"/>
            <a:ext cx="981075" cy="319277"/>
          </a:xfrm>
          <a:custGeom>
            <a:avLst/>
            <a:gdLst/>
            <a:ahLst/>
            <a:cxnLst/>
            <a:rect l="l" t="t" r="r" b="b"/>
            <a:pathLst>
              <a:path w="981075" h="319277">
                <a:moveTo>
                  <a:pt x="0" y="0"/>
                </a:moveTo>
                <a:lnTo>
                  <a:pt x="0" y="319277"/>
                </a:lnTo>
                <a:lnTo>
                  <a:pt x="941197" y="319277"/>
                </a:lnTo>
                <a:lnTo>
                  <a:pt x="981075" y="279400"/>
                </a:lnTo>
                <a:lnTo>
                  <a:pt x="981075" y="0"/>
                </a:lnTo>
                <a:lnTo>
                  <a:pt x="0" y="0"/>
                </a:lnTo>
                <a:close/>
              </a:path>
            </a:pathLst>
          </a:custGeom>
          <a:solidFill>
            <a:srgbClr val="FD8537"/>
          </a:solidFill>
        </p:spPr>
        <p:txBody>
          <a:bodyPr wrap="square" lIns="0" tIns="0" rIns="0" bIns="0" rtlCol="0">
            <a:noAutofit/>
          </a:bodyPr>
          <a:lstStyle/>
          <a:p>
            <a:endParaRPr/>
          </a:p>
        </p:txBody>
      </p:sp>
      <p:sp>
        <p:nvSpPr>
          <p:cNvPr id="50" name="object 50"/>
          <p:cNvSpPr/>
          <p:nvPr/>
        </p:nvSpPr>
        <p:spPr>
          <a:xfrm>
            <a:off x="8103997" y="3064637"/>
            <a:ext cx="39877" cy="39877"/>
          </a:xfrm>
          <a:custGeom>
            <a:avLst/>
            <a:gdLst/>
            <a:ahLst/>
            <a:cxnLst/>
            <a:rect l="l" t="t" r="r" b="b"/>
            <a:pathLst>
              <a:path w="39877" h="39877">
                <a:moveTo>
                  <a:pt x="0" y="39877"/>
                </a:moveTo>
                <a:lnTo>
                  <a:pt x="39877" y="0"/>
                </a:lnTo>
                <a:lnTo>
                  <a:pt x="8000" y="7874"/>
                </a:lnTo>
                <a:lnTo>
                  <a:pt x="0" y="39877"/>
                </a:lnTo>
                <a:close/>
              </a:path>
            </a:pathLst>
          </a:custGeom>
          <a:solidFill>
            <a:srgbClr val="CC6C2C"/>
          </a:solidFill>
        </p:spPr>
        <p:txBody>
          <a:bodyPr wrap="square" lIns="0" tIns="0" rIns="0" bIns="0" rtlCol="0">
            <a:noAutofit/>
          </a:bodyPr>
          <a:lstStyle/>
          <a:p>
            <a:endParaRPr/>
          </a:p>
        </p:txBody>
      </p:sp>
      <p:sp>
        <p:nvSpPr>
          <p:cNvPr id="51" name="object 51"/>
          <p:cNvSpPr/>
          <p:nvPr/>
        </p:nvSpPr>
        <p:spPr>
          <a:xfrm>
            <a:off x="7162800" y="2785237"/>
            <a:ext cx="981075" cy="319277"/>
          </a:xfrm>
          <a:custGeom>
            <a:avLst/>
            <a:gdLst/>
            <a:ahLst/>
            <a:cxnLst/>
            <a:rect l="l" t="t" r="r" b="b"/>
            <a:pathLst>
              <a:path w="981075" h="319277">
                <a:moveTo>
                  <a:pt x="941197" y="319277"/>
                </a:moveTo>
                <a:lnTo>
                  <a:pt x="949198" y="287274"/>
                </a:lnTo>
                <a:lnTo>
                  <a:pt x="981075" y="279400"/>
                </a:lnTo>
                <a:lnTo>
                  <a:pt x="941197" y="319277"/>
                </a:lnTo>
                <a:lnTo>
                  <a:pt x="0" y="319277"/>
                </a:lnTo>
                <a:lnTo>
                  <a:pt x="0" y="0"/>
                </a:lnTo>
                <a:lnTo>
                  <a:pt x="981075" y="0"/>
                </a:lnTo>
                <a:lnTo>
                  <a:pt x="981075" y="279400"/>
                </a:lnTo>
              </a:path>
            </a:pathLst>
          </a:custGeom>
          <a:ln w="34919">
            <a:solidFill>
              <a:srgbClr val="FFFFFF"/>
            </a:solidFill>
          </a:ln>
        </p:spPr>
        <p:txBody>
          <a:bodyPr wrap="square" lIns="0" tIns="0" rIns="0" bIns="0" rtlCol="0">
            <a:noAutofit/>
          </a:bodyPr>
          <a:lstStyle/>
          <a:p>
            <a:endParaRPr/>
          </a:p>
        </p:txBody>
      </p:sp>
      <p:sp>
        <p:nvSpPr>
          <p:cNvPr id="52" name="object 52"/>
          <p:cNvSpPr/>
          <p:nvPr/>
        </p:nvSpPr>
        <p:spPr>
          <a:xfrm>
            <a:off x="4095750" y="1166114"/>
            <a:ext cx="1333500" cy="2048510"/>
          </a:xfrm>
          <a:prstGeom prst="rect">
            <a:avLst/>
          </a:prstGeom>
          <a:blipFill>
            <a:blip r:embed="rId3" cstate="print"/>
            <a:stretch>
              <a:fillRect/>
            </a:stretch>
          </a:blipFill>
        </p:spPr>
        <p:txBody>
          <a:bodyPr wrap="square" lIns="0" tIns="0" rIns="0" bIns="0" rtlCol="0">
            <a:noAutofit/>
          </a:bodyPr>
          <a:lstStyle/>
          <a:p>
            <a:endParaRPr/>
          </a:p>
        </p:txBody>
      </p:sp>
      <p:sp>
        <p:nvSpPr>
          <p:cNvPr id="53" name="object 53"/>
          <p:cNvSpPr/>
          <p:nvPr/>
        </p:nvSpPr>
        <p:spPr>
          <a:xfrm>
            <a:off x="357187" y="990600"/>
            <a:ext cx="2143125" cy="2581275"/>
          </a:xfrm>
          <a:prstGeom prst="rect">
            <a:avLst/>
          </a:prstGeom>
          <a:blipFill>
            <a:blip r:embed="rId4" cstate="print"/>
            <a:stretch>
              <a:fillRect/>
            </a:stretch>
          </a:blipFill>
        </p:spPr>
        <p:txBody>
          <a:bodyPr wrap="square" lIns="0" tIns="0" rIns="0" bIns="0" rtlCol="0">
            <a:noAutofit/>
          </a:bodyPr>
          <a:lstStyle/>
          <a:p>
            <a:endParaRPr/>
          </a:p>
        </p:txBody>
      </p:sp>
      <p:sp>
        <p:nvSpPr>
          <p:cNvPr id="54" name="object 54"/>
          <p:cNvSpPr/>
          <p:nvPr/>
        </p:nvSpPr>
        <p:spPr>
          <a:xfrm>
            <a:off x="2461641" y="1863471"/>
            <a:ext cx="1643125" cy="132587"/>
          </a:xfrm>
          <a:custGeom>
            <a:avLst/>
            <a:gdLst/>
            <a:ahLst/>
            <a:cxnLst/>
            <a:rect l="l" t="t" r="r" b="b"/>
            <a:pathLst>
              <a:path w="1643125" h="132587">
                <a:moveTo>
                  <a:pt x="1607693" y="54101"/>
                </a:moveTo>
                <a:lnTo>
                  <a:pt x="1586497" y="66424"/>
                </a:lnTo>
                <a:lnTo>
                  <a:pt x="1607566" y="78739"/>
                </a:lnTo>
                <a:lnTo>
                  <a:pt x="1607693" y="54101"/>
                </a:lnTo>
                <a:close/>
              </a:path>
              <a:path w="1643125" h="132587">
                <a:moveTo>
                  <a:pt x="1536192" y="128650"/>
                </a:moveTo>
                <a:lnTo>
                  <a:pt x="1643125" y="66420"/>
                </a:lnTo>
                <a:lnTo>
                  <a:pt x="1614805" y="52069"/>
                </a:lnTo>
                <a:lnTo>
                  <a:pt x="1561857" y="52020"/>
                </a:lnTo>
                <a:lnTo>
                  <a:pt x="0" y="50545"/>
                </a:lnTo>
                <a:lnTo>
                  <a:pt x="0" y="79120"/>
                </a:lnTo>
                <a:lnTo>
                  <a:pt x="1562121" y="80595"/>
                </a:lnTo>
                <a:lnTo>
                  <a:pt x="1614805" y="80644"/>
                </a:lnTo>
                <a:lnTo>
                  <a:pt x="1607693" y="54101"/>
                </a:lnTo>
                <a:lnTo>
                  <a:pt x="1607566" y="78739"/>
                </a:lnTo>
                <a:lnTo>
                  <a:pt x="1586497" y="66424"/>
                </a:lnTo>
                <a:lnTo>
                  <a:pt x="1607693" y="54101"/>
                </a:lnTo>
                <a:lnTo>
                  <a:pt x="1614805" y="80644"/>
                </a:lnTo>
                <a:lnTo>
                  <a:pt x="1536192" y="128650"/>
                </a:lnTo>
                <a:close/>
              </a:path>
              <a:path w="1643125" h="132587">
                <a:moveTo>
                  <a:pt x="1520824" y="2286"/>
                </a:moveTo>
                <a:lnTo>
                  <a:pt x="1516760" y="9143"/>
                </a:lnTo>
                <a:lnTo>
                  <a:pt x="1512823" y="15875"/>
                </a:lnTo>
                <a:lnTo>
                  <a:pt x="1515109" y="24637"/>
                </a:lnTo>
                <a:lnTo>
                  <a:pt x="1521968" y="28701"/>
                </a:lnTo>
                <a:lnTo>
                  <a:pt x="1561857" y="52020"/>
                </a:lnTo>
                <a:lnTo>
                  <a:pt x="1614805" y="52069"/>
                </a:lnTo>
                <a:lnTo>
                  <a:pt x="1643125" y="66420"/>
                </a:lnTo>
                <a:lnTo>
                  <a:pt x="1536319" y="3937"/>
                </a:lnTo>
                <a:lnTo>
                  <a:pt x="1529587" y="0"/>
                </a:lnTo>
                <a:lnTo>
                  <a:pt x="1520824" y="2286"/>
                </a:lnTo>
                <a:close/>
              </a:path>
              <a:path w="1643125" h="132587">
                <a:moveTo>
                  <a:pt x="1516760" y="123570"/>
                </a:moveTo>
                <a:lnTo>
                  <a:pt x="1520697" y="130301"/>
                </a:lnTo>
                <a:lnTo>
                  <a:pt x="1529460" y="132587"/>
                </a:lnTo>
                <a:lnTo>
                  <a:pt x="1536192" y="128650"/>
                </a:lnTo>
                <a:lnTo>
                  <a:pt x="1614805" y="80644"/>
                </a:lnTo>
                <a:lnTo>
                  <a:pt x="1562121" y="80595"/>
                </a:lnTo>
                <a:lnTo>
                  <a:pt x="1521841" y="104012"/>
                </a:lnTo>
                <a:lnTo>
                  <a:pt x="1514983" y="107950"/>
                </a:lnTo>
                <a:lnTo>
                  <a:pt x="1512696" y="116712"/>
                </a:lnTo>
                <a:lnTo>
                  <a:pt x="1516760" y="123570"/>
                </a:lnTo>
                <a:close/>
              </a:path>
            </a:pathLst>
          </a:custGeom>
          <a:solidFill>
            <a:srgbClr val="000000"/>
          </a:solidFill>
        </p:spPr>
        <p:txBody>
          <a:bodyPr wrap="square" lIns="0" tIns="0" rIns="0" bIns="0" rtlCol="0">
            <a:noAutofit/>
          </a:bodyPr>
          <a:lstStyle/>
          <a:p>
            <a:endParaRPr/>
          </a:p>
        </p:txBody>
      </p:sp>
      <p:sp>
        <p:nvSpPr>
          <p:cNvPr id="55" name="object 55"/>
          <p:cNvSpPr/>
          <p:nvPr/>
        </p:nvSpPr>
        <p:spPr>
          <a:xfrm>
            <a:off x="5429250" y="1863471"/>
            <a:ext cx="1500251" cy="132587"/>
          </a:xfrm>
          <a:custGeom>
            <a:avLst/>
            <a:gdLst/>
            <a:ahLst/>
            <a:cxnLst/>
            <a:rect l="l" t="t" r="r" b="b"/>
            <a:pathLst>
              <a:path w="1500251" h="132587">
                <a:moveTo>
                  <a:pt x="1464691" y="54101"/>
                </a:moveTo>
                <a:lnTo>
                  <a:pt x="1443575" y="66396"/>
                </a:lnTo>
                <a:lnTo>
                  <a:pt x="1464691" y="78739"/>
                </a:lnTo>
                <a:lnTo>
                  <a:pt x="1464691" y="54101"/>
                </a:lnTo>
                <a:close/>
              </a:path>
              <a:path w="1500251" h="132587">
                <a:moveTo>
                  <a:pt x="1393317" y="128650"/>
                </a:moveTo>
                <a:lnTo>
                  <a:pt x="1500251" y="66420"/>
                </a:lnTo>
                <a:lnTo>
                  <a:pt x="1471929" y="52069"/>
                </a:lnTo>
                <a:lnTo>
                  <a:pt x="1418974" y="52015"/>
                </a:lnTo>
                <a:lnTo>
                  <a:pt x="0" y="50545"/>
                </a:lnTo>
                <a:lnTo>
                  <a:pt x="0" y="79120"/>
                </a:lnTo>
                <a:lnTo>
                  <a:pt x="1419195" y="80590"/>
                </a:lnTo>
                <a:lnTo>
                  <a:pt x="1471929" y="80644"/>
                </a:lnTo>
                <a:lnTo>
                  <a:pt x="1464691" y="54101"/>
                </a:lnTo>
                <a:lnTo>
                  <a:pt x="1464691" y="78739"/>
                </a:lnTo>
                <a:lnTo>
                  <a:pt x="1443575" y="66396"/>
                </a:lnTo>
                <a:lnTo>
                  <a:pt x="1464691" y="54101"/>
                </a:lnTo>
                <a:lnTo>
                  <a:pt x="1471929" y="80644"/>
                </a:lnTo>
                <a:lnTo>
                  <a:pt x="1393317" y="128650"/>
                </a:lnTo>
                <a:close/>
              </a:path>
              <a:path w="1500251" h="132587">
                <a:moveTo>
                  <a:pt x="1377950" y="2286"/>
                </a:moveTo>
                <a:lnTo>
                  <a:pt x="1373885" y="9143"/>
                </a:lnTo>
                <a:lnTo>
                  <a:pt x="1369949" y="15875"/>
                </a:lnTo>
                <a:lnTo>
                  <a:pt x="1372234" y="24637"/>
                </a:lnTo>
                <a:lnTo>
                  <a:pt x="1379093" y="28701"/>
                </a:lnTo>
                <a:lnTo>
                  <a:pt x="1418974" y="52015"/>
                </a:lnTo>
                <a:lnTo>
                  <a:pt x="1471929" y="52069"/>
                </a:lnTo>
                <a:lnTo>
                  <a:pt x="1500251" y="66420"/>
                </a:lnTo>
                <a:lnTo>
                  <a:pt x="1393444" y="3937"/>
                </a:lnTo>
                <a:lnTo>
                  <a:pt x="1386585" y="0"/>
                </a:lnTo>
                <a:lnTo>
                  <a:pt x="1377950" y="2286"/>
                </a:lnTo>
                <a:close/>
              </a:path>
              <a:path w="1500251" h="132587">
                <a:moveTo>
                  <a:pt x="1373758" y="123443"/>
                </a:moveTo>
                <a:lnTo>
                  <a:pt x="1377696" y="130301"/>
                </a:lnTo>
                <a:lnTo>
                  <a:pt x="1386458" y="132587"/>
                </a:lnTo>
                <a:lnTo>
                  <a:pt x="1393317" y="128650"/>
                </a:lnTo>
                <a:lnTo>
                  <a:pt x="1471929" y="80644"/>
                </a:lnTo>
                <a:lnTo>
                  <a:pt x="1419195" y="80590"/>
                </a:lnTo>
                <a:lnTo>
                  <a:pt x="1378966" y="104012"/>
                </a:lnTo>
                <a:lnTo>
                  <a:pt x="1372107" y="107950"/>
                </a:lnTo>
                <a:lnTo>
                  <a:pt x="1369822" y="116712"/>
                </a:lnTo>
                <a:lnTo>
                  <a:pt x="1373758" y="123443"/>
                </a:lnTo>
                <a:close/>
              </a:path>
            </a:pathLst>
          </a:custGeom>
          <a:solidFill>
            <a:srgbClr val="000000"/>
          </a:solidFill>
        </p:spPr>
        <p:txBody>
          <a:bodyPr wrap="square" lIns="0" tIns="0" rIns="0" bIns="0" rtlCol="0">
            <a:noAutofit/>
          </a:bodyPr>
          <a:lstStyle/>
          <a:p>
            <a:endParaRPr/>
          </a:p>
        </p:txBody>
      </p:sp>
      <p:sp>
        <p:nvSpPr>
          <p:cNvPr id="56" name="object 56"/>
          <p:cNvSpPr/>
          <p:nvPr/>
        </p:nvSpPr>
        <p:spPr>
          <a:xfrm>
            <a:off x="2357374" y="2576449"/>
            <a:ext cx="1714627" cy="132714"/>
          </a:xfrm>
          <a:custGeom>
            <a:avLst/>
            <a:gdLst/>
            <a:ahLst/>
            <a:cxnLst/>
            <a:rect l="l" t="t" r="r" b="b"/>
            <a:pathLst>
              <a:path w="1714627" h="132714">
                <a:moveTo>
                  <a:pt x="35559" y="78739"/>
                </a:moveTo>
                <a:lnTo>
                  <a:pt x="81278" y="80720"/>
                </a:lnTo>
                <a:lnTo>
                  <a:pt x="1714627" y="79121"/>
                </a:lnTo>
                <a:lnTo>
                  <a:pt x="1714500" y="50546"/>
                </a:lnTo>
                <a:lnTo>
                  <a:pt x="81121" y="52145"/>
                </a:lnTo>
                <a:lnTo>
                  <a:pt x="28320" y="52197"/>
                </a:lnTo>
                <a:lnTo>
                  <a:pt x="28320" y="80772"/>
                </a:lnTo>
                <a:lnTo>
                  <a:pt x="106933" y="128650"/>
                </a:lnTo>
                <a:lnTo>
                  <a:pt x="113792" y="132714"/>
                </a:lnTo>
                <a:lnTo>
                  <a:pt x="122555" y="130301"/>
                </a:lnTo>
                <a:lnTo>
                  <a:pt x="126492" y="123571"/>
                </a:lnTo>
                <a:lnTo>
                  <a:pt x="130428" y="116712"/>
                </a:lnTo>
                <a:lnTo>
                  <a:pt x="128143" y="107950"/>
                </a:lnTo>
                <a:lnTo>
                  <a:pt x="121284" y="104012"/>
                </a:lnTo>
                <a:lnTo>
                  <a:pt x="81278" y="80720"/>
                </a:lnTo>
                <a:lnTo>
                  <a:pt x="35559" y="78739"/>
                </a:lnTo>
                <a:lnTo>
                  <a:pt x="35559" y="54101"/>
                </a:lnTo>
                <a:lnTo>
                  <a:pt x="56691" y="66405"/>
                </a:lnTo>
                <a:lnTo>
                  <a:pt x="35559" y="78739"/>
                </a:lnTo>
                <a:close/>
              </a:path>
              <a:path w="1714627" h="132714">
                <a:moveTo>
                  <a:pt x="130301" y="16001"/>
                </a:moveTo>
                <a:lnTo>
                  <a:pt x="126364" y="9143"/>
                </a:lnTo>
                <a:lnTo>
                  <a:pt x="122427" y="2286"/>
                </a:lnTo>
                <a:lnTo>
                  <a:pt x="113664" y="0"/>
                </a:lnTo>
                <a:lnTo>
                  <a:pt x="106806" y="4063"/>
                </a:lnTo>
                <a:lnTo>
                  <a:pt x="0" y="66421"/>
                </a:lnTo>
                <a:lnTo>
                  <a:pt x="106933" y="128650"/>
                </a:lnTo>
                <a:lnTo>
                  <a:pt x="28320" y="80772"/>
                </a:lnTo>
                <a:lnTo>
                  <a:pt x="28320" y="52197"/>
                </a:lnTo>
                <a:lnTo>
                  <a:pt x="81121" y="52145"/>
                </a:lnTo>
                <a:lnTo>
                  <a:pt x="121284" y="28701"/>
                </a:lnTo>
                <a:lnTo>
                  <a:pt x="128015" y="24637"/>
                </a:lnTo>
                <a:lnTo>
                  <a:pt x="130301" y="16001"/>
                </a:lnTo>
                <a:close/>
              </a:path>
              <a:path w="1714627" h="132714">
                <a:moveTo>
                  <a:pt x="56691" y="66405"/>
                </a:moveTo>
                <a:lnTo>
                  <a:pt x="35559" y="54101"/>
                </a:lnTo>
                <a:lnTo>
                  <a:pt x="35559" y="78739"/>
                </a:lnTo>
                <a:lnTo>
                  <a:pt x="56691" y="66405"/>
                </a:lnTo>
                <a:close/>
              </a:path>
            </a:pathLst>
          </a:custGeom>
          <a:solidFill>
            <a:srgbClr val="000000"/>
          </a:solidFill>
        </p:spPr>
        <p:txBody>
          <a:bodyPr wrap="square" lIns="0" tIns="0" rIns="0" bIns="0" rtlCol="0">
            <a:noAutofit/>
          </a:bodyPr>
          <a:lstStyle/>
          <a:p>
            <a:endParaRPr/>
          </a:p>
        </p:txBody>
      </p:sp>
      <p:sp>
        <p:nvSpPr>
          <p:cNvPr id="57" name="object 57"/>
          <p:cNvSpPr/>
          <p:nvPr/>
        </p:nvSpPr>
        <p:spPr>
          <a:xfrm>
            <a:off x="5429250" y="2576449"/>
            <a:ext cx="1500251" cy="132714"/>
          </a:xfrm>
          <a:custGeom>
            <a:avLst/>
            <a:gdLst/>
            <a:ahLst/>
            <a:cxnLst/>
            <a:rect l="l" t="t" r="r" b="b"/>
            <a:pathLst>
              <a:path w="1500251" h="132714">
                <a:moveTo>
                  <a:pt x="35560" y="78739"/>
                </a:moveTo>
                <a:lnTo>
                  <a:pt x="81206" y="80712"/>
                </a:lnTo>
                <a:lnTo>
                  <a:pt x="1500251" y="79121"/>
                </a:lnTo>
                <a:lnTo>
                  <a:pt x="1500251" y="50546"/>
                </a:lnTo>
                <a:lnTo>
                  <a:pt x="81067" y="52137"/>
                </a:lnTo>
                <a:lnTo>
                  <a:pt x="28321" y="52197"/>
                </a:lnTo>
                <a:lnTo>
                  <a:pt x="28321" y="80772"/>
                </a:lnTo>
                <a:lnTo>
                  <a:pt x="106934" y="128650"/>
                </a:lnTo>
                <a:lnTo>
                  <a:pt x="113664" y="132714"/>
                </a:lnTo>
                <a:lnTo>
                  <a:pt x="122427" y="130301"/>
                </a:lnTo>
                <a:lnTo>
                  <a:pt x="126491" y="123571"/>
                </a:lnTo>
                <a:lnTo>
                  <a:pt x="130428" y="116712"/>
                </a:lnTo>
                <a:lnTo>
                  <a:pt x="128142" y="107950"/>
                </a:lnTo>
                <a:lnTo>
                  <a:pt x="121285" y="104012"/>
                </a:lnTo>
                <a:lnTo>
                  <a:pt x="81206" y="80712"/>
                </a:lnTo>
                <a:lnTo>
                  <a:pt x="35560" y="78739"/>
                </a:lnTo>
                <a:lnTo>
                  <a:pt x="35433" y="54101"/>
                </a:lnTo>
                <a:lnTo>
                  <a:pt x="56628" y="66424"/>
                </a:lnTo>
                <a:lnTo>
                  <a:pt x="35560" y="78739"/>
                </a:lnTo>
                <a:close/>
              </a:path>
              <a:path w="1500251" h="132714">
                <a:moveTo>
                  <a:pt x="130301" y="15875"/>
                </a:moveTo>
                <a:lnTo>
                  <a:pt x="126364" y="9143"/>
                </a:lnTo>
                <a:lnTo>
                  <a:pt x="122300" y="2286"/>
                </a:lnTo>
                <a:lnTo>
                  <a:pt x="113537" y="0"/>
                </a:lnTo>
                <a:lnTo>
                  <a:pt x="106807" y="3937"/>
                </a:lnTo>
                <a:lnTo>
                  <a:pt x="0" y="66421"/>
                </a:lnTo>
                <a:lnTo>
                  <a:pt x="106934" y="128650"/>
                </a:lnTo>
                <a:lnTo>
                  <a:pt x="28321" y="80772"/>
                </a:lnTo>
                <a:lnTo>
                  <a:pt x="28321" y="52197"/>
                </a:lnTo>
                <a:lnTo>
                  <a:pt x="81067" y="52137"/>
                </a:lnTo>
                <a:lnTo>
                  <a:pt x="121158" y="28701"/>
                </a:lnTo>
                <a:lnTo>
                  <a:pt x="128015" y="24637"/>
                </a:lnTo>
                <a:lnTo>
                  <a:pt x="130301" y="15875"/>
                </a:lnTo>
                <a:close/>
              </a:path>
              <a:path w="1500251" h="132714">
                <a:moveTo>
                  <a:pt x="56628" y="66424"/>
                </a:moveTo>
                <a:lnTo>
                  <a:pt x="35433" y="54101"/>
                </a:lnTo>
                <a:lnTo>
                  <a:pt x="35560" y="78739"/>
                </a:lnTo>
                <a:lnTo>
                  <a:pt x="56628" y="66424"/>
                </a:lnTo>
                <a:close/>
              </a:path>
            </a:pathLst>
          </a:custGeom>
          <a:solidFill>
            <a:srgbClr val="000000"/>
          </a:solidFill>
        </p:spPr>
        <p:txBody>
          <a:bodyPr wrap="square" lIns="0" tIns="0" rIns="0" bIns="0" rtlCol="0">
            <a:noAutofit/>
          </a:bodyPr>
          <a:lstStyle/>
          <a:p>
            <a:endParaRPr/>
          </a:p>
        </p:txBody>
      </p:sp>
      <p:sp>
        <p:nvSpPr>
          <p:cNvPr id="16" name="object 16"/>
          <p:cNvSpPr txBox="1"/>
          <p:nvPr/>
        </p:nvSpPr>
        <p:spPr>
          <a:xfrm>
            <a:off x="7331456" y="1757554"/>
            <a:ext cx="676236" cy="229615"/>
          </a:xfrm>
          <a:prstGeom prst="rect">
            <a:avLst/>
          </a:prstGeom>
        </p:spPr>
        <p:txBody>
          <a:bodyPr wrap="square" lIns="0" tIns="0" rIns="0" bIns="0" rtlCol="0">
            <a:noAutofit/>
          </a:bodyPr>
          <a:lstStyle/>
          <a:p>
            <a:pPr marL="12700">
              <a:lnSpc>
                <a:spcPts val="1739"/>
              </a:lnSpc>
              <a:spcBef>
                <a:spcPts val="87"/>
              </a:spcBef>
            </a:pPr>
            <a:r>
              <a:rPr sz="1600" spc="-14" dirty="0" smtClean="0">
                <a:latin typeface="Arial"/>
                <a:cs typeface="Arial"/>
              </a:rPr>
              <a:t>V</a:t>
            </a:r>
            <a:r>
              <a:rPr sz="1600" spc="0" dirty="0" smtClean="0">
                <a:latin typeface="Arial"/>
                <a:cs typeface="Arial"/>
              </a:rPr>
              <a:t>id</a:t>
            </a:r>
            <a:r>
              <a:rPr sz="1600" spc="-9" dirty="0" smtClean="0">
                <a:latin typeface="Arial"/>
                <a:cs typeface="Arial"/>
              </a:rPr>
              <a:t>e</a:t>
            </a:r>
            <a:r>
              <a:rPr sz="1600" spc="-4" dirty="0" smtClean="0">
                <a:latin typeface="Arial"/>
                <a:cs typeface="Arial"/>
              </a:rPr>
              <a:t>o</a:t>
            </a:r>
            <a:r>
              <a:rPr sz="1600" spc="0" dirty="0" smtClean="0">
                <a:latin typeface="Arial"/>
                <a:cs typeface="Arial"/>
              </a:rPr>
              <a:t>s</a:t>
            </a:r>
            <a:endParaRPr sz="1600">
              <a:latin typeface="Arial"/>
              <a:cs typeface="Arial"/>
            </a:endParaRPr>
          </a:p>
        </p:txBody>
      </p:sp>
      <p:sp>
        <p:nvSpPr>
          <p:cNvPr id="15" name="object 15"/>
          <p:cNvSpPr txBox="1"/>
          <p:nvPr/>
        </p:nvSpPr>
        <p:spPr>
          <a:xfrm>
            <a:off x="7307072" y="2290954"/>
            <a:ext cx="727698" cy="229615"/>
          </a:xfrm>
          <a:prstGeom prst="rect">
            <a:avLst/>
          </a:prstGeom>
        </p:spPr>
        <p:txBody>
          <a:bodyPr wrap="square" lIns="0" tIns="0" rIns="0" bIns="0" rtlCol="0">
            <a:noAutofit/>
          </a:bodyPr>
          <a:lstStyle/>
          <a:p>
            <a:pPr marL="12700">
              <a:lnSpc>
                <a:spcPts val="1739"/>
              </a:lnSpc>
              <a:spcBef>
                <a:spcPts val="87"/>
              </a:spcBef>
            </a:pPr>
            <a:r>
              <a:rPr sz="1600" spc="9" dirty="0" smtClean="0">
                <a:latin typeface="Arial"/>
                <a:cs typeface="Arial"/>
              </a:rPr>
              <a:t>I</a:t>
            </a:r>
            <a:r>
              <a:rPr sz="1600" spc="25" dirty="0" smtClean="0">
                <a:latin typeface="Arial"/>
                <a:cs typeface="Arial"/>
              </a:rPr>
              <a:t>m</a:t>
            </a:r>
            <a:r>
              <a:rPr sz="1600" spc="-4" dirty="0" smtClean="0">
                <a:latin typeface="Arial"/>
                <a:cs typeface="Arial"/>
              </a:rPr>
              <a:t>age</a:t>
            </a:r>
            <a:r>
              <a:rPr sz="1600" spc="0" dirty="0" smtClean="0">
                <a:latin typeface="Arial"/>
                <a:cs typeface="Arial"/>
              </a:rPr>
              <a:t>s</a:t>
            </a:r>
            <a:endParaRPr sz="1600">
              <a:latin typeface="Arial"/>
              <a:cs typeface="Arial"/>
            </a:endParaRPr>
          </a:p>
        </p:txBody>
      </p:sp>
      <p:sp>
        <p:nvSpPr>
          <p:cNvPr id="14" name="object 14"/>
          <p:cNvSpPr txBox="1"/>
          <p:nvPr/>
        </p:nvSpPr>
        <p:spPr>
          <a:xfrm>
            <a:off x="7456424" y="2824100"/>
            <a:ext cx="426684" cy="229615"/>
          </a:xfrm>
          <a:prstGeom prst="rect">
            <a:avLst/>
          </a:prstGeom>
        </p:spPr>
        <p:txBody>
          <a:bodyPr wrap="square" lIns="0" tIns="0" rIns="0" bIns="0" rtlCol="0">
            <a:noAutofit/>
          </a:bodyPr>
          <a:lstStyle/>
          <a:p>
            <a:pPr marL="12700">
              <a:lnSpc>
                <a:spcPts val="1739"/>
              </a:lnSpc>
              <a:spcBef>
                <a:spcPts val="87"/>
              </a:spcBef>
            </a:pPr>
            <a:r>
              <a:rPr sz="1600" spc="-164" dirty="0" smtClean="0">
                <a:latin typeface="Arial"/>
                <a:cs typeface="Arial"/>
              </a:rPr>
              <a:t>T</a:t>
            </a:r>
            <a:r>
              <a:rPr sz="1600" spc="-4" dirty="0" smtClean="0">
                <a:latin typeface="Arial"/>
                <a:cs typeface="Arial"/>
              </a:rPr>
              <a:t>e</a:t>
            </a:r>
            <a:r>
              <a:rPr sz="1600" spc="-34" dirty="0" smtClean="0">
                <a:latin typeface="Arial"/>
                <a:cs typeface="Arial"/>
              </a:rPr>
              <a:t>x</a:t>
            </a:r>
            <a:r>
              <a:rPr sz="1600" spc="0" dirty="0" smtClean="0">
                <a:latin typeface="Arial"/>
                <a:cs typeface="Arial"/>
              </a:rPr>
              <a:t>t</a:t>
            </a:r>
            <a:endParaRPr sz="1600">
              <a:latin typeface="Arial"/>
              <a:cs typeface="Arial"/>
            </a:endParaRPr>
          </a:p>
        </p:txBody>
      </p:sp>
      <p:sp>
        <p:nvSpPr>
          <p:cNvPr id="13" name="object 13"/>
          <p:cNvSpPr txBox="1"/>
          <p:nvPr/>
        </p:nvSpPr>
        <p:spPr>
          <a:xfrm>
            <a:off x="220167" y="3572368"/>
            <a:ext cx="1551723" cy="256313"/>
          </a:xfrm>
          <a:prstGeom prst="rect">
            <a:avLst/>
          </a:prstGeom>
        </p:spPr>
        <p:txBody>
          <a:bodyPr wrap="square" lIns="0" tIns="0" rIns="0" bIns="0" rtlCol="0">
            <a:noAutofit/>
          </a:bodyPr>
          <a:lstStyle/>
          <a:p>
            <a:pPr marL="12700">
              <a:lnSpc>
                <a:spcPts val="1964"/>
              </a:lnSpc>
              <a:spcBef>
                <a:spcPts val="98"/>
              </a:spcBef>
            </a:pPr>
            <a:r>
              <a:rPr sz="1800" spc="0" dirty="0" smtClean="0">
                <a:latin typeface="Wingdings"/>
                <a:cs typeface="Wingdings"/>
              </a:rPr>
              <a:t></a:t>
            </a:r>
            <a:r>
              <a:rPr sz="1800" spc="84" dirty="0" smtClean="0">
                <a:latin typeface="Times New Roman"/>
                <a:cs typeface="Times New Roman"/>
              </a:rPr>
              <a:t> </a:t>
            </a:r>
            <a:r>
              <a:rPr sz="1800" b="1" spc="0" dirty="0" smtClean="0">
                <a:latin typeface="Century Schoolbook"/>
                <a:cs typeface="Century Schoolbook"/>
              </a:rPr>
              <a:t>Re</a:t>
            </a:r>
            <a:r>
              <a:rPr sz="1800" b="1" spc="4" dirty="0" smtClean="0">
                <a:latin typeface="Century Schoolbook"/>
                <a:cs typeface="Century Schoolbook"/>
              </a:rPr>
              <a:t>s</a:t>
            </a:r>
            <a:r>
              <a:rPr sz="1800" b="1" spc="0" dirty="0" smtClean="0">
                <a:latin typeface="Century Schoolbook"/>
                <a:cs typeface="Century Schoolbook"/>
              </a:rPr>
              <a:t>ources</a:t>
            </a:r>
            <a:endParaRPr sz="1800">
              <a:latin typeface="Century Schoolbook"/>
              <a:cs typeface="Century Schoolbook"/>
            </a:endParaRPr>
          </a:p>
        </p:txBody>
      </p:sp>
      <p:sp>
        <p:nvSpPr>
          <p:cNvPr id="12" name="object 12"/>
          <p:cNvSpPr txBox="1"/>
          <p:nvPr/>
        </p:nvSpPr>
        <p:spPr>
          <a:xfrm>
            <a:off x="964184" y="4099926"/>
            <a:ext cx="4786227" cy="256313"/>
          </a:xfrm>
          <a:prstGeom prst="rect">
            <a:avLst/>
          </a:prstGeom>
        </p:spPr>
        <p:txBody>
          <a:bodyPr wrap="square" lIns="0" tIns="0" rIns="0" bIns="0" rtlCol="0">
            <a:noAutofit/>
          </a:bodyPr>
          <a:lstStyle/>
          <a:p>
            <a:pPr marL="12700">
              <a:lnSpc>
                <a:spcPts val="1964"/>
              </a:lnSpc>
              <a:spcBef>
                <a:spcPts val="98"/>
              </a:spcBef>
            </a:pPr>
            <a:r>
              <a:rPr sz="1800" spc="0" dirty="0" smtClean="0">
                <a:latin typeface="Wingdings"/>
                <a:cs typeface="Wingdings"/>
              </a:rPr>
              <a:t></a:t>
            </a:r>
            <a:r>
              <a:rPr sz="1800" spc="0" dirty="0" smtClean="0">
                <a:latin typeface="Times New Roman"/>
                <a:cs typeface="Times New Roman"/>
              </a:rPr>
              <a:t> </a:t>
            </a:r>
            <a:r>
              <a:rPr sz="1800" spc="409" dirty="0" smtClean="0">
                <a:latin typeface="Times New Roman"/>
                <a:cs typeface="Times New Roman"/>
              </a:rPr>
              <a:t> </a:t>
            </a:r>
            <a:r>
              <a:rPr sz="1800" spc="0" dirty="0" smtClean="0">
                <a:latin typeface="Century Schoolbook"/>
                <a:cs typeface="Century Schoolbook"/>
              </a:rPr>
              <a:t>E</a:t>
            </a:r>
            <a:r>
              <a:rPr sz="1800" spc="-9" dirty="0" smtClean="0">
                <a:latin typeface="Century Schoolbook"/>
                <a:cs typeface="Century Schoolbook"/>
              </a:rPr>
              <a:t>v</a:t>
            </a:r>
            <a:r>
              <a:rPr sz="1800" spc="9" dirty="0" smtClean="0">
                <a:latin typeface="Century Schoolbook"/>
                <a:cs typeface="Century Schoolbook"/>
              </a:rPr>
              <a:t>e</a:t>
            </a:r>
            <a:r>
              <a:rPr sz="1800" spc="-4" dirty="0" smtClean="0">
                <a:latin typeface="Century Schoolbook"/>
                <a:cs typeface="Century Schoolbook"/>
              </a:rPr>
              <a:t>r</a:t>
            </a:r>
            <a:r>
              <a:rPr sz="1800" spc="0" dirty="0" smtClean="0">
                <a:latin typeface="Century Schoolbook"/>
                <a:cs typeface="Century Schoolbook"/>
              </a:rPr>
              <a:t>y</a:t>
            </a:r>
            <a:r>
              <a:rPr sz="1800" spc="-24" dirty="0" smtClean="0">
                <a:latin typeface="Century Schoolbook"/>
                <a:cs typeface="Century Schoolbook"/>
              </a:rPr>
              <a:t> </a:t>
            </a:r>
            <a:r>
              <a:rPr sz="1800" spc="0" dirty="0" smtClean="0">
                <a:latin typeface="Century Schoolbook"/>
                <a:cs typeface="Century Schoolbook"/>
              </a:rPr>
              <a:t>d</a:t>
            </a:r>
            <a:r>
              <a:rPr sz="1800" spc="4" dirty="0" smtClean="0">
                <a:latin typeface="Century Schoolbook"/>
                <a:cs typeface="Century Schoolbook"/>
              </a:rPr>
              <a:t>is</a:t>
            </a:r>
            <a:r>
              <a:rPr sz="1800" spc="0" dirty="0" smtClean="0">
                <a:latin typeface="Century Schoolbook"/>
                <a:cs typeface="Century Schoolbook"/>
              </a:rPr>
              <a:t>ti</a:t>
            </a:r>
            <a:r>
              <a:rPr sz="1800" spc="4" dirty="0" smtClean="0">
                <a:latin typeface="Century Schoolbook"/>
                <a:cs typeface="Century Schoolbook"/>
              </a:rPr>
              <a:t>n</a:t>
            </a:r>
            <a:r>
              <a:rPr sz="1800" spc="-4" dirty="0" smtClean="0">
                <a:latin typeface="Century Schoolbook"/>
                <a:cs typeface="Century Schoolbook"/>
              </a:rPr>
              <a:t>g</a:t>
            </a:r>
            <a:r>
              <a:rPr sz="1800" spc="0" dirty="0" smtClean="0">
                <a:latin typeface="Century Schoolbook"/>
                <a:cs typeface="Century Schoolbook"/>
              </a:rPr>
              <a:t>u</a:t>
            </a:r>
            <a:r>
              <a:rPr sz="1800" spc="9" dirty="0" smtClean="0">
                <a:latin typeface="Century Schoolbook"/>
                <a:cs typeface="Century Schoolbook"/>
              </a:rPr>
              <a:t>i</a:t>
            </a:r>
            <a:r>
              <a:rPr sz="1800" spc="4" dirty="0" smtClean="0">
                <a:latin typeface="Century Schoolbook"/>
                <a:cs typeface="Century Schoolbook"/>
              </a:rPr>
              <a:t>s</a:t>
            </a:r>
            <a:r>
              <a:rPr sz="1800" spc="0" dirty="0" smtClean="0">
                <a:latin typeface="Century Schoolbook"/>
                <a:cs typeface="Century Schoolbook"/>
              </a:rPr>
              <a:t>h</a:t>
            </a:r>
            <a:r>
              <a:rPr sz="1800" spc="9" dirty="0" smtClean="0">
                <a:latin typeface="Century Schoolbook"/>
                <a:cs typeface="Century Schoolbook"/>
              </a:rPr>
              <a:t>a</a:t>
            </a:r>
            <a:r>
              <a:rPr sz="1800" spc="4" dirty="0" smtClean="0">
                <a:latin typeface="Century Schoolbook"/>
                <a:cs typeface="Century Schoolbook"/>
              </a:rPr>
              <a:t>bl</a:t>
            </a:r>
            <a:r>
              <a:rPr sz="1800" spc="0" dirty="0" smtClean="0">
                <a:latin typeface="Century Schoolbook"/>
                <a:cs typeface="Century Schoolbook"/>
              </a:rPr>
              <a:t>e</a:t>
            </a:r>
            <a:r>
              <a:rPr sz="1800" spc="-79" dirty="0" smtClean="0">
                <a:latin typeface="Century Schoolbook"/>
                <a:cs typeface="Century Schoolbook"/>
              </a:rPr>
              <a:t> </a:t>
            </a:r>
            <a:r>
              <a:rPr sz="1800" spc="9" dirty="0" smtClean="0">
                <a:latin typeface="Century Schoolbook"/>
                <a:cs typeface="Century Schoolbook"/>
              </a:rPr>
              <a:t>e</a:t>
            </a:r>
            <a:r>
              <a:rPr sz="1800" spc="0" dirty="0" smtClean="0">
                <a:latin typeface="Century Schoolbook"/>
                <a:cs typeface="Century Schoolbook"/>
              </a:rPr>
              <a:t>nt</a:t>
            </a:r>
            <a:r>
              <a:rPr sz="1800" spc="4" dirty="0" smtClean="0">
                <a:latin typeface="Century Schoolbook"/>
                <a:cs typeface="Century Schoolbook"/>
              </a:rPr>
              <a:t>i</a:t>
            </a:r>
            <a:r>
              <a:rPr sz="1800" spc="0" dirty="0" smtClean="0">
                <a:latin typeface="Century Schoolbook"/>
                <a:cs typeface="Century Schoolbook"/>
              </a:rPr>
              <a:t>ty</a:t>
            </a:r>
            <a:r>
              <a:rPr sz="1800" spc="-29" dirty="0" smtClean="0">
                <a:latin typeface="Century Schoolbook"/>
                <a:cs typeface="Century Schoolbook"/>
              </a:rPr>
              <a:t> </a:t>
            </a:r>
            <a:r>
              <a:rPr sz="1800" spc="4" dirty="0" smtClean="0">
                <a:latin typeface="Century Schoolbook"/>
                <a:cs typeface="Century Schoolbook"/>
              </a:rPr>
              <a:t>i</a:t>
            </a:r>
            <a:r>
              <a:rPr sz="1800" spc="0" dirty="0" smtClean="0">
                <a:latin typeface="Century Schoolbook"/>
                <a:cs typeface="Century Schoolbook"/>
              </a:rPr>
              <a:t>s</a:t>
            </a:r>
            <a:r>
              <a:rPr sz="1800" spc="-9" dirty="0" smtClean="0">
                <a:latin typeface="Century Schoolbook"/>
                <a:cs typeface="Century Schoolbook"/>
              </a:rPr>
              <a:t> </a:t>
            </a:r>
            <a:r>
              <a:rPr sz="1800" spc="0" dirty="0" smtClean="0">
                <a:latin typeface="Century Schoolbook"/>
                <a:cs typeface="Century Schoolbook"/>
              </a:rPr>
              <a:t>a</a:t>
            </a:r>
            <a:r>
              <a:rPr sz="1800" spc="4" dirty="0" smtClean="0">
                <a:latin typeface="Century Schoolbook"/>
                <a:cs typeface="Century Schoolbook"/>
              </a:rPr>
              <a:t> </a:t>
            </a:r>
            <a:r>
              <a:rPr sz="1800" spc="0" dirty="0" smtClean="0">
                <a:latin typeface="Century Schoolbook"/>
                <a:cs typeface="Century Schoolbook"/>
              </a:rPr>
              <a:t>r</a:t>
            </a:r>
            <a:r>
              <a:rPr sz="1800" spc="4" dirty="0" smtClean="0">
                <a:latin typeface="Century Schoolbook"/>
                <a:cs typeface="Century Schoolbook"/>
              </a:rPr>
              <a:t>es</a:t>
            </a:r>
            <a:r>
              <a:rPr sz="1800" spc="9" dirty="0" smtClean="0">
                <a:latin typeface="Century Schoolbook"/>
                <a:cs typeface="Century Schoolbook"/>
              </a:rPr>
              <a:t>o</a:t>
            </a:r>
            <a:r>
              <a:rPr sz="1800" spc="0" dirty="0" smtClean="0">
                <a:latin typeface="Century Schoolbook"/>
                <a:cs typeface="Century Schoolbook"/>
              </a:rPr>
              <a:t>ur</a:t>
            </a:r>
            <a:r>
              <a:rPr sz="1800" spc="-9" dirty="0" smtClean="0">
                <a:latin typeface="Century Schoolbook"/>
                <a:cs typeface="Century Schoolbook"/>
              </a:rPr>
              <a:t>c</a:t>
            </a:r>
            <a:r>
              <a:rPr sz="1800" spc="9" dirty="0" smtClean="0">
                <a:latin typeface="Century Schoolbook"/>
                <a:cs typeface="Century Schoolbook"/>
              </a:rPr>
              <a:t>e</a:t>
            </a:r>
            <a:r>
              <a:rPr sz="1800" spc="0" dirty="0" smtClean="0">
                <a:latin typeface="Century Schoolbook"/>
                <a:cs typeface="Century Schoolbook"/>
              </a:rPr>
              <a:t>.</a:t>
            </a:r>
            <a:endParaRPr sz="1800">
              <a:latin typeface="Century Schoolbook"/>
              <a:cs typeface="Century Schoolbook"/>
            </a:endParaRPr>
          </a:p>
        </p:txBody>
      </p:sp>
      <p:sp>
        <p:nvSpPr>
          <p:cNvPr id="11" name="object 11"/>
          <p:cNvSpPr txBox="1"/>
          <p:nvPr/>
        </p:nvSpPr>
        <p:spPr>
          <a:xfrm>
            <a:off x="964184" y="4630409"/>
            <a:ext cx="7493821" cy="256621"/>
          </a:xfrm>
          <a:prstGeom prst="rect">
            <a:avLst/>
          </a:prstGeom>
        </p:spPr>
        <p:txBody>
          <a:bodyPr wrap="square" lIns="0" tIns="0" rIns="0" bIns="0" rtlCol="0">
            <a:noAutofit/>
          </a:bodyPr>
          <a:lstStyle/>
          <a:p>
            <a:pPr marL="12700">
              <a:lnSpc>
                <a:spcPts val="1964"/>
              </a:lnSpc>
              <a:spcBef>
                <a:spcPts val="98"/>
              </a:spcBef>
            </a:pPr>
            <a:r>
              <a:rPr sz="1800" spc="0" dirty="0" smtClean="0">
                <a:latin typeface="Wingdings"/>
                <a:cs typeface="Wingdings"/>
              </a:rPr>
              <a:t></a:t>
            </a:r>
            <a:r>
              <a:rPr sz="1800" spc="0" dirty="0" smtClean="0">
                <a:latin typeface="Times New Roman"/>
                <a:cs typeface="Times New Roman"/>
              </a:rPr>
              <a:t> </a:t>
            </a:r>
            <a:r>
              <a:rPr sz="1800" spc="409" dirty="0" smtClean="0">
                <a:latin typeface="Times New Roman"/>
                <a:cs typeface="Times New Roman"/>
              </a:rPr>
              <a:t> </a:t>
            </a:r>
            <a:r>
              <a:rPr sz="1800" spc="0" dirty="0" smtClean="0">
                <a:latin typeface="Century Schoolbook"/>
                <a:cs typeface="Century Schoolbook"/>
              </a:rPr>
              <a:t>A</a:t>
            </a:r>
            <a:r>
              <a:rPr sz="1800" spc="-24" dirty="0" smtClean="0">
                <a:latin typeface="Century Schoolbook"/>
                <a:cs typeface="Century Schoolbook"/>
              </a:rPr>
              <a:t> </a:t>
            </a:r>
            <a:r>
              <a:rPr sz="1800" spc="-9" dirty="0" smtClean="0">
                <a:latin typeface="Century Schoolbook"/>
                <a:cs typeface="Century Schoolbook"/>
              </a:rPr>
              <a:t>r</a:t>
            </a:r>
            <a:r>
              <a:rPr sz="1800" spc="9" dirty="0" smtClean="0">
                <a:latin typeface="Century Schoolbook"/>
                <a:cs typeface="Century Schoolbook"/>
              </a:rPr>
              <a:t>e</a:t>
            </a:r>
            <a:r>
              <a:rPr sz="1800" spc="4" dirty="0" smtClean="0">
                <a:latin typeface="Century Schoolbook"/>
                <a:cs typeface="Century Schoolbook"/>
              </a:rPr>
              <a:t>s</a:t>
            </a:r>
            <a:r>
              <a:rPr sz="1800" spc="9" dirty="0" smtClean="0">
                <a:latin typeface="Century Schoolbook"/>
                <a:cs typeface="Century Schoolbook"/>
              </a:rPr>
              <a:t>o</a:t>
            </a:r>
            <a:r>
              <a:rPr sz="1800" spc="0" dirty="0" smtClean="0">
                <a:latin typeface="Century Schoolbook"/>
                <a:cs typeface="Century Schoolbook"/>
              </a:rPr>
              <a:t>u</a:t>
            </a:r>
            <a:r>
              <a:rPr sz="1800" spc="-4" dirty="0" smtClean="0">
                <a:latin typeface="Century Schoolbook"/>
                <a:cs typeface="Century Schoolbook"/>
              </a:rPr>
              <a:t>r</a:t>
            </a:r>
            <a:r>
              <a:rPr sz="1800" spc="-9" dirty="0" smtClean="0">
                <a:latin typeface="Century Schoolbook"/>
                <a:cs typeface="Century Schoolbook"/>
              </a:rPr>
              <a:t>c</a:t>
            </a:r>
            <a:r>
              <a:rPr sz="1800" spc="0" dirty="0" smtClean="0">
                <a:latin typeface="Century Schoolbook"/>
                <a:cs typeface="Century Schoolbook"/>
              </a:rPr>
              <a:t>e</a:t>
            </a:r>
            <a:r>
              <a:rPr sz="1800" spc="-9" dirty="0" smtClean="0">
                <a:latin typeface="Century Schoolbook"/>
                <a:cs typeface="Century Schoolbook"/>
              </a:rPr>
              <a:t> </a:t>
            </a:r>
            <a:r>
              <a:rPr sz="1800" spc="4" dirty="0" smtClean="0">
                <a:latin typeface="Century Schoolbook"/>
                <a:cs typeface="Century Schoolbook"/>
              </a:rPr>
              <a:t>ma</a:t>
            </a:r>
            <a:r>
              <a:rPr sz="1800" spc="0" dirty="0" smtClean="0">
                <a:latin typeface="Century Schoolbook"/>
                <a:cs typeface="Century Schoolbook"/>
              </a:rPr>
              <a:t>y</a:t>
            </a:r>
            <a:r>
              <a:rPr sz="1800" spc="-25" dirty="0" smtClean="0">
                <a:latin typeface="Century Schoolbook"/>
                <a:cs typeface="Century Schoolbook"/>
              </a:rPr>
              <a:t> </a:t>
            </a:r>
            <a:r>
              <a:rPr sz="1800" spc="4" dirty="0" smtClean="0">
                <a:latin typeface="Century Schoolbook"/>
                <a:cs typeface="Century Schoolbook"/>
              </a:rPr>
              <a:t>b</a:t>
            </a:r>
            <a:r>
              <a:rPr sz="1800" spc="0" dirty="0" smtClean="0">
                <a:latin typeface="Century Schoolbook"/>
                <a:cs typeface="Century Schoolbook"/>
              </a:rPr>
              <a:t>e</a:t>
            </a:r>
            <a:r>
              <a:rPr sz="1800" spc="-9" dirty="0" smtClean="0">
                <a:latin typeface="Century Schoolbook"/>
                <a:cs typeface="Century Schoolbook"/>
              </a:rPr>
              <a:t> </a:t>
            </a:r>
            <a:r>
              <a:rPr sz="1800" spc="0" dirty="0" smtClean="0">
                <a:latin typeface="Century Schoolbook"/>
                <a:cs typeface="Century Schoolbook"/>
              </a:rPr>
              <a:t>a</a:t>
            </a:r>
            <a:r>
              <a:rPr sz="1800" spc="4" dirty="0" smtClean="0">
                <a:latin typeface="Century Schoolbook"/>
                <a:cs typeface="Century Schoolbook"/>
              </a:rPr>
              <a:t> </a:t>
            </a:r>
            <a:r>
              <a:rPr sz="1800" spc="9" dirty="0" smtClean="0">
                <a:latin typeface="Century Schoolbook"/>
                <a:cs typeface="Century Schoolbook"/>
              </a:rPr>
              <a:t>We</a:t>
            </a:r>
            <a:r>
              <a:rPr sz="1800" spc="0" dirty="0" smtClean="0">
                <a:latin typeface="Century Schoolbook"/>
                <a:cs typeface="Century Schoolbook"/>
              </a:rPr>
              <a:t>b</a:t>
            </a:r>
            <a:r>
              <a:rPr sz="1800" spc="-39" dirty="0" smtClean="0">
                <a:latin typeface="Century Schoolbook"/>
                <a:cs typeface="Century Schoolbook"/>
              </a:rPr>
              <a:t> </a:t>
            </a:r>
            <a:r>
              <a:rPr sz="1800" spc="4" dirty="0" smtClean="0">
                <a:latin typeface="Century Schoolbook"/>
                <a:cs typeface="Century Schoolbook"/>
              </a:rPr>
              <a:t>si</a:t>
            </a:r>
            <a:r>
              <a:rPr sz="1800" spc="0" dirty="0" smtClean="0">
                <a:latin typeface="Century Schoolbook"/>
                <a:cs typeface="Century Schoolbook"/>
              </a:rPr>
              <a:t>t</a:t>
            </a:r>
            <a:r>
              <a:rPr sz="1800" spc="4" dirty="0" smtClean="0">
                <a:latin typeface="Century Schoolbook"/>
                <a:cs typeface="Century Schoolbook"/>
              </a:rPr>
              <a:t>e</a:t>
            </a:r>
            <a:r>
              <a:rPr sz="1800" spc="0" dirty="0" smtClean="0">
                <a:latin typeface="Century Schoolbook"/>
                <a:cs typeface="Century Schoolbook"/>
              </a:rPr>
              <a:t>,</a:t>
            </a:r>
            <a:r>
              <a:rPr sz="1800" spc="-14" dirty="0" smtClean="0">
                <a:latin typeface="Century Schoolbook"/>
                <a:cs typeface="Century Schoolbook"/>
              </a:rPr>
              <a:t> </a:t>
            </a:r>
            <a:r>
              <a:rPr sz="1800" spc="4" dirty="0" smtClean="0">
                <a:latin typeface="Century Schoolbook"/>
                <a:cs typeface="Century Schoolbook"/>
              </a:rPr>
              <a:t>a</a:t>
            </a:r>
            <a:r>
              <a:rPr sz="1800" spc="0" dirty="0" smtClean="0">
                <a:latin typeface="Century Schoolbook"/>
                <a:cs typeface="Century Schoolbook"/>
              </a:rPr>
              <a:t>n</a:t>
            </a:r>
            <a:r>
              <a:rPr sz="1800" spc="-14" dirty="0" smtClean="0">
                <a:latin typeface="Century Schoolbook"/>
                <a:cs typeface="Century Schoolbook"/>
              </a:rPr>
              <a:t> H</a:t>
            </a:r>
            <a:r>
              <a:rPr sz="1800" spc="0" dirty="0" smtClean="0">
                <a:latin typeface="Century Schoolbook"/>
                <a:cs typeface="Century Schoolbook"/>
              </a:rPr>
              <a:t>TML pag</a:t>
            </a:r>
            <a:r>
              <a:rPr sz="1800" spc="4" dirty="0" smtClean="0">
                <a:latin typeface="Century Schoolbook"/>
                <a:cs typeface="Century Schoolbook"/>
              </a:rPr>
              <a:t>e</a:t>
            </a:r>
            <a:r>
              <a:rPr sz="1800" spc="0" dirty="0" smtClean="0">
                <a:latin typeface="Century Schoolbook"/>
                <a:cs typeface="Century Schoolbook"/>
              </a:rPr>
              <a:t>,</a:t>
            </a:r>
            <a:r>
              <a:rPr sz="1800" spc="4" dirty="0" smtClean="0">
                <a:latin typeface="Century Schoolbook"/>
                <a:cs typeface="Century Schoolbook"/>
              </a:rPr>
              <a:t> a</a:t>
            </a:r>
            <a:r>
              <a:rPr sz="1800" spc="0" dirty="0" smtClean="0">
                <a:latin typeface="Century Schoolbook"/>
                <a:cs typeface="Century Schoolbook"/>
              </a:rPr>
              <a:t>n</a:t>
            </a:r>
            <a:r>
              <a:rPr sz="1800" spc="-14" dirty="0" smtClean="0">
                <a:latin typeface="Century Schoolbook"/>
                <a:cs typeface="Century Schoolbook"/>
              </a:rPr>
              <a:t> </a:t>
            </a:r>
            <a:r>
              <a:rPr sz="1800" spc="0" dirty="0" smtClean="0">
                <a:latin typeface="Century Schoolbook"/>
                <a:cs typeface="Century Schoolbook"/>
              </a:rPr>
              <a:t>X</a:t>
            </a:r>
            <a:r>
              <a:rPr sz="1800" spc="4" dirty="0" smtClean="0">
                <a:latin typeface="Century Schoolbook"/>
                <a:cs typeface="Century Schoolbook"/>
              </a:rPr>
              <a:t>M</a:t>
            </a:r>
            <a:r>
              <a:rPr sz="1800" spc="0" dirty="0" smtClean="0">
                <a:latin typeface="Century Schoolbook"/>
                <a:cs typeface="Century Schoolbook"/>
              </a:rPr>
              <a:t>L</a:t>
            </a:r>
            <a:r>
              <a:rPr sz="1800" spc="-19" dirty="0" smtClean="0">
                <a:latin typeface="Century Schoolbook"/>
                <a:cs typeface="Century Schoolbook"/>
              </a:rPr>
              <a:t> </a:t>
            </a:r>
            <a:r>
              <a:rPr sz="1800" spc="0" dirty="0" smtClean="0">
                <a:latin typeface="Century Schoolbook"/>
                <a:cs typeface="Century Schoolbook"/>
              </a:rPr>
              <a:t>d</a:t>
            </a:r>
            <a:r>
              <a:rPr sz="1800" spc="4" dirty="0" smtClean="0">
                <a:latin typeface="Century Schoolbook"/>
                <a:cs typeface="Century Schoolbook"/>
              </a:rPr>
              <a:t>o</a:t>
            </a:r>
            <a:r>
              <a:rPr sz="1800" spc="-9" dirty="0" smtClean="0">
                <a:latin typeface="Century Schoolbook"/>
                <a:cs typeface="Century Schoolbook"/>
              </a:rPr>
              <a:t>c</a:t>
            </a:r>
            <a:r>
              <a:rPr sz="1800" spc="0" dirty="0" smtClean="0">
                <a:latin typeface="Century Schoolbook"/>
                <a:cs typeface="Century Schoolbook"/>
              </a:rPr>
              <a:t>u</a:t>
            </a:r>
            <a:r>
              <a:rPr sz="1800" spc="4" dirty="0" smtClean="0">
                <a:latin typeface="Century Schoolbook"/>
                <a:cs typeface="Century Schoolbook"/>
              </a:rPr>
              <a:t>m</a:t>
            </a:r>
            <a:r>
              <a:rPr sz="1800" spc="9" dirty="0" smtClean="0">
                <a:latin typeface="Century Schoolbook"/>
                <a:cs typeface="Century Schoolbook"/>
              </a:rPr>
              <a:t>e</a:t>
            </a:r>
            <a:r>
              <a:rPr sz="1800" spc="0" dirty="0" smtClean="0">
                <a:latin typeface="Century Schoolbook"/>
                <a:cs typeface="Century Schoolbook"/>
              </a:rPr>
              <a:t>nt,</a:t>
            </a:r>
            <a:r>
              <a:rPr sz="1800" spc="-14" dirty="0" smtClean="0">
                <a:latin typeface="Century Schoolbook"/>
                <a:cs typeface="Century Schoolbook"/>
              </a:rPr>
              <a:t> </a:t>
            </a:r>
            <a:r>
              <a:rPr sz="1800" spc="0" dirty="0" smtClean="0">
                <a:latin typeface="Century Schoolbook"/>
                <a:cs typeface="Century Schoolbook"/>
              </a:rPr>
              <a:t>a</a:t>
            </a:r>
            <a:endParaRPr sz="1800">
              <a:latin typeface="Century Schoolbook"/>
              <a:cs typeface="Century Schoolbook"/>
            </a:endParaRPr>
          </a:p>
        </p:txBody>
      </p:sp>
      <p:sp>
        <p:nvSpPr>
          <p:cNvPr id="10" name="object 10"/>
          <p:cNvSpPr txBox="1"/>
          <p:nvPr/>
        </p:nvSpPr>
        <p:spPr>
          <a:xfrm>
            <a:off x="1235456" y="4901931"/>
            <a:ext cx="3693756" cy="254000"/>
          </a:xfrm>
          <a:prstGeom prst="rect">
            <a:avLst/>
          </a:prstGeom>
        </p:spPr>
        <p:txBody>
          <a:bodyPr wrap="square" lIns="0" tIns="0" rIns="0" bIns="0" rtlCol="0">
            <a:noAutofit/>
          </a:bodyPr>
          <a:lstStyle/>
          <a:p>
            <a:pPr marL="12700">
              <a:lnSpc>
                <a:spcPts val="1964"/>
              </a:lnSpc>
              <a:spcBef>
                <a:spcPts val="98"/>
              </a:spcBef>
            </a:pPr>
            <a:r>
              <a:rPr sz="1800" spc="9" dirty="0" smtClean="0">
                <a:latin typeface="Century Schoolbook"/>
                <a:cs typeface="Century Schoolbook"/>
              </a:rPr>
              <a:t>We</a:t>
            </a:r>
            <a:r>
              <a:rPr sz="1800" spc="0" dirty="0" smtClean="0">
                <a:latin typeface="Century Schoolbook"/>
                <a:cs typeface="Century Schoolbook"/>
              </a:rPr>
              <a:t>b</a:t>
            </a:r>
            <a:r>
              <a:rPr sz="1800" spc="-59" dirty="0" smtClean="0">
                <a:latin typeface="Century Schoolbook"/>
                <a:cs typeface="Century Schoolbook"/>
              </a:rPr>
              <a:t> </a:t>
            </a:r>
            <a:r>
              <a:rPr sz="1800" spc="4" dirty="0" smtClean="0">
                <a:latin typeface="Century Schoolbook"/>
                <a:cs typeface="Century Schoolbook"/>
              </a:rPr>
              <a:t>s</a:t>
            </a:r>
            <a:r>
              <a:rPr sz="1800" spc="9" dirty="0" smtClean="0">
                <a:latin typeface="Century Schoolbook"/>
                <a:cs typeface="Century Schoolbook"/>
              </a:rPr>
              <a:t>e</a:t>
            </a:r>
            <a:r>
              <a:rPr sz="1800" spc="-4" dirty="0" smtClean="0">
                <a:latin typeface="Century Schoolbook"/>
                <a:cs typeface="Century Schoolbook"/>
              </a:rPr>
              <a:t>rv</a:t>
            </a:r>
            <a:r>
              <a:rPr sz="1800" spc="4" dirty="0" smtClean="0">
                <a:latin typeface="Century Schoolbook"/>
                <a:cs typeface="Century Schoolbook"/>
              </a:rPr>
              <a:t>i</a:t>
            </a:r>
            <a:r>
              <a:rPr sz="1800" spc="-4" dirty="0" smtClean="0">
                <a:latin typeface="Century Schoolbook"/>
                <a:cs typeface="Century Schoolbook"/>
              </a:rPr>
              <a:t>c</a:t>
            </a:r>
            <a:r>
              <a:rPr sz="1800" spc="9" dirty="0" smtClean="0">
                <a:latin typeface="Century Schoolbook"/>
                <a:cs typeface="Century Schoolbook"/>
              </a:rPr>
              <a:t>e</a:t>
            </a:r>
            <a:r>
              <a:rPr sz="1800" spc="0" dirty="0" smtClean="0">
                <a:latin typeface="Century Schoolbook"/>
                <a:cs typeface="Century Schoolbook"/>
              </a:rPr>
              <a:t>,</a:t>
            </a:r>
            <a:r>
              <a:rPr sz="1800" spc="-14" dirty="0" smtClean="0">
                <a:latin typeface="Century Schoolbook"/>
                <a:cs typeface="Century Schoolbook"/>
              </a:rPr>
              <a:t> </a:t>
            </a:r>
            <a:r>
              <a:rPr sz="1800" spc="4" dirty="0" smtClean="0">
                <a:latin typeface="Century Schoolbook"/>
                <a:cs typeface="Century Schoolbook"/>
              </a:rPr>
              <a:t>a</a:t>
            </a:r>
            <a:r>
              <a:rPr sz="1800" spc="0" dirty="0" smtClean="0">
                <a:latin typeface="Century Schoolbook"/>
                <a:cs typeface="Century Schoolbook"/>
              </a:rPr>
              <a:t>n</a:t>
            </a:r>
            <a:r>
              <a:rPr sz="1800" spc="4" dirty="0" smtClean="0">
                <a:latin typeface="Century Schoolbook"/>
                <a:cs typeface="Century Schoolbook"/>
              </a:rPr>
              <a:t> ima</a:t>
            </a:r>
            <a:r>
              <a:rPr sz="1800" spc="-4" dirty="0" smtClean="0">
                <a:latin typeface="Century Schoolbook"/>
                <a:cs typeface="Century Schoolbook"/>
              </a:rPr>
              <a:t>g</a:t>
            </a:r>
            <a:r>
              <a:rPr sz="1800" spc="9" dirty="0" smtClean="0">
                <a:latin typeface="Century Schoolbook"/>
                <a:cs typeface="Century Schoolbook"/>
              </a:rPr>
              <a:t>e</a:t>
            </a:r>
            <a:r>
              <a:rPr sz="1800" spc="0" dirty="0" smtClean="0">
                <a:latin typeface="Century Schoolbook"/>
                <a:cs typeface="Century Schoolbook"/>
              </a:rPr>
              <a:t>,</a:t>
            </a:r>
            <a:r>
              <a:rPr sz="1800" spc="-39" dirty="0" smtClean="0">
                <a:latin typeface="Century Schoolbook"/>
                <a:cs typeface="Century Schoolbook"/>
              </a:rPr>
              <a:t> </a:t>
            </a:r>
            <a:r>
              <a:rPr sz="1800" spc="0" dirty="0" smtClean="0">
                <a:latin typeface="Century Schoolbook"/>
                <a:cs typeface="Century Schoolbook"/>
              </a:rPr>
              <a:t>a</a:t>
            </a:r>
            <a:r>
              <a:rPr sz="1800" spc="-14" dirty="0" smtClean="0">
                <a:latin typeface="Century Schoolbook"/>
                <a:cs typeface="Century Schoolbook"/>
              </a:rPr>
              <a:t> </a:t>
            </a:r>
            <a:r>
              <a:rPr sz="1800" spc="-4" dirty="0" smtClean="0">
                <a:latin typeface="Century Schoolbook"/>
                <a:cs typeface="Century Schoolbook"/>
              </a:rPr>
              <a:t>v</a:t>
            </a:r>
            <a:r>
              <a:rPr sz="1800" spc="4" dirty="0" smtClean="0">
                <a:latin typeface="Century Schoolbook"/>
                <a:cs typeface="Century Schoolbook"/>
              </a:rPr>
              <a:t>i</a:t>
            </a:r>
            <a:r>
              <a:rPr sz="1800" spc="0" dirty="0" smtClean="0">
                <a:latin typeface="Century Schoolbook"/>
                <a:cs typeface="Century Schoolbook"/>
              </a:rPr>
              <a:t>d</a:t>
            </a:r>
            <a:r>
              <a:rPr sz="1800" spc="9" dirty="0" smtClean="0">
                <a:latin typeface="Century Schoolbook"/>
                <a:cs typeface="Century Schoolbook"/>
              </a:rPr>
              <a:t>e</a:t>
            </a:r>
            <a:r>
              <a:rPr sz="1800" spc="0" dirty="0" smtClean="0">
                <a:latin typeface="Century Schoolbook"/>
                <a:cs typeface="Century Schoolbook"/>
              </a:rPr>
              <a:t>o</a:t>
            </a:r>
            <a:r>
              <a:rPr sz="1800" spc="29" dirty="0" smtClean="0">
                <a:latin typeface="Century Schoolbook"/>
                <a:cs typeface="Century Schoolbook"/>
              </a:rPr>
              <a:t> </a:t>
            </a:r>
            <a:r>
              <a:rPr sz="1800" i="1" spc="-4" dirty="0" smtClean="0">
                <a:latin typeface="Century Schoolbook"/>
                <a:cs typeface="Century Schoolbook"/>
              </a:rPr>
              <a:t>e</a:t>
            </a:r>
            <a:r>
              <a:rPr sz="1800" i="1" spc="-9" dirty="0" smtClean="0">
                <a:latin typeface="Century Schoolbook"/>
                <a:cs typeface="Century Schoolbook"/>
              </a:rPr>
              <a:t>t</a:t>
            </a:r>
            <a:r>
              <a:rPr sz="1800" i="1" spc="-4" dirty="0" smtClean="0">
                <a:latin typeface="Century Schoolbook"/>
                <a:cs typeface="Century Schoolbook"/>
              </a:rPr>
              <a:t>c</a:t>
            </a:r>
            <a:r>
              <a:rPr sz="1800" i="1" spc="0" dirty="0" smtClean="0">
                <a:latin typeface="Century Schoolbook"/>
                <a:cs typeface="Century Schoolbook"/>
              </a:rPr>
              <a:t>.</a:t>
            </a:r>
            <a:endParaRPr sz="1800">
              <a:latin typeface="Century Schoolbook"/>
              <a:cs typeface="Century Schoolbook"/>
            </a:endParaRPr>
          </a:p>
        </p:txBody>
      </p:sp>
      <p:sp>
        <p:nvSpPr>
          <p:cNvPr id="9" name="object 9"/>
          <p:cNvSpPr txBox="1"/>
          <p:nvPr/>
        </p:nvSpPr>
        <p:spPr>
          <a:xfrm>
            <a:off x="304800" y="5181600"/>
            <a:ext cx="5514412" cy="528569"/>
          </a:xfrm>
          <a:prstGeom prst="rect">
            <a:avLst/>
          </a:prstGeom>
        </p:spPr>
        <p:txBody>
          <a:bodyPr wrap="square" lIns="0" tIns="0" rIns="0" bIns="0" rtlCol="0">
            <a:noAutofit/>
          </a:bodyPr>
          <a:lstStyle/>
          <a:p>
            <a:pPr marL="12700">
              <a:lnSpc>
                <a:spcPts val="1964"/>
              </a:lnSpc>
              <a:spcBef>
                <a:spcPts val="98"/>
              </a:spcBef>
            </a:pPr>
            <a:r>
              <a:rPr sz="1800" spc="0" dirty="0" smtClean="0">
                <a:latin typeface="Wingdings"/>
                <a:cs typeface="Wingdings"/>
              </a:rPr>
              <a:t></a:t>
            </a:r>
            <a:r>
              <a:rPr sz="1800" spc="79" dirty="0" smtClean="0">
                <a:latin typeface="Times New Roman"/>
                <a:cs typeface="Times New Roman"/>
              </a:rPr>
              <a:t> </a:t>
            </a:r>
            <a:r>
              <a:rPr sz="1800" b="1" spc="-14" dirty="0" smtClean="0">
                <a:latin typeface="Century Schoolbook"/>
                <a:cs typeface="Century Schoolbook"/>
              </a:rPr>
              <a:t>U</a:t>
            </a:r>
            <a:r>
              <a:rPr sz="1800" b="1" spc="0" dirty="0" smtClean="0">
                <a:latin typeface="Century Schoolbook"/>
                <a:cs typeface="Century Schoolbook"/>
              </a:rPr>
              <a:t>R</a:t>
            </a:r>
            <a:r>
              <a:rPr sz="1800" b="1" spc="-9" dirty="0" smtClean="0">
                <a:latin typeface="Century Schoolbook"/>
                <a:cs typeface="Century Schoolbook"/>
              </a:rPr>
              <a:t>I</a:t>
            </a:r>
            <a:r>
              <a:rPr sz="1800" b="1" spc="0" dirty="0" smtClean="0">
                <a:latin typeface="Century Schoolbook"/>
                <a:cs typeface="Century Schoolbook"/>
              </a:rPr>
              <a:t>s -</a:t>
            </a:r>
            <a:r>
              <a:rPr sz="1800" b="1" spc="-14" dirty="0" smtClean="0">
                <a:latin typeface="Century Schoolbook"/>
                <a:cs typeface="Century Schoolbook"/>
              </a:rPr>
              <a:t> </a:t>
            </a:r>
            <a:r>
              <a:rPr sz="1800" spc="0" dirty="0" smtClean="0">
                <a:latin typeface="Century Schoolbook"/>
                <a:cs typeface="Century Schoolbook"/>
              </a:rPr>
              <a:t>E</a:t>
            </a:r>
            <a:r>
              <a:rPr sz="1800" spc="-14" dirty="0" smtClean="0">
                <a:latin typeface="Century Schoolbook"/>
                <a:cs typeface="Century Schoolbook"/>
              </a:rPr>
              <a:t>v</a:t>
            </a:r>
            <a:r>
              <a:rPr sz="1800" spc="9" dirty="0" smtClean="0">
                <a:latin typeface="Century Schoolbook"/>
                <a:cs typeface="Century Schoolbook"/>
              </a:rPr>
              <a:t>e</a:t>
            </a:r>
            <a:r>
              <a:rPr sz="1800" spc="-9" dirty="0" smtClean="0">
                <a:latin typeface="Century Schoolbook"/>
                <a:cs typeface="Century Schoolbook"/>
              </a:rPr>
              <a:t>r</a:t>
            </a:r>
            <a:r>
              <a:rPr sz="1800" spc="0" dirty="0" smtClean="0">
                <a:latin typeface="Century Schoolbook"/>
                <a:cs typeface="Century Schoolbook"/>
              </a:rPr>
              <a:t>y r</a:t>
            </a:r>
            <a:r>
              <a:rPr sz="1800" spc="4" dirty="0" smtClean="0">
                <a:latin typeface="Century Schoolbook"/>
                <a:cs typeface="Century Schoolbook"/>
              </a:rPr>
              <a:t>es</a:t>
            </a:r>
            <a:r>
              <a:rPr sz="1800" spc="9" dirty="0" smtClean="0">
                <a:latin typeface="Century Schoolbook"/>
                <a:cs typeface="Century Schoolbook"/>
              </a:rPr>
              <a:t>o</a:t>
            </a:r>
            <a:r>
              <a:rPr sz="1800" spc="0" dirty="0" smtClean="0">
                <a:latin typeface="Century Schoolbook"/>
                <a:cs typeface="Century Schoolbook"/>
              </a:rPr>
              <a:t>u</a:t>
            </a:r>
            <a:r>
              <a:rPr sz="1800" spc="-4" dirty="0" smtClean="0">
                <a:latin typeface="Century Schoolbook"/>
                <a:cs typeface="Century Schoolbook"/>
              </a:rPr>
              <a:t>r</a:t>
            </a:r>
            <a:r>
              <a:rPr sz="1800" spc="-9" dirty="0" smtClean="0">
                <a:latin typeface="Century Schoolbook"/>
                <a:cs typeface="Century Schoolbook"/>
              </a:rPr>
              <a:t>c</a:t>
            </a:r>
            <a:r>
              <a:rPr sz="1800" spc="0" dirty="0" smtClean="0">
                <a:latin typeface="Century Schoolbook"/>
                <a:cs typeface="Century Schoolbook"/>
              </a:rPr>
              <a:t>e</a:t>
            </a:r>
            <a:r>
              <a:rPr sz="1800" spc="-9" dirty="0" smtClean="0">
                <a:latin typeface="Century Schoolbook"/>
                <a:cs typeface="Century Schoolbook"/>
              </a:rPr>
              <a:t> </a:t>
            </a:r>
            <a:r>
              <a:rPr sz="1800" spc="4" dirty="0" smtClean="0">
                <a:latin typeface="Century Schoolbook"/>
                <a:cs typeface="Century Schoolbook"/>
              </a:rPr>
              <a:t>i</a:t>
            </a:r>
            <a:r>
              <a:rPr sz="1800" spc="0" dirty="0" smtClean="0">
                <a:latin typeface="Century Schoolbook"/>
                <a:cs typeface="Century Schoolbook"/>
              </a:rPr>
              <a:t>s</a:t>
            </a:r>
            <a:r>
              <a:rPr sz="1800" spc="-14" dirty="0" smtClean="0">
                <a:latin typeface="Century Schoolbook"/>
                <a:cs typeface="Century Schoolbook"/>
              </a:rPr>
              <a:t> </a:t>
            </a:r>
            <a:r>
              <a:rPr sz="1800" spc="0" dirty="0" smtClean="0">
                <a:latin typeface="Century Schoolbook"/>
                <a:cs typeface="Century Schoolbook"/>
              </a:rPr>
              <a:t>u</a:t>
            </a:r>
            <a:r>
              <a:rPr sz="1800" spc="4" dirty="0" smtClean="0">
                <a:latin typeface="Century Schoolbook"/>
                <a:cs typeface="Century Schoolbook"/>
              </a:rPr>
              <a:t>niq</a:t>
            </a:r>
            <a:r>
              <a:rPr sz="1800" spc="0" dirty="0" smtClean="0">
                <a:latin typeface="Century Schoolbook"/>
                <a:cs typeface="Century Schoolbook"/>
              </a:rPr>
              <a:t>u</a:t>
            </a:r>
            <a:r>
              <a:rPr sz="1800" spc="14" dirty="0" smtClean="0">
                <a:latin typeface="Century Schoolbook"/>
                <a:cs typeface="Century Schoolbook"/>
              </a:rPr>
              <a:t>e</a:t>
            </a:r>
            <a:r>
              <a:rPr sz="1800" spc="4" dirty="0" smtClean="0">
                <a:latin typeface="Century Schoolbook"/>
                <a:cs typeface="Century Schoolbook"/>
              </a:rPr>
              <a:t>l</a:t>
            </a:r>
            <a:r>
              <a:rPr sz="1800" spc="0" dirty="0" smtClean="0">
                <a:latin typeface="Century Schoolbook"/>
                <a:cs typeface="Century Schoolbook"/>
              </a:rPr>
              <a:t>y</a:t>
            </a:r>
            <a:r>
              <a:rPr sz="1800" spc="-50" dirty="0" smtClean="0">
                <a:latin typeface="Century Schoolbook"/>
                <a:cs typeface="Century Schoolbook"/>
              </a:rPr>
              <a:t> </a:t>
            </a:r>
            <a:r>
              <a:rPr sz="1800" spc="4" dirty="0" smtClean="0">
                <a:latin typeface="Century Schoolbook"/>
                <a:cs typeface="Century Schoolbook"/>
              </a:rPr>
              <a:t>i</a:t>
            </a:r>
            <a:r>
              <a:rPr sz="1800" spc="0" dirty="0" smtClean="0">
                <a:latin typeface="Century Schoolbook"/>
                <a:cs typeface="Century Schoolbook"/>
              </a:rPr>
              <a:t>d</a:t>
            </a:r>
            <a:r>
              <a:rPr sz="1800" spc="4" dirty="0" smtClean="0">
                <a:latin typeface="Century Schoolbook"/>
                <a:cs typeface="Century Schoolbook"/>
              </a:rPr>
              <a:t>e</a:t>
            </a:r>
            <a:r>
              <a:rPr sz="1800" spc="0" dirty="0" smtClean="0">
                <a:latin typeface="Century Schoolbook"/>
                <a:cs typeface="Century Schoolbook"/>
              </a:rPr>
              <a:t>nt</a:t>
            </a:r>
            <a:r>
              <a:rPr sz="1800" spc="4" dirty="0" smtClean="0">
                <a:latin typeface="Century Schoolbook"/>
                <a:cs typeface="Century Schoolbook"/>
              </a:rPr>
              <a:t>i</a:t>
            </a:r>
            <a:r>
              <a:rPr sz="1800" spc="0" dirty="0" smtClean="0">
                <a:latin typeface="Century Schoolbook"/>
                <a:cs typeface="Century Schoolbook"/>
              </a:rPr>
              <a:t>f</a:t>
            </a:r>
            <a:r>
              <a:rPr sz="1800" spc="4" dirty="0" smtClean="0">
                <a:latin typeface="Century Schoolbook"/>
                <a:cs typeface="Century Schoolbook"/>
              </a:rPr>
              <a:t>i</a:t>
            </a:r>
            <a:r>
              <a:rPr sz="1800" spc="9" dirty="0" smtClean="0">
                <a:latin typeface="Century Schoolbook"/>
                <a:cs typeface="Century Schoolbook"/>
              </a:rPr>
              <a:t>e</a:t>
            </a:r>
            <a:r>
              <a:rPr sz="1800" spc="0" dirty="0" smtClean="0">
                <a:latin typeface="Century Schoolbook"/>
                <a:cs typeface="Century Schoolbook"/>
              </a:rPr>
              <a:t>d</a:t>
            </a:r>
            <a:r>
              <a:rPr sz="1800" spc="-69" dirty="0" smtClean="0">
                <a:latin typeface="Century Schoolbook"/>
                <a:cs typeface="Century Schoolbook"/>
              </a:rPr>
              <a:t> </a:t>
            </a:r>
            <a:r>
              <a:rPr sz="1800" spc="4" dirty="0" smtClean="0">
                <a:latin typeface="Century Schoolbook"/>
                <a:cs typeface="Century Schoolbook"/>
              </a:rPr>
              <a:t>b</a:t>
            </a:r>
            <a:r>
              <a:rPr sz="1800" spc="0" dirty="0" smtClean="0">
                <a:latin typeface="Century Schoolbook"/>
                <a:cs typeface="Century Schoolbook"/>
              </a:rPr>
              <a:t>y a</a:t>
            </a:r>
            <a:endParaRPr sz="1800">
              <a:latin typeface="Century Schoolbook"/>
              <a:cs typeface="Century Schoolbook"/>
            </a:endParaRPr>
          </a:p>
          <a:p>
            <a:pPr marL="284276" marR="34683">
              <a:lnSpc>
                <a:spcPts val="2160"/>
              </a:lnSpc>
              <a:spcBef>
                <a:spcPts val="9"/>
              </a:spcBef>
            </a:pPr>
            <a:r>
              <a:rPr sz="2700" spc="0" baseline="-1540" dirty="0" smtClean="0">
                <a:latin typeface="Century Schoolbook"/>
                <a:cs typeface="Century Schoolbook"/>
              </a:rPr>
              <a:t>U</a:t>
            </a:r>
            <a:r>
              <a:rPr sz="2700" spc="-4" baseline="-1540" dirty="0" smtClean="0">
                <a:latin typeface="Century Schoolbook"/>
                <a:cs typeface="Century Schoolbook"/>
              </a:rPr>
              <a:t>R</a:t>
            </a:r>
            <a:r>
              <a:rPr sz="2700" spc="9" baseline="-1540" dirty="0" smtClean="0">
                <a:latin typeface="Century Schoolbook"/>
                <a:cs typeface="Century Schoolbook"/>
              </a:rPr>
              <a:t>I</a:t>
            </a:r>
            <a:r>
              <a:rPr sz="2700" spc="0" baseline="-1540" dirty="0" smtClean="0">
                <a:latin typeface="Century Schoolbook"/>
                <a:cs typeface="Century Schoolbook"/>
              </a:rPr>
              <a:t>.</a:t>
            </a:r>
            <a:endParaRPr sz="1800">
              <a:latin typeface="Century Schoolbook"/>
              <a:cs typeface="Century Schoolbook"/>
            </a:endParaRPr>
          </a:p>
        </p:txBody>
      </p:sp>
      <p:sp>
        <p:nvSpPr>
          <p:cNvPr id="8" name="object 8"/>
          <p:cNvSpPr txBox="1"/>
          <p:nvPr/>
        </p:nvSpPr>
        <p:spPr>
          <a:xfrm>
            <a:off x="228600" y="5943600"/>
            <a:ext cx="5448043" cy="528569"/>
          </a:xfrm>
          <a:prstGeom prst="rect">
            <a:avLst/>
          </a:prstGeom>
        </p:spPr>
        <p:txBody>
          <a:bodyPr wrap="square" lIns="0" tIns="0" rIns="0" bIns="0" rtlCol="0">
            <a:noAutofit/>
          </a:bodyPr>
          <a:lstStyle/>
          <a:p>
            <a:pPr marL="12700">
              <a:lnSpc>
                <a:spcPts val="1964"/>
              </a:lnSpc>
              <a:spcBef>
                <a:spcPts val="98"/>
              </a:spcBef>
            </a:pPr>
            <a:r>
              <a:rPr sz="1800" spc="0" dirty="0" smtClean="0">
                <a:latin typeface="Wingdings"/>
                <a:cs typeface="Wingdings"/>
              </a:rPr>
              <a:t></a:t>
            </a:r>
            <a:r>
              <a:rPr sz="1800" spc="79" dirty="0" smtClean="0">
                <a:latin typeface="Times New Roman"/>
                <a:cs typeface="Times New Roman"/>
              </a:rPr>
              <a:t> </a:t>
            </a:r>
            <a:r>
              <a:rPr sz="1800" b="1" spc="0" dirty="0" smtClean="0">
                <a:latin typeface="Century Schoolbook"/>
                <a:cs typeface="Century Schoolbook"/>
              </a:rPr>
              <a:t>R</a:t>
            </a:r>
            <a:r>
              <a:rPr sz="1800" b="1" spc="-4" dirty="0" smtClean="0">
                <a:latin typeface="Century Schoolbook"/>
                <a:cs typeface="Century Schoolbook"/>
              </a:rPr>
              <a:t>e</a:t>
            </a:r>
            <a:r>
              <a:rPr sz="1800" b="1" spc="9" dirty="0" smtClean="0">
                <a:latin typeface="Century Schoolbook"/>
                <a:cs typeface="Century Schoolbook"/>
              </a:rPr>
              <a:t>s</a:t>
            </a:r>
            <a:r>
              <a:rPr sz="1800" b="1" spc="0" dirty="0" smtClean="0">
                <a:latin typeface="Century Schoolbook"/>
                <a:cs typeface="Century Schoolbook"/>
              </a:rPr>
              <a:t>o</a:t>
            </a:r>
            <a:r>
              <a:rPr sz="1800" b="1" spc="-4" dirty="0" smtClean="0">
                <a:latin typeface="Century Schoolbook"/>
                <a:cs typeface="Century Schoolbook"/>
              </a:rPr>
              <a:t>u</a:t>
            </a:r>
            <a:r>
              <a:rPr sz="1800" b="1" spc="0" dirty="0" smtClean="0">
                <a:latin typeface="Century Schoolbook"/>
                <a:cs typeface="Century Schoolbook"/>
              </a:rPr>
              <a:t>r</a:t>
            </a:r>
            <a:r>
              <a:rPr sz="1800" b="1" spc="4" dirty="0" smtClean="0">
                <a:latin typeface="Century Schoolbook"/>
                <a:cs typeface="Century Schoolbook"/>
              </a:rPr>
              <a:t>c</a:t>
            </a:r>
            <a:r>
              <a:rPr sz="1800" b="1" spc="0" dirty="0" smtClean="0">
                <a:latin typeface="Century Schoolbook"/>
                <a:cs typeface="Century Schoolbook"/>
              </a:rPr>
              <a:t>e</a:t>
            </a:r>
            <a:r>
              <a:rPr sz="1800" b="1" spc="-39" dirty="0" smtClean="0">
                <a:latin typeface="Century Schoolbook"/>
                <a:cs typeface="Century Schoolbook"/>
              </a:rPr>
              <a:t> </a:t>
            </a:r>
            <a:r>
              <a:rPr sz="1800" b="1" spc="-9" dirty="0" smtClean="0">
                <a:latin typeface="Century Schoolbook"/>
                <a:cs typeface="Century Schoolbook"/>
              </a:rPr>
              <a:t>l</a:t>
            </a:r>
            <a:r>
              <a:rPr sz="1800" b="1" spc="0" dirty="0" smtClean="0">
                <a:latin typeface="Century Schoolbook"/>
                <a:cs typeface="Century Schoolbook"/>
              </a:rPr>
              <a:t>ifec</a:t>
            </a:r>
            <a:r>
              <a:rPr sz="1800" b="1" spc="4" dirty="0" smtClean="0">
                <a:latin typeface="Century Schoolbook"/>
                <a:cs typeface="Century Schoolbook"/>
              </a:rPr>
              <a:t>yc</a:t>
            </a:r>
            <a:r>
              <a:rPr sz="1800" b="1" spc="-9" dirty="0" smtClean="0">
                <a:latin typeface="Century Schoolbook"/>
                <a:cs typeface="Century Schoolbook"/>
              </a:rPr>
              <a:t>l</a:t>
            </a:r>
            <a:r>
              <a:rPr sz="1800" b="1" spc="0" dirty="0" smtClean="0">
                <a:latin typeface="Century Schoolbook"/>
                <a:cs typeface="Century Schoolbook"/>
              </a:rPr>
              <a:t>e</a:t>
            </a:r>
            <a:r>
              <a:rPr sz="1800" b="1" spc="9" dirty="0" smtClean="0">
                <a:latin typeface="Century Schoolbook"/>
                <a:cs typeface="Century Schoolbook"/>
              </a:rPr>
              <a:t> </a:t>
            </a:r>
            <a:r>
              <a:rPr sz="1800" b="1" spc="-4" dirty="0" smtClean="0">
                <a:latin typeface="Century Schoolbook"/>
                <a:cs typeface="Century Schoolbook"/>
              </a:rPr>
              <a:t>m</a:t>
            </a:r>
            <a:r>
              <a:rPr sz="1800" b="1" spc="0" dirty="0" smtClean="0">
                <a:latin typeface="Century Schoolbook"/>
                <a:cs typeface="Century Schoolbook"/>
              </a:rPr>
              <a:t>a</a:t>
            </a:r>
            <a:r>
              <a:rPr sz="1800" b="1" spc="-4" dirty="0" smtClean="0">
                <a:latin typeface="Century Schoolbook"/>
                <a:cs typeface="Century Schoolbook"/>
              </a:rPr>
              <a:t>n</a:t>
            </a:r>
            <a:r>
              <a:rPr sz="1800" b="1" spc="0" dirty="0" smtClean="0">
                <a:latin typeface="Century Schoolbook"/>
                <a:cs typeface="Century Schoolbook"/>
              </a:rPr>
              <a:t>a</a:t>
            </a:r>
            <a:r>
              <a:rPr sz="1800" b="1" spc="4" dirty="0" smtClean="0">
                <a:latin typeface="Century Schoolbook"/>
                <a:cs typeface="Century Schoolbook"/>
              </a:rPr>
              <a:t>g</a:t>
            </a:r>
            <a:r>
              <a:rPr sz="1800" b="1" spc="0" dirty="0" smtClean="0">
                <a:latin typeface="Century Schoolbook"/>
                <a:cs typeface="Century Schoolbook"/>
              </a:rPr>
              <a:t>e</a:t>
            </a:r>
            <a:r>
              <a:rPr sz="1800" b="1" spc="-9" dirty="0" smtClean="0">
                <a:latin typeface="Century Schoolbook"/>
                <a:cs typeface="Century Schoolbook"/>
              </a:rPr>
              <a:t>m</a:t>
            </a:r>
            <a:r>
              <a:rPr sz="1800" b="1" spc="0" dirty="0" smtClean="0">
                <a:latin typeface="Century Schoolbook"/>
                <a:cs typeface="Century Schoolbook"/>
              </a:rPr>
              <a:t>e</a:t>
            </a:r>
            <a:r>
              <a:rPr sz="1800" b="1" spc="-14" dirty="0" smtClean="0">
                <a:latin typeface="Century Schoolbook"/>
                <a:cs typeface="Century Schoolbook"/>
              </a:rPr>
              <a:t>n</a:t>
            </a:r>
            <a:r>
              <a:rPr sz="1800" b="1" spc="0" dirty="0" smtClean="0">
                <a:latin typeface="Century Schoolbook"/>
                <a:cs typeface="Century Schoolbook"/>
              </a:rPr>
              <a:t>t</a:t>
            </a:r>
            <a:r>
              <a:rPr sz="1800" b="1" spc="54" dirty="0" smtClean="0">
                <a:latin typeface="Century Schoolbook"/>
                <a:cs typeface="Century Schoolbook"/>
              </a:rPr>
              <a:t> </a:t>
            </a:r>
            <a:r>
              <a:rPr sz="1800" spc="0" dirty="0" smtClean="0">
                <a:latin typeface="Century Schoolbook"/>
                <a:cs typeface="Century Schoolbook"/>
              </a:rPr>
              <a:t>u</a:t>
            </a:r>
            <a:r>
              <a:rPr sz="1800" spc="9" dirty="0" smtClean="0">
                <a:latin typeface="Century Schoolbook"/>
                <a:cs typeface="Century Schoolbook"/>
              </a:rPr>
              <a:t>s</a:t>
            </a:r>
            <a:r>
              <a:rPr sz="1800" spc="4" dirty="0" smtClean="0">
                <a:latin typeface="Century Schoolbook"/>
                <a:cs typeface="Century Schoolbook"/>
              </a:rPr>
              <a:t>i</a:t>
            </a:r>
            <a:r>
              <a:rPr sz="1800" spc="0" dirty="0" smtClean="0">
                <a:latin typeface="Century Schoolbook"/>
                <a:cs typeface="Century Schoolbook"/>
              </a:rPr>
              <a:t>ng</a:t>
            </a:r>
            <a:r>
              <a:rPr sz="1800" spc="-25" dirty="0" smtClean="0">
                <a:latin typeface="Century Schoolbook"/>
                <a:cs typeface="Century Schoolbook"/>
              </a:rPr>
              <a:t> </a:t>
            </a:r>
            <a:r>
              <a:rPr sz="1800" spc="-14" dirty="0" smtClean="0">
                <a:latin typeface="Century Schoolbook"/>
                <a:cs typeface="Century Schoolbook"/>
              </a:rPr>
              <a:t>H</a:t>
            </a:r>
            <a:r>
              <a:rPr sz="1800" spc="0" dirty="0" smtClean="0">
                <a:latin typeface="Century Schoolbook"/>
                <a:cs typeface="Century Schoolbook"/>
              </a:rPr>
              <a:t>TTP</a:t>
            </a:r>
            <a:endParaRPr sz="1800">
              <a:latin typeface="Century Schoolbook"/>
              <a:cs typeface="Century Schoolbook"/>
            </a:endParaRPr>
          </a:p>
          <a:p>
            <a:pPr marL="284276" marR="34683">
              <a:lnSpc>
                <a:spcPts val="2160"/>
              </a:lnSpc>
              <a:spcBef>
                <a:spcPts val="9"/>
              </a:spcBef>
            </a:pPr>
            <a:r>
              <a:rPr sz="2700" spc="4" baseline="-1540" dirty="0" smtClean="0">
                <a:latin typeface="Century Schoolbook"/>
                <a:cs typeface="Century Schoolbook"/>
              </a:rPr>
              <a:t>m</a:t>
            </a:r>
            <a:r>
              <a:rPr sz="2700" spc="9" baseline="-1540" dirty="0" smtClean="0">
                <a:latin typeface="Century Schoolbook"/>
                <a:cs typeface="Century Schoolbook"/>
              </a:rPr>
              <a:t>e</a:t>
            </a:r>
            <a:r>
              <a:rPr sz="2700" spc="0" baseline="-1540" dirty="0" smtClean="0">
                <a:latin typeface="Century Schoolbook"/>
                <a:cs typeface="Century Schoolbook"/>
              </a:rPr>
              <a:t>th</a:t>
            </a:r>
            <a:r>
              <a:rPr sz="2700" spc="9" baseline="-1540" dirty="0" smtClean="0">
                <a:latin typeface="Century Schoolbook"/>
                <a:cs typeface="Century Schoolbook"/>
              </a:rPr>
              <a:t>o</a:t>
            </a:r>
            <a:r>
              <a:rPr sz="2700" spc="0" baseline="-1540" dirty="0" smtClean="0">
                <a:latin typeface="Century Schoolbook"/>
                <a:cs typeface="Century Schoolbook"/>
              </a:rPr>
              <a:t>ds</a:t>
            </a:r>
            <a:endParaRPr sz="1800">
              <a:latin typeface="Century Schoolbook"/>
              <a:cs typeface="Century Schoolbook"/>
            </a:endParaRPr>
          </a:p>
        </p:txBody>
      </p:sp>
      <p:sp>
        <p:nvSpPr>
          <p:cNvPr id="7" name="object 7"/>
          <p:cNvSpPr txBox="1"/>
          <p:nvPr/>
        </p:nvSpPr>
        <p:spPr>
          <a:xfrm>
            <a:off x="5927725" y="5143500"/>
            <a:ext cx="3073400" cy="328675"/>
          </a:xfrm>
          <a:prstGeom prst="rect">
            <a:avLst/>
          </a:prstGeom>
        </p:spPr>
        <p:txBody>
          <a:bodyPr wrap="square" lIns="0" tIns="0" rIns="0" bIns="0" rtlCol="0">
            <a:noAutofit/>
          </a:bodyPr>
          <a:lstStyle/>
          <a:p>
            <a:pPr marL="92075">
              <a:lnSpc>
                <a:spcPct val="100179"/>
              </a:lnSpc>
              <a:spcBef>
                <a:spcPts val="405"/>
              </a:spcBef>
            </a:pPr>
            <a:r>
              <a:rPr sz="1200" b="1" spc="0" dirty="0" smtClean="0">
                <a:latin typeface="Century Schoolbook"/>
                <a:cs typeface="Century Schoolbook"/>
              </a:rPr>
              <a:t>C</a:t>
            </a:r>
            <a:r>
              <a:rPr sz="1200" b="1" spc="4" dirty="0" smtClean="0">
                <a:latin typeface="Century Schoolbook"/>
                <a:cs typeface="Century Schoolbook"/>
              </a:rPr>
              <a:t>RU</a:t>
            </a:r>
            <a:r>
              <a:rPr sz="1200" b="1" spc="0" dirty="0" smtClean="0">
                <a:latin typeface="Century Schoolbook"/>
                <a:cs typeface="Century Schoolbook"/>
              </a:rPr>
              <a:t>D    </a:t>
            </a:r>
            <a:r>
              <a:rPr sz="1200" b="1" spc="54" dirty="0" smtClean="0">
                <a:latin typeface="Century Schoolbook"/>
                <a:cs typeface="Century Schoolbook"/>
              </a:rPr>
              <a:t> </a:t>
            </a:r>
            <a:r>
              <a:rPr sz="1200" b="1" spc="9" dirty="0" smtClean="0">
                <a:latin typeface="Century Schoolbook"/>
                <a:cs typeface="Century Schoolbook"/>
              </a:rPr>
              <a:t>H</a:t>
            </a:r>
            <a:r>
              <a:rPr sz="1200" b="1" spc="0" dirty="0" smtClean="0">
                <a:latin typeface="Century Schoolbook"/>
                <a:cs typeface="Century Schoolbook"/>
              </a:rPr>
              <a:t>T</a:t>
            </a:r>
            <a:r>
              <a:rPr sz="1200" b="1" spc="-4" dirty="0" smtClean="0">
                <a:latin typeface="Century Schoolbook"/>
                <a:cs typeface="Century Schoolbook"/>
              </a:rPr>
              <a:t>T</a:t>
            </a:r>
            <a:r>
              <a:rPr sz="1200" b="1" spc="0" dirty="0" smtClean="0">
                <a:latin typeface="Century Schoolbook"/>
                <a:cs typeface="Century Schoolbook"/>
              </a:rPr>
              <a:t>P</a:t>
            </a:r>
            <a:r>
              <a:rPr sz="1200" b="1" spc="-29" dirty="0" smtClean="0">
                <a:latin typeface="Century Schoolbook"/>
                <a:cs typeface="Century Schoolbook"/>
              </a:rPr>
              <a:t> </a:t>
            </a:r>
            <a:r>
              <a:rPr sz="1200" b="1" spc="0" dirty="0" smtClean="0">
                <a:latin typeface="Century Schoolbook"/>
                <a:cs typeface="Century Schoolbook"/>
              </a:rPr>
              <a:t>M</a:t>
            </a:r>
            <a:r>
              <a:rPr sz="1200" b="1" spc="4" dirty="0" smtClean="0">
                <a:latin typeface="Century Schoolbook"/>
                <a:cs typeface="Century Schoolbook"/>
              </a:rPr>
              <a:t>e</a:t>
            </a:r>
            <a:r>
              <a:rPr sz="1200" b="1" spc="-4" dirty="0" smtClean="0">
                <a:latin typeface="Century Schoolbook"/>
                <a:cs typeface="Century Schoolbook"/>
              </a:rPr>
              <a:t>th</a:t>
            </a:r>
            <a:r>
              <a:rPr sz="1200" b="1" spc="9" dirty="0" smtClean="0">
                <a:latin typeface="Century Schoolbook"/>
                <a:cs typeface="Century Schoolbook"/>
              </a:rPr>
              <a:t>o</a:t>
            </a:r>
            <a:r>
              <a:rPr sz="1200" b="1" spc="0" dirty="0" smtClean="0">
                <a:latin typeface="Century Schoolbook"/>
                <a:cs typeface="Century Schoolbook"/>
              </a:rPr>
              <a:t>d</a:t>
            </a:r>
            <a:endParaRPr sz="1200">
              <a:latin typeface="Century Schoolbook"/>
              <a:cs typeface="Century Schoolbook"/>
            </a:endParaRPr>
          </a:p>
        </p:txBody>
      </p:sp>
      <p:sp>
        <p:nvSpPr>
          <p:cNvPr id="6" name="object 6"/>
          <p:cNvSpPr txBox="1"/>
          <p:nvPr/>
        </p:nvSpPr>
        <p:spPr>
          <a:xfrm>
            <a:off x="5927725" y="5472176"/>
            <a:ext cx="3073400" cy="328549"/>
          </a:xfrm>
          <a:prstGeom prst="rect">
            <a:avLst/>
          </a:prstGeom>
        </p:spPr>
        <p:txBody>
          <a:bodyPr wrap="square" lIns="0" tIns="0" rIns="0" bIns="0" rtlCol="0">
            <a:noAutofit/>
          </a:bodyPr>
          <a:lstStyle/>
          <a:p>
            <a:pPr marL="92075">
              <a:lnSpc>
                <a:spcPct val="100179"/>
              </a:lnSpc>
              <a:spcBef>
                <a:spcPts val="405"/>
              </a:spcBef>
            </a:pPr>
            <a:r>
              <a:rPr sz="1200" spc="-4" dirty="0" smtClean="0">
                <a:latin typeface="Century Schoolbook"/>
                <a:cs typeface="Century Schoolbook"/>
              </a:rPr>
              <a:t>Cr</a:t>
            </a:r>
            <a:r>
              <a:rPr sz="1200" spc="0" dirty="0" smtClean="0">
                <a:latin typeface="Century Schoolbook"/>
                <a:cs typeface="Century Schoolbook"/>
              </a:rPr>
              <a:t>ea</a:t>
            </a:r>
            <a:r>
              <a:rPr sz="1200" spc="-9" dirty="0" smtClean="0">
                <a:latin typeface="Century Schoolbook"/>
                <a:cs typeface="Century Schoolbook"/>
              </a:rPr>
              <a:t>t</a:t>
            </a:r>
            <a:r>
              <a:rPr sz="1200" spc="0" dirty="0" smtClean="0">
                <a:latin typeface="Century Schoolbook"/>
                <a:cs typeface="Century Schoolbook"/>
              </a:rPr>
              <a:t>e    </a:t>
            </a:r>
            <a:r>
              <a:rPr sz="1200" spc="317" dirty="0" smtClean="0">
                <a:latin typeface="Century Schoolbook"/>
                <a:cs typeface="Century Schoolbook"/>
              </a:rPr>
              <a:t> </a:t>
            </a:r>
            <a:r>
              <a:rPr sz="1200" spc="-9" dirty="0" smtClean="0">
                <a:latin typeface="Century Schoolbook"/>
                <a:cs typeface="Century Schoolbook"/>
              </a:rPr>
              <a:t>P</a:t>
            </a:r>
            <a:r>
              <a:rPr lang="en-US" sz="1200" dirty="0" smtClean="0">
                <a:latin typeface="Century Schoolbook"/>
                <a:cs typeface="Century Schoolbook"/>
              </a:rPr>
              <a:t>OST</a:t>
            </a:r>
            <a:r>
              <a:rPr sz="1200" spc="-29" dirty="0" smtClean="0">
                <a:latin typeface="Century Schoolbook"/>
                <a:cs typeface="Century Schoolbook"/>
              </a:rPr>
              <a:t> </a:t>
            </a:r>
            <a:endParaRPr sz="1200" dirty="0">
              <a:latin typeface="Century Schoolbook"/>
              <a:cs typeface="Century Schoolbook"/>
            </a:endParaRPr>
          </a:p>
        </p:txBody>
      </p:sp>
      <p:sp>
        <p:nvSpPr>
          <p:cNvPr id="5" name="object 5"/>
          <p:cNvSpPr txBox="1"/>
          <p:nvPr/>
        </p:nvSpPr>
        <p:spPr>
          <a:xfrm>
            <a:off x="5927725" y="5800725"/>
            <a:ext cx="3073400" cy="328612"/>
          </a:xfrm>
          <a:prstGeom prst="rect">
            <a:avLst/>
          </a:prstGeom>
        </p:spPr>
        <p:txBody>
          <a:bodyPr wrap="square" lIns="0" tIns="0" rIns="0" bIns="0" rtlCol="0">
            <a:noAutofit/>
          </a:bodyPr>
          <a:lstStyle/>
          <a:p>
            <a:pPr marL="92075">
              <a:lnSpc>
                <a:spcPct val="100179"/>
              </a:lnSpc>
              <a:spcBef>
                <a:spcPts val="405"/>
              </a:spcBef>
            </a:pPr>
            <a:r>
              <a:rPr sz="1200" spc="0" dirty="0" smtClean="0">
                <a:latin typeface="Century Schoolbook"/>
                <a:cs typeface="Century Schoolbook"/>
              </a:rPr>
              <a:t>Read       </a:t>
            </a:r>
            <a:r>
              <a:rPr sz="1200" spc="217" dirty="0" smtClean="0">
                <a:latin typeface="Century Schoolbook"/>
                <a:cs typeface="Century Schoolbook"/>
              </a:rPr>
              <a:t> </a:t>
            </a:r>
            <a:r>
              <a:rPr sz="1200" spc="0" dirty="0" smtClean="0">
                <a:latin typeface="Century Schoolbook"/>
                <a:cs typeface="Century Schoolbook"/>
              </a:rPr>
              <a:t>GE</a:t>
            </a:r>
            <a:r>
              <a:rPr sz="1200" spc="-9" dirty="0" smtClean="0">
                <a:latin typeface="Century Schoolbook"/>
                <a:cs typeface="Century Schoolbook"/>
              </a:rPr>
              <a:t>T</a:t>
            </a:r>
            <a:r>
              <a:rPr sz="1200" spc="0" dirty="0" smtClean="0">
                <a:latin typeface="Century Schoolbook"/>
                <a:cs typeface="Century Schoolbook"/>
              </a:rPr>
              <a:t>,</a:t>
            </a:r>
            <a:r>
              <a:rPr sz="1200" spc="-19" dirty="0" smtClean="0">
                <a:latin typeface="Century Schoolbook"/>
                <a:cs typeface="Century Schoolbook"/>
              </a:rPr>
              <a:t> </a:t>
            </a:r>
            <a:r>
              <a:rPr sz="1200" spc="4" dirty="0" smtClean="0">
                <a:latin typeface="Century Schoolbook"/>
                <a:cs typeface="Century Schoolbook"/>
              </a:rPr>
              <a:t>H</a:t>
            </a:r>
            <a:r>
              <a:rPr sz="1200" spc="0" dirty="0" smtClean="0">
                <a:latin typeface="Century Schoolbook"/>
                <a:cs typeface="Century Schoolbook"/>
              </a:rPr>
              <a:t>E</a:t>
            </a:r>
            <a:r>
              <a:rPr sz="1200" spc="-4" dirty="0" smtClean="0">
                <a:latin typeface="Century Schoolbook"/>
                <a:cs typeface="Century Schoolbook"/>
              </a:rPr>
              <a:t>A</a:t>
            </a:r>
            <a:r>
              <a:rPr sz="1200" spc="0" dirty="0" smtClean="0">
                <a:latin typeface="Century Schoolbook"/>
                <a:cs typeface="Century Schoolbook"/>
              </a:rPr>
              <a:t>D</a:t>
            </a:r>
            <a:r>
              <a:rPr sz="1200" spc="4" dirty="0" smtClean="0">
                <a:latin typeface="Century Schoolbook"/>
                <a:cs typeface="Century Schoolbook"/>
              </a:rPr>
              <a:t> </a:t>
            </a:r>
            <a:r>
              <a:rPr sz="1200" spc="0" dirty="0" smtClean="0">
                <a:latin typeface="Century Schoolbook"/>
                <a:cs typeface="Century Schoolbook"/>
              </a:rPr>
              <a:t>or</a:t>
            </a:r>
            <a:r>
              <a:rPr sz="1200" spc="19" dirty="0" smtClean="0">
                <a:latin typeface="Century Schoolbook"/>
                <a:cs typeface="Century Schoolbook"/>
              </a:rPr>
              <a:t> </a:t>
            </a:r>
            <a:r>
              <a:rPr sz="1200" spc="0" dirty="0" smtClean="0">
                <a:latin typeface="Century Schoolbook"/>
                <a:cs typeface="Century Schoolbook"/>
              </a:rPr>
              <a:t>O</a:t>
            </a:r>
            <a:r>
              <a:rPr sz="1200" spc="-4" dirty="0" smtClean="0">
                <a:latin typeface="Century Schoolbook"/>
                <a:cs typeface="Century Schoolbook"/>
              </a:rPr>
              <a:t>P</a:t>
            </a:r>
            <a:r>
              <a:rPr sz="1200" spc="-9" dirty="0" smtClean="0">
                <a:latin typeface="Century Schoolbook"/>
                <a:cs typeface="Century Schoolbook"/>
              </a:rPr>
              <a:t>TI</a:t>
            </a:r>
            <a:r>
              <a:rPr sz="1200" spc="0" dirty="0" smtClean="0">
                <a:latin typeface="Century Schoolbook"/>
                <a:cs typeface="Century Schoolbook"/>
              </a:rPr>
              <a:t>O</a:t>
            </a:r>
            <a:r>
              <a:rPr sz="1200" spc="4" dirty="0" smtClean="0">
                <a:latin typeface="Century Schoolbook"/>
                <a:cs typeface="Century Schoolbook"/>
              </a:rPr>
              <a:t>N</a:t>
            </a:r>
            <a:r>
              <a:rPr sz="1200" spc="0" dirty="0" smtClean="0">
                <a:latin typeface="Century Schoolbook"/>
                <a:cs typeface="Century Schoolbook"/>
              </a:rPr>
              <a:t>S</a:t>
            </a:r>
            <a:endParaRPr sz="1200">
              <a:latin typeface="Century Schoolbook"/>
              <a:cs typeface="Century Schoolbook"/>
            </a:endParaRPr>
          </a:p>
        </p:txBody>
      </p:sp>
      <p:sp>
        <p:nvSpPr>
          <p:cNvPr id="4" name="object 4"/>
          <p:cNvSpPr txBox="1"/>
          <p:nvPr/>
        </p:nvSpPr>
        <p:spPr>
          <a:xfrm>
            <a:off x="5927725" y="6129337"/>
            <a:ext cx="3073400" cy="328612"/>
          </a:xfrm>
          <a:prstGeom prst="rect">
            <a:avLst/>
          </a:prstGeom>
        </p:spPr>
        <p:txBody>
          <a:bodyPr wrap="square" lIns="0" tIns="0" rIns="0" bIns="0" rtlCol="0">
            <a:noAutofit/>
          </a:bodyPr>
          <a:lstStyle/>
          <a:p>
            <a:pPr marL="92075">
              <a:lnSpc>
                <a:spcPct val="100179"/>
              </a:lnSpc>
              <a:spcBef>
                <a:spcPts val="409"/>
              </a:spcBef>
            </a:pPr>
            <a:r>
              <a:rPr sz="1200" spc="4" dirty="0" smtClean="0">
                <a:latin typeface="Century Schoolbook"/>
                <a:cs typeface="Century Schoolbook"/>
              </a:rPr>
              <a:t>Upda</a:t>
            </a:r>
            <a:r>
              <a:rPr sz="1200" spc="-9" dirty="0" smtClean="0">
                <a:latin typeface="Century Schoolbook"/>
                <a:cs typeface="Century Schoolbook"/>
              </a:rPr>
              <a:t>t</a:t>
            </a:r>
            <a:r>
              <a:rPr sz="1200" spc="0" dirty="0" smtClean="0">
                <a:latin typeface="Century Schoolbook"/>
                <a:cs typeface="Century Schoolbook"/>
              </a:rPr>
              <a:t>e   </a:t>
            </a:r>
            <a:r>
              <a:rPr sz="1200" spc="272" dirty="0" smtClean="0">
                <a:latin typeface="Century Schoolbook"/>
                <a:cs typeface="Century Schoolbook"/>
              </a:rPr>
              <a:t> </a:t>
            </a:r>
            <a:r>
              <a:rPr sz="1200" spc="-9" dirty="0" smtClean="0">
                <a:latin typeface="Century Schoolbook"/>
                <a:cs typeface="Century Schoolbook"/>
              </a:rPr>
              <a:t>P</a:t>
            </a:r>
            <a:r>
              <a:rPr lang="en-US" sz="1200" spc="4" dirty="0">
                <a:latin typeface="Century Schoolbook"/>
                <a:cs typeface="Century Schoolbook"/>
              </a:rPr>
              <a:t>U</a:t>
            </a:r>
            <a:r>
              <a:rPr lang="en-US" sz="1200" spc="4" dirty="0" smtClean="0">
                <a:latin typeface="Century Schoolbook"/>
                <a:cs typeface="Century Schoolbook"/>
              </a:rPr>
              <a:t>T</a:t>
            </a:r>
            <a:endParaRPr sz="1200" dirty="0">
              <a:latin typeface="Century Schoolbook"/>
              <a:cs typeface="Century Schoolbook"/>
            </a:endParaRPr>
          </a:p>
        </p:txBody>
      </p:sp>
      <p:sp>
        <p:nvSpPr>
          <p:cNvPr id="3" name="object 3"/>
          <p:cNvSpPr txBox="1"/>
          <p:nvPr/>
        </p:nvSpPr>
        <p:spPr>
          <a:xfrm>
            <a:off x="5927725" y="6457950"/>
            <a:ext cx="3073400" cy="328615"/>
          </a:xfrm>
          <a:prstGeom prst="rect">
            <a:avLst/>
          </a:prstGeom>
        </p:spPr>
        <p:txBody>
          <a:bodyPr wrap="square" lIns="0" tIns="0" rIns="0" bIns="0" rtlCol="0">
            <a:noAutofit/>
          </a:bodyPr>
          <a:lstStyle/>
          <a:p>
            <a:pPr marL="92075">
              <a:lnSpc>
                <a:spcPct val="100179"/>
              </a:lnSpc>
              <a:spcBef>
                <a:spcPts val="405"/>
              </a:spcBef>
            </a:pPr>
            <a:r>
              <a:rPr sz="1200" spc="0" dirty="0" smtClean="0">
                <a:latin typeface="Century Schoolbook"/>
                <a:cs typeface="Century Schoolbook"/>
              </a:rPr>
              <a:t>De</a:t>
            </a:r>
            <a:r>
              <a:rPr sz="1200" spc="4" dirty="0" smtClean="0">
                <a:latin typeface="Century Schoolbook"/>
                <a:cs typeface="Century Schoolbook"/>
              </a:rPr>
              <a:t>l</a:t>
            </a:r>
            <a:r>
              <a:rPr sz="1200" spc="0" dirty="0" smtClean="0">
                <a:latin typeface="Century Schoolbook"/>
                <a:cs typeface="Century Schoolbook"/>
              </a:rPr>
              <a:t>e</a:t>
            </a:r>
            <a:r>
              <a:rPr sz="1200" spc="-9" dirty="0" smtClean="0">
                <a:latin typeface="Century Schoolbook"/>
                <a:cs typeface="Century Schoolbook"/>
              </a:rPr>
              <a:t>t</a:t>
            </a:r>
            <a:r>
              <a:rPr sz="1200" spc="0" dirty="0" smtClean="0">
                <a:latin typeface="Century Schoolbook"/>
                <a:cs typeface="Century Schoolbook"/>
              </a:rPr>
              <a:t>e     </a:t>
            </a:r>
            <a:r>
              <a:rPr sz="1200" spc="134" dirty="0" smtClean="0">
                <a:latin typeface="Century Schoolbook"/>
                <a:cs typeface="Century Schoolbook"/>
              </a:rPr>
              <a:t> </a:t>
            </a:r>
            <a:r>
              <a:rPr sz="1200" spc="0" dirty="0" smtClean="0">
                <a:latin typeface="Century Schoolbook"/>
                <a:cs typeface="Century Schoolbook"/>
              </a:rPr>
              <a:t>DE</a:t>
            </a:r>
            <a:r>
              <a:rPr sz="1200" spc="-9" dirty="0" smtClean="0">
                <a:latin typeface="Century Schoolbook"/>
                <a:cs typeface="Century Schoolbook"/>
              </a:rPr>
              <a:t>L</a:t>
            </a:r>
            <a:r>
              <a:rPr sz="1200" spc="0" dirty="0" smtClean="0">
                <a:latin typeface="Century Schoolbook"/>
                <a:cs typeface="Century Schoolbook"/>
              </a:rPr>
              <a:t>E</a:t>
            </a:r>
            <a:r>
              <a:rPr sz="1200" spc="-9" dirty="0" smtClean="0">
                <a:latin typeface="Century Schoolbook"/>
                <a:cs typeface="Century Schoolbook"/>
              </a:rPr>
              <a:t>T</a:t>
            </a:r>
            <a:r>
              <a:rPr sz="1200" spc="0" dirty="0" smtClean="0">
                <a:latin typeface="Century Schoolbook"/>
                <a:cs typeface="Century Schoolbook"/>
              </a:rPr>
              <a:t>E</a:t>
            </a:r>
            <a:endParaRPr sz="1200">
              <a:latin typeface="Century Schoolbook"/>
              <a:cs typeface="Century Schoolbook"/>
            </a:endParaRPr>
          </a:p>
        </p:txBody>
      </p:sp>
      <p:sp>
        <p:nvSpPr>
          <p:cNvPr id="2" name="object 2"/>
          <p:cNvSpPr txBox="1"/>
          <p:nvPr/>
        </p:nvSpPr>
        <p:spPr>
          <a:xfrm>
            <a:off x="0" y="0"/>
            <a:ext cx="9144000" cy="876300"/>
          </a:xfrm>
          <a:prstGeom prst="rect">
            <a:avLst/>
          </a:prstGeom>
        </p:spPr>
        <p:txBody>
          <a:bodyPr wrap="square" lIns="0" tIns="0" rIns="0" bIns="0" rtlCol="0">
            <a:noAutofit/>
          </a:bodyPr>
          <a:lstStyle/>
          <a:p>
            <a:pPr>
              <a:lnSpc>
                <a:spcPts val="1400"/>
              </a:lnSpc>
              <a:spcBef>
                <a:spcPts val="68"/>
              </a:spcBef>
            </a:pPr>
            <a:endParaRPr sz="1400"/>
          </a:p>
          <a:p>
            <a:pPr marL="163677">
              <a:lnSpc>
                <a:spcPct val="100179"/>
              </a:lnSpc>
            </a:pPr>
            <a:r>
              <a:rPr sz="3200" spc="0" dirty="0" smtClean="0">
                <a:latin typeface="Century Schoolbook"/>
                <a:cs typeface="Century Schoolbook"/>
              </a:rPr>
              <a:t>R</a:t>
            </a:r>
            <a:r>
              <a:rPr sz="3200" spc="9" dirty="0" smtClean="0">
                <a:latin typeface="Century Schoolbook"/>
                <a:cs typeface="Century Schoolbook"/>
              </a:rPr>
              <a:t>e</a:t>
            </a:r>
            <a:r>
              <a:rPr sz="3200" spc="4" dirty="0" smtClean="0">
                <a:latin typeface="Century Schoolbook"/>
                <a:cs typeface="Century Schoolbook"/>
              </a:rPr>
              <a:t>s</a:t>
            </a:r>
            <a:r>
              <a:rPr sz="3200" spc="9" dirty="0" smtClean="0">
                <a:latin typeface="Century Schoolbook"/>
                <a:cs typeface="Century Schoolbook"/>
              </a:rPr>
              <a:t>o</a:t>
            </a:r>
            <a:r>
              <a:rPr sz="3200" spc="0" dirty="0" smtClean="0">
                <a:latin typeface="Century Schoolbook"/>
                <a:cs typeface="Century Schoolbook"/>
              </a:rPr>
              <a:t>urce</a:t>
            </a:r>
            <a:r>
              <a:rPr sz="3200" spc="-148" dirty="0" smtClean="0">
                <a:latin typeface="Century Schoolbook"/>
                <a:cs typeface="Century Schoolbook"/>
              </a:rPr>
              <a:t> </a:t>
            </a:r>
            <a:r>
              <a:rPr sz="3200" spc="-9" dirty="0" smtClean="0">
                <a:latin typeface="Century Schoolbook"/>
                <a:cs typeface="Century Schoolbook"/>
              </a:rPr>
              <a:t>O</a:t>
            </a:r>
            <a:r>
              <a:rPr sz="3200" spc="0" dirty="0" smtClean="0">
                <a:latin typeface="Century Schoolbook"/>
                <a:cs typeface="Century Schoolbook"/>
              </a:rPr>
              <a:t>ri</a:t>
            </a:r>
            <a:r>
              <a:rPr sz="3200" spc="9" dirty="0" smtClean="0">
                <a:latin typeface="Century Schoolbook"/>
                <a:cs typeface="Century Schoolbook"/>
              </a:rPr>
              <a:t>e</a:t>
            </a:r>
            <a:r>
              <a:rPr sz="3200" spc="0" dirty="0" smtClean="0">
                <a:latin typeface="Century Schoolbook"/>
                <a:cs typeface="Century Schoolbook"/>
              </a:rPr>
              <a:t>nt</a:t>
            </a:r>
            <a:r>
              <a:rPr sz="3200" spc="9" dirty="0" smtClean="0">
                <a:latin typeface="Century Schoolbook"/>
                <a:cs typeface="Century Schoolbook"/>
              </a:rPr>
              <a:t>e</a:t>
            </a:r>
            <a:r>
              <a:rPr sz="3200" spc="0" dirty="0" smtClean="0">
                <a:latin typeface="Century Schoolbook"/>
                <a:cs typeface="Century Schoolbook"/>
              </a:rPr>
              <a:t>d</a:t>
            </a:r>
            <a:r>
              <a:rPr sz="3200" spc="-91" dirty="0" smtClean="0">
                <a:latin typeface="Century Schoolbook"/>
                <a:cs typeface="Century Schoolbook"/>
              </a:rPr>
              <a:t> </a:t>
            </a:r>
            <a:r>
              <a:rPr sz="3200" spc="-14" dirty="0" smtClean="0">
                <a:latin typeface="Century Schoolbook"/>
                <a:cs typeface="Century Schoolbook"/>
              </a:rPr>
              <a:t>W</a:t>
            </a:r>
            <a:r>
              <a:rPr sz="3200" spc="9" dirty="0" smtClean="0">
                <a:latin typeface="Century Schoolbook"/>
                <a:cs typeface="Century Schoolbook"/>
              </a:rPr>
              <a:t>e</a:t>
            </a:r>
            <a:r>
              <a:rPr sz="3200" spc="0" dirty="0" smtClean="0">
                <a:latin typeface="Century Schoolbook"/>
                <a:cs typeface="Century Schoolbook"/>
              </a:rPr>
              <a:t>b</a:t>
            </a:r>
            <a:r>
              <a:rPr sz="3200" spc="-65" dirty="0" smtClean="0">
                <a:latin typeface="Century Schoolbook"/>
                <a:cs typeface="Century Schoolbook"/>
              </a:rPr>
              <a:t> </a:t>
            </a:r>
            <a:r>
              <a:rPr sz="3200" spc="0" dirty="0" smtClean="0">
                <a:latin typeface="Century Schoolbook"/>
                <a:cs typeface="Century Schoolbook"/>
              </a:rPr>
              <a:t>S</a:t>
            </a:r>
            <a:r>
              <a:rPr sz="3200" spc="14" dirty="0" smtClean="0">
                <a:latin typeface="Century Schoolbook"/>
                <a:cs typeface="Century Schoolbook"/>
              </a:rPr>
              <a:t>e</a:t>
            </a:r>
            <a:r>
              <a:rPr sz="3200" spc="0" dirty="0" smtClean="0">
                <a:latin typeface="Century Schoolbook"/>
                <a:cs typeface="Century Schoolbook"/>
              </a:rPr>
              <a:t>r</a:t>
            </a:r>
            <a:r>
              <a:rPr sz="3200" spc="-14" dirty="0" smtClean="0">
                <a:latin typeface="Century Schoolbook"/>
                <a:cs typeface="Century Schoolbook"/>
              </a:rPr>
              <a:t>v</a:t>
            </a:r>
            <a:r>
              <a:rPr sz="3200" spc="0" dirty="0" smtClean="0">
                <a:latin typeface="Century Schoolbook"/>
                <a:cs typeface="Century Schoolbook"/>
              </a:rPr>
              <a:t>ic</a:t>
            </a:r>
            <a:r>
              <a:rPr sz="3200" spc="9" dirty="0" smtClean="0">
                <a:latin typeface="Century Schoolbook"/>
                <a:cs typeface="Century Schoolbook"/>
              </a:rPr>
              <a:t>e</a:t>
            </a:r>
            <a:r>
              <a:rPr sz="3200" spc="0" dirty="0" smtClean="0">
                <a:latin typeface="Century Schoolbook"/>
                <a:cs typeface="Century Schoolbook"/>
              </a:rPr>
              <a:t>s</a:t>
            </a:r>
            <a:r>
              <a:rPr sz="3200" spc="-42" dirty="0" smtClean="0">
                <a:latin typeface="Century Schoolbook"/>
                <a:cs typeface="Century Schoolbook"/>
              </a:rPr>
              <a:t> </a:t>
            </a:r>
            <a:r>
              <a:rPr sz="3200" spc="0" dirty="0" smtClean="0">
                <a:latin typeface="Century Schoolbook"/>
                <a:cs typeface="Century Schoolbook"/>
              </a:rPr>
              <a:t>-</a:t>
            </a:r>
            <a:r>
              <a:rPr sz="3200" spc="-10" dirty="0" smtClean="0">
                <a:latin typeface="Century Schoolbook"/>
                <a:cs typeface="Century Schoolbook"/>
              </a:rPr>
              <a:t> </a:t>
            </a:r>
            <a:r>
              <a:rPr sz="3200" spc="0" dirty="0" smtClean="0">
                <a:latin typeface="Century Schoolbook"/>
                <a:cs typeface="Century Schoolbook"/>
              </a:rPr>
              <a:t>Archit</a:t>
            </a:r>
            <a:r>
              <a:rPr sz="3200" spc="9" dirty="0" smtClean="0">
                <a:latin typeface="Century Schoolbook"/>
                <a:cs typeface="Century Schoolbook"/>
              </a:rPr>
              <a:t>e</a:t>
            </a:r>
            <a:r>
              <a:rPr sz="3200" spc="0" dirty="0" smtClean="0">
                <a:latin typeface="Century Schoolbook"/>
                <a:cs typeface="Century Schoolbook"/>
              </a:rPr>
              <a:t>cture</a:t>
            </a:r>
            <a:endParaRPr sz="3200">
              <a:latin typeface="Century Schoolbook"/>
              <a:cs typeface="Century Schoolbook"/>
            </a:endParaRPr>
          </a:p>
        </p:txBody>
      </p:sp>
    </p:spTree>
    <p:extLst>
      <p:ext uri="{BB962C8B-B14F-4D97-AF65-F5344CB8AC3E}">
        <p14:creationId xmlns:p14="http://schemas.microsoft.com/office/powerpoint/2010/main" val="2996051641"/>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r>
              <a:rPr lang="en-US" dirty="0" smtClean="0"/>
              <a:t>What are the principles/constraints of REST architecture?</a:t>
            </a:r>
            <a:endParaRPr lang="en-US" dirty="0"/>
          </a:p>
        </p:txBody>
      </p:sp>
      <p:sp>
        <p:nvSpPr>
          <p:cNvPr id="4" name="Rounded Rectangle 3"/>
          <p:cNvSpPr/>
          <p:nvPr/>
        </p:nvSpPr>
        <p:spPr>
          <a:xfrm>
            <a:off x="0" y="1524000"/>
            <a:ext cx="23622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Uniform Interface</a:t>
            </a:r>
            <a:endParaRPr lang="en-US" sz="2800" b="1" dirty="0"/>
          </a:p>
        </p:txBody>
      </p:sp>
      <p:sp>
        <p:nvSpPr>
          <p:cNvPr id="5" name="Rounded Rectangle 4"/>
          <p:cNvSpPr/>
          <p:nvPr/>
        </p:nvSpPr>
        <p:spPr>
          <a:xfrm>
            <a:off x="0" y="2514600"/>
            <a:ext cx="23622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Stateless</a:t>
            </a:r>
            <a:endParaRPr lang="en-US" sz="2800" b="1" dirty="0"/>
          </a:p>
        </p:txBody>
      </p:sp>
      <p:sp>
        <p:nvSpPr>
          <p:cNvPr id="6" name="Rounded Rectangle 5"/>
          <p:cNvSpPr/>
          <p:nvPr/>
        </p:nvSpPr>
        <p:spPr>
          <a:xfrm>
            <a:off x="0" y="3505200"/>
            <a:ext cx="23622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Cacheable</a:t>
            </a:r>
            <a:endParaRPr lang="en-US" sz="2800" b="1" dirty="0"/>
          </a:p>
        </p:txBody>
      </p:sp>
      <p:sp>
        <p:nvSpPr>
          <p:cNvPr id="7" name="Rounded Rectangle 6"/>
          <p:cNvSpPr/>
          <p:nvPr/>
        </p:nvSpPr>
        <p:spPr>
          <a:xfrm>
            <a:off x="0" y="4495800"/>
            <a:ext cx="23622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Layered System</a:t>
            </a:r>
            <a:endParaRPr lang="en-US" sz="2800" b="1" dirty="0"/>
          </a:p>
        </p:txBody>
      </p:sp>
      <p:sp>
        <p:nvSpPr>
          <p:cNvPr id="8" name="Rounded Rectangle 7"/>
          <p:cNvSpPr/>
          <p:nvPr/>
        </p:nvSpPr>
        <p:spPr>
          <a:xfrm>
            <a:off x="0" y="5562600"/>
            <a:ext cx="2362200" cy="1295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Code on Demand (optional)</a:t>
            </a:r>
            <a:endParaRPr lang="en-US" sz="2800" b="1" dirty="0"/>
          </a:p>
        </p:txBody>
      </p:sp>
      <p:sp>
        <p:nvSpPr>
          <p:cNvPr id="11" name="Rounded Rectangular Callout 10"/>
          <p:cNvSpPr/>
          <p:nvPr/>
        </p:nvSpPr>
        <p:spPr>
          <a:xfrm>
            <a:off x="2438400" y="1143000"/>
            <a:ext cx="6705600" cy="1752600"/>
          </a:xfrm>
          <a:prstGeom prst="wedgeRoundRectCallout">
            <a:avLst>
              <a:gd name="adj1" fmla="val -59823"/>
              <a:gd name="adj2" fmla="val 1666"/>
              <a:gd name="adj3" fmla="val 16667"/>
            </a:avLst>
          </a:prstGeom>
          <a:solidFill>
            <a:srgbClr val="FEF6F0"/>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1.Resource:</a:t>
            </a:r>
            <a:r>
              <a:rPr lang="en-US" sz="2800" dirty="0" smtClean="0"/>
              <a:t> everything is a resource</a:t>
            </a:r>
          </a:p>
          <a:p>
            <a:r>
              <a:rPr lang="en-US" sz="2800" b="1" dirty="0" smtClean="0"/>
              <a:t>2.URI:</a:t>
            </a:r>
            <a:r>
              <a:rPr lang="en-US" sz="2800" dirty="0" smtClean="0"/>
              <a:t> any resource/data can been accessed by a URI</a:t>
            </a:r>
          </a:p>
          <a:p>
            <a:r>
              <a:rPr lang="en-US" sz="2800" b="1" dirty="0" smtClean="0"/>
              <a:t>3.HTTP:</a:t>
            </a:r>
            <a:r>
              <a:rPr lang="en-US" sz="2800" dirty="0" smtClean="0"/>
              <a:t> make explicit use of HTTP methods</a:t>
            </a:r>
          </a:p>
          <a:p>
            <a:pPr algn="ctr"/>
            <a:endParaRPr lang="en-US" dirty="0"/>
          </a:p>
        </p:txBody>
      </p:sp>
      <p:sp>
        <p:nvSpPr>
          <p:cNvPr id="12" name="Rounded Rectangular Callout 11"/>
          <p:cNvSpPr/>
          <p:nvPr/>
        </p:nvSpPr>
        <p:spPr>
          <a:xfrm>
            <a:off x="2438400" y="3124200"/>
            <a:ext cx="6705600" cy="914400"/>
          </a:xfrm>
          <a:prstGeom prst="wedgeRoundRectCallout">
            <a:avLst>
              <a:gd name="adj1" fmla="val -60903"/>
              <a:gd name="adj2" fmla="val -46834"/>
              <a:gd name="adj3" fmla="val 16667"/>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4.Stateless: </a:t>
            </a:r>
            <a:r>
              <a:rPr lang="en-US" sz="2800" dirty="0" smtClean="0"/>
              <a:t>all client- server communications are stateless</a:t>
            </a:r>
            <a:endParaRPr lang="en-US" dirty="0"/>
          </a:p>
        </p:txBody>
      </p:sp>
      <p:sp>
        <p:nvSpPr>
          <p:cNvPr id="13" name="Rounded Rectangular Callout 12"/>
          <p:cNvSpPr/>
          <p:nvPr/>
        </p:nvSpPr>
        <p:spPr>
          <a:xfrm>
            <a:off x="2438400" y="4191000"/>
            <a:ext cx="6705600" cy="533400"/>
          </a:xfrm>
          <a:prstGeom prst="wedgeRoundRectCallout">
            <a:avLst>
              <a:gd name="adj1" fmla="val -57494"/>
              <a:gd name="adj2" fmla="val -55763"/>
              <a:gd name="adj3" fmla="val 16667"/>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5.Caching:  </a:t>
            </a:r>
            <a:r>
              <a:rPr lang="en-US" sz="2800" dirty="0" smtClean="0"/>
              <a:t>happens at client side</a:t>
            </a:r>
            <a:endParaRPr lang="en-US" dirty="0"/>
          </a:p>
        </p:txBody>
      </p:sp>
      <p:sp>
        <p:nvSpPr>
          <p:cNvPr id="14" name="Rounded Rectangular Callout 13"/>
          <p:cNvSpPr/>
          <p:nvPr/>
        </p:nvSpPr>
        <p:spPr>
          <a:xfrm>
            <a:off x="2438400" y="4876800"/>
            <a:ext cx="6705600" cy="762000"/>
          </a:xfrm>
          <a:prstGeom prst="wedgeRoundRectCallout">
            <a:avLst>
              <a:gd name="adj1" fmla="val -61187"/>
              <a:gd name="adj2" fmla="val -34334"/>
              <a:gd name="adj3" fmla="val 16667"/>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6.Layering:  </a:t>
            </a:r>
            <a:r>
              <a:rPr lang="en-US" sz="2800" dirty="0" smtClean="0"/>
              <a:t>layers can exist between client and server</a:t>
            </a:r>
            <a:endParaRPr lang="en-US" dirty="0"/>
          </a:p>
        </p:txBody>
      </p:sp>
      <p:sp>
        <p:nvSpPr>
          <p:cNvPr id="15" name="Rounded Rectangular Callout 14"/>
          <p:cNvSpPr/>
          <p:nvPr/>
        </p:nvSpPr>
        <p:spPr>
          <a:xfrm>
            <a:off x="2438400" y="5715000"/>
            <a:ext cx="6705600" cy="1143000"/>
          </a:xfrm>
          <a:prstGeom prst="wedgeRoundRectCallout">
            <a:avLst>
              <a:gd name="adj1" fmla="val -61187"/>
              <a:gd name="adj2" fmla="val -34334"/>
              <a:gd name="adj3" fmla="val 16667"/>
            </a:avLst>
          </a:prstGeom>
          <a:solidFill>
            <a:srgbClr val="FEF6F0"/>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7.Code-on-deamnd: </a:t>
            </a:r>
            <a:r>
              <a:rPr lang="en-US" sz="2800" dirty="0" smtClean="0"/>
              <a:t>ability to download and execute code on client side</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Web Service?</a:t>
            </a:r>
            <a:endParaRPr lang="en-US" dirty="0"/>
          </a:p>
        </p:txBody>
      </p:sp>
      <p:sp>
        <p:nvSpPr>
          <p:cNvPr id="3" name="Content Placeholder 2"/>
          <p:cNvSpPr>
            <a:spLocks noGrp="1"/>
          </p:cNvSpPr>
          <p:nvPr>
            <p:ph idx="1"/>
          </p:nvPr>
        </p:nvSpPr>
        <p:spPr/>
        <p:txBody>
          <a:bodyPr/>
          <a:lstStyle/>
          <a:p>
            <a:r>
              <a:rPr lang="en-US" dirty="0"/>
              <a:t>S</a:t>
            </a:r>
            <a:r>
              <a:rPr lang="en-US" dirty="0" smtClean="0"/>
              <a:t>ervice available over the web </a:t>
            </a:r>
          </a:p>
          <a:p>
            <a:r>
              <a:rPr lang="en-US" dirty="0"/>
              <a:t>E</a:t>
            </a:r>
            <a:r>
              <a:rPr lang="en-US" dirty="0" smtClean="0"/>
              <a:t>nables communication between applications over the web </a:t>
            </a:r>
          </a:p>
          <a:p>
            <a:r>
              <a:rPr lang="en-US" dirty="0" smtClean="0"/>
              <a:t> Provides a standard protocol/format for communication.</a:t>
            </a:r>
            <a:endParaRPr lang="en-US" dirty="0"/>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RESTful</a:t>
            </a:r>
            <a:r>
              <a:rPr lang="en-US" dirty="0" smtClean="0"/>
              <a:t> Web Services?</a:t>
            </a:r>
            <a:endParaRPr lang="en-US" dirty="0"/>
          </a:p>
        </p:txBody>
      </p:sp>
      <p:grpSp>
        <p:nvGrpSpPr>
          <p:cNvPr id="30" name="Group 29"/>
          <p:cNvGrpSpPr/>
          <p:nvPr/>
        </p:nvGrpSpPr>
        <p:grpSpPr>
          <a:xfrm>
            <a:off x="3581400" y="1219200"/>
            <a:ext cx="5562600" cy="5638800"/>
            <a:chOff x="3276600" y="1219200"/>
            <a:chExt cx="5562600" cy="5638800"/>
          </a:xfrm>
        </p:grpSpPr>
        <p:sp>
          <p:nvSpPr>
            <p:cNvPr id="4" name="Rectangle 3"/>
            <p:cNvSpPr/>
            <p:nvPr/>
          </p:nvSpPr>
          <p:spPr>
            <a:xfrm>
              <a:off x="6629400" y="1828800"/>
              <a:ext cx="2057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a:p>
          </p:txBody>
        </p:sp>
        <p:sp>
          <p:nvSpPr>
            <p:cNvPr id="5" name="Rectangle 4"/>
            <p:cNvSpPr/>
            <p:nvPr/>
          </p:nvSpPr>
          <p:spPr>
            <a:xfrm>
              <a:off x="6019800" y="1219200"/>
              <a:ext cx="2819400" cy="5638800"/>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lang="en-US" sz="2400" b="1" dirty="0" smtClean="0"/>
                <a:t>Employee Management System</a:t>
              </a:r>
              <a:endParaRPr lang="en-US" sz="2400" b="1" dirty="0"/>
            </a:p>
          </p:txBody>
        </p:sp>
        <p:grpSp>
          <p:nvGrpSpPr>
            <p:cNvPr id="28" name="Group 27"/>
            <p:cNvGrpSpPr/>
            <p:nvPr/>
          </p:nvGrpSpPr>
          <p:grpSpPr>
            <a:xfrm>
              <a:off x="6324600" y="1371600"/>
              <a:ext cx="2514600" cy="4495800"/>
              <a:chOff x="6096000" y="1371600"/>
              <a:chExt cx="2743200" cy="4495800"/>
            </a:xfrm>
          </p:grpSpPr>
          <p:sp>
            <p:nvSpPr>
              <p:cNvPr id="7" name="Rectangle 6"/>
              <p:cNvSpPr/>
              <p:nvPr/>
            </p:nvSpPr>
            <p:spPr>
              <a:xfrm>
                <a:off x="6096000" y="1371600"/>
                <a:ext cx="2667000" cy="60960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Employees</a:t>
                </a:r>
                <a:endParaRPr lang="en-US" sz="2800" dirty="0"/>
              </a:p>
            </p:txBody>
          </p:sp>
          <p:sp>
            <p:nvSpPr>
              <p:cNvPr id="8" name="Rectangle 7"/>
              <p:cNvSpPr/>
              <p:nvPr/>
            </p:nvSpPr>
            <p:spPr>
              <a:xfrm>
                <a:off x="6172200" y="3429000"/>
                <a:ext cx="2667000" cy="60960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Departments</a:t>
                </a:r>
                <a:endParaRPr lang="en-US" sz="2800" dirty="0"/>
              </a:p>
            </p:txBody>
          </p:sp>
          <p:sp>
            <p:nvSpPr>
              <p:cNvPr id="9" name="Rectangle 8"/>
              <p:cNvSpPr/>
              <p:nvPr/>
            </p:nvSpPr>
            <p:spPr>
              <a:xfrm>
                <a:off x="7162800" y="2057400"/>
                <a:ext cx="1600200" cy="533400"/>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Id</a:t>
                </a:r>
                <a:endParaRPr lang="en-US" sz="2800" dirty="0"/>
              </a:p>
            </p:txBody>
          </p:sp>
          <p:sp>
            <p:nvSpPr>
              <p:cNvPr id="10" name="Rectangle 9"/>
              <p:cNvSpPr/>
              <p:nvPr/>
            </p:nvSpPr>
            <p:spPr>
              <a:xfrm>
                <a:off x="7162800" y="2743200"/>
                <a:ext cx="1600200" cy="533400"/>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Name</a:t>
                </a:r>
                <a:endParaRPr lang="en-US" sz="2800" dirty="0"/>
              </a:p>
            </p:txBody>
          </p:sp>
          <p:sp>
            <p:nvSpPr>
              <p:cNvPr id="11" name="Rectangle 10"/>
              <p:cNvSpPr/>
              <p:nvPr/>
            </p:nvSpPr>
            <p:spPr>
              <a:xfrm>
                <a:off x="7162800" y="4114800"/>
                <a:ext cx="1600200" cy="533400"/>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Id</a:t>
                </a:r>
                <a:endParaRPr lang="en-US" sz="2800" dirty="0"/>
              </a:p>
            </p:txBody>
          </p:sp>
          <p:sp>
            <p:nvSpPr>
              <p:cNvPr id="12" name="Rectangle 11"/>
              <p:cNvSpPr/>
              <p:nvPr/>
            </p:nvSpPr>
            <p:spPr>
              <a:xfrm>
                <a:off x="7162800" y="4876800"/>
                <a:ext cx="1600200" cy="533400"/>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Name</a:t>
                </a:r>
                <a:endParaRPr lang="en-US" sz="2800" dirty="0"/>
              </a:p>
            </p:txBody>
          </p:sp>
          <p:sp>
            <p:nvSpPr>
              <p:cNvPr id="15" name="Rectangle 14"/>
              <p:cNvSpPr/>
              <p:nvPr/>
            </p:nvSpPr>
            <p:spPr>
              <a:xfrm>
                <a:off x="6172200" y="5562600"/>
                <a:ext cx="6858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Rectangle 15"/>
              <p:cNvSpPr/>
              <p:nvPr/>
            </p:nvSpPr>
            <p:spPr>
              <a:xfrm>
                <a:off x="7543800" y="5562600"/>
                <a:ext cx="685800"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27" name="Group 26"/>
            <p:cNvGrpSpPr/>
            <p:nvPr/>
          </p:nvGrpSpPr>
          <p:grpSpPr>
            <a:xfrm>
              <a:off x="3276600" y="2286000"/>
              <a:ext cx="2209800" cy="4267200"/>
              <a:chOff x="2932471" y="2362200"/>
              <a:chExt cx="2566219" cy="4267200"/>
            </a:xfrm>
          </p:grpSpPr>
          <p:sp>
            <p:nvSpPr>
              <p:cNvPr id="6" name="Rectangle 5"/>
              <p:cNvSpPr/>
              <p:nvPr/>
            </p:nvSpPr>
            <p:spPr>
              <a:xfrm>
                <a:off x="2932471" y="2362200"/>
                <a:ext cx="240152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Resources</a:t>
                </a:r>
                <a:endParaRPr lang="en-US" sz="2400" b="1" dirty="0"/>
              </a:p>
            </p:txBody>
          </p:sp>
          <p:sp>
            <p:nvSpPr>
              <p:cNvPr id="13" name="Rectangle 12"/>
              <p:cNvSpPr/>
              <p:nvPr/>
            </p:nvSpPr>
            <p:spPr>
              <a:xfrm>
                <a:off x="2932471" y="3276600"/>
                <a:ext cx="2401529" cy="609600"/>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Employees</a:t>
                </a:r>
                <a:endParaRPr lang="en-US" sz="2800" dirty="0"/>
              </a:p>
            </p:txBody>
          </p:sp>
          <p:sp>
            <p:nvSpPr>
              <p:cNvPr id="14" name="Rectangle 13"/>
              <p:cNvSpPr/>
              <p:nvPr/>
            </p:nvSpPr>
            <p:spPr>
              <a:xfrm>
                <a:off x="2932471" y="4495800"/>
                <a:ext cx="2566219" cy="533400"/>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Departments</a:t>
                </a:r>
                <a:endParaRPr lang="en-US" sz="2800" dirty="0"/>
              </a:p>
            </p:txBody>
          </p:sp>
          <p:sp>
            <p:nvSpPr>
              <p:cNvPr id="17" name="Rectangle 16"/>
              <p:cNvSpPr/>
              <p:nvPr/>
            </p:nvSpPr>
            <p:spPr>
              <a:xfrm>
                <a:off x="2932472" y="5334000"/>
                <a:ext cx="2490019"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ectangle 17"/>
              <p:cNvSpPr/>
              <p:nvPr/>
            </p:nvSpPr>
            <p:spPr>
              <a:xfrm>
                <a:off x="2932471" y="6096000"/>
                <a:ext cx="2477729"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cxnSp>
          <p:nvCxnSpPr>
            <p:cNvPr id="20" name="Straight Arrow Connector 19"/>
            <p:cNvCxnSpPr/>
            <p:nvPr/>
          </p:nvCxnSpPr>
          <p:spPr>
            <a:xfrm rot="5400000">
              <a:off x="5143500" y="2171700"/>
              <a:ext cx="1447800" cy="1066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1"/>
            </p:cNvCxnSpPr>
            <p:nvPr/>
          </p:nvCxnSpPr>
          <p:spPr>
            <a:xfrm rot="10800000" flipV="1">
              <a:off x="5257800" y="3733800"/>
              <a:ext cx="113665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endCxn id="17" idx="3"/>
            </p:cNvCxnSpPr>
            <p:nvPr/>
          </p:nvCxnSpPr>
          <p:spPr>
            <a:xfrm rot="10800000">
              <a:off x="5420784" y="5524500"/>
              <a:ext cx="980021"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6" idx="1"/>
            </p:cNvCxnSpPr>
            <p:nvPr/>
          </p:nvCxnSpPr>
          <p:spPr>
            <a:xfrm rot="10800000" flipV="1">
              <a:off x="5334000" y="5715000"/>
              <a:ext cx="231775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9" name="TextBox 28"/>
          <p:cNvSpPr txBox="1"/>
          <p:nvPr/>
        </p:nvSpPr>
        <p:spPr>
          <a:xfrm>
            <a:off x="0" y="1371600"/>
            <a:ext cx="3759619" cy="369332"/>
          </a:xfrm>
          <a:prstGeom prst="rect">
            <a:avLst/>
          </a:prstGeom>
          <a:noFill/>
        </p:spPr>
        <p:txBody>
          <a:bodyPr wrap="none" rtlCol="0">
            <a:spAutoFit/>
          </a:bodyPr>
          <a:lstStyle/>
          <a:p>
            <a:r>
              <a:rPr lang="en-US" b="1" dirty="0" smtClean="0"/>
              <a:t>1.Resources: </a:t>
            </a:r>
            <a:r>
              <a:rPr lang="en-US" dirty="0" smtClean="0"/>
              <a:t>everything is a resources</a:t>
            </a:r>
            <a:endParaRPr lang="en-US" b="1" dirty="0"/>
          </a:p>
        </p:txBody>
      </p:sp>
      <p:sp>
        <p:nvSpPr>
          <p:cNvPr id="24" name="TextBox 23"/>
          <p:cNvSpPr txBox="1"/>
          <p:nvPr/>
        </p:nvSpPr>
        <p:spPr>
          <a:xfrm>
            <a:off x="0" y="1828800"/>
            <a:ext cx="4965270" cy="369332"/>
          </a:xfrm>
          <a:prstGeom prst="rect">
            <a:avLst/>
          </a:prstGeom>
          <a:noFill/>
        </p:spPr>
        <p:txBody>
          <a:bodyPr wrap="none" rtlCol="0">
            <a:spAutoFit/>
          </a:bodyPr>
          <a:lstStyle/>
          <a:p>
            <a:r>
              <a:rPr lang="en-US" b="1" dirty="0" smtClean="0"/>
              <a:t>2.URI : </a:t>
            </a:r>
            <a:r>
              <a:rPr lang="en-US" dirty="0" smtClean="0"/>
              <a:t>any resource/data can be accessed by a URI</a:t>
            </a:r>
            <a:endParaRPr lang="en-US" dirty="0"/>
          </a:p>
        </p:txBody>
      </p:sp>
      <p:sp>
        <p:nvSpPr>
          <p:cNvPr id="25" name="TextBox 24"/>
          <p:cNvSpPr txBox="1"/>
          <p:nvPr/>
        </p:nvSpPr>
        <p:spPr>
          <a:xfrm>
            <a:off x="0" y="3276600"/>
            <a:ext cx="3248518" cy="369332"/>
          </a:xfrm>
          <a:prstGeom prst="rect">
            <a:avLst/>
          </a:prstGeom>
          <a:noFill/>
        </p:spPr>
        <p:txBody>
          <a:bodyPr wrap="none" rtlCol="0">
            <a:spAutoFit/>
          </a:bodyPr>
          <a:lstStyle/>
          <a:p>
            <a:r>
              <a:rPr lang="en-US" b="1" dirty="0" smtClean="0"/>
              <a:t>http://example.com/employees</a:t>
            </a:r>
            <a:endParaRPr lang="en-US" dirty="0"/>
          </a:p>
        </p:txBody>
      </p:sp>
      <p:sp>
        <p:nvSpPr>
          <p:cNvPr id="35" name="Rectangle 34"/>
          <p:cNvSpPr/>
          <p:nvPr/>
        </p:nvSpPr>
        <p:spPr>
          <a:xfrm>
            <a:off x="609601" y="2362200"/>
            <a:ext cx="1142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URI</a:t>
            </a:r>
            <a:endParaRPr lang="en-US" sz="2400" b="1" dirty="0"/>
          </a:p>
        </p:txBody>
      </p:sp>
      <p:sp>
        <p:nvSpPr>
          <p:cNvPr id="36" name="TextBox 35"/>
          <p:cNvSpPr txBox="1"/>
          <p:nvPr/>
        </p:nvSpPr>
        <p:spPr>
          <a:xfrm>
            <a:off x="0" y="3886200"/>
            <a:ext cx="3687741" cy="369332"/>
          </a:xfrm>
          <a:prstGeom prst="rect">
            <a:avLst/>
          </a:prstGeom>
          <a:noFill/>
        </p:spPr>
        <p:txBody>
          <a:bodyPr wrap="none" rtlCol="0">
            <a:spAutoFit/>
          </a:bodyPr>
          <a:lstStyle/>
          <a:p>
            <a:r>
              <a:rPr lang="en-US" b="1" dirty="0" smtClean="0"/>
              <a:t>http://example.com/employees/{id}</a:t>
            </a:r>
            <a:endParaRPr lang="en-US" dirty="0"/>
          </a:p>
        </p:txBody>
      </p:sp>
      <p:sp>
        <p:nvSpPr>
          <p:cNvPr id="37" name="TextBox 36"/>
          <p:cNvSpPr txBox="1"/>
          <p:nvPr/>
        </p:nvSpPr>
        <p:spPr>
          <a:xfrm>
            <a:off x="0" y="4648200"/>
            <a:ext cx="3454728" cy="369332"/>
          </a:xfrm>
          <a:prstGeom prst="rect">
            <a:avLst/>
          </a:prstGeom>
          <a:noFill/>
        </p:spPr>
        <p:txBody>
          <a:bodyPr wrap="none" rtlCol="0">
            <a:spAutoFit/>
          </a:bodyPr>
          <a:lstStyle/>
          <a:p>
            <a:r>
              <a:rPr lang="en-US" b="1" dirty="0" smtClean="0"/>
              <a:t>http://example.com/departments</a:t>
            </a:r>
            <a:endParaRPr lang="en-US" dirty="0"/>
          </a:p>
        </p:txBody>
      </p:sp>
      <p:sp>
        <p:nvSpPr>
          <p:cNvPr id="38" name="TextBox 37"/>
          <p:cNvSpPr txBox="1"/>
          <p:nvPr/>
        </p:nvSpPr>
        <p:spPr>
          <a:xfrm>
            <a:off x="0" y="5334000"/>
            <a:ext cx="3893951" cy="369332"/>
          </a:xfrm>
          <a:prstGeom prst="rect">
            <a:avLst/>
          </a:prstGeom>
          <a:noFill/>
        </p:spPr>
        <p:txBody>
          <a:bodyPr wrap="none" rtlCol="0">
            <a:spAutoFit/>
          </a:bodyPr>
          <a:lstStyle/>
          <a:p>
            <a:r>
              <a:rPr lang="en-US" b="1" dirty="0" smtClean="0"/>
              <a:t>http://example.com/departments/{id}</a:t>
            </a:r>
            <a:endParaRPr lang="en-US" dirty="0"/>
          </a:p>
        </p:txBody>
      </p:sp>
      <p:sp>
        <p:nvSpPr>
          <p:cNvPr id="39" name="TextBox 38"/>
          <p:cNvSpPr txBox="1"/>
          <p:nvPr/>
        </p:nvSpPr>
        <p:spPr>
          <a:xfrm>
            <a:off x="0" y="4191000"/>
            <a:ext cx="3581943" cy="369332"/>
          </a:xfrm>
          <a:prstGeom prst="rect">
            <a:avLst/>
          </a:prstGeom>
          <a:noFill/>
        </p:spPr>
        <p:txBody>
          <a:bodyPr wrap="none" rtlCol="0">
            <a:spAutoFit/>
          </a:bodyPr>
          <a:lstStyle/>
          <a:p>
            <a:r>
              <a:rPr lang="en-US" b="1" dirty="0" smtClean="0"/>
              <a:t>http://example.com/employees/10</a:t>
            </a:r>
            <a:endParaRPr lang="en-US" dirty="0"/>
          </a:p>
        </p:txBody>
      </p:sp>
      <p:sp>
        <p:nvSpPr>
          <p:cNvPr id="40" name="TextBox 39"/>
          <p:cNvSpPr txBox="1"/>
          <p:nvPr/>
        </p:nvSpPr>
        <p:spPr>
          <a:xfrm>
            <a:off x="0" y="5715000"/>
            <a:ext cx="3788153" cy="369332"/>
          </a:xfrm>
          <a:prstGeom prst="rect">
            <a:avLst/>
          </a:prstGeom>
          <a:noFill/>
        </p:spPr>
        <p:txBody>
          <a:bodyPr wrap="none" rtlCol="0">
            <a:spAutoFit/>
          </a:bodyPr>
          <a:lstStyle/>
          <a:p>
            <a:r>
              <a:rPr lang="en-US" b="1" dirty="0" smtClean="0"/>
              <a:t>http://example.com/departments/11</a:t>
            </a:r>
            <a:endParaRPr lang="en-US" dirty="0"/>
          </a:p>
        </p:txBody>
      </p:sp>
      <p:cxnSp>
        <p:nvCxnSpPr>
          <p:cNvPr id="41" name="Straight Arrow Connector 40"/>
          <p:cNvCxnSpPr>
            <a:endCxn id="25" idx="3"/>
          </p:cNvCxnSpPr>
          <p:nvPr/>
        </p:nvCxnSpPr>
        <p:spPr>
          <a:xfrm rot="10800000">
            <a:off x="3248518" y="3461266"/>
            <a:ext cx="485282" cy="439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rot="10800000" flipV="1">
            <a:off x="3200400" y="4768334"/>
            <a:ext cx="485282" cy="1084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2" name="Oval Callout 51"/>
          <p:cNvSpPr/>
          <p:nvPr/>
        </p:nvSpPr>
        <p:spPr>
          <a:xfrm>
            <a:off x="1905000" y="0"/>
            <a:ext cx="5791200" cy="3200400"/>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smtClean="0">
                <a:solidFill>
                  <a:schemeClr val="tx1"/>
                </a:solidFill>
              </a:rPr>
              <a:t>How to get list of employees from a particular department?</a:t>
            </a:r>
            <a:endParaRPr lang="en-US" sz="2800" dirty="0">
              <a:solidFill>
                <a:schemeClr val="tx1"/>
              </a:solidFill>
            </a:endParaRPr>
          </a:p>
        </p:txBody>
      </p:sp>
      <p:sp>
        <p:nvSpPr>
          <p:cNvPr id="53" name="TextBox 52"/>
          <p:cNvSpPr txBox="1"/>
          <p:nvPr/>
        </p:nvSpPr>
        <p:spPr>
          <a:xfrm>
            <a:off x="2514600" y="2209800"/>
            <a:ext cx="5105400" cy="369332"/>
          </a:xfrm>
          <a:prstGeom prst="rect">
            <a:avLst/>
          </a:prstGeom>
          <a:noFill/>
        </p:spPr>
        <p:txBody>
          <a:bodyPr wrap="square" rtlCol="0">
            <a:spAutoFit/>
          </a:bodyPr>
          <a:lstStyle/>
          <a:p>
            <a:r>
              <a:rPr lang="en-US" b="1" dirty="0" smtClean="0"/>
              <a:t>http://example.com/departments/11/employees</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6" grpId="0"/>
      <p:bldP spid="37" grpId="0"/>
      <p:bldP spid="38" grpId="0"/>
      <p:bldP spid="39" grpId="0"/>
      <p:bldP spid="40" grpId="0"/>
      <p:bldP spid="52" grpId="0" animBg="1"/>
      <p:bldP spid="52" grpId="1" animBg="1"/>
      <p:bldP spid="53" grpId="0"/>
      <p:bldP spid="5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0" y="1143000"/>
            <a:ext cx="9372600" cy="5905500"/>
            <a:chOff x="0" y="1143000"/>
            <a:chExt cx="9372600" cy="5905500"/>
          </a:xfrm>
        </p:grpSpPr>
        <p:grpSp>
          <p:nvGrpSpPr>
            <p:cNvPr id="51" name="Group 50"/>
            <p:cNvGrpSpPr/>
            <p:nvPr/>
          </p:nvGrpSpPr>
          <p:grpSpPr>
            <a:xfrm>
              <a:off x="0" y="1143000"/>
              <a:ext cx="9372600" cy="5905500"/>
              <a:chOff x="-685800" y="3733800"/>
              <a:chExt cx="9372600" cy="5905500"/>
            </a:xfrm>
          </p:grpSpPr>
          <p:sp>
            <p:nvSpPr>
              <p:cNvPr id="49" name="Rectangle 48"/>
              <p:cNvSpPr/>
              <p:nvPr/>
            </p:nvSpPr>
            <p:spPr>
              <a:xfrm>
                <a:off x="-685800" y="3733800"/>
                <a:ext cx="9372600" cy="5715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609600" y="4076700"/>
                <a:ext cx="9296400" cy="5562600"/>
                <a:chOff x="-381000" y="3733800"/>
                <a:chExt cx="9296400" cy="5562600"/>
              </a:xfrm>
            </p:grpSpPr>
            <p:grpSp>
              <p:nvGrpSpPr>
                <p:cNvPr id="48" name="Group 47"/>
                <p:cNvGrpSpPr/>
                <p:nvPr/>
              </p:nvGrpSpPr>
              <p:grpSpPr>
                <a:xfrm>
                  <a:off x="-381000" y="3733800"/>
                  <a:ext cx="9296400" cy="4038600"/>
                  <a:chOff x="-381000" y="1447800"/>
                  <a:chExt cx="9296400" cy="4038600"/>
                </a:xfrm>
              </p:grpSpPr>
              <p:sp>
                <p:nvSpPr>
                  <p:cNvPr id="15" name="Rectangle 14"/>
                  <p:cNvSpPr/>
                  <p:nvPr/>
                </p:nvSpPr>
                <p:spPr>
                  <a:xfrm>
                    <a:off x="-381000" y="1447800"/>
                    <a:ext cx="9296400" cy="609600"/>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r>
                      <a:rPr lang="en-US" sz="2400" b="1" dirty="0" smtClean="0"/>
                      <a:t>GET – </a:t>
                    </a:r>
                    <a:r>
                      <a:rPr lang="en-US" sz="2400" dirty="0" smtClean="0">
                        <a:hlinkClick r:id="rId2"/>
                      </a:rPr>
                      <a:t>http://example.com/employees/10</a:t>
                    </a:r>
                    <a:r>
                      <a:rPr lang="en-US" sz="2400" dirty="0" smtClean="0"/>
                      <a:t> details of employee with id=10</a:t>
                    </a:r>
                    <a:endParaRPr lang="en-US" sz="2400" b="1" dirty="0"/>
                  </a:p>
                </p:txBody>
              </p:sp>
              <p:grpSp>
                <p:nvGrpSpPr>
                  <p:cNvPr id="30" name="Group 29"/>
                  <p:cNvGrpSpPr/>
                  <p:nvPr/>
                </p:nvGrpSpPr>
                <p:grpSpPr>
                  <a:xfrm>
                    <a:off x="457200" y="2514600"/>
                    <a:ext cx="7620000" cy="2971800"/>
                    <a:chOff x="1295400" y="2590800"/>
                    <a:chExt cx="7620000" cy="2971800"/>
                  </a:xfrm>
                </p:grpSpPr>
                <p:sp>
                  <p:nvSpPr>
                    <p:cNvPr id="16" name="Rectangle 15"/>
                    <p:cNvSpPr/>
                    <p:nvPr/>
                  </p:nvSpPr>
                  <p:spPr>
                    <a:xfrm>
                      <a:off x="1295400" y="2590800"/>
                      <a:ext cx="1828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HTTP</a:t>
                      </a:r>
                      <a:endParaRPr lang="en-US" sz="2400" b="1" dirty="0"/>
                    </a:p>
                  </p:txBody>
                </p:sp>
                <p:sp>
                  <p:nvSpPr>
                    <p:cNvPr id="17" name="Rectangle 16"/>
                    <p:cNvSpPr/>
                    <p:nvPr/>
                  </p:nvSpPr>
                  <p:spPr>
                    <a:xfrm>
                      <a:off x="5486400" y="2590800"/>
                      <a:ext cx="1828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RESOURCE</a:t>
                      </a:r>
                      <a:endParaRPr lang="en-US" sz="2400" b="1" dirty="0"/>
                    </a:p>
                  </p:txBody>
                </p:sp>
                <p:sp>
                  <p:nvSpPr>
                    <p:cNvPr id="18" name="Rectangle 17"/>
                    <p:cNvSpPr/>
                    <p:nvPr/>
                  </p:nvSpPr>
                  <p:spPr>
                    <a:xfrm>
                      <a:off x="1295400" y="3505200"/>
                      <a:ext cx="1142999"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GET</a:t>
                      </a:r>
                      <a:endParaRPr lang="en-US" sz="2400" b="1" dirty="0"/>
                    </a:p>
                  </p:txBody>
                </p:sp>
                <p:sp>
                  <p:nvSpPr>
                    <p:cNvPr id="19" name="Rectangle 18"/>
                    <p:cNvSpPr/>
                    <p:nvPr/>
                  </p:nvSpPr>
                  <p:spPr>
                    <a:xfrm>
                      <a:off x="1295400" y="4038600"/>
                      <a:ext cx="1142999"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POST</a:t>
                      </a:r>
                      <a:endParaRPr lang="en-US" sz="2400" b="1" dirty="0"/>
                    </a:p>
                  </p:txBody>
                </p:sp>
                <p:sp>
                  <p:nvSpPr>
                    <p:cNvPr id="20" name="Rectangle 19"/>
                    <p:cNvSpPr/>
                    <p:nvPr/>
                  </p:nvSpPr>
                  <p:spPr>
                    <a:xfrm>
                      <a:off x="1295400" y="4648200"/>
                      <a:ext cx="1142999"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PUT</a:t>
                      </a:r>
                      <a:endParaRPr lang="en-US" sz="2400" b="1" dirty="0"/>
                    </a:p>
                  </p:txBody>
                </p:sp>
                <p:sp>
                  <p:nvSpPr>
                    <p:cNvPr id="21" name="Rectangle 20"/>
                    <p:cNvSpPr/>
                    <p:nvPr/>
                  </p:nvSpPr>
                  <p:spPr>
                    <a:xfrm>
                      <a:off x="1295400" y="5181600"/>
                      <a:ext cx="1142999"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DELETE</a:t>
                      </a:r>
                      <a:endParaRPr lang="en-US" sz="2400" b="1" dirty="0"/>
                    </a:p>
                  </p:txBody>
                </p:sp>
                <p:sp>
                  <p:nvSpPr>
                    <p:cNvPr id="22" name="Rectangle 21"/>
                    <p:cNvSpPr/>
                    <p:nvPr/>
                  </p:nvSpPr>
                  <p:spPr>
                    <a:xfrm>
                      <a:off x="3048000" y="4114800"/>
                      <a:ext cx="1371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Verbs</a:t>
                      </a:r>
                      <a:endParaRPr lang="en-US" sz="2400" b="1" dirty="0"/>
                    </a:p>
                  </p:txBody>
                </p:sp>
                <p:sp>
                  <p:nvSpPr>
                    <p:cNvPr id="23" name="Rectangle 22"/>
                    <p:cNvSpPr/>
                    <p:nvPr/>
                  </p:nvSpPr>
                  <p:spPr>
                    <a:xfrm>
                      <a:off x="5181600" y="36576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employees</a:t>
                      </a:r>
                      <a:endParaRPr lang="en-US" sz="2400" b="1" dirty="0"/>
                    </a:p>
                  </p:txBody>
                </p:sp>
                <p:sp>
                  <p:nvSpPr>
                    <p:cNvPr id="24" name="Rectangle 23"/>
                    <p:cNvSpPr/>
                    <p:nvPr/>
                  </p:nvSpPr>
                  <p:spPr>
                    <a:xfrm>
                      <a:off x="5181600" y="4343400"/>
                      <a:ext cx="1905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departments</a:t>
                      </a:r>
                      <a:endParaRPr lang="en-US" sz="2400" b="1" dirty="0"/>
                    </a:p>
                  </p:txBody>
                </p:sp>
                <p:sp>
                  <p:nvSpPr>
                    <p:cNvPr id="25" name="Rectangle 24"/>
                    <p:cNvSpPr/>
                    <p:nvPr/>
                  </p:nvSpPr>
                  <p:spPr>
                    <a:xfrm>
                      <a:off x="7543800" y="3810000"/>
                      <a:ext cx="1371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Nouns</a:t>
                      </a:r>
                      <a:endParaRPr lang="en-US" sz="2400" b="1" dirty="0"/>
                    </a:p>
                  </p:txBody>
                </p:sp>
                <p:sp>
                  <p:nvSpPr>
                    <p:cNvPr id="26" name="Right Brace 25"/>
                    <p:cNvSpPr/>
                    <p:nvPr/>
                  </p:nvSpPr>
                  <p:spPr>
                    <a:xfrm>
                      <a:off x="2590800" y="3581400"/>
                      <a:ext cx="457200" cy="18288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Right Brace 26"/>
                    <p:cNvSpPr/>
                    <p:nvPr/>
                  </p:nvSpPr>
                  <p:spPr>
                    <a:xfrm>
                      <a:off x="7162800" y="3657600"/>
                      <a:ext cx="457200" cy="1066800"/>
                    </a:xfrm>
                    <a:prstGeom prst="rightBrace">
                      <a:avLst>
                        <a:gd name="adj1" fmla="val 100000"/>
                        <a:gd name="adj2" fmla="val 47170"/>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sp>
              <p:nvSpPr>
                <p:cNvPr id="28" name="Rectangle 27"/>
                <p:cNvSpPr/>
                <p:nvPr/>
              </p:nvSpPr>
              <p:spPr>
                <a:xfrm>
                  <a:off x="-304800" y="8001000"/>
                  <a:ext cx="7315200" cy="609600"/>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r>
                    <a:rPr lang="en-US" sz="2400" dirty="0" smtClean="0">
                      <a:hlinkClick r:id="rId3"/>
                    </a:rPr>
                    <a:t>http://example.com/getemployees/10</a:t>
                  </a:r>
                  <a:r>
                    <a:rPr lang="en-US" sz="2400" dirty="0" smtClean="0"/>
                    <a:t>                   X</a:t>
                  </a:r>
                  <a:endParaRPr lang="en-US" sz="2400" b="1" dirty="0"/>
                </a:p>
              </p:txBody>
            </p:sp>
            <p:sp>
              <p:nvSpPr>
                <p:cNvPr id="29" name="Rectangle 28"/>
                <p:cNvSpPr/>
                <p:nvPr/>
              </p:nvSpPr>
              <p:spPr>
                <a:xfrm>
                  <a:off x="-304800" y="8686800"/>
                  <a:ext cx="7467600" cy="609600"/>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r>
                    <a:rPr lang="en-US" sz="2400" dirty="0" smtClean="0">
                      <a:hlinkClick r:id="rId2"/>
                    </a:rPr>
                    <a:t>http:// </a:t>
                  </a:r>
                  <a:r>
                    <a:rPr lang="en-US" sz="2400" b="1" dirty="0" smtClean="0">
                      <a:hlinkClick r:id="rId2"/>
                    </a:rPr>
                    <a:t>GET</a:t>
                  </a:r>
                  <a:r>
                    <a:rPr lang="en-US" sz="2400" dirty="0" smtClean="0">
                      <a:hlinkClick r:id="rId2"/>
                    </a:rPr>
                    <a:t> example.com/employees/10</a:t>
                  </a:r>
                  <a:r>
                    <a:rPr lang="en-US" sz="2400" dirty="0" smtClean="0"/>
                    <a:t> 				</a:t>
                  </a:r>
                  <a:endParaRPr lang="en-US" sz="2400" b="1" dirty="0"/>
                </a:p>
              </p:txBody>
            </p:sp>
          </p:grpSp>
        </p:grpSp>
        <p:pic>
          <p:nvPicPr>
            <p:cNvPr id="1028" name="Picture 4"/>
            <p:cNvPicPr>
              <a:picLocks noChangeAspect="1" noChangeArrowheads="1"/>
            </p:cNvPicPr>
            <p:nvPr/>
          </p:nvPicPr>
          <p:blipFill>
            <a:blip r:embed="rId4"/>
            <a:srcRect/>
            <a:stretch>
              <a:fillRect/>
            </a:stretch>
          </p:blipFill>
          <p:spPr bwMode="auto">
            <a:xfrm>
              <a:off x="6324600" y="6711461"/>
              <a:ext cx="228600" cy="293077"/>
            </a:xfrm>
            <a:prstGeom prst="rect">
              <a:avLst/>
            </a:prstGeom>
            <a:noFill/>
            <a:ln w="9525">
              <a:noFill/>
              <a:miter lim="800000"/>
              <a:headEnd/>
              <a:tailEnd/>
            </a:ln>
            <a:effectLst/>
          </p:spPr>
        </p:pic>
      </p:grpSp>
      <p:sp>
        <p:nvSpPr>
          <p:cNvPr id="4" name="Title 1"/>
          <p:cNvSpPr>
            <a:spLocks noGrp="1"/>
          </p:cNvSpPr>
          <p:nvPr>
            <p:ph type="title"/>
          </p:nvPr>
        </p:nvSpPr>
        <p:spPr/>
        <p:txBody>
          <a:bodyPr/>
          <a:lstStyle/>
          <a:p>
            <a:r>
              <a:rPr lang="en-US" dirty="0" smtClean="0"/>
              <a:t>What are </a:t>
            </a:r>
            <a:r>
              <a:rPr lang="en-US" dirty="0" err="1" smtClean="0"/>
              <a:t>RESTful</a:t>
            </a:r>
            <a:r>
              <a:rPr lang="en-US" dirty="0" smtClean="0"/>
              <a:t> Web Services?</a:t>
            </a:r>
            <a:endParaRPr lang="en-US" dirty="0"/>
          </a:p>
        </p:txBody>
      </p:sp>
      <p:sp>
        <p:nvSpPr>
          <p:cNvPr id="5" name="TextBox 4"/>
          <p:cNvSpPr txBox="1"/>
          <p:nvPr/>
        </p:nvSpPr>
        <p:spPr>
          <a:xfrm>
            <a:off x="0" y="1295400"/>
            <a:ext cx="5704062" cy="461665"/>
          </a:xfrm>
          <a:prstGeom prst="rect">
            <a:avLst/>
          </a:prstGeom>
          <a:noFill/>
        </p:spPr>
        <p:txBody>
          <a:bodyPr wrap="none" rtlCol="0">
            <a:spAutoFit/>
          </a:bodyPr>
          <a:lstStyle/>
          <a:p>
            <a:r>
              <a:rPr lang="en-US" sz="2400" b="1" dirty="0" smtClean="0"/>
              <a:t>3.HTTP: make explicit use of HTTP methods</a:t>
            </a:r>
            <a:endParaRPr lang="en-US" sz="2400" dirty="0"/>
          </a:p>
        </p:txBody>
      </p:sp>
      <p:sp>
        <p:nvSpPr>
          <p:cNvPr id="6" name="Rectangle 5"/>
          <p:cNvSpPr/>
          <p:nvPr/>
        </p:nvSpPr>
        <p:spPr>
          <a:xfrm>
            <a:off x="609600" y="1905000"/>
            <a:ext cx="24383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HTTP</a:t>
            </a:r>
            <a:endParaRPr lang="en-US" sz="2400" b="1" dirty="0"/>
          </a:p>
        </p:txBody>
      </p:sp>
      <p:sp>
        <p:nvSpPr>
          <p:cNvPr id="7" name="Rectangle 6"/>
          <p:cNvSpPr/>
          <p:nvPr/>
        </p:nvSpPr>
        <p:spPr>
          <a:xfrm>
            <a:off x="1066800" y="2819400"/>
            <a:ext cx="1142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GET</a:t>
            </a:r>
            <a:endParaRPr lang="en-US" sz="2400" b="1" dirty="0"/>
          </a:p>
        </p:txBody>
      </p:sp>
      <p:sp>
        <p:nvSpPr>
          <p:cNvPr id="8" name="Rectangle 7"/>
          <p:cNvSpPr/>
          <p:nvPr/>
        </p:nvSpPr>
        <p:spPr>
          <a:xfrm>
            <a:off x="1066800" y="3810000"/>
            <a:ext cx="1142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POST</a:t>
            </a:r>
            <a:endParaRPr lang="en-US" sz="2400" b="1" dirty="0"/>
          </a:p>
        </p:txBody>
      </p:sp>
      <p:sp>
        <p:nvSpPr>
          <p:cNvPr id="9" name="Rectangle 8"/>
          <p:cNvSpPr/>
          <p:nvPr/>
        </p:nvSpPr>
        <p:spPr>
          <a:xfrm>
            <a:off x="1066800" y="4648200"/>
            <a:ext cx="1142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PUT</a:t>
            </a:r>
            <a:endParaRPr lang="en-US" sz="2400" b="1" dirty="0"/>
          </a:p>
        </p:txBody>
      </p:sp>
      <p:sp>
        <p:nvSpPr>
          <p:cNvPr id="10" name="Rectangle 9"/>
          <p:cNvSpPr/>
          <p:nvPr/>
        </p:nvSpPr>
        <p:spPr>
          <a:xfrm>
            <a:off x="1066800" y="5486400"/>
            <a:ext cx="1142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DELETE</a:t>
            </a:r>
            <a:endParaRPr lang="en-US" sz="2400" b="1" dirty="0"/>
          </a:p>
        </p:txBody>
      </p:sp>
      <p:sp>
        <p:nvSpPr>
          <p:cNvPr id="11" name="Rectangle 10"/>
          <p:cNvSpPr/>
          <p:nvPr/>
        </p:nvSpPr>
        <p:spPr>
          <a:xfrm>
            <a:off x="1066800" y="6248400"/>
            <a:ext cx="1142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a:t>
            </a:r>
            <a:endParaRPr lang="en-US" sz="2400" b="1" dirty="0"/>
          </a:p>
        </p:txBody>
      </p:sp>
      <p:sp>
        <p:nvSpPr>
          <p:cNvPr id="12" name="Rectangle 11"/>
          <p:cNvSpPr/>
          <p:nvPr/>
        </p:nvSpPr>
        <p:spPr>
          <a:xfrm>
            <a:off x="3810000" y="3124200"/>
            <a:ext cx="3657600" cy="3048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smtClean="0"/>
              <a:t>CRUD</a:t>
            </a:r>
          </a:p>
          <a:p>
            <a:r>
              <a:rPr lang="en-US" sz="2400" b="1" dirty="0" smtClean="0"/>
              <a:t>C=</a:t>
            </a:r>
            <a:r>
              <a:rPr lang="en-US" sz="2400" dirty="0" smtClean="0"/>
              <a:t>CREATE</a:t>
            </a:r>
            <a:r>
              <a:rPr lang="en-US" sz="2400" b="1" dirty="0" smtClean="0"/>
              <a:t>  =POST</a:t>
            </a:r>
          </a:p>
          <a:p>
            <a:r>
              <a:rPr lang="en-US" sz="2400" b="1" dirty="0" smtClean="0"/>
              <a:t>R=</a:t>
            </a:r>
            <a:r>
              <a:rPr lang="en-US" sz="2400" dirty="0" smtClean="0"/>
              <a:t>READ </a:t>
            </a:r>
            <a:r>
              <a:rPr lang="en-US" sz="2400" b="1" dirty="0" smtClean="0"/>
              <a:t>     =GET</a:t>
            </a:r>
          </a:p>
          <a:p>
            <a:r>
              <a:rPr lang="en-US" sz="2400" b="1" dirty="0" smtClean="0"/>
              <a:t>U=</a:t>
            </a:r>
            <a:r>
              <a:rPr lang="en-US" sz="2400" dirty="0" smtClean="0"/>
              <a:t>UPDATE</a:t>
            </a:r>
            <a:r>
              <a:rPr lang="en-US" sz="2400" b="1" dirty="0" smtClean="0"/>
              <a:t> =PUT</a:t>
            </a:r>
          </a:p>
          <a:p>
            <a:r>
              <a:rPr lang="en-US" sz="2400" b="1" dirty="0" smtClean="0"/>
              <a:t>D=</a:t>
            </a:r>
            <a:r>
              <a:rPr lang="en-US" sz="2400" dirty="0" smtClean="0"/>
              <a:t>DELETE </a:t>
            </a:r>
            <a:r>
              <a:rPr lang="en-US" sz="2400" b="1" dirty="0" smtClean="0"/>
              <a:t> =DELETE</a:t>
            </a:r>
            <a:endParaRPr lang="en-US" sz="2400" b="1" dirty="0"/>
          </a:p>
        </p:txBody>
      </p:sp>
      <p:sp>
        <p:nvSpPr>
          <p:cNvPr id="13" name="Rounded Rectangle 12"/>
          <p:cNvSpPr/>
          <p:nvPr/>
        </p:nvSpPr>
        <p:spPr>
          <a:xfrm>
            <a:off x="-266700" y="1279071"/>
            <a:ext cx="9677400" cy="5181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rPr>
              <a:t>Using   HTTP methods along with URI, we can  access/modify  any resource or resource information.</a:t>
            </a:r>
          </a:p>
          <a:p>
            <a:endParaRPr lang="en-US" sz="2400" b="1" dirty="0" smtClean="0">
              <a:solidFill>
                <a:schemeClr val="tx1"/>
              </a:solidFill>
            </a:endParaRPr>
          </a:p>
          <a:p>
            <a:r>
              <a:rPr lang="en-US" sz="2400" b="1" dirty="0" smtClean="0">
                <a:solidFill>
                  <a:schemeClr val="tx1"/>
                </a:solidFill>
              </a:rPr>
              <a:t>REQUEST	</a:t>
            </a:r>
            <a:r>
              <a:rPr lang="en-US" sz="2400" dirty="0" smtClean="0">
                <a:solidFill>
                  <a:schemeClr val="tx1"/>
                </a:solidFill>
              </a:rPr>
              <a:t>					</a:t>
            </a:r>
            <a:r>
              <a:rPr lang="en-US" sz="2400" b="1" dirty="0" smtClean="0">
                <a:solidFill>
                  <a:schemeClr val="tx1"/>
                </a:solidFill>
              </a:rPr>
              <a:t>RESPOSE</a:t>
            </a:r>
          </a:p>
          <a:p>
            <a:r>
              <a:rPr lang="en-US" sz="2400" b="1" dirty="0" smtClean="0">
                <a:solidFill>
                  <a:schemeClr val="tx1"/>
                </a:solidFill>
              </a:rPr>
              <a:t>GET</a:t>
            </a:r>
            <a:r>
              <a:rPr lang="en-US" sz="2400" dirty="0" smtClean="0">
                <a:solidFill>
                  <a:schemeClr val="tx1"/>
                </a:solidFill>
              </a:rPr>
              <a:t> – </a:t>
            </a:r>
            <a:r>
              <a:rPr lang="en-US" sz="2400" dirty="0" smtClean="0">
                <a:solidFill>
                  <a:schemeClr val="tx1"/>
                </a:solidFill>
                <a:hlinkClick r:id="rId5"/>
              </a:rPr>
              <a:t>http://example.com/employees</a:t>
            </a:r>
            <a:r>
              <a:rPr lang="en-US" sz="2400" dirty="0" smtClean="0">
                <a:solidFill>
                  <a:schemeClr val="tx1"/>
                </a:solidFill>
              </a:rPr>
              <a:t>	list of employees</a:t>
            </a:r>
          </a:p>
          <a:p>
            <a:r>
              <a:rPr lang="en-US" sz="2400" b="1" dirty="0" smtClean="0">
                <a:solidFill>
                  <a:schemeClr val="tx1"/>
                </a:solidFill>
              </a:rPr>
              <a:t>GET</a:t>
            </a:r>
            <a:r>
              <a:rPr lang="en-US" sz="2400" dirty="0" smtClean="0">
                <a:solidFill>
                  <a:schemeClr val="tx1"/>
                </a:solidFill>
              </a:rPr>
              <a:t> – </a:t>
            </a:r>
            <a:r>
              <a:rPr lang="en-US" sz="2400" dirty="0" smtClean="0">
                <a:solidFill>
                  <a:schemeClr val="tx1"/>
                </a:solidFill>
                <a:hlinkClick r:id="rId6"/>
              </a:rPr>
              <a:t>http://example.com/employees</a:t>
            </a:r>
            <a:r>
              <a:rPr lang="en-US" sz="2400" dirty="0" smtClean="0">
                <a:solidFill>
                  <a:schemeClr val="tx1"/>
                </a:solidFill>
              </a:rPr>
              <a:t>/10 	list of employee  with id=10</a:t>
            </a:r>
          </a:p>
          <a:p>
            <a:r>
              <a:rPr lang="en-US" sz="2400" b="1" dirty="0" smtClean="0">
                <a:solidFill>
                  <a:schemeClr val="tx1"/>
                </a:solidFill>
              </a:rPr>
              <a:t>DELETE</a:t>
            </a:r>
            <a:r>
              <a:rPr lang="en-US" sz="2400" dirty="0" smtClean="0">
                <a:solidFill>
                  <a:schemeClr val="tx1"/>
                </a:solidFill>
              </a:rPr>
              <a:t>–</a:t>
            </a:r>
            <a:r>
              <a:rPr lang="en-US" sz="2400" dirty="0" smtClean="0">
                <a:solidFill>
                  <a:schemeClr val="tx1"/>
                </a:solidFill>
                <a:hlinkClick r:id="rId2"/>
              </a:rPr>
              <a:t>http://example.com/employees/10</a:t>
            </a:r>
            <a:r>
              <a:rPr lang="en-US" sz="2400" dirty="0" smtClean="0">
                <a:solidFill>
                  <a:schemeClr val="tx1"/>
                </a:solidFill>
              </a:rPr>
              <a:t>delete employee with id=10</a:t>
            </a:r>
          </a:p>
          <a:p>
            <a:r>
              <a:rPr lang="en-US" sz="2400" b="1" dirty="0" smtClean="0">
                <a:solidFill>
                  <a:schemeClr val="tx1"/>
                </a:solidFill>
              </a:rPr>
              <a:t>POST </a:t>
            </a:r>
            <a:r>
              <a:rPr lang="en-US" sz="2400" dirty="0" smtClean="0">
                <a:solidFill>
                  <a:schemeClr val="tx1"/>
                </a:solidFill>
              </a:rPr>
              <a:t>– </a:t>
            </a:r>
            <a:r>
              <a:rPr lang="en-US" sz="2400" dirty="0" smtClean="0">
                <a:solidFill>
                  <a:schemeClr val="tx1"/>
                </a:solidFill>
                <a:hlinkClick r:id="rId6"/>
              </a:rPr>
              <a:t>http://example.com/employees</a:t>
            </a:r>
            <a:r>
              <a:rPr lang="en-US" sz="2400" dirty="0" smtClean="0">
                <a:solidFill>
                  <a:schemeClr val="tx1"/>
                </a:solidFill>
              </a:rPr>
              <a:t>	 add a new  employees</a:t>
            </a:r>
          </a:p>
          <a:p>
            <a:r>
              <a:rPr lang="en-US" sz="2400" dirty="0" smtClean="0">
                <a:solidFill>
                  <a:schemeClr val="tx1"/>
                </a:solidFill>
              </a:rPr>
              <a:t>		+</a:t>
            </a:r>
          </a:p>
          <a:p>
            <a:r>
              <a:rPr lang="en-US" sz="2400" dirty="0" smtClean="0">
                <a:solidFill>
                  <a:schemeClr val="tx1"/>
                </a:solidFill>
              </a:rPr>
              <a:t>	Data of new employee</a:t>
            </a:r>
          </a:p>
          <a:p>
            <a:r>
              <a:rPr lang="en-US" sz="2400" b="1" dirty="0" smtClean="0">
                <a:solidFill>
                  <a:schemeClr val="tx1"/>
                </a:solidFill>
              </a:rPr>
              <a:t>PUT</a:t>
            </a:r>
            <a:r>
              <a:rPr lang="en-US" sz="2400" dirty="0" smtClean="0">
                <a:solidFill>
                  <a:schemeClr val="tx1"/>
                </a:solidFill>
              </a:rPr>
              <a:t> – </a:t>
            </a:r>
            <a:r>
              <a:rPr lang="en-US" sz="2400" dirty="0" smtClean="0">
                <a:solidFill>
                  <a:schemeClr val="tx1"/>
                </a:solidFill>
                <a:hlinkClick r:id="rId2"/>
              </a:rPr>
              <a:t>http://example.com/employees/10</a:t>
            </a:r>
            <a:r>
              <a:rPr lang="en-US" sz="2400" dirty="0" smtClean="0">
                <a:solidFill>
                  <a:schemeClr val="tx1"/>
                </a:solidFill>
              </a:rPr>
              <a:t>   modify data for employee 10</a:t>
            </a:r>
          </a:p>
          <a:p>
            <a:r>
              <a:rPr lang="en-US" sz="2400" dirty="0" smtClean="0">
                <a:solidFill>
                  <a:schemeClr val="tx1"/>
                </a:solidFill>
              </a:rPr>
              <a:t>		+</a:t>
            </a:r>
          </a:p>
          <a:p>
            <a:r>
              <a:rPr lang="en-US" sz="2400" dirty="0" smtClean="0">
                <a:solidFill>
                  <a:schemeClr val="tx1"/>
                </a:solidFill>
              </a:rPr>
              <a:t>	Data to be changed</a:t>
            </a:r>
            <a:endParaRPr lang="en-US" sz="2400"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14020800" y="9512788"/>
            <a:ext cx="381000" cy="488462"/>
          </a:xfrm>
          <a:prstGeom prst="rect">
            <a:avLst/>
          </a:prstGeom>
          <a:noFill/>
          <a:ln w="9525">
            <a:noFill/>
            <a:miter lim="800000"/>
            <a:headEnd/>
            <a:tailEnd/>
          </a:ln>
          <a:effectLst/>
        </p:spPr>
      </p:pic>
      <p:sp>
        <p:nvSpPr>
          <p:cNvPr id="52" name="Rectangle 51"/>
          <p:cNvSpPr/>
          <p:nvPr/>
        </p:nvSpPr>
        <p:spPr>
          <a:xfrm>
            <a:off x="-81475" y="1295400"/>
            <a:ext cx="9144000" cy="520288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solidFill>
                  <a:schemeClr val="tx1"/>
                </a:solidFill>
              </a:rPr>
              <a:t>UNIFORM INTERFACE -1</a:t>
            </a:r>
            <a:r>
              <a:rPr lang="en-US" sz="2400" b="1" baseline="30000" dirty="0" smtClean="0">
                <a:solidFill>
                  <a:schemeClr val="tx1"/>
                </a:solidFill>
              </a:rPr>
              <a:t>st</a:t>
            </a:r>
            <a:r>
              <a:rPr lang="en-US" sz="2400" b="1" dirty="0" smtClean="0">
                <a:solidFill>
                  <a:schemeClr val="tx1"/>
                </a:solidFill>
              </a:rPr>
              <a:t> principle of REST</a:t>
            </a:r>
          </a:p>
          <a:p>
            <a:endParaRPr lang="en-US" sz="2400" b="1" dirty="0" smtClean="0">
              <a:solidFill>
                <a:schemeClr val="tx1"/>
              </a:solidFill>
            </a:endParaRPr>
          </a:p>
          <a:p>
            <a:r>
              <a:rPr lang="en-US" sz="2400" b="1" dirty="0" smtClean="0">
                <a:solidFill>
                  <a:schemeClr val="tx1"/>
                </a:solidFill>
              </a:rPr>
              <a:t>Identification of Resource – </a:t>
            </a:r>
            <a:r>
              <a:rPr lang="en-US" sz="2400" b="1" dirty="0" err="1" smtClean="0">
                <a:solidFill>
                  <a:schemeClr val="tx1"/>
                </a:solidFill>
              </a:rPr>
              <a:t>Resources+URI+HTTP</a:t>
            </a:r>
            <a:endParaRPr lang="en-US" sz="2400" b="1" dirty="0" smtClean="0">
              <a:solidFill>
                <a:schemeClr val="tx1"/>
              </a:solidFill>
            </a:endParaRPr>
          </a:p>
          <a:p>
            <a:r>
              <a:rPr lang="en-US" sz="2400" dirty="0" smtClean="0">
                <a:solidFill>
                  <a:schemeClr val="tx1"/>
                </a:solidFill>
              </a:rPr>
              <a:t>Each resource has a URI and is accessed through a defined set of HTTP methods (GET,PUT,POST,DELETE)</a:t>
            </a:r>
          </a:p>
          <a:p>
            <a:r>
              <a:rPr lang="en-US" sz="2400" b="1" dirty="0" smtClean="0">
                <a:solidFill>
                  <a:schemeClr val="tx1"/>
                </a:solidFill>
              </a:rPr>
              <a:t>Manipulation of Resources using Representations</a:t>
            </a:r>
          </a:p>
          <a:p>
            <a:r>
              <a:rPr lang="en-US" sz="2400" dirty="0" smtClean="0">
                <a:solidFill>
                  <a:schemeClr val="tx1"/>
                </a:solidFill>
              </a:rPr>
              <a:t>Each resource ca have one or more representations. Such as application/</a:t>
            </a:r>
            <a:r>
              <a:rPr lang="en-US" sz="2400" dirty="0" err="1" smtClean="0">
                <a:solidFill>
                  <a:schemeClr val="tx1"/>
                </a:solidFill>
              </a:rPr>
              <a:t>xml,application</a:t>
            </a:r>
            <a:r>
              <a:rPr lang="en-US" sz="2400" dirty="0" smtClean="0">
                <a:solidFill>
                  <a:schemeClr val="tx1"/>
                </a:solidFill>
              </a:rPr>
              <a:t>/</a:t>
            </a:r>
            <a:r>
              <a:rPr lang="en-US" sz="2400" dirty="0" err="1" smtClean="0">
                <a:solidFill>
                  <a:schemeClr val="tx1"/>
                </a:solidFill>
              </a:rPr>
              <a:t>json,text</a:t>
            </a:r>
            <a:r>
              <a:rPr lang="en-US" sz="2400" dirty="0" smtClean="0">
                <a:solidFill>
                  <a:schemeClr val="tx1"/>
                </a:solidFill>
              </a:rPr>
              <a:t>/</a:t>
            </a:r>
            <a:r>
              <a:rPr lang="en-US" sz="2400" dirty="0" err="1" smtClean="0">
                <a:solidFill>
                  <a:schemeClr val="tx1"/>
                </a:solidFill>
              </a:rPr>
              <a:t>html,etc</a:t>
            </a:r>
            <a:r>
              <a:rPr lang="en-US" sz="2400" dirty="0" smtClean="0">
                <a:solidFill>
                  <a:schemeClr val="tx1"/>
                </a:solidFill>
              </a:rPr>
              <a:t>. Clients and servers negotiate to select representations.</a:t>
            </a:r>
          </a:p>
          <a:p>
            <a:r>
              <a:rPr lang="en-US" sz="2400" b="1" dirty="0" smtClean="0">
                <a:solidFill>
                  <a:schemeClr val="tx1"/>
                </a:solidFill>
              </a:rPr>
              <a:t>Self descriptive message</a:t>
            </a:r>
            <a:endParaRPr lang="en-US" sz="2400" dirty="0" smtClean="0">
              <a:solidFill>
                <a:schemeClr val="tx1"/>
              </a:solidFill>
            </a:endParaRPr>
          </a:p>
          <a:p>
            <a:r>
              <a:rPr lang="en-US" sz="2400" dirty="0" smtClean="0">
                <a:solidFill>
                  <a:schemeClr val="tx1"/>
                </a:solidFill>
              </a:rPr>
              <a:t>Requests  and Responses contain not only data but additional headers describing how the content should be handled. Such as if it should be cached, authentication requirements, etc.</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0"/>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2" nodeType="withEffect">
                                  <p:stCondLst>
                                    <p:cond delay="0"/>
                                  </p:stCondLst>
                                  <p:childTnLst>
                                    <p:set>
                                      <p:cBhvr>
                                        <p:cTn id="58" dur="1" fill="hold">
                                          <p:stCondLst>
                                            <p:cond delay="0"/>
                                          </p:stCondLst>
                                        </p:cTn>
                                        <p:tgtEl>
                                          <p:spTgt spid="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3"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4" nodeType="clickEffect">
                                  <p:stCondLst>
                                    <p:cond delay="0"/>
                                  </p:stCondLst>
                                  <p:childTnLst>
                                    <p:set>
                                      <p:cBhvr>
                                        <p:cTn id="66" dur="1" fill="hold">
                                          <p:stCondLst>
                                            <p:cond delay="0"/>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2"/>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3" animBg="1"/>
      <p:bldP spid="13" grpId="4" animBg="1"/>
      <p:bldP spid="52" grpId="0" animBg="1"/>
      <p:bldP spid="5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19" y="-74611"/>
            <a:ext cx="8229600" cy="565150"/>
          </a:xfrm>
        </p:spPr>
        <p:txBody>
          <a:bodyPr>
            <a:normAutofit fontScale="90000"/>
          </a:bodyPr>
          <a:lstStyle/>
          <a:p>
            <a:r>
              <a:rPr lang="en-US" dirty="0" smtClean="0"/>
              <a:t>What are </a:t>
            </a:r>
            <a:r>
              <a:rPr lang="en-US" dirty="0" err="1" smtClean="0"/>
              <a:t>RESTful</a:t>
            </a:r>
            <a:r>
              <a:rPr lang="en-US" dirty="0" smtClean="0"/>
              <a:t> Web Services?</a:t>
            </a:r>
            <a:endParaRPr lang="en-US" dirty="0"/>
          </a:p>
        </p:txBody>
      </p:sp>
      <p:sp>
        <p:nvSpPr>
          <p:cNvPr id="4" name="TextBox 3"/>
          <p:cNvSpPr txBox="1"/>
          <p:nvPr/>
        </p:nvSpPr>
        <p:spPr>
          <a:xfrm>
            <a:off x="393008" y="476220"/>
            <a:ext cx="8586581" cy="523220"/>
          </a:xfrm>
          <a:prstGeom prst="rect">
            <a:avLst/>
          </a:prstGeom>
          <a:noFill/>
        </p:spPr>
        <p:txBody>
          <a:bodyPr wrap="none" rtlCol="0">
            <a:spAutoFit/>
          </a:bodyPr>
          <a:lstStyle/>
          <a:p>
            <a:r>
              <a:rPr lang="en-US" sz="2800" b="1" dirty="0" smtClean="0"/>
              <a:t>4.Stateless: </a:t>
            </a:r>
            <a:r>
              <a:rPr lang="en-US" sz="2800" dirty="0" smtClean="0"/>
              <a:t>all client-server communications are stateless</a:t>
            </a:r>
            <a:endParaRPr lang="en-US" sz="2800" b="1" dirty="0"/>
          </a:p>
        </p:txBody>
      </p:sp>
      <p:grpSp>
        <p:nvGrpSpPr>
          <p:cNvPr id="11" name="Group 10"/>
          <p:cNvGrpSpPr/>
          <p:nvPr/>
        </p:nvGrpSpPr>
        <p:grpSpPr>
          <a:xfrm>
            <a:off x="381000" y="5257800"/>
            <a:ext cx="8305800" cy="1600200"/>
            <a:chOff x="381000" y="5257800"/>
            <a:chExt cx="8305800" cy="1600200"/>
          </a:xfrm>
        </p:grpSpPr>
        <p:sp>
          <p:nvSpPr>
            <p:cNvPr id="5" name="Rectangle 4"/>
            <p:cNvSpPr/>
            <p:nvPr/>
          </p:nvSpPr>
          <p:spPr>
            <a:xfrm>
              <a:off x="6172200" y="5257800"/>
              <a:ext cx="2514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SERVER    </a:t>
              </a:r>
              <a:r>
                <a:rPr lang="en-US" sz="2800" dirty="0" err="1" smtClean="0">
                  <a:solidFill>
                    <a:schemeClr val="tx1"/>
                  </a:solidFill>
                </a:rPr>
                <a:t>ServiceProvider</a:t>
              </a:r>
              <a:endParaRPr lang="en-US" sz="2800" dirty="0">
                <a:solidFill>
                  <a:schemeClr val="tx1"/>
                </a:solidFill>
              </a:endParaRPr>
            </a:p>
          </p:txBody>
        </p:sp>
        <p:sp>
          <p:nvSpPr>
            <p:cNvPr id="6" name="Rectangle 5"/>
            <p:cNvSpPr/>
            <p:nvPr/>
          </p:nvSpPr>
          <p:spPr>
            <a:xfrm>
              <a:off x="381000" y="5334000"/>
              <a:ext cx="2895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CLIENT   </a:t>
              </a:r>
              <a:r>
                <a:rPr lang="en-US" sz="2800" dirty="0" err="1" smtClean="0">
                  <a:solidFill>
                    <a:schemeClr val="tx1"/>
                  </a:solidFill>
                </a:rPr>
                <a:t>ServiceConsumer</a:t>
              </a:r>
              <a:endParaRPr lang="en-US" sz="2800" dirty="0">
                <a:solidFill>
                  <a:schemeClr val="tx1"/>
                </a:solidFill>
              </a:endParaRPr>
            </a:p>
          </p:txBody>
        </p:sp>
        <p:cxnSp>
          <p:nvCxnSpPr>
            <p:cNvPr id="7" name="Straight Arrow Connector 6"/>
            <p:cNvCxnSpPr/>
            <p:nvPr/>
          </p:nvCxnSpPr>
          <p:spPr>
            <a:xfrm>
              <a:off x="3276600" y="5715000"/>
              <a:ext cx="2895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rot="10800000">
              <a:off x="3200400" y="6248400"/>
              <a:ext cx="2971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962400" y="5257800"/>
              <a:ext cx="1905000" cy="461665"/>
            </a:xfrm>
            <a:prstGeom prst="rect">
              <a:avLst/>
            </a:prstGeom>
            <a:noFill/>
          </p:spPr>
          <p:txBody>
            <a:bodyPr wrap="square" rtlCol="0">
              <a:spAutoFit/>
            </a:bodyPr>
            <a:lstStyle/>
            <a:p>
              <a:r>
                <a:rPr lang="en-US" sz="2400" dirty="0" smtClean="0"/>
                <a:t>Request</a:t>
              </a:r>
              <a:endParaRPr lang="en-US" sz="2400" dirty="0"/>
            </a:p>
          </p:txBody>
        </p:sp>
        <p:sp>
          <p:nvSpPr>
            <p:cNvPr id="10" name="TextBox 9"/>
            <p:cNvSpPr txBox="1"/>
            <p:nvPr/>
          </p:nvSpPr>
          <p:spPr>
            <a:xfrm>
              <a:off x="3810000" y="6396335"/>
              <a:ext cx="1905000" cy="461665"/>
            </a:xfrm>
            <a:prstGeom prst="rect">
              <a:avLst/>
            </a:prstGeom>
            <a:noFill/>
          </p:spPr>
          <p:txBody>
            <a:bodyPr wrap="square" rtlCol="0">
              <a:spAutoFit/>
            </a:bodyPr>
            <a:lstStyle/>
            <a:p>
              <a:r>
                <a:rPr lang="en-US" sz="2400" dirty="0" smtClean="0"/>
                <a:t>Response</a:t>
              </a:r>
              <a:endParaRPr lang="en-US" sz="2400" dirty="0"/>
            </a:p>
          </p:txBody>
        </p:sp>
      </p:grpSp>
      <p:sp>
        <p:nvSpPr>
          <p:cNvPr id="12" name="Rounded Rectangle 11"/>
          <p:cNvSpPr/>
          <p:nvPr/>
        </p:nvSpPr>
        <p:spPr>
          <a:xfrm>
            <a:off x="527226" y="915989"/>
            <a:ext cx="8159573" cy="239871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rPr>
              <a:t>Each request from the client to the server must contain all of the data that is necessary to handle the request. No need of storing any state on the server.</a:t>
            </a:r>
          </a:p>
          <a:p>
            <a:r>
              <a:rPr lang="en-US" sz="2800" dirty="0" smtClean="0">
                <a:solidFill>
                  <a:schemeClr val="tx1"/>
                </a:solidFill>
              </a:rPr>
              <a:t>			</a:t>
            </a:r>
          </a:p>
          <a:p>
            <a:r>
              <a:rPr lang="en-US" sz="2800" dirty="0" smtClean="0">
                <a:solidFill>
                  <a:schemeClr val="tx1"/>
                </a:solidFill>
              </a:rPr>
              <a:t>	</a:t>
            </a:r>
            <a:endParaRPr lang="en-US" sz="2800" dirty="0">
              <a:solidFill>
                <a:schemeClr val="tx1"/>
              </a:solidFill>
            </a:endParaRPr>
          </a:p>
        </p:txBody>
      </p:sp>
      <p:sp>
        <p:nvSpPr>
          <p:cNvPr id="13" name="Rounded Rectangle 12"/>
          <p:cNvSpPr/>
          <p:nvPr/>
        </p:nvSpPr>
        <p:spPr>
          <a:xfrm>
            <a:off x="0" y="3238500"/>
            <a:ext cx="9144000" cy="40386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STATELESSNESS</a:t>
            </a:r>
          </a:p>
          <a:p>
            <a:r>
              <a:rPr lang="en-US" sz="2400" dirty="0" smtClean="0">
                <a:solidFill>
                  <a:schemeClr val="tx1"/>
                </a:solidFill>
              </a:rPr>
              <a:t>Server should not require to store the state of a session.</a:t>
            </a:r>
          </a:p>
          <a:p>
            <a:r>
              <a:rPr lang="en-US" sz="2400" dirty="0" smtClean="0">
                <a:solidFill>
                  <a:schemeClr val="tx1"/>
                </a:solidFill>
              </a:rPr>
              <a:t>If the concept of a session is required all information should be stored at client side and sent with every subsequent request.</a:t>
            </a:r>
          </a:p>
          <a:p>
            <a:r>
              <a:rPr lang="en-US" sz="2400" dirty="0" smtClean="0">
                <a:solidFill>
                  <a:schemeClr val="tx1"/>
                </a:solidFill>
              </a:rPr>
              <a:t>This makes every request (call) from client independent and a complete entity in itself. </a:t>
            </a:r>
            <a:r>
              <a:rPr lang="en-US" sz="2400" b="1" dirty="0" smtClean="0">
                <a:solidFill>
                  <a:schemeClr val="tx1"/>
                </a:solidFill>
              </a:rPr>
              <a:t>FOR EXAMPLE:</a:t>
            </a:r>
          </a:p>
          <a:p>
            <a:r>
              <a:rPr lang="en-US" sz="2400" dirty="0" smtClean="0">
                <a:solidFill>
                  <a:schemeClr val="tx1"/>
                </a:solidFill>
              </a:rPr>
              <a:t>If a person is adding items to his cart on a shopping website, the state of the cart should be stored at the client side only. And this state of the cart has to be sent from the client to the server whenever required.</a:t>
            </a:r>
            <a:endParaRPr lang="en-US" sz="2400" b="1" dirty="0">
              <a:solidFill>
                <a:schemeClr val="tx1"/>
              </a:solidFill>
            </a:endParaRPr>
          </a:p>
        </p:txBody>
      </p:sp>
      <p:sp>
        <p:nvSpPr>
          <p:cNvPr id="14" name="Rounded Rectangle 13"/>
          <p:cNvSpPr/>
          <p:nvPr/>
        </p:nvSpPr>
        <p:spPr>
          <a:xfrm>
            <a:off x="1600200" y="2400301"/>
            <a:ext cx="5715000" cy="9144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a:t>
            </a:r>
            <a:r>
              <a:rPr lang="en-US" sz="2400" b="1" dirty="0" smtClean="0">
                <a:solidFill>
                  <a:schemeClr val="tx1"/>
                </a:solidFill>
              </a:rPr>
              <a:t>+</a:t>
            </a:r>
            <a:r>
              <a:rPr lang="en-US" sz="2400" dirty="0" smtClean="0">
                <a:solidFill>
                  <a:schemeClr val="tx1"/>
                </a:solidFill>
              </a:rPr>
              <a:t> 			</a:t>
            </a:r>
          </a:p>
          <a:p>
            <a:pPr algn="ctr"/>
            <a:r>
              <a:rPr lang="en-US" sz="2400" dirty="0" smtClean="0">
                <a:solidFill>
                  <a:schemeClr val="tx1"/>
                </a:solidFill>
              </a:rPr>
              <a:t>Improves Web Service Performance		</a:t>
            </a:r>
            <a:endParaRPr 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89"/>
            <a:ext cx="8229600" cy="83978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mj-lt"/>
                <a:ea typeface="+mj-ea"/>
                <a:cs typeface="+mj-cs"/>
              </a:rPr>
              <a:t>What are </a:t>
            </a:r>
            <a:r>
              <a:rPr kumimoji="0" lang="en-US" sz="4400" b="0" i="0" u="none" strike="noStrike" kern="1200" cap="none" spc="0" normalizeH="0" baseline="0" noProof="0" dirty="0" err="1" smtClean="0">
                <a:ln>
                  <a:noFill/>
                </a:ln>
                <a:solidFill>
                  <a:srgbClr val="FF0000"/>
                </a:solidFill>
                <a:effectLst/>
                <a:uLnTx/>
                <a:uFillTx/>
                <a:latin typeface="+mj-lt"/>
                <a:ea typeface="+mj-ea"/>
                <a:cs typeface="+mj-cs"/>
              </a:rPr>
              <a:t>RESTful</a:t>
            </a:r>
            <a:r>
              <a:rPr kumimoji="0" lang="en-US" sz="4400" b="0" i="0" u="none" strike="noStrike" kern="1200" cap="none" spc="0" normalizeH="0" baseline="0" noProof="0" dirty="0" smtClean="0">
                <a:ln>
                  <a:noFill/>
                </a:ln>
                <a:solidFill>
                  <a:srgbClr val="FF0000"/>
                </a:solidFill>
                <a:effectLst/>
                <a:uLnTx/>
                <a:uFillTx/>
                <a:latin typeface="+mj-lt"/>
                <a:ea typeface="+mj-ea"/>
                <a:cs typeface="+mj-cs"/>
              </a:rPr>
              <a:t> Web Services?</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
        <p:nvSpPr>
          <p:cNvPr id="5" name="TextBox 4"/>
          <p:cNvSpPr txBox="1"/>
          <p:nvPr/>
        </p:nvSpPr>
        <p:spPr>
          <a:xfrm>
            <a:off x="457200" y="854323"/>
            <a:ext cx="4971233" cy="523220"/>
          </a:xfrm>
          <a:prstGeom prst="rect">
            <a:avLst/>
          </a:prstGeom>
          <a:noFill/>
        </p:spPr>
        <p:txBody>
          <a:bodyPr wrap="none" rtlCol="0">
            <a:spAutoFit/>
          </a:bodyPr>
          <a:lstStyle/>
          <a:p>
            <a:r>
              <a:rPr lang="en-US" sz="2800" b="1" dirty="0" smtClean="0"/>
              <a:t>5.Caching: </a:t>
            </a:r>
            <a:r>
              <a:rPr lang="en-US" sz="2800" dirty="0" smtClean="0"/>
              <a:t>happens at client side</a:t>
            </a:r>
            <a:endParaRPr lang="en-US" sz="2800" dirty="0"/>
          </a:p>
        </p:txBody>
      </p:sp>
      <p:grpSp>
        <p:nvGrpSpPr>
          <p:cNvPr id="6" name="Group 5"/>
          <p:cNvGrpSpPr/>
          <p:nvPr/>
        </p:nvGrpSpPr>
        <p:grpSpPr>
          <a:xfrm>
            <a:off x="381000" y="5257800"/>
            <a:ext cx="8305800" cy="1600200"/>
            <a:chOff x="381000" y="5257800"/>
            <a:chExt cx="8305800" cy="1600200"/>
          </a:xfrm>
        </p:grpSpPr>
        <p:sp>
          <p:nvSpPr>
            <p:cNvPr id="7" name="Rectangle 6"/>
            <p:cNvSpPr/>
            <p:nvPr/>
          </p:nvSpPr>
          <p:spPr>
            <a:xfrm>
              <a:off x="6172200" y="5257800"/>
              <a:ext cx="2514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SERVER    </a:t>
              </a:r>
              <a:r>
                <a:rPr lang="en-US" sz="2800" dirty="0" err="1" smtClean="0">
                  <a:solidFill>
                    <a:schemeClr val="tx1"/>
                  </a:solidFill>
                </a:rPr>
                <a:t>ServiceProvider</a:t>
              </a:r>
              <a:endParaRPr lang="en-US" sz="2800" dirty="0">
                <a:solidFill>
                  <a:schemeClr val="tx1"/>
                </a:solidFill>
              </a:endParaRPr>
            </a:p>
          </p:txBody>
        </p:sp>
        <p:sp>
          <p:nvSpPr>
            <p:cNvPr id="8" name="Rectangle 7"/>
            <p:cNvSpPr/>
            <p:nvPr/>
          </p:nvSpPr>
          <p:spPr>
            <a:xfrm>
              <a:off x="381000" y="5334000"/>
              <a:ext cx="2895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CLIENT   </a:t>
              </a:r>
              <a:r>
                <a:rPr lang="en-US" sz="2800" dirty="0" err="1" smtClean="0">
                  <a:solidFill>
                    <a:schemeClr val="tx1"/>
                  </a:solidFill>
                </a:rPr>
                <a:t>ServiceConsumer</a:t>
              </a:r>
              <a:endParaRPr lang="en-US" sz="2800" dirty="0">
                <a:solidFill>
                  <a:schemeClr val="tx1"/>
                </a:solidFill>
              </a:endParaRPr>
            </a:p>
          </p:txBody>
        </p:sp>
        <p:cxnSp>
          <p:nvCxnSpPr>
            <p:cNvPr id="9" name="Straight Arrow Connector 8"/>
            <p:cNvCxnSpPr/>
            <p:nvPr/>
          </p:nvCxnSpPr>
          <p:spPr>
            <a:xfrm>
              <a:off x="3276600" y="5715000"/>
              <a:ext cx="2895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10800000">
              <a:off x="3200400" y="6248400"/>
              <a:ext cx="2971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962400" y="5257800"/>
              <a:ext cx="1905000" cy="461665"/>
            </a:xfrm>
            <a:prstGeom prst="rect">
              <a:avLst/>
            </a:prstGeom>
            <a:noFill/>
          </p:spPr>
          <p:txBody>
            <a:bodyPr wrap="square" rtlCol="0">
              <a:spAutoFit/>
            </a:bodyPr>
            <a:lstStyle/>
            <a:p>
              <a:r>
                <a:rPr lang="en-US" sz="2400" dirty="0" smtClean="0"/>
                <a:t>Request</a:t>
              </a:r>
              <a:endParaRPr lang="en-US" sz="2400" dirty="0"/>
            </a:p>
          </p:txBody>
        </p:sp>
        <p:sp>
          <p:nvSpPr>
            <p:cNvPr id="12" name="TextBox 11"/>
            <p:cNvSpPr txBox="1"/>
            <p:nvPr/>
          </p:nvSpPr>
          <p:spPr>
            <a:xfrm>
              <a:off x="3810000" y="6396335"/>
              <a:ext cx="1905000" cy="461665"/>
            </a:xfrm>
            <a:prstGeom prst="rect">
              <a:avLst/>
            </a:prstGeom>
            <a:noFill/>
          </p:spPr>
          <p:txBody>
            <a:bodyPr wrap="square" rtlCol="0">
              <a:spAutoFit/>
            </a:bodyPr>
            <a:lstStyle/>
            <a:p>
              <a:r>
                <a:rPr lang="en-US" sz="2400" dirty="0" smtClean="0"/>
                <a:t>Response</a:t>
              </a:r>
              <a:endParaRPr lang="en-US" sz="2400" dirty="0"/>
            </a:p>
          </p:txBody>
        </p:sp>
      </p:grpSp>
      <p:sp>
        <p:nvSpPr>
          <p:cNvPr id="13" name="Rounded Rectangle 12"/>
          <p:cNvSpPr/>
          <p:nvPr/>
        </p:nvSpPr>
        <p:spPr>
          <a:xfrm>
            <a:off x="94890" y="1562894"/>
            <a:ext cx="4191000" cy="3352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rPr>
              <a:t>The data within a response to a request must be implicitly or explicitly labeled as cacheable or non-cacheable</a:t>
            </a:r>
          </a:p>
          <a:p>
            <a:r>
              <a:rPr lang="en-US" sz="2800" dirty="0" smtClean="0">
                <a:solidFill>
                  <a:schemeClr val="tx1"/>
                </a:solidFill>
              </a:rPr>
              <a:t>			</a:t>
            </a:r>
          </a:p>
          <a:p>
            <a:r>
              <a:rPr lang="en-US" sz="2800" dirty="0" smtClean="0">
                <a:solidFill>
                  <a:schemeClr val="tx1"/>
                </a:solidFill>
              </a:rPr>
              <a:t>	</a:t>
            </a:r>
            <a:endParaRPr lang="en-US" sz="2800" dirty="0">
              <a:solidFill>
                <a:schemeClr val="tx1"/>
              </a:solidFill>
            </a:endParaRPr>
          </a:p>
        </p:txBody>
      </p:sp>
      <p:sp>
        <p:nvSpPr>
          <p:cNvPr id="14" name="Rounded Rectangle 13"/>
          <p:cNvSpPr/>
          <p:nvPr/>
        </p:nvSpPr>
        <p:spPr>
          <a:xfrm>
            <a:off x="4313925" y="1295399"/>
            <a:ext cx="4830075" cy="395952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rPr>
              <a:t>Server generates responses that indicate whether they are cacheable or not to improve the performance by reducing number of requests for duplicate resources.</a:t>
            </a:r>
          </a:p>
          <a:p>
            <a:r>
              <a:rPr lang="en-US" sz="2400" dirty="0" smtClean="0">
                <a:solidFill>
                  <a:schemeClr val="tx1"/>
                </a:solidFill>
              </a:rPr>
              <a:t>Server does this by including a </a:t>
            </a:r>
            <a:r>
              <a:rPr lang="en-US" sz="2400" b="1" dirty="0" smtClean="0">
                <a:solidFill>
                  <a:schemeClr val="tx1"/>
                </a:solidFill>
              </a:rPr>
              <a:t>Cache-Control  </a:t>
            </a:r>
            <a:r>
              <a:rPr lang="en-US" sz="2400" dirty="0" smtClean="0">
                <a:solidFill>
                  <a:schemeClr val="tx1"/>
                </a:solidFill>
              </a:rPr>
              <a:t>and </a:t>
            </a:r>
            <a:r>
              <a:rPr lang="en-US" sz="2400" b="1" dirty="0" err="1" smtClean="0">
                <a:solidFill>
                  <a:schemeClr val="tx1"/>
                </a:solidFill>
              </a:rPr>
              <a:t>LastModified</a:t>
            </a:r>
            <a:r>
              <a:rPr lang="en-US" sz="2400" b="1" dirty="0" smtClean="0">
                <a:solidFill>
                  <a:schemeClr val="tx1"/>
                </a:solidFill>
              </a:rPr>
              <a:t> </a:t>
            </a:r>
            <a:r>
              <a:rPr lang="en-US" sz="2400" dirty="0" smtClean="0">
                <a:solidFill>
                  <a:schemeClr val="tx1"/>
                </a:solidFill>
              </a:rPr>
              <a:t>(data value) In HTTP Response Headers.</a:t>
            </a:r>
            <a:endParaRPr lang="en-US" sz="2400" b="1" dirty="0" smtClean="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1271228" y="2268539"/>
            <a:ext cx="6715125" cy="3143250"/>
          </a:xfrm>
          <a:prstGeom prst="rect">
            <a:avLst/>
          </a:prstGeom>
          <a:noFill/>
          <a:ln w="9525">
            <a:noFill/>
            <a:miter lim="800000"/>
            <a:headEnd/>
            <a:tailEnd/>
          </a:ln>
          <a:effectLst/>
        </p:spPr>
      </p:pic>
      <p:sp>
        <p:nvSpPr>
          <p:cNvPr id="15" name="Rounded Rectangle 14"/>
          <p:cNvSpPr/>
          <p:nvPr/>
        </p:nvSpPr>
        <p:spPr>
          <a:xfrm>
            <a:off x="-76920" y="1562894"/>
            <a:ext cx="4191000" cy="3352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rPr>
              <a:t>Client uses the Cache-Control header to determine whether to cache the resource (make local copy) or not</a:t>
            </a:r>
          </a:p>
          <a:p>
            <a:r>
              <a:rPr lang="en-US" sz="2800" dirty="0" smtClean="0">
                <a:solidFill>
                  <a:schemeClr val="tx1"/>
                </a:solidFill>
              </a:rPr>
              <a:t>			</a:t>
            </a:r>
          </a:p>
          <a:p>
            <a:r>
              <a:rPr lang="en-US" sz="2800" dirty="0" smtClean="0">
                <a:solidFill>
                  <a:schemeClr val="tx1"/>
                </a:solidFill>
              </a:rPr>
              <a:t>	</a:t>
            </a:r>
            <a:endParaRPr lang="en-US" sz="2800"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RESTful</a:t>
            </a:r>
            <a:r>
              <a:rPr lang="en-US" dirty="0" smtClean="0"/>
              <a:t> Web Services?</a:t>
            </a:r>
            <a:endParaRPr lang="en-US" dirty="0"/>
          </a:p>
        </p:txBody>
      </p:sp>
      <p:sp>
        <p:nvSpPr>
          <p:cNvPr id="5" name="TextBox 4"/>
          <p:cNvSpPr txBox="1"/>
          <p:nvPr/>
        </p:nvSpPr>
        <p:spPr>
          <a:xfrm>
            <a:off x="0" y="1371600"/>
            <a:ext cx="9236183" cy="523220"/>
          </a:xfrm>
          <a:prstGeom prst="rect">
            <a:avLst/>
          </a:prstGeom>
          <a:noFill/>
        </p:spPr>
        <p:txBody>
          <a:bodyPr wrap="none" rtlCol="0">
            <a:spAutoFit/>
          </a:bodyPr>
          <a:lstStyle/>
          <a:p>
            <a:r>
              <a:rPr lang="en-US" sz="2800" b="1" dirty="0" smtClean="0"/>
              <a:t>6.Layering: </a:t>
            </a:r>
            <a:r>
              <a:rPr lang="en-US" sz="2800" dirty="0" smtClean="0"/>
              <a:t>multiple layers can exist between client and server</a:t>
            </a:r>
            <a:endParaRPr lang="en-US" sz="2800" dirty="0"/>
          </a:p>
        </p:txBody>
      </p:sp>
      <p:grpSp>
        <p:nvGrpSpPr>
          <p:cNvPr id="6" name="Group 5"/>
          <p:cNvGrpSpPr/>
          <p:nvPr/>
        </p:nvGrpSpPr>
        <p:grpSpPr>
          <a:xfrm>
            <a:off x="0" y="1981200"/>
            <a:ext cx="8305800" cy="1371600"/>
            <a:chOff x="381000" y="5257800"/>
            <a:chExt cx="8305800" cy="1371600"/>
          </a:xfrm>
        </p:grpSpPr>
        <p:sp>
          <p:nvSpPr>
            <p:cNvPr id="7" name="Rectangle 6"/>
            <p:cNvSpPr/>
            <p:nvPr/>
          </p:nvSpPr>
          <p:spPr>
            <a:xfrm>
              <a:off x="6172200" y="5257800"/>
              <a:ext cx="2514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SERVER    </a:t>
              </a:r>
              <a:r>
                <a:rPr lang="en-US" sz="2800" dirty="0" err="1" smtClean="0">
                  <a:solidFill>
                    <a:schemeClr val="tx1"/>
                  </a:solidFill>
                </a:rPr>
                <a:t>ServiceProvider</a:t>
              </a:r>
              <a:endParaRPr lang="en-US" sz="2800" dirty="0">
                <a:solidFill>
                  <a:schemeClr val="tx1"/>
                </a:solidFill>
              </a:endParaRPr>
            </a:p>
          </p:txBody>
        </p:sp>
        <p:sp>
          <p:nvSpPr>
            <p:cNvPr id="8" name="Rectangle 7"/>
            <p:cNvSpPr/>
            <p:nvPr/>
          </p:nvSpPr>
          <p:spPr>
            <a:xfrm>
              <a:off x="381000" y="5334000"/>
              <a:ext cx="2895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CLIENT   </a:t>
              </a:r>
              <a:r>
                <a:rPr lang="en-US" sz="2800" dirty="0" err="1" smtClean="0">
                  <a:solidFill>
                    <a:schemeClr val="tx1"/>
                  </a:solidFill>
                </a:rPr>
                <a:t>ServiceConsumer</a:t>
              </a:r>
              <a:endParaRPr lang="en-US" sz="2800" dirty="0">
                <a:solidFill>
                  <a:schemeClr val="tx1"/>
                </a:solidFill>
              </a:endParaRPr>
            </a:p>
          </p:txBody>
        </p:sp>
        <p:cxnSp>
          <p:nvCxnSpPr>
            <p:cNvPr id="9" name="Straight Arrow Connector 8"/>
            <p:cNvCxnSpPr/>
            <p:nvPr/>
          </p:nvCxnSpPr>
          <p:spPr>
            <a:xfrm>
              <a:off x="3276600" y="5715000"/>
              <a:ext cx="2895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10800000">
              <a:off x="3200400" y="6248400"/>
              <a:ext cx="2971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3" name="Oval 12"/>
          <p:cNvSpPr/>
          <p:nvPr/>
        </p:nvSpPr>
        <p:spPr>
          <a:xfrm>
            <a:off x="3505200" y="2209800"/>
            <a:ext cx="762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657600" y="2133600"/>
            <a:ext cx="762000" cy="914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86200" y="2057400"/>
            <a:ext cx="762000" cy="914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19"/>
          <p:cNvSpPr>
            <a:spLocks noChangeArrowheads="1"/>
          </p:cNvSpPr>
          <p:nvPr/>
        </p:nvSpPr>
        <p:spPr bwMode="auto">
          <a:xfrm>
            <a:off x="0" y="3581400"/>
            <a:ext cx="9144000" cy="3048000"/>
          </a:xfrm>
          <a:prstGeom prst="wedgeRectCallout">
            <a:avLst>
              <a:gd name="adj1" fmla="val -4407"/>
              <a:gd name="adj2" fmla="val -74907"/>
            </a:avLst>
          </a:prstGeom>
          <a:solidFill>
            <a:schemeClr val="bg1"/>
          </a:solidFill>
          <a:ln w="28575">
            <a:solidFill>
              <a:schemeClr val="tx1"/>
            </a:solidFill>
            <a:miter lim="800000"/>
            <a:headEnd/>
            <a:tailEnd/>
          </a:ln>
        </p:spPr>
        <p:txBody>
          <a:bodyPr/>
          <a:lstStyle/>
          <a:p>
            <a:r>
              <a:rPr lang="en-US" sz="3200" dirty="0" smtClean="0"/>
              <a:t>There can be many layers (intermediaries)  between client and server. These are  HTTP Intermediaries. </a:t>
            </a:r>
          </a:p>
          <a:p>
            <a:r>
              <a:rPr lang="en-US" sz="3200" dirty="0" smtClean="0"/>
              <a:t>Can be used for message translations / improving performance with caching etc.</a:t>
            </a:r>
          </a:p>
          <a:p>
            <a:r>
              <a:rPr lang="en-US" sz="3200" dirty="0" smtClean="0"/>
              <a:t>Can include Proxies and Gateways.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RESTful</a:t>
            </a:r>
            <a:r>
              <a:rPr lang="en-US" dirty="0" smtClean="0"/>
              <a:t> Web Services?</a:t>
            </a:r>
            <a:endParaRPr lang="en-US" dirty="0"/>
          </a:p>
        </p:txBody>
      </p:sp>
      <p:sp>
        <p:nvSpPr>
          <p:cNvPr id="5" name="TextBox 4"/>
          <p:cNvSpPr txBox="1"/>
          <p:nvPr/>
        </p:nvSpPr>
        <p:spPr>
          <a:xfrm>
            <a:off x="0" y="1371600"/>
            <a:ext cx="9236183" cy="523220"/>
          </a:xfrm>
          <a:prstGeom prst="rect">
            <a:avLst/>
          </a:prstGeom>
          <a:noFill/>
        </p:spPr>
        <p:txBody>
          <a:bodyPr wrap="none" rtlCol="0">
            <a:spAutoFit/>
          </a:bodyPr>
          <a:lstStyle/>
          <a:p>
            <a:r>
              <a:rPr lang="en-US" sz="2800" b="1" dirty="0" smtClean="0"/>
              <a:t>6.Layering: </a:t>
            </a:r>
            <a:r>
              <a:rPr lang="en-US" sz="2800" dirty="0" smtClean="0"/>
              <a:t>multiple layers can exist between client and server</a:t>
            </a:r>
            <a:endParaRPr lang="en-US" sz="2800" dirty="0"/>
          </a:p>
        </p:txBody>
      </p:sp>
      <p:grpSp>
        <p:nvGrpSpPr>
          <p:cNvPr id="3" name="Group 5"/>
          <p:cNvGrpSpPr/>
          <p:nvPr/>
        </p:nvGrpSpPr>
        <p:grpSpPr>
          <a:xfrm>
            <a:off x="0" y="1981200"/>
            <a:ext cx="9144000" cy="1371600"/>
            <a:chOff x="381000" y="5257800"/>
            <a:chExt cx="8305800" cy="1371600"/>
          </a:xfrm>
        </p:grpSpPr>
        <p:sp>
          <p:nvSpPr>
            <p:cNvPr id="7" name="Rectangle 6"/>
            <p:cNvSpPr/>
            <p:nvPr/>
          </p:nvSpPr>
          <p:spPr>
            <a:xfrm>
              <a:off x="6172200" y="5257800"/>
              <a:ext cx="2514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SERVER    </a:t>
              </a:r>
              <a:r>
                <a:rPr lang="en-US" sz="2800" dirty="0" err="1" smtClean="0">
                  <a:solidFill>
                    <a:schemeClr val="tx1"/>
                  </a:solidFill>
                </a:rPr>
                <a:t>ServiceProvider</a:t>
              </a:r>
              <a:endParaRPr lang="en-US" sz="2800" dirty="0">
                <a:solidFill>
                  <a:schemeClr val="tx1"/>
                </a:solidFill>
              </a:endParaRPr>
            </a:p>
          </p:txBody>
        </p:sp>
        <p:sp>
          <p:nvSpPr>
            <p:cNvPr id="8" name="Rectangle 7"/>
            <p:cNvSpPr/>
            <p:nvPr/>
          </p:nvSpPr>
          <p:spPr>
            <a:xfrm>
              <a:off x="381000" y="5334000"/>
              <a:ext cx="2895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CLIENT   </a:t>
              </a:r>
              <a:r>
                <a:rPr lang="en-US" sz="2800" dirty="0" err="1" smtClean="0">
                  <a:solidFill>
                    <a:schemeClr val="tx1"/>
                  </a:solidFill>
                </a:rPr>
                <a:t>ServiceConsumer</a:t>
              </a:r>
              <a:endParaRPr lang="en-US" sz="2800" dirty="0">
                <a:solidFill>
                  <a:schemeClr val="tx1"/>
                </a:solidFill>
              </a:endParaRPr>
            </a:p>
          </p:txBody>
        </p:sp>
        <p:cxnSp>
          <p:nvCxnSpPr>
            <p:cNvPr id="9" name="Straight Arrow Connector 8"/>
            <p:cNvCxnSpPr/>
            <p:nvPr/>
          </p:nvCxnSpPr>
          <p:spPr>
            <a:xfrm>
              <a:off x="3276600" y="5715000"/>
              <a:ext cx="2895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10800000">
              <a:off x="3200400" y="6248400"/>
              <a:ext cx="2971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Oval 13"/>
          <p:cNvSpPr/>
          <p:nvPr/>
        </p:nvSpPr>
        <p:spPr>
          <a:xfrm>
            <a:off x="3276600" y="1981200"/>
            <a:ext cx="1295400" cy="1143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Proxies</a:t>
            </a:r>
            <a:endParaRPr lang="en-US" dirty="0">
              <a:solidFill>
                <a:schemeClr val="tx1"/>
              </a:solidFill>
            </a:endParaRPr>
          </a:p>
        </p:txBody>
      </p:sp>
      <p:sp>
        <p:nvSpPr>
          <p:cNvPr id="15" name="Oval 14"/>
          <p:cNvSpPr/>
          <p:nvPr/>
        </p:nvSpPr>
        <p:spPr>
          <a:xfrm>
            <a:off x="4800600" y="2057400"/>
            <a:ext cx="1295400" cy="1143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Gateways</a:t>
            </a:r>
            <a:endParaRPr lang="en-US" dirty="0">
              <a:solidFill>
                <a:schemeClr val="tx1"/>
              </a:solidFill>
            </a:endParaRPr>
          </a:p>
        </p:txBody>
      </p:sp>
      <p:sp>
        <p:nvSpPr>
          <p:cNvPr id="16" name="AutoShape 19"/>
          <p:cNvSpPr>
            <a:spLocks noChangeArrowheads="1"/>
          </p:cNvSpPr>
          <p:nvPr/>
        </p:nvSpPr>
        <p:spPr bwMode="auto">
          <a:xfrm>
            <a:off x="0" y="3505200"/>
            <a:ext cx="5105400" cy="3124200"/>
          </a:xfrm>
          <a:prstGeom prst="wedgeRectCallout">
            <a:avLst>
              <a:gd name="adj1" fmla="val 13901"/>
              <a:gd name="adj2" fmla="val -67349"/>
            </a:avLst>
          </a:prstGeom>
          <a:solidFill>
            <a:schemeClr val="bg1"/>
          </a:solidFill>
          <a:ln w="28575">
            <a:solidFill>
              <a:schemeClr val="tx1"/>
            </a:solidFill>
            <a:miter lim="800000"/>
            <a:headEnd/>
            <a:tailEnd/>
          </a:ln>
        </p:spPr>
        <p:txBody>
          <a:bodyPr/>
          <a:lstStyle/>
          <a:p>
            <a:r>
              <a:rPr lang="en-US" sz="3200" dirty="0" smtClean="0"/>
              <a:t>A client may send the request to a Proxy server (instead of main server).</a:t>
            </a:r>
          </a:p>
          <a:p>
            <a:r>
              <a:rPr lang="en-US" sz="3200" dirty="0" smtClean="0"/>
              <a:t>Proxy server evaluates the request to simplify or control its complexity, etc.</a:t>
            </a:r>
          </a:p>
        </p:txBody>
      </p:sp>
      <p:sp>
        <p:nvSpPr>
          <p:cNvPr id="17" name="AutoShape 19"/>
          <p:cNvSpPr>
            <a:spLocks noChangeArrowheads="1"/>
          </p:cNvSpPr>
          <p:nvPr/>
        </p:nvSpPr>
        <p:spPr bwMode="auto">
          <a:xfrm>
            <a:off x="5181600" y="3505200"/>
            <a:ext cx="4343400" cy="3124200"/>
          </a:xfrm>
          <a:prstGeom prst="wedgeRectCallout">
            <a:avLst>
              <a:gd name="adj1" fmla="val -33699"/>
              <a:gd name="adj2" fmla="val -67548"/>
            </a:avLst>
          </a:prstGeom>
          <a:solidFill>
            <a:schemeClr val="bg1"/>
          </a:solidFill>
          <a:ln w="28575">
            <a:solidFill>
              <a:schemeClr val="tx1"/>
            </a:solidFill>
            <a:miter lim="800000"/>
            <a:headEnd/>
            <a:tailEnd/>
          </a:ln>
        </p:spPr>
        <p:txBody>
          <a:bodyPr/>
          <a:lstStyle/>
          <a:p>
            <a:r>
              <a:rPr lang="en-US" sz="3200" dirty="0" smtClean="0"/>
              <a:t>Gateways may be used for managing traffic on the  </a:t>
            </a:r>
            <a:r>
              <a:rPr lang="en-US" sz="3200" dirty="0" err="1" smtClean="0"/>
              <a:t>network,protocol</a:t>
            </a:r>
            <a:r>
              <a:rPr lang="en-US" sz="3200" dirty="0" smtClean="0"/>
              <a:t> translations etc.</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RESTful</a:t>
            </a:r>
            <a:r>
              <a:rPr lang="en-US" dirty="0" smtClean="0"/>
              <a:t> Web Services?</a:t>
            </a:r>
            <a:endParaRPr lang="en-US" dirty="0"/>
          </a:p>
        </p:txBody>
      </p:sp>
      <p:sp>
        <p:nvSpPr>
          <p:cNvPr id="5" name="TextBox 4"/>
          <p:cNvSpPr txBox="1"/>
          <p:nvPr/>
        </p:nvSpPr>
        <p:spPr>
          <a:xfrm>
            <a:off x="0" y="1371600"/>
            <a:ext cx="9236183" cy="523220"/>
          </a:xfrm>
          <a:prstGeom prst="rect">
            <a:avLst/>
          </a:prstGeom>
          <a:noFill/>
        </p:spPr>
        <p:txBody>
          <a:bodyPr wrap="none" rtlCol="0">
            <a:spAutoFit/>
          </a:bodyPr>
          <a:lstStyle/>
          <a:p>
            <a:r>
              <a:rPr lang="en-US" sz="2800" b="1" dirty="0" smtClean="0"/>
              <a:t>6.Layering: </a:t>
            </a:r>
            <a:r>
              <a:rPr lang="en-US" sz="2800" dirty="0" smtClean="0"/>
              <a:t>multiple layers can exist between client and server</a:t>
            </a:r>
            <a:endParaRPr lang="en-US" sz="2800" dirty="0"/>
          </a:p>
        </p:txBody>
      </p:sp>
      <p:grpSp>
        <p:nvGrpSpPr>
          <p:cNvPr id="3" name="Group 5"/>
          <p:cNvGrpSpPr/>
          <p:nvPr/>
        </p:nvGrpSpPr>
        <p:grpSpPr>
          <a:xfrm>
            <a:off x="0" y="1981200"/>
            <a:ext cx="9144000" cy="1371600"/>
            <a:chOff x="381000" y="5257800"/>
            <a:chExt cx="8305800" cy="1371600"/>
          </a:xfrm>
        </p:grpSpPr>
        <p:sp>
          <p:nvSpPr>
            <p:cNvPr id="7" name="Rectangle 6"/>
            <p:cNvSpPr/>
            <p:nvPr/>
          </p:nvSpPr>
          <p:spPr>
            <a:xfrm>
              <a:off x="6172200" y="5257800"/>
              <a:ext cx="2514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SERVER    </a:t>
              </a:r>
              <a:r>
                <a:rPr lang="en-US" sz="2800" dirty="0" err="1" smtClean="0">
                  <a:solidFill>
                    <a:schemeClr val="tx1"/>
                  </a:solidFill>
                </a:rPr>
                <a:t>ServiceProvider</a:t>
              </a:r>
              <a:endParaRPr lang="en-US" sz="2800" dirty="0">
                <a:solidFill>
                  <a:schemeClr val="tx1"/>
                </a:solidFill>
              </a:endParaRPr>
            </a:p>
          </p:txBody>
        </p:sp>
        <p:sp>
          <p:nvSpPr>
            <p:cNvPr id="8" name="Rectangle 7"/>
            <p:cNvSpPr/>
            <p:nvPr/>
          </p:nvSpPr>
          <p:spPr>
            <a:xfrm>
              <a:off x="381000" y="5334000"/>
              <a:ext cx="2895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CLIENT   </a:t>
              </a:r>
              <a:r>
                <a:rPr lang="en-US" sz="2800" dirty="0" err="1" smtClean="0">
                  <a:solidFill>
                    <a:schemeClr val="tx1"/>
                  </a:solidFill>
                </a:rPr>
                <a:t>ServiceConsumer</a:t>
              </a:r>
              <a:endParaRPr lang="en-US" sz="2800" dirty="0">
                <a:solidFill>
                  <a:schemeClr val="tx1"/>
                </a:solidFill>
              </a:endParaRPr>
            </a:p>
          </p:txBody>
        </p:sp>
        <p:cxnSp>
          <p:nvCxnSpPr>
            <p:cNvPr id="9" name="Straight Arrow Connector 8"/>
            <p:cNvCxnSpPr/>
            <p:nvPr/>
          </p:nvCxnSpPr>
          <p:spPr>
            <a:xfrm>
              <a:off x="3276600" y="5715000"/>
              <a:ext cx="2895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10800000">
              <a:off x="3200400" y="6248400"/>
              <a:ext cx="2971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Oval 13"/>
          <p:cNvSpPr/>
          <p:nvPr/>
        </p:nvSpPr>
        <p:spPr>
          <a:xfrm>
            <a:off x="3276600" y="1981200"/>
            <a:ext cx="1295400" cy="1143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Caching</a:t>
            </a:r>
            <a:endParaRPr lang="en-US" dirty="0">
              <a:solidFill>
                <a:schemeClr val="tx1"/>
              </a:solidFill>
            </a:endParaRPr>
          </a:p>
        </p:txBody>
      </p:sp>
      <p:sp>
        <p:nvSpPr>
          <p:cNvPr id="15" name="Oval 14"/>
          <p:cNvSpPr/>
          <p:nvPr/>
        </p:nvSpPr>
        <p:spPr>
          <a:xfrm>
            <a:off x="4800600" y="2057400"/>
            <a:ext cx="1295400" cy="1143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utoShape 19"/>
          <p:cNvSpPr>
            <a:spLocks noChangeArrowheads="1"/>
          </p:cNvSpPr>
          <p:nvPr/>
        </p:nvSpPr>
        <p:spPr bwMode="auto">
          <a:xfrm>
            <a:off x="0" y="3505200"/>
            <a:ext cx="9144000" cy="3124200"/>
          </a:xfrm>
          <a:prstGeom prst="wedgeRectCallout">
            <a:avLst>
              <a:gd name="adj1" fmla="val -3835"/>
              <a:gd name="adj2" fmla="val -66245"/>
            </a:avLst>
          </a:prstGeom>
          <a:solidFill>
            <a:schemeClr val="bg1"/>
          </a:solidFill>
          <a:ln w="28575">
            <a:solidFill>
              <a:schemeClr val="tx1"/>
            </a:solidFill>
            <a:miter lim="800000"/>
            <a:headEnd/>
            <a:tailEnd/>
          </a:ln>
        </p:spPr>
        <p:txBody>
          <a:bodyPr/>
          <a:lstStyle/>
          <a:p>
            <a:r>
              <a:rPr lang="en-US" sz="3200" dirty="0" smtClean="0"/>
              <a:t>Example : we use a layer (intermediary) that can cache a response and store it for an hour. If a new request comes from the client within an hour, the cached response will be sent from the intermediary (without going </a:t>
            </a:r>
            <a:r>
              <a:rPr lang="en-US" sz="3200" dirty="0" err="1" smtClean="0"/>
              <a:t>untill</a:t>
            </a:r>
            <a:r>
              <a:rPr lang="en-US" sz="3200" dirty="0" smtClean="0"/>
              <a:t> the server)</a:t>
            </a:r>
          </a:p>
          <a:p>
            <a:r>
              <a:rPr lang="en-US" sz="3200" b="1" dirty="0" smtClean="0"/>
              <a:t>Improves Performance and Scalability.</a:t>
            </a:r>
          </a:p>
        </p:txBody>
      </p:sp>
      <p:sp>
        <p:nvSpPr>
          <p:cNvPr id="13" name="Rectangle 12"/>
          <p:cNvSpPr/>
          <p:nvPr/>
        </p:nvSpPr>
        <p:spPr>
          <a:xfrm>
            <a:off x="4149352" y="3244334"/>
            <a:ext cx="845296" cy="369332"/>
          </a:xfrm>
          <a:prstGeom prst="rect">
            <a:avLst/>
          </a:prstGeom>
        </p:spPr>
        <p:txBody>
          <a:bodyPr wrap="none">
            <a:spAutoFit/>
          </a:bodyPr>
          <a:lstStyle/>
          <a:p>
            <a:r>
              <a:rPr lang="en-US" dirty="0" err="1" smtClean="0"/>
              <a:t>wevers</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RESTful</a:t>
            </a:r>
            <a:r>
              <a:rPr lang="en-US" dirty="0" smtClean="0"/>
              <a:t> Web Services?</a:t>
            </a:r>
            <a:endParaRPr lang="en-US" dirty="0"/>
          </a:p>
        </p:txBody>
      </p:sp>
      <p:sp>
        <p:nvSpPr>
          <p:cNvPr id="5" name="TextBox 4"/>
          <p:cNvSpPr txBox="1"/>
          <p:nvPr/>
        </p:nvSpPr>
        <p:spPr>
          <a:xfrm>
            <a:off x="0" y="1371600"/>
            <a:ext cx="9236183" cy="523220"/>
          </a:xfrm>
          <a:prstGeom prst="rect">
            <a:avLst/>
          </a:prstGeom>
          <a:noFill/>
        </p:spPr>
        <p:txBody>
          <a:bodyPr wrap="none" rtlCol="0">
            <a:spAutoFit/>
          </a:bodyPr>
          <a:lstStyle/>
          <a:p>
            <a:r>
              <a:rPr lang="en-US" sz="2800" b="1" dirty="0" smtClean="0"/>
              <a:t>6.Layering: </a:t>
            </a:r>
            <a:r>
              <a:rPr lang="en-US" sz="2800" dirty="0" smtClean="0"/>
              <a:t>multiple layers can exist between client and server</a:t>
            </a:r>
            <a:endParaRPr lang="en-US" sz="2800" dirty="0"/>
          </a:p>
        </p:txBody>
      </p:sp>
      <p:sp>
        <p:nvSpPr>
          <p:cNvPr id="17" name="Rectangle 16"/>
          <p:cNvSpPr/>
          <p:nvPr/>
        </p:nvSpPr>
        <p:spPr>
          <a:xfrm>
            <a:off x="304800" y="2057400"/>
            <a:ext cx="8458200" cy="4495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rPr>
              <a:t>This is to improve scalability.</a:t>
            </a:r>
          </a:p>
          <a:p>
            <a:endParaRPr lang="en-US" sz="2400" dirty="0" smtClean="0">
              <a:solidFill>
                <a:schemeClr val="tx1"/>
              </a:solidFill>
            </a:endParaRPr>
          </a:p>
          <a:p>
            <a:r>
              <a:rPr lang="en-US" sz="2400" dirty="0" smtClean="0">
                <a:solidFill>
                  <a:schemeClr val="tx1"/>
                </a:solidFill>
              </a:rPr>
              <a:t>The layered constraint was added to address improving internet sized scalability requirements. Each layer  cannot see   the beyond the immediate layer with which it is communicating with. This places boundaries on the overall complexity of the system.</a:t>
            </a:r>
          </a:p>
          <a:p>
            <a:endParaRPr lang="en-US" sz="2400" dirty="0" smtClean="0">
              <a:solidFill>
                <a:schemeClr val="tx1"/>
              </a:solidFill>
            </a:endParaRPr>
          </a:p>
          <a:p>
            <a:r>
              <a:rPr lang="en-US" sz="2400" dirty="0" smtClean="0">
                <a:solidFill>
                  <a:schemeClr val="tx1"/>
                </a:solidFill>
              </a:rPr>
              <a:t>Like most solutions for scalability there are usually trade-offs. Latency is increased with introduction of layers but the cache-constraint above can certainly help reduce the amount of requests over the network. </a:t>
            </a:r>
          </a:p>
          <a:p>
            <a:r>
              <a:rPr lang="en-US" sz="2400" dirty="0" smtClean="0">
                <a:solidFill>
                  <a:schemeClr val="tx1"/>
                </a:solidFill>
              </a:rPr>
              <a:t> </a:t>
            </a:r>
            <a:endParaRPr lang="en-US" sz="2400"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RESTful</a:t>
            </a:r>
            <a:r>
              <a:rPr lang="en-US" dirty="0" smtClean="0"/>
              <a:t> Web Services?</a:t>
            </a:r>
            <a:endParaRPr lang="en-US" dirty="0"/>
          </a:p>
        </p:txBody>
      </p:sp>
      <p:sp>
        <p:nvSpPr>
          <p:cNvPr id="4" name="TextBox 3"/>
          <p:cNvSpPr txBox="1"/>
          <p:nvPr/>
        </p:nvSpPr>
        <p:spPr>
          <a:xfrm>
            <a:off x="0" y="1295400"/>
            <a:ext cx="9101274" cy="954107"/>
          </a:xfrm>
          <a:prstGeom prst="rect">
            <a:avLst/>
          </a:prstGeom>
          <a:noFill/>
        </p:spPr>
        <p:txBody>
          <a:bodyPr wrap="none" rtlCol="0">
            <a:spAutoFit/>
          </a:bodyPr>
          <a:lstStyle/>
          <a:p>
            <a:r>
              <a:rPr lang="en-US" sz="2800" b="1" dirty="0" smtClean="0"/>
              <a:t>7.Code on Demand: </a:t>
            </a:r>
            <a:r>
              <a:rPr lang="en-US" sz="2800" dirty="0" smtClean="0"/>
              <a:t>ability to download and execute code at </a:t>
            </a:r>
          </a:p>
          <a:p>
            <a:r>
              <a:rPr lang="en-US" sz="2800" dirty="0" smtClean="0"/>
              <a:t>client  side</a:t>
            </a:r>
            <a:endParaRPr lang="en-US" sz="2800" dirty="0"/>
          </a:p>
        </p:txBody>
      </p:sp>
      <p:sp>
        <p:nvSpPr>
          <p:cNvPr id="5" name="Rectangle 4"/>
          <p:cNvSpPr/>
          <p:nvPr/>
        </p:nvSpPr>
        <p:spPr>
          <a:xfrm>
            <a:off x="304800" y="2362200"/>
            <a:ext cx="8458200" cy="411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rPr>
              <a:t>The code on demand constraint allows clients to be extendable by downloading and executing code. Similarly to java script in a web browser this allows you to add functionality without re-deploying client software. </a:t>
            </a:r>
          </a:p>
          <a:p>
            <a:endParaRPr lang="en-US" sz="2800" dirty="0" smtClean="0">
              <a:solidFill>
                <a:schemeClr val="tx1"/>
              </a:solidFill>
            </a:endParaRPr>
          </a:p>
          <a:p>
            <a:r>
              <a:rPr lang="en-US" sz="2800" dirty="0" smtClean="0">
                <a:solidFill>
                  <a:schemeClr val="tx1"/>
                </a:solidFill>
              </a:rPr>
              <a:t>The code-on-demand constraint is optional.</a:t>
            </a:r>
            <a:endParaRPr lang="en-US" sz="2800" dirty="0">
              <a:solidFill>
                <a:schemeClr val="tx1"/>
              </a:solidFill>
            </a:endParaRPr>
          </a:p>
        </p:txBody>
      </p:sp>
      <p:sp>
        <p:nvSpPr>
          <p:cNvPr id="6" name="Rectangle 5"/>
          <p:cNvSpPr/>
          <p:nvPr/>
        </p:nvSpPr>
        <p:spPr>
          <a:xfrm>
            <a:off x="1371600" y="5029200"/>
            <a:ext cx="7162800" cy="1371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smtClean="0">
                <a:solidFill>
                  <a:schemeClr val="tx1"/>
                </a:solidFill>
              </a:rPr>
              <a:t>For Example:</a:t>
            </a:r>
          </a:p>
          <a:p>
            <a:endParaRPr lang="en-US" sz="2000" b="1" dirty="0" smtClean="0">
              <a:solidFill>
                <a:schemeClr val="tx1"/>
              </a:solidFill>
            </a:endParaRPr>
          </a:p>
          <a:p>
            <a:r>
              <a:rPr lang="en-US" sz="2000" dirty="0" smtClean="0">
                <a:solidFill>
                  <a:schemeClr val="tx1"/>
                </a:solidFill>
              </a:rPr>
              <a:t>Client requests a resource </a:t>
            </a:r>
          </a:p>
          <a:p>
            <a:r>
              <a:rPr lang="en-US" sz="2000" dirty="0" smtClean="0">
                <a:solidFill>
                  <a:schemeClr val="tx1"/>
                </a:solidFill>
              </a:rPr>
              <a:t>Server returns resource with some JavaScript</a:t>
            </a:r>
            <a:endParaRPr lang="en-US" sz="2000"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dirty="0" smtClean="0"/>
              <a:t>What are </a:t>
            </a:r>
            <a:r>
              <a:rPr lang="en-US" dirty="0" err="1" smtClean="0"/>
              <a:t>RESTful</a:t>
            </a:r>
            <a:r>
              <a:rPr lang="en-US" dirty="0" smtClean="0"/>
              <a:t> Web Services?</a:t>
            </a:r>
            <a:endParaRPr lang="en-US" dirty="0"/>
          </a:p>
        </p:txBody>
      </p:sp>
      <p:sp>
        <p:nvSpPr>
          <p:cNvPr id="4" name="Rounded Rectangle 3"/>
          <p:cNvSpPr/>
          <p:nvPr/>
        </p:nvSpPr>
        <p:spPr>
          <a:xfrm>
            <a:off x="0" y="1524000"/>
            <a:ext cx="23622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Uniform Interface</a:t>
            </a:r>
            <a:endParaRPr lang="en-US" sz="2800" b="1" dirty="0"/>
          </a:p>
        </p:txBody>
      </p:sp>
      <p:sp>
        <p:nvSpPr>
          <p:cNvPr id="5" name="Rounded Rectangle 4"/>
          <p:cNvSpPr/>
          <p:nvPr/>
        </p:nvSpPr>
        <p:spPr>
          <a:xfrm>
            <a:off x="0" y="2514600"/>
            <a:ext cx="23622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Stateless</a:t>
            </a:r>
            <a:endParaRPr lang="en-US" sz="2800" b="1" dirty="0"/>
          </a:p>
        </p:txBody>
      </p:sp>
      <p:sp>
        <p:nvSpPr>
          <p:cNvPr id="6" name="Rounded Rectangle 5"/>
          <p:cNvSpPr/>
          <p:nvPr/>
        </p:nvSpPr>
        <p:spPr>
          <a:xfrm>
            <a:off x="0" y="3505200"/>
            <a:ext cx="23622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Cacheable</a:t>
            </a:r>
            <a:endParaRPr lang="en-US" sz="2800" b="1" dirty="0"/>
          </a:p>
        </p:txBody>
      </p:sp>
      <p:sp>
        <p:nvSpPr>
          <p:cNvPr id="7" name="Rounded Rectangle 6"/>
          <p:cNvSpPr/>
          <p:nvPr/>
        </p:nvSpPr>
        <p:spPr>
          <a:xfrm>
            <a:off x="0" y="4495800"/>
            <a:ext cx="23622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Layered System</a:t>
            </a:r>
            <a:endParaRPr lang="en-US" sz="2800" b="1" dirty="0"/>
          </a:p>
        </p:txBody>
      </p:sp>
      <p:sp>
        <p:nvSpPr>
          <p:cNvPr id="8" name="Rounded Rectangle 7"/>
          <p:cNvSpPr/>
          <p:nvPr/>
        </p:nvSpPr>
        <p:spPr>
          <a:xfrm>
            <a:off x="0" y="5562600"/>
            <a:ext cx="2362200" cy="1295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Code on Demand (optional)</a:t>
            </a:r>
            <a:endParaRPr lang="en-US" sz="2800" b="1" dirty="0"/>
          </a:p>
        </p:txBody>
      </p:sp>
      <p:sp>
        <p:nvSpPr>
          <p:cNvPr id="11" name="Rounded Rectangular Callout 10"/>
          <p:cNvSpPr/>
          <p:nvPr/>
        </p:nvSpPr>
        <p:spPr>
          <a:xfrm>
            <a:off x="2438400" y="1143000"/>
            <a:ext cx="6705600" cy="1752600"/>
          </a:xfrm>
          <a:prstGeom prst="wedgeRoundRectCallout">
            <a:avLst>
              <a:gd name="adj1" fmla="val -59823"/>
              <a:gd name="adj2" fmla="val 1666"/>
              <a:gd name="adj3" fmla="val 16667"/>
            </a:avLst>
          </a:prstGeom>
          <a:solidFill>
            <a:srgbClr val="FEF6F0"/>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1.Resource:</a:t>
            </a:r>
            <a:r>
              <a:rPr lang="en-US" sz="2800" dirty="0" smtClean="0"/>
              <a:t> everything is a resource</a:t>
            </a:r>
          </a:p>
          <a:p>
            <a:r>
              <a:rPr lang="en-US" sz="2800" b="1" dirty="0" smtClean="0"/>
              <a:t>2.URI:</a:t>
            </a:r>
            <a:r>
              <a:rPr lang="en-US" sz="2800" dirty="0" smtClean="0"/>
              <a:t> any resource/data can been accessed by a URI</a:t>
            </a:r>
          </a:p>
          <a:p>
            <a:r>
              <a:rPr lang="en-US" sz="2800" b="1" dirty="0" smtClean="0"/>
              <a:t>3.HTTP:</a:t>
            </a:r>
            <a:r>
              <a:rPr lang="en-US" sz="2800" dirty="0" smtClean="0"/>
              <a:t> make explicit use of HTTP methods</a:t>
            </a:r>
          </a:p>
          <a:p>
            <a:pPr algn="ctr"/>
            <a:endParaRPr lang="en-US" dirty="0"/>
          </a:p>
        </p:txBody>
      </p:sp>
      <p:sp>
        <p:nvSpPr>
          <p:cNvPr id="12" name="Rounded Rectangular Callout 11"/>
          <p:cNvSpPr/>
          <p:nvPr/>
        </p:nvSpPr>
        <p:spPr>
          <a:xfrm>
            <a:off x="2438400" y="3124200"/>
            <a:ext cx="6705600" cy="914400"/>
          </a:xfrm>
          <a:prstGeom prst="wedgeRoundRectCallout">
            <a:avLst>
              <a:gd name="adj1" fmla="val -60903"/>
              <a:gd name="adj2" fmla="val -46834"/>
              <a:gd name="adj3" fmla="val 16667"/>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4.Stateless: </a:t>
            </a:r>
            <a:r>
              <a:rPr lang="en-US" sz="2800" dirty="0" smtClean="0"/>
              <a:t>all client- server communications are stateless</a:t>
            </a:r>
            <a:endParaRPr lang="en-US" dirty="0"/>
          </a:p>
        </p:txBody>
      </p:sp>
      <p:sp>
        <p:nvSpPr>
          <p:cNvPr id="13" name="Rounded Rectangular Callout 12"/>
          <p:cNvSpPr/>
          <p:nvPr/>
        </p:nvSpPr>
        <p:spPr>
          <a:xfrm>
            <a:off x="2438400" y="4191000"/>
            <a:ext cx="6705600" cy="533400"/>
          </a:xfrm>
          <a:prstGeom prst="wedgeRoundRectCallout">
            <a:avLst>
              <a:gd name="adj1" fmla="val -57494"/>
              <a:gd name="adj2" fmla="val -55763"/>
              <a:gd name="adj3" fmla="val 16667"/>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5.Caching:  </a:t>
            </a:r>
            <a:r>
              <a:rPr lang="en-US" sz="2800" dirty="0" smtClean="0"/>
              <a:t>happens at client side</a:t>
            </a:r>
            <a:endParaRPr lang="en-US" dirty="0"/>
          </a:p>
        </p:txBody>
      </p:sp>
      <p:sp>
        <p:nvSpPr>
          <p:cNvPr id="14" name="Rounded Rectangular Callout 13"/>
          <p:cNvSpPr/>
          <p:nvPr/>
        </p:nvSpPr>
        <p:spPr>
          <a:xfrm>
            <a:off x="2438400" y="4876800"/>
            <a:ext cx="6705600" cy="762000"/>
          </a:xfrm>
          <a:prstGeom prst="wedgeRoundRectCallout">
            <a:avLst>
              <a:gd name="adj1" fmla="val -61187"/>
              <a:gd name="adj2" fmla="val -34334"/>
              <a:gd name="adj3" fmla="val 16667"/>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6.Layering:  </a:t>
            </a:r>
            <a:r>
              <a:rPr lang="en-US" sz="2800" dirty="0" smtClean="0"/>
              <a:t>layers can exist between client and server</a:t>
            </a:r>
            <a:endParaRPr lang="en-US" dirty="0"/>
          </a:p>
        </p:txBody>
      </p:sp>
      <p:sp>
        <p:nvSpPr>
          <p:cNvPr id="15" name="Rounded Rectangular Callout 14"/>
          <p:cNvSpPr/>
          <p:nvPr/>
        </p:nvSpPr>
        <p:spPr>
          <a:xfrm>
            <a:off x="2438400" y="5715000"/>
            <a:ext cx="6705600" cy="1143000"/>
          </a:xfrm>
          <a:prstGeom prst="wedgeRoundRectCallout">
            <a:avLst>
              <a:gd name="adj1" fmla="val -61187"/>
              <a:gd name="adj2" fmla="val -34334"/>
              <a:gd name="adj3" fmla="val 16667"/>
            </a:avLst>
          </a:prstGeom>
          <a:solidFill>
            <a:srgbClr val="FEF6F0"/>
          </a:solidFill>
        </p:spPr>
        <p:style>
          <a:lnRef idx="2">
            <a:schemeClr val="dk1"/>
          </a:lnRef>
          <a:fillRef idx="1">
            <a:schemeClr val="lt1"/>
          </a:fillRef>
          <a:effectRef idx="0">
            <a:schemeClr val="dk1"/>
          </a:effectRef>
          <a:fontRef idx="minor">
            <a:schemeClr val="dk1"/>
          </a:fontRef>
        </p:style>
        <p:txBody>
          <a:bodyPr rtlCol="0" anchor="ctr"/>
          <a:lstStyle/>
          <a:p>
            <a:r>
              <a:rPr lang="en-US" sz="2800" b="1" dirty="0" smtClean="0"/>
              <a:t>7.Code-on-deamnd: </a:t>
            </a:r>
            <a:r>
              <a:rPr lang="en-US" sz="2800" dirty="0" smtClean="0"/>
              <a:t>ability to download and execute code on client side</a:t>
            </a:r>
            <a:endParaRPr lang="en-US" dirty="0"/>
          </a:p>
        </p:txBody>
      </p:sp>
    </p:spTree>
    <p:extLst>
      <p:ext uri="{BB962C8B-B14F-4D97-AF65-F5344CB8AC3E}">
        <p14:creationId xmlns:p14="http://schemas.microsoft.com/office/powerpoint/2010/main" val="38284731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it?</a:t>
            </a:r>
            <a:endParaRPr lang="en-US" dirty="0"/>
          </a:p>
        </p:txBody>
      </p:sp>
      <p:sp>
        <p:nvSpPr>
          <p:cNvPr id="3" name="Content Placeholder 2"/>
          <p:cNvSpPr>
            <a:spLocks noGrp="1"/>
          </p:cNvSpPr>
          <p:nvPr>
            <p:ph idx="1"/>
          </p:nvPr>
        </p:nvSpPr>
        <p:spPr/>
        <p:txBody>
          <a:bodyPr/>
          <a:lstStyle/>
          <a:p>
            <a:r>
              <a:rPr lang="en-US" dirty="0"/>
              <a:t>P</a:t>
            </a:r>
            <a:r>
              <a:rPr lang="en-US" dirty="0" smtClean="0"/>
              <a:t>latform independent communication</a:t>
            </a:r>
          </a:p>
          <a:p>
            <a:r>
              <a:rPr lang="en-US" dirty="0" smtClean="0"/>
              <a:t> </a:t>
            </a:r>
            <a:r>
              <a:rPr lang="en-US" dirty="0"/>
              <a:t>U</a:t>
            </a:r>
            <a:r>
              <a:rPr lang="en-US" dirty="0" smtClean="0"/>
              <a:t>sing web services two different applications (implementation) can talk to each other and exchange data/information</a:t>
            </a:r>
            <a:endParaRPr lang="en-US" dirty="0"/>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RESTful</a:t>
            </a:r>
            <a:r>
              <a:rPr lang="en-US" dirty="0" smtClean="0"/>
              <a:t> Web Services?</a:t>
            </a:r>
            <a:endParaRPr lang="en-US" dirty="0"/>
          </a:p>
        </p:txBody>
      </p:sp>
      <p:sp>
        <p:nvSpPr>
          <p:cNvPr id="4" name="Rectangle 3"/>
          <p:cNvSpPr/>
          <p:nvPr/>
        </p:nvSpPr>
        <p:spPr>
          <a:xfrm>
            <a:off x="381000" y="1295400"/>
            <a:ext cx="8305800" cy="1295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smtClean="0">
                <a:solidFill>
                  <a:schemeClr val="tx1"/>
                </a:solidFill>
              </a:rPr>
              <a:t>REST</a:t>
            </a:r>
          </a:p>
          <a:p>
            <a:pPr algn="ctr"/>
            <a:r>
              <a:rPr lang="en-US" sz="2800" b="1" dirty="0" err="1" smtClean="0">
                <a:solidFill>
                  <a:schemeClr val="tx1"/>
                </a:solidFill>
              </a:rPr>
              <a:t>REpresentational</a:t>
            </a:r>
            <a:r>
              <a:rPr lang="en-US" sz="2800" b="1" dirty="0" smtClean="0">
                <a:solidFill>
                  <a:schemeClr val="tx1"/>
                </a:solidFill>
              </a:rPr>
              <a:t> State Transfer</a:t>
            </a:r>
            <a:endParaRPr lang="en-US" sz="2800" b="1" dirty="0">
              <a:solidFill>
                <a:schemeClr val="tx1"/>
              </a:solidFill>
            </a:endParaRPr>
          </a:p>
        </p:txBody>
      </p:sp>
      <p:sp>
        <p:nvSpPr>
          <p:cNvPr id="5" name="Rectangle 4"/>
          <p:cNvSpPr/>
          <p:nvPr/>
        </p:nvSpPr>
        <p:spPr>
          <a:xfrm>
            <a:off x="2438400" y="2667000"/>
            <a:ext cx="5562600" cy="990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chemeClr val="tx1"/>
                </a:solidFill>
              </a:rPr>
              <a:t>A Resource’s Representation is transferred between server and client</a:t>
            </a:r>
            <a:endParaRPr lang="en-US" sz="2400" dirty="0">
              <a:solidFill>
                <a:schemeClr val="tx1"/>
              </a:solidFill>
            </a:endParaRPr>
          </a:p>
        </p:txBody>
      </p:sp>
      <p:sp>
        <p:nvSpPr>
          <p:cNvPr id="6" name="Rectangle 5"/>
          <p:cNvSpPr/>
          <p:nvPr/>
        </p:nvSpPr>
        <p:spPr>
          <a:xfrm>
            <a:off x="381000" y="3733800"/>
            <a:ext cx="2209800" cy="1143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GET/images/1 </a:t>
            </a:r>
          </a:p>
          <a:p>
            <a:r>
              <a:rPr lang="en-US" dirty="0" err="1" smtClean="0">
                <a:solidFill>
                  <a:schemeClr val="tx1"/>
                </a:solidFill>
              </a:rPr>
              <a:t>Accept:JPEG</a:t>
            </a:r>
            <a:endParaRPr lang="en-US" dirty="0" smtClean="0">
              <a:solidFill>
                <a:schemeClr val="tx1"/>
              </a:solidFill>
            </a:endParaRPr>
          </a:p>
          <a:p>
            <a:r>
              <a:rPr lang="en-US" dirty="0" smtClean="0">
                <a:solidFill>
                  <a:schemeClr val="tx1"/>
                </a:solidFill>
              </a:rPr>
              <a:t>Or</a:t>
            </a:r>
          </a:p>
          <a:p>
            <a:r>
              <a:rPr lang="en-US" dirty="0" smtClean="0">
                <a:solidFill>
                  <a:schemeClr val="tx1"/>
                </a:solidFill>
              </a:rPr>
              <a:t>GET/images/1.jpg</a:t>
            </a:r>
            <a:endParaRPr lang="en-US" dirty="0">
              <a:solidFill>
                <a:schemeClr val="tx1"/>
              </a:solidFill>
            </a:endParaRPr>
          </a:p>
        </p:txBody>
      </p:sp>
      <p:sp>
        <p:nvSpPr>
          <p:cNvPr id="7" name="Rectangle 6"/>
          <p:cNvSpPr/>
          <p:nvPr/>
        </p:nvSpPr>
        <p:spPr>
          <a:xfrm>
            <a:off x="6705600" y="3810000"/>
            <a:ext cx="2209800" cy="1143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GET/images/1 </a:t>
            </a:r>
          </a:p>
          <a:p>
            <a:r>
              <a:rPr lang="en-US" dirty="0" err="1" smtClean="0">
                <a:solidFill>
                  <a:schemeClr val="tx1"/>
                </a:solidFill>
              </a:rPr>
              <a:t>Accept:XML</a:t>
            </a:r>
            <a:endParaRPr lang="en-US" dirty="0" smtClean="0">
              <a:solidFill>
                <a:schemeClr val="tx1"/>
              </a:solidFill>
            </a:endParaRPr>
          </a:p>
          <a:p>
            <a:r>
              <a:rPr lang="en-US" dirty="0" smtClean="0">
                <a:solidFill>
                  <a:schemeClr val="tx1"/>
                </a:solidFill>
              </a:rPr>
              <a:t>Or</a:t>
            </a:r>
          </a:p>
          <a:p>
            <a:r>
              <a:rPr lang="en-US" dirty="0" smtClean="0">
                <a:solidFill>
                  <a:schemeClr val="tx1"/>
                </a:solidFill>
              </a:rPr>
              <a:t>GET/images/1.jpg</a:t>
            </a:r>
            <a:endParaRPr lang="en-US" dirty="0">
              <a:solidFill>
                <a:schemeClr val="tx1"/>
              </a:solidFill>
            </a:endParaRPr>
          </a:p>
        </p:txBody>
      </p:sp>
      <p:sp>
        <p:nvSpPr>
          <p:cNvPr id="8" name="Rectangle 7"/>
          <p:cNvSpPr/>
          <p:nvPr/>
        </p:nvSpPr>
        <p:spPr>
          <a:xfrm>
            <a:off x="6477000" y="5410200"/>
            <a:ext cx="2438400" cy="1143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&lt;</a:t>
            </a:r>
            <a:r>
              <a:rPr lang="en-US" dirty="0" err="1" smtClean="0">
                <a:solidFill>
                  <a:schemeClr val="tx1"/>
                </a:solidFill>
              </a:rPr>
              <a:t>pic</a:t>
            </a:r>
            <a:r>
              <a:rPr lang="en-US" dirty="0" smtClean="0">
                <a:solidFill>
                  <a:schemeClr val="tx1"/>
                </a:solidFill>
              </a:rPr>
              <a:t>&gt;</a:t>
            </a:r>
          </a:p>
          <a:p>
            <a:r>
              <a:rPr lang="en-US" dirty="0" smtClean="0">
                <a:solidFill>
                  <a:schemeClr val="tx1"/>
                </a:solidFill>
              </a:rPr>
              <a:t>&lt;name&gt;</a:t>
            </a:r>
            <a:r>
              <a:rPr lang="en-US" dirty="0" err="1" smtClean="0">
                <a:solidFill>
                  <a:schemeClr val="tx1"/>
                </a:solidFill>
              </a:rPr>
              <a:t>mydog</a:t>
            </a:r>
            <a:r>
              <a:rPr lang="en-US" dirty="0" smtClean="0">
                <a:solidFill>
                  <a:schemeClr val="tx1"/>
                </a:solidFill>
              </a:rPr>
              <a:t>&lt;/name&gt;</a:t>
            </a:r>
          </a:p>
          <a:p>
            <a:r>
              <a:rPr lang="en-US" dirty="0" smtClean="0">
                <a:solidFill>
                  <a:schemeClr val="tx1"/>
                </a:solidFill>
              </a:rPr>
              <a:t>&lt;size&gt;1080p&lt;/size&gt;</a:t>
            </a:r>
          </a:p>
          <a:p>
            <a:r>
              <a:rPr lang="en-US" dirty="0" smtClean="0">
                <a:solidFill>
                  <a:schemeClr val="tx1"/>
                </a:solidFill>
              </a:rPr>
              <a:t>&lt;/</a:t>
            </a:r>
            <a:r>
              <a:rPr lang="en-US" dirty="0" err="1" smtClean="0">
                <a:solidFill>
                  <a:schemeClr val="tx1"/>
                </a:solidFill>
              </a:rPr>
              <a:t>pic</a:t>
            </a:r>
            <a:r>
              <a:rPr lang="en-US" dirty="0" smtClean="0">
                <a:solidFill>
                  <a:schemeClr val="tx1"/>
                </a:solidFill>
              </a:rPr>
              <a:t>&gt;</a:t>
            </a:r>
            <a:endParaRPr lang="en-US" dirty="0">
              <a:solidFill>
                <a:schemeClr val="tx1"/>
              </a:solidFill>
            </a:endParaRPr>
          </a:p>
        </p:txBody>
      </p:sp>
      <p:sp>
        <p:nvSpPr>
          <p:cNvPr id="9" name="Down Arrow 8"/>
          <p:cNvSpPr/>
          <p:nvPr/>
        </p:nvSpPr>
        <p:spPr>
          <a:xfrm>
            <a:off x="7391400" y="4953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143000" y="48768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dog image"/>
          <p:cNvPicPr>
            <a:picLocks noChangeAspect="1" noChangeArrowheads="1"/>
          </p:cNvPicPr>
          <p:nvPr/>
        </p:nvPicPr>
        <p:blipFill>
          <a:blip r:embed="rId2"/>
          <a:srcRect/>
          <a:stretch>
            <a:fillRect/>
          </a:stretch>
        </p:blipFill>
        <p:spPr bwMode="auto">
          <a:xfrm>
            <a:off x="228600" y="5334000"/>
            <a:ext cx="2054224" cy="1369483"/>
          </a:xfrm>
          <a:prstGeom prst="rect">
            <a:avLst/>
          </a:prstGeom>
          <a:noFill/>
        </p:spPr>
      </p:pic>
      <p:sp>
        <p:nvSpPr>
          <p:cNvPr id="12" name="Rectangle 11"/>
          <p:cNvSpPr/>
          <p:nvPr/>
        </p:nvSpPr>
        <p:spPr>
          <a:xfrm>
            <a:off x="3429000" y="3962400"/>
            <a:ext cx="2209800" cy="2286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chemeClr val="tx1"/>
                </a:solidFill>
              </a:rPr>
              <a:t>XML</a:t>
            </a:r>
          </a:p>
          <a:p>
            <a:pPr algn="ctr"/>
            <a:r>
              <a:rPr lang="en-US" sz="2400" dirty="0" smtClean="0">
                <a:solidFill>
                  <a:schemeClr val="tx1"/>
                </a:solidFill>
              </a:rPr>
              <a:t>JSON</a:t>
            </a:r>
          </a:p>
          <a:p>
            <a:pPr algn="ctr"/>
            <a:r>
              <a:rPr lang="en-US" sz="2400" dirty="0" smtClean="0">
                <a:solidFill>
                  <a:schemeClr val="tx1"/>
                </a:solidFill>
              </a:rPr>
              <a:t>HTML</a:t>
            </a:r>
          </a:p>
          <a:p>
            <a:pPr algn="ctr"/>
            <a:r>
              <a:rPr lang="en-US" sz="2400" dirty="0" smtClean="0">
                <a:solidFill>
                  <a:schemeClr val="tx1"/>
                </a:solidFill>
              </a:rPr>
              <a:t>YAML</a:t>
            </a:r>
          </a:p>
          <a:p>
            <a:pPr algn="ctr"/>
            <a:r>
              <a:rPr lang="en-US" sz="2400" dirty="0" smtClean="0">
                <a:solidFill>
                  <a:schemeClr val="tx1"/>
                </a:solidFill>
              </a:rPr>
              <a:t>……</a:t>
            </a:r>
            <a:endParaRPr lang="en-US" sz="2400" dirty="0">
              <a:solidFill>
                <a:schemeClr val="tx1"/>
              </a:solidFill>
            </a:endParaRPr>
          </a:p>
        </p:txBody>
      </p:sp>
      <p:sp>
        <p:nvSpPr>
          <p:cNvPr id="13" name="Rectangle 12"/>
          <p:cNvSpPr/>
          <p:nvPr/>
        </p:nvSpPr>
        <p:spPr>
          <a:xfrm>
            <a:off x="381000" y="2398862"/>
            <a:ext cx="8686800" cy="685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REPRESENTATION =description of the current state of the resource</a:t>
            </a:r>
            <a:endParaRPr lang="en-US" sz="2400" b="1"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1" animBg="1"/>
      <p:bldP spid="12" grpId="0" animBg="1"/>
      <p:bldP spid="13" grpId="0" animBg="1"/>
      <p:bldP spid="13"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mj-lt"/>
                <a:ea typeface="+mj-ea"/>
                <a:cs typeface="+mj-cs"/>
              </a:rPr>
              <a:t>SOAP</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
        <p:nvSpPr>
          <p:cNvPr id="7" name="TextBox 6"/>
          <p:cNvSpPr txBox="1"/>
          <p:nvPr/>
        </p:nvSpPr>
        <p:spPr>
          <a:xfrm>
            <a:off x="381000" y="914400"/>
            <a:ext cx="8763000" cy="3416320"/>
          </a:xfrm>
          <a:prstGeom prst="rect">
            <a:avLst/>
          </a:prstGeom>
          <a:solidFill>
            <a:schemeClr val="accent6">
              <a:lumMod val="20000"/>
              <a:lumOff val="80000"/>
            </a:schemeClr>
          </a:solidFill>
        </p:spPr>
        <p:txBody>
          <a:bodyPr wrap="square" rtlCol="0">
            <a:spAutoFit/>
          </a:bodyPr>
          <a:lstStyle/>
          <a:p>
            <a:r>
              <a:rPr lang="en-US" sz="2400" dirty="0" smtClean="0"/>
              <a:t>&lt;?xml version="1.0"?&gt;</a:t>
            </a:r>
            <a:br>
              <a:rPr lang="en-US" sz="2400" dirty="0" smtClean="0"/>
            </a:br>
            <a:r>
              <a:rPr lang="en-US" sz="2400" dirty="0" smtClean="0"/>
              <a:t>&lt;</a:t>
            </a:r>
            <a:r>
              <a:rPr lang="en-US" sz="2400" dirty="0" err="1" smtClean="0"/>
              <a:t>soap:Envelope</a:t>
            </a:r>
            <a:r>
              <a:rPr lang="en-US" sz="2400" dirty="0" smtClean="0"/>
              <a:t/>
            </a:r>
            <a:br>
              <a:rPr lang="en-US" sz="2400" dirty="0" smtClean="0"/>
            </a:br>
            <a:r>
              <a:rPr lang="en-US" sz="2400" dirty="0" err="1" smtClean="0"/>
              <a:t>xmlns:soap</a:t>
            </a:r>
            <a:r>
              <a:rPr lang="en-US" sz="2400" dirty="0" smtClean="0"/>
              <a:t>="http://www.w3.org/2003/05/soap-envelope/"</a:t>
            </a:r>
            <a:br>
              <a:rPr lang="en-US" sz="2400" dirty="0" smtClean="0"/>
            </a:br>
            <a:r>
              <a:rPr lang="en-US" sz="2400" dirty="0" err="1" smtClean="0"/>
              <a:t>soap:encodingStyle</a:t>
            </a:r>
            <a:r>
              <a:rPr lang="en-US" sz="2400" dirty="0" smtClean="0"/>
              <a:t>="http://www.w3.org/2003/05/soap-encoding"&gt;</a:t>
            </a:r>
            <a:br>
              <a:rPr lang="en-US" sz="2400" dirty="0" smtClean="0"/>
            </a:br>
            <a:r>
              <a:rPr lang="en-US" sz="2400" dirty="0" smtClean="0"/>
              <a:t>&lt;</a:t>
            </a:r>
            <a:r>
              <a:rPr lang="en-US" sz="2400" dirty="0" err="1" smtClean="0"/>
              <a:t>soap:Header</a:t>
            </a:r>
            <a:r>
              <a:rPr lang="en-US" sz="2400" dirty="0" smtClean="0"/>
              <a:t>&gt; …. &lt;/</a:t>
            </a:r>
            <a:r>
              <a:rPr lang="en-US" sz="2400" dirty="0" err="1" smtClean="0"/>
              <a:t>soap:Header</a:t>
            </a:r>
            <a:r>
              <a:rPr lang="en-US" sz="2400" dirty="0" smtClean="0"/>
              <a:t>&gt;</a:t>
            </a:r>
            <a:br>
              <a:rPr lang="en-US" sz="2400" dirty="0" smtClean="0"/>
            </a:br>
            <a:r>
              <a:rPr lang="en-US" sz="2400" b="1" dirty="0" smtClean="0"/>
              <a:t>&lt;</a:t>
            </a:r>
            <a:r>
              <a:rPr lang="en-US" sz="2400" b="1" dirty="0" err="1" smtClean="0"/>
              <a:t>soap:Body</a:t>
            </a:r>
            <a:r>
              <a:rPr lang="en-US" sz="2400" b="1" dirty="0" smtClean="0"/>
              <a:t> </a:t>
            </a:r>
            <a:r>
              <a:rPr lang="en-US" sz="2400" b="1" dirty="0" err="1" smtClean="0"/>
              <a:t>pb</a:t>
            </a:r>
            <a:r>
              <a:rPr lang="en-US" sz="2400" b="1" dirty="0" smtClean="0"/>
              <a:t>=“http://www.example.com/employees”&gt; </a:t>
            </a:r>
          </a:p>
          <a:p>
            <a:r>
              <a:rPr lang="en-US" sz="2400" b="1" dirty="0" smtClean="0"/>
              <a:t>&lt;</a:t>
            </a:r>
            <a:r>
              <a:rPr lang="en-US" sz="2400" b="1" dirty="0" err="1" smtClean="0"/>
              <a:t>pb:GetEmployee</a:t>
            </a:r>
            <a:r>
              <a:rPr lang="en-US" sz="2400" b="1" dirty="0" smtClean="0"/>
              <a:t>&gt;&lt;</a:t>
            </a:r>
            <a:r>
              <a:rPr lang="en-US" sz="2400" b="1" dirty="0" err="1" smtClean="0"/>
              <a:t>pb:Empid</a:t>
            </a:r>
            <a:r>
              <a:rPr lang="en-US" sz="2400" b="1" dirty="0" smtClean="0"/>
              <a:t>&gt;11&lt;/</a:t>
            </a:r>
            <a:r>
              <a:rPr lang="en-US" sz="2400" b="1" dirty="0" err="1" smtClean="0"/>
              <a:t>pb:Empid</a:t>
            </a:r>
            <a:r>
              <a:rPr lang="en-US" sz="2400" b="1" dirty="0" smtClean="0"/>
              <a:t>&gt;</a:t>
            </a:r>
          </a:p>
          <a:p>
            <a:r>
              <a:rPr lang="en-US" sz="2400" b="1" dirty="0" smtClean="0"/>
              <a:t>&lt;/</a:t>
            </a:r>
            <a:r>
              <a:rPr lang="en-US" sz="2400" b="1" dirty="0" err="1" smtClean="0"/>
              <a:t>pb:GetEmployee</a:t>
            </a:r>
            <a:r>
              <a:rPr lang="en-US" sz="2400" b="1" dirty="0" smtClean="0"/>
              <a:t>&gt;&lt;/</a:t>
            </a:r>
            <a:r>
              <a:rPr lang="en-US" sz="2400" b="1" dirty="0" err="1" smtClean="0"/>
              <a:t>soap:Body</a:t>
            </a:r>
            <a:r>
              <a:rPr lang="en-US" sz="2400" b="1" dirty="0" smtClean="0"/>
              <a:t>&gt;</a:t>
            </a:r>
            <a:r>
              <a:rPr lang="en-US" sz="2400" dirty="0" smtClean="0"/>
              <a:t/>
            </a:r>
            <a:br>
              <a:rPr lang="en-US" sz="2400" dirty="0" smtClean="0"/>
            </a:br>
            <a:r>
              <a:rPr lang="en-US" sz="2400" dirty="0" smtClean="0"/>
              <a:t>&lt;/</a:t>
            </a:r>
            <a:r>
              <a:rPr lang="en-US" sz="2400" dirty="0" err="1" smtClean="0"/>
              <a:t>soap:Envelope</a:t>
            </a:r>
            <a:r>
              <a:rPr lang="en-US" sz="2400" dirty="0" smtClean="0"/>
              <a:t>&gt; </a:t>
            </a:r>
            <a:endParaRPr lang="en-US" sz="2400" dirty="0"/>
          </a:p>
        </p:txBody>
      </p:sp>
      <p:sp>
        <p:nvSpPr>
          <p:cNvPr id="8" name="Title 1"/>
          <p:cNvSpPr txBox="1">
            <a:spLocks/>
          </p:cNvSpPr>
          <p:nvPr/>
        </p:nvSpPr>
        <p:spPr>
          <a:xfrm>
            <a:off x="0" y="396240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mj-lt"/>
                <a:ea typeface="+mj-ea"/>
                <a:cs typeface="+mj-cs"/>
              </a:rPr>
              <a:t>REST</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
        <p:nvSpPr>
          <p:cNvPr id="9" name="TextBox 8"/>
          <p:cNvSpPr txBox="1"/>
          <p:nvPr/>
        </p:nvSpPr>
        <p:spPr>
          <a:xfrm>
            <a:off x="533400" y="5105400"/>
            <a:ext cx="3581943" cy="369332"/>
          </a:xfrm>
          <a:prstGeom prst="rect">
            <a:avLst/>
          </a:prstGeom>
          <a:noFill/>
        </p:spPr>
        <p:txBody>
          <a:bodyPr wrap="none" rtlCol="0">
            <a:spAutoFit/>
          </a:bodyPr>
          <a:lstStyle/>
          <a:p>
            <a:r>
              <a:rPr lang="en-US" b="1" dirty="0" smtClean="0"/>
              <a:t>http://example.com/employees/11</a:t>
            </a:r>
            <a:endParaRPr lang="en-US" dirty="0"/>
          </a:p>
        </p:txBody>
      </p:sp>
    </p:spTree>
    <p:extLst>
      <p:ext uri="{BB962C8B-B14F-4D97-AF65-F5344CB8AC3E}">
        <p14:creationId xmlns:p14="http://schemas.microsoft.com/office/powerpoint/2010/main" val="28258234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a:t>
            </a:r>
            <a:r>
              <a:rPr lang="en-US" dirty="0" err="1" smtClean="0"/>
              <a:t>vs</a:t>
            </a:r>
            <a:r>
              <a:rPr lang="en-US" dirty="0" smtClean="0"/>
              <a:t> REST</a:t>
            </a:r>
            <a:endParaRPr lang="en-IN" dirty="0"/>
          </a:p>
        </p:txBody>
      </p:sp>
      <p:sp>
        <p:nvSpPr>
          <p:cNvPr id="4" name="Rectangle 3"/>
          <p:cNvSpPr/>
          <p:nvPr/>
        </p:nvSpPr>
        <p:spPr>
          <a:xfrm>
            <a:off x="533400" y="2133600"/>
            <a:ext cx="1296144" cy="11521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Client</a:t>
            </a:r>
            <a:endParaRPr lang="en-IN" b="1" dirty="0">
              <a:solidFill>
                <a:schemeClr val="tx1"/>
              </a:solidFill>
            </a:endParaRPr>
          </a:p>
        </p:txBody>
      </p:sp>
      <p:sp>
        <p:nvSpPr>
          <p:cNvPr id="5" name="Rectangle 4"/>
          <p:cNvSpPr/>
          <p:nvPr/>
        </p:nvSpPr>
        <p:spPr>
          <a:xfrm>
            <a:off x="7543800" y="2209800"/>
            <a:ext cx="1296144" cy="11521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Server</a:t>
            </a:r>
            <a:endParaRPr lang="en-IN" b="1" dirty="0">
              <a:solidFill>
                <a:schemeClr val="tx1"/>
              </a:solidFill>
            </a:endParaRPr>
          </a:p>
        </p:txBody>
      </p:sp>
      <p:sp>
        <p:nvSpPr>
          <p:cNvPr id="7" name="Oval 6"/>
          <p:cNvSpPr/>
          <p:nvPr/>
        </p:nvSpPr>
        <p:spPr>
          <a:xfrm>
            <a:off x="1907704" y="2327078"/>
            <a:ext cx="1368152" cy="79208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Data</a:t>
            </a:r>
            <a:endParaRPr lang="en-IN" dirty="0">
              <a:solidFill>
                <a:schemeClr val="tx2"/>
              </a:solidFill>
            </a:endParaRPr>
          </a:p>
        </p:txBody>
      </p:sp>
      <p:sp>
        <p:nvSpPr>
          <p:cNvPr id="8" name="Oval 7"/>
          <p:cNvSpPr/>
          <p:nvPr/>
        </p:nvSpPr>
        <p:spPr>
          <a:xfrm>
            <a:off x="3732826" y="2372250"/>
            <a:ext cx="1512168" cy="70174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SOAP</a:t>
            </a:r>
          </a:p>
          <a:p>
            <a:pPr algn="ctr"/>
            <a:r>
              <a:rPr lang="en-US" b="1" dirty="0" smtClean="0">
                <a:solidFill>
                  <a:schemeClr val="tx1"/>
                </a:solidFill>
              </a:rPr>
              <a:t>Standard</a:t>
            </a:r>
            <a:endParaRPr lang="en-IN" b="1" dirty="0">
              <a:solidFill>
                <a:schemeClr val="tx1"/>
              </a:solidFill>
            </a:endParaRPr>
          </a:p>
        </p:txBody>
      </p:sp>
      <p:sp>
        <p:nvSpPr>
          <p:cNvPr id="9" name="Rounded Rectangle 8"/>
          <p:cNvSpPr/>
          <p:nvPr/>
        </p:nvSpPr>
        <p:spPr>
          <a:xfrm>
            <a:off x="5710556" y="2320648"/>
            <a:ext cx="1165700" cy="77788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Huge Data</a:t>
            </a:r>
            <a:endParaRPr lang="en-IN" b="1" dirty="0">
              <a:solidFill>
                <a:schemeClr val="tx1"/>
              </a:solidFill>
            </a:endParaRPr>
          </a:p>
        </p:txBody>
      </p:sp>
      <p:sp>
        <p:nvSpPr>
          <p:cNvPr id="10" name="TextBox 9"/>
          <p:cNvSpPr txBox="1"/>
          <p:nvPr/>
        </p:nvSpPr>
        <p:spPr>
          <a:xfrm>
            <a:off x="3318930" y="2368958"/>
            <a:ext cx="413896" cy="646331"/>
          </a:xfrm>
          <a:prstGeom prst="rect">
            <a:avLst/>
          </a:prstGeom>
          <a:noFill/>
        </p:spPr>
        <p:txBody>
          <a:bodyPr wrap="none" rtlCol="0">
            <a:spAutoFit/>
          </a:bodyPr>
          <a:lstStyle/>
          <a:p>
            <a:r>
              <a:rPr lang="en-US" sz="3600" dirty="0" smtClean="0"/>
              <a:t>+</a:t>
            </a:r>
            <a:endParaRPr lang="en-IN" sz="3600" dirty="0"/>
          </a:p>
        </p:txBody>
      </p:sp>
      <p:sp>
        <p:nvSpPr>
          <p:cNvPr id="11" name="TextBox 10"/>
          <p:cNvSpPr txBox="1"/>
          <p:nvPr/>
        </p:nvSpPr>
        <p:spPr>
          <a:xfrm>
            <a:off x="5262219" y="2417423"/>
            <a:ext cx="413896" cy="646331"/>
          </a:xfrm>
          <a:prstGeom prst="rect">
            <a:avLst/>
          </a:prstGeom>
          <a:noFill/>
        </p:spPr>
        <p:txBody>
          <a:bodyPr wrap="none" rtlCol="0">
            <a:spAutoFit/>
          </a:bodyPr>
          <a:lstStyle/>
          <a:p>
            <a:r>
              <a:rPr lang="en-US" sz="3600" dirty="0" smtClean="0"/>
              <a:t>=</a:t>
            </a:r>
            <a:endParaRPr lang="en-IN" sz="3600" dirty="0"/>
          </a:p>
        </p:txBody>
      </p:sp>
      <p:sp>
        <p:nvSpPr>
          <p:cNvPr id="12" name="TextBox 11"/>
          <p:cNvSpPr txBox="1"/>
          <p:nvPr/>
        </p:nvSpPr>
        <p:spPr>
          <a:xfrm>
            <a:off x="6781800" y="2438400"/>
            <a:ext cx="872355" cy="646331"/>
          </a:xfrm>
          <a:prstGeom prst="rect">
            <a:avLst/>
          </a:prstGeom>
          <a:noFill/>
        </p:spPr>
        <p:txBody>
          <a:bodyPr wrap="none" rtlCol="0">
            <a:spAutoFit/>
          </a:bodyPr>
          <a:lstStyle/>
          <a:p>
            <a:r>
              <a:rPr lang="en-US" sz="3600" dirty="0" smtClean="0"/>
              <a:t>&lt;=&gt;</a:t>
            </a:r>
            <a:endParaRPr lang="en-IN" sz="3600" dirty="0"/>
          </a:p>
        </p:txBody>
      </p:sp>
      <p:sp>
        <p:nvSpPr>
          <p:cNvPr id="13" name="TextBox 12"/>
          <p:cNvSpPr txBox="1"/>
          <p:nvPr/>
        </p:nvSpPr>
        <p:spPr>
          <a:xfrm>
            <a:off x="251520" y="1268760"/>
            <a:ext cx="1203791" cy="646331"/>
          </a:xfrm>
          <a:prstGeom prst="rect">
            <a:avLst/>
          </a:prstGeom>
          <a:noFill/>
        </p:spPr>
        <p:txBody>
          <a:bodyPr wrap="none" rtlCol="0">
            <a:spAutoFit/>
          </a:bodyPr>
          <a:lstStyle/>
          <a:p>
            <a:r>
              <a:rPr lang="en-US" sz="3600" u="sng" dirty="0" smtClean="0"/>
              <a:t>SOAP</a:t>
            </a:r>
            <a:endParaRPr lang="en-IN" sz="3600" u="sng" dirty="0"/>
          </a:p>
        </p:txBody>
      </p:sp>
      <p:sp>
        <p:nvSpPr>
          <p:cNvPr id="14" name="Rectangle 13"/>
          <p:cNvSpPr/>
          <p:nvPr/>
        </p:nvSpPr>
        <p:spPr>
          <a:xfrm>
            <a:off x="533400" y="4572000"/>
            <a:ext cx="1296144" cy="11521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Client</a:t>
            </a:r>
            <a:endParaRPr lang="en-IN" b="1" dirty="0">
              <a:solidFill>
                <a:schemeClr val="tx1"/>
              </a:solidFill>
            </a:endParaRPr>
          </a:p>
        </p:txBody>
      </p:sp>
      <p:sp>
        <p:nvSpPr>
          <p:cNvPr id="15" name="Rectangle 14"/>
          <p:cNvSpPr/>
          <p:nvPr/>
        </p:nvSpPr>
        <p:spPr>
          <a:xfrm>
            <a:off x="7391400" y="4343400"/>
            <a:ext cx="1296144" cy="11521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Server</a:t>
            </a:r>
            <a:endParaRPr lang="en-IN" b="1" dirty="0">
              <a:solidFill>
                <a:schemeClr val="tx1"/>
              </a:solidFill>
            </a:endParaRPr>
          </a:p>
        </p:txBody>
      </p:sp>
      <p:sp>
        <p:nvSpPr>
          <p:cNvPr id="16" name="Oval 15"/>
          <p:cNvSpPr/>
          <p:nvPr/>
        </p:nvSpPr>
        <p:spPr>
          <a:xfrm>
            <a:off x="2057400" y="4572000"/>
            <a:ext cx="1368152" cy="79208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Data</a:t>
            </a:r>
            <a:endParaRPr lang="en-IN" dirty="0">
              <a:solidFill>
                <a:schemeClr val="tx2"/>
              </a:solidFill>
            </a:endParaRPr>
          </a:p>
        </p:txBody>
      </p:sp>
      <p:sp>
        <p:nvSpPr>
          <p:cNvPr id="17" name="TextBox 16"/>
          <p:cNvSpPr txBox="1"/>
          <p:nvPr/>
        </p:nvSpPr>
        <p:spPr>
          <a:xfrm>
            <a:off x="3886200" y="4495800"/>
            <a:ext cx="2908976" cy="1015663"/>
          </a:xfrm>
          <a:prstGeom prst="rect">
            <a:avLst/>
          </a:prstGeom>
          <a:noFill/>
        </p:spPr>
        <p:txBody>
          <a:bodyPr wrap="square" rtlCol="0">
            <a:spAutoFit/>
          </a:bodyPr>
          <a:lstStyle/>
          <a:p>
            <a:r>
              <a:rPr lang="en-US" sz="3600" dirty="0" smtClean="0"/>
              <a:t>      &lt;=&gt; </a:t>
            </a:r>
          </a:p>
          <a:p>
            <a:r>
              <a:rPr lang="en-US" sz="2400" dirty="0" smtClean="0"/>
              <a:t>Sending data as its</a:t>
            </a:r>
            <a:endParaRPr lang="en-IN" sz="2400" dirty="0"/>
          </a:p>
        </p:txBody>
      </p:sp>
      <p:sp>
        <p:nvSpPr>
          <p:cNvPr id="18" name="TextBox 17"/>
          <p:cNvSpPr txBox="1"/>
          <p:nvPr/>
        </p:nvSpPr>
        <p:spPr>
          <a:xfrm>
            <a:off x="297696" y="3789040"/>
            <a:ext cx="1089144" cy="646331"/>
          </a:xfrm>
          <a:prstGeom prst="rect">
            <a:avLst/>
          </a:prstGeom>
          <a:noFill/>
        </p:spPr>
        <p:txBody>
          <a:bodyPr wrap="none" rtlCol="0">
            <a:spAutoFit/>
          </a:bodyPr>
          <a:lstStyle/>
          <a:p>
            <a:r>
              <a:rPr lang="en-US" sz="3600" u="sng" dirty="0" smtClean="0"/>
              <a:t>REST</a:t>
            </a:r>
            <a:endParaRPr lang="en-IN" sz="3600" u="sng" dirty="0"/>
          </a:p>
        </p:txBody>
      </p:sp>
      <p:sp>
        <p:nvSpPr>
          <p:cNvPr id="19" name="TextBox 18"/>
          <p:cNvSpPr txBox="1"/>
          <p:nvPr/>
        </p:nvSpPr>
        <p:spPr>
          <a:xfrm>
            <a:off x="609600" y="5791200"/>
            <a:ext cx="6017379" cy="369332"/>
          </a:xfrm>
          <a:prstGeom prst="rect">
            <a:avLst/>
          </a:prstGeom>
          <a:noFill/>
        </p:spPr>
        <p:txBody>
          <a:bodyPr wrap="square" rtlCol="0">
            <a:spAutoFit/>
          </a:bodyPr>
          <a:lstStyle/>
          <a:p>
            <a:r>
              <a:rPr lang="en-US" dirty="0" smtClean="0"/>
              <a:t>*REST are mostly used in industry</a:t>
            </a:r>
            <a:endParaRPr lang="en-IN" dirty="0"/>
          </a:p>
        </p:txBody>
      </p:sp>
    </p:spTree>
    <p:extLst>
      <p:ext uri="{BB962C8B-B14F-4D97-AF65-F5344CB8AC3E}">
        <p14:creationId xmlns:p14="http://schemas.microsoft.com/office/powerpoint/2010/main" val="318901307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034" y="116632"/>
            <a:ext cx="8229600" cy="1143000"/>
          </a:xfrm>
          <a:noFill/>
          <a:ln>
            <a:noFill/>
          </a:ln>
        </p:spPr>
        <p:style>
          <a:lnRef idx="2">
            <a:schemeClr val="accent6"/>
          </a:lnRef>
          <a:fillRef idx="1">
            <a:schemeClr val="lt1"/>
          </a:fillRef>
          <a:effectRef idx="0">
            <a:schemeClr val="accent6"/>
          </a:effectRef>
          <a:fontRef idx="minor">
            <a:schemeClr val="dk1"/>
          </a:fontRef>
        </p:style>
        <p:txBody>
          <a:bodyPr/>
          <a:lstStyle/>
          <a:p>
            <a:r>
              <a:rPr lang="en-US" dirty="0" smtClean="0">
                <a:solidFill>
                  <a:srgbClr val="FF0000"/>
                </a:solidFill>
              </a:rPr>
              <a:t>Web service Flow (Actual)</a:t>
            </a:r>
            <a:endParaRPr lang="en-IN" dirty="0">
              <a:solidFill>
                <a:srgbClr val="FF0000"/>
              </a:solidFill>
            </a:endParaRPr>
          </a:p>
        </p:txBody>
      </p:sp>
      <p:grpSp>
        <p:nvGrpSpPr>
          <p:cNvPr id="6" name="Group 51"/>
          <p:cNvGrpSpPr/>
          <p:nvPr/>
        </p:nvGrpSpPr>
        <p:grpSpPr>
          <a:xfrm>
            <a:off x="251520" y="1543991"/>
            <a:ext cx="8532948" cy="5053361"/>
            <a:chOff x="467544" y="1543991"/>
            <a:chExt cx="8532948" cy="5053361"/>
          </a:xfrm>
        </p:grpSpPr>
        <p:sp>
          <p:nvSpPr>
            <p:cNvPr id="4" name="Rectangle 3"/>
            <p:cNvSpPr/>
            <p:nvPr/>
          </p:nvSpPr>
          <p:spPr>
            <a:xfrm>
              <a:off x="467544" y="2024160"/>
              <a:ext cx="1440160" cy="5040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Web Browser</a:t>
              </a:r>
              <a:endParaRPr lang="en-IN" b="1" dirty="0">
                <a:solidFill>
                  <a:schemeClr val="tx1"/>
                </a:solidFill>
              </a:endParaRPr>
            </a:p>
          </p:txBody>
        </p:sp>
        <p:sp>
          <p:nvSpPr>
            <p:cNvPr id="5" name="Rectangle 4"/>
            <p:cNvSpPr/>
            <p:nvPr/>
          </p:nvSpPr>
          <p:spPr>
            <a:xfrm>
              <a:off x="467544" y="3861048"/>
              <a:ext cx="1440160" cy="5040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Mobile</a:t>
              </a:r>
              <a:endParaRPr lang="en-IN" b="1" dirty="0">
                <a:solidFill>
                  <a:schemeClr val="tx1"/>
                </a:solidFill>
              </a:endParaRPr>
            </a:p>
          </p:txBody>
        </p:sp>
        <p:sp>
          <p:nvSpPr>
            <p:cNvPr id="7" name="Rectangle 6"/>
            <p:cNvSpPr/>
            <p:nvPr/>
          </p:nvSpPr>
          <p:spPr>
            <a:xfrm>
              <a:off x="2555776" y="1556792"/>
              <a:ext cx="2736304" cy="36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3563888" y="2157797"/>
              <a:ext cx="1454104" cy="219301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(Toolkit)</a:t>
              </a:r>
            </a:p>
            <a:p>
              <a:pPr algn="ctr"/>
              <a:r>
                <a:rPr lang="en-US" b="1" dirty="0" smtClean="0">
                  <a:solidFill>
                    <a:schemeClr val="tx1"/>
                  </a:solidFill>
                </a:rPr>
                <a:t>Java Web service Client</a:t>
              </a:r>
              <a:endParaRPr lang="en-IN" b="1" dirty="0">
                <a:solidFill>
                  <a:schemeClr val="tx1"/>
                </a:solidFill>
              </a:endParaRPr>
            </a:p>
          </p:txBody>
        </p:sp>
        <p:sp>
          <p:nvSpPr>
            <p:cNvPr id="12" name="Flowchart: Magnetic Disk 11"/>
            <p:cNvSpPr/>
            <p:nvPr/>
          </p:nvSpPr>
          <p:spPr>
            <a:xfrm>
              <a:off x="3306479" y="5805264"/>
              <a:ext cx="1512168" cy="792088"/>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DB</a:t>
              </a:r>
              <a:endParaRPr lang="en-IN" b="1" dirty="0">
                <a:solidFill>
                  <a:schemeClr val="tx1"/>
                </a:solidFill>
              </a:endParaRPr>
            </a:p>
          </p:txBody>
        </p:sp>
        <p:sp>
          <p:nvSpPr>
            <p:cNvPr id="13" name="Rectangle 12"/>
            <p:cNvSpPr/>
            <p:nvPr/>
          </p:nvSpPr>
          <p:spPr>
            <a:xfrm>
              <a:off x="6876256" y="1556792"/>
              <a:ext cx="2124236" cy="3560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652717" y="2528216"/>
              <a:ext cx="972910" cy="43136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WSDL</a:t>
              </a:r>
              <a:endParaRPr lang="en-IN" b="1" dirty="0">
                <a:solidFill>
                  <a:schemeClr val="tx1"/>
                </a:solidFill>
              </a:endParaRPr>
            </a:p>
          </p:txBody>
        </p:sp>
        <p:sp>
          <p:nvSpPr>
            <p:cNvPr id="15" name="Rectangle 14"/>
            <p:cNvSpPr/>
            <p:nvPr/>
          </p:nvSpPr>
          <p:spPr>
            <a:xfrm>
              <a:off x="7380312" y="2190322"/>
              <a:ext cx="1224136" cy="8627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SOAP</a:t>
              </a:r>
              <a:endParaRPr lang="en-IN" b="1" dirty="0">
                <a:solidFill>
                  <a:schemeClr val="tx1"/>
                </a:solidFill>
              </a:endParaRPr>
            </a:p>
          </p:txBody>
        </p:sp>
        <p:sp>
          <p:nvSpPr>
            <p:cNvPr id="16" name="Rectangle 15"/>
            <p:cNvSpPr/>
            <p:nvPr/>
          </p:nvSpPr>
          <p:spPr>
            <a:xfrm>
              <a:off x="7453184" y="3502376"/>
              <a:ext cx="1224136" cy="8627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REST</a:t>
              </a:r>
              <a:endParaRPr lang="en-IN" b="1" dirty="0">
                <a:solidFill>
                  <a:schemeClr val="tx1"/>
                </a:solidFill>
              </a:endParaRPr>
            </a:p>
          </p:txBody>
        </p:sp>
        <p:sp>
          <p:nvSpPr>
            <p:cNvPr id="17" name="Flowchart: Magnetic Disk 16"/>
            <p:cNvSpPr/>
            <p:nvPr/>
          </p:nvSpPr>
          <p:spPr>
            <a:xfrm>
              <a:off x="7453184" y="5799736"/>
              <a:ext cx="1512168" cy="792088"/>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DB</a:t>
              </a:r>
              <a:endParaRPr lang="en-IN" b="1" dirty="0">
                <a:solidFill>
                  <a:schemeClr val="tx1"/>
                </a:solidFill>
              </a:endParaRPr>
            </a:p>
          </p:txBody>
        </p:sp>
        <p:sp>
          <p:nvSpPr>
            <p:cNvPr id="24" name="TextBox 23"/>
            <p:cNvSpPr txBox="1"/>
            <p:nvPr/>
          </p:nvSpPr>
          <p:spPr>
            <a:xfrm>
              <a:off x="2555776" y="4523803"/>
              <a:ext cx="2736304" cy="646331"/>
            </a:xfrm>
            <a:prstGeom prst="rect">
              <a:avLst/>
            </a:prstGeom>
            <a:noFill/>
          </p:spPr>
          <p:txBody>
            <a:bodyPr wrap="square" rtlCol="0">
              <a:spAutoFit/>
            </a:bodyPr>
            <a:lstStyle/>
            <a:p>
              <a:pPr algn="ctr"/>
              <a:r>
                <a:rPr lang="en-US" dirty="0" smtClean="0">
                  <a:solidFill>
                    <a:schemeClr val="tx2"/>
                  </a:solidFill>
                </a:rPr>
                <a:t>Web Server/application server</a:t>
              </a:r>
              <a:endParaRPr lang="en-IN" dirty="0">
                <a:solidFill>
                  <a:schemeClr val="tx2"/>
                </a:solidFill>
              </a:endParaRPr>
            </a:p>
          </p:txBody>
        </p:sp>
        <p:sp>
          <p:nvSpPr>
            <p:cNvPr id="25" name="TextBox 24"/>
            <p:cNvSpPr txBox="1"/>
            <p:nvPr/>
          </p:nvSpPr>
          <p:spPr>
            <a:xfrm>
              <a:off x="2779738" y="1543991"/>
              <a:ext cx="2309637" cy="646331"/>
            </a:xfrm>
            <a:prstGeom prst="rect">
              <a:avLst/>
            </a:prstGeom>
            <a:noFill/>
          </p:spPr>
          <p:txBody>
            <a:bodyPr wrap="square" rtlCol="0">
              <a:spAutoFit/>
            </a:bodyPr>
            <a:lstStyle/>
            <a:p>
              <a:pPr algn="ctr"/>
              <a:r>
                <a:rPr lang="en-US" dirty="0" smtClean="0">
                  <a:solidFill>
                    <a:schemeClr val="tx2"/>
                  </a:solidFill>
                </a:rPr>
                <a:t>Web/Servlet application</a:t>
              </a:r>
              <a:endParaRPr lang="en-IN" dirty="0">
                <a:solidFill>
                  <a:schemeClr val="tx2"/>
                </a:solidFill>
              </a:endParaRPr>
            </a:p>
          </p:txBody>
        </p:sp>
        <p:cxnSp>
          <p:nvCxnSpPr>
            <p:cNvPr id="27" name="Elbow Connector 26"/>
            <p:cNvCxnSpPr>
              <a:endCxn id="12" idx="1"/>
            </p:cNvCxnSpPr>
            <p:nvPr/>
          </p:nvCxnSpPr>
          <p:spPr>
            <a:xfrm rot="5400000">
              <a:off x="3738529" y="5481228"/>
              <a:ext cx="648070"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7776355" y="5409218"/>
              <a:ext cx="648070" cy="2"/>
            </a:xfrm>
            <a:prstGeom prst="bentConnector3">
              <a:avLst>
                <a:gd name="adj1" fmla="val 200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4" idx="1"/>
            </p:cNvCxnSpPr>
            <p:nvPr/>
          </p:nvCxnSpPr>
          <p:spPr>
            <a:xfrm>
              <a:off x="5017992" y="2743898"/>
              <a:ext cx="634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3"/>
            </p:cNvCxnSpPr>
            <p:nvPr/>
          </p:nvCxnSpPr>
          <p:spPr>
            <a:xfrm>
              <a:off x="6625627" y="2743898"/>
              <a:ext cx="7546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3"/>
            </p:cNvCxnSpPr>
            <p:nvPr/>
          </p:nvCxnSpPr>
          <p:spPr>
            <a:xfrm>
              <a:off x="1907704" y="2276188"/>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907704" y="4117119"/>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6" idx="1"/>
            </p:cNvCxnSpPr>
            <p:nvPr/>
          </p:nvCxnSpPr>
          <p:spPr>
            <a:xfrm>
              <a:off x="5017992" y="3933740"/>
              <a:ext cx="2435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02969" y="1654828"/>
              <a:ext cx="1962383" cy="369332"/>
            </a:xfrm>
            <a:prstGeom prst="rect">
              <a:avLst/>
            </a:prstGeom>
            <a:noFill/>
          </p:spPr>
          <p:txBody>
            <a:bodyPr wrap="square" rtlCol="0">
              <a:spAutoFit/>
            </a:bodyPr>
            <a:lstStyle/>
            <a:p>
              <a:pPr algn="ctr"/>
              <a:r>
                <a:rPr lang="en-US" dirty="0" smtClean="0">
                  <a:solidFill>
                    <a:schemeClr val="tx2"/>
                  </a:solidFill>
                </a:rPr>
                <a:t>Web services</a:t>
              </a:r>
              <a:endParaRPr lang="en-IN" dirty="0">
                <a:solidFill>
                  <a:schemeClr val="tx2"/>
                </a:solidFill>
              </a:endParaRPr>
            </a:p>
          </p:txBody>
        </p:sp>
        <p:sp>
          <p:nvSpPr>
            <p:cNvPr id="51" name="TextBox 50"/>
            <p:cNvSpPr txBox="1"/>
            <p:nvPr/>
          </p:nvSpPr>
          <p:spPr>
            <a:xfrm>
              <a:off x="6968275" y="4477637"/>
              <a:ext cx="1962383" cy="369332"/>
            </a:xfrm>
            <a:prstGeom prst="rect">
              <a:avLst/>
            </a:prstGeom>
            <a:noFill/>
          </p:spPr>
          <p:txBody>
            <a:bodyPr wrap="square" rtlCol="0">
              <a:spAutoFit/>
            </a:bodyPr>
            <a:lstStyle/>
            <a:p>
              <a:pPr algn="ctr"/>
              <a:r>
                <a:rPr lang="en-US" dirty="0" smtClean="0">
                  <a:solidFill>
                    <a:schemeClr val="tx2"/>
                  </a:solidFill>
                </a:rPr>
                <a:t>Application Server</a:t>
              </a:r>
              <a:endParaRPr lang="en-IN" dirty="0">
                <a:solidFill>
                  <a:schemeClr val="tx2"/>
                </a:solidFill>
              </a:endParaRPr>
            </a:p>
          </p:txBody>
        </p:sp>
      </p:grpSp>
      <p:sp>
        <p:nvSpPr>
          <p:cNvPr id="53" name="TextBox 52"/>
          <p:cNvSpPr txBox="1"/>
          <p:nvPr/>
        </p:nvSpPr>
        <p:spPr>
          <a:xfrm>
            <a:off x="5436693" y="3483357"/>
            <a:ext cx="1540902" cy="369332"/>
          </a:xfrm>
          <a:prstGeom prst="rect">
            <a:avLst/>
          </a:prstGeom>
          <a:noFill/>
        </p:spPr>
        <p:txBody>
          <a:bodyPr wrap="square" rtlCol="0">
            <a:spAutoFit/>
          </a:bodyPr>
          <a:lstStyle/>
          <a:p>
            <a:r>
              <a:rPr lang="en-US" dirty="0" smtClean="0"/>
              <a:t>HTTP</a:t>
            </a:r>
            <a:endParaRPr lang="en-IN" dirty="0"/>
          </a:p>
        </p:txBody>
      </p:sp>
      <p:sp>
        <p:nvSpPr>
          <p:cNvPr id="54" name="TextBox 53"/>
          <p:cNvSpPr txBox="1"/>
          <p:nvPr/>
        </p:nvSpPr>
        <p:spPr>
          <a:xfrm>
            <a:off x="5436693" y="2145600"/>
            <a:ext cx="1540902" cy="369332"/>
          </a:xfrm>
          <a:prstGeom prst="rect">
            <a:avLst/>
          </a:prstGeom>
          <a:noFill/>
        </p:spPr>
        <p:txBody>
          <a:bodyPr wrap="square" rtlCol="0">
            <a:spAutoFit/>
          </a:bodyPr>
          <a:lstStyle/>
          <a:p>
            <a:r>
              <a:rPr lang="en-US" dirty="0" smtClean="0"/>
              <a:t>HTTP</a:t>
            </a:r>
            <a:endParaRPr lang="en-IN" dirty="0"/>
          </a:p>
        </p:txBody>
      </p:sp>
      <p:sp>
        <p:nvSpPr>
          <p:cNvPr id="3" name="TextBox 2"/>
          <p:cNvSpPr txBox="1"/>
          <p:nvPr/>
        </p:nvSpPr>
        <p:spPr>
          <a:xfrm>
            <a:off x="2563714" y="1104128"/>
            <a:ext cx="2309637" cy="369332"/>
          </a:xfrm>
          <a:prstGeom prst="rect">
            <a:avLst/>
          </a:prstGeom>
          <a:noFill/>
        </p:spPr>
        <p:txBody>
          <a:bodyPr wrap="square" rtlCol="0">
            <a:spAutoFit/>
          </a:bodyPr>
          <a:lstStyle/>
          <a:p>
            <a:r>
              <a:rPr lang="en-US" dirty="0" smtClean="0"/>
              <a:t>Client for Web service</a:t>
            </a:r>
            <a:endParaRPr lang="en-IN" dirty="0"/>
          </a:p>
        </p:txBody>
      </p:sp>
      <p:sp>
        <p:nvSpPr>
          <p:cNvPr id="28" name="TextBox 27"/>
          <p:cNvSpPr txBox="1"/>
          <p:nvPr/>
        </p:nvSpPr>
        <p:spPr>
          <a:xfrm>
            <a:off x="203649" y="1359325"/>
            <a:ext cx="1272008" cy="646331"/>
          </a:xfrm>
          <a:prstGeom prst="rect">
            <a:avLst/>
          </a:prstGeom>
          <a:noFill/>
        </p:spPr>
        <p:txBody>
          <a:bodyPr wrap="square" rtlCol="0">
            <a:spAutoFit/>
          </a:bodyPr>
          <a:lstStyle/>
          <a:p>
            <a:r>
              <a:rPr lang="en-US" dirty="0" smtClean="0"/>
              <a:t>Client for Web App</a:t>
            </a:r>
            <a:endParaRPr lang="en-IN" dirty="0"/>
          </a:p>
        </p:txBody>
      </p:sp>
    </p:spTree>
    <p:extLst>
      <p:ext uri="{BB962C8B-B14F-4D97-AF65-F5344CB8AC3E}">
        <p14:creationId xmlns:p14="http://schemas.microsoft.com/office/powerpoint/2010/main" val="2781215094"/>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SOAP VS REST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2803993"/>
              </p:ext>
            </p:extLst>
          </p:nvPr>
        </p:nvGraphicFramePr>
        <p:xfrm>
          <a:off x="381000" y="685800"/>
          <a:ext cx="8305800" cy="6031901"/>
        </p:xfrm>
        <a:graphic>
          <a:graphicData uri="http://schemas.openxmlformats.org/drawingml/2006/table">
            <a:tbl>
              <a:tblPr/>
              <a:tblGrid>
                <a:gridCol w="4152900"/>
                <a:gridCol w="4152900"/>
              </a:tblGrid>
              <a:tr h="332489">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SOAP</a:t>
                      </a:r>
                      <a:endParaRPr lang="en-US"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a:ea typeface="Times New Roman"/>
                          <a:cs typeface="Times New Roman"/>
                        </a:rPr>
                        <a:t>REST</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489">
                <a:tc>
                  <a:txBody>
                    <a:bodyPr/>
                    <a:lstStyle/>
                    <a:p>
                      <a:pPr marL="0" marR="0">
                        <a:lnSpc>
                          <a:spcPct val="115000"/>
                        </a:lnSpc>
                        <a:spcBef>
                          <a:spcPts val="0"/>
                        </a:spcBef>
                        <a:spcAft>
                          <a:spcPts val="0"/>
                        </a:spcAft>
                      </a:pPr>
                      <a:r>
                        <a:rPr lang="en-US" sz="1600">
                          <a:latin typeface="Times New Roman"/>
                          <a:ea typeface="Times New Roman"/>
                          <a:cs typeface="Times New Roman"/>
                        </a:rPr>
                        <a:t>SOAP is a </a:t>
                      </a:r>
                      <a:r>
                        <a:rPr lang="en-US" sz="1600" b="1">
                          <a:latin typeface="Times New Roman"/>
                          <a:ea typeface="Times New Roman"/>
                          <a:cs typeface="Times New Roman"/>
                        </a:rPr>
                        <a:t>protocol</a:t>
                      </a:r>
                      <a:r>
                        <a:rPr lang="en-US" sz="1600">
                          <a:latin typeface="Times New Roman"/>
                          <a:ea typeface="Times New Roman"/>
                          <a:cs typeface="Times New Roman"/>
                        </a:rPr>
                        <a:t>.</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a:ea typeface="Times New Roman"/>
                          <a:cs typeface="Times New Roman"/>
                        </a:rPr>
                        <a:t>REST is an </a:t>
                      </a:r>
                      <a:r>
                        <a:rPr lang="en-US" sz="1600" b="1">
                          <a:latin typeface="Times New Roman"/>
                          <a:ea typeface="Times New Roman"/>
                          <a:cs typeface="Times New Roman"/>
                        </a:rPr>
                        <a:t>architectural style</a:t>
                      </a:r>
                      <a:r>
                        <a:rPr lang="en-US" sz="1600">
                          <a:latin typeface="Times New Roman"/>
                          <a:ea typeface="Times New Roman"/>
                          <a:cs typeface="Times New Roman"/>
                        </a:rPr>
                        <a:t>.</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489">
                <a:tc>
                  <a:txBody>
                    <a:bodyPr/>
                    <a:lstStyle/>
                    <a:p>
                      <a:pPr marL="0" marR="0">
                        <a:lnSpc>
                          <a:spcPct val="115000"/>
                        </a:lnSpc>
                        <a:spcBef>
                          <a:spcPts val="0"/>
                        </a:spcBef>
                        <a:spcAft>
                          <a:spcPts val="0"/>
                        </a:spcAft>
                      </a:pPr>
                      <a:r>
                        <a:rPr lang="en-US" sz="1600" dirty="0">
                          <a:latin typeface="Times New Roman"/>
                          <a:ea typeface="Times New Roman"/>
                          <a:cs typeface="Times New Roman"/>
                        </a:rPr>
                        <a:t>SOAP stands for </a:t>
                      </a:r>
                      <a:r>
                        <a:rPr lang="en-US" sz="1600" b="1" dirty="0">
                          <a:latin typeface="Times New Roman"/>
                          <a:ea typeface="Times New Roman"/>
                          <a:cs typeface="Times New Roman"/>
                        </a:rPr>
                        <a:t>Simple Object Access Protocol</a:t>
                      </a:r>
                      <a:r>
                        <a:rPr lang="en-US" sz="1600" dirty="0">
                          <a:latin typeface="Times New Roman"/>
                          <a:ea typeface="Times New Roman"/>
                          <a:cs typeface="Times New Roman"/>
                        </a:rPr>
                        <a:t>.</a:t>
                      </a:r>
                      <a:endParaRPr lang="en-US"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a:ea typeface="Times New Roman"/>
                          <a:cs typeface="Times New Roman"/>
                        </a:rPr>
                        <a:t>REST stands for </a:t>
                      </a:r>
                      <a:r>
                        <a:rPr lang="en-US" sz="1600" b="1">
                          <a:latin typeface="Times New Roman"/>
                          <a:ea typeface="Times New Roman"/>
                          <a:cs typeface="Times New Roman"/>
                        </a:rPr>
                        <a:t>REpresentational State Transfer</a:t>
                      </a:r>
                      <a:r>
                        <a:rPr lang="en-US" sz="1600">
                          <a:latin typeface="Times New Roman"/>
                          <a:ea typeface="Times New Roman"/>
                          <a:cs typeface="Times New Roman"/>
                        </a:rPr>
                        <a:t>.</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363">
                <a:tc>
                  <a:txBody>
                    <a:bodyPr/>
                    <a:lstStyle/>
                    <a:p>
                      <a:pPr marL="0" marR="0">
                        <a:lnSpc>
                          <a:spcPct val="115000"/>
                        </a:lnSpc>
                        <a:spcBef>
                          <a:spcPts val="0"/>
                        </a:spcBef>
                        <a:spcAft>
                          <a:spcPts val="0"/>
                        </a:spcAft>
                      </a:pPr>
                      <a:r>
                        <a:rPr lang="en-US" sz="1600" dirty="0">
                          <a:latin typeface="Times New Roman"/>
                          <a:ea typeface="Times New Roman"/>
                          <a:cs typeface="Times New Roman"/>
                        </a:rPr>
                        <a:t>SOAP </a:t>
                      </a:r>
                      <a:r>
                        <a:rPr lang="en-US" sz="1600" b="1" dirty="0">
                          <a:latin typeface="Times New Roman"/>
                          <a:ea typeface="Times New Roman"/>
                          <a:cs typeface="Times New Roman"/>
                        </a:rPr>
                        <a:t>can't use REST</a:t>
                      </a:r>
                      <a:r>
                        <a:rPr lang="en-US" sz="1600" dirty="0">
                          <a:latin typeface="Times New Roman"/>
                          <a:ea typeface="Times New Roman"/>
                          <a:cs typeface="Times New Roman"/>
                        </a:rPr>
                        <a:t> because it is a protocol.</a:t>
                      </a:r>
                      <a:endParaRPr lang="en-US"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a:ea typeface="Times New Roman"/>
                          <a:cs typeface="Times New Roman"/>
                        </a:rPr>
                        <a:t>REST </a:t>
                      </a:r>
                      <a:r>
                        <a:rPr lang="en-US" sz="1600" b="1">
                          <a:latin typeface="Times New Roman"/>
                          <a:ea typeface="Times New Roman"/>
                          <a:cs typeface="Times New Roman"/>
                        </a:rPr>
                        <a:t>can use SOAP</a:t>
                      </a:r>
                      <a:r>
                        <a:rPr lang="en-US" sz="1600">
                          <a:latin typeface="Times New Roman"/>
                          <a:ea typeface="Times New Roman"/>
                          <a:cs typeface="Times New Roman"/>
                        </a:rPr>
                        <a:t> web services because it is a concept and can use any protocol like HTTP, SOAP.</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489">
                <a:tc>
                  <a:txBody>
                    <a:bodyPr/>
                    <a:lstStyle/>
                    <a:p>
                      <a:pPr marL="0" marR="0">
                        <a:lnSpc>
                          <a:spcPct val="115000"/>
                        </a:lnSpc>
                        <a:spcBef>
                          <a:spcPts val="0"/>
                        </a:spcBef>
                        <a:spcAft>
                          <a:spcPts val="0"/>
                        </a:spcAft>
                      </a:pPr>
                      <a:r>
                        <a:rPr lang="en-US" sz="1600">
                          <a:latin typeface="Times New Roman"/>
                          <a:ea typeface="Times New Roman"/>
                          <a:cs typeface="Times New Roman"/>
                        </a:rPr>
                        <a:t>SOAP </a:t>
                      </a:r>
                      <a:r>
                        <a:rPr lang="en-US" sz="1600" b="1">
                          <a:latin typeface="Times New Roman"/>
                          <a:ea typeface="Times New Roman"/>
                          <a:cs typeface="Times New Roman"/>
                        </a:rPr>
                        <a:t>uses services interfaces to expose the business logic</a:t>
                      </a:r>
                      <a:r>
                        <a:rPr lang="en-US" sz="1600">
                          <a:latin typeface="Times New Roman"/>
                          <a:ea typeface="Times New Roman"/>
                          <a:cs typeface="Times New Roman"/>
                        </a:rPr>
                        <a:t>.</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a:ea typeface="Times New Roman"/>
                          <a:cs typeface="Times New Roman"/>
                        </a:rPr>
                        <a:t>REST </a:t>
                      </a:r>
                      <a:r>
                        <a:rPr lang="en-US" sz="1600" b="1">
                          <a:latin typeface="Times New Roman"/>
                          <a:ea typeface="Times New Roman"/>
                          <a:cs typeface="Times New Roman"/>
                        </a:rPr>
                        <a:t>uses URI to expose business logic</a:t>
                      </a:r>
                      <a:r>
                        <a:rPr lang="en-US" sz="1600">
                          <a:latin typeface="Times New Roman"/>
                          <a:ea typeface="Times New Roman"/>
                          <a:cs typeface="Times New Roman"/>
                        </a:rPr>
                        <a:t>.</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489">
                <a:tc>
                  <a:txBody>
                    <a:bodyPr/>
                    <a:lstStyle/>
                    <a:p>
                      <a:pPr marL="0" marR="0">
                        <a:lnSpc>
                          <a:spcPct val="115000"/>
                        </a:lnSpc>
                        <a:spcBef>
                          <a:spcPts val="0"/>
                        </a:spcBef>
                        <a:spcAft>
                          <a:spcPts val="0"/>
                        </a:spcAft>
                      </a:pPr>
                      <a:r>
                        <a:rPr lang="en-US" sz="1600" b="1" dirty="0">
                          <a:latin typeface="Times New Roman"/>
                          <a:ea typeface="Times New Roman"/>
                          <a:cs typeface="Times New Roman"/>
                        </a:rPr>
                        <a:t>JAX-WS</a:t>
                      </a:r>
                      <a:r>
                        <a:rPr lang="en-US" sz="1600" dirty="0">
                          <a:latin typeface="Times New Roman"/>
                          <a:ea typeface="Times New Roman"/>
                          <a:cs typeface="Times New Roman"/>
                        </a:rPr>
                        <a:t> is the java API for SOAP web services.</a:t>
                      </a:r>
                      <a:endParaRPr lang="en-US"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Times New Roman"/>
                          <a:ea typeface="Times New Roman"/>
                          <a:cs typeface="Times New Roman"/>
                        </a:rPr>
                        <a:t>JAX-RS</a:t>
                      </a:r>
                      <a:r>
                        <a:rPr lang="en-US" sz="1600">
                          <a:latin typeface="Times New Roman"/>
                          <a:ea typeface="Times New Roman"/>
                          <a:cs typeface="Times New Roman"/>
                        </a:rPr>
                        <a:t> is the java API for RESTful web services.</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489">
                <a:tc>
                  <a:txBody>
                    <a:bodyPr/>
                    <a:lstStyle/>
                    <a:p>
                      <a:pPr marL="0" marR="0">
                        <a:lnSpc>
                          <a:spcPct val="115000"/>
                        </a:lnSpc>
                        <a:spcBef>
                          <a:spcPts val="0"/>
                        </a:spcBef>
                        <a:spcAft>
                          <a:spcPts val="0"/>
                        </a:spcAft>
                      </a:pPr>
                      <a:r>
                        <a:rPr lang="en-US" sz="1600">
                          <a:latin typeface="Times New Roman"/>
                          <a:ea typeface="Times New Roman"/>
                          <a:cs typeface="Times New Roman"/>
                        </a:rPr>
                        <a:t>SOAP </a:t>
                      </a:r>
                      <a:r>
                        <a:rPr lang="en-US" sz="1600" b="1">
                          <a:latin typeface="Times New Roman"/>
                          <a:ea typeface="Times New Roman"/>
                          <a:cs typeface="Times New Roman"/>
                        </a:rPr>
                        <a:t>defines standards </a:t>
                      </a:r>
                      <a:r>
                        <a:rPr lang="en-US" sz="1600">
                          <a:latin typeface="Times New Roman"/>
                          <a:ea typeface="Times New Roman"/>
                          <a:cs typeface="Times New Roman"/>
                        </a:rPr>
                        <a:t>to be strictly followed. </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a:ea typeface="Times New Roman"/>
                          <a:cs typeface="Times New Roman"/>
                        </a:rPr>
                        <a:t>REST does not define too much standards like SOAP.</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489">
                <a:tc>
                  <a:txBody>
                    <a:bodyPr/>
                    <a:lstStyle/>
                    <a:p>
                      <a:pPr marL="0" marR="0">
                        <a:lnSpc>
                          <a:spcPct val="115000"/>
                        </a:lnSpc>
                        <a:spcBef>
                          <a:spcPts val="0"/>
                        </a:spcBef>
                        <a:spcAft>
                          <a:spcPts val="0"/>
                        </a:spcAft>
                      </a:pPr>
                      <a:r>
                        <a:rPr lang="en-US" sz="1600">
                          <a:latin typeface="Times New Roman"/>
                          <a:ea typeface="Times New Roman"/>
                          <a:cs typeface="Times New Roman"/>
                        </a:rPr>
                        <a:t>SOAP </a:t>
                      </a:r>
                      <a:r>
                        <a:rPr lang="en-US" sz="1600" b="1">
                          <a:latin typeface="Times New Roman"/>
                          <a:ea typeface="Times New Roman"/>
                          <a:cs typeface="Times New Roman"/>
                        </a:rPr>
                        <a:t>requires more bandwidth</a:t>
                      </a:r>
                      <a:r>
                        <a:rPr lang="en-US" sz="1600">
                          <a:latin typeface="Times New Roman"/>
                          <a:ea typeface="Times New Roman"/>
                          <a:cs typeface="Times New Roman"/>
                        </a:rPr>
                        <a:t> and resource than REST.</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a:ea typeface="Times New Roman"/>
                          <a:cs typeface="Times New Roman"/>
                        </a:rPr>
                        <a:t>REST </a:t>
                      </a:r>
                      <a:r>
                        <a:rPr lang="en-US" sz="1600" b="1">
                          <a:latin typeface="Times New Roman"/>
                          <a:ea typeface="Times New Roman"/>
                          <a:cs typeface="Times New Roman"/>
                        </a:rPr>
                        <a:t>requires less bandwidth</a:t>
                      </a:r>
                      <a:r>
                        <a:rPr lang="en-US" sz="1600">
                          <a:latin typeface="Times New Roman"/>
                          <a:ea typeface="Times New Roman"/>
                          <a:cs typeface="Times New Roman"/>
                        </a:rPr>
                        <a:t> and resource than SOAP.</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363">
                <a:tc>
                  <a:txBody>
                    <a:bodyPr/>
                    <a:lstStyle/>
                    <a:p>
                      <a:pPr marL="0" marR="0">
                        <a:lnSpc>
                          <a:spcPct val="115000"/>
                        </a:lnSpc>
                        <a:spcBef>
                          <a:spcPts val="0"/>
                        </a:spcBef>
                        <a:spcAft>
                          <a:spcPts val="0"/>
                        </a:spcAft>
                      </a:pPr>
                      <a:r>
                        <a:rPr lang="en-US" sz="1600">
                          <a:latin typeface="Times New Roman"/>
                          <a:ea typeface="Times New Roman"/>
                          <a:cs typeface="Times New Roman"/>
                        </a:rPr>
                        <a:t>SOAP </a:t>
                      </a:r>
                      <a:r>
                        <a:rPr lang="en-US" sz="1600" b="1">
                          <a:latin typeface="Times New Roman"/>
                          <a:ea typeface="Times New Roman"/>
                          <a:cs typeface="Times New Roman"/>
                        </a:rPr>
                        <a:t>defines its own security</a:t>
                      </a:r>
                      <a:r>
                        <a:rPr lang="en-US" sz="1600">
                          <a:latin typeface="Times New Roman"/>
                          <a:ea typeface="Times New Roman"/>
                          <a:cs typeface="Times New Roman"/>
                        </a:rPr>
                        <a:t>.</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a:ea typeface="Times New Roman"/>
                          <a:cs typeface="Times New Roman"/>
                        </a:rPr>
                        <a:t>RESTful web services </a:t>
                      </a:r>
                      <a:r>
                        <a:rPr lang="en-US" sz="1600" b="1">
                          <a:latin typeface="Times New Roman"/>
                          <a:ea typeface="Times New Roman"/>
                          <a:cs typeface="Times New Roman"/>
                        </a:rPr>
                        <a:t>inherits security measures</a:t>
                      </a:r>
                      <a:r>
                        <a:rPr lang="en-US" sz="1600">
                          <a:latin typeface="Times New Roman"/>
                          <a:ea typeface="Times New Roman"/>
                          <a:cs typeface="Times New Roman"/>
                        </a:rPr>
                        <a:t> from the underlying transport.</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363">
                <a:tc>
                  <a:txBody>
                    <a:bodyPr/>
                    <a:lstStyle/>
                    <a:p>
                      <a:pPr marL="0" marR="0">
                        <a:lnSpc>
                          <a:spcPct val="115000"/>
                        </a:lnSpc>
                        <a:spcBef>
                          <a:spcPts val="0"/>
                        </a:spcBef>
                        <a:spcAft>
                          <a:spcPts val="0"/>
                        </a:spcAft>
                      </a:pPr>
                      <a:r>
                        <a:rPr lang="en-US" sz="1600">
                          <a:latin typeface="Times New Roman"/>
                          <a:ea typeface="Times New Roman"/>
                          <a:cs typeface="Times New Roman"/>
                        </a:rPr>
                        <a:t>SOAP </a:t>
                      </a:r>
                      <a:r>
                        <a:rPr lang="en-US" sz="1600" b="1">
                          <a:latin typeface="Times New Roman"/>
                          <a:ea typeface="Times New Roman"/>
                          <a:cs typeface="Times New Roman"/>
                        </a:rPr>
                        <a:t>permits XML</a:t>
                      </a:r>
                      <a:r>
                        <a:rPr lang="en-US" sz="1600">
                          <a:latin typeface="Times New Roman"/>
                          <a:ea typeface="Times New Roman"/>
                          <a:cs typeface="Times New Roman"/>
                        </a:rPr>
                        <a:t> data format only.</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Times New Roman"/>
                          <a:ea typeface="Times New Roman"/>
                          <a:cs typeface="Times New Roman"/>
                        </a:rPr>
                        <a:t>REST </a:t>
                      </a:r>
                      <a:r>
                        <a:rPr lang="en-US" sz="1600" b="1">
                          <a:latin typeface="Times New Roman"/>
                          <a:ea typeface="Times New Roman"/>
                          <a:cs typeface="Times New Roman"/>
                        </a:rPr>
                        <a:t>permits different</a:t>
                      </a:r>
                      <a:r>
                        <a:rPr lang="en-US" sz="1600">
                          <a:latin typeface="Times New Roman"/>
                          <a:ea typeface="Times New Roman"/>
                          <a:cs typeface="Times New Roman"/>
                        </a:rPr>
                        <a:t> data format such as Plain text, HTML, XML, JSON etc.</a:t>
                      </a:r>
                      <a:endParaRPr lang="en-US" sz="16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489">
                <a:tc>
                  <a:txBody>
                    <a:bodyPr/>
                    <a:lstStyle/>
                    <a:p>
                      <a:pPr marL="0" marR="0">
                        <a:lnSpc>
                          <a:spcPct val="115000"/>
                        </a:lnSpc>
                        <a:spcBef>
                          <a:spcPts val="0"/>
                        </a:spcBef>
                        <a:spcAft>
                          <a:spcPts val="0"/>
                        </a:spcAft>
                      </a:pPr>
                      <a:r>
                        <a:rPr lang="en-US" sz="1600" dirty="0">
                          <a:latin typeface="Times New Roman"/>
                          <a:ea typeface="Times New Roman"/>
                          <a:cs typeface="Times New Roman"/>
                        </a:rPr>
                        <a:t>SOAP is </a:t>
                      </a:r>
                      <a:r>
                        <a:rPr lang="en-US" sz="1600" b="1" dirty="0">
                          <a:latin typeface="Times New Roman"/>
                          <a:ea typeface="Times New Roman"/>
                          <a:cs typeface="Times New Roman"/>
                        </a:rPr>
                        <a:t>less preferred</a:t>
                      </a:r>
                      <a:r>
                        <a:rPr lang="en-US" sz="1600" dirty="0">
                          <a:latin typeface="Times New Roman"/>
                          <a:ea typeface="Times New Roman"/>
                          <a:cs typeface="Times New Roman"/>
                        </a:rPr>
                        <a:t> than REST.</a:t>
                      </a:r>
                      <a:endParaRPr lang="en-US"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Times New Roman"/>
                          <a:ea typeface="Times New Roman"/>
                          <a:cs typeface="Times New Roman"/>
                        </a:rPr>
                        <a:t>REST </a:t>
                      </a:r>
                      <a:r>
                        <a:rPr lang="en-US" sz="1600" b="1" dirty="0">
                          <a:latin typeface="Times New Roman"/>
                          <a:ea typeface="Times New Roman"/>
                          <a:cs typeface="Times New Roman"/>
                        </a:rPr>
                        <a:t>more preferred</a:t>
                      </a:r>
                      <a:r>
                        <a:rPr lang="en-US" sz="1600" dirty="0">
                          <a:latin typeface="Times New Roman"/>
                          <a:ea typeface="Times New Roman"/>
                          <a:cs typeface="Times New Roman"/>
                        </a:rPr>
                        <a:t> than SOAP.</a:t>
                      </a:r>
                      <a:endParaRPr lang="en-US" sz="16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59805242"/>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p:nvPr/>
        </p:nvSpPr>
        <p:spPr>
          <a:xfrm>
            <a:off x="0" y="0"/>
            <a:ext cx="9144000" cy="876300"/>
          </a:xfrm>
          <a:custGeom>
            <a:avLst/>
            <a:gdLst/>
            <a:ahLst/>
            <a:cxnLst/>
            <a:rect l="l" t="t" r="r" b="b"/>
            <a:pathLst>
              <a:path w="9144000" h="876300">
                <a:moveTo>
                  <a:pt x="0" y="876300"/>
                </a:moveTo>
                <a:lnTo>
                  <a:pt x="9144000" y="876300"/>
                </a:lnTo>
                <a:lnTo>
                  <a:pt x="9144000" y="0"/>
                </a:lnTo>
                <a:lnTo>
                  <a:pt x="0" y="0"/>
                </a:lnTo>
                <a:lnTo>
                  <a:pt x="0" y="876300"/>
                </a:lnTo>
                <a:close/>
              </a:path>
            </a:pathLst>
          </a:custGeom>
          <a:ln w="12700">
            <a:solidFill>
              <a:srgbClr val="FDECE8"/>
            </a:solidFill>
            <a:prstDash val="lgDash"/>
          </a:ln>
        </p:spPr>
        <p:txBody>
          <a:bodyPr wrap="square" lIns="0" tIns="0" rIns="0" bIns="0" rtlCol="0">
            <a:noAutofit/>
          </a:bodyPr>
          <a:lstStyle/>
          <a:p>
            <a:endParaRPr/>
          </a:p>
        </p:txBody>
      </p:sp>
      <p:sp>
        <p:nvSpPr>
          <p:cNvPr id="2" name="object 2"/>
          <p:cNvSpPr txBox="1"/>
          <p:nvPr/>
        </p:nvSpPr>
        <p:spPr>
          <a:xfrm>
            <a:off x="0" y="-15240"/>
            <a:ext cx="9144000" cy="876300"/>
          </a:xfrm>
          <a:prstGeom prst="rect">
            <a:avLst/>
          </a:prstGeom>
        </p:spPr>
        <p:txBody>
          <a:bodyPr wrap="square" lIns="0" tIns="0" rIns="0" bIns="0" rtlCol="0">
            <a:noAutofit/>
          </a:bodyPr>
          <a:lstStyle/>
          <a:p>
            <a:pPr>
              <a:lnSpc>
                <a:spcPts val="900"/>
              </a:lnSpc>
              <a:spcBef>
                <a:spcPts val="9"/>
              </a:spcBef>
            </a:pPr>
            <a:endParaRPr sz="900" dirty="0"/>
          </a:p>
          <a:p>
            <a:pPr marL="846734">
              <a:lnSpc>
                <a:spcPct val="100179"/>
              </a:lnSpc>
            </a:pPr>
            <a:r>
              <a:rPr sz="4000" spc="0" dirty="0" smtClean="0">
                <a:solidFill>
                  <a:srgbClr val="FF0000"/>
                </a:solidFill>
                <a:latin typeface="Century Schoolbook"/>
                <a:cs typeface="Century Schoolbook"/>
              </a:rPr>
              <a:t>Important</a:t>
            </a:r>
            <a:r>
              <a:rPr sz="4000" spc="-54" dirty="0" smtClean="0">
                <a:solidFill>
                  <a:srgbClr val="FF0000"/>
                </a:solidFill>
                <a:latin typeface="Century Schoolbook"/>
                <a:cs typeface="Century Schoolbook"/>
              </a:rPr>
              <a:t> </a:t>
            </a:r>
            <a:r>
              <a:rPr sz="4000" spc="0" dirty="0" smtClean="0">
                <a:solidFill>
                  <a:srgbClr val="FF0000"/>
                </a:solidFill>
                <a:latin typeface="Century Schoolbook"/>
                <a:cs typeface="Century Schoolbook"/>
              </a:rPr>
              <a:t>JA</a:t>
            </a:r>
            <a:r>
              <a:rPr sz="4000" spc="25" dirty="0" smtClean="0">
                <a:solidFill>
                  <a:srgbClr val="FF0000"/>
                </a:solidFill>
                <a:latin typeface="Century Schoolbook"/>
                <a:cs typeface="Century Schoolbook"/>
              </a:rPr>
              <a:t>X</a:t>
            </a:r>
            <a:r>
              <a:rPr sz="4000" spc="9" dirty="0" smtClean="0">
                <a:solidFill>
                  <a:srgbClr val="FF0000"/>
                </a:solidFill>
                <a:latin typeface="Century Schoolbook"/>
                <a:cs typeface="Century Schoolbook"/>
              </a:rPr>
              <a:t>-</a:t>
            </a:r>
            <a:r>
              <a:rPr sz="4000" spc="0" dirty="0" smtClean="0">
                <a:solidFill>
                  <a:srgbClr val="FF0000"/>
                </a:solidFill>
                <a:latin typeface="Century Schoolbook"/>
                <a:cs typeface="Century Schoolbook"/>
              </a:rPr>
              <a:t>RS</a:t>
            </a:r>
            <a:r>
              <a:rPr sz="4000" spc="-50" dirty="0" smtClean="0">
                <a:solidFill>
                  <a:srgbClr val="FF0000"/>
                </a:solidFill>
                <a:latin typeface="Century Schoolbook"/>
                <a:cs typeface="Century Schoolbook"/>
              </a:rPr>
              <a:t> </a:t>
            </a:r>
            <a:r>
              <a:rPr sz="4000" spc="0" dirty="0" smtClean="0">
                <a:solidFill>
                  <a:srgbClr val="FF0000"/>
                </a:solidFill>
                <a:latin typeface="Century Schoolbook"/>
                <a:cs typeface="Century Schoolbook"/>
              </a:rPr>
              <a:t>Ann</a:t>
            </a:r>
            <a:r>
              <a:rPr sz="4000" spc="14" dirty="0" smtClean="0">
                <a:solidFill>
                  <a:srgbClr val="FF0000"/>
                </a:solidFill>
                <a:latin typeface="Century Schoolbook"/>
                <a:cs typeface="Century Schoolbook"/>
              </a:rPr>
              <a:t>o</a:t>
            </a:r>
            <a:r>
              <a:rPr sz="4000" spc="0" dirty="0" smtClean="0">
                <a:solidFill>
                  <a:srgbClr val="FF0000"/>
                </a:solidFill>
                <a:latin typeface="Century Schoolbook"/>
                <a:cs typeface="Century Schoolbook"/>
              </a:rPr>
              <a:t>tati</a:t>
            </a:r>
            <a:r>
              <a:rPr sz="4000" spc="14" dirty="0" smtClean="0">
                <a:solidFill>
                  <a:srgbClr val="FF0000"/>
                </a:solidFill>
                <a:latin typeface="Century Schoolbook"/>
                <a:cs typeface="Century Schoolbook"/>
              </a:rPr>
              <a:t>o</a:t>
            </a:r>
            <a:r>
              <a:rPr sz="4000" spc="0" dirty="0" smtClean="0">
                <a:solidFill>
                  <a:srgbClr val="FF0000"/>
                </a:solidFill>
                <a:latin typeface="Century Schoolbook"/>
                <a:cs typeface="Century Schoolbook"/>
              </a:rPr>
              <a:t>ns</a:t>
            </a:r>
            <a:endParaRPr sz="4000" dirty="0">
              <a:solidFill>
                <a:srgbClr val="FF0000"/>
              </a:solidFill>
              <a:latin typeface="Century Schoolbook"/>
              <a:cs typeface="Century Schoolbook"/>
            </a:endParaRPr>
          </a:p>
        </p:txBody>
      </p:sp>
      <p:graphicFrame>
        <p:nvGraphicFramePr>
          <p:cNvPr id="33" name="Table 32"/>
          <p:cNvGraphicFramePr>
            <a:graphicFrameLocks noGrp="1"/>
          </p:cNvGraphicFramePr>
          <p:nvPr>
            <p:extLst>
              <p:ext uri="{D42A27DB-BD31-4B8C-83A1-F6EECF244321}">
                <p14:modId xmlns:p14="http://schemas.microsoft.com/office/powerpoint/2010/main" val="3408443373"/>
              </p:ext>
            </p:extLst>
          </p:nvPr>
        </p:nvGraphicFramePr>
        <p:xfrm>
          <a:off x="152400" y="1371600"/>
          <a:ext cx="8991600" cy="4660960"/>
        </p:xfrm>
        <a:graphic>
          <a:graphicData uri="http://schemas.openxmlformats.org/drawingml/2006/table">
            <a:tbl>
              <a:tblPr>
                <a:tableStyleId>{616DA210-FB5B-4158-B5E0-FEB733F419BA}</a:tableStyleId>
              </a:tblPr>
              <a:tblGrid>
                <a:gridCol w="2228687"/>
                <a:gridCol w="1838668"/>
                <a:gridCol w="1158532"/>
                <a:gridCol w="3765713"/>
              </a:tblGrid>
              <a:tr h="327085">
                <a:tc>
                  <a:txBody>
                    <a:bodyPr/>
                    <a:lstStyle/>
                    <a:p>
                      <a:pPr algn="l" fontAlgn="b"/>
                      <a:r>
                        <a:rPr lang="en-US" sz="2000" b="1" u="none" strike="noStrike" dirty="0">
                          <a:effectLst/>
                        </a:rPr>
                        <a:t>Aspect</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b="1" u="none" strike="noStrike" dirty="0">
                          <a:effectLst/>
                        </a:rPr>
                        <a:t>Annotation</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b="1" u="none" strike="noStrike" dirty="0">
                          <a:effectLst/>
                        </a:rPr>
                        <a:t>Scope</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b="1" u="none" strike="noStrike" dirty="0">
                          <a:effectLst/>
                        </a:rPr>
                        <a:t>Description</a:t>
                      </a:r>
                      <a:endParaRPr lang="en-US" sz="2000" b="1" i="0" u="none" strike="noStrike" dirty="0">
                        <a:solidFill>
                          <a:srgbClr val="000000"/>
                        </a:solidFill>
                        <a:effectLst/>
                        <a:latin typeface="Calibri" panose="020F0502020204030204" pitchFamily="34" charset="0"/>
                      </a:endParaRPr>
                    </a:p>
                  </a:txBody>
                  <a:tcPr marL="9525" marR="9525" marT="9525" marB="0" anchor="b"/>
                </a:tc>
              </a:tr>
              <a:tr h="669011">
                <a:tc>
                  <a:txBody>
                    <a:bodyPr/>
                    <a:lstStyle/>
                    <a:p>
                      <a:pPr algn="l" fontAlgn="b"/>
                      <a:r>
                        <a:rPr lang="en-US" sz="2000" u="none" strike="noStrike" dirty="0">
                          <a:effectLst/>
                        </a:rPr>
                        <a:t>URI</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@PATH (resource-path)</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Class ,Method</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It is a relative URI path indicating where the Java class/method  will be hosted.</a:t>
                      </a:r>
                      <a:endParaRPr lang="en-US" sz="2000" b="0" i="0" u="none" strike="noStrike" dirty="0">
                        <a:solidFill>
                          <a:srgbClr val="000000"/>
                        </a:solidFill>
                        <a:effectLst/>
                        <a:latin typeface="Calibri" panose="020F0502020204030204" pitchFamily="34" charset="0"/>
                      </a:endParaRPr>
                    </a:p>
                  </a:txBody>
                  <a:tcPr marL="9525" marR="9525" marT="9525" marB="0" anchor="b"/>
                </a:tc>
              </a:tr>
              <a:tr h="248703">
                <a:tc gridSpan="4">
                  <a:txBody>
                    <a:bodyPr/>
                    <a:lstStyle/>
                    <a:p>
                      <a:pPr algn="l" fontAlgn="b"/>
                      <a:r>
                        <a:rPr lang="en-US" sz="2000" b="1" u="none" strike="noStrike" dirty="0">
                          <a:effectLst/>
                        </a:rPr>
                        <a:t>Resource Method  </a:t>
                      </a:r>
                      <a:r>
                        <a:rPr lang="en-US" sz="2000" b="1" u="none" strike="noStrike" dirty="0" smtClean="0">
                          <a:effectLst/>
                        </a:rPr>
                        <a:t>Designators -</a:t>
                      </a:r>
                      <a:r>
                        <a:rPr lang="en-US" sz="2000" b="1" u="none" strike="noStrike" baseline="0" dirty="0" smtClean="0">
                          <a:effectLst/>
                        </a:rPr>
                        <a:t> </a:t>
                      </a:r>
                      <a:r>
                        <a:rPr lang="en-US" sz="2000" b="1" u="none" strike="noStrike" dirty="0" smtClean="0">
                          <a:effectLst/>
                        </a:rPr>
                        <a:t>Rules </a:t>
                      </a:r>
                      <a:endParaRPr lang="en-US" sz="20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r>
              <a:tr h="248703">
                <a:tc rowSpan="5">
                  <a:txBody>
                    <a:bodyPr/>
                    <a:lstStyle/>
                    <a:p>
                      <a:pPr algn="l" fontAlgn="t"/>
                      <a:r>
                        <a:rPr lang="en-US" sz="2000" u="none" strike="noStrike" dirty="0" smtClean="0">
                          <a:effectLst/>
                        </a:rPr>
                        <a:t>1</a:t>
                      </a:r>
                      <a:r>
                        <a:rPr lang="en-US" sz="2000" u="none" strike="noStrike" dirty="0">
                          <a:effectLst/>
                        </a:rPr>
                        <a:t>. Only one JAX-RS method designation annotation is allowed per method in a java class resource.                      2.Only public methods may be exposed as  resource methods</a:t>
                      </a:r>
                      <a:endParaRPr lang="en-US" sz="2000" b="0" i="0" u="none" strike="noStrike" dirty="0">
                        <a:solidFill>
                          <a:srgbClr val="000000"/>
                        </a:solidFill>
                        <a:effectLst/>
                        <a:latin typeface="Calibri" panose="020F0502020204030204" pitchFamily="34" charset="0"/>
                      </a:endParaRPr>
                    </a:p>
                  </a:txBody>
                  <a:tcPr marL="9525" marR="9525" marT="9525" marB="0">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@GET</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Method</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specifies method responds to GET request.</a:t>
                      </a:r>
                      <a:endParaRPr lang="en-US" sz="2000" b="0" i="0" u="none" strike="noStrike" dirty="0">
                        <a:solidFill>
                          <a:srgbClr val="000000"/>
                        </a:solidFill>
                        <a:effectLst/>
                        <a:latin typeface="Calibri" panose="020F0502020204030204" pitchFamily="34" charset="0"/>
                      </a:endParaRPr>
                    </a:p>
                  </a:txBody>
                  <a:tcPr marL="9525" marR="9525" marT="9525" marB="0" anchor="b"/>
                </a:tc>
              </a:tr>
              <a:tr h="248703">
                <a:tc vMerge="1">
                  <a:txBody>
                    <a:bodyPr/>
                    <a:lstStyle/>
                    <a:p>
                      <a:endParaRPr lang="en-US"/>
                    </a:p>
                  </a:txBody>
                  <a:tcPr/>
                </a:tc>
                <a:tc>
                  <a:txBody>
                    <a:bodyPr/>
                    <a:lstStyle/>
                    <a:p>
                      <a:pPr algn="l" fontAlgn="b"/>
                      <a:r>
                        <a:rPr lang="en-US" sz="2000" u="none" strike="noStrike">
                          <a:effectLst/>
                        </a:rPr>
                        <a:t>@POST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Method</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specifies method responds to POST request.</a:t>
                      </a:r>
                      <a:endParaRPr lang="en-US" sz="2000" b="0" i="0" u="none" strike="noStrike" dirty="0">
                        <a:solidFill>
                          <a:srgbClr val="000000"/>
                        </a:solidFill>
                        <a:effectLst/>
                        <a:latin typeface="Calibri" panose="020F0502020204030204" pitchFamily="34" charset="0"/>
                      </a:endParaRPr>
                    </a:p>
                  </a:txBody>
                  <a:tcPr marL="9525" marR="9525" marT="9525" marB="0" anchor="b"/>
                </a:tc>
              </a:tr>
              <a:tr h="248703">
                <a:tc vMerge="1">
                  <a:txBody>
                    <a:bodyPr/>
                    <a:lstStyle/>
                    <a:p>
                      <a:endParaRPr lang="en-US"/>
                    </a:p>
                  </a:txBody>
                  <a:tcPr/>
                </a:tc>
                <a:tc>
                  <a:txBody>
                    <a:bodyPr/>
                    <a:lstStyle/>
                    <a:p>
                      <a:pPr algn="l" fontAlgn="b"/>
                      <a:r>
                        <a:rPr lang="en-US" sz="2000" u="none" strike="noStrike">
                          <a:effectLst/>
                        </a:rPr>
                        <a:t>@PUT</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Method</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specifies method responds to PUT request.</a:t>
                      </a:r>
                      <a:endParaRPr lang="en-US" sz="2000" b="0" i="0" u="none" strike="noStrike" dirty="0">
                        <a:solidFill>
                          <a:srgbClr val="000000"/>
                        </a:solidFill>
                        <a:effectLst/>
                        <a:latin typeface="Calibri" panose="020F0502020204030204" pitchFamily="34" charset="0"/>
                      </a:endParaRPr>
                    </a:p>
                  </a:txBody>
                  <a:tcPr marL="9525" marR="9525" marT="9525" marB="0" anchor="b"/>
                </a:tc>
              </a:tr>
              <a:tr h="248703">
                <a:tc vMerge="1">
                  <a:txBody>
                    <a:bodyPr/>
                    <a:lstStyle/>
                    <a:p>
                      <a:endParaRPr lang="en-US"/>
                    </a:p>
                  </a:txBody>
                  <a:tcPr/>
                </a:tc>
                <a:tc>
                  <a:txBody>
                    <a:bodyPr/>
                    <a:lstStyle/>
                    <a:p>
                      <a:pPr algn="l" fontAlgn="b"/>
                      <a:r>
                        <a:rPr lang="en-US" sz="2000" u="none" strike="noStrike">
                          <a:effectLst/>
                        </a:rPr>
                        <a:t>@HEAD</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Method</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dirty="0">
                          <a:effectLst/>
                        </a:rPr>
                        <a:t>specifies method responds to HEAD request.</a:t>
                      </a:r>
                      <a:endParaRPr lang="en-US" sz="2000" b="0" i="0" u="none" strike="noStrike" dirty="0">
                        <a:solidFill>
                          <a:srgbClr val="000000"/>
                        </a:solidFill>
                        <a:effectLst/>
                        <a:latin typeface="Calibri" panose="020F0502020204030204" pitchFamily="34" charset="0"/>
                      </a:endParaRPr>
                    </a:p>
                  </a:txBody>
                  <a:tcPr marL="9525" marR="9525" marT="9525" marB="0" anchor="b"/>
                </a:tc>
              </a:tr>
              <a:tr h="430520">
                <a:tc vMerge="1">
                  <a:txBody>
                    <a:bodyPr/>
                    <a:lstStyle/>
                    <a:p>
                      <a:endParaRPr lang="en-US"/>
                    </a:p>
                  </a:txBody>
                  <a:tcPr/>
                </a:tc>
                <a:tc>
                  <a:txBody>
                    <a:bodyPr/>
                    <a:lstStyle/>
                    <a:p>
                      <a:pPr algn="l" fontAlgn="b"/>
                      <a:r>
                        <a:rPr lang="en-US" sz="2000" u="none" strike="noStrike" dirty="0">
                          <a:effectLst/>
                        </a:rPr>
                        <a:t>@DELETE</a:t>
                      </a:r>
                      <a:endParaRPr lang="en-US" sz="20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Method</a:t>
                      </a:r>
                      <a:endParaRPr lang="en-US" sz="20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specifies method responds to DELETE request.</a:t>
                      </a:r>
                      <a:endParaRPr lang="en-US" sz="20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6854287"/>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21326465"/>
              </p:ext>
            </p:extLst>
          </p:nvPr>
        </p:nvGraphicFramePr>
        <p:xfrm>
          <a:off x="209766" y="861060"/>
          <a:ext cx="8934234" cy="5347628"/>
        </p:xfrm>
        <a:graphic>
          <a:graphicData uri="http://schemas.openxmlformats.org/drawingml/2006/table">
            <a:tbl>
              <a:tblPr>
                <a:tableStyleId>{616DA210-FB5B-4158-B5E0-FEB733F419BA}</a:tableStyleId>
              </a:tblPr>
              <a:tblGrid>
                <a:gridCol w="1771434"/>
                <a:gridCol w="1936913"/>
                <a:gridCol w="1460174"/>
                <a:gridCol w="3765713"/>
              </a:tblGrid>
              <a:tr h="186397">
                <a:tc>
                  <a:txBody>
                    <a:bodyPr/>
                    <a:lstStyle/>
                    <a:p>
                      <a:pPr algn="l" fontAlgn="b"/>
                      <a:r>
                        <a:rPr lang="en-US" sz="2000" b="1" u="none" strike="noStrike" dirty="0">
                          <a:effectLst/>
                        </a:rPr>
                        <a:t>Aspect</a:t>
                      </a:r>
                      <a:endParaRPr lang="en-US" sz="20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effectLst/>
                        </a:rPr>
                        <a:t>Annotation</a:t>
                      </a:r>
                      <a:endParaRPr lang="en-US" sz="20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1" u="none" strike="noStrike" dirty="0" smtClean="0">
                          <a:effectLst/>
                        </a:rPr>
                        <a:t>Scope</a:t>
                      </a:r>
                      <a:endParaRPr lang="en-US" sz="2000" b="1" i="0" u="none" strike="noStrike" dirty="0" smtClean="0">
                        <a:solidFill>
                          <a:srgbClr val="000000"/>
                        </a:solidFill>
                        <a:effectLst/>
                        <a:latin typeface="Calibri" panose="020F0502020204030204" pitchFamily="34" charset="0"/>
                      </a:endParaRPr>
                    </a:p>
                    <a:p>
                      <a:pPr algn="l" fontAlgn="b"/>
                      <a:endParaRPr lang="en-US" sz="20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b="1" u="none" strike="noStrike" dirty="0" smtClean="0">
                          <a:effectLst/>
                        </a:rPr>
                        <a:t>Description</a:t>
                      </a:r>
                      <a:endParaRPr lang="en-US" sz="2000" b="1" i="0" u="none" strike="noStrike" dirty="0" smtClean="0">
                        <a:solidFill>
                          <a:srgbClr val="000000"/>
                        </a:solidFill>
                        <a:effectLst/>
                        <a:latin typeface="Calibri" panose="020F0502020204030204" pitchFamily="34" charset="0"/>
                      </a:endParaRPr>
                    </a:p>
                    <a:p>
                      <a:pPr algn="l" fontAlgn="b"/>
                      <a:endParaRPr lang="en-US" sz="20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1128">
                <a:tc>
                  <a:txBody>
                    <a:bodyPr/>
                    <a:lstStyle/>
                    <a:p>
                      <a:pPr algn="l" rtl="0"/>
                      <a:r>
                        <a:rPr lang="en-US" dirty="0" err="1" smtClean="0"/>
                        <a:t>ApplicationPath</a:t>
                      </a:r>
                      <a:endParaRPr lang="en-US" dirty="0"/>
                    </a:p>
                  </a:txBody>
                  <a:tcPr marL="28575" marR="28575" marT="28575" marB="2857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ApplicationPath</a:t>
                      </a:r>
                      <a:endParaRPr lang="en-US" dirty="0" smtClean="0"/>
                    </a:p>
                  </a:txBody>
                  <a:tcPr marL="28575" marR="28575" marT="28575" marB="2857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smtClean="0">
                          <a:solidFill>
                            <a:srgbClr val="000000"/>
                          </a:solidFill>
                          <a:effectLst/>
                          <a:latin typeface="Calibri" panose="020F0502020204030204" pitchFamily="34" charset="0"/>
                        </a:rPr>
                        <a:t>Class</a:t>
                      </a:r>
                      <a:endParaRPr lang="en-US" sz="2000" b="0"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dirty="0" smtClean="0"/>
                        <a:t>The @</a:t>
                      </a:r>
                      <a:r>
                        <a:rPr lang="en-US" sz="2000" dirty="0" err="1" smtClean="0"/>
                        <a:t>ApplicationPath</a:t>
                      </a:r>
                      <a:r>
                        <a:rPr lang="en-US" sz="2000" dirty="0" smtClean="0"/>
                        <a:t> annotation is used to define the URL mapping for the application. The path specified by @</a:t>
                      </a:r>
                      <a:r>
                        <a:rPr lang="en-US" sz="2000" dirty="0" err="1" smtClean="0"/>
                        <a:t>ApplicationPath</a:t>
                      </a:r>
                      <a:r>
                        <a:rPr lang="en-US" sz="2000" dirty="0" smtClean="0"/>
                        <a:t> is the base URI for all resource URIs specified by @Path annotations in the resource class. You may only apply @</a:t>
                      </a:r>
                      <a:r>
                        <a:rPr lang="en-US" sz="2000" dirty="0" err="1" smtClean="0"/>
                        <a:t>ApplicationPath</a:t>
                      </a:r>
                      <a:r>
                        <a:rPr lang="en-US" sz="2000" dirty="0" smtClean="0"/>
                        <a:t> to a subclass of </a:t>
                      </a:r>
                      <a:r>
                        <a:rPr lang="en-US" sz="2000" dirty="0" err="1" smtClean="0"/>
                        <a:t>javax.ws.rs.core.Application</a:t>
                      </a:r>
                      <a:r>
                        <a:rPr lang="en-US" sz="2000" dirty="0" smtClean="0"/>
                        <a:t>.</a:t>
                      </a:r>
                    </a:p>
                  </a:txBody>
                  <a:tcPr marL="9525" marR="9525" marT="952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008">
                <a:tc gridSpan="4">
                  <a:txBody>
                    <a:bodyPr/>
                    <a:lstStyle/>
                    <a:p>
                      <a:pPr algn="l" fontAlgn="b"/>
                      <a:r>
                        <a:rPr lang="en-US" sz="2000" b="1" u="none" strike="noStrike" dirty="0">
                          <a:effectLst/>
                        </a:rPr>
                        <a:t>Media Types</a:t>
                      </a:r>
                      <a:endParaRPr lang="en-US" sz="20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r>
              <a:tr h="450152">
                <a:tc rowSpan="2">
                  <a:txBody>
                    <a:bodyPr/>
                    <a:lstStyle/>
                    <a:p>
                      <a:pPr algn="l" fontAlgn="ctr"/>
                      <a:r>
                        <a:rPr lang="en-US" sz="2000" b="1" u="none" strike="noStrike" dirty="0">
                          <a:effectLst/>
                        </a:rPr>
                        <a:t>MIME Type</a:t>
                      </a:r>
                      <a:endParaRPr lang="en-US" sz="20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2000" u="none" strike="noStrike" dirty="0">
                          <a:effectLst/>
                        </a:rPr>
                        <a:t>@Consumes </a:t>
                      </a:r>
                      <a:endParaRPr lang="en-US" sz="20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000" u="none" strike="noStrike" dirty="0">
                          <a:effectLst/>
                        </a:rPr>
                        <a:t>Class ,Method</a:t>
                      </a:r>
                      <a:endParaRPr lang="en-US" sz="20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2000" u="none" strike="noStrike" dirty="0">
                          <a:effectLst/>
                        </a:rPr>
                        <a:t> a resource can consume that were sent by the client.</a:t>
                      </a:r>
                      <a:endParaRPr lang="en-US" sz="2000" b="0" i="0" u="none" strike="noStrike" dirty="0">
                        <a:solidFill>
                          <a:srgbClr val="000000"/>
                        </a:solidFill>
                        <a:effectLst/>
                        <a:latin typeface="Calibri" panose="020F0502020204030204" pitchFamily="34" charset="0"/>
                      </a:endParaRPr>
                    </a:p>
                  </a:txBody>
                  <a:tcPr marL="9525" marR="9525" marT="9525" marB="0"/>
                </a:tc>
              </a:tr>
              <a:tr h="450152">
                <a:tc vMerge="1">
                  <a:txBody>
                    <a:bodyPr/>
                    <a:lstStyle/>
                    <a:p>
                      <a:endParaRPr lang="en-US"/>
                    </a:p>
                  </a:txBody>
                  <a:tcPr/>
                </a:tc>
                <a:tc>
                  <a:txBody>
                    <a:bodyPr/>
                    <a:lstStyle/>
                    <a:p>
                      <a:pPr algn="l" fontAlgn="ctr"/>
                      <a:r>
                        <a:rPr lang="en-US" sz="2000" u="none" strike="noStrike" dirty="0">
                          <a:effectLst/>
                        </a:rPr>
                        <a:t>@Produces </a:t>
                      </a:r>
                      <a:endParaRPr lang="en-US" sz="20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000" u="none" strike="noStrike">
                          <a:effectLst/>
                        </a:rPr>
                        <a:t>Class ,Method</a:t>
                      </a:r>
                      <a:endParaRPr lang="en-US" sz="2000" b="0" i="0" u="none" strike="noStrike">
                        <a:solidFill>
                          <a:srgbClr val="000000"/>
                        </a:solidFill>
                        <a:effectLst/>
                        <a:latin typeface="Calibri" panose="020F0502020204030204" pitchFamily="34" charset="0"/>
                      </a:endParaRPr>
                    </a:p>
                  </a:txBody>
                  <a:tcPr marL="9525" marR="9525" marT="9525" marB="0"/>
                </a:tc>
                <a:tc>
                  <a:txBody>
                    <a:bodyPr/>
                    <a:lstStyle/>
                    <a:p>
                      <a:pPr algn="l" fontAlgn="ctr"/>
                      <a:r>
                        <a:rPr lang="en-US" sz="2000" u="none" strike="noStrike" dirty="0">
                          <a:effectLst/>
                        </a:rPr>
                        <a:t>a resource can produce and send back to the client, for example, "text/plain".</a:t>
                      </a:r>
                      <a:endParaRPr lang="en-US" sz="2000" b="0" i="0" u="none" strike="noStrike" dirty="0">
                        <a:solidFill>
                          <a:srgbClr val="000000"/>
                        </a:solidFill>
                        <a:effectLst/>
                        <a:latin typeface="Calibri" panose="020F0502020204030204" pitchFamily="34" charset="0"/>
                      </a:endParaRPr>
                    </a:p>
                  </a:txBody>
                  <a:tcPr marL="9525" marR="9525" marT="9525" marB="0"/>
                </a:tc>
              </a:tr>
            </a:tbl>
          </a:graphicData>
        </a:graphic>
      </p:graphicFrame>
      <p:sp>
        <p:nvSpPr>
          <p:cNvPr id="3" name="object 2"/>
          <p:cNvSpPr txBox="1"/>
          <p:nvPr/>
        </p:nvSpPr>
        <p:spPr>
          <a:xfrm>
            <a:off x="0" y="-15240"/>
            <a:ext cx="9144000" cy="876300"/>
          </a:xfrm>
          <a:prstGeom prst="rect">
            <a:avLst/>
          </a:prstGeom>
        </p:spPr>
        <p:txBody>
          <a:bodyPr wrap="square" lIns="0" tIns="0" rIns="0" bIns="0" rtlCol="0">
            <a:noAutofit/>
          </a:bodyPr>
          <a:lstStyle/>
          <a:p>
            <a:pPr>
              <a:lnSpc>
                <a:spcPts val="900"/>
              </a:lnSpc>
              <a:spcBef>
                <a:spcPts val="9"/>
              </a:spcBef>
            </a:pPr>
            <a:endParaRPr sz="900" dirty="0"/>
          </a:p>
          <a:p>
            <a:pPr marL="846734">
              <a:lnSpc>
                <a:spcPct val="100179"/>
              </a:lnSpc>
            </a:pPr>
            <a:r>
              <a:rPr sz="4000" spc="0" dirty="0" smtClean="0">
                <a:solidFill>
                  <a:srgbClr val="FF0000"/>
                </a:solidFill>
                <a:latin typeface="Century Schoolbook"/>
                <a:cs typeface="Century Schoolbook"/>
              </a:rPr>
              <a:t>Important</a:t>
            </a:r>
            <a:r>
              <a:rPr sz="4000" spc="-54" dirty="0" smtClean="0">
                <a:solidFill>
                  <a:srgbClr val="FF0000"/>
                </a:solidFill>
                <a:latin typeface="Century Schoolbook"/>
                <a:cs typeface="Century Schoolbook"/>
              </a:rPr>
              <a:t> </a:t>
            </a:r>
            <a:r>
              <a:rPr sz="4000" spc="0" dirty="0" smtClean="0">
                <a:solidFill>
                  <a:srgbClr val="FF0000"/>
                </a:solidFill>
                <a:latin typeface="Century Schoolbook"/>
                <a:cs typeface="Century Schoolbook"/>
              </a:rPr>
              <a:t>JA</a:t>
            </a:r>
            <a:r>
              <a:rPr sz="4000" spc="25" dirty="0" smtClean="0">
                <a:solidFill>
                  <a:srgbClr val="FF0000"/>
                </a:solidFill>
                <a:latin typeface="Century Schoolbook"/>
                <a:cs typeface="Century Schoolbook"/>
              </a:rPr>
              <a:t>X</a:t>
            </a:r>
            <a:r>
              <a:rPr sz="4000" spc="9" dirty="0" smtClean="0">
                <a:solidFill>
                  <a:srgbClr val="FF0000"/>
                </a:solidFill>
                <a:latin typeface="Century Schoolbook"/>
                <a:cs typeface="Century Schoolbook"/>
              </a:rPr>
              <a:t>-</a:t>
            </a:r>
            <a:r>
              <a:rPr sz="4000" spc="0" dirty="0" smtClean="0">
                <a:solidFill>
                  <a:srgbClr val="FF0000"/>
                </a:solidFill>
                <a:latin typeface="Century Schoolbook"/>
                <a:cs typeface="Century Schoolbook"/>
              </a:rPr>
              <a:t>RS</a:t>
            </a:r>
            <a:r>
              <a:rPr sz="4000" spc="-50" dirty="0" smtClean="0">
                <a:solidFill>
                  <a:srgbClr val="FF0000"/>
                </a:solidFill>
                <a:latin typeface="Century Schoolbook"/>
                <a:cs typeface="Century Schoolbook"/>
              </a:rPr>
              <a:t> </a:t>
            </a:r>
            <a:r>
              <a:rPr sz="4000" spc="0" dirty="0" smtClean="0">
                <a:solidFill>
                  <a:srgbClr val="FF0000"/>
                </a:solidFill>
                <a:latin typeface="Century Schoolbook"/>
                <a:cs typeface="Century Schoolbook"/>
              </a:rPr>
              <a:t>Ann</a:t>
            </a:r>
            <a:r>
              <a:rPr sz="4000" spc="14" dirty="0" smtClean="0">
                <a:solidFill>
                  <a:srgbClr val="FF0000"/>
                </a:solidFill>
                <a:latin typeface="Century Schoolbook"/>
                <a:cs typeface="Century Schoolbook"/>
              </a:rPr>
              <a:t>o</a:t>
            </a:r>
            <a:r>
              <a:rPr sz="4000" spc="0" dirty="0" smtClean="0">
                <a:solidFill>
                  <a:srgbClr val="FF0000"/>
                </a:solidFill>
                <a:latin typeface="Century Schoolbook"/>
                <a:cs typeface="Century Schoolbook"/>
              </a:rPr>
              <a:t>tati</a:t>
            </a:r>
            <a:r>
              <a:rPr sz="4000" spc="14" dirty="0" smtClean="0">
                <a:solidFill>
                  <a:srgbClr val="FF0000"/>
                </a:solidFill>
                <a:latin typeface="Century Schoolbook"/>
                <a:cs typeface="Century Schoolbook"/>
              </a:rPr>
              <a:t>o</a:t>
            </a:r>
            <a:r>
              <a:rPr sz="4000" spc="0" dirty="0" smtClean="0">
                <a:solidFill>
                  <a:srgbClr val="FF0000"/>
                </a:solidFill>
                <a:latin typeface="Century Schoolbook"/>
                <a:cs typeface="Century Schoolbook"/>
              </a:rPr>
              <a:t>ns</a:t>
            </a:r>
            <a:endParaRPr sz="4000" dirty="0">
              <a:solidFill>
                <a:srgbClr val="FF0000"/>
              </a:solidFill>
              <a:latin typeface="Century Schoolbook"/>
              <a:cs typeface="Century Schoolbook"/>
            </a:endParaRPr>
          </a:p>
        </p:txBody>
      </p:sp>
    </p:spTree>
    <p:extLst>
      <p:ext uri="{BB962C8B-B14F-4D97-AF65-F5344CB8AC3E}">
        <p14:creationId xmlns:p14="http://schemas.microsoft.com/office/powerpoint/2010/main" val="3786090601"/>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0"/>
            <a:ext cx="4999702" cy="584775"/>
          </a:xfrm>
          <a:prstGeom prst="rect">
            <a:avLst/>
          </a:prstGeom>
        </p:spPr>
        <p:txBody>
          <a:bodyPr wrap="none">
            <a:spAutoFit/>
          </a:bodyPr>
          <a:lstStyle/>
          <a:p>
            <a:r>
              <a:rPr lang="en-US" sz="3200" dirty="0">
                <a:solidFill>
                  <a:srgbClr val="FF0000"/>
                </a:solidFill>
                <a:latin typeface="+mj-lt"/>
                <a:cs typeface="Century Schoolbook"/>
              </a:rPr>
              <a:t>JA</a:t>
            </a:r>
            <a:r>
              <a:rPr lang="en-US" sz="3200" spc="25" dirty="0">
                <a:solidFill>
                  <a:srgbClr val="FF0000"/>
                </a:solidFill>
                <a:latin typeface="+mj-lt"/>
                <a:cs typeface="Century Schoolbook"/>
              </a:rPr>
              <a:t>X</a:t>
            </a:r>
            <a:r>
              <a:rPr lang="en-US" sz="3200" spc="9" dirty="0">
                <a:solidFill>
                  <a:srgbClr val="FF0000"/>
                </a:solidFill>
                <a:latin typeface="+mj-lt"/>
                <a:cs typeface="Century Schoolbook"/>
              </a:rPr>
              <a:t>-</a:t>
            </a:r>
            <a:r>
              <a:rPr lang="en-US" sz="3200" dirty="0">
                <a:solidFill>
                  <a:srgbClr val="FF0000"/>
                </a:solidFill>
                <a:latin typeface="+mj-lt"/>
                <a:cs typeface="Century Schoolbook"/>
              </a:rPr>
              <a:t>RS</a:t>
            </a:r>
            <a:r>
              <a:rPr lang="en-US" sz="3200" spc="-50" dirty="0">
                <a:solidFill>
                  <a:srgbClr val="FF0000"/>
                </a:solidFill>
                <a:latin typeface="+mj-lt"/>
                <a:cs typeface="Century Schoolbook"/>
              </a:rPr>
              <a:t> </a:t>
            </a:r>
            <a:r>
              <a:rPr lang="en-US" sz="3200" spc="-50" dirty="0" smtClean="0">
                <a:solidFill>
                  <a:srgbClr val="FF0000"/>
                </a:solidFill>
                <a:latin typeface="+mj-lt"/>
                <a:cs typeface="Century Schoolbook"/>
              </a:rPr>
              <a:t> Injection </a:t>
            </a:r>
            <a:r>
              <a:rPr lang="en-US" sz="3200" dirty="0" smtClean="0">
                <a:solidFill>
                  <a:srgbClr val="FF0000"/>
                </a:solidFill>
                <a:latin typeface="+mj-lt"/>
                <a:cs typeface="Century Schoolbook"/>
              </a:rPr>
              <a:t>Ann</a:t>
            </a:r>
            <a:r>
              <a:rPr lang="en-US" sz="3200" spc="14" dirty="0" smtClean="0">
                <a:solidFill>
                  <a:srgbClr val="FF0000"/>
                </a:solidFill>
                <a:latin typeface="+mj-lt"/>
                <a:cs typeface="Century Schoolbook"/>
              </a:rPr>
              <a:t>o</a:t>
            </a:r>
            <a:r>
              <a:rPr lang="en-US" sz="3200" dirty="0" smtClean="0">
                <a:solidFill>
                  <a:srgbClr val="FF0000"/>
                </a:solidFill>
                <a:latin typeface="+mj-lt"/>
                <a:cs typeface="Century Schoolbook"/>
              </a:rPr>
              <a:t>tati</a:t>
            </a:r>
            <a:r>
              <a:rPr lang="en-US" sz="3200" spc="14" dirty="0" smtClean="0">
                <a:solidFill>
                  <a:srgbClr val="FF0000"/>
                </a:solidFill>
                <a:latin typeface="+mj-lt"/>
                <a:cs typeface="Century Schoolbook"/>
              </a:rPr>
              <a:t>o</a:t>
            </a:r>
            <a:r>
              <a:rPr lang="en-US" sz="3200" dirty="0" smtClean="0">
                <a:solidFill>
                  <a:srgbClr val="FF0000"/>
                </a:solidFill>
                <a:latin typeface="+mj-lt"/>
                <a:cs typeface="Century Schoolbook"/>
              </a:rPr>
              <a:t>ns</a:t>
            </a:r>
            <a:endParaRPr lang="en-US" sz="32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2068435940"/>
              </p:ext>
            </p:extLst>
          </p:nvPr>
        </p:nvGraphicFramePr>
        <p:xfrm>
          <a:off x="0" y="838200"/>
          <a:ext cx="9144000" cy="5193031"/>
        </p:xfrm>
        <a:graphic>
          <a:graphicData uri="http://schemas.openxmlformats.org/drawingml/2006/table">
            <a:tbl>
              <a:tblPr>
                <a:tableStyleId>{5940675A-B579-460E-94D1-54222C63F5DA}</a:tableStyleId>
              </a:tblPr>
              <a:tblGrid>
                <a:gridCol w="2057400"/>
                <a:gridCol w="5257800"/>
                <a:gridCol w="1828800"/>
              </a:tblGrid>
              <a:tr h="381001">
                <a:tc>
                  <a:txBody>
                    <a:bodyPr/>
                    <a:lstStyle/>
                    <a:p>
                      <a:pPr algn="l" fontAlgn="b"/>
                      <a:r>
                        <a:rPr lang="en-US" sz="2400" b="1" u="none" strike="noStrike" dirty="0">
                          <a:effectLst/>
                        </a:rPr>
                        <a:t>Annotations</a:t>
                      </a:r>
                      <a:endParaRPr lang="en-US" sz="2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b="1" u="none" strike="noStrike" dirty="0">
                          <a:effectLst/>
                        </a:rPr>
                        <a:t>Description</a:t>
                      </a:r>
                      <a:endParaRPr lang="en-US" sz="2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b="1" u="none" strike="noStrike" dirty="0" err="1">
                          <a:effectLst/>
                        </a:rPr>
                        <a:t>DataSource</a:t>
                      </a:r>
                      <a:endParaRPr lang="en-US" sz="2400" b="1" i="0" u="none" strike="noStrike" dirty="0">
                        <a:solidFill>
                          <a:srgbClr val="000000"/>
                        </a:solidFill>
                        <a:effectLst/>
                        <a:latin typeface="Calibri" panose="020F0502020204030204" pitchFamily="34" charset="0"/>
                      </a:endParaRPr>
                    </a:p>
                  </a:txBody>
                  <a:tcPr marL="9525" marR="9525" marT="9525" marB="0"/>
                </a:tc>
              </a:tr>
              <a:tr h="397915">
                <a:tc>
                  <a:txBody>
                    <a:bodyPr/>
                    <a:lstStyle/>
                    <a:p>
                      <a:pPr algn="just" fontAlgn="t"/>
                      <a:r>
                        <a:rPr lang="en-US" sz="2400" u="none" strike="noStrike" dirty="0" smtClean="0">
                          <a:effectLst/>
                        </a:rPr>
                        <a:t>@</a:t>
                      </a:r>
                      <a:r>
                        <a:rPr lang="en-US" sz="2400" u="none" strike="noStrike" dirty="0" err="1" smtClean="0">
                          <a:effectLst/>
                        </a:rPr>
                        <a:t>PathParam</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just" fontAlgn="t"/>
                      <a:r>
                        <a:rPr lang="en-US" sz="2400" u="none" strike="noStrike" dirty="0">
                          <a:effectLst/>
                        </a:rPr>
                        <a:t>Extracts the value of a URI template parameter.</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URI</a:t>
                      </a:r>
                      <a:endParaRPr lang="en-US" sz="2400" b="0" i="0" u="none" strike="noStrike">
                        <a:solidFill>
                          <a:srgbClr val="000000"/>
                        </a:solidFill>
                        <a:effectLst/>
                        <a:latin typeface="Calibri" panose="020F0502020204030204" pitchFamily="34" charset="0"/>
                      </a:endParaRPr>
                    </a:p>
                  </a:txBody>
                  <a:tcPr marL="9525" marR="9525" marT="9525" marB="0"/>
                </a:tc>
              </a:tr>
              <a:tr h="821285">
                <a:tc>
                  <a:txBody>
                    <a:bodyPr/>
                    <a:lstStyle/>
                    <a:p>
                      <a:pPr algn="l" fontAlgn="b"/>
                      <a:r>
                        <a:rPr lang="en-US" sz="2400" u="none" strike="noStrike" dirty="0" smtClean="0">
                          <a:effectLst/>
                        </a:rPr>
                        <a:t>@</a:t>
                      </a:r>
                      <a:r>
                        <a:rPr lang="en-US" sz="2400" u="none" strike="noStrike" dirty="0" err="1" smtClean="0">
                          <a:effectLst/>
                        </a:rPr>
                        <a:t>FormParam</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dirty="0">
                          <a:effectLst/>
                        </a:rPr>
                        <a:t>Extracts information from a request representation whose content type is application/x-www-form-</a:t>
                      </a:r>
                      <a:r>
                        <a:rPr lang="en-US" sz="2400" u="none" strike="noStrike" dirty="0" err="1">
                          <a:effectLst/>
                        </a:rPr>
                        <a:t>urlencoded</a:t>
                      </a:r>
                      <a:r>
                        <a:rPr lang="en-US" sz="2400" u="none" strike="noStrike" dirty="0">
                          <a:effectLst/>
                        </a:rPr>
                        <a:t>.</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dirty="0">
                          <a:effectLst/>
                        </a:rPr>
                        <a:t>Payload of HTTP Request</a:t>
                      </a:r>
                      <a:endParaRPr lang="en-US" sz="2400" b="0" i="0" u="none" strike="noStrike" dirty="0">
                        <a:solidFill>
                          <a:srgbClr val="000000"/>
                        </a:solidFill>
                        <a:effectLst/>
                        <a:latin typeface="Calibri" panose="020F0502020204030204" pitchFamily="34" charset="0"/>
                      </a:endParaRPr>
                    </a:p>
                  </a:txBody>
                  <a:tcPr marL="9525" marR="9525" marT="9525" marB="0"/>
                </a:tc>
              </a:tr>
              <a:tr h="397915">
                <a:tc>
                  <a:txBody>
                    <a:bodyPr/>
                    <a:lstStyle/>
                    <a:p>
                      <a:pPr algn="l" fontAlgn="b"/>
                      <a:r>
                        <a:rPr lang="en-US" sz="2400" u="none" strike="noStrike" dirty="0" smtClean="0">
                          <a:effectLst/>
                        </a:rPr>
                        <a:t>@</a:t>
                      </a:r>
                      <a:r>
                        <a:rPr lang="en-US" sz="2400" u="none" strike="noStrike" dirty="0" err="1" smtClean="0">
                          <a:effectLst/>
                        </a:rPr>
                        <a:t>QueryParam</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Extracts the value of a URI query parameter.</a:t>
                      </a:r>
                      <a:endParaRPr lang="en-US" sz="2400" b="0"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URI</a:t>
                      </a:r>
                      <a:endParaRPr lang="en-US" sz="2400" b="0" i="0" u="none" strike="noStrike">
                        <a:solidFill>
                          <a:srgbClr val="000000"/>
                        </a:solidFill>
                        <a:effectLst/>
                        <a:latin typeface="Calibri" panose="020F0502020204030204" pitchFamily="34" charset="0"/>
                      </a:endParaRPr>
                    </a:p>
                  </a:txBody>
                  <a:tcPr marL="9525" marR="9525" marT="9525" marB="0"/>
                </a:tc>
              </a:tr>
              <a:tr h="261445">
                <a:tc>
                  <a:txBody>
                    <a:bodyPr/>
                    <a:lstStyle/>
                    <a:p>
                      <a:pPr algn="l" fontAlgn="b"/>
                      <a:r>
                        <a:rPr lang="en-US" sz="2400" u="none" strike="noStrike" dirty="0" smtClean="0">
                          <a:effectLst/>
                        </a:rPr>
                        <a:t>@</a:t>
                      </a:r>
                      <a:r>
                        <a:rPr lang="en-US" sz="2400" u="none" strike="noStrike" dirty="0" err="1" smtClean="0">
                          <a:effectLst/>
                        </a:rPr>
                        <a:t>HeaderParam</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dirty="0">
                          <a:effectLst/>
                        </a:rPr>
                        <a:t>Extracts the value of a HTTP header.</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dirty="0">
                          <a:effectLst/>
                        </a:rPr>
                        <a:t>Header of HTTP request</a:t>
                      </a:r>
                      <a:endParaRPr lang="en-US" sz="2400" b="0" i="0" u="none" strike="noStrike" dirty="0">
                        <a:solidFill>
                          <a:srgbClr val="000000"/>
                        </a:solidFill>
                        <a:effectLst/>
                        <a:latin typeface="Calibri" panose="020F0502020204030204" pitchFamily="34" charset="0"/>
                      </a:endParaRPr>
                    </a:p>
                  </a:txBody>
                  <a:tcPr marL="9525" marR="9525" marT="9525" marB="0"/>
                </a:tc>
              </a:tr>
              <a:tr h="556720">
                <a:tc>
                  <a:txBody>
                    <a:bodyPr/>
                    <a:lstStyle/>
                    <a:p>
                      <a:pPr algn="l" fontAlgn="b"/>
                      <a:r>
                        <a:rPr lang="en-US" sz="2400" u="none" strike="noStrike" dirty="0" smtClean="0">
                          <a:effectLst/>
                        </a:rPr>
                        <a:t>@</a:t>
                      </a:r>
                      <a:r>
                        <a:rPr lang="en-US" sz="2400" u="none" strike="noStrike" dirty="0" err="1" smtClean="0">
                          <a:effectLst/>
                        </a:rPr>
                        <a:t>CookieParam</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dirty="0">
                          <a:effectLst/>
                        </a:rPr>
                        <a:t>Extracts information from cookies declared in the cookie request header.</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a:effectLst/>
                        </a:rPr>
                        <a:t>Header of HTTP request</a:t>
                      </a:r>
                      <a:endParaRPr lang="en-US" sz="2400" b="0" i="0" u="none" strike="noStrike">
                        <a:solidFill>
                          <a:srgbClr val="000000"/>
                        </a:solidFill>
                        <a:effectLst/>
                        <a:latin typeface="Calibri" panose="020F0502020204030204" pitchFamily="34" charset="0"/>
                      </a:endParaRPr>
                    </a:p>
                  </a:txBody>
                  <a:tcPr marL="9525" marR="9525" marT="9525" marB="0"/>
                </a:tc>
              </a:tr>
              <a:tr h="397915">
                <a:tc>
                  <a:txBody>
                    <a:bodyPr/>
                    <a:lstStyle/>
                    <a:p>
                      <a:pPr algn="l" fontAlgn="b"/>
                      <a:r>
                        <a:rPr lang="en-US" sz="2400" u="none" strike="noStrike" dirty="0" smtClean="0">
                          <a:effectLst/>
                        </a:rPr>
                        <a:t>@</a:t>
                      </a:r>
                      <a:r>
                        <a:rPr lang="en-US" sz="2400" u="none" strike="noStrike" dirty="0" err="1" smtClean="0">
                          <a:effectLst/>
                        </a:rPr>
                        <a:t>MatrixParam</a:t>
                      </a:r>
                      <a:endParaRPr lang="en-US" sz="2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2400" u="none" strike="noStrike" dirty="0">
                          <a:effectLst/>
                        </a:rPr>
                        <a:t>to extract matrix parameters from the request URL.</a:t>
                      </a:r>
                      <a:endParaRPr lang="en-US" sz="2400" b="0" i="0" u="none" strike="noStrike" dirty="0">
                        <a:solidFill>
                          <a:srgbClr val="333333"/>
                        </a:solidFill>
                        <a:effectLst/>
                        <a:latin typeface="Calibri" panose="020F0502020204030204" pitchFamily="34" charset="0"/>
                      </a:endParaRPr>
                    </a:p>
                  </a:txBody>
                  <a:tcPr marL="9525" marR="9525" marT="9525" marB="0"/>
                </a:tc>
                <a:tc>
                  <a:txBody>
                    <a:bodyPr/>
                    <a:lstStyle/>
                    <a:p>
                      <a:pPr algn="l" fontAlgn="b"/>
                      <a:r>
                        <a:rPr lang="en-US" sz="2400" u="none" strike="noStrike" dirty="0">
                          <a:effectLst/>
                        </a:rPr>
                        <a:t>URI</a:t>
                      </a:r>
                      <a:endParaRPr lang="en-US" sz="2400" b="0" i="0" u="none" strike="noStrike" dirty="0">
                        <a:solidFill>
                          <a:srgbClr val="000000"/>
                        </a:solidFill>
                        <a:effectLst/>
                        <a:latin typeface="Calibri" panose="020F0502020204030204" pitchFamily="34" charset="0"/>
                      </a:endParaRPr>
                    </a:p>
                  </a:txBody>
                  <a:tcPr marL="9525" marR="9525" marT="9525" marB="0"/>
                </a:tc>
              </a:tr>
            </a:tbl>
          </a:graphicData>
        </a:graphic>
      </p:graphicFrame>
    </p:spTree>
    <p:extLst>
      <p:ext uri="{BB962C8B-B14F-4D97-AF65-F5344CB8AC3E}">
        <p14:creationId xmlns:p14="http://schemas.microsoft.com/office/powerpoint/2010/main" val="505984121"/>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4506"/>
            <a:ext cx="8038739" cy="769441"/>
          </a:xfrm>
          <a:prstGeom prst="rect">
            <a:avLst/>
          </a:prstGeom>
        </p:spPr>
        <p:txBody>
          <a:bodyPr wrap="none">
            <a:spAutoFit/>
          </a:bodyPr>
          <a:lstStyle/>
          <a:p>
            <a:pPr marL="848258">
              <a:lnSpc>
                <a:spcPct val="100179"/>
              </a:lnSpc>
            </a:pPr>
            <a:r>
              <a:rPr lang="en-US" sz="4400" dirty="0">
                <a:solidFill>
                  <a:srgbClr val="FF0000"/>
                </a:solidFill>
                <a:latin typeface="+mj-lt"/>
                <a:cs typeface="Century Schoolbook"/>
              </a:rPr>
              <a:t>E</a:t>
            </a:r>
            <a:r>
              <a:rPr lang="en-US" sz="4400" spc="14" dirty="0">
                <a:solidFill>
                  <a:srgbClr val="FF0000"/>
                </a:solidFill>
                <a:latin typeface="+mj-lt"/>
                <a:cs typeface="Century Schoolbook"/>
              </a:rPr>
              <a:t>x</a:t>
            </a:r>
            <a:r>
              <a:rPr lang="en-US" sz="4400" dirty="0">
                <a:solidFill>
                  <a:srgbClr val="FF0000"/>
                </a:solidFill>
                <a:latin typeface="+mj-lt"/>
                <a:cs typeface="Century Schoolbook"/>
              </a:rPr>
              <a:t>tract</a:t>
            </a:r>
            <a:r>
              <a:rPr lang="en-US" sz="4400" spc="9" dirty="0">
                <a:solidFill>
                  <a:srgbClr val="FF0000"/>
                </a:solidFill>
                <a:latin typeface="+mj-lt"/>
                <a:cs typeface="Century Schoolbook"/>
              </a:rPr>
              <a:t>i</a:t>
            </a:r>
            <a:r>
              <a:rPr lang="en-US" sz="4400" dirty="0">
                <a:solidFill>
                  <a:srgbClr val="FF0000"/>
                </a:solidFill>
                <a:latin typeface="+mj-lt"/>
                <a:cs typeface="Century Schoolbook"/>
              </a:rPr>
              <a:t>ng</a:t>
            </a:r>
            <a:r>
              <a:rPr lang="en-US" sz="4400" spc="-64" dirty="0">
                <a:solidFill>
                  <a:srgbClr val="FF0000"/>
                </a:solidFill>
                <a:latin typeface="+mj-lt"/>
                <a:cs typeface="Century Schoolbook"/>
              </a:rPr>
              <a:t> </a:t>
            </a:r>
            <a:r>
              <a:rPr lang="en-US" sz="4400" dirty="0">
                <a:solidFill>
                  <a:srgbClr val="FF0000"/>
                </a:solidFill>
                <a:latin typeface="+mj-lt"/>
                <a:cs typeface="Century Schoolbook"/>
              </a:rPr>
              <a:t>R</a:t>
            </a:r>
            <a:r>
              <a:rPr lang="en-US" sz="4400" spc="19" dirty="0">
                <a:solidFill>
                  <a:srgbClr val="FF0000"/>
                </a:solidFill>
                <a:latin typeface="+mj-lt"/>
                <a:cs typeface="Century Schoolbook"/>
              </a:rPr>
              <a:t>e</a:t>
            </a:r>
            <a:r>
              <a:rPr lang="en-US" sz="4400" dirty="0">
                <a:solidFill>
                  <a:srgbClr val="FF0000"/>
                </a:solidFill>
                <a:latin typeface="+mj-lt"/>
                <a:cs typeface="Century Schoolbook"/>
              </a:rPr>
              <a:t>qu</a:t>
            </a:r>
            <a:r>
              <a:rPr lang="en-US" sz="4400" spc="9" dirty="0">
                <a:solidFill>
                  <a:srgbClr val="FF0000"/>
                </a:solidFill>
                <a:latin typeface="+mj-lt"/>
                <a:cs typeface="Century Schoolbook"/>
              </a:rPr>
              <a:t>e</a:t>
            </a:r>
            <a:r>
              <a:rPr lang="en-US" sz="4400" dirty="0">
                <a:solidFill>
                  <a:srgbClr val="FF0000"/>
                </a:solidFill>
                <a:latin typeface="+mj-lt"/>
                <a:cs typeface="Century Schoolbook"/>
              </a:rPr>
              <a:t>st</a:t>
            </a:r>
            <a:r>
              <a:rPr lang="en-US" sz="4400" spc="-54" dirty="0">
                <a:solidFill>
                  <a:srgbClr val="FF0000"/>
                </a:solidFill>
                <a:latin typeface="+mj-lt"/>
                <a:cs typeface="Century Schoolbook"/>
              </a:rPr>
              <a:t> </a:t>
            </a:r>
            <a:r>
              <a:rPr lang="en-US" sz="4400" dirty="0">
                <a:solidFill>
                  <a:srgbClr val="FF0000"/>
                </a:solidFill>
                <a:latin typeface="+mj-lt"/>
                <a:cs typeface="Century Schoolbook"/>
              </a:rPr>
              <a:t>Para</a:t>
            </a:r>
            <a:r>
              <a:rPr lang="en-US" sz="4400" spc="-14" dirty="0">
                <a:solidFill>
                  <a:srgbClr val="FF0000"/>
                </a:solidFill>
                <a:latin typeface="+mj-lt"/>
                <a:cs typeface="Century Schoolbook"/>
              </a:rPr>
              <a:t>m</a:t>
            </a:r>
            <a:r>
              <a:rPr lang="en-US" sz="4400" spc="9" dirty="0">
                <a:solidFill>
                  <a:srgbClr val="FF0000"/>
                </a:solidFill>
                <a:latin typeface="+mj-lt"/>
                <a:cs typeface="Century Schoolbook"/>
              </a:rPr>
              <a:t>e</a:t>
            </a:r>
            <a:r>
              <a:rPr lang="en-US" sz="4400" dirty="0">
                <a:solidFill>
                  <a:srgbClr val="FF0000"/>
                </a:solidFill>
                <a:latin typeface="+mj-lt"/>
                <a:cs typeface="Century Schoolbook"/>
              </a:rPr>
              <a:t>t</a:t>
            </a:r>
            <a:r>
              <a:rPr lang="en-US" sz="4400" spc="9" dirty="0">
                <a:solidFill>
                  <a:srgbClr val="FF0000"/>
                </a:solidFill>
                <a:latin typeface="+mj-lt"/>
                <a:cs typeface="Century Schoolbook"/>
              </a:rPr>
              <a:t>e</a:t>
            </a:r>
            <a:r>
              <a:rPr lang="en-US" sz="4400" dirty="0">
                <a:solidFill>
                  <a:srgbClr val="FF0000"/>
                </a:solidFill>
                <a:latin typeface="+mj-lt"/>
                <a:cs typeface="Century Schoolbook"/>
              </a:rPr>
              <a:t>rs</a:t>
            </a:r>
          </a:p>
        </p:txBody>
      </p:sp>
      <p:graphicFrame>
        <p:nvGraphicFramePr>
          <p:cNvPr id="23" name="Table 22"/>
          <p:cNvGraphicFramePr>
            <a:graphicFrameLocks noGrp="1"/>
          </p:cNvGraphicFramePr>
          <p:nvPr>
            <p:extLst>
              <p:ext uri="{D42A27DB-BD31-4B8C-83A1-F6EECF244321}">
                <p14:modId xmlns:p14="http://schemas.microsoft.com/office/powerpoint/2010/main" val="892078666"/>
              </p:ext>
            </p:extLst>
          </p:nvPr>
        </p:nvGraphicFramePr>
        <p:xfrm>
          <a:off x="0" y="990600"/>
          <a:ext cx="8991600" cy="4866159"/>
        </p:xfrm>
        <a:graphic>
          <a:graphicData uri="http://schemas.openxmlformats.org/drawingml/2006/table">
            <a:tbl>
              <a:tblPr>
                <a:tableStyleId>{5940675A-B579-460E-94D1-54222C63F5DA}</a:tableStyleId>
              </a:tblPr>
              <a:tblGrid>
                <a:gridCol w="2133600"/>
                <a:gridCol w="6858000"/>
              </a:tblGrid>
              <a:tr h="173551">
                <a:tc>
                  <a:txBody>
                    <a:bodyPr/>
                    <a:lstStyle/>
                    <a:p>
                      <a:pPr algn="l" fontAlgn="b"/>
                      <a:r>
                        <a:rPr lang="en-US" sz="2400" b="1" i="0" u="none" strike="noStrike" dirty="0" smtClean="0">
                          <a:solidFill>
                            <a:srgbClr val="000000"/>
                          </a:solidFill>
                          <a:effectLst/>
                          <a:latin typeface="+mn-lt"/>
                        </a:rPr>
                        <a:t>Annotations</a:t>
                      </a:r>
                      <a:endParaRPr lang="en-US" sz="2400" b="1" i="0" u="none" strike="noStrike" dirty="0">
                        <a:solidFill>
                          <a:srgbClr val="000000"/>
                        </a:solidFill>
                        <a:effectLst/>
                        <a:latin typeface="+mn-lt"/>
                      </a:endParaRPr>
                    </a:p>
                  </a:txBody>
                  <a:tcPr marL="6198" marR="6198" marT="6198" marB="0" anchor="b"/>
                </a:tc>
                <a:tc>
                  <a:txBody>
                    <a:bodyPr/>
                    <a:lstStyle/>
                    <a:p>
                      <a:pPr algn="l" fontAlgn="b"/>
                      <a:r>
                        <a:rPr lang="en-US" sz="2400" b="1" u="none" strike="noStrike" dirty="0">
                          <a:effectLst/>
                        </a:rPr>
                        <a:t>Client Request</a:t>
                      </a:r>
                      <a:endParaRPr lang="en-US" sz="2400" b="1" i="0" u="none" strike="noStrike" dirty="0">
                        <a:solidFill>
                          <a:srgbClr val="000000"/>
                        </a:solidFill>
                        <a:effectLst/>
                        <a:latin typeface="+mn-lt"/>
                      </a:endParaRPr>
                    </a:p>
                  </a:txBody>
                  <a:tcPr marL="6198" marR="6198" marT="6198" marB="0" anchor="b"/>
                </a:tc>
              </a:tr>
              <a:tr h="640899">
                <a:tc>
                  <a:txBody>
                    <a:bodyPr/>
                    <a:lstStyle/>
                    <a:p>
                      <a:pPr algn="l" fontAlgn="b"/>
                      <a:r>
                        <a:rPr lang="en-US" sz="2000" u="none" strike="noStrike">
                          <a:effectLst/>
                        </a:rPr>
                        <a:t>Path Param</a:t>
                      </a:r>
                      <a:endParaRPr lang="en-US" sz="2000" b="0" i="0" u="none" strike="noStrike">
                        <a:solidFill>
                          <a:srgbClr val="000000"/>
                        </a:solidFill>
                        <a:effectLst/>
                        <a:latin typeface="+mn-lt"/>
                      </a:endParaRPr>
                    </a:p>
                  </a:txBody>
                  <a:tcPr marL="6198" marR="6198" marT="6198" marB="0" anchor="b"/>
                </a:tc>
                <a:tc>
                  <a:txBody>
                    <a:bodyPr/>
                    <a:lstStyle/>
                    <a:p>
                      <a:pPr algn="l" fontAlgn="b"/>
                      <a:r>
                        <a:rPr lang="en-US" sz="2000" u="none" strike="noStrike">
                          <a:effectLst/>
                        </a:rPr>
                        <a:t>http://localhost:8080/TestRestfulService/rs/customer/12345</a:t>
                      </a:r>
                      <a:endParaRPr lang="en-US" sz="2000" b="0" i="0" u="none" strike="noStrike">
                        <a:solidFill>
                          <a:srgbClr val="000000"/>
                        </a:solidFill>
                        <a:effectLst/>
                        <a:latin typeface="+mn-lt"/>
                      </a:endParaRPr>
                    </a:p>
                  </a:txBody>
                  <a:tcPr marL="6198" marR="6198" marT="6198" marB="0" anchor="b"/>
                </a:tc>
              </a:tr>
              <a:tr h="640899">
                <a:tc>
                  <a:txBody>
                    <a:bodyPr/>
                    <a:lstStyle/>
                    <a:p>
                      <a:pPr algn="l" fontAlgn="b"/>
                      <a:r>
                        <a:rPr lang="en-US" sz="2000" u="none" strike="noStrike">
                          <a:effectLst/>
                        </a:rPr>
                        <a:t>Query Param</a:t>
                      </a:r>
                      <a:endParaRPr lang="en-US" sz="2000" b="0" i="0" u="none" strike="noStrike">
                        <a:solidFill>
                          <a:srgbClr val="000000"/>
                        </a:solidFill>
                        <a:effectLst/>
                        <a:latin typeface="+mn-lt"/>
                      </a:endParaRPr>
                    </a:p>
                  </a:txBody>
                  <a:tcPr marL="6198" marR="6198" marT="6198" marB="0" anchor="b"/>
                </a:tc>
                <a:tc>
                  <a:txBody>
                    <a:bodyPr/>
                    <a:lstStyle/>
                    <a:p>
                      <a:pPr algn="l" fontAlgn="b"/>
                      <a:r>
                        <a:rPr lang="en-US" sz="2000" u="none" strike="noStrike">
                          <a:effectLst/>
                        </a:rPr>
                        <a:t>http://localhost:8080/TestRestfulService/rs/employees?id=543</a:t>
                      </a:r>
                      <a:endParaRPr lang="en-US" sz="2000" b="0" i="0" u="none" strike="noStrike">
                        <a:solidFill>
                          <a:srgbClr val="000000"/>
                        </a:solidFill>
                        <a:effectLst/>
                        <a:latin typeface="+mn-lt"/>
                      </a:endParaRPr>
                    </a:p>
                  </a:txBody>
                  <a:tcPr marL="6198" marR="6198" marT="6198" marB="0" anchor="b"/>
                </a:tc>
              </a:tr>
              <a:tr h="640899">
                <a:tc>
                  <a:txBody>
                    <a:bodyPr/>
                    <a:lstStyle/>
                    <a:p>
                      <a:pPr algn="l" fontAlgn="b"/>
                      <a:r>
                        <a:rPr lang="en-US" sz="2000" u="none" strike="noStrike">
                          <a:effectLst/>
                        </a:rPr>
                        <a:t>Matrix Param</a:t>
                      </a:r>
                      <a:endParaRPr lang="en-US" sz="2000" b="0" i="0" u="none" strike="noStrike">
                        <a:solidFill>
                          <a:srgbClr val="000000"/>
                        </a:solidFill>
                        <a:effectLst/>
                        <a:latin typeface="+mn-lt"/>
                      </a:endParaRPr>
                    </a:p>
                  </a:txBody>
                  <a:tcPr marL="6198" marR="6198" marT="6198" marB="0" anchor="b"/>
                </a:tc>
                <a:tc>
                  <a:txBody>
                    <a:bodyPr/>
                    <a:lstStyle/>
                    <a:p>
                      <a:pPr algn="l" fontAlgn="b"/>
                      <a:r>
                        <a:rPr lang="en-US" sz="2000" u="none" strike="noStrike" dirty="0">
                          <a:effectLst/>
                        </a:rPr>
                        <a:t>http://</a:t>
                      </a:r>
                      <a:r>
                        <a:rPr lang="en-US" sz="2000" u="none" strike="noStrike" dirty="0" err="1">
                          <a:effectLst/>
                        </a:rPr>
                        <a:t>localhost:8080</a:t>
                      </a:r>
                      <a:r>
                        <a:rPr lang="en-US" sz="2000" u="none" strike="noStrike" dirty="0">
                          <a:effectLst/>
                        </a:rPr>
                        <a:t>/</a:t>
                      </a:r>
                      <a:r>
                        <a:rPr lang="en-US" sz="2000" u="none" strike="noStrike" dirty="0" err="1">
                          <a:effectLst/>
                        </a:rPr>
                        <a:t>TestRestfulService</a:t>
                      </a:r>
                      <a:r>
                        <a:rPr lang="en-US" sz="2000" u="none" strike="noStrike" dirty="0">
                          <a:effectLst/>
                        </a:rPr>
                        <a:t>/</a:t>
                      </a:r>
                      <a:r>
                        <a:rPr lang="en-US" sz="2000" u="none" strike="noStrike" dirty="0" err="1">
                          <a:effectLst/>
                        </a:rPr>
                        <a:t>rs</a:t>
                      </a:r>
                      <a:r>
                        <a:rPr lang="en-US" sz="2000" u="none" strike="noStrike" dirty="0">
                          <a:effectLst/>
                        </a:rPr>
                        <a:t>/</a:t>
                      </a:r>
                      <a:r>
                        <a:rPr lang="en-US" sz="2000" u="none" strike="noStrike" dirty="0" err="1">
                          <a:effectLst/>
                        </a:rPr>
                        <a:t>employees;role</a:t>
                      </a:r>
                      <a:r>
                        <a:rPr lang="en-US" sz="2000" u="none" strike="noStrike" dirty="0">
                          <a:effectLst/>
                        </a:rPr>
                        <a:t>=</a:t>
                      </a:r>
                      <a:r>
                        <a:rPr lang="en-US" sz="2000" u="none" strike="noStrike" dirty="0" err="1">
                          <a:effectLst/>
                        </a:rPr>
                        <a:t>ITA</a:t>
                      </a:r>
                      <a:endParaRPr lang="en-US" sz="2000" b="0" i="0" u="none" strike="noStrike" dirty="0">
                        <a:solidFill>
                          <a:srgbClr val="000000"/>
                        </a:solidFill>
                        <a:effectLst/>
                        <a:latin typeface="+mn-lt"/>
                      </a:endParaRPr>
                    </a:p>
                  </a:txBody>
                  <a:tcPr marL="6198" marR="6198" marT="6198" marB="0" anchor="b"/>
                </a:tc>
              </a:tr>
              <a:tr h="1041306">
                <a:tc>
                  <a:txBody>
                    <a:bodyPr/>
                    <a:lstStyle/>
                    <a:p>
                      <a:pPr algn="l" fontAlgn="ctr"/>
                      <a:r>
                        <a:rPr lang="en-US" sz="2000" u="none" strike="noStrike" dirty="0">
                          <a:effectLst/>
                        </a:rPr>
                        <a:t>Payload (Form Data)</a:t>
                      </a:r>
                      <a:endParaRPr lang="en-US" sz="2000" b="0" i="0" u="none" strike="noStrike" dirty="0">
                        <a:solidFill>
                          <a:srgbClr val="000000"/>
                        </a:solidFill>
                        <a:effectLst/>
                        <a:latin typeface="+mn-lt"/>
                      </a:endParaRPr>
                    </a:p>
                  </a:txBody>
                  <a:tcPr marL="6198" marR="6198" marT="6198" marB="0" anchor="ctr"/>
                </a:tc>
                <a:tc>
                  <a:txBody>
                    <a:bodyPr/>
                    <a:lstStyle/>
                    <a:p>
                      <a:pPr algn="l" fontAlgn="b"/>
                      <a:r>
                        <a:rPr lang="en-US" sz="2000" u="none" strike="noStrike" dirty="0">
                          <a:effectLst/>
                        </a:rPr>
                        <a:t>Book: Da Vince Code      Credit </a:t>
                      </a:r>
                      <a:r>
                        <a:rPr lang="en-US" sz="2000" u="none" strike="noStrike" dirty="0" smtClean="0">
                          <a:effectLst/>
                        </a:rPr>
                        <a:t>Card:65756                                                               </a:t>
                      </a:r>
                      <a:r>
                        <a:rPr lang="en-US" sz="2000" u="none" strike="noStrike" dirty="0">
                          <a:effectLst/>
                        </a:rPr>
                        <a:t>Visa Number: 123-45-6789</a:t>
                      </a:r>
                      <a:br>
                        <a:rPr lang="en-US" sz="2000" u="none" strike="noStrike" dirty="0">
                          <a:effectLst/>
                        </a:rPr>
                      </a:br>
                      <a:endParaRPr lang="en-US" sz="2000" b="0" i="0" u="none" strike="noStrike" dirty="0">
                        <a:solidFill>
                          <a:srgbClr val="000000"/>
                        </a:solidFill>
                        <a:effectLst/>
                        <a:latin typeface="+mn-lt"/>
                      </a:endParaRPr>
                    </a:p>
                  </a:txBody>
                  <a:tcPr marL="6198" marR="6198" marT="6198" marB="0" anchor="b"/>
                </a:tc>
              </a:tr>
              <a:tr h="1388408">
                <a:tc>
                  <a:txBody>
                    <a:bodyPr/>
                    <a:lstStyle/>
                    <a:p>
                      <a:pPr algn="l" fontAlgn="t"/>
                      <a:r>
                        <a:rPr lang="en-US" sz="2000" u="none" strike="noStrike" dirty="0">
                          <a:effectLst/>
                        </a:rPr>
                        <a:t>HTTP Header</a:t>
                      </a:r>
                      <a:endParaRPr lang="en-US" sz="2000" b="0" i="0" u="none" strike="noStrike" dirty="0">
                        <a:solidFill>
                          <a:srgbClr val="000000"/>
                        </a:solidFill>
                        <a:effectLst/>
                        <a:latin typeface="+mn-lt"/>
                      </a:endParaRPr>
                    </a:p>
                  </a:txBody>
                  <a:tcPr marL="6198" marR="6198" marT="6198" marB="0"/>
                </a:tc>
                <a:tc>
                  <a:txBody>
                    <a:bodyPr/>
                    <a:lstStyle/>
                    <a:p>
                      <a:pPr algn="l" fontAlgn="t"/>
                      <a:r>
                        <a:rPr lang="en-US" sz="2000" u="none" strike="noStrike" dirty="0">
                          <a:effectLst/>
                        </a:rPr>
                        <a:t>POST / HTTP/1.1</a:t>
                      </a:r>
                      <a:br>
                        <a:rPr lang="en-US" sz="2000" u="none" strike="noStrike" dirty="0">
                          <a:effectLst/>
                        </a:rPr>
                      </a:br>
                      <a:r>
                        <a:rPr lang="en-US" sz="2000" u="none" strike="noStrike" dirty="0">
                          <a:effectLst/>
                        </a:rPr>
                        <a:t>Host: http://www.amazon.com</a:t>
                      </a:r>
                      <a:br>
                        <a:rPr lang="en-US" sz="2000" u="none" strike="noStrike" dirty="0">
                          <a:effectLst/>
                        </a:rPr>
                      </a:br>
                      <a:r>
                        <a:rPr lang="en-US" sz="2000" u="none" strike="noStrike" dirty="0">
                          <a:effectLst/>
                        </a:rPr>
                        <a:t>Cookie: x=56</a:t>
                      </a:r>
                      <a:br>
                        <a:rPr lang="en-US" sz="2000" u="none" strike="noStrike" dirty="0">
                          <a:effectLst/>
                        </a:rPr>
                      </a:br>
                      <a:r>
                        <a:rPr lang="en-US" sz="2000" u="none" strike="noStrike" dirty="0">
                          <a:effectLst/>
                        </a:rPr>
                        <a:t>User-Agent: Mozilla</a:t>
                      </a:r>
                      <a:br>
                        <a:rPr lang="en-US" sz="2000" u="none" strike="noStrike" dirty="0">
                          <a:effectLst/>
                        </a:rPr>
                      </a:br>
                      <a:endParaRPr lang="en-US" sz="2000" b="0" i="0" u="none" strike="noStrike" dirty="0">
                        <a:solidFill>
                          <a:srgbClr val="000000"/>
                        </a:solidFill>
                        <a:effectLst/>
                        <a:latin typeface="+mn-lt"/>
                      </a:endParaRPr>
                    </a:p>
                  </a:txBody>
                  <a:tcPr marL="6198" marR="6198" marT="6198" marB="0"/>
                </a:tc>
              </a:tr>
            </a:tbl>
          </a:graphicData>
        </a:graphic>
      </p:graphicFrame>
    </p:spTree>
    <p:extLst>
      <p:ext uri="{BB962C8B-B14F-4D97-AF65-F5344CB8AC3E}">
        <p14:creationId xmlns:p14="http://schemas.microsoft.com/office/powerpoint/2010/main" val="3144063188"/>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0" y="2133600"/>
            <a:ext cx="838200" cy="1569660"/>
          </a:xfrm>
          <a:prstGeom prst="rect">
            <a:avLst/>
          </a:prstGeom>
          <a:noFill/>
        </p:spPr>
        <p:txBody>
          <a:bodyPr wrap="square" rtlCol="0">
            <a:spAutoFit/>
          </a:bodyPr>
          <a:lstStyle/>
          <a:p>
            <a:pPr algn="ctr"/>
            <a:r>
              <a:rPr lang="en-US" sz="9600" dirty="0" smtClean="0">
                <a:latin typeface="+mj-lt"/>
              </a:rPr>
              <a:t>?</a:t>
            </a:r>
            <a:endParaRPr lang="en-US" sz="9600" dirty="0">
              <a:latin typeface="+mj-lt"/>
            </a:endParaRPr>
          </a:p>
        </p:txBody>
      </p:sp>
    </p:spTree>
    <p:extLst>
      <p:ext uri="{BB962C8B-B14F-4D97-AF65-F5344CB8AC3E}">
        <p14:creationId xmlns:p14="http://schemas.microsoft.com/office/powerpoint/2010/main" val="18690623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Web Services Work - Overview</a:t>
            </a:r>
            <a:endParaRPr lang="en-US" dirty="0"/>
          </a:p>
        </p:txBody>
      </p:sp>
      <p:sp>
        <p:nvSpPr>
          <p:cNvPr id="3" name="Content Placeholder 2"/>
          <p:cNvSpPr>
            <a:spLocks noGrp="1"/>
          </p:cNvSpPr>
          <p:nvPr>
            <p:ph idx="1"/>
          </p:nvPr>
        </p:nvSpPr>
        <p:spPr/>
        <p:txBody>
          <a:bodyPr/>
          <a:lstStyle/>
          <a:p>
            <a:pPr marL="514350" indent="-514350">
              <a:buNone/>
            </a:pPr>
            <a:r>
              <a:rPr lang="en-US" dirty="0" smtClean="0"/>
              <a:t>1. Basic concepts of working of web services</a:t>
            </a:r>
          </a:p>
          <a:p>
            <a:pPr>
              <a:buNone/>
            </a:pPr>
            <a:r>
              <a:rPr lang="en-US" dirty="0" smtClean="0"/>
              <a:t>2. Client Server model </a:t>
            </a:r>
          </a:p>
          <a:p>
            <a:pPr>
              <a:buNone/>
            </a:pPr>
            <a:r>
              <a:rPr lang="en-US" dirty="0" smtClean="0"/>
              <a:t>3. Types of WS - SOAP and REST (overview)</a:t>
            </a:r>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SERVICES</a:t>
            </a:r>
            <a:br>
              <a:rPr lang="en-US" dirty="0" smtClean="0"/>
            </a:br>
            <a:r>
              <a:rPr lang="en-US" dirty="0" smtClean="0"/>
              <a:t>Services available over the web</a:t>
            </a:r>
            <a:br>
              <a:rPr lang="en-US" dirty="0" smtClean="0"/>
            </a:br>
            <a:endParaRPr lang="en-US" dirty="0"/>
          </a:p>
        </p:txBody>
      </p:sp>
      <p:sp>
        <p:nvSpPr>
          <p:cNvPr id="4" name="Rectangle 3"/>
          <p:cNvSpPr/>
          <p:nvPr/>
        </p:nvSpPr>
        <p:spPr>
          <a:xfrm>
            <a:off x="6172200" y="5257800"/>
            <a:ext cx="2514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SERVER    </a:t>
            </a:r>
            <a:r>
              <a:rPr lang="en-US" sz="2800" dirty="0" err="1" smtClean="0">
                <a:solidFill>
                  <a:schemeClr val="tx1"/>
                </a:solidFill>
              </a:rPr>
              <a:t>ServiceProvider</a:t>
            </a:r>
            <a:endParaRPr lang="en-US" sz="2800" dirty="0">
              <a:solidFill>
                <a:schemeClr val="tx1"/>
              </a:solidFill>
            </a:endParaRPr>
          </a:p>
        </p:txBody>
      </p:sp>
      <p:sp>
        <p:nvSpPr>
          <p:cNvPr id="9" name="AutoShape 19"/>
          <p:cNvSpPr>
            <a:spLocks noChangeArrowheads="1"/>
          </p:cNvSpPr>
          <p:nvPr/>
        </p:nvSpPr>
        <p:spPr bwMode="auto">
          <a:xfrm>
            <a:off x="0" y="2819400"/>
            <a:ext cx="6952883" cy="1600200"/>
          </a:xfrm>
          <a:prstGeom prst="wedgeRectCallout">
            <a:avLst>
              <a:gd name="adj1" fmla="val 9464"/>
              <a:gd name="adj2" fmla="val -161681"/>
            </a:avLst>
          </a:prstGeom>
          <a:solidFill>
            <a:schemeClr val="bg1"/>
          </a:solidFill>
          <a:ln w="28575">
            <a:solidFill>
              <a:schemeClr val="tx1"/>
            </a:solidFill>
            <a:miter lim="800000"/>
            <a:headEnd/>
            <a:tailEnd/>
          </a:ln>
        </p:spPr>
        <p:txBody>
          <a:bodyPr/>
          <a:lstStyle/>
          <a:p>
            <a:pPr marL="55563"/>
            <a:r>
              <a:rPr lang="en-US" sz="3200" dirty="0" smtClean="0">
                <a:latin typeface="Arial" pitchFamily="34" charset="0"/>
                <a:cs typeface="Arial" pitchFamily="34" charset="0"/>
              </a:rPr>
              <a:t>To enable COMMUNICATION between two applications.</a:t>
            </a:r>
          </a:p>
        </p:txBody>
      </p:sp>
      <p:sp>
        <p:nvSpPr>
          <p:cNvPr id="10" name="AutoShape 19"/>
          <p:cNvSpPr>
            <a:spLocks noChangeArrowheads="1"/>
          </p:cNvSpPr>
          <p:nvPr/>
        </p:nvSpPr>
        <p:spPr bwMode="auto">
          <a:xfrm>
            <a:off x="2191117" y="2362200"/>
            <a:ext cx="6952883" cy="2057400"/>
          </a:xfrm>
          <a:prstGeom prst="wedgeRectCallout">
            <a:avLst>
              <a:gd name="adj1" fmla="val 38624"/>
              <a:gd name="adj2" fmla="val 85484"/>
            </a:avLst>
          </a:prstGeom>
          <a:solidFill>
            <a:schemeClr val="bg1"/>
          </a:solidFill>
          <a:ln w="28575">
            <a:solidFill>
              <a:schemeClr val="tx1"/>
            </a:solidFill>
            <a:miter lim="800000"/>
            <a:headEnd/>
            <a:tailEnd/>
          </a:ln>
        </p:spPr>
        <p:txBody>
          <a:bodyPr/>
          <a:lstStyle/>
          <a:p>
            <a:pPr marL="55563"/>
            <a:r>
              <a:rPr lang="en-US" sz="3200" dirty="0" smtClean="0">
                <a:latin typeface="Arial" pitchFamily="34" charset="0"/>
                <a:cs typeface="Arial" pitchFamily="34" charset="0"/>
              </a:rPr>
              <a:t>A web service provider develops/implements the application (web service) and makes it available over  the internet (web)</a:t>
            </a:r>
          </a:p>
        </p:txBody>
      </p:sp>
      <p:sp>
        <p:nvSpPr>
          <p:cNvPr id="12" name="Rectangle 11"/>
          <p:cNvSpPr/>
          <p:nvPr/>
        </p:nvSpPr>
        <p:spPr>
          <a:xfrm>
            <a:off x="381000" y="5334000"/>
            <a:ext cx="2895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CLIENT   </a:t>
            </a:r>
            <a:r>
              <a:rPr lang="en-US" sz="2800" dirty="0" err="1" smtClean="0">
                <a:solidFill>
                  <a:schemeClr val="tx1"/>
                </a:solidFill>
              </a:rPr>
              <a:t>ServiceConsumer</a:t>
            </a:r>
            <a:endParaRPr lang="en-US" sz="2800" dirty="0">
              <a:solidFill>
                <a:schemeClr val="tx1"/>
              </a:solidFill>
            </a:endParaRPr>
          </a:p>
        </p:txBody>
      </p:sp>
      <p:cxnSp>
        <p:nvCxnSpPr>
          <p:cNvPr id="16" name="Straight Arrow Connector 15"/>
          <p:cNvCxnSpPr/>
          <p:nvPr/>
        </p:nvCxnSpPr>
        <p:spPr>
          <a:xfrm>
            <a:off x="3276600" y="5715000"/>
            <a:ext cx="2895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10800000">
            <a:off x="3200400" y="6248400"/>
            <a:ext cx="2971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3962400" y="5257800"/>
            <a:ext cx="1905000" cy="461665"/>
          </a:xfrm>
          <a:prstGeom prst="rect">
            <a:avLst/>
          </a:prstGeom>
          <a:noFill/>
        </p:spPr>
        <p:txBody>
          <a:bodyPr wrap="square" rtlCol="0">
            <a:spAutoFit/>
          </a:bodyPr>
          <a:lstStyle/>
          <a:p>
            <a:r>
              <a:rPr lang="en-US" sz="2400" dirty="0" smtClean="0"/>
              <a:t>Request</a:t>
            </a:r>
            <a:endParaRPr lang="en-US" sz="2400" dirty="0"/>
          </a:p>
        </p:txBody>
      </p:sp>
      <p:sp>
        <p:nvSpPr>
          <p:cNvPr id="20" name="TextBox 19"/>
          <p:cNvSpPr txBox="1"/>
          <p:nvPr/>
        </p:nvSpPr>
        <p:spPr>
          <a:xfrm>
            <a:off x="3810000" y="6396335"/>
            <a:ext cx="1905000" cy="461665"/>
          </a:xfrm>
          <a:prstGeom prst="rect">
            <a:avLst/>
          </a:prstGeom>
          <a:noFill/>
        </p:spPr>
        <p:txBody>
          <a:bodyPr wrap="square" rtlCol="0">
            <a:spAutoFit/>
          </a:bodyPr>
          <a:lstStyle/>
          <a:p>
            <a:r>
              <a:rPr lang="en-US" sz="2400" dirty="0" smtClean="0"/>
              <a:t>Response</a:t>
            </a:r>
            <a:endParaRPr lang="en-US" sz="2400" dirty="0"/>
          </a:p>
        </p:txBody>
      </p:sp>
      <p:grpSp>
        <p:nvGrpSpPr>
          <p:cNvPr id="34" name="Group 33"/>
          <p:cNvGrpSpPr/>
          <p:nvPr/>
        </p:nvGrpSpPr>
        <p:grpSpPr>
          <a:xfrm>
            <a:off x="1066800" y="2362200"/>
            <a:ext cx="6935029" cy="2971801"/>
            <a:chOff x="1219165" y="2362200"/>
            <a:chExt cx="6935029" cy="2971801"/>
          </a:xfrm>
        </p:grpSpPr>
        <p:sp>
          <p:nvSpPr>
            <p:cNvPr id="21" name="Rectangle 20"/>
            <p:cNvSpPr/>
            <p:nvPr/>
          </p:nvSpPr>
          <p:spPr>
            <a:xfrm>
              <a:off x="2286000" y="2362200"/>
              <a:ext cx="5029200" cy="1676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MEDIUM –HTTP /INTERNET</a:t>
              </a:r>
            </a:p>
            <a:p>
              <a:pPr algn="ctr"/>
              <a:r>
                <a:rPr lang="en-US" sz="2400" b="1" dirty="0" smtClean="0"/>
                <a:t>FORMAT – XML/JSON</a:t>
              </a:r>
              <a:endParaRPr lang="en-US" sz="2400" b="1" dirty="0"/>
            </a:p>
          </p:txBody>
        </p:sp>
        <p:cxnSp>
          <p:nvCxnSpPr>
            <p:cNvPr id="23" name="Straight Connector 22"/>
            <p:cNvCxnSpPr/>
            <p:nvPr/>
          </p:nvCxnSpPr>
          <p:spPr>
            <a:xfrm rot="5400000">
              <a:off x="305577" y="4419583"/>
              <a:ext cx="1828006" cy="829"/>
            </a:xfrm>
            <a:prstGeom prst="line">
              <a:avLst/>
            </a:prstGeom>
            <a:ln/>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1219200" y="3505200"/>
              <a:ext cx="1066800" cy="1588"/>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rot="5400000">
              <a:off x="7277894" y="4381500"/>
              <a:ext cx="1751806" cy="794"/>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rot="10800000">
              <a:off x="7315200" y="3505200"/>
              <a:ext cx="838200" cy="1588"/>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ppt_x</p:attrName>
                                        </p:attrNameLst>
                                      </p:cBhvr>
                                      <p:tavLst>
                                        <p:tav tm="0">
                                          <p:val>
                                            <p:strVal val="#ppt_x-.2"/>
                                          </p:val>
                                        </p:tav>
                                        <p:tav tm="100000">
                                          <p:val>
                                            <p:strVal val="#ppt_x"/>
                                          </p:val>
                                        </p:tav>
                                      </p:tavLst>
                                    </p:anim>
                                    <p:anim calcmode="lin" valueType="num">
                                      <p:cBhvr>
                                        <p:cTn id="32"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1000" fill="hold"/>
                                        <p:tgtEl>
                                          <p:spTgt spid="18"/>
                                        </p:tgtEl>
                                        <p:attrNameLst>
                                          <p:attrName>ppt_x</p:attrName>
                                        </p:attrNameLst>
                                      </p:cBhvr>
                                      <p:tavLst>
                                        <p:tav tm="0">
                                          <p:val>
                                            <p:strVal val="#ppt_x-.2"/>
                                          </p:val>
                                        </p:tav>
                                        <p:tav tm="100000">
                                          <p:val>
                                            <p:strVal val="#ppt_x"/>
                                          </p:val>
                                        </p:tav>
                                      </p:tavLst>
                                    </p:anim>
                                    <p:anim calcmode="lin" valueType="num">
                                      <p:cBhvr>
                                        <p:cTn id="43"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9" grpId="1" animBg="1"/>
      <p:bldP spid="10" grpId="0" animBg="1"/>
      <p:bldP spid="10" grpId="1" animBg="1"/>
      <p:bldP spid="12" grpId="0" animBg="1"/>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Web Services</a:t>
            </a:r>
            <a:br>
              <a:rPr lang="en-US" b="1" dirty="0" smtClean="0"/>
            </a:br>
            <a:endParaRPr lang="en-US" dirty="0"/>
          </a:p>
        </p:txBody>
      </p:sp>
      <p:sp>
        <p:nvSpPr>
          <p:cNvPr id="3" name="Content Placeholder 2"/>
          <p:cNvSpPr>
            <a:spLocks noGrp="1"/>
          </p:cNvSpPr>
          <p:nvPr>
            <p:ph idx="1"/>
          </p:nvPr>
        </p:nvSpPr>
        <p:spPr/>
        <p:txBody>
          <a:bodyPr/>
          <a:lstStyle/>
          <a:p>
            <a:r>
              <a:rPr lang="en-US" b="1" dirty="0" smtClean="0"/>
              <a:t>SOAP</a:t>
            </a:r>
            <a:r>
              <a:rPr lang="en-US" dirty="0" smtClean="0"/>
              <a:t>- </a:t>
            </a:r>
            <a:r>
              <a:rPr lang="en-US" b="1" dirty="0" smtClean="0"/>
              <a:t>S</a:t>
            </a:r>
            <a:r>
              <a:rPr lang="en-US" dirty="0" smtClean="0"/>
              <a:t>imple </a:t>
            </a:r>
            <a:r>
              <a:rPr lang="en-US" b="1" dirty="0" smtClean="0"/>
              <a:t>O</a:t>
            </a:r>
            <a:r>
              <a:rPr lang="en-US" dirty="0" smtClean="0"/>
              <a:t>bject </a:t>
            </a:r>
            <a:r>
              <a:rPr lang="en-US" b="1" dirty="0" smtClean="0"/>
              <a:t>A</a:t>
            </a:r>
            <a:r>
              <a:rPr lang="en-US" dirty="0" smtClean="0"/>
              <a:t>ccess </a:t>
            </a:r>
            <a:r>
              <a:rPr lang="en-US" b="1" dirty="0" smtClean="0"/>
              <a:t>P</a:t>
            </a:r>
            <a:r>
              <a:rPr lang="en-US" dirty="0" smtClean="0"/>
              <a:t>rotocol</a:t>
            </a:r>
          </a:p>
          <a:p>
            <a:r>
              <a:rPr lang="en-US" b="1" dirty="0" smtClean="0"/>
              <a:t>REST</a:t>
            </a:r>
            <a:r>
              <a:rPr lang="en-US" dirty="0" smtClean="0"/>
              <a:t> - </a:t>
            </a:r>
            <a:r>
              <a:rPr lang="en-US" b="1" dirty="0" smtClean="0"/>
              <a:t>R</a:t>
            </a:r>
            <a:r>
              <a:rPr lang="en-US" dirty="0" smtClean="0"/>
              <a:t>epresentational </a:t>
            </a:r>
            <a:r>
              <a:rPr lang="en-US" b="1" dirty="0" smtClean="0"/>
              <a:t>S</a:t>
            </a:r>
            <a:r>
              <a:rPr lang="en-US" dirty="0" smtClean="0"/>
              <a:t>tate </a:t>
            </a:r>
            <a:r>
              <a:rPr lang="en-US" b="1" dirty="0" smtClean="0"/>
              <a:t>T</a:t>
            </a:r>
            <a:r>
              <a:rPr lang="en-US" dirty="0" smtClean="0"/>
              <a:t>ransfer</a:t>
            </a:r>
            <a:endParaRPr lang="en-US" dirty="0"/>
          </a:p>
        </p:txBody>
      </p:sp>
      <p:sp>
        <p:nvSpPr>
          <p:cNvPr id="4" name="AutoShape 19"/>
          <p:cNvSpPr>
            <a:spLocks noChangeArrowheads="1"/>
          </p:cNvSpPr>
          <p:nvPr/>
        </p:nvSpPr>
        <p:spPr bwMode="auto">
          <a:xfrm>
            <a:off x="838200" y="3505200"/>
            <a:ext cx="6952883" cy="1600200"/>
          </a:xfrm>
          <a:prstGeom prst="wedgeRectCallout">
            <a:avLst>
              <a:gd name="adj1" fmla="val 9464"/>
              <a:gd name="adj2" fmla="val -161681"/>
            </a:avLst>
          </a:prstGeom>
          <a:solidFill>
            <a:schemeClr val="bg1"/>
          </a:solidFill>
          <a:ln w="28575">
            <a:solidFill>
              <a:schemeClr val="tx1"/>
            </a:solidFill>
            <a:miter lim="800000"/>
            <a:headEnd/>
            <a:tailEnd/>
          </a:ln>
        </p:spPr>
        <p:txBody>
          <a:bodyPr/>
          <a:lstStyle/>
          <a:p>
            <a:r>
              <a:rPr lang="en-US" sz="3200" b="1" dirty="0" smtClean="0"/>
              <a:t>SOAP</a:t>
            </a:r>
          </a:p>
          <a:p>
            <a:r>
              <a:rPr lang="en-US" sz="3200" dirty="0" smtClean="0"/>
              <a:t>Medium : HTTP,SMTP,TCP,UDP,JMS </a:t>
            </a:r>
          </a:p>
          <a:p>
            <a:r>
              <a:rPr lang="en-US" sz="3200" dirty="0" smtClean="0"/>
              <a:t>Format :XML</a:t>
            </a:r>
          </a:p>
        </p:txBody>
      </p:sp>
      <p:sp>
        <p:nvSpPr>
          <p:cNvPr id="5" name="AutoShape 19"/>
          <p:cNvSpPr>
            <a:spLocks noChangeArrowheads="1"/>
          </p:cNvSpPr>
          <p:nvPr/>
        </p:nvSpPr>
        <p:spPr bwMode="auto">
          <a:xfrm>
            <a:off x="990600" y="3657600"/>
            <a:ext cx="6952883" cy="1600200"/>
          </a:xfrm>
          <a:prstGeom prst="wedgeRectCallout">
            <a:avLst>
              <a:gd name="adj1" fmla="val -6756"/>
              <a:gd name="adj2" fmla="val -123586"/>
            </a:avLst>
          </a:prstGeom>
          <a:solidFill>
            <a:schemeClr val="bg1"/>
          </a:solidFill>
          <a:ln w="28575">
            <a:solidFill>
              <a:schemeClr val="tx1"/>
            </a:solidFill>
            <a:miter lim="800000"/>
            <a:headEnd/>
            <a:tailEnd/>
          </a:ln>
        </p:spPr>
        <p:txBody>
          <a:bodyPr/>
          <a:lstStyle/>
          <a:p>
            <a:r>
              <a:rPr lang="en-US" sz="3200" b="1" dirty="0" smtClean="0"/>
              <a:t>REST</a:t>
            </a:r>
          </a:p>
          <a:p>
            <a:r>
              <a:rPr lang="en-US" sz="3200" dirty="0" smtClean="0"/>
              <a:t>Medium : HTTP(</a:t>
            </a:r>
            <a:r>
              <a:rPr lang="en-US" sz="3200" dirty="0" err="1" smtClean="0"/>
              <a:t>get,post,put,delete</a:t>
            </a:r>
            <a:r>
              <a:rPr lang="en-US" sz="3200" dirty="0" smtClean="0"/>
              <a:t>)</a:t>
            </a:r>
          </a:p>
          <a:p>
            <a:r>
              <a:rPr lang="en-US" sz="3200" dirty="0" smtClean="0"/>
              <a:t>Format :XML/JSON/TEXT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0" y="0"/>
            <a:ext cx="9144000" cy="876300"/>
          </a:xfrm>
          <a:custGeom>
            <a:avLst/>
            <a:gdLst/>
            <a:ahLst/>
            <a:cxnLst/>
            <a:rect l="l" t="t" r="r" b="b"/>
            <a:pathLst>
              <a:path w="9144000" h="876300">
                <a:moveTo>
                  <a:pt x="0" y="876300"/>
                </a:moveTo>
                <a:lnTo>
                  <a:pt x="9144000" y="876300"/>
                </a:lnTo>
                <a:lnTo>
                  <a:pt x="9144000" y="0"/>
                </a:lnTo>
                <a:lnTo>
                  <a:pt x="0" y="0"/>
                </a:lnTo>
                <a:lnTo>
                  <a:pt x="0" y="876300"/>
                </a:lnTo>
                <a:close/>
              </a:path>
            </a:pathLst>
          </a:custGeom>
          <a:ln w="12700">
            <a:solidFill>
              <a:srgbClr val="FDECE8"/>
            </a:solidFill>
            <a:prstDash val="lgDash"/>
          </a:ln>
        </p:spPr>
        <p:txBody>
          <a:bodyPr wrap="square" lIns="0" tIns="0" rIns="0" bIns="0" rtlCol="0">
            <a:noAutofit/>
          </a:bodyPr>
          <a:lstStyle/>
          <a:p>
            <a:endParaRPr/>
          </a:p>
        </p:txBody>
      </p:sp>
      <p:sp>
        <p:nvSpPr>
          <p:cNvPr id="12" name="object 12"/>
          <p:cNvSpPr txBox="1"/>
          <p:nvPr/>
        </p:nvSpPr>
        <p:spPr>
          <a:xfrm>
            <a:off x="220167" y="1003862"/>
            <a:ext cx="4469247" cy="280944"/>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397" dirty="0" smtClean="0">
                <a:latin typeface="Times New Roman"/>
                <a:cs typeface="Times New Roman"/>
              </a:rPr>
              <a:t> </a:t>
            </a:r>
            <a:r>
              <a:rPr sz="2000" b="1" spc="-9" dirty="0" smtClean="0">
                <a:latin typeface="Century Schoolbook"/>
                <a:cs typeface="Century Schoolbook"/>
              </a:rPr>
              <a:t>S</a:t>
            </a:r>
            <a:r>
              <a:rPr sz="2000" b="1" spc="4" dirty="0" smtClean="0">
                <a:latin typeface="Century Schoolbook"/>
                <a:cs typeface="Century Schoolbook"/>
              </a:rPr>
              <a:t>e</a:t>
            </a:r>
            <a:r>
              <a:rPr sz="2000" b="1" spc="0" dirty="0" smtClean="0">
                <a:latin typeface="Century Schoolbook"/>
                <a:cs typeface="Century Schoolbook"/>
              </a:rPr>
              <a:t>rv</a:t>
            </a:r>
            <a:r>
              <a:rPr sz="2000" b="1" spc="9" dirty="0" smtClean="0">
                <a:latin typeface="Century Schoolbook"/>
                <a:cs typeface="Century Schoolbook"/>
              </a:rPr>
              <a:t>i</a:t>
            </a:r>
            <a:r>
              <a:rPr sz="2000" b="1" spc="0" dirty="0" smtClean="0">
                <a:latin typeface="Century Schoolbook"/>
                <a:cs typeface="Century Schoolbook"/>
              </a:rPr>
              <a:t>c</a:t>
            </a:r>
            <a:r>
              <a:rPr sz="2000" b="1" spc="9" dirty="0" smtClean="0">
                <a:latin typeface="Century Schoolbook"/>
                <a:cs typeface="Century Schoolbook"/>
              </a:rPr>
              <a:t>e-</a:t>
            </a:r>
            <a:r>
              <a:rPr sz="2000" b="1" spc="0" dirty="0" smtClean="0">
                <a:latin typeface="Century Schoolbook"/>
                <a:cs typeface="Century Schoolbook"/>
              </a:rPr>
              <a:t>Ori</a:t>
            </a:r>
            <a:r>
              <a:rPr sz="2000" b="1" spc="4" dirty="0" smtClean="0">
                <a:latin typeface="Century Schoolbook"/>
                <a:cs typeface="Century Schoolbook"/>
              </a:rPr>
              <a:t>e</a:t>
            </a:r>
            <a:r>
              <a:rPr sz="2000" b="1" spc="0" dirty="0" smtClean="0">
                <a:latin typeface="Century Schoolbook"/>
                <a:cs typeface="Century Schoolbook"/>
              </a:rPr>
              <a:t>nted</a:t>
            </a:r>
            <a:r>
              <a:rPr sz="2000" b="1" spc="-126" dirty="0" smtClean="0">
                <a:latin typeface="Century Schoolbook"/>
                <a:cs typeface="Century Schoolbook"/>
              </a:rPr>
              <a:t> </a:t>
            </a:r>
            <a:r>
              <a:rPr sz="2000" b="1" spc="-9" dirty="0" smtClean="0">
                <a:latin typeface="Century Schoolbook"/>
                <a:cs typeface="Century Schoolbook"/>
              </a:rPr>
              <a:t>W</a:t>
            </a:r>
            <a:r>
              <a:rPr sz="2000" b="1" spc="4" dirty="0" smtClean="0">
                <a:latin typeface="Century Schoolbook"/>
                <a:cs typeface="Century Schoolbook"/>
              </a:rPr>
              <a:t>e</a:t>
            </a:r>
            <a:r>
              <a:rPr sz="2000" b="1" spc="0" dirty="0" smtClean="0">
                <a:latin typeface="Century Schoolbook"/>
                <a:cs typeface="Century Schoolbook"/>
              </a:rPr>
              <a:t>b</a:t>
            </a:r>
            <a:r>
              <a:rPr sz="2000" b="1" spc="-13" dirty="0" smtClean="0">
                <a:latin typeface="Century Schoolbook"/>
                <a:cs typeface="Century Schoolbook"/>
              </a:rPr>
              <a:t> </a:t>
            </a:r>
            <a:r>
              <a:rPr sz="2000" b="1" spc="-9" dirty="0" smtClean="0">
                <a:latin typeface="Century Schoolbook"/>
                <a:cs typeface="Century Schoolbook"/>
              </a:rPr>
              <a:t>S</a:t>
            </a:r>
            <a:r>
              <a:rPr sz="2000" b="1" spc="4" dirty="0" smtClean="0">
                <a:latin typeface="Century Schoolbook"/>
                <a:cs typeface="Century Schoolbook"/>
              </a:rPr>
              <a:t>e</a:t>
            </a:r>
            <a:r>
              <a:rPr sz="2000" b="1" spc="0" dirty="0" smtClean="0">
                <a:latin typeface="Century Schoolbook"/>
                <a:cs typeface="Century Schoolbook"/>
              </a:rPr>
              <a:t>rv</a:t>
            </a:r>
            <a:r>
              <a:rPr sz="2000" b="1" spc="9" dirty="0" smtClean="0">
                <a:latin typeface="Century Schoolbook"/>
                <a:cs typeface="Century Schoolbook"/>
              </a:rPr>
              <a:t>i</a:t>
            </a:r>
            <a:r>
              <a:rPr sz="2000" b="1" spc="0" dirty="0" smtClean="0">
                <a:latin typeface="Century Schoolbook"/>
                <a:cs typeface="Century Schoolbook"/>
              </a:rPr>
              <a:t>ces</a:t>
            </a:r>
            <a:endParaRPr sz="2000" dirty="0">
              <a:latin typeface="Century Schoolbook"/>
              <a:cs typeface="Century Schoolbook"/>
            </a:endParaRPr>
          </a:p>
        </p:txBody>
      </p:sp>
      <p:sp>
        <p:nvSpPr>
          <p:cNvPr id="11" name="object 11"/>
          <p:cNvSpPr txBox="1"/>
          <p:nvPr/>
        </p:nvSpPr>
        <p:spPr>
          <a:xfrm>
            <a:off x="586232" y="1537643"/>
            <a:ext cx="2592632" cy="280944"/>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0" dirty="0" smtClean="0">
                <a:latin typeface="Times New Roman"/>
                <a:cs typeface="Times New Roman"/>
              </a:rPr>
              <a:t> </a:t>
            </a:r>
            <a:r>
              <a:rPr sz="2000" spc="215" dirty="0" smtClean="0">
                <a:latin typeface="Times New Roman"/>
                <a:cs typeface="Times New Roman"/>
              </a:rPr>
              <a:t> </a:t>
            </a:r>
            <a:r>
              <a:rPr sz="2000" spc="0" dirty="0" smtClean="0">
                <a:latin typeface="Century Schoolbook"/>
                <a:cs typeface="Century Schoolbook"/>
              </a:rPr>
              <a:t>Ba</a:t>
            </a:r>
            <a:r>
              <a:rPr sz="2000" spc="-9" dirty="0" smtClean="0">
                <a:latin typeface="Century Schoolbook"/>
                <a:cs typeface="Century Schoolbook"/>
              </a:rPr>
              <a:t>s</a:t>
            </a:r>
            <a:r>
              <a:rPr sz="2000" spc="9" dirty="0" smtClean="0">
                <a:latin typeface="Century Schoolbook"/>
                <a:cs typeface="Century Schoolbook"/>
              </a:rPr>
              <a:t>e</a:t>
            </a:r>
            <a:r>
              <a:rPr sz="2000" spc="0" dirty="0" smtClean="0">
                <a:latin typeface="Century Schoolbook"/>
                <a:cs typeface="Century Schoolbook"/>
              </a:rPr>
              <a:t>d</a:t>
            </a:r>
            <a:r>
              <a:rPr sz="2000" spc="-51" dirty="0" smtClean="0">
                <a:latin typeface="Century Schoolbook"/>
                <a:cs typeface="Century Schoolbook"/>
              </a:rPr>
              <a:t> </a:t>
            </a:r>
            <a:r>
              <a:rPr sz="2000" spc="9" dirty="0" smtClean="0">
                <a:latin typeface="Century Schoolbook"/>
                <a:cs typeface="Century Schoolbook"/>
              </a:rPr>
              <a:t>o</a:t>
            </a:r>
            <a:r>
              <a:rPr sz="2000" spc="0" dirty="0" smtClean="0">
                <a:latin typeface="Century Schoolbook"/>
                <a:cs typeface="Century Schoolbook"/>
              </a:rPr>
              <a:t>n</a:t>
            </a:r>
            <a:r>
              <a:rPr sz="2000" spc="-42" dirty="0" smtClean="0">
                <a:latin typeface="Century Schoolbook"/>
                <a:cs typeface="Century Schoolbook"/>
              </a:rPr>
              <a:t> </a:t>
            </a:r>
            <a:r>
              <a:rPr sz="2000" spc="-4" dirty="0" smtClean="0">
                <a:latin typeface="Century Schoolbook"/>
                <a:cs typeface="Century Schoolbook"/>
              </a:rPr>
              <a:t>“</a:t>
            </a:r>
            <a:r>
              <a:rPr sz="2000" spc="-9" dirty="0" smtClean="0">
                <a:latin typeface="Century Schoolbook"/>
                <a:cs typeface="Century Schoolbook"/>
              </a:rPr>
              <a:t>s</a:t>
            </a:r>
            <a:r>
              <a:rPr sz="2000" spc="9" dirty="0" smtClean="0">
                <a:latin typeface="Century Schoolbook"/>
                <a:cs typeface="Century Schoolbook"/>
              </a:rPr>
              <a:t>e</a:t>
            </a:r>
            <a:r>
              <a:rPr sz="2000" spc="0" dirty="0" smtClean="0">
                <a:latin typeface="Century Schoolbook"/>
                <a:cs typeface="Century Schoolbook"/>
              </a:rPr>
              <a:t>r</a:t>
            </a:r>
            <a:r>
              <a:rPr sz="2000" spc="9" dirty="0" smtClean="0">
                <a:latin typeface="Century Schoolbook"/>
                <a:cs typeface="Century Schoolbook"/>
              </a:rPr>
              <a:t>v</a:t>
            </a:r>
            <a:r>
              <a:rPr sz="2000" spc="0" dirty="0" smtClean="0">
                <a:latin typeface="Century Schoolbook"/>
                <a:cs typeface="Century Schoolbook"/>
              </a:rPr>
              <a:t>ic</a:t>
            </a:r>
            <a:r>
              <a:rPr sz="2000" spc="9" dirty="0" smtClean="0">
                <a:latin typeface="Century Schoolbook"/>
                <a:cs typeface="Century Schoolbook"/>
              </a:rPr>
              <a:t>e</a:t>
            </a:r>
            <a:r>
              <a:rPr sz="2000" spc="-9" dirty="0" smtClean="0">
                <a:latin typeface="Century Schoolbook"/>
                <a:cs typeface="Century Schoolbook"/>
              </a:rPr>
              <a:t>s</a:t>
            </a:r>
            <a:r>
              <a:rPr sz="2000" spc="0" dirty="0" smtClean="0">
                <a:latin typeface="Century Schoolbook"/>
                <a:cs typeface="Century Schoolbook"/>
              </a:rPr>
              <a:t>”</a:t>
            </a:r>
            <a:endParaRPr sz="2000">
              <a:latin typeface="Century Schoolbook"/>
              <a:cs typeface="Century Schoolbook"/>
            </a:endParaRPr>
          </a:p>
        </p:txBody>
      </p:sp>
      <p:sp>
        <p:nvSpPr>
          <p:cNvPr id="10" name="object 10"/>
          <p:cNvSpPr txBox="1"/>
          <p:nvPr/>
        </p:nvSpPr>
        <p:spPr>
          <a:xfrm>
            <a:off x="586232" y="2071047"/>
            <a:ext cx="5233627" cy="281252"/>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0" dirty="0" smtClean="0">
                <a:latin typeface="Times New Roman"/>
                <a:cs typeface="Times New Roman"/>
              </a:rPr>
              <a:t> </a:t>
            </a:r>
            <a:r>
              <a:rPr sz="2000" spc="215" dirty="0" smtClean="0">
                <a:latin typeface="Times New Roman"/>
                <a:cs typeface="Times New Roman"/>
              </a:rPr>
              <a:t> </a:t>
            </a:r>
            <a:r>
              <a:rPr sz="2000" spc="4" dirty="0" smtClean="0">
                <a:latin typeface="Century Schoolbook"/>
                <a:cs typeface="Century Schoolbook"/>
              </a:rPr>
              <a:t>O</a:t>
            </a:r>
            <a:r>
              <a:rPr sz="2000" spc="0" dirty="0" smtClean="0">
                <a:latin typeface="Century Schoolbook"/>
                <a:cs typeface="Century Schoolbook"/>
              </a:rPr>
              <a:t>ne</a:t>
            </a:r>
            <a:r>
              <a:rPr sz="2000" spc="-72" dirty="0" smtClean="0">
                <a:latin typeface="Century Schoolbook"/>
                <a:cs typeface="Century Schoolbook"/>
              </a:rPr>
              <a:t> </a:t>
            </a:r>
            <a:r>
              <a:rPr sz="2000" spc="-9" dirty="0" smtClean="0">
                <a:latin typeface="Century Schoolbook"/>
                <a:cs typeface="Century Schoolbook"/>
              </a:rPr>
              <a:t>s</a:t>
            </a:r>
            <a:r>
              <a:rPr sz="2000" spc="9" dirty="0" smtClean="0">
                <a:latin typeface="Century Schoolbook"/>
                <a:cs typeface="Century Schoolbook"/>
              </a:rPr>
              <a:t>e</a:t>
            </a:r>
            <a:r>
              <a:rPr sz="2000" spc="0" dirty="0" smtClean="0">
                <a:latin typeface="Century Schoolbook"/>
                <a:cs typeface="Century Schoolbook"/>
              </a:rPr>
              <a:t>r</a:t>
            </a:r>
            <a:r>
              <a:rPr sz="2000" spc="9" dirty="0" smtClean="0">
                <a:latin typeface="Century Schoolbook"/>
                <a:cs typeface="Century Schoolbook"/>
              </a:rPr>
              <a:t>v</a:t>
            </a:r>
            <a:r>
              <a:rPr sz="2000" spc="0" dirty="0" smtClean="0">
                <a:latin typeface="Century Schoolbook"/>
                <a:cs typeface="Century Schoolbook"/>
              </a:rPr>
              <a:t>ice</a:t>
            </a:r>
            <a:r>
              <a:rPr sz="2000" spc="-54" dirty="0" smtClean="0">
                <a:latin typeface="Century Schoolbook"/>
                <a:cs typeface="Century Schoolbook"/>
              </a:rPr>
              <a:t> </a:t>
            </a:r>
            <a:r>
              <a:rPr sz="2000" spc="4" dirty="0" smtClean="0">
                <a:latin typeface="Century Schoolbook"/>
                <a:cs typeface="Century Schoolbook"/>
              </a:rPr>
              <a:t>off</a:t>
            </a:r>
            <a:r>
              <a:rPr sz="2000" spc="9" dirty="0" smtClean="0">
                <a:latin typeface="Century Schoolbook"/>
                <a:cs typeface="Century Schoolbook"/>
              </a:rPr>
              <a:t>e</a:t>
            </a:r>
            <a:r>
              <a:rPr sz="2000" spc="0" dirty="0" smtClean="0">
                <a:latin typeface="Century Schoolbook"/>
                <a:cs typeface="Century Schoolbook"/>
              </a:rPr>
              <a:t>rs</a:t>
            </a:r>
            <a:r>
              <a:rPr sz="2000" spc="-86" dirty="0" smtClean="0">
                <a:latin typeface="Century Schoolbook"/>
                <a:cs typeface="Century Schoolbook"/>
              </a:rPr>
              <a:t> </a:t>
            </a:r>
            <a:r>
              <a:rPr sz="2000" spc="0" dirty="0" smtClean="0">
                <a:latin typeface="Century Schoolbook"/>
                <a:cs typeface="Century Schoolbook"/>
              </a:rPr>
              <a:t>m</a:t>
            </a:r>
            <a:r>
              <a:rPr sz="2000" spc="4" dirty="0" smtClean="0">
                <a:latin typeface="Century Schoolbook"/>
                <a:cs typeface="Century Schoolbook"/>
              </a:rPr>
              <a:t>u</a:t>
            </a:r>
            <a:r>
              <a:rPr sz="2000" spc="0" dirty="0" smtClean="0">
                <a:latin typeface="Century Schoolbook"/>
                <a:cs typeface="Century Schoolbook"/>
              </a:rPr>
              <a:t>l</a:t>
            </a:r>
            <a:r>
              <a:rPr sz="2000" spc="-9" dirty="0" smtClean="0">
                <a:latin typeface="Century Schoolbook"/>
                <a:cs typeface="Century Schoolbook"/>
              </a:rPr>
              <a:t>t</a:t>
            </a:r>
            <a:r>
              <a:rPr sz="2000" spc="0" dirty="0" smtClean="0">
                <a:latin typeface="Century Schoolbook"/>
                <a:cs typeface="Century Schoolbook"/>
              </a:rPr>
              <a:t>iple</a:t>
            </a:r>
            <a:r>
              <a:rPr sz="2000" spc="-68" dirty="0" smtClean="0">
                <a:latin typeface="Century Schoolbook"/>
                <a:cs typeface="Century Schoolbook"/>
              </a:rPr>
              <a:t> </a:t>
            </a:r>
            <a:r>
              <a:rPr sz="2000" spc="0" dirty="0" smtClean="0">
                <a:latin typeface="Century Schoolbook"/>
                <a:cs typeface="Century Schoolbook"/>
              </a:rPr>
              <a:t>f</a:t>
            </a:r>
            <a:r>
              <a:rPr sz="2000" spc="9" dirty="0" smtClean="0">
                <a:latin typeface="Century Schoolbook"/>
                <a:cs typeface="Century Schoolbook"/>
              </a:rPr>
              <a:t>u</a:t>
            </a:r>
            <a:r>
              <a:rPr sz="2000" spc="0" dirty="0" smtClean="0">
                <a:latin typeface="Century Schoolbook"/>
                <a:cs typeface="Century Schoolbook"/>
              </a:rPr>
              <a:t>n</a:t>
            </a:r>
            <a:r>
              <a:rPr sz="2000" spc="4" dirty="0" smtClean="0">
                <a:latin typeface="Century Schoolbook"/>
                <a:cs typeface="Century Schoolbook"/>
              </a:rPr>
              <a:t>c</a:t>
            </a:r>
            <a:r>
              <a:rPr sz="2000" spc="-9" dirty="0" smtClean="0">
                <a:latin typeface="Century Schoolbook"/>
                <a:cs typeface="Century Schoolbook"/>
              </a:rPr>
              <a:t>t</a:t>
            </a:r>
            <a:r>
              <a:rPr sz="2000" spc="0" dirty="0" smtClean="0">
                <a:latin typeface="Century Schoolbook"/>
                <a:cs typeface="Century Schoolbook"/>
              </a:rPr>
              <a:t>i</a:t>
            </a:r>
            <a:r>
              <a:rPr sz="2000" spc="4" dirty="0" smtClean="0">
                <a:latin typeface="Century Schoolbook"/>
                <a:cs typeface="Century Schoolbook"/>
              </a:rPr>
              <a:t>o</a:t>
            </a:r>
            <a:r>
              <a:rPr sz="2000" spc="0" dirty="0" smtClean="0">
                <a:latin typeface="Century Schoolbook"/>
                <a:cs typeface="Century Schoolbook"/>
              </a:rPr>
              <a:t>nal</a:t>
            </a:r>
            <a:r>
              <a:rPr sz="2000" spc="-9" dirty="0" smtClean="0">
                <a:latin typeface="Century Schoolbook"/>
                <a:cs typeface="Century Schoolbook"/>
              </a:rPr>
              <a:t>it</a:t>
            </a:r>
            <a:r>
              <a:rPr sz="2000" spc="0" dirty="0" smtClean="0">
                <a:latin typeface="Century Schoolbook"/>
                <a:cs typeface="Century Schoolbook"/>
              </a:rPr>
              <a:t>i</a:t>
            </a:r>
            <a:r>
              <a:rPr sz="2000" spc="4" dirty="0" smtClean="0">
                <a:latin typeface="Century Schoolbook"/>
                <a:cs typeface="Century Schoolbook"/>
              </a:rPr>
              <a:t>e</a:t>
            </a:r>
            <a:r>
              <a:rPr sz="2000" spc="0" dirty="0" smtClean="0">
                <a:latin typeface="Century Schoolbook"/>
                <a:cs typeface="Century Schoolbook"/>
              </a:rPr>
              <a:t>s</a:t>
            </a:r>
            <a:endParaRPr sz="2000">
              <a:latin typeface="Century Schoolbook"/>
              <a:cs typeface="Century Schoolbook"/>
            </a:endParaRPr>
          </a:p>
        </p:txBody>
      </p:sp>
      <p:sp>
        <p:nvSpPr>
          <p:cNvPr id="9" name="object 9"/>
          <p:cNvSpPr txBox="1"/>
          <p:nvPr/>
        </p:nvSpPr>
        <p:spPr>
          <a:xfrm>
            <a:off x="586232" y="2604697"/>
            <a:ext cx="2557468" cy="280944"/>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0" dirty="0" smtClean="0">
                <a:latin typeface="Times New Roman"/>
                <a:cs typeface="Times New Roman"/>
              </a:rPr>
              <a:t> </a:t>
            </a:r>
            <a:r>
              <a:rPr sz="2000" spc="215" dirty="0" smtClean="0">
                <a:latin typeface="Times New Roman"/>
                <a:cs typeface="Times New Roman"/>
              </a:rPr>
              <a:t> </a:t>
            </a:r>
            <a:r>
              <a:rPr sz="2000" spc="-4" dirty="0" smtClean="0">
                <a:latin typeface="Century Schoolbook"/>
                <a:cs typeface="Century Schoolbook"/>
              </a:rPr>
              <a:t>“</a:t>
            </a:r>
            <a:r>
              <a:rPr sz="2000" spc="0" dirty="0" smtClean="0">
                <a:latin typeface="Century Schoolbook"/>
                <a:cs typeface="Century Schoolbook"/>
              </a:rPr>
              <a:t>Bi</a:t>
            </a:r>
            <a:r>
              <a:rPr sz="2000" spc="4" dirty="0" smtClean="0">
                <a:latin typeface="Century Schoolbook"/>
                <a:cs typeface="Century Schoolbook"/>
              </a:rPr>
              <a:t>g</a:t>
            </a:r>
            <a:r>
              <a:rPr sz="2000" spc="0" dirty="0" smtClean="0">
                <a:latin typeface="Century Schoolbook"/>
                <a:cs typeface="Century Schoolbook"/>
              </a:rPr>
              <a:t>”</a:t>
            </a:r>
            <a:r>
              <a:rPr sz="2000" spc="-51" dirty="0" smtClean="0">
                <a:latin typeface="Century Schoolbook"/>
                <a:cs typeface="Century Schoolbook"/>
              </a:rPr>
              <a:t> </a:t>
            </a:r>
            <a:r>
              <a:rPr sz="2000" spc="-9" dirty="0" smtClean="0">
                <a:latin typeface="Century Schoolbook"/>
                <a:cs typeface="Century Schoolbook"/>
              </a:rPr>
              <a:t>W</a:t>
            </a:r>
            <a:r>
              <a:rPr sz="2000" spc="9" dirty="0" smtClean="0">
                <a:latin typeface="Century Schoolbook"/>
                <a:cs typeface="Century Schoolbook"/>
              </a:rPr>
              <a:t>e</a:t>
            </a:r>
            <a:r>
              <a:rPr sz="2000" spc="0" dirty="0" smtClean="0">
                <a:latin typeface="Century Schoolbook"/>
                <a:cs typeface="Century Schoolbook"/>
              </a:rPr>
              <a:t>b</a:t>
            </a:r>
            <a:r>
              <a:rPr sz="2000" spc="-40" dirty="0" smtClean="0">
                <a:latin typeface="Century Schoolbook"/>
                <a:cs typeface="Century Schoolbook"/>
              </a:rPr>
              <a:t> </a:t>
            </a:r>
            <a:r>
              <a:rPr sz="2000" spc="-9" dirty="0" smtClean="0">
                <a:latin typeface="Century Schoolbook"/>
                <a:cs typeface="Century Schoolbook"/>
              </a:rPr>
              <a:t>S</a:t>
            </a:r>
            <a:r>
              <a:rPr sz="2000" spc="9" dirty="0" smtClean="0">
                <a:latin typeface="Century Schoolbook"/>
                <a:cs typeface="Century Schoolbook"/>
              </a:rPr>
              <a:t>e</a:t>
            </a:r>
            <a:r>
              <a:rPr sz="2000" spc="0" dirty="0" smtClean="0">
                <a:latin typeface="Century Schoolbook"/>
                <a:cs typeface="Century Schoolbook"/>
              </a:rPr>
              <a:t>r</a:t>
            </a:r>
            <a:r>
              <a:rPr sz="2000" spc="9" dirty="0" smtClean="0">
                <a:latin typeface="Century Schoolbook"/>
                <a:cs typeface="Century Schoolbook"/>
              </a:rPr>
              <a:t>v</a:t>
            </a:r>
            <a:r>
              <a:rPr sz="2000" spc="0" dirty="0" smtClean="0">
                <a:latin typeface="Century Schoolbook"/>
                <a:cs typeface="Century Schoolbook"/>
              </a:rPr>
              <a:t>ic</a:t>
            </a:r>
            <a:r>
              <a:rPr sz="2000" spc="9" dirty="0" smtClean="0">
                <a:latin typeface="Century Schoolbook"/>
                <a:cs typeface="Century Schoolbook"/>
              </a:rPr>
              <a:t>e</a:t>
            </a:r>
            <a:r>
              <a:rPr sz="2000" spc="0" dirty="0" smtClean="0">
                <a:latin typeface="Century Schoolbook"/>
                <a:cs typeface="Century Schoolbook"/>
              </a:rPr>
              <a:t>s</a:t>
            </a:r>
            <a:endParaRPr sz="2000" dirty="0">
              <a:latin typeface="Century Schoolbook"/>
              <a:cs typeface="Century Schoolbook"/>
            </a:endParaRPr>
          </a:p>
        </p:txBody>
      </p:sp>
      <p:sp>
        <p:nvSpPr>
          <p:cNvPr id="8" name="object 8"/>
          <p:cNvSpPr txBox="1"/>
          <p:nvPr/>
        </p:nvSpPr>
        <p:spPr>
          <a:xfrm>
            <a:off x="586232" y="3138478"/>
            <a:ext cx="7967761" cy="583492"/>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0" dirty="0" smtClean="0">
                <a:latin typeface="Times New Roman"/>
                <a:cs typeface="Times New Roman"/>
              </a:rPr>
              <a:t> </a:t>
            </a:r>
            <a:r>
              <a:rPr sz="2000" spc="215" dirty="0" smtClean="0">
                <a:latin typeface="Times New Roman"/>
                <a:cs typeface="Times New Roman"/>
              </a:rPr>
              <a:t> </a:t>
            </a:r>
            <a:r>
              <a:rPr sz="2000" spc="0" dirty="0" smtClean="0">
                <a:latin typeface="Century Schoolbook"/>
                <a:cs typeface="Century Schoolbook"/>
              </a:rPr>
              <a:t>JA</a:t>
            </a:r>
            <a:r>
              <a:rPr sz="2000" spc="-14" dirty="0" smtClean="0">
                <a:latin typeface="Century Schoolbook"/>
                <a:cs typeface="Century Schoolbook"/>
              </a:rPr>
              <a:t>X</a:t>
            </a:r>
            <a:r>
              <a:rPr sz="2000" spc="9" dirty="0" smtClean="0">
                <a:latin typeface="Century Schoolbook"/>
                <a:cs typeface="Century Schoolbook"/>
              </a:rPr>
              <a:t>-</a:t>
            </a:r>
            <a:r>
              <a:rPr sz="2000" spc="-9" dirty="0" smtClean="0">
                <a:latin typeface="Century Schoolbook"/>
                <a:cs typeface="Century Schoolbook"/>
              </a:rPr>
              <a:t>W</a:t>
            </a:r>
            <a:r>
              <a:rPr sz="2000" spc="0" dirty="0" smtClean="0">
                <a:latin typeface="Century Schoolbook"/>
                <a:cs typeface="Century Schoolbook"/>
              </a:rPr>
              <a:t>S</a:t>
            </a:r>
            <a:r>
              <a:rPr sz="2000" spc="-38" dirty="0" smtClean="0">
                <a:latin typeface="Century Schoolbook"/>
                <a:cs typeface="Century Schoolbook"/>
              </a:rPr>
              <a:t> </a:t>
            </a:r>
            <a:r>
              <a:rPr sz="2000" spc="0" dirty="0" smtClean="0">
                <a:latin typeface="Century Schoolbook"/>
                <a:cs typeface="Century Schoolbook"/>
              </a:rPr>
              <a:t>=</a:t>
            </a:r>
            <a:r>
              <a:rPr sz="2000" spc="-21" dirty="0" smtClean="0">
                <a:latin typeface="Century Schoolbook"/>
                <a:cs typeface="Century Schoolbook"/>
              </a:rPr>
              <a:t> </a:t>
            </a:r>
            <a:r>
              <a:rPr sz="2000" spc="0" dirty="0" smtClean="0">
                <a:latin typeface="Century Schoolbook"/>
                <a:cs typeface="Century Schoolbook"/>
              </a:rPr>
              <a:t>JAVA</a:t>
            </a:r>
            <a:r>
              <a:rPr sz="2000" spc="9" dirty="0" smtClean="0">
                <a:latin typeface="Century Schoolbook"/>
                <a:cs typeface="Century Schoolbook"/>
              </a:rPr>
              <a:t>-</a:t>
            </a:r>
            <a:r>
              <a:rPr sz="2000" spc="0" dirty="0" smtClean="0">
                <a:latin typeface="Century Schoolbook"/>
                <a:cs typeface="Century Schoolbook"/>
              </a:rPr>
              <a:t>A</a:t>
            </a:r>
            <a:r>
              <a:rPr sz="2000" spc="-4" dirty="0" smtClean="0">
                <a:latin typeface="Century Schoolbook"/>
                <a:cs typeface="Century Schoolbook"/>
              </a:rPr>
              <a:t>P</a:t>
            </a:r>
            <a:r>
              <a:rPr sz="2000" spc="0" dirty="0" smtClean="0">
                <a:latin typeface="Century Schoolbook"/>
                <a:cs typeface="Century Schoolbook"/>
              </a:rPr>
              <a:t>I</a:t>
            </a:r>
            <a:r>
              <a:rPr sz="2000" spc="-46" dirty="0" smtClean="0">
                <a:latin typeface="Century Schoolbook"/>
                <a:cs typeface="Century Schoolbook"/>
              </a:rPr>
              <a:t> </a:t>
            </a:r>
            <a:r>
              <a:rPr sz="2000" spc="4" dirty="0" smtClean="0">
                <a:latin typeface="Century Schoolbook"/>
                <a:cs typeface="Century Schoolbook"/>
              </a:rPr>
              <a:t>f</a:t>
            </a:r>
            <a:r>
              <a:rPr sz="2000" spc="9" dirty="0" smtClean="0">
                <a:latin typeface="Century Schoolbook"/>
                <a:cs typeface="Century Schoolbook"/>
              </a:rPr>
              <a:t>o</a:t>
            </a:r>
            <a:r>
              <a:rPr sz="2000" spc="0" dirty="0" smtClean="0">
                <a:latin typeface="Century Schoolbook"/>
                <a:cs typeface="Century Schoolbook"/>
              </a:rPr>
              <a:t>r</a:t>
            </a:r>
            <a:r>
              <a:rPr sz="2000" spc="-45" dirty="0" smtClean="0">
                <a:latin typeface="Century Schoolbook"/>
                <a:cs typeface="Century Schoolbook"/>
              </a:rPr>
              <a:t> </a:t>
            </a:r>
            <a:r>
              <a:rPr sz="2000" spc="-9" dirty="0" smtClean="0">
                <a:latin typeface="Century Schoolbook"/>
                <a:cs typeface="Century Schoolbook"/>
              </a:rPr>
              <a:t>X</a:t>
            </a:r>
            <a:r>
              <a:rPr sz="2000" spc="-4" dirty="0" smtClean="0">
                <a:latin typeface="Century Schoolbook"/>
                <a:cs typeface="Century Schoolbook"/>
              </a:rPr>
              <a:t>M</a:t>
            </a:r>
            <a:r>
              <a:rPr sz="2000" spc="0" dirty="0" smtClean="0">
                <a:latin typeface="Century Schoolbook"/>
                <a:cs typeface="Century Schoolbook"/>
              </a:rPr>
              <a:t>L</a:t>
            </a:r>
            <a:r>
              <a:rPr sz="2000" spc="9" dirty="0" smtClean="0">
                <a:latin typeface="Century Schoolbook"/>
                <a:cs typeface="Century Schoolbook"/>
              </a:rPr>
              <a:t>-</a:t>
            </a:r>
            <a:r>
              <a:rPr sz="2000" spc="0" dirty="0" smtClean="0">
                <a:latin typeface="Century Schoolbook"/>
                <a:cs typeface="Century Schoolbook"/>
              </a:rPr>
              <a:t>b</a:t>
            </a:r>
            <a:r>
              <a:rPr sz="2000" spc="-9" dirty="0" smtClean="0">
                <a:latin typeface="Century Schoolbook"/>
                <a:cs typeface="Century Schoolbook"/>
              </a:rPr>
              <a:t>as</a:t>
            </a:r>
            <a:r>
              <a:rPr sz="2000" spc="9" dirty="0" smtClean="0">
                <a:latin typeface="Century Schoolbook"/>
                <a:cs typeface="Century Schoolbook"/>
              </a:rPr>
              <a:t>e</a:t>
            </a:r>
            <a:r>
              <a:rPr sz="2000" spc="0" dirty="0" smtClean="0">
                <a:latin typeface="Century Schoolbook"/>
                <a:cs typeface="Century Schoolbook"/>
              </a:rPr>
              <a:t>d</a:t>
            </a:r>
            <a:r>
              <a:rPr sz="2000" spc="-30" dirty="0" smtClean="0">
                <a:latin typeface="Century Schoolbook"/>
                <a:cs typeface="Century Schoolbook"/>
              </a:rPr>
              <a:t> </a:t>
            </a:r>
            <a:r>
              <a:rPr sz="2000" spc="-9" dirty="0" smtClean="0">
                <a:latin typeface="Century Schoolbook"/>
                <a:cs typeface="Century Schoolbook"/>
              </a:rPr>
              <a:t>W</a:t>
            </a:r>
            <a:r>
              <a:rPr sz="2000" spc="9" dirty="0" smtClean="0">
                <a:latin typeface="Century Schoolbook"/>
                <a:cs typeface="Century Schoolbook"/>
              </a:rPr>
              <a:t>e</a:t>
            </a:r>
            <a:r>
              <a:rPr sz="2000" spc="0" dirty="0" smtClean="0">
                <a:latin typeface="Century Schoolbook"/>
                <a:cs typeface="Century Schoolbook"/>
              </a:rPr>
              <a:t>b</a:t>
            </a:r>
            <a:r>
              <a:rPr sz="2000" spc="-25" dirty="0" smtClean="0">
                <a:latin typeface="Century Schoolbook"/>
                <a:cs typeface="Century Schoolbook"/>
              </a:rPr>
              <a:t> </a:t>
            </a:r>
            <a:r>
              <a:rPr sz="2000" spc="-4" dirty="0" smtClean="0">
                <a:latin typeface="Century Schoolbook"/>
                <a:cs typeface="Century Schoolbook"/>
              </a:rPr>
              <a:t>S</a:t>
            </a:r>
            <a:r>
              <a:rPr sz="2000" spc="9" dirty="0" smtClean="0">
                <a:latin typeface="Century Schoolbook"/>
                <a:cs typeface="Century Schoolbook"/>
              </a:rPr>
              <a:t>e</a:t>
            </a:r>
            <a:r>
              <a:rPr sz="2000" spc="0" dirty="0" smtClean="0">
                <a:latin typeface="Century Schoolbook"/>
                <a:cs typeface="Century Schoolbook"/>
              </a:rPr>
              <a:t>r</a:t>
            </a:r>
            <a:r>
              <a:rPr sz="2000" spc="9" dirty="0" smtClean="0">
                <a:latin typeface="Century Schoolbook"/>
                <a:cs typeface="Century Schoolbook"/>
              </a:rPr>
              <a:t>v</a:t>
            </a:r>
            <a:r>
              <a:rPr sz="2000" spc="0" dirty="0" smtClean="0">
                <a:latin typeface="Century Schoolbook"/>
                <a:cs typeface="Century Schoolbook"/>
              </a:rPr>
              <a:t>ic</a:t>
            </a:r>
            <a:r>
              <a:rPr sz="2000" spc="9" dirty="0" smtClean="0">
                <a:latin typeface="Century Schoolbook"/>
                <a:cs typeface="Century Schoolbook"/>
              </a:rPr>
              <a:t>e</a:t>
            </a:r>
            <a:r>
              <a:rPr sz="2000" spc="-9" dirty="0" smtClean="0">
                <a:latin typeface="Century Schoolbook"/>
                <a:cs typeface="Century Schoolbook"/>
              </a:rPr>
              <a:t>s</a:t>
            </a:r>
            <a:r>
              <a:rPr sz="2000" spc="0" dirty="0" smtClean="0">
                <a:latin typeface="Century Schoolbook"/>
                <a:cs typeface="Century Schoolbook"/>
              </a:rPr>
              <a:t>,</a:t>
            </a:r>
            <a:r>
              <a:rPr sz="2000" spc="-82" dirty="0" smtClean="0">
                <a:latin typeface="Century Schoolbook"/>
                <a:cs typeface="Century Schoolbook"/>
              </a:rPr>
              <a:t> </a:t>
            </a:r>
            <a:r>
              <a:rPr sz="2000" spc="0" dirty="0" smtClean="0">
                <a:latin typeface="Century Schoolbook"/>
                <a:cs typeface="Century Schoolbook"/>
              </a:rPr>
              <a:t>mainly</a:t>
            </a:r>
            <a:r>
              <a:rPr sz="2000" spc="-64" dirty="0" smtClean="0">
                <a:latin typeface="Century Schoolbook"/>
                <a:cs typeface="Century Schoolbook"/>
              </a:rPr>
              <a:t> </a:t>
            </a:r>
            <a:r>
              <a:rPr sz="2000" spc="0" dirty="0" smtClean="0">
                <a:latin typeface="Century Schoolbook"/>
                <a:cs typeface="Century Schoolbook"/>
              </a:rPr>
              <a:t>us</a:t>
            </a:r>
            <a:r>
              <a:rPr sz="2000" spc="-4" dirty="0" smtClean="0">
                <a:latin typeface="Century Schoolbook"/>
                <a:cs typeface="Century Schoolbook"/>
              </a:rPr>
              <a:t>i</a:t>
            </a:r>
            <a:r>
              <a:rPr sz="2000" spc="4" dirty="0" smtClean="0">
                <a:latin typeface="Century Schoolbook"/>
                <a:cs typeface="Century Schoolbook"/>
              </a:rPr>
              <a:t>n</a:t>
            </a:r>
            <a:r>
              <a:rPr sz="2000" spc="0" dirty="0" smtClean="0">
                <a:latin typeface="Century Schoolbook"/>
                <a:cs typeface="Century Schoolbook"/>
              </a:rPr>
              <a:t>g</a:t>
            </a:r>
            <a:endParaRPr sz="2000" dirty="0">
              <a:latin typeface="Century Schoolbook"/>
              <a:cs typeface="Century Schoolbook"/>
            </a:endParaRPr>
          </a:p>
          <a:p>
            <a:pPr marL="283972" marR="38331">
              <a:lnSpc>
                <a:spcPts val="2400"/>
              </a:lnSpc>
              <a:spcBef>
                <a:spcPts val="11"/>
              </a:spcBef>
            </a:pPr>
            <a:r>
              <a:rPr sz="3000" spc="-9" baseline="-1386" dirty="0" smtClean="0">
                <a:latin typeface="Century Schoolbook"/>
                <a:cs typeface="Century Schoolbook"/>
              </a:rPr>
              <a:t>WS</a:t>
            </a:r>
            <a:r>
              <a:rPr sz="3000" spc="4" baseline="-1386" dirty="0" smtClean="0">
                <a:latin typeface="Century Schoolbook"/>
                <a:cs typeface="Century Schoolbook"/>
              </a:rPr>
              <a:t>D</a:t>
            </a:r>
            <a:r>
              <a:rPr sz="3000" spc="-9" baseline="-1386" dirty="0" smtClean="0">
                <a:latin typeface="Century Schoolbook"/>
                <a:cs typeface="Century Schoolbook"/>
              </a:rPr>
              <a:t>L</a:t>
            </a:r>
            <a:r>
              <a:rPr sz="3000" spc="0" baseline="-1386" dirty="0" smtClean="0">
                <a:latin typeface="Century Schoolbook"/>
                <a:cs typeface="Century Schoolbook"/>
              </a:rPr>
              <a:t>/</a:t>
            </a:r>
            <a:r>
              <a:rPr sz="3000" spc="-9" baseline="-1386" dirty="0" smtClean="0">
                <a:latin typeface="Century Schoolbook"/>
                <a:cs typeface="Century Schoolbook"/>
              </a:rPr>
              <a:t>S</a:t>
            </a:r>
            <a:r>
              <a:rPr sz="3000" spc="4" baseline="-1386" dirty="0" smtClean="0">
                <a:latin typeface="Century Schoolbook"/>
                <a:cs typeface="Century Schoolbook"/>
              </a:rPr>
              <a:t>O</a:t>
            </a:r>
            <a:r>
              <a:rPr sz="3000" spc="0" baseline="-1386" dirty="0" smtClean="0">
                <a:latin typeface="Century Schoolbook"/>
                <a:cs typeface="Century Schoolbook"/>
              </a:rPr>
              <a:t>AP</a:t>
            </a:r>
            <a:endParaRPr sz="2000" dirty="0">
              <a:latin typeface="Century Schoolbook"/>
              <a:cs typeface="Century Schoolbook"/>
            </a:endParaRPr>
          </a:p>
        </p:txBody>
      </p:sp>
      <p:sp>
        <p:nvSpPr>
          <p:cNvPr id="7" name="object 7"/>
          <p:cNvSpPr txBox="1"/>
          <p:nvPr/>
        </p:nvSpPr>
        <p:spPr>
          <a:xfrm>
            <a:off x="220167" y="4001316"/>
            <a:ext cx="4713087" cy="280944"/>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397" dirty="0" smtClean="0">
                <a:latin typeface="Times New Roman"/>
                <a:cs typeface="Times New Roman"/>
              </a:rPr>
              <a:t> </a:t>
            </a:r>
            <a:r>
              <a:rPr sz="2000" b="1" spc="4" dirty="0" smtClean="0">
                <a:latin typeface="Century Schoolbook"/>
                <a:cs typeface="Century Schoolbook"/>
              </a:rPr>
              <a:t>Re</a:t>
            </a:r>
            <a:r>
              <a:rPr sz="2000" b="1" spc="9" dirty="0" smtClean="0">
                <a:latin typeface="Century Schoolbook"/>
                <a:cs typeface="Century Schoolbook"/>
              </a:rPr>
              <a:t>s</a:t>
            </a:r>
            <a:r>
              <a:rPr sz="2000" b="1" spc="4" dirty="0" smtClean="0">
                <a:latin typeface="Century Schoolbook"/>
                <a:cs typeface="Century Schoolbook"/>
              </a:rPr>
              <a:t>o</a:t>
            </a:r>
            <a:r>
              <a:rPr sz="2000" b="1" spc="0" dirty="0" smtClean="0">
                <a:latin typeface="Century Schoolbook"/>
                <a:cs typeface="Century Schoolbook"/>
              </a:rPr>
              <a:t>urc</a:t>
            </a:r>
            <a:r>
              <a:rPr sz="2000" b="1" spc="19" dirty="0" smtClean="0">
                <a:latin typeface="Century Schoolbook"/>
                <a:cs typeface="Century Schoolbook"/>
              </a:rPr>
              <a:t>e</a:t>
            </a:r>
            <a:r>
              <a:rPr sz="2000" b="1" spc="9" dirty="0" smtClean="0">
                <a:latin typeface="Century Schoolbook"/>
                <a:cs typeface="Century Schoolbook"/>
              </a:rPr>
              <a:t>-</a:t>
            </a:r>
            <a:r>
              <a:rPr sz="2000" b="1" spc="0" dirty="0" smtClean="0">
                <a:latin typeface="Century Schoolbook"/>
                <a:cs typeface="Century Schoolbook"/>
              </a:rPr>
              <a:t>Ori</a:t>
            </a:r>
            <a:r>
              <a:rPr sz="2000" b="1" spc="4" dirty="0" smtClean="0">
                <a:latin typeface="Century Schoolbook"/>
                <a:cs typeface="Century Schoolbook"/>
              </a:rPr>
              <a:t>e</a:t>
            </a:r>
            <a:r>
              <a:rPr sz="2000" b="1" spc="0" dirty="0" smtClean="0">
                <a:latin typeface="Century Schoolbook"/>
                <a:cs typeface="Century Schoolbook"/>
              </a:rPr>
              <a:t>nted</a:t>
            </a:r>
            <a:r>
              <a:rPr sz="2000" b="1" spc="-171" dirty="0" smtClean="0">
                <a:latin typeface="Century Schoolbook"/>
                <a:cs typeface="Century Schoolbook"/>
              </a:rPr>
              <a:t> </a:t>
            </a:r>
            <a:r>
              <a:rPr sz="2000" b="1" spc="-9" dirty="0" smtClean="0">
                <a:latin typeface="Century Schoolbook"/>
                <a:cs typeface="Century Schoolbook"/>
              </a:rPr>
              <a:t>W</a:t>
            </a:r>
            <a:r>
              <a:rPr sz="2000" b="1" spc="4" dirty="0" smtClean="0">
                <a:latin typeface="Century Schoolbook"/>
                <a:cs typeface="Century Schoolbook"/>
              </a:rPr>
              <a:t>e</a:t>
            </a:r>
            <a:r>
              <a:rPr sz="2000" b="1" spc="0" dirty="0" smtClean="0">
                <a:latin typeface="Century Schoolbook"/>
                <a:cs typeface="Century Schoolbook"/>
              </a:rPr>
              <a:t>b</a:t>
            </a:r>
            <a:r>
              <a:rPr sz="2000" b="1" spc="-13" dirty="0" smtClean="0">
                <a:latin typeface="Century Schoolbook"/>
                <a:cs typeface="Century Schoolbook"/>
              </a:rPr>
              <a:t> </a:t>
            </a:r>
            <a:r>
              <a:rPr sz="2000" b="1" spc="-9" dirty="0" smtClean="0">
                <a:latin typeface="Century Schoolbook"/>
                <a:cs typeface="Century Schoolbook"/>
              </a:rPr>
              <a:t>S</a:t>
            </a:r>
            <a:r>
              <a:rPr sz="2000" b="1" spc="4" dirty="0" smtClean="0">
                <a:latin typeface="Century Schoolbook"/>
                <a:cs typeface="Century Schoolbook"/>
              </a:rPr>
              <a:t>e</a:t>
            </a:r>
            <a:r>
              <a:rPr sz="2000" b="1" spc="0" dirty="0" smtClean="0">
                <a:latin typeface="Century Schoolbook"/>
                <a:cs typeface="Century Schoolbook"/>
              </a:rPr>
              <a:t>rv</a:t>
            </a:r>
            <a:r>
              <a:rPr sz="2000" b="1" spc="9" dirty="0" smtClean="0">
                <a:latin typeface="Century Schoolbook"/>
                <a:cs typeface="Century Schoolbook"/>
              </a:rPr>
              <a:t>i</a:t>
            </a:r>
            <a:r>
              <a:rPr sz="2000" b="1" spc="0" dirty="0" smtClean="0">
                <a:latin typeface="Century Schoolbook"/>
                <a:cs typeface="Century Schoolbook"/>
              </a:rPr>
              <a:t>ces</a:t>
            </a:r>
            <a:endParaRPr sz="2000">
              <a:latin typeface="Century Schoolbook"/>
              <a:cs typeface="Century Schoolbook"/>
            </a:endParaRPr>
          </a:p>
        </p:txBody>
      </p:sp>
      <p:sp>
        <p:nvSpPr>
          <p:cNvPr id="6" name="object 6"/>
          <p:cNvSpPr txBox="1"/>
          <p:nvPr/>
        </p:nvSpPr>
        <p:spPr>
          <a:xfrm>
            <a:off x="586232" y="4534970"/>
            <a:ext cx="2771998" cy="280944"/>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0" dirty="0" smtClean="0">
                <a:latin typeface="Times New Roman"/>
                <a:cs typeface="Times New Roman"/>
              </a:rPr>
              <a:t> </a:t>
            </a:r>
            <a:r>
              <a:rPr sz="2000" spc="215" dirty="0" smtClean="0">
                <a:latin typeface="Times New Roman"/>
                <a:cs typeface="Times New Roman"/>
              </a:rPr>
              <a:t> </a:t>
            </a:r>
            <a:r>
              <a:rPr sz="2000" spc="0" dirty="0" smtClean="0">
                <a:latin typeface="Century Schoolbook"/>
                <a:cs typeface="Century Schoolbook"/>
              </a:rPr>
              <a:t>Ba</a:t>
            </a:r>
            <a:r>
              <a:rPr sz="2000" spc="-9" dirty="0" smtClean="0">
                <a:latin typeface="Century Schoolbook"/>
                <a:cs typeface="Century Schoolbook"/>
              </a:rPr>
              <a:t>s</a:t>
            </a:r>
            <a:r>
              <a:rPr sz="2000" spc="9" dirty="0" smtClean="0">
                <a:latin typeface="Century Schoolbook"/>
                <a:cs typeface="Century Schoolbook"/>
              </a:rPr>
              <a:t>e</a:t>
            </a:r>
            <a:r>
              <a:rPr sz="2000" spc="0" dirty="0" smtClean="0">
                <a:latin typeface="Century Schoolbook"/>
                <a:cs typeface="Century Schoolbook"/>
              </a:rPr>
              <a:t>d</a:t>
            </a:r>
            <a:r>
              <a:rPr sz="2000" spc="-51" dirty="0" smtClean="0">
                <a:latin typeface="Century Schoolbook"/>
                <a:cs typeface="Century Schoolbook"/>
              </a:rPr>
              <a:t> </a:t>
            </a:r>
            <a:r>
              <a:rPr sz="2000" spc="9" dirty="0" smtClean="0">
                <a:latin typeface="Century Schoolbook"/>
                <a:cs typeface="Century Schoolbook"/>
              </a:rPr>
              <a:t>o</a:t>
            </a:r>
            <a:r>
              <a:rPr sz="2000" spc="0" dirty="0" smtClean="0">
                <a:latin typeface="Century Schoolbook"/>
                <a:cs typeface="Century Schoolbook"/>
              </a:rPr>
              <a:t>n</a:t>
            </a:r>
            <a:r>
              <a:rPr sz="2000" spc="-42" dirty="0" smtClean="0">
                <a:latin typeface="Century Schoolbook"/>
                <a:cs typeface="Century Schoolbook"/>
              </a:rPr>
              <a:t> </a:t>
            </a:r>
            <a:r>
              <a:rPr sz="2000" spc="-4" dirty="0" smtClean="0">
                <a:latin typeface="Century Schoolbook"/>
                <a:cs typeface="Century Schoolbook"/>
              </a:rPr>
              <a:t>“</a:t>
            </a:r>
            <a:r>
              <a:rPr sz="2000" spc="0" dirty="0" smtClean="0">
                <a:latin typeface="Century Schoolbook"/>
                <a:cs typeface="Century Schoolbook"/>
              </a:rPr>
              <a:t>r</a:t>
            </a:r>
            <a:r>
              <a:rPr sz="2000" spc="14" dirty="0" smtClean="0">
                <a:latin typeface="Century Schoolbook"/>
                <a:cs typeface="Century Schoolbook"/>
              </a:rPr>
              <a:t>e</a:t>
            </a:r>
            <a:r>
              <a:rPr sz="2000" spc="-9" dirty="0" smtClean="0">
                <a:latin typeface="Century Schoolbook"/>
                <a:cs typeface="Century Schoolbook"/>
              </a:rPr>
              <a:t>s</a:t>
            </a:r>
            <a:r>
              <a:rPr sz="2000" spc="9" dirty="0" smtClean="0">
                <a:latin typeface="Century Schoolbook"/>
                <a:cs typeface="Century Schoolbook"/>
              </a:rPr>
              <a:t>o</a:t>
            </a:r>
            <a:r>
              <a:rPr sz="2000" spc="4" dirty="0" smtClean="0">
                <a:latin typeface="Century Schoolbook"/>
                <a:cs typeface="Century Schoolbook"/>
              </a:rPr>
              <a:t>u</a:t>
            </a:r>
            <a:r>
              <a:rPr sz="2000" spc="0" dirty="0" smtClean="0">
                <a:latin typeface="Century Schoolbook"/>
                <a:cs typeface="Century Schoolbook"/>
              </a:rPr>
              <a:t>r</a:t>
            </a:r>
            <a:r>
              <a:rPr sz="2000" spc="4" dirty="0" smtClean="0">
                <a:latin typeface="Century Schoolbook"/>
                <a:cs typeface="Century Schoolbook"/>
              </a:rPr>
              <a:t>c</a:t>
            </a:r>
            <a:r>
              <a:rPr sz="2000" spc="9" dirty="0" smtClean="0">
                <a:latin typeface="Century Schoolbook"/>
                <a:cs typeface="Century Schoolbook"/>
              </a:rPr>
              <a:t>e</a:t>
            </a:r>
            <a:r>
              <a:rPr sz="2000" spc="-9" dirty="0" smtClean="0">
                <a:latin typeface="Century Schoolbook"/>
                <a:cs typeface="Century Schoolbook"/>
              </a:rPr>
              <a:t>s</a:t>
            </a:r>
            <a:r>
              <a:rPr sz="2000" spc="0" dirty="0" smtClean="0">
                <a:latin typeface="Century Schoolbook"/>
                <a:cs typeface="Century Schoolbook"/>
              </a:rPr>
              <a:t>”</a:t>
            </a:r>
            <a:endParaRPr sz="2000">
              <a:latin typeface="Century Schoolbook"/>
              <a:cs typeface="Century Schoolbook"/>
            </a:endParaRPr>
          </a:p>
        </p:txBody>
      </p:sp>
      <p:sp>
        <p:nvSpPr>
          <p:cNvPr id="5" name="object 5"/>
          <p:cNvSpPr txBox="1"/>
          <p:nvPr/>
        </p:nvSpPr>
        <p:spPr>
          <a:xfrm>
            <a:off x="586232" y="5068751"/>
            <a:ext cx="7995869" cy="583158"/>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0" dirty="0" smtClean="0">
                <a:latin typeface="Times New Roman"/>
                <a:cs typeface="Times New Roman"/>
              </a:rPr>
              <a:t> </a:t>
            </a:r>
            <a:r>
              <a:rPr sz="2000" spc="215" dirty="0" smtClean="0">
                <a:latin typeface="Times New Roman"/>
                <a:cs typeface="Times New Roman"/>
              </a:rPr>
              <a:t> </a:t>
            </a:r>
            <a:r>
              <a:rPr sz="2000" spc="0" dirty="0" smtClean="0">
                <a:latin typeface="Century Schoolbook"/>
                <a:cs typeface="Century Schoolbook"/>
              </a:rPr>
              <a:t>R</a:t>
            </a:r>
            <a:r>
              <a:rPr sz="2000" spc="9" dirty="0" smtClean="0">
                <a:latin typeface="Century Schoolbook"/>
                <a:cs typeface="Century Schoolbook"/>
              </a:rPr>
              <a:t>e</a:t>
            </a:r>
            <a:r>
              <a:rPr sz="2000" spc="-9" dirty="0" smtClean="0">
                <a:latin typeface="Century Schoolbook"/>
                <a:cs typeface="Century Schoolbook"/>
              </a:rPr>
              <a:t>s</a:t>
            </a:r>
            <a:r>
              <a:rPr sz="2000" spc="9" dirty="0" smtClean="0">
                <a:latin typeface="Century Schoolbook"/>
                <a:cs typeface="Century Schoolbook"/>
              </a:rPr>
              <a:t>o</a:t>
            </a:r>
            <a:r>
              <a:rPr sz="2000" spc="4" dirty="0" smtClean="0">
                <a:latin typeface="Century Schoolbook"/>
                <a:cs typeface="Century Schoolbook"/>
              </a:rPr>
              <a:t>u</a:t>
            </a:r>
            <a:r>
              <a:rPr sz="2000" spc="0" dirty="0" smtClean="0">
                <a:latin typeface="Century Schoolbook"/>
                <a:cs typeface="Century Schoolbook"/>
              </a:rPr>
              <a:t>r</a:t>
            </a:r>
            <a:r>
              <a:rPr sz="2000" spc="4" dirty="0" smtClean="0">
                <a:latin typeface="Century Schoolbook"/>
                <a:cs typeface="Century Schoolbook"/>
              </a:rPr>
              <a:t>c</a:t>
            </a:r>
            <a:r>
              <a:rPr sz="2000" spc="0" dirty="0" smtClean="0">
                <a:latin typeface="Century Schoolbook"/>
                <a:cs typeface="Century Schoolbook"/>
              </a:rPr>
              <a:t>e</a:t>
            </a:r>
            <a:r>
              <a:rPr sz="2000" spc="-83" dirty="0" smtClean="0">
                <a:latin typeface="Century Schoolbook"/>
                <a:cs typeface="Century Schoolbook"/>
              </a:rPr>
              <a:t> </a:t>
            </a:r>
            <a:r>
              <a:rPr sz="2000" spc="0" dirty="0" smtClean="0">
                <a:latin typeface="Century Schoolbook"/>
                <a:cs typeface="Century Schoolbook"/>
              </a:rPr>
              <a:t>-</a:t>
            </a:r>
            <a:r>
              <a:rPr sz="2000" spc="-21" dirty="0" smtClean="0">
                <a:latin typeface="Century Schoolbook"/>
                <a:cs typeface="Century Schoolbook"/>
              </a:rPr>
              <a:t> </a:t>
            </a:r>
            <a:r>
              <a:rPr sz="2000" spc="0" dirty="0" smtClean="0">
                <a:latin typeface="Century Schoolbook"/>
                <a:cs typeface="Century Schoolbook"/>
              </a:rPr>
              <a:t>any</a:t>
            </a:r>
            <a:r>
              <a:rPr sz="2000" spc="5" dirty="0" smtClean="0">
                <a:latin typeface="Century Schoolbook"/>
                <a:cs typeface="Century Schoolbook"/>
              </a:rPr>
              <a:t> </a:t>
            </a:r>
            <a:r>
              <a:rPr sz="2000" spc="4" dirty="0" smtClean="0">
                <a:latin typeface="Century Schoolbook"/>
                <a:cs typeface="Century Schoolbook"/>
              </a:rPr>
              <a:t>d</a:t>
            </a:r>
            <a:r>
              <a:rPr sz="2000" spc="0" dirty="0" smtClean="0">
                <a:latin typeface="Century Schoolbook"/>
                <a:cs typeface="Century Schoolbook"/>
              </a:rPr>
              <a:t>ir</a:t>
            </a:r>
            <a:r>
              <a:rPr sz="2000" spc="9" dirty="0" smtClean="0">
                <a:latin typeface="Century Schoolbook"/>
                <a:cs typeface="Century Schoolbook"/>
              </a:rPr>
              <a:t>e</a:t>
            </a:r>
            <a:r>
              <a:rPr sz="2000" spc="0" dirty="0" smtClean="0">
                <a:latin typeface="Century Schoolbook"/>
                <a:cs typeface="Century Schoolbook"/>
              </a:rPr>
              <a:t>ct</a:t>
            </a:r>
            <a:r>
              <a:rPr sz="2000" spc="-4" dirty="0" smtClean="0">
                <a:latin typeface="Century Schoolbook"/>
                <a:cs typeface="Century Schoolbook"/>
              </a:rPr>
              <a:t>l</a:t>
            </a:r>
            <a:r>
              <a:rPr sz="2000" spc="0" dirty="0" smtClean="0">
                <a:latin typeface="Century Schoolbook"/>
                <a:cs typeface="Century Schoolbook"/>
              </a:rPr>
              <a:t>y</a:t>
            </a:r>
            <a:r>
              <a:rPr sz="2000" spc="-90" dirty="0" smtClean="0">
                <a:latin typeface="Century Schoolbook"/>
                <a:cs typeface="Century Schoolbook"/>
              </a:rPr>
              <a:t> </a:t>
            </a:r>
            <a:r>
              <a:rPr sz="2000" spc="0" dirty="0" smtClean="0">
                <a:latin typeface="Century Schoolbook"/>
                <a:cs typeface="Century Schoolbook"/>
              </a:rPr>
              <a:t>acc</a:t>
            </a:r>
            <a:r>
              <a:rPr sz="2000" spc="14" dirty="0" smtClean="0">
                <a:latin typeface="Century Schoolbook"/>
                <a:cs typeface="Century Schoolbook"/>
              </a:rPr>
              <a:t>e</a:t>
            </a:r>
            <a:r>
              <a:rPr sz="2000" spc="-9" dirty="0" smtClean="0">
                <a:latin typeface="Century Schoolbook"/>
                <a:cs typeface="Century Schoolbook"/>
              </a:rPr>
              <a:t>ss</a:t>
            </a:r>
            <a:r>
              <a:rPr sz="2000" spc="0" dirty="0" smtClean="0">
                <a:latin typeface="Century Schoolbook"/>
                <a:cs typeface="Century Schoolbook"/>
              </a:rPr>
              <a:t>i</a:t>
            </a:r>
            <a:r>
              <a:rPr sz="2000" spc="-9" dirty="0" smtClean="0">
                <a:latin typeface="Century Schoolbook"/>
                <a:cs typeface="Century Schoolbook"/>
              </a:rPr>
              <a:t>b</a:t>
            </a:r>
            <a:r>
              <a:rPr sz="2000" spc="0" dirty="0" smtClean="0">
                <a:latin typeface="Century Schoolbook"/>
                <a:cs typeface="Century Schoolbook"/>
              </a:rPr>
              <a:t>le</a:t>
            </a:r>
            <a:r>
              <a:rPr sz="2000" spc="-65" dirty="0" smtClean="0">
                <a:latin typeface="Century Schoolbook"/>
                <a:cs typeface="Century Schoolbook"/>
              </a:rPr>
              <a:t> </a:t>
            </a:r>
            <a:r>
              <a:rPr sz="2000" spc="0" dirty="0" smtClean="0">
                <a:latin typeface="Century Schoolbook"/>
                <a:cs typeface="Century Schoolbook"/>
              </a:rPr>
              <a:t>and</a:t>
            </a:r>
            <a:r>
              <a:rPr sz="2000" spc="-24" dirty="0" smtClean="0">
                <a:latin typeface="Century Schoolbook"/>
                <a:cs typeface="Century Schoolbook"/>
              </a:rPr>
              <a:t> </a:t>
            </a:r>
            <a:r>
              <a:rPr sz="2000" spc="4" dirty="0" smtClean="0">
                <a:latin typeface="Century Schoolbook"/>
                <a:cs typeface="Century Schoolbook"/>
              </a:rPr>
              <a:t>d</a:t>
            </a:r>
            <a:r>
              <a:rPr sz="2000" spc="0" dirty="0" smtClean="0">
                <a:latin typeface="Century Schoolbook"/>
                <a:cs typeface="Century Schoolbook"/>
              </a:rPr>
              <a:t>i</a:t>
            </a:r>
            <a:r>
              <a:rPr sz="2000" spc="-14" dirty="0" smtClean="0">
                <a:latin typeface="Century Schoolbook"/>
                <a:cs typeface="Century Schoolbook"/>
              </a:rPr>
              <a:t>s</a:t>
            </a:r>
            <a:r>
              <a:rPr sz="2000" spc="-4" dirty="0" smtClean="0">
                <a:latin typeface="Century Schoolbook"/>
                <a:cs typeface="Century Schoolbook"/>
              </a:rPr>
              <a:t>t</a:t>
            </a:r>
            <a:r>
              <a:rPr sz="2000" spc="0" dirty="0" smtClean="0">
                <a:latin typeface="Century Schoolbook"/>
                <a:cs typeface="Century Schoolbook"/>
              </a:rPr>
              <a:t>in</a:t>
            </a:r>
            <a:r>
              <a:rPr sz="2000" spc="9" dirty="0" smtClean="0">
                <a:latin typeface="Century Schoolbook"/>
                <a:cs typeface="Century Schoolbook"/>
              </a:rPr>
              <a:t>g</a:t>
            </a:r>
            <a:r>
              <a:rPr sz="2000" spc="4" dirty="0" smtClean="0">
                <a:latin typeface="Century Schoolbook"/>
                <a:cs typeface="Century Schoolbook"/>
              </a:rPr>
              <a:t>u</a:t>
            </a:r>
            <a:r>
              <a:rPr sz="2000" spc="0" dirty="0" smtClean="0">
                <a:latin typeface="Century Schoolbook"/>
                <a:cs typeface="Century Schoolbook"/>
              </a:rPr>
              <a:t>i</a:t>
            </a:r>
            <a:r>
              <a:rPr sz="2000" spc="-14" dirty="0" smtClean="0">
                <a:latin typeface="Century Schoolbook"/>
                <a:cs typeface="Century Schoolbook"/>
              </a:rPr>
              <a:t>s</a:t>
            </a:r>
            <a:r>
              <a:rPr sz="2000" spc="4" dirty="0" smtClean="0">
                <a:latin typeface="Century Schoolbook"/>
                <a:cs typeface="Century Schoolbook"/>
              </a:rPr>
              <a:t>h</a:t>
            </a:r>
            <a:r>
              <a:rPr sz="2000" spc="0" dirty="0" smtClean="0">
                <a:latin typeface="Century Schoolbook"/>
                <a:cs typeface="Century Schoolbook"/>
              </a:rPr>
              <a:t>a</a:t>
            </a:r>
            <a:r>
              <a:rPr sz="2000" spc="-9" dirty="0" smtClean="0">
                <a:latin typeface="Century Schoolbook"/>
                <a:cs typeface="Century Schoolbook"/>
              </a:rPr>
              <a:t>b</a:t>
            </a:r>
            <a:r>
              <a:rPr sz="2000" spc="0" dirty="0" smtClean="0">
                <a:latin typeface="Century Schoolbook"/>
                <a:cs typeface="Century Schoolbook"/>
              </a:rPr>
              <a:t>le</a:t>
            </a:r>
            <a:r>
              <a:rPr sz="2000" spc="-92" dirty="0" smtClean="0">
                <a:latin typeface="Century Schoolbook"/>
                <a:cs typeface="Century Schoolbook"/>
              </a:rPr>
              <a:t> </a:t>
            </a:r>
            <a:r>
              <a:rPr sz="2000" spc="4" dirty="0" smtClean="0">
                <a:latin typeface="Century Schoolbook"/>
                <a:cs typeface="Century Schoolbook"/>
              </a:rPr>
              <a:t>d</a:t>
            </a:r>
            <a:r>
              <a:rPr sz="2000" spc="0" dirty="0" smtClean="0">
                <a:latin typeface="Century Schoolbook"/>
                <a:cs typeface="Century Schoolbook"/>
              </a:rPr>
              <a:t>i</a:t>
            </a:r>
            <a:r>
              <a:rPr sz="2000" spc="-14" dirty="0" smtClean="0">
                <a:latin typeface="Century Schoolbook"/>
                <a:cs typeface="Century Schoolbook"/>
              </a:rPr>
              <a:t>s</a:t>
            </a:r>
            <a:r>
              <a:rPr sz="2000" spc="-4" dirty="0" smtClean="0">
                <a:latin typeface="Century Schoolbook"/>
                <a:cs typeface="Century Schoolbook"/>
              </a:rPr>
              <a:t>t</a:t>
            </a:r>
            <a:r>
              <a:rPr sz="2000" spc="0" dirty="0" smtClean="0">
                <a:latin typeface="Century Schoolbook"/>
                <a:cs typeface="Century Schoolbook"/>
              </a:rPr>
              <a:t>ribut</a:t>
            </a:r>
            <a:r>
              <a:rPr sz="2000" spc="4" dirty="0" smtClean="0">
                <a:latin typeface="Century Schoolbook"/>
                <a:cs typeface="Century Schoolbook"/>
              </a:rPr>
              <a:t>e</a:t>
            </a:r>
            <a:r>
              <a:rPr sz="2000" spc="0" dirty="0" smtClean="0">
                <a:latin typeface="Century Schoolbook"/>
                <a:cs typeface="Century Schoolbook"/>
              </a:rPr>
              <a:t>d</a:t>
            </a:r>
            <a:endParaRPr sz="2000">
              <a:latin typeface="Century Schoolbook"/>
              <a:cs typeface="Century Schoolbook"/>
            </a:endParaRPr>
          </a:p>
          <a:p>
            <a:pPr marL="283972" marR="38331">
              <a:lnSpc>
                <a:spcPts val="2400"/>
              </a:lnSpc>
              <a:spcBef>
                <a:spcPts val="11"/>
              </a:spcBef>
            </a:pPr>
            <a:r>
              <a:rPr sz="3000" spc="0" baseline="-1386" dirty="0" smtClean="0">
                <a:latin typeface="Century Schoolbook"/>
                <a:cs typeface="Century Schoolbook"/>
              </a:rPr>
              <a:t>c</a:t>
            </a:r>
            <a:r>
              <a:rPr sz="3000" spc="14" baseline="-1386" dirty="0" smtClean="0">
                <a:latin typeface="Century Schoolbook"/>
                <a:cs typeface="Century Schoolbook"/>
              </a:rPr>
              <a:t>o</a:t>
            </a:r>
            <a:r>
              <a:rPr sz="3000" spc="0" baseline="-1386" dirty="0" smtClean="0">
                <a:latin typeface="Century Schoolbook"/>
                <a:cs typeface="Century Schoolbook"/>
              </a:rPr>
              <a:t>m</a:t>
            </a:r>
            <a:r>
              <a:rPr sz="3000" spc="9" baseline="-1386" dirty="0" smtClean="0">
                <a:latin typeface="Century Schoolbook"/>
                <a:cs typeface="Century Schoolbook"/>
              </a:rPr>
              <a:t>po</a:t>
            </a:r>
            <a:r>
              <a:rPr sz="3000" spc="4" baseline="-1386" dirty="0" smtClean="0">
                <a:latin typeface="Century Schoolbook"/>
                <a:cs typeface="Century Schoolbook"/>
              </a:rPr>
              <a:t>n</a:t>
            </a:r>
            <a:r>
              <a:rPr sz="3000" spc="9" baseline="-1386" dirty="0" smtClean="0">
                <a:latin typeface="Century Schoolbook"/>
                <a:cs typeface="Century Schoolbook"/>
              </a:rPr>
              <a:t>e</a:t>
            </a:r>
            <a:r>
              <a:rPr sz="3000" spc="4" baseline="-1386" dirty="0" smtClean="0">
                <a:latin typeface="Century Schoolbook"/>
                <a:cs typeface="Century Schoolbook"/>
              </a:rPr>
              <a:t>n</a:t>
            </a:r>
            <a:r>
              <a:rPr sz="3000" spc="0" baseline="-1386" dirty="0" smtClean="0">
                <a:latin typeface="Century Schoolbook"/>
                <a:cs typeface="Century Schoolbook"/>
              </a:rPr>
              <a:t>t</a:t>
            </a:r>
            <a:r>
              <a:rPr sz="3000" spc="398" baseline="-1386" dirty="0" smtClean="0">
                <a:latin typeface="Century Schoolbook"/>
                <a:cs typeface="Century Schoolbook"/>
              </a:rPr>
              <a:t> </a:t>
            </a:r>
            <a:r>
              <a:rPr sz="3000" spc="0" baseline="-1386" dirty="0" smtClean="0">
                <a:latin typeface="Century Schoolbook"/>
                <a:cs typeface="Century Schoolbook"/>
              </a:rPr>
              <a:t>avail</a:t>
            </a:r>
            <a:r>
              <a:rPr sz="3000" spc="-9" baseline="-1386" dirty="0" smtClean="0">
                <a:latin typeface="Century Schoolbook"/>
                <a:cs typeface="Century Schoolbook"/>
              </a:rPr>
              <a:t>a</a:t>
            </a:r>
            <a:r>
              <a:rPr sz="3000" spc="0" baseline="-1386" dirty="0" smtClean="0">
                <a:latin typeface="Century Schoolbook"/>
                <a:cs typeface="Century Schoolbook"/>
              </a:rPr>
              <a:t>b</a:t>
            </a:r>
            <a:r>
              <a:rPr sz="3000" spc="-9" baseline="-1386" dirty="0" smtClean="0">
                <a:latin typeface="Century Schoolbook"/>
                <a:cs typeface="Century Schoolbook"/>
              </a:rPr>
              <a:t>l</a:t>
            </a:r>
            <a:r>
              <a:rPr sz="3000" spc="0" baseline="-1386" dirty="0" smtClean="0">
                <a:latin typeface="Century Schoolbook"/>
                <a:cs typeface="Century Schoolbook"/>
              </a:rPr>
              <a:t>e</a:t>
            </a:r>
            <a:r>
              <a:rPr sz="3000" spc="-54" baseline="-1386" dirty="0" smtClean="0">
                <a:latin typeface="Century Schoolbook"/>
                <a:cs typeface="Century Schoolbook"/>
              </a:rPr>
              <a:t> </a:t>
            </a:r>
            <a:r>
              <a:rPr sz="3000" spc="9" baseline="-1386" dirty="0" smtClean="0">
                <a:latin typeface="Century Schoolbook"/>
                <a:cs typeface="Century Schoolbook"/>
              </a:rPr>
              <a:t>o</a:t>
            </a:r>
            <a:r>
              <a:rPr sz="3000" spc="0" baseline="-1386" dirty="0" smtClean="0">
                <a:latin typeface="Century Schoolbook"/>
                <a:cs typeface="Century Schoolbook"/>
              </a:rPr>
              <a:t>n</a:t>
            </a:r>
            <a:r>
              <a:rPr sz="3000" spc="-22" baseline="-1386" dirty="0" smtClean="0">
                <a:latin typeface="Century Schoolbook"/>
                <a:cs typeface="Century Schoolbook"/>
              </a:rPr>
              <a:t> </a:t>
            </a:r>
            <a:r>
              <a:rPr sz="3000" spc="-9" baseline="-1386" dirty="0" smtClean="0">
                <a:latin typeface="Century Schoolbook"/>
                <a:cs typeface="Century Schoolbook"/>
              </a:rPr>
              <a:t>t</a:t>
            </a:r>
            <a:r>
              <a:rPr sz="3000" spc="4" baseline="-1386" dirty="0" smtClean="0">
                <a:latin typeface="Century Schoolbook"/>
                <a:cs typeface="Century Schoolbook"/>
              </a:rPr>
              <a:t>h</a:t>
            </a:r>
            <a:r>
              <a:rPr sz="3000" spc="0" baseline="-1386" dirty="0" smtClean="0">
                <a:latin typeface="Century Schoolbook"/>
                <a:cs typeface="Century Schoolbook"/>
              </a:rPr>
              <a:t>e</a:t>
            </a:r>
            <a:r>
              <a:rPr sz="3000" spc="-19" baseline="-1386" dirty="0" smtClean="0">
                <a:latin typeface="Century Schoolbook"/>
                <a:cs typeface="Century Schoolbook"/>
              </a:rPr>
              <a:t> </a:t>
            </a:r>
            <a:r>
              <a:rPr sz="3000" spc="0" baseline="-1386" dirty="0" smtClean="0">
                <a:latin typeface="Century Schoolbook"/>
                <a:cs typeface="Century Schoolbook"/>
              </a:rPr>
              <a:t>n</a:t>
            </a:r>
            <a:r>
              <a:rPr sz="3000" spc="14" baseline="-1386" dirty="0" smtClean="0">
                <a:latin typeface="Century Schoolbook"/>
                <a:cs typeface="Century Schoolbook"/>
              </a:rPr>
              <a:t>e</a:t>
            </a:r>
            <a:r>
              <a:rPr sz="3000" spc="-4" baseline="-1386" dirty="0" smtClean="0">
                <a:latin typeface="Century Schoolbook"/>
                <a:cs typeface="Century Schoolbook"/>
              </a:rPr>
              <a:t>t</a:t>
            </a:r>
            <a:r>
              <a:rPr sz="3000" spc="9" baseline="-1386" dirty="0" smtClean="0">
                <a:latin typeface="Century Schoolbook"/>
                <a:cs typeface="Century Schoolbook"/>
              </a:rPr>
              <a:t>wo</a:t>
            </a:r>
            <a:r>
              <a:rPr sz="3000" spc="0" baseline="-1386" dirty="0" smtClean="0">
                <a:latin typeface="Century Schoolbook"/>
                <a:cs typeface="Century Schoolbook"/>
              </a:rPr>
              <a:t>rk.</a:t>
            </a:r>
            <a:endParaRPr sz="2000">
              <a:latin typeface="Century Schoolbook"/>
              <a:cs typeface="Century Schoolbook"/>
            </a:endParaRPr>
          </a:p>
        </p:txBody>
      </p:sp>
      <p:sp>
        <p:nvSpPr>
          <p:cNvPr id="4" name="object 4"/>
          <p:cNvSpPr txBox="1"/>
          <p:nvPr/>
        </p:nvSpPr>
        <p:spPr>
          <a:xfrm>
            <a:off x="586232" y="5907231"/>
            <a:ext cx="2978446" cy="280944"/>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0" dirty="0" smtClean="0">
                <a:latin typeface="Times New Roman"/>
                <a:cs typeface="Times New Roman"/>
              </a:rPr>
              <a:t> </a:t>
            </a:r>
            <a:r>
              <a:rPr sz="2000" spc="215" dirty="0" smtClean="0">
                <a:latin typeface="Times New Roman"/>
                <a:cs typeface="Times New Roman"/>
              </a:rPr>
              <a:t> </a:t>
            </a:r>
            <a:r>
              <a:rPr sz="2000" spc="0" dirty="0" smtClean="0">
                <a:latin typeface="Century Schoolbook"/>
                <a:cs typeface="Century Schoolbook"/>
              </a:rPr>
              <a:t>RES</a:t>
            </a:r>
            <a:r>
              <a:rPr sz="2000" spc="-9" dirty="0" smtClean="0">
                <a:latin typeface="Century Schoolbook"/>
                <a:cs typeface="Century Schoolbook"/>
              </a:rPr>
              <a:t>T</a:t>
            </a:r>
            <a:r>
              <a:rPr sz="2000" spc="4" dirty="0" smtClean="0">
                <a:latin typeface="Century Schoolbook"/>
                <a:cs typeface="Century Schoolbook"/>
              </a:rPr>
              <a:t>fu</a:t>
            </a:r>
            <a:r>
              <a:rPr sz="2000" spc="0" dirty="0" smtClean="0">
                <a:latin typeface="Century Schoolbook"/>
                <a:cs typeface="Century Schoolbook"/>
              </a:rPr>
              <a:t>l</a:t>
            </a:r>
            <a:r>
              <a:rPr sz="2000" spc="-54" dirty="0" smtClean="0">
                <a:latin typeface="Century Schoolbook"/>
                <a:cs typeface="Century Schoolbook"/>
              </a:rPr>
              <a:t> </a:t>
            </a:r>
            <a:r>
              <a:rPr sz="2000" spc="-9" dirty="0" smtClean="0">
                <a:latin typeface="Century Schoolbook"/>
                <a:cs typeface="Century Schoolbook"/>
              </a:rPr>
              <a:t>W</a:t>
            </a:r>
            <a:r>
              <a:rPr sz="2000" spc="9" dirty="0" smtClean="0">
                <a:latin typeface="Century Schoolbook"/>
                <a:cs typeface="Century Schoolbook"/>
              </a:rPr>
              <a:t>e</a:t>
            </a:r>
            <a:r>
              <a:rPr sz="2000" spc="0" dirty="0" smtClean="0">
                <a:latin typeface="Century Schoolbook"/>
                <a:cs typeface="Century Schoolbook"/>
              </a:rPr>
              <a:t>b</a:t>
            </a:r>
            <a:r>
              <a:rPr sz="2000" spc="-40" dirty="0" smtClean="0">
                <a:latin typeface="Century Schoolbook"/>
                <a:cs typeface="Century Schoolbook"/>
              </a:rPr>
              <a:t> </a:t>
            </a:r>
            <a:r>
              <a:rPr sz="2000" spc="-9" dirty="0" smtClean="0">
                <a:latin typeface="Century Schoolbook"/>
                <a:cs typeface="Century Schoolbook"/>
              </a:rPr>
              <a:t>S</a:t>
            </a:r>
            <a:r>
              <a:rPr sz="2000" spc="9" dirty="0" smtClean="0">
                <a:latin typeface="Century Schoolbook"/>
                <a:cs typeface="Century Schoolbook"/>
              </a:rPr>
              <a:t>e</a:t>
            </a:r>
            <a:r>
              <a:rPr sz="2000" spc="0" dirty="0" smtClean="0">
                <a:latin typeface="Century Schoolbook"/>
                <a:cs typeface="Century Schoolbook"/>
              </a:rPr>
              <a:t>r</a:t>
            </a:r>
            <a:r>
              <a:rPr sz="2000" spc="9" dirty="0" smtClean="0">
                <a:latin typeface="Century Schoolbook"/>
                <a:cs typeface="Century Schoolbook"/>
              </a:rPr>
              <a:t>v</a:t>
            </a:r>
            <a:r>
              <a:rPr sz="2000" spc="0" dirty="0" smtClean="0">
                <a:latin typeface="Century Schoolbook"/>
                <a:cs typeface="Century Schoolbook"/>
              </a:rPr>
              <a:t>ic</a:t>
            </a:r>
            <a:r>
              <a:rPr sz="2000" spc="9" dirty="0" smtClean="0">
                <a:latin typeface="Century Schoolbook"/>
                <a:cs typeface="Century Schoolbook"/>
              </a:rPr>
              <a:t>e</a:t>
            </a:r>
            <a:r>
              <a:rPr sz="2000" spc="0" dirty="0" smtClean="0">
                <a:latin typeface="Century Schoolbook"/>
                <a:cs typeface="Century Schoolbook"/>
              </a:rPr>
              <a:t>s</a:t>
            </a:r>
            <a:endParaRPr sz="2000">
              <a:latin typeface="Century Schoolbook"/>
              <a:cs typeface="Century Schoolbook"/>
            </a:endParaRPr>
          </a:p>
        </p:txBody>
      </p:sp>
      <p:sp>
        <p:nvSpPr>
          <p:cNvPr id="3" name="object 3"/>
          <p:cNvSpPr txBox="1"/>
          <p:nvPr/>
        </p:nvSpPr>
        <p:spPr>
          <a:xfrm>
            <a:off x="586232" y="6440685"/>
            <a:ext cx="8041196" cy="281252"/>
          </a:xfrm>
          <a:prstGeom prst="rect">
            <a:avLst/>
          </a:prstGeom>
        </p:spPr>
        <p:txBody>
          <a:bodyPr wrap="square" lIns="0" tIns="0" rIns="0" bIns="0" rtlCol="0">
            <a:noAutofit/>
          </a:bodyPr>
          <a:lstStyle/>
          <a:p>
            <a:pPr marL="12700">
              <a:lnSpc>
                <a:spcPts val="2165"/>
              </a:lnSpc>
              <a:spcBef>
                <a:spcPts val="108"/>
              </a:spcBef>
            </a:pPr>
            <a:r>
              <a:rPr sz="2000" spc="0" dirty="0" smtClean="0">
                <a:latin typeface="Wingdings"/>
                <a:cs typeface="Wingdings"/>
              </a:rPr>
              <a:t></a:t>
            </a:r>
            <a:r>
              <a:rPr sz="2000" spc="0" dirty="0" smtClean="0">
                <a:latin typeface="Times New Roman"/>
                <a:cs typeface="Times New Roman"/>
              </a:rPr>
              <a:t> </a:t>
            </a:r>
            <a:r>
              <a:rPr sz="2000" spc="215" dirty="0" smtClean="0">
                <a:latin typeface="Times New Roman"/>
                <a:cs typeface="Times New Roman"/>
              </a:rPr>
              <a:t> </a:t>
            </a:r>
            <a:r>
              <a:rPr sz="2000" spc="0" dirty="0" smtClean="0">
                <a:latin typeface="Century Schoolbook"/>
                <a:cs typeface="Century Schoolbook"/>
              </a:rPr>
              <a:t>JA</a:t>
            </a:r>
            <a:r>
              <a:rPr sz="2000" spc="-19" dirty="0" smtClean="0">
                <a:latin typeface="Century Schoolbook"/>
                <a:cs typeface="Century Schoolbook"/>
              </a:rPr>
              <a:t>X</a:t>
            </a:r>
            <a:r>
              <a:rPr sz="2000" spc="9" dirty="0" smtClean="0">
                <a:latin typeface="Century Schoolbook"/>
                <a:cs typeface="Century Schoolbook"/>
              </a:rPr>
              <a:t>-</a:t>
            </a:r>
            <a:r>
              <a:rPr sz="2000" spc="0" dirty="0" smtClean="0">
                <a:latin typeface="Century Schoolbook"/>
                <a:cs typeface="Century Schoolbook"/>
              </a:rPr>
              <a:t>RS</a:t>
            </a:r>
            <a:r>
              <a:rPr sz="2000" spc="-63" dirty="0" smtClean="0">
                <a:latin typeface="Century Schoolbook"/>
                <a:cs typeface="Century Schoolbook"/>
              </a:rPr>
              <a:t> </a:t>
            </a:r>
            <a:r>
              <a:rPr sz="2000" spc="0" dirty="0" smtClean="0">
                <a:latin typeface="Century Schoolbook"/>
                <a:cs typeface="Century Schoolbook"/>
              </a:rPr>
              <a:t>=</a:t>
            </a:r>
            <a:r>
              <a:rPr sz="2000" spc="-2" dirty="0" smtClean="0">
                <a:latin typeface="Century Schoolbook"/>
                <a:cs typeface="Century Schoolbook"/>
              </a:rPr>
              <a:t> </a:t>
            </a:r>
            <a:r>
              <a:rPr sz="2000" spc="0" dirty="0" smtClean="0">
                <a:latin typeface="Century Schoolbook"/>
                <a:cs typeface="Century Schoolbook"/>
              </a:rPr>
              <a:t>JAVA</a:t>
            </a:r>
            <a:r>
              <a:rPr sz="2000" spc="9" dirty="0" smtClean="0">
                <a:latin typeface="Century Schoolbook"/>
                <a:cs typeface="Century Schoolbook"/>
              </a:rPr>
              <a:t>-</a:t>
            </a:r>
            <a:r>
              <a:rPr sz="2000" spc="0" dirty="0" smtClean="0">
                <a:latin typeface="Century Schoolbook"/>
                <a:cs typeface="Century Schoolbook"/>
              </a:rPr>
              <a:t>A</a:t>
            </a:r>
            <a:r>
              <a:rPr sz="2000" spc="-9" dirty="0" smtClean="0">
                <a:latin typeface="Century Schoolbook"/>
                <a:cs typeface="Century Schoolbook"/>
              </a:rPr>
              <a:t>P</a:t>
            </a:r>
            <a:r>
              <a:rPr sz="2000" spc="0" dirty="0" smtClean="0">
                <a:latin typeface="Century Schoolbook"/>
                <a:cs typeface="Century Schoolbook"/>
              </a:rPr>
              <a:t>I</a:t>
            </a:r>
            <a:r>
              <a:rPr sz="2000" spc="-46" dirty="0" smtClean="0">
                <a:latin typeface="Century Schoolbook"/>
                <a:cs typeface="Century Schoolbook"/>
              </a:rPr>
              <a:t> </a:t>
            </a:r>
            <a:r>
              <a:rPr sz="2000" spc="4" dirty="0" smtClean="0">
                <a:latin typeface="Century Schoolbook"/>
                <a:cs typeface="Century Schoolbook"/>
              </a:rPr>
              <a:t>f</a:t>
            </a:r>
            <a:r>
              <a:rPr sz="2000" spc="9" dirty="0" smtClean="0">
                <a:latin typeface="Century Schoolbook"/>
                <a:cs typeface="Century Schoolbook"/>
              </a:rPr>
              <a:t>o</a:t>
            </a:r>
            <a:r>
              <a:rPr sz="2000" spc="0" dirty="0" smtClean="0">
                <a:latin typeface="Century Schoolbook"/>
                <a:cs typeface="Century Schoolbook"/>
              </a:rPr>
              <a:t>r</a:t>
            </a:r>
            <a:r>
              <a:rPr sz="2000" spc="-40" dirty="0" smtClean="0">
                <a:latin typeface="Century Schoolbook"/>
                <a:cs typeface="Century Schoolbook"/>
              </a:rPr>
              <a:t> </a:t>
            </a:r>
            <a:r>
              <a:rPr sz="2000" spc="0" dirty="0" smtClean="0">
                <a:latin typeface="Century Schoolbook"/>
                <a:cs typeface="Century Schoolbook"/>
              </a:rPr>
              <a:t>RE</a:t>
            </a:r>
            <a:r>
              <a:rPr sz="2000" spc="-9" dirty="0" smtClean="0">
                <a:latin typeface="Century Schoolbook"/>
                <a:cs typeface="Century Schoolbook"/>
              </a:rPr>
              <a:t>ST</a:t>
            </a:r>
            <a:r>
              <a:rPr sz="2000" spc="4" dirty="0" smtClean="0">
                <a:latin typeface="Century Schoolbook"/>
                <a:cs typeface="Century Schoolbook"/>
              </a:rPr>
              <a:t>f</a:t>
            </a:r>
            <a:r>
              <a:rPr sz="2000" spc="0" dirty="0" smtClean="0">
                <a:latin typeface="Century Schoolbook"/>
                <a:cs typeface="Century Schoolbook"/>
              </a:rPr>
              <a:t>ul</a:t>
            </a:r>
            <a:r>
              <a:rPr sz="2000" spc="-29" dirty="0" smtClean="0">
                <a:latin typeface="Century Schoolbook"/>
                <a:cs typeface="Century Schoolbook"/>
              </a:rPr>
              <a:t> </a:t>
            </a:r>
            <a:r>
              <a:rPr sz="2000" spc="-9" dirty="0" smtClean="0">
                <a:latin typeface="Century Schoolbook"/>
                <a:cs typeface="Century Schoolbook"/>
              </a:rPr>
              <a:t>W</a:t>
            </a:r>
            <a:r>
              <a:rPr sz="2000" spc="9" dirty="0" smtClean="0">
                <a:latin typeface="Century Schoolbook"/>
                <a:cs typeface="Century Schoolbook"/>
              </a:rPr>
              <a:t>e</a:t>
            </a:r>
            <a:r>
              <a:rPr sz="2000" spc="0" dirty="0" smtClean="0">
                <a:latin typeface="Century Schoolbook"/>
                <a:cs typeface="Century Schoolbook"/>
              </a:rPr>
              <a:t>b</a:t>
            </a:r>
            <a:r>
              <a:rPr sz="2000" spc="-50" dirty="0" smtClean="0">
                <a:latin typeface="Century Schoolbook"/>
                <a:cs typeface="Century Schoolbook"/>
              </a:rPr>
              <a:t> </a:t>
            </a:r>
            <a:r>
              <a:rPr sz="2000" spc="-9" dirty="0" smtClean="0">
                <a:latin typeface="Century Schoolbook"/>
                <a:cs typeface="Century Schoolbook"/>
              </a:rPr>
              <a:t>S</a:t>
            </a:r>
            <a:r>
              <a:rPr sz="2000" spc="9" dirty="0" smtClean="0">
                <a:latin typeface="Century Schoolbook"/>
                <a:cs typeface="Century Schoolbook"/>
              </a:rPr>
              <a:t>e</a:t>
            </a:r>
            <a:r>
              <a:rPr sz="2000" spc="0" dirty="0" smtClean="0">
                <a:latin typeface="Century Schoolbook"/>
                <a:cs typeface="Century Schoolbook"/>
              </a:rPr>
              <a:t>r</a:t>
            </a:r>
            <a:r>
              <a:rPr sz="2000" spc="9" dirty="0" smtClean="0">
                <a:latin typeface="Century Schoolbook"/>
                <a:cs typeface="Century Schoolbook"/>
              </a:rPr>
              <a:t>v</a:t>
            </a:r>
            <a:r>
              <a:rPr sz="2000" spc="0" dirty="0" smtClean="0">
                <a:latin typeface="Century Schoolbook"/>
                <a:cs typeface="Century Schoolbook"/>
              </a:rPr>
              <a:t>ic</a:t>
            </a:r>
            <a:r>
              <a:rPr sz="2000" spc="9" dirty="0" smtClean="0">
                <a:latin typeface="Century Schoolbook"/>
                <a:cs typeface="Century Schoolbook"/>
              </a:rPr>
              <a:t>e</a:t>
            </a:r>
            <a:r>
              <a:rPr sz="2000" spc="-9" dirty="0" smtClean="0">
                <a:latin typeface="Century Schoolbook"/>
                <a:cs typeface="Century Schoolbook"/>
              </a:rPr>
              <a:t>s</a:t>
            </a:r>
            <a:r>
              <a:rPr sz="2000" spc="0" dirty="0" smtClean="0">
                <a:latin typeface="Century Schoolbook"/>
                <a:cs typeface="Century Schoolbook"/>
              </a:rPr>
              <a:t>,</a:t>
            </a:r>
            <a:r>
              <a:rPr sz="2000" spc="-76" dirty="0" smtClean="0">
                <a:latin typeface="Century Schoolbook"/>
                <a:cs typeface="Century Schoolbook"/>
              </a:rPr>
              <a:t> </a:t>
            </a:r>
            <a:r>
              <a:rPr sz="2000" spc="0" dirty="0" smtClean="0">
                <a:latin typeface="Century Schoolbook"/>
                <a:cs typeface="Century Schoolbook"/>
              </a:rPr>
              <a:t>u</a:t>
            </a:r>
            <a:r>
              <a:rPr sz="2000" spc="-9" dirty="0" smtClean="0">
                <a:latin typeface="Century Schoolbook"/>
                <a:cs typeface="Century Schoolbook"/>
              </a:rPr>
              <a:t>s</a:t>
            </a:r>
            <a:r>
              <a:rPr sz="2000" spc="0" dirty="0" smtClean="0">
                <a:latin typeface="Century Schoolbook"/>
                <a:cs typeface="Century Schoolbook"/>
              </a:rPr>
              <a:t>ing</a:t>
            </a:r>
            <a:r>
              <a:rPr sz="2000" spc="-20" dirty="0" smtClean="0">
                <a:latin typeface="Century Schoolbook"/>
                <a:cs typeface="Century Schoolbook"/>
              </a:rPr>
              <a:t> </a:t>
            </a:r>
            <a:r>
              <a:rPr sz="2000" spc="9" dirty="0" smtClean="0">
                <a:latin typeface="Century Schoolbook"/>
                <a:cs typeface="Century Schoolbook"/>
              </a:rPr>
              <a:t>o</a:t>
            </a:r>
            <a:r>
              <a:rPr sz="2000" spc="0" dirty="0" smtClean="0">
                <a:latin typeface="Century Schoolbook"/>
                <a:cs typeface="Century Schoolbook"/>
              </a:rPr>
              <a:t>nly</a:t>
            </a:r>
            <a:r>
              <a:rPr sz="2000" spc="-54" dirty="0" smtClean="0">
                <a:latin typeface="Century Schoolbook"/>
                <a:cs typeface="Century Schoolbook"/>
              </a:rPr>
              <a:t> </a:t>
            </a:r>
            <a:r>
              <a:rPr sz="2000" spc="0" dirty="0" smtClean="0">
                <a:latin typeface="Century Schoolbook"/>
                <a:cs typeface="Century Schoolbook"/>
              </a:rPr>
              <a:t>H</a:t>
            </a:r>
            <a:r>
              <a:rPr sz="2000" spc="-14" dirty="0" smtClean="0">
                <a:latin typeface="Century Schoolbook"/>
                <a:cs typeface="Century Schoolbook"/>
              </a:rPr>
              <a:t>T</a:t>
            </a:r>
            <a:r>
              <a:rPr sz="2000" spc="-9" dirty="0" smtClean="0">
                <a:latin typeface="Century Schoolbook"/>
                <a:cs typeface="Century Schoolbook"/>
              </a:rPr>
              <a:t>T</a:t>
            </a:r>
            <a:r>
              <a:rPr sz="2000" spc="0" dirty="0" smtClean="0">
                <a:latin typeface="Century Schoolbook"/>
                <a:cs typeface="Century Schoolbook"/>
              </a:rPr>
              <a:t>P</a:t>
            </a:r>
            <a:endParaRPr sz="2000">
              <a:latin typeface="Century Schoolbook"/>
              <a:cs typeface="Century Schoolbook"/>
            </a:endParaRPr>
          </a:p>
        </p:txBody>
      </p:sp>
      <p:sp>
        <p:nvSpPr>
          <p:cNvPr id="2" name="object 2"/>
          <p:cNvSpPr txBox="1"/>
          <p:nvPr/>
        </p:nvSpPr>
        <p:spPr>
          <a:xfrm>
            <a:off x="0" y="0"/>
            <a:ext cx="9144000" cy="876300"/>
          </a:xfrm>
          <a:prstGeom prst="rect">
            <a:avLst/>
          </a:prstGeom>
        </p:spPr>
        <p:txBody>
          <a:bodyPr wrap="square" lIns="0" tIns="0" rIns="0" bIns="0" rtlCol="0">
            <a:noAutofit/>
          </a:bodyPr>
          <a:lstStyle/>
          <a:p>
            <a:pPr>
              <a:lnSpc>
                <a:spcPts val="900"/>
              </a:lnSpc>
              <a:spcBef>
                <a:spcPts val="9"/>
              </a:spcBef>
            </a:pPr>
            <a:endParaRPr sz="900"/>
          </a:p>
          <a:p>
            <a:pPr marL="2002282">
              <a:lnSpc>
                <a:spcPct val="100179"/>
              </a:lnSpc>
            </a:pPr>
            <a:r>
              <a:rPr sz="4000" spc="0" dirty="0" smtClean="0">
                <a:latin typeface="Century Schoolbook"/>
                <a:cs typeface="Century Schoolbook"/>
              </a:rPr>
              <a:t>Types</a:t>
            </a:r>
            <a:r>
              <a:rPr sz="4000" spc="-54" dirty="0" smtClean="0">
                <a:latin typeface="Century Schoolbook"/>
                <a:cs typeface="Century Schoolbook"/>
              </a:rPr>
              <a:t> </a:t>
            </a:r>
            <a:r>
              <a:rPr sz="4000" spc="0" dirty="0" smtClean="0">
                <a:latin typeface="Century Schoolbook"/>
                <a:cs typeface="Century Schoolbook"/>
              </a:rPr>
              <a:t>of</a:t>
            </a:r>
            <a:r>
              <a:rPr sz="4000" spc="25" dirty="0" smtClean="0">
                <a:latin typeface="Century Schoolbook"/>
                <a:cs typeface="Century Schoolbook"/>
              </a:rPr>
              <a:t> </a:t>
            </a:r>
            <a:r>
              <a:rPr sz="4000" spc="0" dirty="0" smtClean="0">
                <a:latin typeface="Century Schoolbook"/>
                <a:cs typeface="Century Schoolbook"/>
              </a:rPr>
              <a:t>Web</a:t>
            </a:r>
            <a:r>
              <a:rPr sz="4000" spc="-44" dirty="0" smtClean="0">
                <a:latin typeface="Century Schoolbook"/>
                <a:cs typeface="Century Schoolbook"/>
              </a:rPr>
              <a:t> </a:t>
            </a:r>
            <a:r>
              <a:rPr sz="4000" spc="0" dirty="0" smtClean="0">
                <a:latin typeface="Century Schoolbook"/>
                <a:cs typeface="Century Schoolbook"/>
              </a:rPr>
              <a:t>serv</a:t>
            </a:r>
            <a:r>
              <a:rPr sz="4000" spc="9" dirty="0" smtClean="0">
                <a:latin typeface="Century Schoolbook"/>
                <a:cs typeface="Century Schoolbook"/>
              </a:rPr>
              <a:t>i</a:t>
            </a:r>
            <a:r>
              <a:rPr sz="4000" spc="0" dirty="0" smtClean="0">
                <a:latin typeface="Century Schoolbook"/>
                <a:cs typeface="Century Schoolbook"/>
              </a:rPr>
              <a:t>ces</a:t>
            </a:r>
            <a:endParaRPr sz="4000">
              <a:latin typeface="Century Schoolbook"/>
              <a:cs typeface="Century Schoolbook"/>
            </a:endParaRPr>
          </a:p>
        </p:txBody>
      </p:sp>
    </p:spTree>
    <p:extLst>
      <p:ext uri="{BB962C8B-B14F-4D97-AF65-F5344CB8AC3E}">
        <p14:creationId xmlns:p14="http://schemas.microsoft.com/office/powerpoint/2010/main" val="183691981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Web Services</a:t>
            </a:r>
            <a:endParaRPr lang="en-US" dirty="0"/>
          </a:p>
        </p:txBody>
      </p:sp>
      <p:sp>
        <p:nvSpPr>
          <p:cNvPr id="3" name="Content Placeholder 2"/>
          <p:cNvSpPr>
            <a:spLocks noGrp="1"/>
          </p:cNvSpPr>
          <p:nvPr>
            <p:ph idx="1"/>
          </p:nvPr>
        </p:nvSpPr>
        <p:spPr/>
        <p:txBody>
          <a:bodyPr/>
          <a:lstStyle/>
          <a:p>
            <a:r>
              <a:rPr lang="en-US" dirty="0" smtClean="0"/>
              <a:t>WSDL</a:t>
            </a:r>
          </a:p>
          <a:p>
            <a:r>
              <a:rPr lang="en-US" dirty="0" smtClean="0"/>
              <a:t>UDDI</a:t>
            </a:r>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2490</TotalTime>
  <Words>3011</Words>
  <Application>Microsoft Office PowerPoint</Application>
  <PresentationFormat>On-screen Show (4:3)</PresentationFormat>
  <Paragraphs>573</Paragraphs>
  <Slides>49</Slides>
  <Notes>5</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Web Service</vt:lpstr>
      <vt:lpstr>Web Services</vt:lpstr>
      <vt:lpstr>What is a Web Service?</vt:lpstr>
      <vt:lpstr>Why we use it?</vt:lpstr>
      <vt:lpstr>How Web Services Work - Overview</vt:lpstr>
      <vt:lpstr>WEB SERVICES Services available over the web </vt:lpstr>
      <vt:lpstr>Types of Web Services </vt:lpstr>
      <vt:lpstr>PowerPoint Presentation</vt:lpstr>
      <vt:lpstr>Components of Web Services</vt:lpstr>
      <vt:lpstr>WEB SERVICES WSDL-UDDI </vt:lpstr>
      <vt:lpstr>PowerPoint Presentation</vt:lpstr>
      <vt:lpstr>SOAP Web Services</vt:lpstr>
      <vt:lpstr>What  is a Soap Web Service? </vt:lpstr>
      <vt:lpstr>What  are Soap Web Service?</vt:lpstr>
      <vt:lpstr>What  are Soap Web Service?</vt:lpstr>
      <vt:lpstr>SOAP</vt:lpstr>
      <vt:lpstr>SOAP</vt:lpstr>
      <vt:lpstr>What  are Soap Web Service?</vt:lpstr>
      <vt:lpstr>JAX-WS</vt:lpstr>
      <vt:lpstr>RPC Style </vt:lpstr>
      <vt:lpstr>Document Style </vt:lpstr>
      <vt:lpstr>SOAP binding style</vt:lpstr>
      <vt:lpstr>Document style binding</vt:lpstr>
      <vt:lpstr>RPC binding</vt:lpstr>
      <vt:lpstr>REST</vt:lpstr>
      <vt:lpstr>What are RESTful Web Services?</vt:lpstr>
      <vt:lpstr>What is REST? </vt:lpstr>
      <vt:lpstr>PowerPoint Presentation</vt:lpstr>
      <vt:lpstr>What are the principles/constraints of REST architecture?</vt:lpstr>
      <vt:lpstr>What are RESTful Web Services?</vt:lpstr>
      <vt:lpstr>What are RESTful Web Services?</vt:lpstr>
      <vt:lpstr>What are RESTful Web Services?</vt:lpstr>
      <vt:lpstr>PowerPoint Presentation</vt:lpstr>
      <vt:lpstr>What are RESTful Web Services?</vt:lpstr>
      <vt:lpstr>What are RESTful Web Services?</vt:lpstr>
      <vt:lpstr>What are RESTful Web Services?</vt:lpstr>
      <vt:lpstr>What are RESTful Web Services?</vt:lpstr>
      <vt:lpstr>What are RESTful Web Services?</vt:lpstr>
      <vt:lpstr>What are RESTful Web Services?</vt:lpstr>
      <vt:lpstr>What are RESTful Web Services?</vt:lpstr>
      <vt:lpstr>PowerPoint Presentation</vt:lpstr>
      <vt:lpstr>SOAP vs REST</vt:lpstr>
      <vt:lpstr>Web service Flow (Actual)</vt:lpstr>
      <vt:lpstr>SOAP VS REST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shanmugapriya</dc:creator>
  <cp:lastModifiedBy>Shanmugapriya</cp:lastModifiedBy>
  <cp:revision>177</cp:revision>
  <dcterms:created xsi:type="dcterms:W3CDTF">2018-03-13T11:28:17Z</dcterms:created>
  <dcterms:modified xsi:type="dcterms:W3CDTF">2021-04-09T08:38:28Z</dcterms:modified>
</cp:coreProperties>
</file>