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5"/>
  </p:sldMasterIdLst>
  <p:notesMasterIdLst>
    <p:notesMasterId r:id="rId26"/>
  </p:notesMasterIdLst>
  <p:sldIdLst>
    <p:sldId id="258" r:id="rId6"/>
    <p:sldId id="265" r:id="rId7"/>
    <p:sldId id="330" r:id="rId8"/>
    <p:sldId id="344" r:id="rId9"/>
    <p:sldId id="338" r:id="rId10"/>
    <p:sldId id="321" r:id="rId11"/>
    <p:sldId id="317" r:id="rId12"/>
    <p:sldId id="349" r:id="rId13"/>
    <p:sldId id="350" r:id="rId14"/>
    <p:sldId id="352" r:id="rId15"/>
    <p:sldId id="354" r:id="rId16"/>
    <p:sldId id="356" r:id="rId17"/>
    <p:sldId id="345" r:id="rId18"/>
    <p:sldId id="347" r:id="rId19"/>
    <p:sldId id="343" r:id="rId20"/>
    <p:sldId id="322" r:id="rId21"/>
    <p:sldId id="323" r:id="rId22"/>
    <p:sldId id="324" r:id="rId23"/>
    <p:sldId id="355" r:id="rId24"/>
    <p:sldId id="30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A41794-FEA8-4895-AEE3-74F620D66952}">
          <p14:sldIdLst>
            <p14:sldId id="258"/>
            <p14:sldId id="265"/>
            <p14:sldId id="330"/>
            <p14:sldId id="344"/>
          </p14:sldIdLst>
        </p14:section>
        <p14:section name="High Level Architectures" id="{97BF0612-6300-4F45-BB54-79C827EC3356}">
          <p14:sldIdLst>
            <p14:sldId id="338"/>
            <p14:sldId id="321"/>
            <p14:sldId id="317"/>
            <p14:sldId id="349"/>
            <p14:sldId id="350"/>
            <p14:sldId id="352"/>
          </p14:sldIdLst>
        </p14:section>
        <p14:section name="Testing Approach" id="{12DC0515-6DC1-410D-8478-814E43268CAB}">
          <p14:sldIdLst>
            <p14:sldId id="354"/>
            <p14:sldId id="356"/>
          </p14:sldIdLst>
        </p14:section>
        <p14:section name="Next Steps" id="{33284628-A792-4963-ADA5-17DF349BF3A4}">
          <p14:sldIdLst>
            <p14:sldId id="345"/>
            <p14:sldId id="347"/>
          </p14:sldIdLst>
        </p14:section>
        <p14:section name="Versions" id="{46A795E8-ADF5-465A-AAAE-C1023929DCE5}">
          <p14:sldIdLst>
            <p14:sldId id="343"/>
          </p14:sldIdLst>
        </p14:section>
        <p14:section name="Appendix" id="{A296CC58-ADA9-4CE0-83E6-EEB4DEA71494}">
          <p14:sldIdLst>
            <p14:sldId id="322"/>
            <p14:sldId id="323"/>
            <p14:sldId id="324"/>
            <p14:sldId id="355"/>
            <p14:sldId id="30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FB05F0B-69D8-A56E-11F4-1867AFA488D4}" name="Gibbons, Charlie (DSIT)" initials="GC(" userId="S::Charlie.Gibbons@dsit.gov.uk::717abfc2-e9a7-41c7-b902-43cf2223d8e3" providerId="AD"/>
  <p188:author id="{CDDBD933-A730-C4CB-362D-2D69111373B8}" name="Buckley, David (DSIT)" initials="" userId="S::David.Buckley@dsit.gov.uk::f6956dc0-4aa5-4d72-8451-bad08d860b01" providerId="AD"/>
  <p188:author id="{E604866E-DBE2-7BC5-F731-70B23171524F}" name="Buckley, David (DSIT)" initials="B(" userId="S::david.buckley@dsit.gov.uk::f6956dc0-4aa5-4d72-8451-bad08d860b01" providerId="AD"/>
  <p188:author id="{F90E786F-D9A5-CCE5-CAB5-D0967D9D1BC4}" name="Lefkovitz, Naomi B. (Fed)" initials="" userId="S::nbl@NIST.GOV::74073d10-a376-4179-93ed-69a4c52e8398" providerId="AD"/>
  <p188:author id="{EDDD9676-44BB-B73C-3870-71CF4EDE4908}" name="Howarth, Gary S. (Fed)" initials="HGS(" userId="S::gsh3@nist.gov::1e8e3294-bdc8-4b0b-a61d-697689c9ea2a" providerId="AD"/>
  <p188:author id="{9E72CEF8-BD77-0B17-6A7C-717D8624CB8C}" name="Moore2, Benjamin (DSIT)" initials="" userId="S::Benjamin.Moore2@dsit.gov.uk::5e1faf69-b654-4b32-9f7a-580f7965e0d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4F2"/>
    <a:srgbClr val="6FF8F0"/>
    <a:srgbClr val="A1F8F9"/>
    <a:srgbClr val="C5D8E3"/>
    <a:srgbClr val="F4FBFF"/>
    <a:srgbClr val="EFEEE3"/>
    <a:srgbClr val="32304E"/>
    <a:srgbClr val="252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AAD58-67F7-500A-0B5E-D01790AB9328}" v="296" dt="2024-04-17T09:25:00.430"/>
    <p1510:client id="{352A1182-F9C8-C64C-B1D6-C989A331A657}" v="232" dt="2024-04-16T16:06:10.482"/>
    <p1510:client id="{F9ECBC62-2778-4B9C-B130-CA0887F0C063}" v="1268" dt="2024-04-16T10:04:32.3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harlie (DSIT)" userId="S::charlie.gibbons@dsit.gov.uk::717abfc2-e9a7-41c7-b902-43cf2223d8e3" providerId="AD" clId="Web-{316AAD58-67F7-500A-0B5E-D01790AB9328}"/>
    <pc:docChg chg="modSld sldOrd">
      <pc:chgData name="Gibbons, Charlie (DSIT)" userId="S::charlie.gibbons@dsit.gov.uk::717abfc2-e9a7-41c7-b902-43cf2223d8e3" providerId="AD" clId="Web-{316AAD58-67F7-500A-0B5E-D01790AB9328}" dt="2024-04-17T09:25:00.430" v="243" actId="20577"/>
      <pc:docMkLst>
        <pc:docMk/>
      </pc:docMkLst>
      <pc:sldChg chg="modSp">
        <pc:chgData name="Gibbons, Charlie (DSIT)" userId="S::charlie.gibbons@dsit.gov.uk::717abfc2-e9a7-41c7-b902-43cf2223d8e3" providerId="AD" clId="Web-{316AAD58-67F7-500A-0B5E-D01790AB9328}" dt="2024-04-17T09:23:03.707" v="215"/>
        <pc:sldMkLst>
          <pc:docMk/>
          <pc:sldMk cId="3215333000" sldId="265"/>
        </pc:sldMkLst>
        <pc:graphicFrameChg chg="mod modGraphic">
          <ac:chgData name="Gibbons, Charlie (DSIT)" userId="S::charlie.gibbons@dsit.gov.uk::717abfc2-e9a7-41c7-b902-43cf2223d8e3" providerId="AD" clId="Web-{316AAD58-67F7-500A-0B5E-D01790AB9328}" dt="2024-04-17T09:23:03.707" v="215"/>
          <ac:graphicFrameMkLst>
            <pc:docMk/>
            <pc:sldMk cId="3215333000" sldId="265"/>
            <ac:graphicFrameMk id="5" creationId="{0B69C0B0-3756-3F40-71A4-9CF737993125}"/>
          </ac:graphicFrameMkLst>
        </pc:graphicFrameChg>
      </pc:sldChg>
      <pc:sldChg chg="modSp">
        <pc:chgData name="Gibbons, Charlie (DSIT)" userId="S::charlie.gibbons@dsit.gov.uk::717abfc2-e9a7-41c7-b902-43cf2223d8e3" providerId="AD" clId="Web-{316AAD58-67F7-500A-0B5E-D01790AB9328}" dt="2024-04-17T09:23:54.193" v="221" actId="20577"/>
        <pc:sldMkLst>
          <pc:docMk/>
          <pc:sldMk cId="1621117248" sldId="304"/>
        </pc:sldMkLst>
        <pc:spChg chg="mod">
          <ac:chgData name="Gibbons, Charlie (DSIT)" userId="S::charlie.gibbons@dsit.gov.uk::717abfc2-e9a7-41c7-b902-43cf2223d8e3" providerId="AD" clId="Web-{316AAD58-67F7-500A-0B5E-D01790AB9328}" dt="2024-04-17T09:23:54.193" v="221" actId="20577"/>
          <ac:spMkLst>
            <pc:docMk/>
            <pc:sldMk cId="1621117248" sldId="304"/>
            <ac:spMk id="2" creationId="{FCCA79E1-480B-3CCD-C99D-14494A8DCC10}"/>
          </ac:spMkLst>
        </pc:spChg>
      </pc:sldChg>
      <pc:sldChg chg="ord">
        <pc:chgData name="Gibbons, Charlie (DSIT)" userId="S::charlie.gibbons@dsit.gov.uk::717abfc2-e9a7-41c7-b902-43cf2223d8e3" providerId="AD" clId="Web-{316AAD58-67F7-500A-0B5E-D01790AB9328}" dt="2024-04-17T09:22:38.785" v="202"/>
        <pc:sldMkLst>
          <pc:docMk/>
          <pc:sldMk cId="2915604549" sldId="321"/>
        </pc:sldMkLst>
      </pc:sldChg>
      <pc:sldChg chg="modSp">
        <pc:chgData name="Gibbons, Charlie (DSIT)" userId="S::charlie.gibbons@dsit.gov.uk::717abfc2-e9a7-41c7-b902-43cf2223d8e3" providerId="AD" clId="Web-{316AAD58-67F7-500A-0B5E-D01790AB9328}" dt="2024-04-17T09:22:54.754" v="209" actId="20577"/>
        <pc:sldMkLst>
          <pc:docMk/>
          <pc:sldMk cId="1061672847" sldId="338"/>
        </pc:sldMkLst>
        <pc:spChg chg="mod">
          <ac:chgData name="Gibbons, Charlie (DSIT)" userId="S::charlie.gibbons@dsit.gov.uk::717abfc2-e9a7-41c7-b902-43cf2223d8e3" providerId="AD" clId="Web-{316AAD58-67F7-500A-0B5E-D01790AB9328}" dt="2024-04-17T09:22:54.754" v="209" actId="20577"/>
          <ac:spMkLst>
            <pc:docMk/>
            <pc:sldMk cId="1061672847" sldId="338"/>
            <ac:spMk id="57" creationId="{00000000-0000-0000-0000-000000000000}"/>
          </ac:spMkLst>
        </pc:spChg>
        <pc:graphicFrameChg chg="mod">
          <ac:chgData name="Gibbons, Charlie (DSIT)" userId="S::charlie.gibbons@dsit.gov.uk::717abfc2-e9a7-41c7-b902-43cf2223d8e3" providerId="AD" clId="Web-{316AAD58-67F7-500A-0B5E-D01790AB9328}" dt="2024-04-17T09:21:16.032" v="0" actId="1076"/>
          <ac:graphicFrameMkLst>
            <pc:docMk/>
            <pc:sldMk cId="1061672847" sldId="338"/>
            <ac:graphicFrameMk id="3" creationId="{82718934-896F-5DF1-0834-8B75BE17F1E5}"/>
          </ac:graphicFrameMkLst>
        </pc:graphicFrameChg>
      </pc:sldChg>
      <pc:sldChg chg="modSp ord">
        <pc:chgData name="Gibbons, Charlie (DSIT)" userId="S::charlie.gibbons@dsit.gov.uk::717abfc2-e9a7-41c7-b902-43cf2223d8e3" providerId="AD" clId="Web-{316AAD58-67F7-500A-0B5E-D01790AB9328}" dt="2024-04-17T09:22:27.315" v="197"/>
        <pc:sldMkLst>
          <pc:docMk/>
          <pc:sldMk cId="859050075" sldId="343"/>
        </pc:sldMkLst>
        <pc:graphicFrameChg chg="mod modGraphic">
          <ac:chgData name="Gibbons, Charlie (DSIT)" userId="S::charlie.gibbons@dsit.gov.uk::717abfc2-e9a7-41c7-b902-43cf2223d8e3" providerId="AD" clId="Web-{316AAD58-67F7-500A-0B5E-D01790AB9328}" dt="2024-04-17T09:22:24.362" v="196"/>
          <ac:graphicFrameMkLst>
            <pc:docMk/>
            <pc:sldMk cId="859050075" sldId="343"/>
            <ac:graphicFrameMk id="4" creationId="{88AD8DD3-F786-66B1-90EE-4CCFE436CD40}"/>
          </ac:graphicFrameMkLst>
        </pc:graphicFrameChg>
      </pc:sldChg>
      <pc:sldChg chg="modSp">
        <pc:chgData name="Gibbons, Charlie (DSIT)" userId="S::charlie.gibbons@dsit.gov.uk::717abfc2-e9a7-41c7-b902-43cf2223d8e3" providerId="AD" clId="Web-{316AAD58-67F7-500A-0B5E-D01790AB9328}" dt="2024-04-17T09:25:00.430" v="243" actId="20577"/>
        <pc:sldMkLst>
          <pc:docMk/>
          <pc:sldMk cId="1349023607" sldId="344"/>
        </pc:sldMkLst>
        <pc:spChg chg="mod">
          <ac:chgData name="Gibbons, Charlie (DSIT)" userId="S::charlie.gibbons@dsit.gov.uk::717abfc2-e9a7-41c7-b902-43cf2223d8e3" providerId="AD" clId="Web-{316AAD58-67F7-500A-0B5E-D01790AB9328}" dt="2024-04-17T09:24:56.539" v="239" actId="14100"/>
          <ac:spMkLst>
            <pc:docMk/>
            <pc:sldMk cId="1349023607" sldId="344"/>
            <ac:spMk id="9" creationId="{8AFC743F-26EE-D9E0-37BD-D3304C2A3E6C}"/>
          </ac:spMkLst>
        </pc:spChg>
        <pc:spChg chg="mod">
          <ac:chgData name="Gibbons, Charlie (DSIT)" userId="S::charlie.gibbons@dsit.gov.uk::717abfc2-e9a7-41c7-b902-43cf2223d8e3" providerId="AD" clId="Web-{316AAD58-67F7-500A-0B5E-D01790AB9328}" dt="2024-04-17T09:25:00.430" v="243" actId="20577"/>
          <ac:spMkLst>
            <pc:docMk/>
            <pc:sldMk cId="1349023607" sldId="344"/>
            <ac:spMk id="10" creationId="{6B2DD44A-95A6-9177-72EB-CA693785B1B1}"/>
          </ac:spMkLst>
        </pc:spChg>
        <pc:picChg chg="mod">
          <ac:chgData name="Gibbons, Charlie (DSIT)" userId="S::charlie.gibbons@dsit.gov.uk::717abfc2-e9a7-41c7-b902-43cf2223d8e3" providerId="AD" clId="Web-{316AAD58-67F7-500A-0B5E-D01790AB9328}" dt="2024-04-17T09:24:00.162" v="222" actId="1076"/>
          <ac:picMkLst>
            <pc:docMk/>
            <pc:sldMk cId="1349023607" sldId="344"/>
            <ac:picMk id="3" creationId="{7520561E-0272-5950-D230-C76A57C13000}"/>
          </ac:picMkLst>
        </pc:picChg>
      </pc:sldChg>
      <pc:sldChg chg="modSp">
        <pc:chgData name="Gibbons, Charlie (DSIT)" userId="S::charlie.gibbons@dsit.gov.uk::717abfc2-e9a7-41c7-b902-43cf2223d8e3" providerId="AD" clId="Web-{316AAD58-67F7-500A-0B5E-D01790AB9328}" dt="2024-04-17T09:23:17.364" v="216" actId="1076"/>
        <pc:sldMkLst>
          <pc:docMk/>
          <pc:sldMk cId="2102748250" sldId="352"/>
        </pc:sldMkLst>
        <pc:spChg chg="mod">
          <ac:chgData name="Gibbons, Charlie (DSIT)" userId="S::charlie.gibbons@dsit.gov.uk::717abfc2-e9a7-41c7-b902-43cf2223d8e3" providerId="AD" clId="Web-{316AAD58-67F7-500A-0B5E-D01790AB9328}" dt="2024-04-17T09:23:17.364" v="216" actId="1076"/>
          <ac:spMkLst>
            <pc:docMk/>
            <pc:sldMk cId="2102748250" sldId="352"/>
            <ac:spMk id="2" creationId="{33850154-B0DE-2D10-4121-385B2078749D}"/>
          </ac:spMkLst>
        </pc:spChg>
      </pc:sldChg>
      <pc:sldChg chg="ord">
        <pc:chgData name="Gibbons, Charlie (DSIT)" userId="S::charlie.gibbons@dsit.gov.uk::717abfc2-e9a7-41c7-b902-43cf2223d8e3" providerId="AD" clId="Web-{316AAD58-67F7-500A-0B5E-D01790AB9328}" dt="2024-04-17T09:23:24.677" v="217"/>
        <pc:sldMkLst>
          <pc:docMk/>
          <pc:sldMk cId="2709614569" sldId="356"/>
        </pc:sldMkLst>
      </pc:sldChg>
    </pc:docChg>
  </pc:docChgLst>
  <pc:docChgLst>
    <pc:chgData name="Moore2, Benjamin (DSIT)" userId="S::benjamin.moore2@dsit.gov.uk::5e1faf69-b654-4b32-9f7a-580f7965e0d3" providerId="AD" clId="Web-{99A90D37-856C-7809-D373-3576F987F85E}"/>
    <pc:docChg chg="modSld">
      <pc:chgData name="Moore2, Benjamin (DSIT)" userId="S::benjamin.moore2@dsit.gov.uk::5e1faf69-b654-4b32-9f7a-580f7965e0d3" providerId="AD" clId="Web-{99A90D37-856C-7809-D373-3576F987F85E}" dt="2024-04-15T15:22:17.624" v="1" actId="20577"/>
      <pc:docMkLst>
        <pc:docMk/>
      </pc:docMkLst>
      <pc:sldChg chg="modSp">
        <pc:chgData name="Moore2, Benjamin (DSIT)" userId="S::benjamin.moore2@dsit.gov.uk::5e1faf69-b654-4b32-9f7a-580f7965e0d3" providerId="AD" clId="Web-{99A90D37-856C-7809-D373-3576F987F85E}" dt="2024-04-15T15:22:17.624" v="1" actId="20577"/>
        <pc:sldMkLst>
          <pc:docMk/>
          <pc:sldMk cId="2549774422" sldId="258"/>
        </pc:sldMkLst>
        <pc:spChg chg="mod">
          <ac:chgData name="Moore2, Benjamin (DSIT)" userId="S::benjamin.moore2@dsit.gov.uk::5e1faf69-b654-4b32-9f7a-580f7965e0d3" providerId="AD" clId="Web-{99A90D37-856C-7809-D373-3576F987F85E}" dt="2024-04-15T15:22:17.624" v="1" actId="20577"/>
          <ac:spMkLst>
            <pc:docMk/>
            <pc:sldMk cId="2549774422" sldId="258"/>
            <ac:spMk id="57" creationId="{00000000-0000-0000-0000-000000000000}"/>
          </ac:spMkLst>
        </pc:spChg>
      </pc:sldChg>
    </pc:docChg>
  </pc:docChgLst>
  <pc:docChgLst>
    <pc:chgData name="Gibbons, Charlie (DSIT)" userId="717abfc2-e9a7-41c7-b902-43cf2223d8e3" providerId="ADAL" clId="{F9ECBC62-2778-4B9C-B130-CA0887F0C063}"/>
    <pc:docChg chg="undo custSel addSld delSld modSld modSection">
      <pc:chgData name="Gibbons, Charlie (DSIT)" userId="717abfc2-e9a7-41c7-b902-43cf2223d8e3" providerId="ADAL" clId="{F9ECBC62-2778-4B9C-B130-CA0887F0C063}" dt="2024-04-16T10:04:32.305" v="1267" actId="20577"/>
      <pc:docMkLst>
        <pc:docMk/>
      </pc:docMkLst>
      <pc:sldChg chg="addSp delSp modSp mod">
        <pc:chgData name="Gibbons, Charlie (DSIT)" userId="717abfc2-e9a7-41c7-b902-43cf2223d8e3" providerId="ADAL" clId="{F9ECBC62-2778-4B9C-B130-CA0887F0C063}" dt="2024-04-16T10:04:32.305" v="1267" actId="20577"/>
        <pc:sldMkLst>
          <pc:docMk/>
          <pc:sldMk cId="1061672847" sldId="338"/>
        </pc:sldMkLst>
        <pc:spChg chg="mod">
          <ac:chgData name="Gibbons, Charlie (DSIT)" userId="717abfc2-e9a7-41c7-b902-43cf2223d8e3" providerId="ADAL" clId="{F9ECBC62-2778-4B9C-B130-CA0887F0C063}" dt="2024-04-16T10:04:32.305" v="1267" actId="20577"/>
          <ac:spMkLst>
            <pc:docMk/>
            <pc:sldMk cId="1061672847" sldId="338"/>
            <ac:spMk id="57" creationId="{00000000-0000-0000-0000-000000000000}"/>
          </ac:spMkLst>
        </pc:spChg>
        <pc:graphicFrameChg chg="add del mod modGraphic">
          <ac:chgData name="Gibbons, Charlie (DSIT)" userId="717abfc2-e9a7-41c7-b902-43cf2223d8e3" providerId="ADAL" clId="{F9ECBC62-2778-4B9C-B130-CA0887F0C063}" dt="2024-04-16T10:03:47.629" v="1249" actId="14734"/>
          <ac:graphicFrameMkLst>
            <pc:docMk/>
            <pc:sldMk cId="1061672847" sldId="338"/>
            <ac:graphicFrameMk id="3" creationId="{82718934-896F-5DF1-0834-8B75BE17F1E5}"/>
          </ac:graphicFrameMkLst>
        </pc:graphicFrameChg>
      </pc:sldChg>
      <pc:sldChg chg="modSp mod">
        <pc:chgData name="Gibbons, Charlie (DSIT)" userId="717abfc2-e9a7-41c7-b902-43cf2223d8e3" providerId="ADAL" clId="{F9ECBC62-2778-4B9C-B130-CA0887F0C063}" dt="2024-04-16T09:38:48.672" v="490" actId="2062"/>
        <pc:sldMkLst>
          <pc:docMk/>
          <pc:sldMk cId="1429399223" sldId="345"/>
        </pc:sldMkLst>
        <pc:spChg chg="mod">
          <ac:chgData name="Gibbons, Charlie (DSIT)" userId="717abfc2-e9a7-41c7-b902-43cf2223d8e3" providerId="ADAL" clId="{F9ECBC62-2778-4B9C-B130-CA0887F0C063}" dt="2024-04-16T09:36:25.724" v="476" actId="20577"/>
          <ac:spMkLst>
            <pc:docMk/>
            <pc:sldMk cId="1429399223" sldId="345"/>
            <ac:spMk id="57" creationId="{00000000-0000-0000-0000-000000000000}"/>
          </ac:spMkLst>
        </pc:spChg>
        <pc:graphicFrameChg chg="mod modGraphic">
          <ac:chgData name="Gibbons, Charlie (DSIT)" userId="717abfc2-e9a7-41c7-b902-43cf2223d8e3" providerId="ADAL" clId="{F9ECBC62-2778-4B9C-B130-CA0887F0C063}" dt="2024-04-16T09:38:48.672" v="490" actId="2062"/>
          <ac:graphicFrameMkLst>
            <pc:docMk/>
            <pc:sldMk cId="1429399223" sldId="345"/>
            <ac:graphicFrameMk id="3" creationId="{F6846F71-5249-105D-7539-25D64A35AC8A}"/>
          </ac:graphicFrameMkLst>
        </pc:graphicFrameChg>
      </pc:sldChg>
      <pc:sldChg chg="addSp modSp new del mod">
        <pc:chgData name="Gibbons, Charlie (DSIT)" userId="717abfc2-e9a7-41c7-b902-43cf2223d8e3" providerId="ADAL" clId="{F9ECBC62-2778-4B9C-B130-CA0887F0C063}" dt="2024-04-16T09:55:27.118" v="551" actId="2696"/>
        <pc:sldMkLst>
          <pc:docMk/>
          <pc:sldMk cId="1277413493" sldId="355"/>
        </pc:sldMkLst>
        <pc:graphicFrameChg chg="add mod modGraphic">
          <ac:chgData name="Gibbons, Charlie (DSIT)" userId="717abfc2-e9a7-41c7-b902-43cf2223d8e3" providerId="ADAL" clId="{F9ECBC62-2778-4B9C-B130-CA0887F0C063}" dt="2024-04-16T09:55:24.253" v="550" actId="313"/>
          <ac:graphicFrameMkLst>
            <pc:docMk/>
            <pc:sldMk cId="1277413493" sldId="355"/>
            <ac:graphicFrameMk id="2" creationId="{5246ECCF-B2B1-DE91-6373-2A1F2D8E77E3}"/>
          </ac:graphicFrameMkLst>
        </pc:graphicFrameChg>
      </pc:sldChg>
      <pc:sldChg chg="addSp delSp modSp add mod">
        <pc:chgData name="Gibbons, Charlie (DSIT)" userId="717abfc2-e9a7-41c7-b902-43cf2223d8e3" providerId="ADAL" clId="{F9ECBC62-2778-4B9C-B130-CA0887F0C063}" dt="2024-04-16T09:56:32.875" v="577" actId="1076"/>
        <pc:sldMkLst>
          <pc:docMk/>
          <pc:sldMk cId="1723603586" sldId="355"/>
        </pc:sldMkLst>
        <pc:spChg chg="mod">
          <ac:chgData name="Gibbons, Charlie (DSIT)" userId="717abfc2-e9a7-41c7-b902-43cf2223d8e3" providerId="ADAL" clId="{F9ECBC62-2778-4B9C-B130-CA0887F0C063}" dt="2024-04-16T09:56:02.236" v="567" actId="20577"/>
          <ac:spMkLst>
            <pc:docMk/>
            <pc:sldMk cId="1723603586" sldId="355"/>
            <ac:spMk id="57" creationId="{00000000-0000-0000-0000-000000000000}"/>
          </ac:spMkLst>
        </pc:spChg>
        <pc:graphicFrameChg chg="add mod modGraphic">
          <ac:chgData name="Gibbons, Charlie (DSIT)" userId="717abfc2-e9a7-41c7-b902-43cf2223d8e3" providerId="ADAL" clId="{F9ECBC62-2778-4B9C-B130-CA0887F0C063}" dt="2024-04-16T09:56:32.875" v="577" actId="1076"/>
          <ac:graphicFrameMkLst>
            <pc:docMk/>
            <pc:sldMk cId="1723603586" sldId="355"/>
            <ac:graphicFrameMk id="3" creationId="{5246ECCF-B2B1-DE91-6373-2A1F2D8E77E3}"/>
          </ac:graphicFrameMkLst>
        </pc:graphicFrameChg>
        <pc:graphicFrameChg chg="del">
          <ac:chgData name="Gibbons, Charlie (DSIT)" userId="717abfc2-e9a7-41c7-b902-43cf2223d8e3" providerId="ADAL" clId="{F9ECBC62-2778-4B9C-B130-CA0887F0C063}" dt="2024-04-16T09:55:36.141" v="553" actId="478"/>
          <ac:graphicFrameMkLst>
            <pc:docMk/>
            <pc:sldMk cId="1723603586" sldId="355"/>
            <ac:graphicFrameMk id="4" creationId="{88AD8DD3-F786-66B1-90EE-4CCFE436CD40}"/>
          </ac:graphicFrameMkLst>
        </pc:graphicFrameChg>
      </pc:sldChg>
      <pc:sldChg chg="delSp add del mod">
        <pc:chgData name="Gibbons, Charlie (DSIT)" userId="717abfc2-e9a7-41c7-b902-43cf2223d8e3" providerId="ADAL" clId="{F9ECBC62-2778-4B9C-B130-CA0887F0C063}" dt="2024-04-16T09:56:36.099" v="578" actId="47"/>
        <pc:sldMkLst>
          <pc:docMk/>
          <pc:sldMk cId="969877134" sldId="356"/>
        </pc:sldMkLst>
        <pc:graphicFrameChg chg="del">
          <ac:chgData name="Gibbons, Charlie (DSIT)" userId="717abfc2-e9a7-41c7-b902-43cf2223d8e3" providerId="ADAL" clId="{F9ECBC62-2778-4B9C-B130-CA0887F0C063}" dt="2024-04-16T09:55:40.855" v="555" actId="21"/>
          <ac:graphicFrameMkLst>
            <pc:docMk/>
            <pc:sldMk cId="969877134" sldId="356"/>
            <ac:graphicFrameMk id="2" creationId="{5246ECCF-B2B1-DE91-6373-2A1F2D8E77E3}"/>
          </ac:graphicFrameMkLst>
        </pc:graphicFrameChg>
      </pc:sldChg>
    </pc:docChg>
  </pc:docChgLst>
  <pc:docChgLst>
    <pc:chgData name="Moore2, Benjamin (DSIT)" userId="5e1faf69-b654-4b32-9f7a-580f7965e0d3" providerId="ADAL" clId="{352A1182-F9C8-C64C-B1D6-C989A331A657}"/>
    <pc:docChg chg="undo custSel addSld modSld modSection">
      <pc:chgData name="Moore2, Benjamin (DSIT)" userId="5e1faf69-b654-4b32-9f7a-580f7965e0d3" providerId="ADAL" clId="{352A1182-F9C8-C64C-B1D6-C989A331A657}" dt="2024-04-16T16:06:10.482" v="231" actId="14100"/>
      <pc:docMkLst>
        <pc:docMk/>
      </pc:docMkLst>
      <pc:sldChg chg="addSp delSp modSp mod">
        <pc:chgData name="Moore2, Benjamin (DSIT)" userId="5e1faf69-b654-4b32-9f7a-580f7965e0d3" providerId="ADAL" clId="{352A1182-F9C8-C64C-B1D6-C989A331A657}" dt="2024-04-16T13:11:41.805" v="32" actId="14100"/>
        <pc:sldMkLst>
          <pc:docMk/>
          <pc:sldMk cId="3498636027" sldId="317"/>
        </pc:sldMkLst>
        <pc:picChg chg="add mod">
          <ac:chgData name="Moore2, Benjamin (DSIT)" userId="5e1faf69-b654-4b32-9f7a-580f7965e0d3" providerId="ADAL" clId="{352A1182-F9C8-C64C-B1D6-C989A331A657}" dt="2024-04-16T13:11:17.120" v="24" actId="1076"/>
          <ac:picMkLst>
            <pc:docMk/>
            <pc:sldMk cId="3498636027" sldId="317"/>
            <ac:picMk id="3" creationId="{047A5195-B515-CFFB-59F1-8D4657C46C89}"/>
          </ac:picMkLst>
        </pc:picChg>
        <pc:picChg chg="add mod">
          <ac:chgData name="Moore2, Benjamin (DSIT)" userId="5e1faf69-b654-4b32-9f7a-580f7965e0d3" providerId="ADAL" clId="{352A1182-F9C8-C64C-B1D6-C989A331A657}" dt="2024-04-16T13:11:41.805" v="32" actId="14100"/>
          <ac:picMkLst>
            <pc:docMk/>
            <pc:sldMk cId="3498636027" sldId="317"/>
            <ac:picMk id="5" creationId="{CFE87CEF-EB64-83B4-D541-B6250560FC51}"/>
          </ac:picMkLst>
        </pc:picChg>
        <pc:picChg chg="del">
          <ac:chgData name="Moore2, Benjamin (DSIT)" userId="5e1faf69-b654-4b32-9f7a-580f7965e0d3" providerId="ADAL" clId="{352A1182-F9C8-C64C-B1D6-C989A331A657}" dt="2024-04-16T13:11:08.004" v="19" actId="478"/>
          <ac:picMkLst>
            <pc:docMk/>
            <pc:sldMk cId="3498636027" sldId="317"/>
            <ac:picMk id="6" creationId="{9E398D5A-A7DC-CFB2-F923-F4F28C28AB6D}"/>
          </ac:picMkLst>
        </pc:picChg>
        <pc:picChg chg="del">
          <ac:chgData name="Moore2, Benjamin (DSIT)" userId="5e1faf69-b654-4b32-9f7a-580f7965e0d3" providerId="ADAL" clId="{352A1182-F9C8-C64C-B1D6-C989A331A657}" dt="2024-04-16T13:11:28.610" v="25" actId="478"/>
          <ac:picMkLst>
            <pc:docMk/>
            <pc:sldMk cId="3498636027" sldId="317"/>
            <ac:picMk id="8" creationId="{3B84AB99-8602-2530-FCBC-637BC278794A}"/>
          </ac:picMkLst>
        </pc:picChg>
      </pc:sldChg>
      <pc:sldChg chg="addSp delSp modSp mod">
        <pc:chgData name="Moore2, Benjamin (DSIT)" userId="5e1faf69-b654-4b32-9f7a-580f7965e0d3" providerId="ADAL" clId="{352A1182-F9C8-C64C-B1D6-C989A331A657}" dt="2024-04-16T13:01:46.363" v="18" actId="1076"/>
        <pc:sldMkLst>
          <pc:docMk/>
          <pc:sldMk cId="2915604549" sldId="321"/>
        </pc:sldMkLst>
        <pc:picChg chg="add mod">
          <ac:chgData name="Moore2, Benjamin (DSIT)" userId="5e1faf69-b654-4b32-9f7a-580f7965e0d3" providerId="ADAL" clId="{352A1182-F9C8-C64C-B1D6-C989A331A657}" dt="2024-04-16T13:00:40.293" v="7" actId="1076"/>
          <ac:picMkLst>
            <pc:docMk/>
            <pc:sldMk cId="2915604549" sldId="321"/>
            <ac:picMk id="3" creationId="{5A23A9FF-259D-2A66-2286-6ECD998AA2E1}"/>
          </ac:picMkLst>
        </pc:picChg>
        <pc:picChg chg="add mod">
          <ac:chgData name="Moore2, Benjamin (DSIT)" userId="5e1faf69-b654-4b32-9f7a-580f7965e0d3" providerId="ADAL" clId="{352A1182-F9C8-C64C-B1D6-C989A331A657}" dt="2024-04-16T13:01:46.363" v="18" actId="1076"/>
          <ac:picMkLst>
            <pc:docMk/>
            <pc:sldMk cId="2915604549" sldId="321"/>
            <ac:picMk id="5" creationId="{48B07347-F88A-1729-FE90-9F811A2B6FF7}"/>
          </ac:picMkLst>
        </pc:picChg>
        <pc:picChg chg="del">
          <ac:chgData name="Moore2, Benjamin (DSIT)" userId="5e1faf69-b654-4b32-9f7a-580f7965e0d3" providerId="ADAL" clId="{352A1182-F9C8-C64C-B1D6-C989A331A657}" dt="2024-04-16T13:00:29.198" v="0" actId="478"/>
          <ac:picMkLst>
            <pc:docMk/>
            <pc:sldMk cId="2915604549" sldId="321"/>
            <ac:picMk id="6" creationId="{4CED42A9-2197-FA03-D672-19C0E00F586B}"/>
          </ac:picMkLst>
        </pc:picChg>
        <pc:picChg chg="del">
          <ac:chgData name="Moore2, Benjamin (DSIT)" userId="5e1faf69-b654-4b32-9f7a-580f7965e0d3" providerId="ADAL" clId="{352A1182-F9C8-C64C-B1D6-C989A331A657}" dt="2024-04-16T13:01:23.409" v="8" actId="478"/>
          <ac:picMkLst>
            <pc:docMk/>
            <pc:sldMk cId="2915604549" sldId="321"/>
            <ac:picMk id="8" creationId="{73B59F09-59F7-77FB-2C44-56BB670117F4}"/>
          </ac:picMkLst>
        </pc:picChg>
      </pc:sldChg>
      <pc:sldChg chg="modSp mod">
        <pc:chgData name="Moore2, Benjamin (DSIT)" userId="5e1faf69-b654-4b32-9f7a-580f7965e0d3" providerId="ADAL" clId="{352A1182-F9C8-C64C-B1D6-C989A331A657}" dt="2024-04-16T13:29:53.650" v="65" actId="1076"/>
        <pc:sldMkLst>
          <pc:docMk/>
          <pc:sldMk cId="1061672847" sldId="338"/>
        </pc:sldMkLst>
        <pc:graphicFrameChg chg="mod">
          <ac:chgData name="Moore2, Benjamin (DSIT)" userId="5e1faf69-b654-4b32-9f7a-580f7965e0d3" providerId="ADAL" clId="{352A1182-F9C8-C64C-B1D6-C989A331A657}" dt="2024-04-16T13:29:53.650" v="65" actId="1076"/>
          <ac:graphicFrameMkLst>
            <pc:docMk/>
            <pc:sldMk cId="1061672847" sldId="338"/>
            <ac:graphicFrameMk id="3" creationId="{82718934-896F-5DF1-0834-8B75BE17F1E5}"/>
          </ac:graphicFrameMkLst>
        </pc:graphicFrameChg>
      </pc:sldChg>
      <pc:sldChg chg="addSp delSp modSp mod">
        <pc:chgData name="Moore2, Benjamin (DSIT)" userId="5e1faf69-b654-4b32-9f7a-580f7965e0d3" providerId="ADAL" clId="{352A1182-F9C8-C64C-B1D6-C989A331A657}" dt="2024-04-16T13:29:11.319" v="64" actId="1076"/>
        <pc:sldMkLst>
          <pc:docMk/>
          <pc:sldMk cId="1349023607" sldId="344"/>
        </pc:sldMkLst>
        <pc:picChg chg="add mod">
          <ac:chgData name="Moore2, Benjamin (DSIT)" userId="5e1faf69-b654-4b32-9f7a-580f7965e0d3" providerId="ADAL" clId="{352A1182-F9C8-C64C-B1D6-C989A331A657}" dt="2024-04-16T13:29:11.319" v="64" actId="1076"/>
          <ac:picMkLst>
            <pc:docMk/>
            <pc:sldMk cId="1349023607" sldId="344"/>
            <ac:picMk id="3" creationId="{7520561E-0272-5950-D230-C76A57C13000}"/>
          </ac:picMkLst>
        </pc:picChg>
        <pc:picChg chg="del">
          <ac:chgData name="Moore2, Benjamin (DSIT)" userId="5e1faf69-b654-4b32-9f7a-580f7965e0d3" providerId="ADAL" clId="{352A1182-F9C8-C64C-B1D6-C989A331A657}" dt="2024-04-16T13:29:01.150" v="59" actId="478"/>
          <ac:picMkLst>
            <pc:docMk/>
            <pc:sldMk cId="1349023607" sldId="344"/>
            <ac:picMk id="8" creationId="{4FF8216E-56DC-7557-9AF8-8EBB2214A8F3}"/>
          </ac:picMkLst>
        </pc:picChg>
      </pc:sldChg>
      <pc:sldChg chg="modSp mod">
        <pc:chgData name="Moore2, Benjamin (DSIT)" userId="5e1faf69-b654-4b32-9f7a-580f7965e0d3" providerId="ADAL" clId="{352A1182-F9C8-C64C-B1D6-C989A331A657}" dt="2024-04-16T15:45:27.978" v="229" actId="242"/>
        <pc:sldMkLst>
          <pc:docMk/>
          <pc:sldMk cId="1429399223" sldId="345"/>
        </pc:sldMkLst>
        <pc:graphicFrameChg chg="mod modGraphic">
          <ac:chgData name="Moore2, Benjamin (DSIT)" userId="5e1faf69-b654-4b32-9f7a-580f7965e0d3" providerId="ADAL" clId="{352A1182-F9C8-C64C-B1D6-C989A331A657}" dt="2024-04-16T15:45:27.978" v="229" actId="242"/>
          <ac:graphicFrameMkLst>
            <pc:docMk/>
            <pc:sldMk cId="1429399223" sldId="345"/>
            <ac:graphicFrameMk id="3" creationId="{F6846F71-5249-105D-7539-25D64A35AC8A}"/>
          </ac:graphicFrameMkLst>
        </pc:graphicFrameChg>
      </pc:sldChg>
      <pc:sldChg chg="addSp delSp modSp mod">
        <pc:chgData name="Moore2, Benjamin (DSIT)" userId="5e1faf69-b654-4b32-9f7a-580f7965e0d3" providerId="ADAL" clId="{352A1182-F9C8-C64C-B1D6-C989A331A657}" dt="2024-04-16T13:17:39.553" v="45" actId="1076"/>
        <pc:sldMkLst>
          <pc:docMk/>
          <pc:sldMk cId="4266418715" sldId="349"/>
        </pc:sldMkLst>
        <pc:picChg chg="del">
          <ac:chgData name="Moore2, Benjamin (DSIT)" userId="5e1faf69-b654-4b32-9f7a-580f7965e0d3" providerId="ADAL" clId="{352A1182-F9C8-C64C-B1D6-C989A331A657}" dt="2024-04-16T13:17:09.050" v="33" actId="478"/>
          <ac:picMkLst>
            <pc:docMk/>
            <pc:sldMk cId="4266418715" sldId="349"/>
            <ac:picMk id="3" creationId="{540CF762-68AB-0625-6B0E-5A14513F741B}"/>
          </ac:picMkLst>
        </pc:picChg>
        <pc:picChg chg="add mod">
          <ac:chgData name="Moore2, Benjamin (DSIT)" userId="5e1faf69-b654-4b32-9f7a-580f7965e0d3" providerId="ADAL" clId="{352A1182-F9C8-C64C-B1D6-C989A331A657}" dt="2024-04-16T13:17:19.281" v="40" actId="1076"/>
          <ac:picMkLst>
            <pc:docMk/>
            <pc:sldMk cId="4266418715" sldId="349"/>
            <ac:picMk id="4" creationId="{3A2350CA-8F60-7673-02BA-8A465D5C6C79}"/>
          </ac:picMkLst>
        </pc:picChg>
        <pc:picChg chg="del">
          <ac:chgData name="Moore2, Benjamin (DSIT)" userId="5e1faf69-b654-4b32-9f7a-580f7965e0d3" providerId="ADAL" clId="{352A1182-F9C8-C64C-B1D6-C989A331A657}" dt="2024-04-16T13:17:30.807" v="41" actId="478"/>
          <ac:picMkLst>
            <pc:docMk/>
            <pc:sldMk cId="4266418715" sldId="349"/>
            <ac:picMk id="6" creationId="{6498A809-47AA-8848-02B7-F1AE7C6F0766}"/>
          </ac:picMkLst>
        </pc:picChg>
        <pc:picChg chg="add mod">
          <ac:chgData name="Moore2, Benjamin (DSIT)" userId="5e1faf69-b654-4b32-9f7a-580f7965e0d3" providerId="ADAL" clId="{352A1182-F9C8-C64C-B1D6-C989A331A657}" dt="2024-04-16T13:17:39.553" v="45" actId="1076"/>
          <ac:picMkLst>
            <pc:docMk/>
            <pc:sldMk cId="4266418715" sldId="349"/>
            <ac:picMk id="7" creationId="{692B6F66-58D1-AC81-5DD5-C8EC4C47FD18}"/>
          </ac:picMkLst>
        </pc:picChg>
      </pc:sldChg>
      <pc:sldChg chg="addSp delSp modSp mod">
        <pc:chgData name="Moore2, Benjamin (DSIT)" userId="5e1faf69-b654-4b32-9f7a-580f7965e0d3" providerId="ADAL" clId="{352A1182-F9C8-C64C-B1D6-C989A331A657}" dt="2024-04-16T13:27:30.013" v="58" actId="1076"/>
        <pc:sldMkLst>
          <pc:docMk/>
          <pc:sldMk cId="2749809128" sldId="350"/>
        </pc:sldMkLst>
        <pc:picChg chg="del">
          <ac:chgData name="Moore2, Benjamin (DSIT)" userId="5e1faf69-b654-4b32-9f7a-580f7965e0d3" providerId="ADAL" clId="{352A1182-F9C8-C64C-B1D6-C989A331A657}" dt="2024-04-16T13:25:29.800" v="46" actId="478"/>
          <ac:picMkLst>
            <pc:docMk/>
            <pc:sldMk cId="2749809128" sldId="350"/>
            <ac:picMk id="3" creationId="{A36EA3F3-6662-A766-1737-3A258FF268E5}"/>
          </ac:picMkLst>
        </pc:picChg>
        <pc:picChg chg="add mod">
          <ac:chgData name="Moore2, Benjamin (DSIT)" userId="5e1faf69-b654-4b32-9f7a-580f7965e0d3" providerId="ADAL" clId="{352A1182-F9C8-C64C-B1D6-C989A331A657}" dt="2024-04-16T13:25:37.030" v="50" actId="27614"/>
          <ac:picMkLst>
            <pc:docMk/>
            <pc:sldMk cId="2749809128" sldId="350"/>
            <ac:picMk id="4" creationId="{29F3BD12-6400-7957-B4AE-262DECDE3BB6}"/>
          </ac:picMkLst>
        </pc:picChg>
        <pc:picChg chg="del mod">
          <ac:chgData name="Moore2, Benjamin (DSIT)" userId="5e1faf69-b654-4b32-9f7a-580f7965e0d3" providerId="ADAL" clId="{352A1182-F9C8-C64C-B1D6-C989A331A657}" dt="2024-04-16T13:25:42.201" v="52" actId="478"/>
          <ac:picMkLst>
            <pc:docMk/>
            <pc:sldMk cId="2749809128" sldId="350"/>
            <ac:picMk id="6" creationId="{E696C412-0288-3280-63D9-6EFD0D987AD8}"/>
          </ac:picMkLst>
        </pc:picChg>
        <pc:picChg chg="add mod">
          <ac:chgData name="Moore2, Benjamin (DSIT)" userId="5e1faf69-b654-4b32-9f7a-580f7965e0d3" providerId="ADAL" clId="{352A1182-F9C8-C64C-B1D6-C989A331A657}" dt="2024-04-16T13:27:30.013" v="58" actId="1076"/>
          <ac:picMkLst>
            <pc:docMk/>
            <pc:sldMk cId="2749809128" sldId="350"/>
            <ac:picMk id="7" creationId="{5E9656B6-BF70-939B-FE2B-97697DC7F619}"/>
          </ac:picMkLst>
        </pc:picChg>
      </pc:sldChg>
      <pc:sldChg chg="modSp mod">
        <pc:chgData name="Moore2, Benjamin (DSIT)" userId="5e1faf69-b654-4b32-9f7a-580f7965e0d3" providerId="ADAL" clId="{352A1182-F9C8-C64C-B1D6-C989A331A657}" dt="2024-04-16T15:25:08.433" v="140" actId="20577"/>
        <pc:sldMkLst>
          <pc:docMk/>
          <pc:sldMk cId="2102748250" sldId="352"/>
        </pc:sldMkLst>
        <pc:spChg chg="mod">
          <ac:chgData name="Moore2, Benjamin (DSIT)" userId="5e1faf69-b654-4b32-9f7a-580f7965e0d3" providerId="ADAL" clId="{352A1182-F9C8-C64C-B1D6-C989A331A657}" dt="2024-04-16T15:25:08.433" v="140" actId="20577"/>
          <ac:spMkLst>
            <pc:docMk/>
            <pc:sldMk cId="2102748250" sldId="352"/>
            <ac:spMk id="2" creationId="{33850154-B0DE-2D10-4121-385B2078749D}"/>
          </ac:spMkLst>
        </pc:spChg>
      </pc:sldChg>
      <pc:sldChg chg="addSp delSp modSp mod">
        <pc:chgData name="Moore2, Benjamin (DSIT)" userId="5e1faf69-b654-4b32-9f7a-580f7965e0d3" providerId="ADAL" clId="{352A1182-F9C8-C64C-B1D6-C989A331A657}" dt="2024-04-16T16:06:10.482" v="231" actId="14100"/>
        <pc:sldMkLst>
          <pc:docMk/>
          <pc:sldMk cId="3558824690" sldId="354"/>
        </pc:sldMkLst>
        <pc:spChg chg="mod">
          <ac:chgData name="Moore2, Benjamin (DSIT)" userId="5e1faf69-b654-4b32-9f7a-580f7965e0d3" providerId="ADAL" clId="{352A1182-F9C8-C64C-B1D6-C989A331A657}" dt="2024-04-16T16:06:10.482" v="231" actId="14100"/>
          <ac:spMkLst>
            <pc:docMk/>
            <pc:sldMk cId="3558824690" sldId="354"/>
            <ac:spMk id="2" creationId="{CB895CDE-E197-FE77-59EF-5F171CD59B20}"/>
          </ac:spMkLst>
        </pc:spChg>
        <pc:picChg chg="add del mod">
          <ac:chgData name="Moore2, Benjamin (DSIT)" userId="5e1faf69-b654-4b32-9f7a-580f7965e0d3" providerId="ADAL" clId="{352A1182-F9C8-C64C-B1D6-C989A331A657}" dt="2024-04-16T15:42:30.942" v="176" actId="478"/>
          <ac:picMkLst>
            <pc:docMk/>
            <pc:sldMk cId="3558824690" sldId="354"/>
            <ac:picMk id="4" creationId="{CCC6FEC1-D5AB-272D-6F70-93731058BB43}"/>
          </ac:picMkLst>
        </pc:picChg>
        <pc:picChg chg="del">
          <ac:chgData name="Moore2, Benjamin (DSIT)" userId="5e1faf69-b654-4b32-9f7a-580f7965e0d3" providerId="ADAL" clId="{352A1182-F9C8-C64C-B1D6-C989A331A657}" dt="2024-04-16T15:41:29.994" v="141" actId="478"/>
          <ac:picMkLst>
            <pc:docMk/>
            <pc:sldMk cId="3558824690" sldId="354"/>
            <ac:picMk id="2050" creationId="{57843ED5-69A9-8A0E-1EE7-B3F2D5D48316}"/>
          </ac:picMkLst>
        </pc:picChg>
      </pc:sldChg>
      <pc:sldChg chg="delSp modSp add mod">
        <pc:chgData name="Moore2, Benjamin (DSIT)" userId="5e1faf69-b654-4b32-9f7a-580f7965e0d3" providerId="ADAL" clId="{352A1182-F9C8-C64C-B1D6-C989A331A657}" dt="2024-04-16T15:43:31.785" v="212" actId="1076"/>
        <pc:sldMkLst>
          <pc:docMk/>
          <pc:sldMk cId="2709614569" sldId="356"/>
        </pc:sldMkLst>
        <pc:spChg chg="del">
          <ac:chgData name="Moore2, Benjamin (DSIT)" userId="5e1faf69-b654-4b32-9f7a-580f7965e0d3" providerId="ADAL" clId="{352A1182-F9C8-C64C-B1D6-C989A331A657}" dt="2024-04-16T15:43:24.041" v="209" actId="478"/>
          <ac:spMkLst>
            <pc:docMk/>
            <pc:sldMk cId="2709614569" sldId="356"/>
            <ac:spMk id="2" creationId="{CB895CDE-E197-FE77-59EF-5F171CD59B20}"/>
          </ac:spMkLst>
        </pc:spChg>
        <pc:picChg chg="mod">
          <ac:chgData name="Moore2, Benjamin (DSIT)" userId="5e1faf69-b654-4b32-9f7a-580f7965e0d3" providerId="ADAL" clId="{352A1182-F9C8-C64C-B1D6-C989A331A657}" dt="2024-04-16T15:43:31.785" v="212" actId="1076"/>
          <ac:picMkLst>
            <pc:docMk/>
            <pc:sldMk cId="2709614569" sldId="356"/>
            <ac:picMk id="4" creationId="{CCC6FEC1-D5AB-272D-6F70-93731058BB4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C0B26-12C8-D048-B8E9-02846CD0FC8E}" type="datetimeFigureOut">
              <a:rPr lang="en-GB" smtClean="0"/>
              <a:t>17/04/2024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A046D-BC06-2545-B3E6-4D710333A3A5}" type="slidenum">
              <a:rPr lang="en-GB" smtClean="0"/>
              <a:t>‹#›</a:t>
            </a:fld>
            <a:endParaRPr lang="en-GB"/>
          </a:p>
        </p:txBody>
      </p:sp>
    </p:spTree>
    <p:extLst>
      <p:ext uri="{BB962C8B-B14F-4D97-AF65-F5344CB8AC3E}">
        <p14:creationId xmlns:p14="http://schemas.microsoft.com/office/powerpoint/2010/main" val="135436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265505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765856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39128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48020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50212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933080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172561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03648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15622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23221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646664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50692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547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104822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72473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41303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199894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377041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592049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f8bfbab6a_0_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a:p>
        </p:txBody>
      </p:sp>
      <p:sp>
        <p:nvSpPr>
          <p:cNvPr id="54" name="Google Shape;54;g25f8bfbab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761698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5039-7E81-03EE-6428-EF223AB2A0D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E18E17C-D6EF-661F-5C7F-2D81CFD133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F91C024-0A30-E9A0-079F-FCBC4843ED5A}"/>
              </a:ext>
            </a:extLst>
          </p:cNvPr>
          <p:cNvSpPr>
            <a:spLocks noGrp="1"/>
          </p:cNvSpPr>
          <p:nvPr>
            <p:ph type="dt" sz="half" idx="10"/>
          </p:nvPr>
        </p:nvSpPr>
        <p:spPr/>
        <p:txBody>
          <a:bodyPr/>
          <a:lstStyle/>
          <a:p>
            <a:fld id="{718C1802-E15D-4B4C-9574-D7A9B179CE08}" type="datetimeFigureOut">
              <a:rPr lang="en-GB" smtClean="0"/>
              <a:t>17/04/2024</a:t>
            </a:fld>
            <a:endParaRPr lang="en-GB"/>
          </a:p>
        </p:txBody>
      </p:sp>
      <p:sp>
        <p:nvSpPr>
          <p:cNvPr id="5" name="Footer Placeholder 4">
            <a:extLst>
              <a:ext uri="{FF2B5EF4-FFF2-40B4-BE49-F238E27FC236}">
                <a16:creationId xmlns:a16="http://schemas.microsoft.com/office/drawing/2014/main" id="{BC6876BA-B43D-D45D-2E31-7411603C59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D08809-A2F1-AF88-AC10-72437AAC116C}"/>
              </a:ext>
            </a:extLst>
          </p:cNvPr>
          <p:cNvSpPr>
            <a:spLocks noGrp="1"/>
          </p:cNvSpPr>
          <p:nvPr>
            <p:ph type="sldNum" sz="quarter" idx="12"/>
          </p:nvPr>
        </p:nvSpPr>
        <p:spPr/>
        <p:txBody>
          <a:bodyPr/>
          <a:lstStyle/>
          <a:p>
            <a:fld id="{95D5BB2B-A572-3B49-8B8F-261D7FB61B59}" type="slidenum">
              <a:rPr lang="en-GB" smtClean="0"/>
              <a:t>‹#›</a:t>
            </a:fld>
            <a:endParaRPr lang="en-GB"/>
          </a:p>
        </p:txBody>
      </p:sp>
    </p:spTree>
    <p:extLst>
      <p:ext uri="{BB962C8B-B14F-4D97-AF65-F5344CB8AC3E}">
        <p14:creationId xmlns:p14="http://schemas.microsoft.com/office/powerpoint/2010/main" val="1046734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5EE4-2E28-2715-96D6-30AFB89D576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316B2D8-CED4-2D40-2DA9-45A1595FF79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094A239-BB46-9492-5916-0C0DA67F0E34}"/>
              </a:ext>
            </a:extLst>
          </p:cNvPr>
          <p:cNvSpPr>
            <a:spLocks noGrp="1"/>
          </p:cNvSpPr>
          <p:nvPr>
            <p:ph type="dt" sz="half" idx="10"/>
          </p:nvPr>
        </p:nvSpPr>
        <p:spPr/>
        <p:txBody>
          <a:bodyPr/>
          <a:lstStyle/>
          <a:p>
            <a:fld id="{718C1802-E15D-4B4C-9574-D7A9B179CE08}" type="datetimeFigureOut">
              <a:rPr lang="en-GB" smtClean="0"/>
              <a:t>17/04/2024</a:t>
            </a:fld>
            <a:endParaRPr lang="en-GB"/>
          </a:p>
        </p:txBody>
      </p:sp>
      <p:sp>
        <p:nvSpPr>
          <p:cNvPr id="5" name="Footer Placeholder 4">
            <a:extLst>
              <a:ext uri="{FF2B5EF4-FFF2-40B4-BE49-F238E27FC236}">
                <a16:creationId xmlns:a16="http://schemas.microsoft.com/office/drawing/2014/main" id="{828AE0C4-4F0F-354E-9EA9-B144FD1A3C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FCC755-4FC7-8D7E-3965-7A1F789B6393}"/>
              </a:ext>
            </a:extLst>
          </p:cNvPr>
          <p:cNvSpPr>
            <a:spLocks noGrp="1"/>
          </p:cNvSpPr>
          <p:nvPr>
            <p:ph type="sldNum" sz="quarter" idx="12"/>
          </p:nvPr>
        </p:nvSpPr>
        <p:spPr/>
        <p:txBody>
          <a:bodyPr/>
          <a:lstStyle/>
          <a:p>
            <a:fld id="{95D5BB2B-A572-3B49-8B8F-261D7FB61B59}" type="slidenum">
              <a:rPr lang="en-GB" smtClean="0"/>
              <a:t>‹#›</a:t>
            </a:fld>
            <a:endParaRPr lang="en-GB"/>
          </a:p>
        </p:txBody>
      </p:sp>
    </p:spTree>
    <p:extLst>
      <p:ext uri="{BB962C8B-B14F-4D97-AF65-F5344CB8AC3E}">
        <p14:creationId xmlns:p14="http://schemas.microsoft.com/office/powerpoint/2010/main" val="32912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B77E9D-D414-B6E8-6A9F-9C23F67CF80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23ED00D-BD76-25BB-C4C1-87FD7DDC04C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5FCB160-CC79-7AB6-DD34-88653EC454D2}"/>
              </a:ext>
            </a:extLst>
          </p:cNvPr>
          <p:cNvSpPr>
            <a:spLocks noGrp="1"/>
          </p:cNvSpPr>
          <p:nvPr>
            <p:ph type="dt" sz="half" idx="10"/>
          </p:nvPr>
        </p:nvSpPr>
        <p:spPr/>
        <p:txBody>
          <a:bodyPr/>
          <a:lstStyle/>
          <a:p>
            <a:fld id="{718C1802-E15D-4B4C-9574-D7A9B179CE08}" type="datetimeFigureOut">
              <a:rPr lang="en-GB" smtClean="0"/>
              <a:t>17/04/2024</a:t>
            </a:fld>
            <a:endParaRPr lang="en-GB"/>
          </a:p>
        </p:txBody>
      </p:sp>
      <p:sp>
        <p:nvSpPr>
          <p:cNvPr id="5" name="Footer Placeholder 4">
            <a:extLst>
              <a:ext uri="{FF2B5EF4-FFF2-40B4-BE49-F238E27FC236}">
                <a16:creationId xmlns:a16="http://schemas.microsoft.com/office/drawing/2014/main" id="{267D0B5C-43E3-727B-312A-34332086F9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18ABCA-E149-5B24-87B1-3A44BB850742}"/>
              </a:ext>
            </a:extLst>
          </p:cNvPr>
          <p:cNvSpPr>
            <a:spLocks noGrp="1"/>
          </p:cNvSpPr>
          <p:nvPr>
            <p:ph type="sldNum" sz="quarter" idx="12"/>
          </p:nvPr>
        </p:nvSpPr>
        <p:spPr/>
        <p:txBody>
          <a:bodyPr/>
          <a:lstStyle/>
          <a:p>
            <a:fld id="{95D5BB2B-A572-3B49-8B8F-261D7FB61B59}" type="slidenum">
              <a:rPr lang="en-GB" smtClean="0"/>
              <a:t>‹#›</a:t>
            </a:fld>
            <a:endParaRPr lang="en-GB"/>
          </a:p>
        </p:txBody>
      </p:sp>
    </p:spTree>
    <p:extLst>
      <p:ext uri="{BB962C8B-B14F-4D97-AF65-F5344CB8AC3E}">
        <p14:creationId xmlns:p14="http://schemas.microsoft.com/office/powerpoint/2010/main" val="3572849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5979516" y="6540500"/>
            <a:ext cx="226800" cy="223138"/>
          </a:xfrm>
          <a:prstGeom prst="rect">
            <a:avLst/>
          </a:prstGeom>
          <a:noFill/>
          <a:ln>
            <a:noFill/>
          </a:ln>
        </p:spPr>
        <p:txBody>
          <a:bodyPr spcFirstLastPara="1" wrap="square" lIns="19050" tIns="19050" rIns="19050" bIns="19050" anchor="t" anchorCtr="0">
            <a:spAutoFit/>
          </a:bodyPr>
          <a:lstStyle>
            <a:lvl1pPr marL="0" marR="0" lvl="0"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1407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FEA5-8095-CBA1-85D4-B5CF632C09F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20727B5-6287-5D0E-CDB7-0A6FB1B5DD6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47DB2C8-BB3B-9283-5A7B-7D501ACBFBCE}"/>
              </a:ext>
            </a:extLst>
          </p:cNvPr>
          <p:cNvSpPr>
            <a:spLocks noGrp="1"/>
          </p:cNvSpPr>
          <p:nvPr>
            <p:ph type="dt" sz="half" idx="10"/>
          </p:nvPr>
        </p:nvSpPr>
        <p:spPr/>
        <p:txBody>
          <a:bodyPr/>
          <a:lstStyle/>
          <a:p>
            <a:fld id="{718C1802-E15D-4B4C-9574-D7A9B179CE08}" type="datetimeFigureOut">
              <a:rPr lang="en-GB" smtClean="0"/>
              <a:t>17/04/2024</a:t>
            </a:fld>
            <a:endParaRPr lang="en-GB"/>
          </a:p>
        </p:txBody>
      </p:sp>
      <p:sp>
        <p:nvSpPr>
          <p:cNvPr id="5" name="Footer Placeholder 4">
            <a:extLst>
              <a:ext uri="{FF2B5EF4-FFF2-40B4-BE49-F238E27FC236}">
                <a16:creationId xmlns:a16="http://schemas.microsoft.com/office/drawing/2014/main" id="{1D5347D8-FDB9-5BC4-7627-A530F87E8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406AB1-9A52-E20A-CD17-94037170F585}"/>
              </a:ext>
            </a:extLst>
          </p:cNvPr>
          <p:cNvSpPr>
            <a:spLocks noGrp="1"/>
          </p:cNvSpPr>
          <p:nvPr>
            <p:ph type="sldNum" sz="quarter" idx="12"/>
          </p:nvPr>
        </p:nvSpPr>
        <p:spPr/>
        <p:txBody>
          <a:bodyPr/>
          <a:lstStyle/>
          <a:p>
            <a:fld id="{95D5BB2B-A572-3B49-8B8F-261D7FB61B59}" type="slidenum">
              <a:rPr lang="en-GB" smtClean="0"/>
              <a:t>‹#›</a:t>
            </a:fld>
            <a:endParaRPr lang="en-GB"/>
          </a:p>
        </p:txBody>
      </p:sp>
    </p:spTree>
    <p:extLst>
      <p:ext uri="{BB962C8B-B14F-4D97-AF65-F5344CB8AC3E}">
        <p14:creationId xmlns:p14="http://schemas.microsoft.com/office/powerpoint/2010/main" val="241547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5499-46FC-9FD5-AD01-74885C051B0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95C163B-9DBA-8EAB-E0ED-FF96E99282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DFDC15-7F8D-FCC5-FFD3-C58E7577E824}"/>
              </a:ext>
            </a:extLst>
          </p:cNvPr>
          <p:cNvSpPr>
            <a:spLocks noGrp="1"/>
          </p:cNvSpPr>
          <p:nvPr>
            <p:ph type="dt" sz="half" idx="10"/>
          </p:nvPr>
        </p:nvSpPr>
        <p:spPr/>
        <p:txBody>
          <a:bodyPr/>
          <a:lstStyle/>
          <a:p>
            <a:fld id="{718C1802-E15D-4B4C-9574-D7A9B179CE08}" type="datetimeFigureOut">
              <a:rPr lang="en-GB" smtClean="0"/>
              <a:t>17/04/2024</a:t>
            </a:fld>
            <a:endParaRPr lang="en-GB"/>
          </a:p>
        </p:txBody>
      </p:sp>
      <p:sp>
        <p:nvSpPr>
          <p:cNvPr id="5" name="Footer Placeholder 4">
            <a:extLst>
              <a:ext uri="{FF2B5EF4-FFF2-40B4-BE49-F238E27FC236}">
                <a16:creationId xmlns:a16="http://schemas.microsoft.com/office/drawing/2014/main" id="{6DE42F47-0362-E742-0A0E-AE007EAB31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0705CA-90C9-C864-D0D0-D12139C79ED3}"/>
              </a:ext>
            </a:extLst>
          </p:cNvPr>
          <p:cNvSpPr>
            <a:spLocks noGrp="1"/>
          </p:cNvSpPr>
          <p:nvPr>
            <p:ph type="sldNum" sz="quarter" idx="12"/>
          </p:nvPr>
        </p:nvSpPr>
        <p:spPr/>
        <p:txBody>
          <a:bodyPr/>
          <a:lstStyle/>
          <a:p>
            <a:fld id="{95D5BB2B-A572-3B49-8B8F-261D7FB61B59}" type="slidenum">
              <a:rPr lang="en-GB" smtClean="0"/>
              <a:t>‹#›</a:t>
            </a:fld>
            <a:endParaRPr lang="en-GB"/>
          </a:p>
        </p:txBody>
      </p:sp>
    </p:spTree>
    <p:extLst>
      <p:ext uri="{BB962C8B-B14F-4D97-AF65-F5344CB8AC3E}">
        <p14:creationId xmlns:p14="http://schemas.microsoft.com/office/powerpoint/2010/main" val="1799368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485E-B32E-C639-B8C2-A130D51B6D2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59BCC13-76A7-3303-1516-DD76BD2A39A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A36A2836-4F74-92E5-9832-925C7396B1E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FF5AEDB4-7983-9218-C2C1-5E14A5F75F1D}"/>
              </a:ext>
            </a:extLst>
          </p:cNvPr>
          <p:cNvSpPr>
            <a:spLocks noGrp="1"/>
          </p:cNvSpPr>
          <p:nvPr>
            <p:ph type="dt" sz="half" idx="10"/>
          </p:nvPr>
        </p:nvSpPr>
        <p:spPr/>
        <p:txBody>
          <a:bodyPr/>
          <a:lstStyle/>
          <a:p>
            <a:fld id="{718C1802-E15D-4B4C-9574-D7A9B179CE08}" type="datetimeFigureOut">
              <a:rPr lang="en-GB" smtClean="0"/>
              <a:t>17/04/2024</a:t>
            </a:fld>
            <a:endParaRPr lang="en-GB"/>
          </a:p>
        </p:txBody>
      </p:sp>
      <p:sp>
        <p:nvSpPr>
          <p:cNvPr id="6" name="Footer Placeholder 5">
            <a:extLst>
              <a:ext uri="{FF2B5EF4-FFF2-40B4-BE49-F238E27FC236}">
                <a16:creationId xmlns:a16="http://schemas.microsoft.com/office/drawing/2014/main" id="{8950717B-E2E8-C3F2-238C-AFE1E3B685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8B68B2-AE83-58C1-BF48-C92D2275B009}"/>
              </a:ext>
            </a:extLst>
          </p:cNvPr>
          <p:cNvSpPr>
            <a:spLocks noGrp="1"/>
          </p:cNvSpPr>
          <p:nvPr>
            <p:ph type="sldNum" sz="quarter" idx="12"/>
          </p:nvPr>
        </p:nvSpPr>
        <p:spPr/>
        <p:txBody>
          <a:bodyPr/>
          <a:lstStyle/>
          <a:p>
            <a:fld id="{95D5BB2B-A572-3B49-8B8F-261D7FB61B59}" type="slidenum">
              <a:rPr lang="en-GB" smtClean="0"/>
              <a:t>‹#›</a:t>
            </a:fld>
            <a:endParaRPr lang="en-GB"/>
          </a:p>
        </p:txBody>
      </p:sp>
    </p:spTree>
    <p:extLst>
      <p:ext uri="{BB962C8B-B14F-4D97-AF65-F5344CB8AC3E}">
        <p14:creationId xmlns:p14="http://schemas.microsoft.com/office/powerpoint/2010/main" val="2815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A44E-0846-C51F-07A6-A98EA93C6DB1}"/>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8799651-8C36-EE78-7E85-7AC872EE8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9C4AA02-B4F3-2DF3-6386-8DBD2A0C8F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02B839B-0BE4-4679-69FB-BFE148568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79E7B5C-206D-65AD-0FAD-80B0C86922B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95DC1C01-6D8A-F14E-F57C-7E69E6719B4A}"/>
              </a:ext>
            </a:extLst>
          </p:cNvPr>
          <p:cNvSpPr>
            <a:spLocks noGrp="1"/>
          </p:cNvSpPr>
          <p:nvPr>
            <p:ph type="dt" sz="half" idx="10"/>
          </p:nvPr>
        </p:nvSpPr>
        <p:spPr/>
        <p:txBody>
          <a:bodyPr/>
          <a:lstStyle/>
          <a:p>
            <a:fld id="{718C1802-E15D-4B4C-9574-D7A9B179CE08}" type="datetimeFigureOut">
              <a:rPr lang="en-GB" smtClean="0"/>
              <a:t>17/04/2024</a:t>
            </a:fld>
            <a:endParaRPr lang="en-GB"/>
          </a:p>
        </p:txBody>
      </p:sp>
      <p:sp>
        <p:nvSpPr>
          <p:cNvPr id="8" name="Footer Placeholder 7">
            <a:extLst>
              <a:ext uri="{FF2B5EF4-FFF2-40B4-BE49-F238E27FC236}">
                <a16:creationId xmlns:a16="http://schemas.microsoft.com/office/drawing/2014/main" id="{3DAC2705-CF38-8C71-3860-335A290BB1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2A9DA5E-0472-06FE-A127-D55B6C3426A3}"/>
              </a:ext>
            </a:extLst>
          </p:cNvPr>
          <p:cNvSpPr>
            <a:spLocks noGrp="1"/>
          </p:cNvSpPr>
          <p:nvPr>
            <p:ph type="sldNum" sz="quarter" idx="12"/>
          </p:nvPr>
        </p:nvSpPr>
        <p:spPr/>
        <p:txBody>
          <a:bodyPr/>
          <a:lstStyle/>
          <a:p>
            <a:fld id="{95D5BB2B-A572-3B49-8B8F-261D7FB61B59}" type="slidenum">
              <a:rPr lang="en-GB" smtClean="0"/>
              <a:t>‹#›</a:t>
            </a:fld>
            <a:endParaRPr lang="en-GB"/>
          </a:p>
        </p:txBody>
      </p:sp>
    </p:spTree>
    <p:extLst>
      <p:ext uri="{BB962C8B-B14F-4D97-AF65-F5344CB8AC3E}">
        <p14:creationId xmlns:p14="http://schemas.microsoft.com/office/powerpoint/2010/main" val="340538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0FBE-5202-954D-412F-2DAE4F04E55B}"/>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70CAF4C-E80B-7D19-14F4-9BF7723E9D92}"/>
              </a:ext>
            </a:extLst>
          </p:cNvPr>
          <p:cNvSpPr>
            <a:spLocks noGrp="1"/>
          </p:cNvSpPr>
          <p:nvPr>
            <p:ph type="dt" sz="half" idx="10"/>
          </p:nvPr>
        </p:nvSpPr>
        <p:spPr/>
        <p:txBody>
          <a:bodyPr/>
          <a:lstStyle/>
          <a:p>
            <a:fld id="{718C1802-E15D-4B4C-9574-D7A9B179CE08}" type="datetimeFigureOut">
              <a:rPr lang="en-GB" smtClean="0"/>
              <a:t>17/04/2024</a:t>
            </a:fld>
            <a:endParaRPr lang="en-GB"/>
          </a:p>
        </p:txBody>
      </p:sp>
      <p:sp>
        <p:nvSpPr>
          <p:cNvPr id="4" name="Footer Placeholder 3">
            <a:extLst>
              <a:ext uri="{FF2B5EF4-FFF2-40B4-BE49-F238E27FC236}">
                <a16:creationId xmlns:a16="http://schemas.microsoft.com/office/drawing/2014/main" id="{23915147-E0B4-6372-5DB5-C7BD69F164B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2A2132C-0DA7-653E-6C9D-37A9442E0C79}"/>
              </a:ext>
            </a:extLst>
          </p:cNvPr>
          <p:cNvSpPr>
            <a:spLocks noGrp="1"/>
          </p:cNvSpPr>
          <p:nvPr>
            <p:ph type="sldNum" sz="quarter" idx="12"/>
          </p:nvPr>
        </p:nvSpPr>
        <p:spPr/>
        <p:txBody>
          <a:bodyPr/>
          <a:lstStyle/>
          <a:p>
            <a:fld id="{95D5BB2B-A572-3B49-8B8F-261D7FB61B59}" type="slidenum">
              <a:rPr lang="en-GB" smtClean="0"/>
              <a:t>‹#›</a:t>
            </a:fld>
            <a:endParaRPr lang="en-GB"/>
          </a:p>
        </p:txBody>
      </p:sp>
    </p:spTree>
    <p:extLst>
      <p:ext uri="{BB962C8B-B14F-4D97-AF65-F5344CB8AC3E}">
        <p14:creationId xmlns:p14="http://schemas.microsoft.com/office/powerpoint/2010/main" val="1439576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0ED732-FF2B-3E76-9095-AFBA480B2062}"/>
              </a:ext>
            </a:extLst>
          </p:cNvPr>
          <p:cNvSpPr>
            <a:spLocks noGrp="1"/>
          </p:cNvSpPr>
          <p:nvPr>
            <p:ph type="dt" sz="half" idx="10"/>
          </p:nvPr>
        </p:nvSpPr>
        <p:spPr/>
        <p:txBody>
          <a:bodyPr/>
          <a:lstStyle/>
          <a:p>
            <a:fld id="{718C1802-E15D-4B4C-9574-D7A9B179CE08}" type="datetimeFigureOut">
              <a:rPr lang="en-GB" smtClean="0"/>
              <a:t>17/04/2024</a:t>
            </a:fld>
            <a:endParaRPr lang="en-GB"/>
          </a:p>
        </p:txBody>
      </p:sp>
      <p:sp>
        <p:nvSpPr>
          <p:cNvPr id="3" name="Footer Placeholder 2">
            <a:extLst>
              <a:ext uri="{FF2B5EF4-FFF2-40B4-BE49-F238E27FC236}">
                <a16:creationId xmlns:a16="http://schemas.microsoft.com/office/drawing/2014/main" id="{7EFB7E95-D865-A50A-EDB2-EC0C809C702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15BF2CA-0B6A-97D8-A436-1AF24A26051E}"/>
              </a:ext>
            </a:extLst>
          </p:cNvPr>
          <p:cNvSpPr>
            <a:spLocks noGrp="1"/>
          </p:cNvSpPr>
          <p:nvPr>
            <p:ph type="sldNum" sz="quarter" idx="12"/>
          </p:nvPr>
        </p:nvSpPr>
        <p:spPr/>
        <p:txBody>
          <a:bodyPr/>
          <a:lstStyle/>
          <a:p>
            <a:fld id="{95D5BB2B-A572-3B49-8B8F-261D7FB61B59}" type="slidenum">
              <a:rPr lang="en-GB" smtClean="0"/>
              <a:t>‹#›</a:t>
            </a:fld>
            <a:endParaRPr lang="en-GB"/>
          </a:p>
        </p:txBody>
      </p:sp>
    </p:spTree>
    <p:extLst>
      <p:ext uri="{BB962C8B-B14F-4D97-AF65-F5344CB8AC3E}">
        <p14:creationId xmlns:p14="http://schemas.microsoft.com/office/powerpoint/2010/main" val="187970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E352-2387-FF7C-6C4D-5A6B6F49D2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325B1458-DA9E-4780-C87A-D14F624E7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133A4463-6002-23B8-91EA-450124853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E585AE-7532-A8B0-2C91-C1651697BE60}"/>
              </a:ext>
            </a:extLst>
          </p:cNvPr>
          <p:cNvSpPr>
            <a:spLocks noGrp="1"/>
          </p:cNvSpPr>
          <p:nvPr>
            <p:ph type="dt" sz="half" idx="10"/>
          </p:nvPr>
        </p:nvSpPr>
        <p:spPr/>
        <p:txBody>
          <a:bodyPr/>
          <a:lstStyle/>
          <a:p>
            <a:fld id="{718C1802-E15D-4B4C-9574-D7A9B179CE08}" type="datetimeFigureOut">
              <a:rPr lang="en-GB" smtClean="0"/>
              <a:t>17/04/2024</a:t>
            </a:fld>
            <a:endParaRPr lang="en-GB"/>
          </a:p>
        </p:txBody>
      </p:sp>
      <p:sp>
        <p:nvSpPr>
          <p:cNvPr id="6" name="Footer Placeholder 5">
            <a:extLst>
              <a:ext uri="{FF2B5EF4-FFF2-40B4-BE49-F238E27FC236}">
                <a16:creationId xmlns:a16="http://schemas.microsoft.com/office/drawing/2014/main" id="{A18D10B1-A400-3FD9-E606-6686017664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32E80B-D4E7-2BE6-0BED-63E004BF9988}"/>
              </a:ext>
            </a:extLst>
          </p:cNvPr>
          <p:cNvSpPr>
            <a:spLocks noGrp="1"/>
          </p:cNvSpPr>
          <p:nvPr>
            <p:ph type="sldNum" sz="quarter" idx="12"/>
          </p:nvPr>
        </p:nvSpPr>
        <p:spPr/>
        <p:txBody>
          <a:bodyPr/>
          <a:lstStyle/>
          <a:p>
            <a:fld id="{95D5BB2B-A572-3B49-8B8F-261D7FB61B59}" type="slidenum">
              <a:rPr lang="en-GB" smtClean="0"/>
              <a:t>‹#›</a:t>
            </a:fld>
            <a:endParaRPr lang="en-GB"/>
          </a:p>
        </p:txBody>
      </p:sp>
    </p:spTree>
    <p:extLst>
      <p:ext uri="{BB962C8B-B14F-4D97-AF65-F5344CB8AC3E}">
        <p14:creationId xmlns:p14="http://schemas.microsoft.com/office/powerpoint/2010/main" val="243711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FBE8-9FA6-9560-1034-142F5B5E75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83BA2AAD-41C0-ED9D-AED1-68A4598BF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98567A9-F44C-D914-26CD-FF7427F18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C8CCB6-7E0A-D448-E269-2945EAD5E2FD}"/>
              </a:ext>
            </a:extLst>
          </p:cNvPr>
          <p:cNvSpPr>
            <a:spLocks noGrp="1"/>
          </p:cNvSpPr>
          <p:nvPr>
            <p:ph type="dt" sz="half" idx="10"/>
          </p:nvPr>
        </p:nvSpPr>
        <p:spPr/>
        <p:txBody>
          <a:bodyPr/>
          <a:lstStyle/>
          <a:p>
            <a:fld id="{718C1802-E15D-4B4C-9574-D7A9B179CE08}" type="datetimeFigureOut">
              <a:rPr lang="en-GB" smtClean="0"/>
              <a:t>17/04/2024</a:t>
            </a:fld>
            <a:endParaRPr lang="en-GB"/>
          </a:p>
        </p:txBody>
      </p:sp>
      <p:sp>
        <p:nvSpPr>
          <p:cNvPr id="6" name="Footer Placeholder 5">
            <a:extLst>
              <a:ext uri="{FF2B5EF4-FFF2-40B4-BE49-F238E27FC236}">
                <a16:creationId xmlns:a16="http://schemas.microsoft.com/office/drawing/2014/main" id="{35841ADB-8DC8-4AE0-5EFF-B4F839C75E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0AC241-2655-2264-5858-7AB7C3495F4F}"/>
              </a:ext>
            </a:extLst>
          </p:cNvPr>
          <p:cNvSpPr>
            <a:spLocks noGrp="1"/>
          </p:cNvSpPr>
          <p:nvPr>
            <p:ph type="sldNum" sz="quarter" idx="12"/>
          </p:nvPr>
        </p:nvSpPr>
        <p:spPr/>
        <p:txBody>
          <a:bodyPr/>
          <a:lstStyle/>
          <a:p>
            <a:fld id="{95D5BB2B-A572-3B49-8B8F-261D7FB61B59}" type="slidenum">
              <a:rPr lang="en-GB" smtClean="0"/>
              <a:t>‹#›</a:t>
            </a:fld>
            <a:endParaRPr lang="en-GB"/>
          </a:p>
        </p:txBody>
      </p:sp>
    </p:spTree>
    <p:extLst>
      <p:ext uri="{BB962C8B-B14F-4D97-AF65-F5344CB8AC3E}">
        <p14:creationId xmlns:p14="http://schemas.microsoft.com/office/powerpoint/2010/main" val="317005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772C32-0CE2-E8F6-5DE2-891A00108A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FFED8C71-6EE7-9A5E-7DD4-44B529B62C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6CE636A-3D44-A55D-55E2-30C82C59B7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C1802-E15D-4B4C-9574-D7A9B179CE08}" type="datetimeFigureOut">
              <a:rPr lang="en-GB" smtClean="0"/>
              <a:t>17/04/2024</a:t>
            </a:fld>
            <a:endParaRPr lang="en-GB"/>
          </a:p>
        </p:txBody>
      </p:sp>
      <p:sp>
        <p:nvSpPr>
          <p:cNvPr id="5" name="Footer Placeholder 4">
            <a:extLst>
              <a:ext uri="{FF2B5EF4-FFF2-40B4-BE49-F238E27FC236}">
                <a16:creationId xmlns:a16="http://schemas.microsoft.com/office/drawing/2014/main" id="{C6D0D6BE-EEB6-7026-F7F0-C66190F85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331F6AF-FE58-4A5A-0855-AC12752A6C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5BB2B-A572-3B49-8B8F-261D7FB61B59}" type="slidenum">
              <a:rPr lang="en-GB" smtClean="0"/>
              <a:t>‹#›</a:t>
            </a:fld>
            <a:endParaRPr lang="en-GB"/>
          </a:p>
        </p:txBody>
      </p:sp>
    </p:spTree>
    <p:extLst>
      <p:ext uri="{BB962C8B-B14F-4D97-AF65-F5344CB8AC3E}">
        <p14:creationId xmlns:p14="http://schemas.microsoft.com/office/powerpoint/2010/main" val="316276571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hyperlink" Target="https://owasp.org/www-project-machine-learning-security-top-10/docs/ML04_2023-Membership_Inference_Attack" TargetMode="External"/><Relationship Id="rId4" Type="http://schemas.openxmlformats.org/officeDocument/2006/relationships/hyperlink" Target="https://owasp.org/www-project-machine-learning-security-top-10/docs/ML03_2023-Model_Inversion_Attack"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s://github.com/CDEIUK/pets-architecture/tree/main/diagrams" TargetMode="External"/><Relationship Id="rId4" Type="http://schemas.openxmlformats.org/officeDocument/2006/relationships/hyperlink" Target="https://github.com/CDEIUK/pets-architecture/tree/main/Use%20Cas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hyperlink" Target="https://digital.nhs.uk/services/data-access-request-service-dars" TargetMode="External"/><Relationship Id="rId4" Type="http://schemas.openxmlformats.org/officeDocument/2006/relationships/hyperlink" Target="https://seer.cancer.gov/data/access.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7" name="Google Shape;57;p14"/>
          <p:cNvSpPr txBox="1"/>
          <p:nvPr/>
        </p:nvSpPr>
        <p:spPr>
          <a:xfrm>
            <a:off x="1041557" y="1323288"/>
            <a:ext cx="9636800" cy="1774845"/>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3200" b="1">
                <a:latin typeface="Helvetica Neue"/>
                <a:ea typeface="Helvetica Neue"/>
                <a:cs typeface="Helvetica Neue"/>
                <a:sym typeface="Helvetica Neue"/>
              </a:rPr>
              <a:t>Technical Table Top Meeting</a:t>
            </a:r>
          </a:p>
          <a:p>
            <a:pPr>
              <a:buClr>
                <a:srgbClr val="000000"/>
              </a:buClr>
              <a:buSzPts val="1600"/>
            </a:pPr>
            <a:endParaRPr lang="en-GB" sz="3200">
              <a:solidFill>
                <a:srgbClr val="000000"/>
              </a:solidFill>
              <a:latin typeface="Helvetica Neue"/>
              <a:ea typeface="Arial"/>
              <a:cs typeface="Arial"/>
              <a:sym typeface="Helvetica Neue"/>
            </a:endParaRPr>
          </a:p>
          <a:p>
            <a:pPr>
              <a:buClr>
                <a:srgbClr val="000000"/>
              </a:buClr>
              <a:buSzPts val="1600"/>
            </a:pPr>
            <a:r>
              <a:rPr lang="en-GB" sz="2400">
                <a:solidFill>
                  <a:srgbClr val="000000"/>
                </a:solidFill>
                <a:latin typeface="Helvetica Neue"/>
                <a:ea typeface="Arial"/>
                <a:cs typeface="Arial"/>
                <a:sym typeface="Helvetica Neue"/>
              </a:rPr>
              <a:t>April 18th, 2024, 14:00 - 16:00 (BST)</a:t>
            </a:r>
            <a:endParaRPr lang="en-GB" sz="2400">
              <a:solidFill>
                <a:srgbClr val="000000"/>
              </a:solidFill>
              <a:latin typeface="Helvetica Neue"/>
              <a:ea typeface="Arial"/>
              <a:cs typeface="Arial"/>
            </a:endParaRPr>
          </a:p>
          <a:p>
            <a:pPr>
              <a:buClr>
                <a:srgbClr val="000000"/>
              </a:buClr>
              <a:buSzPts val="1600"/>
            </a:pPr>
            <a:endParaRPr lang="en-GB" sz="2400">
              <a:solidFill>
                <a:srgbClr val="000000"/>
              </a:solidFill>
              <a:latin typeface="Helvetica Neue"/>
              <a:ea typeface="Arial"/>
              <a:cs typeface="Arial"/>
              <a:sym typeface="Helvetica Neue"/>
            </a:endParaRPr>
          </a:p>
        </p:txBody>
      </p:sp>
      <p:pic>
        <p:nvPicPr>
          <p:cNvPr id="1026" name="Picture 2">
            <a:extLst>
              <a:ext uri="{FF2B5EF4-FFF2-40B4-BE49-F238E27FC236}">
                <a16:creationId xmlns:a16="http://schemas.microsoft.com/office/drawing/2014/main" id="{2F840F0B-0FAC-FF9B-7BB7-8BA7CFCD34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3430"/>
          <a:stretch/>
        </p:blipFill>
        <p:spPr bwMode="auto">
          <a:xfrm>
            <a:off x="0" y="5721600"/>
            <a:ext cx="12192000" cy="11364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58;p14">
            <a:extLst>
              <a:ext uri="{FF2B5EF4-FFF2-40B4-BE49-F238E27FC236}">
                <a16:creationId xmlns:a16="http://schemas.microsoft.com/office/drawing/2014/main" id="{46B6D7E0-ADF6-8126-8062-9455676E06AE}"/>
              </a:ext>
            </a:extLst>
          </p:cNvPr>
          <p:cNvSpPr/>
          <p:nvPr/>
        </p:nvSpPr>
        <p:spPr>
          <a:xfrm>
            <a:off x="0" y="5721600"/>
            <a:ext cx="121920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54977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1041557" y="369643"/>
            <a:ext cx="963680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solidFill>
                  <a:srgbClr val="000000"/>
                </a:solidFill>
                <a:latin typeface="Helvetica Neue"/>
                <a:ea typeface="Arial"/>
                <a:cs typeface="Arial"/>
                <a:sym typeface="Helvetica Neue"/>
              </a:rPr>
              <a:t>Discussion on how to deliver use case</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2" name="TextBox 1">
            <a:extLst>
              <a:ext uri="{FF2B5EF4-FFF2-40B4-BE49-F238E27FC236}">
                <a16:creationId xmlns:a16="http://schemas.microsoft.com/office/drawing/2014/main" id="{33850154-B0DE-2D10-4121-385B2078749D}"/>
              </a:ext>
            </a:extLst>
          </p:cNvPr>
          <p:cNvSpPr txBox="1"/>
          <p:nvPr/>
        </p:nvSpPr>
        <p:spPr>
          <a:xfrm>
            <a:off x="1041557" y="2329221"/>
            <a:ext cx="9459310" cy="646331"/>
          </a:xfrm>
          <a:prstGeom prst="rect">
            <a:avLst/>
          </a:prstGeom>
          <a:noFill/>
        </p:spPr>
        <p:txBody>
          <a:bodyPr wrap="square" rtlCol="0">
            <a:spAutoFit/>
          </a:bodyPr>
          <a:lstStyle/>
          <a:p>
            <a:r>
              <a:rPr lang="en-GB"/>
              <a:t>This is the main objective of this meeting is to discuss the functional use case with reference to the four possible architectures</a:t>
            </a:r>
          </a:p>
        </p:txBody>
      </p:sp>
    </p:spTree>
    <p:extLst>
      <p:ext uri="{BB962C8B-B14F-4D97-AF65-F5344CB8AC3E}">
        <p14:creationId xmlns:p14="http://schemas.microsoft.com/office/powerpoint/2010/main" val="210274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1041557" y="369643"/>
            <a:ext cx="963680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solidFill>
                  <a:srgbClr val="000000"/>
                </a:solidFill>
                <a:latin typeface="Helvetica Neue"/>
                <a:ea typeface="Arial"/>
                <a:cs typeface="Arial"/>
                <a:sym typeface="Helvetica Neue"/>
              </a:rPr>
              <a:t>Approach to Testing (for later discussion)</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2" name="TextBox 1">
            <a:extLst>
              <a:ext uri="{FF2B5EF4-FFF2-40B4-BE49-F238E27FC236}">
                <a16:creationId xmlns:a16="http://schemas.microsoft.com/office/drawing/2014/main" id="{CB895CDE-E197-FE77-59EF-5F171CD59B20}"/>
              </a:ext>
            </a:extLst>
          </p:cNvPr>
          <p:cNvSpPr txBox="1"/>
          <p:nvPr/>
        </p:nvSpPr>
        <p:spPr>
          <a:xfrm>
            <a:off x="423667" y="1720840"/>
            <a:ext cx="11196247" cy="3416320"/>
          </a:xfrm>
          <a:prstGeom prst="rect">
            <a:avLst/>
          </a:prstGeom>
          <a:noFill/>
        </p:spPr>
        <p:txBody>
          <a:bodyPr wrap="square" rtlCol="0">
            <a:spAutoFit/>
          </a:bodyPr>
          <a:lstStyle/>
          <a:p>
            <a:r>
              <a:rPr lang="en-GB"/>
              <a:t>Any implementation with live data will require significant testing before go-live.</a:t>
            </a:r>
          </a:p>
          <a:p>
            <a:endParaRPr lang="en-GB"/>
          </a:p>
          <a:p>
            <a:endParaRPr lang="en-GB"/>
          </a:p>
          <a:p>
            <a:r>
              <a:rPr lang="en-GB"/>
              <a:t>Testing will need to cover all the items listed on the following slide.</a:t>
            </a:r>
          </a:p>
          <a:p>
            <a:endParaRPr lang="en-GB"/>
          </a:p>
          <a:p>
            <a:endParaRPr lang="en-GB"/>
          </a:p>
          <a:p>
            <a:r>
              <a:rPr lang="en-GB"/>
              <a:t>We suggest following a Test-Driven Development approach where the test requirements and test cases are fully documented and defined before the start of the implementation, thus allowing a better gated approval process.</a:t>
            </a:r>
          </a:p>
          <a:p>
            <a:endParaRPr lang="en-GB"/>
          </a:p>
          <a:p>
            <a:endParaRPr lang="en-GB"/>
          </a:p>
          <a:p>
            <a:r>
              <a:rPr lang="en-GB"/>
              <a:t>We suggest that each data provider has their own Privacy Impact Assessment approach for vetting the implementation of other parties as part of their Data Access Request processes.</a:t>
            </a:r>
          </a:p>
        </p:txBody>
      </p:sp>
    </p:spTree>
    <p:extLst>
      <p:ext uri="{BB962C8B-B14F-4D97-AF65-F5344CB8AC3E}">
        <p14:creationId xmlns:p14="http://schemas.microsoft.com/office/powerpoint/2010/main" val="3558824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1041557" y="369643"/>
            <a:ext cx="963680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solidFill>
                  <a:srgbClr val="000000"/>
                </a:solidFill>
                <a:latin typeface="Helvetica Neue"/>
                <a:ea typeface="Arial"/>
                <a:cs typeface="Arial"/>
                <a:sym typeface="Helvetica Neue"/>
              </a:rPr>
              <a:t>Approach to Testing (for later discussion)</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pic>
        <p:nvPicPr>
          <p:cNvPr id="4" name="Picture 3" descr="A screen shot of a computer&#10;&#10;Description automatically generated">
            <a:extLst>
              <a:ext uri="{FF2B5EF4-FFF2-40B4-BE49-F238E27FC236}">
                <a16:creationId xmlns:a16="http://schemas.microsoft.com/office/drawing/2014/main" id="{CCC6FEC1-D5AB-272D-6F70-93731058BB43}"/>
              </a:ext>
            </a:extLst>
          </p:cNvPr>
          <p:cNvPicPr>
            <a:picLocks noChangeAspect="1"/>
          </p:cNvPicPr>
          <p:nvPr/>
        </p:nvPicPr>
        <p:blipFill>
          <a:blip r:embed="rId4"/>
          <a:stretch>
            <a:fillRect/>
          </a:stretch>
        </p:blipFill>
        <p:spPr>
          <a:xfrm>
            <a:off x="1041557" y="1332663"/>
            <a:ext cx="9198165" cy="5287381"/>
          </a:xfrm>
          <a:prstGeom prst="rect">
            <a:avLst/>
          </a:prstGeom>
        </p:spPr>
      </p:pic>
    </p:spTree>
    <p:extLst>
      <p:ext uri="{BB962C8B-B14F-4D97-AF65-F5344CB8AC3E}">
        <p14:creationId xmlns:p14="http://schemas.microsoft.com/office/powerpoint/2010/main" val="270961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846167" y="369643"/>
            <a:ext cx="983219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solidFill>
                  <a:srgbClr val="000000"/>
                </a:solidFill>
                <a:latin typeface="Helvetica Neue"/>
                <a:ea typeface="Helvetica Neue"/>
                <a:cs typeface="Helvetica Neue"/>
                <a:sym typeface="Helvetica Neue"/>
              </a:rPr>
              <a:t>RACI Matrix – please help complete</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graphicFrame>
        <p:nvGraphicFramePr>
          <p:cNvPr id="3" name="Table 2">
            <a:extLst>
              <a:ext uri="{FF2B5EF4-FFF2-40B4-BE49-F238E27FC236}">
                <a16:creationId xmlns:a16="http://schemas.microsoft.com/office/drawing/2014/main" id="{F6846F71-5249-105D-7539-25D64A35AC8A}"/>
              </a:ext>
            </a:extLst>
          </p:cNvPr>
          <p:cNvGraphicFramePr>
            <a:graphicFrameLocks noGrp="1"/>
          </p:cNvGraphicFramePr>
          <p:nvPr>
            <p:extLst>
              <p:ext uri="{D42A27DB-BD31-4B8C-83A1-F6EECF244321}">
                <p14:modId xmlns:p14="http://schemas.microsoft.com/office/powerpoint/2010/main" val="858497670"/>
              </p:ext>
            </p:extLst>
          </p:nvPr>
        </p:nvGraphicFramePr>
        <p:xfrm>
          <a:off x="289560" y="1332597"/>
          <a:ext cx="11363960" cy="5420906"/>
        </p:xfrm>
        <a:graphic>
          <a:graphicData uri="http://schemas.openxmlformats.org/drawingml/2006/table">
            <a:tbl>
              <a:tblPr>
                <a:tableStyleId>{5C22544A-7EE6-4342-B048-85BDC9FD1C3A}</a:tableStyleId>
              </a:tblPr>
              <a:tblGrid>
                <a:gridCol w="3473143">
                  <a:extLst>
                    <a:ext uri="{9D8B030D-6E8A-4147-A177-3AD203B41FA5}">
                      <a16:colId xmlns:a16="http://schemas.microsoft.com/office/drawing/2014/main" val="4283699944"/>
                    </a:ext>
                  </a:extLst>
                </a:gridCol>
                <a:gridCol w="1093076">
                  <a:extLst>
                    <a:ext uri="{9D8B030D-6E8A-4147-A177-3AD203B41FA5}">
                      <a16:colId xmlns:a16="http://schemas.microsoft.com/office/drawing/2014/main" val="1327164513"/>
                    </a:ext>
                  </a:extLst>
                </a:gridCol>
                <a:gridCol w="1078856">
                  <a:extLst>
                    <a:ext uri="{9D8B030D-6E8A-4147-A177-3AD203B41FA5}">
                      <a16:colId xmlns:a16="http://schemas.microsoft.com/office/drawing/2014/main" val="175085079"/>
                    </a:ext>
                  </a:extLst>
                </a:gridCol>
                <a:gridCol w="1531550">
                  <a:extLst>
                    <a:ext uri="{9D8B030D-6E8A-4147-A177-3AD203B41FA5}">
                      <a16:colId xmlns:a16="http://schemas.microsoft.com/office/drawing/2014/main" val="3488808435"/>
                    </a:ext>
                  </a:extLst>
                </a:gridCol>
                <a:gridCol w="744415">
                  <a:extLst>
                    <a:ext uri="{9D8B030D-6E8A-4147-A177-3AD203B41FA5}">
                      <a16:colId xmlns:a16="http://schemas.microsoft.com/office/drawing/2014/main" val="2810027167"/>
                    </a:ext>
                  </a:extLst>
                </a:gridCol>
                <a:gridCol w="918888">
                  <a:extLst>
                    <a:ext uri="{9D8B030D-6E8A-4147-A177-3AD203B41FA5}">
                      <a16:colId xmlns:a16="http://schemas.microsoft.com/office/drawing/2014/main" val="1593077987"/>
                    </a:ext>
                  </a:extLst>
                </a:gridCol>
                <a:gridCol w="1035202">
                  <a:extLst>
                    <a:ext uri="{9D8B030D-6E8A-4147-A177-3AD203B41FA5}">
                      <a16:colId xmlns:a16="http://schemas.microsoft.com/office/drawing/2014/main" val="923827083"/>
                    </a:ext>
                  </a:extLst>
                </a:gridCol>
                <a:gridCol w="744415">
                  <a:extLst>
                    <a:ext uri="{9D8B030D-6E8A-4147-A177-3AD203B41FA5}">
                      <a16:colId xmlns:a16="http://schemas.microsoft.com/office/drawing/2014/main" val="2526696480"/>
                    </a:ext>
                  </a:extLst>
                </a:gridCol>
                <a:gridCol w="744415">
                  <a:extLst>
                    <a:ext uri="{9D8B030D-6E8A-4147-A177-3AD203B41FA5}">
                      <a16:colId xmlns:a16="http://schemas.microsoft.com/office/drawing/2014/main" val="1786726447"/>
                    </a:ext>
                  </a:extLst>
                </a:gridCol>
              </a:tblGrid>
              <a:tr h="257052">
                <a:tc>
                  <a:txBody>
                    <a:bodyPr/>
                    <a:lstStyle/>
                    <a:p>
                      <a:pPr algn="l" fontAlgn="b"/>
                      <a:endParaRPr lang="en-GB" sz="1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fontAlgn="b"/>
                      <a:r>
                        <a:rPr lang="en-GB" sz="1600" u="none" strike="noStrike">
                          <a:effectLst/>
                        </a:rPr>
                        <a:t>US</a:t>
                      </a:r>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3">
                  <a:txBody>
                    <a:bodyPr/>
                    <a:lstStyle/>
                    <a:p>
                      <a:pPr algn="ctr" fontAlgn="b"/>
                      <a:r>
                        <a:rPr lang="en-GB" sz="1600" u="none" strike="noStrike">
                          <a:effectLst/>
                        </a:rPr>
                        <a:t>UK</a:t>
                      </a:r>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E4F2"/>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786359139"/>
                  </a:ext>
                </a:extLst>
              </a:tr>
              <a:tr h="630167">
                <a:tc>
                  <a:txBody>
                    <a:bodyPr/>
                    <a:lstStyle/>
                    <a:p>
                      <a:pPr algn="l" fontAlgn="b"/>
                      <a:r>
                        <a:rPr lang="en-GB" sz="1600" u="none" strike="noStrike">
                          <a:effectLst/>
                        </a:rPr>
                        <a:t>Project Phases</a:t>
                      </a:r>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highlight>
                            <a:srgbClr val="D9E1F2"/>
                          </a:highlight>
                        </a:rPr>
                        <a:t>NIH</a:t>
                      </a:r>
                      <a:endParaRPr lang="en-GB" sz="1600" b="0" i="0" u="none" strike="noStrike">
                        <a:solidFill>
                          <a:srgbClr val="000000"/>
                        </a:solidFill>
                        <a:effectLst/>
                        <a:highlight>
                          <a:srgbClr val="D9E1F2"/>
                        </a:highligh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GB" sz="1600" u="none" strike="noStrike">
                          <a:effectLst/>
                          <a:highlight>
                            <a:srgbClr val="D9E1F2"/>
                          </a:highlight>
                        </a:rPr>
                        <a:t>NIST</a:t>
                      </a:r>
                      <a:endParaRPr lang="en-GB" sz="1600" b="0" i="0" u="none" strike="noStrike">
                        <a:solidFill>
                          <a:srgbClr val="000000"/>
                        </a:solidFill>
                        <a:effectLst/>
                        <a:highlight>
                          <a:srgbClr val="D9E1F2"/>
                        </a:highligh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GB" sz="1600" u="none" strike="noStrike">
                          <a:effectLst/>
                          <a:highlight>
                            <a:srgbClr val="D9E1F2"/>
                          </a:highlight>
                        </a:rPr>
                        <a:t>NSF</a:t>
                      </a:r>
                      <a:endParaRPr lang="en-GB" sz="1600" b="0" i="0" u="none" strike="noStrike">
                        <a:solidFill>
                          <a:srgbClr val="000000"/>
                        </a:solidFill>
                        <a:effectLst/>
                        <a:highlight>
                          <a:srgbClr val="D9E1F2"/>
                        </a:highligh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GB" sz="1600" u="none" strike="noStrike">
                          <a:effectLst/>
                          <a:highlight>
                            <a:srgbClr val="D9E1F2"/>
                          </a:highlight>
                        </a:rPr>
                        <a:t>NAACR</a:t>
                      </a:r>
                      <a:endParaRPr lang="en-GB" sz="1600" b="0" i="0" u="none" strike="noStrike">
                        <a:solidFill>
                          <a:srgbClr val="000000"/>
                        </a:solidFill>
                        <a:effectLst/>
                        <a:highlight>
                          <a:srgbClr val="D9E1F2"/>
                        </a:highligh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GB" sz="1600" u="none" strike="noStrike">
                          <a:effectLst/>
                          <a:highlight>
                            <a:srgbClr val="D9E1F2"/>
                          </a:highlight>
                        </a:rPr>
                        <a:t>Oak Ridge</a:t>
                      </a:r>
                      <a:endParaRPr lang="en-GB" sz="1600" b="0" i="0" u="none" strike="noStrike">
                        <a:solidFill>
                          <a:srgbClr val="000000"/>
                        </a:solidFill>
                        <a:effectLst/>
                        <a:highlight>
                          <a:srgbClr val="D9E1F2"/>
                        </a:highligh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GB" sz="1600" u="none" strike="noStrike">
                          <a:effectLst/>
                          <a:highlight>
                            <a:srgbClr val="FAE4F2"/>
                          </a:highlight>
                        </a:rPr>
                        <a:t>NHS England</a:t>
                      </a:r>
                      <a:endParaRPr lang="en-GB" sz="1600" b="0" i="0" u="none" strike="noStrike">
                        <a:solidFill>
                          <a:srgbClr val="000000"/>
                        </a:solidFill>
                        <a:effectLst/>
                        <a:highlight>
                          <a:srgbClr val="FAE4F2"/>
                        </a:highligh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E4F2"/>
                    </a:solidFill>
                  </a:tcPr>
                </a:tc>
                <a:tc>
                  <a:txBody>
                    <a:bodyPr/>
                    <a:lstStyle/>
                    <a:p>
                      <a:pPr algn="ctr" fontAlgn="b"/>
                      <a:r>
                        <a:rPr lang="en-GB" sz="1600" u="none" strike="noStrike">
                          <a:effectLst/>
                          <a:highlight>
                            <a:srgbClr val="FAE4F2"/>
                          </a:highlight>
                        </a:rPr>
                        <a:t>NDRS</a:t>
                      </a:r>
                      <a:endParaRPr lang="en-GB" sz="1600" b="0" i="0" u="none" strike="noStrike">
                        <a:solidFill>
                          <a:srgbClr val="000000"/>
                        </a:solidFill>
                        <a:effectLst/>
                        <a:highlight>
                          <a:srgbClr val="FAE4F2"/>
                        </a:highligh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E4F2"/>
                    </a:solidFill>
                  </a:tcPr>
                </a:tc>
                <a:tc>
                  <a:txBody>
                    <a:bodyPr/>
                    <a:lstStyle/>
                    <a:p>
                      <a:pPr algn="ctr" fontAlgn="b"/>
                      <a:r>
                        <a:rPr lang="en-GB" sz="1600" u="none" strike="noStrike">
                          <a:effectLst/>
                          <a:highlight>
                            <a:srgbClr val="FAE4F2"/>
                          </a:highlight>
                        </a:rPr>
                        <a:t>DSIT</a:t>
                      </a:r>
                      <a:endParaRPr lang="en-GB" sz="1600" b="0" i="0" u="none" strike="noStrike">
                        <a:solidFill>
                          <a:srgbClr val="000000"/>
                        </a:solidFill>
                        <a:effectLst/>
                        <a:highlight>
                          <a:srgbClr val="FAE4F2"/>
                        </a:highligh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E4F2"/>
                    </a:solidFill>
                  </a:tcPr>
                </a:tc>
                <a:extLst>
                  <a:ext uri="{0D108BD9-81ED-4DB2-BD59-A6C34878D82A}">
                    <a16:rowId xmlns:a16="http://schemas.microsoft.com/office/drawing/2014/main" val="865365278"/>
                  </a:ext>
                </a:extLst>
              </a:tr>
              <a:tr h="378896">
                <a:tc>
                  <a:txBody>
                    <a:bodyPr/>
                    <a:lstStyle/>
                    <a:p>
                      <a:pPr algn="l" fontAlgn="b"/>
                      <a:r>
                        <a:rPr lang="en-GB" sz="1600" u="none" strike="noStrike">
                          <a:effectLst/>
                        </a:rPr>
                        <a:t>Functional Use Case</a:t>
                      </a:r>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R</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C</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C</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C</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C</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C</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R</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C</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7362784"/>
                  </a:ext>
                </a:extLst>
              </a:tr>
              <a:tr h="378896">
                <a:tc>
                  <a:txBody>
                    <a:bodyPr/>
                    <a:lstStyle/>
                    <a:p>
                      <a:pPr algn="l" fontAlgn="b"/>
                      <a:r>
                        <a:rPr lang="en-GB" sz="1600" u="none" strike="noStrike">
                          <a:effectLst/>
                        </a:rPr>
                        <a:t>Technical Use Case</a:t>
                      </a:r>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R</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C</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C</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I</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R</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R</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C</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2284666"/>
                  </a:ext>
                </a:extLst>
              </a:tr>
              <a:tr h="378896">
                <a:tc>
                  <a:txBody>
                    <a:bodyPr/>
                    <a:lstStyle/>
                    <a:p>
                      <a:pPr algn="l" fontAlgn="b"/>
                      <a:r>
                        <a:rPr lang="en-GB" sz="1600" u="none" strike="noStrike">
                          <a:effectLst/>
                        </a:rPr>
                        <a:t>Technical Test Cases</a:t>
                      </a:r>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R</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C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C</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C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I</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b="0" i="0" u="none" strike="noStrike">
                          <a:solidFill>
                            <a:srgbClr val="000000"/>
                          </a:solidFill>
                          <a:effectLst/>
                          <a:latin typeface="Calibri" panose="020F0502020204030204" pitchFamily="34" charset="0"/>
                        </a:rPr>
                        <a:t>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R</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C</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3372886"/>
                  </a:ext>
                </a:extLst>
              </a:tr>
              <a:tr h="378896">
                <a:tc>
                  <a:txBody>
                    <a:bodyPr/>
                    <a:lstStyle/>
                    <a:p>
                      <a:pPr algn="l" fontAlgn="b"/>
                      <a:r>
                        <a:rPr lang="en-GB" sz="1600" u="none" strike="noStrike">
                          <a:effectLst/>
                        </a:rPr>
                        <a:t>Data Access Request Process</a:t>
                      </a:r>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R</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R</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1574770"/>
                  </a:ext>
                </a:extLst>
              </a:tr>
              <a:tr h="378896">
                <a:tc>
                  <a:txBody>
                    <a:bodyPr/>
                    <a:lstStyle/>
                    <a:p>
                      <a:pPr algn="l" fontAlgn="b"/>
                      <a:r>
                        <a:rPr lang="en-GB" sz="1600" u="none" strike="noStrike">
                          <a:effectLst/>
                        </a:rPr>
                        <a:t>Data Included in Project</a:t>
                      </a:r>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R</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R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3088550"/>
                  </a:ext>
                </a:extLst>
              </a:tr>
              <a:tr h="378896">
                <a:tc>
                  <a:txBody>
                    <a:bodyPr/>
                    <a:lstStyle/>
                    <a:p>
                      <a:pPr algn="l" fontAlgn="b"/>
                      <a:r>
                        <a:rPr lang="en-GB" sz="1600" u="none" strike="noStrike">
                          <a:effectLst/>
                        </a:rPr>
                        <a:t>MoU Between Parties</a:t>
                      </a:r>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876650"/>
                  </a:ext>
                </a:extLst>
              </a:tr>
              <a:tr h="378896">
                <a:tc>
                  <a:txBody>
                    <a:bodyPr/>
                    <a:lstStyle/>
                    <a:p>
                      <a:pPr algn="l" fontAlgn="b"/>
                      <a:r>
                        <a:rPr lang="en-GB" sz="1600" u="none" strike="noStrike">
                          <a:effectLst/>
                        </a:rPr>
                        <a:t>Vendor Selection Process</a:t>
                      </a:r>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2945735"/>
                  </a:ext>
                </a:extLst>
              </a:tr>
              <a:tr h="378896">
                <a:tc>
                  <a:txBody>
                    <a:bodyPr/>
                    <a:lstStyle/>
                    <a:p>
                      <a:pPr algn="l" fontAlgn="b"/>
                      <a:r>
                        <a:rPr lang="en-GB" sz="1600" u="none" strike="noStrike">
                          <a:effectLst/>
                        </a:rPr>
                        <a:t>Technical Implementation</a:t>
                      </a:r>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9421157"/>
                  </a:ext>
                </a:extLst>
              </a:tr>
              <a:tr h="378896">
                <a:tc>
                  <a:txBody>
                    <a:bodyPr/>
                    <a:lstStyle/>
                    <a:p>
                      <a:pPr algn="l" fontAlgn="b"/>
                      <a:r>
                        <a:rPr lang="en-GB" sz="1600" u="none" strike="noStrike">
                          <a:effectLst/>
                        </a:rPr>
                        <a:t>Technical Test Run with Synthetic Data</a:t>
                      </a:r>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8885132"/>
                  </a:ext>
                </a:extLst>
              </a:tr>
              <a:tr h="378896">
                <a:tc>
                  <a:txBody>
                    <a:bodyPr/>
                    <a:lstStyle/>
                    <a:p>
                      <a:pPr algn="l" fontAlgn="b"/>
                      <a:r>
                        <a:rPr lang="en-GB" sz="1600" u="none" strike="noStrike">
                          <a:effectLst/>
                        </a:rPr>
                        <a:t>Proof of PET</a:t>
                      </a:r>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3949734"/>
                  </a:ext>
                </a:extLst>
              </a:tr>
              <a:tr h="378896">
                <a:tc>
                  <a:txBody>
                    <a:bodyPr/>
                    <a:lstStyle/>
                    <a:p>
                      <a:pPr algn="l" fontAlgn="b"/>
                      <a:r>
                        <a:rPr lang="en-GB" sz="1600" u="none" strike="noStrike">
                          <a:effectLst/>
                        </a:rPr>
                        <a:t>Technical Test Run with Read Data</a:t>
                      </a:r>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4579263"/>
                  </a:ext>
                </a:extLst>
              </a:tr>
              <a:tr h="365831">
                <a:tc>
                  <a:txBody>
                    <a:bodyPr/>
                    <a:lstStyle/>
                    <a:p>
                      <a:pPr algn="l" fontAlgn="b"/>
                      <a:r>
                        <a:rPr lang="en-GB" sz="1600" u="none" strike="noStrike">
                          <a:effectLst/>
                        </a:rPr>
                        <a:t>Go Live</a:t>
                      </a:r>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rPr>
                        <a:t> </a:t>
                      </a:r>
                      <a:endParaRPr lang="en-GB"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1121880"/>
                  </a:ext>
                </a:extLst>
              </a:tr>
            </a:tbl>
          </a:graphicData>
        </a:graphic>
      </p:graphicFrame>
    </p:spTree>
    <p:extLst>
      <p:ext uri="{BB962C8B-B14F-4D97-AF65-F5344CB8AC3E}">
        <p14:creationId xmlns:p14="http://schemas.microsoft.com/office/powerpoint/2010/main" val="142939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846167" y="369643"/>
            <a:ext cx="983219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solidFill>
                  <a:srgbClr val="000000"/>
                </a:solidFill>
                <a:latin typeface="Helvetica Neue"/>
                <a:ea typeface="Arial"/>
                <a:cs typeface="Arial"/>
                <a:sym typeface="Helvetica Neue"/>
              </a:rPr>
              <a:t>Next Steps</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2" name="TextBox 1">
            <a:extLst>
              <a:ext uri="{FF2B5EF4-FFF2-40B4-BE49-F238E27FC236}">
                <a16:creationId xmlns:a16="http://schemas.microsoft.com/office/drawing/2014/main" id="{1767724E-19AE-61F6-5B54-43D0CAD66BD0}"/>
              </a:ext>
            </a:extLst>
          </p:cNvPr>
          <p:cNvSpPr txBox="1"/>
          <p:nvPr/>
        </p:nvSpPr>
        <p:spPr>
          <a:xfrm>
            <a:off x="1008993" y="1629103"/>
            <a:ext cx="10174014" cy="646331"/>
          </a:xfrm>
          <a:prstGeom prst="rect">
            <a:avLst/>
          </a:prstGeom>
          <a:noFill/>
        </p:spPr>
        <p:txBody>
          <a:bodyPr wrap="square" rtlCol="0">
            <a:spAutoFit/>
          </a:bodyPr>
          <a:lstStyle/>
          <a:p>
            <a:r>
              <a:rPr lang="en-GB"/>
              <a:t>What are the project next steps post agreement of the data providers, functional use case and technical architecture?</a:t>
            </a:r>
          </a:p>
        </p:txBody>
      </p:sp>
    </p:spTree>
    <p:extLst>
      <p:ext uri="{BB962C8B-B14F-4D97-AF65-F5344CB8AC3E}">
        <p14:creationId xmlns:p14="http://schemas.microsoft.com/office/powerpoint/2010/main" val="856922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1041557" y="369643"/>
            <a:ext cx="963680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solidFill>
                  <a:srgbClr val="000000"/>
                </a:solidFill>
                <a:latin typeface="Helvetica Neue"/>
                <a:ea typeface="Arial"/>
                <a:cs typeface="Arial"/>
                <a:sym typeface="Helvetica Neue"/>
              </a:rPr>
              <a:t>Version History</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2" name="TextBox 1">
            <a:extLst>
              <a:ext uri="{FF2B5EF4-FFF2-40B4-BE49-F238E27FC236}">
                <a16:creationId xmlns:a16="http://schemas.microsoft.com/office/drawing/2014/main" id="{59F1D136-2612-E908-5B9B-D1A03B1FD382}"/>
              </a:ext>
            </a:extLst>
          </p:cNvPr>
          <p:cNvSpPr txBox="1"/>
          <p:nvPr/>
        </p:nvSpPr>
        <p:spPr>
          <a:xfrm>
            <a:off x="846167" y="1883153"/>
            <a:ext cx="9558596" cy="1200329"/>
          </a:xfrm>
          <a:prstGeom prst="rect">
            <a:avLst/>
          </a:prstGeom>
          <a:noFill/>
        </p:spPr>
        <p:txBody>
          <a:bodyPr wrap="square" rtlCol="0">
            <a:spAutoFit/>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a:p>
            <a:endParaRPr lang="en-US">
              <a:latin typeface="Helvetica Neue" panose="02000503000000020004" pitchFamily="2" charset="0"/>
              <a:ea typeface="Helvetica Neue" panose="02000503000000020004" pitchFamily="2" charset="0"/>
              <a:cs typeface="Helvetica Neue" panose="02000503000000020004" pitchFamily="2" charset="0"/>
            </a:endParaRPr>
          </a:p>
          <a:p>
            <a:endParaRPr lang="en-US">
              <a:latin typeface="Helvetica Neue" panose="02000503000000020004" pitchFamily="2" charset="0"/>
              <a:ea typeface="Helvetica Neue" panose="02000503000000020004" pitchFamily="2" charset="0"/>
              <a:cs typeface="Helvetica Neue" panose="02000503000000020004" pitchFamily="2" charset="0"/>
            </a:endParaRPr>
          </a:p>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graphicFrame>
        <p:nvGraphicFramePr>
          <p:cNvPr id="4" name="Table 3">
            <a:extLst>
              <a:ext uri="{FF2B5EF4-FFF2-40B4-BE49-F238E27FC236}">
                <a16:creationId xmlns:a16="http://schemas.microsoft.com/office/drawing/2014/main" id="{88AD8DD3-F786-66B1-90EE-4CCFE436CD40}"/>
              </a:ext>
            </a:extLst>
          </p:cNvPr>
          <p:cNvGraphicFramePr>
            <a:graphicFrameLocks noGrp="1"/>
          </p:cNvGraphicFramePr>
          <p:nvPr>
            <p:extLst>
              <p:ext uri="{D42A27DB-BD31-4B8C-83A1-F6EECF244321}">
                <p14:modId xmlns:p14="http://schemas.microsoft.com/office/powerpoint/2010/main" val="3961113049"/>
              </p:ext>
            </p:extLst>
          </p:nvPr>
        </p:nvGraphicFramePr>
        <p:xfrm>
          <a:off x="346418" y="1400487"/>
          <a:ext cx="11221292" cy="1651000"/>
        </p:xfrm>
        <a:graphic>
          <a:graphicData uri="http://schemas.openxmlformats.org/drawingml/2006/table">
            <a:tbl>
              <a:tblPr firstRow="1" bandRow="1">
                <a:tableStyleId>{5C22544A-7EE6-4342-B048-85BDC9FD1C3A}</a:tableStyleId>
              </a:tblPr>
              <a:tblGrid>
                <a:gridCol w="1002236">
                  <a:extLst>
                    <a:ext uri="{9D8B030D-6E8A-4147-A177-3AD203B41FA5}">
                      <a16:colId xmlns:a16="http://schemas.microsoft.com/office/drawing/2014/main" val="2579181241"/>
                    </a:ext>
                  </a:extLst>
                </a:gridCol>
                <a:gridCol w="3406352">
                  <a:extLst>
                    <a:ext uri="{9D8B030D-6E8A-4147-A177-3AD203B41FA5}">
                      <a16:colId xmlns:a16="http://schemas.microsoft.com/office/drawing/2014/main" val="1596065277"/>
                    </a:ext>
                  </a:extLst>
                </a:gridCol>
                <a:gridCol w="3406352">
                  <a:extLst>
                    <a:ext uri="{9D8B030D-6E8A-4147-A177-3AD203B41FA5}">
                      <a16:colId xmlns:a16="http://schemas.microsoft.com/office/drawing/2014/main" val="3224374833"/>
                    </a:ext>
                  </a:extLst>
                </a:gridCol>
                <a:gridCol w="3406352">
                  <a:extLst>
                    <a:ext uri="{9D8B030D-6E8A-4147-A177-3AD203B41FA5}">
                      <a16:colId xmlns:a16="http://schemas.microsoft.com/office/drawing/2014/main" val="3585313156"/>
                    </a:ext>
                  </a:extLst>
                </a:gridCol>
              </a:tblGrid>
              <a:tr h="370840">
                <a:tc>
                  <a:txBody>
                    <a:bodyPr/>
                    <a:lstStyle/>
                    <a:p>
                      <a:r>
                        <a:rPr lang="en-GB" dirty="0"/>
                        <a:t>Version</a:t>
                      </a:r>
                    </a:p>
                  </a:txBody>
                  <a:tcPr/>
                </a:tc>
                <a:tc>
                  <a:txBody>
                    <a:bodyPr/>
                    <a:lstStyle/>
                    <a:p>
                      <a:r>
                        <a:rPr lang="en-GB" dirty="0"/>
                        <a:t>Update</a:t>
                      </a:r>
                    </a:p>
                  </a:txBody>
                  <a:tcPr/>
                </a:tc>
                <a:tc>
                  <a:txBody>
                    <a:bodyPr/>
                    <a:lstStyle/>
                    <a:p>
                      <a:r>
                        <a:rPr lang="en-GB" dirty="0"/>
                        <a:t>Feedback</a:t>
                      </a:r>
                    </a:p>
                  </a:txBody>
                  <a:tcPr/>
                </a:tc>
                <a:tc>
                  <a:txBody>
                    <a:bodyPr/>
                    <a:lstStyle/>
                    <a:p>
                      <a:r>
                        <a:rPr lang="en-GB" dirty="0"/>
                        <a:t>Date</a:t>
                      </a:r>
                    </a:p>
                  </a:txBody>
                  <a:tcPr/>
                </a:tc>
                <a:extLst>
                  <a:ext uri="{0D108BD9-81ED-4DB2-BD59-A6C34878D82A}">
                    <a16:rowId xmlns:a16="http://schemas.microsoft.com/office/drawing/2014/main" val="2304038172"/>
                  </a:ext>
                </a:extLst>
              </a:tr>
              <a:tr h="370840">
                <a:tc>
                  <a:txBody>
                    <a:bodyPr/>
                    <a:lstStyle/>
                    <a:p>
                      <a:r>
                        <a:rPr lang="en-GB" dirty="0"/>
                        <a:t>0.1</a:t>
                      </a:r>
                    </a:p>
                  </a:txBody>
                  <a:tcPr/>
                </a:tc>
                <a:tc>
                  <a:txBody>
                    <a:bodyPr/>
                    <a:lstStyle/>
                    <a:p>
                      <a:r>
                        <a:rPr lang="en-GB" dirty="0"/>
                        <a:t>First version – CG created with diagrams for use case flows</a:t>
                      </a:r>
                    </a:p>
                  </a:txBody>
                  <a:tcPr/>
                </a:tc>
                <a:tc>
                  <a:txBody>
                    <a:bodyPr/>
                    <a:lstStyle/>
                    <a:p>
                      <a:endParaRPr lang="en-GB"/>
                    </a:p>
                  </a:txBody>
                  <a:tcPr/>
                </a:tc>
                <a:tc>
                  <a:txBody>
                    <a:bodyPr/>
                    <a:lstStyle/>
                    <a:p>
                      <a:r>
                        <a:rPr lang="en-GB" dirty="0"/>
                        <a:t>14</a:t>
                      </a:r>
                      <a:r>
                        <a:rPr lang="en-GB" baseline="30000" dirty="0"/>
                        <a:t>th</a:t>
                      </a:r>
                      <a:r>
                        <a:rPr lang="en-GB" dirty="0"/>
                        <a:t> April 2024</a:t>
                      </a:r>
                    </a:p>
                    <a:p>
                      <a:pPr lvl="0">
                        <a:buNone/>
                      </a:pPr>
                      <a:endParaRPr lang="en-GB" dirty="0"/>
                    </a:p>
                  </a:txBody>
                  <a:tcPr/>
                </a:tc>
                <a:extLst>
                  <a:ext uri="{0D108BD9-81ED-4DB2-BD59-A6C34878D82A}">
                    <a16:rowId xmlns:a16="http://schemas.microsoft.com/office/drawing/2014/main" val="2588719260"/>
                  </a:ext>
                </a:extLst>
              </a:tr>
              <a:tr h="370839">
                <a:tc>
                  <a:txBody>
                    <a:bodyPr/>
                    <a:lstStyle/>
                    <a:p>
                      <a:pPr lvl="0">
                        <a:buNone/>
                      </a:pPr>
                      <a:r>
                        <a:rPr lang="en-GB" dirty="0"/>
                        <a:t>0.2</a:t>
                      </a:r>
                    </a:p>
                  </a:txBody>
                  <a:tcPr/>
                </a:tc>
                <a:tc>
                  <a:txBody>
                    <a:bodyPr/>
                    <a:lstStyle/>
                    <a:p>
                      <a:pPr lvl="0">
                        <a:buNone/>
                      </a:pPr>
                      <a:r>
                        <a:rPr lang="en-GB" dirty="0"/>
                        <a:t>Version 0.2 - BM updates. Sent out ahead of meeting</a:t>
                      </a:r>
                    </a:p>
                  </a:txBody>
                  <a:tcPr/>
                </a:tc>
                <a:tc>
                  <a:txBody>
                    <a:bodyPr/>
                    <a:lstStyle/>
                    <a:p>
                      <a:pPr lvl="0">
                        <a:buNone/>
                      </a:pPr>
                      <a:endParaRPr lang="en-GB" dirty="0"/>
                    </a:p>
                  </a:txBody>
                  <a:tcPr/>
                </a:tc>
                <a:tc>
                  <a:txBody>
                    <a:bodyPr/>
                    <a:lstStyle/>
                    <a:p>
                      <a:pPr lvl="0">
                        <a:buNone/>
                      </a:pPr>
                      <a:r>
                        <a:rPr lang="en-GB" dirty="0"/>
                        <a:t>17th March 2024</a:t>
                      </a:r>
                    </a:p>
                  </a:txBody>
                  <a:tcPr/>
                </a:tc>
                <a:extLst>
                  <a:ext uri="{0D108BD9-81ED-4DB2-BD59-A6C34878D82A}">
                    <a16:rowId xmlns:a16="http://schemas.microsoft.com/office/drawing/2014/main" val="2834401871"/>
                  </a:ext>
                </a:extLst>
              </a:tr>
            </a:tbl>
          </a:graphicData>
        </a:graphic>
      </p:graphicFrame>
    </p:spTree>
    <p:extLst>
      <p:ext uri="{BB962C8B-B14F-4D97-AF65-F5344CB8AC3E}">
        <p14:creationId xmlns:p14="http://schemas.microsoft.com/office/powerpoint/2010/main" val="859050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1041557" y="369643"/>
            <a:ext cx="963680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solidFill>
                  <a:srgbClr val="000000"/>
                </a:solidFill>
                <a:latin typeface="Helvetica Neue"/>
                <a:ea typeface="Helvetica Neue"/>
                <a:cs typeface="Helvetica Neue"/>
                <a:sym typeface="Helvetica Neue"/>
              </a:rPr>
              <a:t>Reference: Types of PETs</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2" name="TextBox 1">
            <a:extLst>
              <a:ext uri="{FF2B5EF4-FFF2-40B4-BE49-F238E27FC236}">
                <a16:creationId xmlns:a16="http://schemas.microsoft.com/office/drawing/2014/main" id="{59F1D136-2612-E908-5B9B-D1A03B1FD382}"/>
              </a:ext>
            </a:extLst>
          </p:cNvPr>
          <p:cNvSpPr txBox="1"/>
          <p:nvPr/>
        </p:nvSpPr>
        <p:spPr>
          <a:xfrm>
            <a:off x="846167" y="1883153"/>
            <a:ext cx="9558596" cy="1200329"/>
          </a:xfrm>
          <a:prstGeom prst="rect">
            <a:avLst/>
          </a:prstGeom>
          <a:noFill/>
        </p:spPr>
        <p:txBody>
          <a:bodyPr wrap="square" rtlCol="0">
            <a:spAutoFit/>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a:p>
            <a:endParaRPr lang="en-US">
              <a:latin typeface="Helvetica Neue" panose="02000503000000020004" pitchFamily="2" charset="0"/>
              <a:ea typeface="Helvetica Neue" panose="02000503000000020004" pitchFamily="2" charset="0"/>
              <a:cs typeface="Helvetica Neue" panose="02000503000000020004" pitchFamily="2" charset="0"/>
            </a:endParaRPr>
          </a:p>
          <a:p>
            <a:endParaRPr lang="en-US">
              <a:latin typeface="Helvetica Neue" panose="02000503000000020004" pitchFamily="2" charset="0"/>
              <a:ea typeface="Helvetica Neue" panose="02000503000000020004" pitchFamily="2" charset="0"/>
              <a:cs typeface="Helvetica Neue" panose="02000503000000020004" pitchFamily="2" charset="0"/>
            </a:endParaRPr>
          </a:p>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graphicFrame>
        <p:nvGraphicFramePr>
          <p:cNvPr id="4" name="Table 3">
            <a:extLst>
              <a:ext uri="{FF2B5EF4-FFF2-40B4-BE49-F238E27FC236}">
                <a16:creationId xmlns:a16="http://schemas.microsoft.com/office/drawing/2014/main" id="{88AD8DD3-F786-66B1-90EE-4CCFE436CD40}"/>
              </a:ext>
            </a:extLst>
          </p:cNvPr>
          <p:cNvGraphicFramePr>
            <a:graphicFrameLocks noGrp="1"/>
          </p:cNvGraphicFramePr>
          <p:nvPr>
            <p:extLst>
              <p:ext uri="{D42A27DB-BD31-4B8C-83A1-F6EECF244321}">
                <p14:modId xmlns:p14="http://schemas.microsoft.com/office/powerpoint/2010/main" val="1418648946"/>
              </p:ext>
            </p:extLst>
          </p:nvPr>
        </p:nvGraphicFramePr>
        <p:xfrm>
          <a:off x="346418" y="1400487"/>
          <a:ext cx="11221292" cy="5059680"/>
        </p:xfrm>
        <a:graphic>
          <a:graphicData uri="http://schemas.openxmlformats.org/drawingml/2006/table">
            <a:tbl>
              <a:tblPr firstRow="1" bandRow="1">
                <a:tableStyleId>{5C22544A-7EE6-4342-B048-85BDC9FD1C3A}</a:tableStyleId>
              </a:tblPr>
              <a:tblGrid>
                <a:gridCol w="2551018">
                  <a:extLst>
                    <a:ext uri="{9D8B030D-6E8A-4147-A177-3AD203B41FA5}">
                      <a16:colId xmlns:a16="http://schemas.microsoft.com/office/drawing/2014/main" val="2579181241"/>
                    </a:ext>
                  </a:extLst>
                </a:gridCol>
                <a:gridCol w="8670274">
                  <a:extLst>
                    <a:ext uri="{9D8B030D-6E8A-4147-A177-3AD203B41FA5}">
                      <a16:colId xmlns:a16="http://schemas.microsoft.com/office/drawing/2014/main" val="1596065277"/>
                    </a:ext>
                  </a:extLst>
                </a:gridCol>
              </a:tblGrid>
              <a:tr h="370840">
                <a:tc>
                  <a:txBody>
                    <a:bodyPr/>
                    <a:lstStyle/>
                    <a:p>
                      <a:r>
                        <a:rPr lang="en-GB"/>
                        <a:t>Methods*</a:t>
                      </a:r>
                    </a:p>
                  </a:txBody>
                  <a:tcPr/>
                </a:tc>
                <a:tc>
                  <a:txBody>
                    <a:bodyPr/>
                    <a:lstStyle/>
                    <a:p>
                      <a:r>
                        <a:rPr lang="en-GB"/>
                        <a:t>Description</a:t>
                      </a:r>
                    </a:p>
                  </a:txBody>
                  <a:tcPr/>
                </a:tc>
                <a:extLst>
                  <a:ext uri="{0D108BD9-81ED-4DB2-BD59-A6C34878D82A}">
                    <a16:rowId xmlns:a16="http://schemas.microsoft.com/office/drawing/2014/main" val="23040381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K-anonymity &amp; other anonymisation techniques</a:t>
                      </a:r>
                    </a:p>
                  </a:txBody>
                  <a:tcPr/>
                </a:tc>
                <a:tc>
                  <a:txBody>
                    <a:bodyPr/>
                    <a:lstStyle/>
                    <a:p>
                      <a:r>
                        <a:rPr lang="en-GB" sz="1200">
                          <a:latin typeface="+mn-lt"/>
                        </a:rPr>
                        <a:t>Given person-specific field-structured data, produce a release of the data with scientific guarantees that the individuals who are the subjects of the data cannot be re-identified while the data remain practically useful</a:t>
                      </a:r>
                    </a:p>
                  </a:txBody>
                  <a:tcPr/>
                </a:tc>
                <a:extLst>
                  <a:ext uri="{0D108BD9-81ED-4DB2-BD59-A6C34878D82A}">
                    <a16:rowId xmlns:a16="http://schemas.microsoft.com/office/drawing/2014/main" val="275518677"/>
                  </a:ext>
                </a:extLst>
              </a:tr>
              <a:tr h="370840">
                <a:tc>
                  <a:txBody>
                    <a:bodyPr/>
                    <a:lstStyle/>
                    <a:p>
                      <a:r>
                        <a:rPr lang="en-GB" sz="1200">
                          <a:latin typeface="+mn-lt"/>
                        </a:rPr>
                        <a:t>Synthetic Data Generation</a:t>
                      </a:r>
                    </a:p>
                  </a:txBody>
                  <a:tcPr/>
                </a:tc>
                <a:tc>
                  <a:txBody>
                    <a:bodyPr/>
                    <a:lstStyle/>
                    <a:p>
                      <a:r>
                        <a:rPr lang="en-GB" sz="1200">
                          <a:latin typeface="+mn-lt"/>
                        </a:rPr>
                        <a:t>Artificial data mimicking real world datasets with applicability for transfer learning with real data</a:t>
                      </a:r>
                    </a:p>
                  </a:txBody>
                  <a:tcPr/>
                </a:tc>
                <a:extLst>
                  <a:ext uri="{0D108BD9-81ED-4DB2-BD59-A6C34878D82A}">
                    <a16:rowId xmlns:a16="http://schemas.microsoft.com/office/drawing/2014/main" val="1327997564"/>
                  </a:ext>
                </a:extLst>
              </a:tr>
              <a:tr h="370840">
                <a:tc>
                  <a:txBody>
                    <a:bodyPr/>
                    <a:lstStyle/>
                    <a:p>
                      <a:r>
                        <a:rPr lang="en-GB" sz="1200">
                          <a:latin typeface="+mn-lt"/>
                        </a:rPr>
                        <a:t>Central Differential Privacy (CDP)</a:t>
                      </a:r>
                    </a:p>
                  </a:txBody>
                  <a:tcPr/>
                </a:tc>
                <a:tc>
                  <a:txBody>
                    <a:bodyPr/>
                    <a:lstStyle/>
                    <a:p>
                      <a:r>
                        <a:rPr lang="en-GB" sz="1200" b="0" i="0" kern="1200">
                          <a:solidFill>
                            <a:schemeClr val="dk1"/>
                          </a:solidFill>
                          <a:effectLst/>
                          <a:latin typeface="+mn-lt"/>
                          <a:ea typeface="+mn-ea"/>
                          <a:cs typeface="+mn-cs"/>
                        </a:rPr>
                        <a:t>Each individual submits their sensitive data to the data curator, who stores all of the data in a central location (i.e. on a single server). The data curator is </a:t>
                      </a:r>
                      <a:r>
                        <a:rPr lang="en-GB" sz="1200" b="0" i="1" kern="1200">
                          <a:solidFill>
                            <a:schemeClr val="dk1"/>
                          </a:solidFill>
                          <a:effectLst/>
                          <a:latin typeface="+mn-lt"/>
                          <a:ea typeface="+mn-ea"/>
                          <a:cs typeface="+mn-cs"/>
                        </a:rPr>
                        <a:t>trusted. </a:t>
                      </a:r>
                      <a:r>
                        <a:rPr lang="en-GB" sz="1200" b="0" i="0" kern="1200">
                          <a:solidFill>
                            <a:schemeClr val="dk1"/>
                          </a:solidFill>
                          <a:effectLst/>
                          <a:latin typeface="+mn-lt"/>
                          <a:ea typeface="+mn-ea"/>
                          <a:cs typeface="+mn-cs"/>
                        </a:rPr>
                        <a:t>The smallest amount of noise is added to the central data to produce results with the maximum accuracy allowed under differential privacy.</a:t>
                      </a:r>
                      <a:endParaRPr lang="en-GB" sz="1200">
                        <a:latin typeface="+mn-lt"/>
                      </a:endParaRPr>
                    </a:p>
                  </a:txBody>
                  <a:tcPr/>
                </a:tc>
                <a:extLst>
                  <a:ext uri="{0D108BD9-81ED-4DB2-BD59-A6C34878D82A}">
                    <a16:rowId xmlns:a16="http://schemas.microsoft.com/office/drawing/2014/main" val="670780273"/>
                  </a:ext>
                </a:extLst>
              </a:tr>
              <a:tr h="370840">
                <a:tc>
                  <a:txBody>
                    <a:bodyPr/>
                    <a:lstStyle/>
                    <a:p>
                      <a:r>
                        <a:rPr lang="en-GB" sz="1200">
                          <a:latin typeface="+mn-lt"/>
                        </a:rPr>
                        <a:t>Local Differential Privacy (LDP)</a:t>
                      </a:r>
                    </a:p>
                  </a:txBody>
                  <a:tcPr/>
                </a:tc>
                <a:tc>
                  <a:txBody>
                    <a:bodyPr/>
                    <a:lstStyle/>
                    <a:p>
                      <a:r>
                        <a:rPr lang="en-GB" sz="1200">
                          <a:latin typeface="+mn-lt"/>
                        </a:rPr>
                        <a:t>As above except that each individual adds noise shifting the privacy barrier to the data provider. Increases the total amount of noise and reducing performance. Issues relating to </a:t>
                      </a:r>
                    </a:p>
                  </a:txBody>
                  <a:tcPr/>
                </a:tc>
                <a:extLst>
                  <a:ext uri="{0D108BD9-81ED-4DB2-BD59-A6C34878D82A}">
                    <a16:rowId xmlns:a16="http://schemas.microsoft.com/office/drawing/2014/main" val="3553719245"/>
                  </a:ext>
                </a:extLst>
              </a:tr>
              <a:tr h="370840">
                <a:tc>
                  <a:txBody>
                    <a:bodyPr/>
                    <a:lstStyle/>
                    <a:p>
                      <a:r>
                        <a:rPr lang="en-GB" sz="1200">
                          <a:latin typeface="+mn-lt"/>
                        </a:rPr>
                        <a:t>Hybrid Differential Privacy</a:t>
                      </a:r>
                    </a:p>
                  </a:txBody>
                  <a:tcPr/>
                </a:tc>
                <a:tc>
                  <a:txBody>
                    <a:bodyPr/>
                    <a:lstStyle/>
                    <a:p>
                      <a:r>
                        <a:rPr lang="en-GB" sz="1200">
                          <a:latin typeface="+mn-lt"/>
                        </a:rPr>
                        <a:t>Blended model with different Central &amp; Local approaches per data provider along with approaches such as SMC or FHE</a:t>
                      </a:r>
                    </a:p>
                  </a:txBody>
                  <a:tcPr/>
                </a:tc>
                <a:extLst>
                  <a:ext uri="{0D108BD9-81ED-4DB2-BD59-A6C34878D82A}">
                    <a16:rowId xmlns:a16="http://schemas.microsoft.com/office/drawing/2014/main" val="1489415232"/>
                  </a:ext>
                </a:extLst>
              </a:tr>
              <a:tr h="370840">
                <a:tc>
                  <a:txBody>
                    <a:bodyPr/>
                    <a:lstStyle/>
                    <a:p>
                      <a:r>
                        <a:rPr lang="en-GB" sz="1200">
                          <a:latin typeface="+mn-lt"/>
                        </a:rPr>
                        <a:t>Homomorphic Encryption</a:t>
                      </a:r>
                    </a:p>
                  </a:txBody>
                  <a:tcPr/>
                </a:tc>
                <a:tc>
                  <a:txBody>
                    <a:bodyPr/>
                    <a:lstStyle/>
                    <a:p>
                      <a:r>
                        <a:rPr lang="en-GB" sz="1200" b="0" i="0" kern="1200">
                          <a:solidFill>
                            <a:schemeClr val="dk1"/>
                          </a:solidFill>
                          <a:effectLst/>
                          <a:latin typeface="+mn-lt"/>
                          <a:ea typeface="+mn-ea"/>
                          <a:cs typeface="+mn-cs"/>
                        </a:rPr>
                        <a:t>Homomorphism in encryption allows operations to be performed directly on the encrypted data, eliminating the need to decrypt it first</a:t>
                      </a:r>
                      <a:endParaRPr lang="en-GB" sz="1200">
                        <a:latin typeface="+mn-lt"/>
                      </a:endParaRPr>
                    </a:p>
                  </a:txBody>
                  <a:tcPr/>
                </a:tc>
                <a:extLst>
                  <a:ext uri="{0D108BD9-81ED-4DB2-BD59-A6C34878D82A}">
                    <a16:rowId xmlns:a16="http://schemas.microsoft.com/office/drawing/2014/main" val="722399754"/>
                  </a:ext>
                </a:extLst>
              </a:tr>
              <a:tr h="370840">
                <a:tc>
                  <a:txBody>
                    <a:bodyPr/>
                    <a:lstStyle/>
                    <a:p>
                      <a:r>
                        <a:rPr lang="en-GB" sz="1200">
                          <a:latin typeface="+mn-lt"/>
                        </a:rPr>
                        <a:t>Fully Homomorphic Encryption (FHE)</a:t>
                      </a:r>
                    </a:p>
                  </a:txBody>
                  <a:tcPr/>
                </a:tc>
                <a:tc>
                  <a:txBody>
                    <a:bodyPr/>
                    <a:lstStyle/>
                    <a:p>
                      <a:r>
                        <a:rPr lang="en-GB" sz="1200">
                          <a:latin typeface="+mn-lt"/>
                        </a:rPr>
                        <a:t>As per HE but enables AND, OR, XOR, NOT gates for computational logic</a:t>
                      </a:r>
                    </a:p>
                  </a:txBody>
                  <a:tcPr/>
                </a:tc>
                <a:extLst>
                  <a:ext uri="{0D108BD9-81ED-4DB2-BD59-A6C34878D82A}">
                    <a16:rowId xmlns:a16="http://schemas.microsoft.com/office/drawing/2014/main" val="2029871308"/>
                  </a:ext>
                </a:extLst>
              </a:tr>
              <a:tr h="370840">
                <a:tc>
                  <a:txBody>
                    <a:bodyPr/>
                    <a:lstStyle/>
                    <a:p>
                      <a:r>
                        <a:rPr lang="en-GB" sz="1200">
                          <a:latin typeface="+mn-lt"/>
                        </a:rPr>
                        <a:t>Secure Multiparty Computation (SMC)</a:t>
                      </a:r>
                    </a:p>
                  </a:txBody>
                  <a:tcPr/>
                </a:tc>
                <a:tc>
                  <a:txBody>
                    <a:bodyPr/>
                    <a:lstStyle/>
                    <a:p>
                      <a:r>
                        <a:rPr lang="en-GB" sz="1200">
                          <a:latin typeface="+mn-lt"/>
                        </a:rPr>
                        <a:t>distributes the private data to multiple computing parties in a form that does not reveal any sensitive information to either party as private data is kept confidential throughout the analysis. Less compute intensive than FHE but dependency of multiparty protocol enforcement. Lack of real world implementations.</a:t>
                      </a:r>
                    </a:p>
                  </a:txBody>
                  <a:tcPr/>
                </a:tc>
                <a:extLst>
                  <a:ext uri="{0D108BD9-81ED-4DB2-BD59-A6C34878D82A}">
                    <a16:rowId xmlns:a16="http://schemas.microsoft.com/office/drawing/2014/main" val="1290727166"/>
                  </a:ext>
                </a:extLst>
              </a:tr>
              <a:tr h="370840">
                <a:tc>
                  <a:txBody>
                    <a:bodyPr/>
                    <a:lstStyle/>
                    <a:p>
                      <a:r>
                        <a:rPr lang="en-GB" sz="1200">
                          <a:latin typeface="+mn-lt"/>
                        </a:rPr>
                        <a:t>Trusted Execution Environment (REE)</a:t>
                      </a:r>
                    </a:p>
                  </a:txBody>
                  <a:tcPr/>
                </a:tc>
                <a:tc>
                  <a:txBody>
                    <a:bodyPr/>
                    <a:lstStyle/>
                    <a:p>
                      <a:r>
                        <a:rPr lang="en-GB" sz="1200">
                          <a:latin typeface="+mn-lt"/>
                        </a:rPr>
                        <a:t>A Trusted Execution Environment (TEE) is a segregated area of memory and CPU that is protected from the rest of the CPU using encryption, any data in the TEE can't be read or tampered with by any code outside that environment. Data can be manipulated inside the TEE by suitably authorized code</a:t>
                      </a:r>
                    </a:p>
                  </a:txBody>
                  <a:tcPr/>
                </a:tc>
                <a:extLst>
                  <a:ext uri="{0D108BD9-81ED-4DB2-BD59-A6C34878D82A}">
                    <a16:rowId xmlns:a16="http://schemas.microsoft.com/office/drawing/2014/main" val="2432614635"/>
                  </a:ext>
                </a:extLst>
              </a:tr>
              <a:tr h="370840">
                <a:tc>
                  <a:txBody>
                    <a:bodyPr/>
                    <a:lstStyle/>
                    <a:p>
                      <a:r>
                        <a:rPr lang="en-GB" sz="1200">
                          <a:latin typeface="+mn-lt"/>
                        </a:rPr>
                        <a:t>Privacy Preserving Hardware</a:t>
                      </a:r>
                    </a:p>
                  </a:txBody>
                  <a:tcPr/>
                </a:tc>
                <a:tc>
                  <a:txBody>
                    <a:bodyPr/>
                    <a:lstStyle/>
                    <a:p>
                      <a:r>
                        <a:rPr lang="en-GB" sz="1200">
                          <a:latin typeface="+mn-lt"/>
                        </a:rPr>
                        <a:t>TEEs implemented in CPUs for data &amp; processing integrity &amp; confidentiality. Intel SGX, AMD SEV-SNP, ARM CCA</a:t>
                      </a:r>
                    </a:p>
                  </a:txBody>
                  <a:tcPr/>
                </a:tc>
                <a:extLst>
                  <a:ext uri="{0D108BD9-81ED-4DB2-BD59-A6C34878D82A}">
                    <a16:rowId xmlns:a16="http://schemas.microsoft.com/office/drawing/2014/main" val="782778844"/>
                  </a:ext>
                </a:extLst>
              </a:tr>
            </a:tbl>
          </a:graphicData>
        </a:graphic>
      </p:graphicFrame>
      <p:sp>
        <p:nvSpPr>
          <p:cNvPr id="5" name="TextBox 4">
            <a:extLst>
              <a:ext uri="{FF2B5EF4-FFF2-40B4-BE49-F238E27FC236}">
                <a16:creationId xmlns:a16="http://schemas.microsoft.com/office/drawing/2014/main" id="{FC1B793E-2428-0C29-6F84-623CCF3E3626}"/>
              </a:ext>
            </a:extLst>
          </p:cNvPr>
          <p:cNvSpPr txBox="1"/>
          <p:nvPr/>
        </p:nvSpPr>
        <p:spPr>
          <a:xfrm>
            <a:off x="9424318" y="6303690"/>
            <a:ext cx="2551018" cy="372531"/>
          </a:xfrm>
          <a:prstGeom prst="rect">
            <a:avLst/>
          </a:prstGeom>
          <a:noFill/>
        </p:spPr>
        <p:txBody>
          <a:bodyPr wrap="square" rtlCol="0">
            <a:spAutoFit/>
          </a:bodyPr>
          <a:lstStyle/>
          <a:p>
            <a:r>
              <a:rPr lang="en-GB"/>
              <a:t>* Not mutually exclusive</a:t>
            </a:r>
          </a:p>
        </p:txBody>
      </p:sp>
    </p:spTree>
    <p:extLst>
      <p:ext uri="{BB962C8B-B14F-4D97-AF65-F5344CB8AC3E}">
        <p14:creationId xmlns:p14="http://schemas.microsoft.com/office/powerpoint/2010/main" val="698130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1041557" y="369643"/>
            <a:ext cx="963680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solidFill>
                  <a:srgbClr val="000000"/>
                </a:solidFill>
                <a:latin typeface="Helvetica Neue"/>
                <a:ea typeface="Helvetica Neue"/>
                <a:cs typeface="Helvetica Neue"/>
                <a:sym typeface="Helvetica Neue"/>
              </a:rPr>
              <a:t>Reference: Types of Use Case</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2" name="TextBox 1">
            <a:extLst>
              <a:ext uri="{FF2B5EF4-FFF2-40B4-BE49-F238E27FC236}">
                <a16:creationId xmlns:a16="http://schemas.microsoft.com/office/drawing/2014/main" id="{59F1D136-2612-E908-5B9B-D1A03B1FD382}"/>
              </a:ext>
            </a:extLst>
          </p:cNvPr>
          <p:cNvSpPr txBox="1"/>
          <p:nvPr/>
        </p:nvSpPr>
        <p:spPr>
          <a:xfrm>
            <a:off x="846167" y="1883153"/>
            <a:ext cx="9558596" cy="1200329"/>
          </a:xfrm>
          <a:prstGeom prst="rect">
            <a:avLst/>
          </a:prstGeom>
          <a:noFill/>
        </p:spPr>
        <p:txBody>
          <a:bodyPr wrap="square" rtlCol="0">
            <a:spAutoFit/>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a:p>
            <a:endParaRPr lang="en-US">
              <a:latin typeface="Helvetica Neue" panose="02000503000000020004" pitchFamily="2" charset="0"/>
              <a:ea typeface="Helvetica Neue" panose="02000503000000020004" pitchFamily="2" charset="0"/>
              <a:cs typeface="Helvetica Neue" panose="02000503000000020004" pitchFamily="2" charset="0"/>
            </a:endParaRPr>
          </a:p>
          <a:p>
            <a:endParaRPr lang="en-US">
              <a:latin typeface="Helvetica Neue" panose="02000503000000020004" pitchFamily="2" charset="0"/>
              <a:ea typeface="Helvetica Neue" panose="02000503000000020004" pitchFamily="2" charset="0"/>
              <a:cs typeface="Helvetica Neue" panose="02000503000000020004" pitchFamily="2" charset="0"/>
            </a:endParaRPr>
          </a:p>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graphicFrame>
        <p:nvGraphicFramePr>
          <p:cNvPr id="4" name="Table 3">
            <a:extLst>
              <a:ext uri="{FF2B5EF4-FFF2-40B4-BE49-F238E27FC236}">
                <a16:creationId xmlns:a16="http://schemas.microsoft.com/office/drawing/2014/main" id="{88AD8DD3-F786-66B1-90EE-4CCFE436CD40}"/>
              </a:ext>
            </a:extLst>
          </p:cNvPr>
          <p:cNvGraphicFramePr>
            <a:graphicFrameLocks noGrp="1"/>
          </p:cNvGraphicFramePr>
          <p:nvPr>
            <p:extLst>
              <p:ext uri="{D42A27DB-BD31-4B8C-83A1-F6EECF244321}">
                <p14:modId xmlns:p14="http://schemas.microsoft.com/office/powerpoint/2010/main" val="235127076"/>
              </p:ext>
            </p:extLst>
          </p:nvPr>
        </p:nvGraphicFramePr>
        <p:xfrm>
          <a:off x="346418" y="1400487"/>
          <a:ext cx="11221292" cy="4622800"/>
        </p:xfrm>
        <a:graphic>
          <a:graphicData uri="http://schemas.openxmlformats.org/drawingml/2006/table">
            <a:tbl>
              <a:tblPr firstRow="1" bandRow="1">
                <a:tableStyleId>{5C22544A-7EE6-4342-B048-85BDC9FD1C3A}</a:tableStyleId>
              </a:tblPr>
              <a:tblGrid>
                <a:gridCol w="2551018">
                  <a:extLst>
                    <a:ext uri="{9D8B030D-6E8A-4147-A177-3AD203B41FA5}">
                      <a16:colId xmlns:a16="http://schemas.microsoft.com/office/drawing/2014/main" val="2579181241"/>
                    </a:ext>
                  </a:extLst>
                </a:gridCol>
                <a:gridCol w="8670274">
                  <a:extLst>
                    <a:ext uri="{9D8B030D-6E8A-4147-A177-3AD203B41FA5}">
                      <a16:colId xmlns:a16="http://schemas.microsoft.com/office/drawing/2014/main" val="1596065277"/>
                    </a:ext>
                  </a:extLst>
                </a:gridCol>
              </a:tblGrid>
              <a:tr h="370840">
                <a:tc>
                  <a:txBody>
                    <a:bodyPr/>
                    <a:lstStyle/>
                    <a:p>
                      <a:r>
                        <a:rPr lang="en-GB"/>
                        <a:t>Research Use Case*</a:t>
                      </a:r>
                    </a:p>
                  </a:txBody>
                  <a:tcPr/>
                </a:tc>
                <a:tc>
                  <a:txBody>
                    <a:bodyPr/>
                    <a:lstStyle/>
                    <a:p>
                      <a:r>
                        <a:rPr lang="en-GB"/>
                        <a:t>Description</a:t>
                      </a:r>
                    </a:p>
                  </a:txBody>
                  <a:tcPr/>
                </a:tc>
                <a:extLst>
                  <a:ext uri="{0D108BD9-81ED-4DB2-BD59-A6C34878D82A}">
                    <a16:rowId xmlns:a16="http://schemas.microsoft.com/office/drawing/2014/main" val="2304038172"/>
                  </a:ext>
                </a:extLst>
              </a:tr>
              <a:tr h="370840">
                <a:tc>
                  <a:txBody>
                    <a:bodyPr/>
                    <a:lstStyle/>
                    <a:p>
                      <a:r>
                        <a:rPr lang="en-GB" sz="1200"/>
                        <a:t>Secure Data Sharing and Collaboration</a:t>
                      </a:r>
                    </a:p>
                  </a:txBody>
                  <a:tcPr/>
                </a:tc>
                <a:tc>
                  <a:txBody>
                    <a:bodyPr/>
                    <a:lstStyle/>
                    <a:p>
                      <a:r>
                        <a:rPr lang="en-GB" sz="1200"/>
                        <a:t>Secure sharing of patient data for collaborative research whilst maintaining patient confidentiality</a:t>
                      </a:r>
                    </a:p>
                  </a:txBody>
                  <a:tcPr/>
                </a:tc>
                <a:extLst>
                  <a:ext uri="{0D108BD9-81ED-4DB2-BD59-A6C34878D82A}">
                    <a16:rowId xmlns:a16="http://schemas.microsoft.com/office/drawing/2014/main" val="1382488568"/>
                  </a:ext>
                </a:extLst>
              </a:tr>
              <a:tr h="370840">
                <a:tc>
                  <a:txBody>
                    <a:bodyPr/>
                    <a:lstStyle/>
                    <a:p>
                      <a:r>
                        <a:rPr lang="en-GB" sz="1200"/>
                        <a:t>Compliance with Privacy Regulations</a:t>
                      </a:r>
                    </a:p>
                  </a:txBody>
                  <a:tcPr/>
                </a:tc>
                <a:tc>
                  <a:txBody>
                    <a:bodyPr/>
                    <a:lstStyle/>
                    <a:p>
                      <a:r>
                        <a:rPr lang="en-GB" sz="1200"/>
                        <a:t>Compliance with GDPR, HIPAA and other data protection laws</a:t>
                      </a:r>
                    </a:p>
                  </a:txBody>
                  <a:tcPr/>
                </a:tc>
                <a:extLst>
                  <a:ext uri="{0D108BD9-81ED-4DB2-BD59-A6C34878D82A}">
                    <a16:rowId xmlns:a16="http://schemas.microsoft.com/office/drawing/2014/main" val="1708576746"/>
                  </a:ext>
                </a:extLst>
              </a:tr>
              <a:tr h="370840">
                <a:tc>
                  <a:txBody>
                    <a:bodyPr/>
                    <a:lstStyle/>
                    <a:p>
                      <a:r>
                        <a:rPr lang="en-GB" sz="1200"/>
                        <a:t>Condition Counts</a:t>
                      </a:r>
                    </a:p>
                  </a:txBody>
                  <a:tcPr/>
                </a:tc>
                <a:tc>
                  <a:txBody>
                    <a:bodyPr/>
                    <a:lstStyle/>
                    <a:p>
                      <a:r>
                        <a:rPr lang="en-GB" sz="1200"/>
                        <a:t>Counts of specific conditions across pooled datasets</a:t>
                      </a:r>
                    </a:p>
                  </a:txBody>
                  <a:tcPr/>
                </a:tc>
                <a:extLst>
                  <a:ext uri="{0D108BD9-81ED-4DB2-BD59-A6C34878D82A}">
                    <a16:rowId xmlns:a16="http://schemas.microsoft.com/office/drawing/2014/main" val="1471896271"/>
                  </a:ext>
                </a:extLst>
              </a:tr>
              <a:tr h="370840">
                <a:tc>
                  <a:txBody>
                    <a:bodyPr/>
                    <a:lstStyle/>
                    <a:p>
                      <a:r>
                        <a:rPr lang="en-GB" sz="1200"/>
                        <a:t>Genomic Counts</a:t>
                      </a:r>
                    </a:p>
                  </a:txBody>
                  <a:tcPr/>
                </a:tc>
                <a:tc>
                  <a:txBody>
                    <a:bodyPr/>
                    <a:lstStyle/>
                    <a:p>
                      <a:r>
                        <a:rPr lang="en-GB" sz="1200"/>
                        <a:t>Counts of genetic SNPs across pooled datasets. Different genetic profiles across different populations.</a:t>
                      </a:r>
                    </a:p>
                  </a:txBody>
                  <a:tcPr/>
                </a:tc>
                <a:extLst>
                  <a:ext uri="{0D108BD9-81ED-4DB2-BD59-A6C34878D82A}">
                    <a16:rowId xmlns:a16="http://schemas.microsoft.com/office/drawing/2014/main" val="2514402835"/>
                  </a:ext>
                </a:extLst>
              </a:tr>
              <a:tr h="370840">
                <a:tc>
                  <a:txBody>
                    <a:bodyPr/>
                    <a:lstStyle/>
                    <a:p>
                      <a:r>
                        <a:rPr lang="en-GB" sz="1200"/>
                        <a:t>Environmental Data Queries</a:t>
                      </a:r>
                    </a:p>
                  </a:txBody>
                  <a:tcPr/>
                </a:tc>
                <a:tc>
                  <a:txBody>
                    <a:bodyPr/>
                    <a:lstStyle/>
                    <a:p>
                      <a:r>
                        <a:rPr lang="en-GB" sz="1200"/>
                        <a:t>Queries based on socio / economic / geographic / environmental data</a:t>
                      </a:r>
                    </a:p>
                  </a:txBody>
                  <a:tcPr/>
                </a:tc>
                <a:extLst>
                  <a:ext uri="{0D108BD9-81ED-4DB2-BD59-A6C34878D82A}">
                    <a16:rowId xmlns:a16="http://schemas.microsoft.com/office/drawing/2014/main" val="3694198117"/>
                  </a:ext>
                </a:extLst>
              </a:tr>
              <a:tr h="370840">
                <a:tc>
                  <a:txBody>
                    <a:bodyPr/>
                    <a:lstStyle/>
                    <a:p>
                      <a:r>
                        <a:rPr lang="en-GB" sz="1200"/>
                        <a:t>Consent Management</a:t>
                      </a:r>
                    </a:p>
                  </a:txBody>
                  <a:tcPr/>
                </a:tc>
                <a:tc>
                  <a:txBody>
                    <a:bodyPr/>
                    <a:lstStyle/>
                    <a:p>
                      <a:r>
                        <a:rPr lang="en-GB" sz="1200"/>
                        <a:t>Manage party consent with patient control of data access and purpose</a:t>
                      </a:r>
                    </a:p>
                  </a:txBody>
                  <a:tcPr/>
                </a:tc>
                <a:extLst>
                  <a:ext uri="{0D108BD9-81ED-4DB2-BD59-A6C34878D82A}">
                    <a16:rowId xmlns:a16="http://schemas.microsoft.com/office/drawing/2014/main" val="3449845623"/>
                  </a:ext>
                </a:extLst>
              </a:tr>
              <a:tr h="370840">
                <a:tc>
                  <a:txBody>
                    <a:bodyPr/>
                    <a:lstStyle/>
                    <a:p>
                      <a:r>
                        <a:rPr lang="en-GB" sz="1200"/>
                        <a:t>Rare disease research</a:t>
                      </a:r>
                    </a:p>
                  </a:txBody>
                  <a:tcPr/>
                </a:tc>
                <a:tc>
                  <a:txBody>
                    <a:bodyPr/>
                    <a:lstStyle/>
                    <a:p>
                      <a:r>
                        <a:rPr lang="en-GB" sz="1200"/>
                        <a:t>Rare condition (less than X globally per year) </a:t>
                      </a:r>
                    </a:p>
                  </a:txBody>
                  <a:tcPr/>
                </a:tc>
                <a:extLst>
                  <a:ext uri="{0D108BD9-81ED-4DB2-BD59-A6C34878D82A}">
                    <a16:rowId xmlns:a16="http://schemas.microsoft.com/office/drawing/2014/main" val="3528100500"/>
                  </a:ext>
                </a:extLst>
              </a:tr>
              <a:tr h="370840">
                <a:tc>
                  <a:txBody>
                    <a:bodyPr/>
                    <a:lstStyle/>
                    <a:p>
                      <a:r>
                        <a:rPr lang="en-GB" sz="1200"/>
                        <a:t>Policy enforcement</a:t>
                      </a:r>
                    </a:p>
                  </a:txBody>
                  <a:tcPr/>
                </a:tc>
                <a:tc>
                  <a:txBody>
                    <a:bodyPr/>
                    <a:lstStyle/>
                    <a:p>
                      <a:r>
                        <a:rPr lang="en-GB" sz="1200"/>
                        <a:t>Enforcement of security threshold level per data provider</a:t>
                      </a:r>
                    </a:p>
                  </a:txBody>
                  <a:tcPr/>
                </a:tc>
                <a:extLst>
                  <a:ext uri="{0D108BD9-81ED-4DB2-BD59-A6C34878D82A}">
                    <a16:rowId xmlns:a16="http://schemas.microsoft.com/office/drawing/2014/main" val="900463410"/>
                  </a:ext>
                </a:extLst>
              </a:tr>
              <a:tr h="370840">
                <a:tc>
                  <a:txBody>
                    <a:bodyPr/>
                    <a:lstStyle/>
                    <a:p>
                      <a:r>
                        <a:rPr lang="en-GB" sz="1200"/>
                        <a:t>Federated Machine Learning</a:t>
                      </a:r>
                    </a:p>
                  </a:txBody>
                  <a:tcPr/>
                </a:tc>
                <a:tc>
                  <a:txBody>
                    <a:bodyPr/>
                    <a:lstStyle/>
                    <a:p>
                      <a:r>
                        <a:rPr lang="en-GB" sz="1200"/>
                        <a:t>Training of machine learning models across multiple datasets without data exchange</a:t>
                      </a:r>
                    </a:p>
                  </a:txBody>
                  <a:tcPr/>
                </a:tc>
                <a:extLst>
                  <a:ext uri="{0D108BD9-81ED-4DB2-BD59-A6C34878D82A}">
                    <a16:rowId xmlns:a16="http://schemas.microsoft.com/office/drawing/2014/main" val="3155797611"/>
                  </a:ext>
                </a:extLst>
              </a:tr>
              <a:tr h="370840">
                <a:tc>
                  <a:txBody>
                    <a:bodyPr/>
                    <a:lstStyle/>
                    <a:p>
                      <a:r>
                        <a:rPr lang="en-GB" sz="1200"/>
                        <a:t>Global diseases surveillance and monitoring</a:t>
                      </a:r>
                    </a:p>
                  </a:txBody>
                  <a:tcPr/>
                </a:tc>
                <a:tc>
                  <a:txBody>
                    <a:bodyPr/>
                    <a:lstStyle/>
                    <a:p>
                      <a:r>
                        <a:rPr lang="en-GB" sz="1200"/>
                        <a:t>Global disease surveillance to detect and predict outbreaks without data centralisation</a:t>
                      </a:r>
                    </a:p>
                  </a:txBody>
                  <a:tcPr/>
                </a:tc>
                <a:extLst>
                  <a:ext uri="{0D108BD9-81ED-4DB2-BD59-A6C34878D82A}">
                    <a16:rowId xmlns:a16="http://schemas.microsoft.com/office/drawing/2014/main" val="594420344"/>
                  </a:ext>
                </a:extLst>
              </a:tr>
              <a:tr h="370840">
                <a:tc>
                  <a:txBody>
                    <a:bodyPr/>
                    <a:lstStyle/>
                    <a:p>
                      <a:r>
                        <a:rPr lang="en-GB" sz="1200"/>
                        <a:t>Multi-national clinical trials</a:t>
                      </a:r>
                    </a:p>
                  </a:txBody>
                  <a:tcPr/>
                </a:tc>
                <a:tc>
                  <a:txBody>
                    <a:bodyPr/>
                    <a:lstStyle/>
                    <a:p>
                      <a:r>
                        <a:rPr lang="en-GB" sz="1200"/>
                        <a:t>Analyse patient data from different countries for faster approval processes</a:t>
                      </a:r>
                    </a:p>
                  </a:txBody>
                  <a:tcPr/>
                </a:tc>
                <a:extLst>
                  <a:ext uri="{0D108BD9-81ED-4DB2-BD59-A6C34878D82A}">
                    <a16:rowId xmlns:a16="http://schemas.microsoft.com/office/drawing/2014/main" val="769609288"/>
                  </a:ext>
                </a:extLst>
              </a:tr>
            </a:tbl>
          </a:graphicData>
        </a:graphic>
      </p:graphicFrame>
      <p:sp>
        <p:nvSpPr>
          <p:cNvPr id="5" name="TextBox 4">
            <a:extLst>
              <a:ext uri="{FF2B5EF4-FFF2-40B4-BE49-F238E27FC236}">
                <a16:creationId xmlns:a16="http://schemas.microsoft.com/office/drawing/2014/main" id="{FC1B793E-2428-0C29-6F84-623CCF3E3626}"/>
              </a:ext>
            </a:extLst>
          </p:cNvPr>
          <p:cNvSpPr txBox="1"/>
          <p:nvPr/>
        </p:nvSpPr>
        <p:spPr>
          <a:xfrm>
            <a:off x="9424318" y="6303690"/>
            <a:ext cx="2551018" cy="372531"/>
          </a:xfrm>
          <a:prstGeom prst="rect">
            <a:avLst/>
          </a:prstGeom>
          <a:noFill/>
        </p:spPr>
        <p:txBody>
          <a:bodyPr wrap="square" rtlCol="0">
            <a:spAutoFit/>
          </a:bodyPr>
          <a:lstStyle/>
          <a:p>
            <a:r>
              <a:rPr lang="en-GB"/>
              <a:t>* Not mutually exclusive</a:t>
            </a:r>
          </a:p>
        </p:txBody>
      </p:sp>
    </p:spTree>
    <p:extLst>
      <p:ext uri="{BB962C8B-B14F-4D97-AF65-F5344CB8AC3E}">
        <p14:creationId xmlns:p14="http://schemas.microsoft.com/office/powerpoint/2010/main" val="3047982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1041557" y="369643"/>
            <a:ext cx="963680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solidFill>
                  <a:srgbClr val="000000"/>
                </a:solidFill>
                <a:latin typeface="Helvetica Neue"/>
                <a:ea typeface="Helvetica Neue"/>
                <a:cs typeface="Helvetica Neue"/>
                <a:sym typeface="Helvetica Neue"/>
              </a:rPr>
              <a:t>Reference: Types of Threat</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2" name="TextBox 1">
            <a:extLst>
              <a:ext uri="{FF2B5EF4-FFF2-40B4-BE49-F238E27FC236}">
                <a16:creationId xmlns:a16="http://schemas.microsoft.com/office/drawing/2014/main" id="{59F1D136-2612-E908-5B9B-D1A03B1FD382}"/>
              </a:ext>
            </a:extLst>
          </p:cNvPr>
          <p:cNvSpPr txBox="1"/>
          <p:nvPr/>
        </p:nvSpPr>
        <p:spPr>
          <a:xfrm>
            <a:off x="846167" y="1883153"/>
            <a:ext cx="9558596" cy="1200329"/>
          </a:xfrm>
          <a:prstGeom prst="rect">
            <a:avLst/>
          </a:prstGeom>
          <a:noFill/>
        </p:spPr>
        <p:txBody>
          <a:bodyPr wrap="square" rtlCol="0">
            <a:spAutoFit/>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a:p>
            <a:endParaRPr lang="en-US">
              <a:latin typeface="Helvetica Neue" panose="02000503000000020004" pitchFamily="2" charset="0"/>
              <a:ea typeface="Helvetica Neue" panose="02000503000000020004" pitchFamily="2" charset="0"/>
              <a:cs typeface="Helvetica Neue" panose="02000503000000020004" pitchFamily="2" charset="0"/>
            </a:endParaRPr>
          </a:p>
          <a:p>
            <a:endParaRPr lang="en-US">
              <a:latin typeface="Helvetica Neue" panose="02000503000000020004" pitchFamily="2" charset="0"/>
              <a:ea typeface="Helvetica Neue" panose="02000503000000020004" pitchFamily="2" charset="0"/>
              <a:cs typeface="Helvetica Neue" panose="02000503000000020004" pitchFamily="2" charset="0"/>
            </a:endParaRPr>
          </a:p>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graphicFrame>
        <p:nvGraphicFramePr>
          <p:cNvPr id="4" name="Table 3">
            <a:extLst>
              <a:ext uri="{FF2B5EF4-FFF2-40B4-BE49-F238E27FC236}">
                <a16:creationId xmlns:a16="http://schemas.microsoft.com/office/drawing/2014/main" id="{88AD8DD3-F786-66B1-90EE-4CCFE436CD40}"/>
              </a:ext>
            </a:extLst>
          </p:cNvPr>
          <p:cNvGraphicFramePr>
            <a:graphicFrameLocks noGrp="1"/>
          </p:cNvGraphicFramePr>
          <p:nvPr>
            <p:extLst>
              <p:ext uri="{D42A27DB-BD31-4B8C-83A1-F6EECF244321}">
                <p14:modId xmlns:p14="http://schemas.microsoft.com/office/powerpoint/2010/main" val="2804362400"/>
              </p:ext>
            </p:extLst>
          </p:nvPr>
        </p:nvGraphicFramePr>
        <p:xfrm>
          <a:off x="346418" y="1400487"/>
          <a:ext cx="11221292" cy="2021840"/>
        </p:xfrm>
        <a:graphic>
          <a:graphicData uri="http://schemas.openxmlformats.org/drawingml/2006/table">
            <a:tbl>
              <a:tblPr firstRow="1" bandRow="1">
                <a:tableStyleId>{5C22544A-7EE6-4342-B048-85BDC9FD1C3A}</a:tableStyleId>
              </a:tblPr>
              <a:tblGrid>
                <a:gridCol w="2551018">
                  <a:extLst>
                    <a:ext uri="{9D8B030D-6E8A-4147-A177-3AD203B41FA5}">
                      <a16:colId xmlns:a16="http://schemas.microsoft.com/office/drawing/2014/main" val="2579181241"/>
                    </a:ext>
                  </a:extLst>
                </a:gridCol>
                <a:gridCol w="8670274">
                  <a:extLst>
                    <a:ext uri="{9D8B030D-6E8A-4147-A177-3AD203B41FA5}">
                      <a16:colId xmlns:a16="http://schemas.microsoft.com/office/drawing/2014/main" val="1596065277"/>
                    </a:ext>
                  </a:extLst>
                </a:gridCol>
              </a:tblGrid>
              <a:tr h="370840">
                <a:tc>
                  <a:txBody>
                    <a:bodyPr/>
                    <a:lstStyle/>
                    <a:p>
                      <a:r>
                        <a:rPr lang="en-GB"/>
                        <a:t>Threats*</a:t>
                      </a:r>
                    </a:p>
                  </a:txBody>
                  <a:tcPr/>
                </a:tc>
                <a:tc>
                  <a:txBody>
                    <a:bodyPr/>
                    <a:lstStyle/>
                    <a:p>
                      <a:r>
                        <a:rPr lang="en-GB"/>
                        <a:t>Description</a:t>
                      </a:r>
                    </a:p>
                  </a:txBody>
                  <a:tcPr/>
                </a:tc>
                <a:extLst>
                  <a:ext uri="{0D108BD9-81ED-4DB2-BD59-A6C34878D82A}">
                    <a16:rowId xmlns:a16="http://schemas.microsoft.com/office/drawing/2014/main" val="2304038172"/>
                  </a:ext>
                </a:extLst>
              </a:tr>
              <a:tr h="370840">
                <a:tc>
                  <a:txBody>
                    <a:bodyPr/>
                    <a:lstStyle/>
                    <a:p>
                      <a:r>
                        <a:rPr lang="en-GB"/>
                        <a:t>Reconstruction Attacks</a:t>
                      </a:r>
                    </a:p>
                  </a:txBody>
                  <a:tcPr/>
                </a:tc>
                <a:tc>
                  <a:txBody>
                    <a:bodyPr/>
                    <a:lstStyle/>
                    <a:p>
                      <a:r>
                        <a:rPr lang="en-GB"/>
                        <a:t>Reconstructing personal data from models and systems either through multiple calls, data injection or interception, or via different ML model security threats</a:t>
                      </a:r>
                    </a:p>
                  </a:txBody>
                  <a:tcPr/>
                </a:tc>
                <a:extLst>
                  <a:ext uri="{0D108BD9-81ED-4DB2-BD59-A6C34878D82A}">
                    <a16:rowId xmlns:a16="http://schemas.microsoft.com/office/drawing/2014/main" val="2294157501"/>
                  </a:ext>
                </a:extLst>
              </a:tr>
              <a:tr h="370840">
                <a:tc>
                  <a:txBody>
                    <a:bodyPr/>
                    <a:lstStyle/>
                    <a:p>
                      <a:r>
                        <a:rPr lang="en-GB">
                          <a:hlinkClick r:id="rId4"/>
                        </a:rPr>
                        <a:t>Model Inversion Attacks</a:t>
                      </a:r>
                      <a:endParaRPr lang="en-GB"/>
                    </a:p>
                  </a:txBody>
                  <a:tcPr/>
                </a:tc>
                <a:tc>
                  <a:txBody>
                    <a:bodyPr/>
                    <a:lstStyle/>
                    <a:p>
                      <a:r>
                        <a:rPr lang="en-GB"/>
                        <a:t>Reconstruct data from training data used in ML models</a:t>
                      </a:r>
                    </a:p>
                  </a:txBody>
                  <a:tcPr/>
                </a:tc>
                <a:extLst>
                  <a:ext uri="{0D108BD9-81ED-4DB2-BD59-A6C34878D82A}">
                    <a16:rowId xmlns:a16="http://schemas.microsoft.com/office/drawing/2014/main" val="2032107734"/>
                  </a:ext>
                </a:extLst>
              </a:tr>
              <a:tr h="370840">
                <a:tc>
                  <a:txBody>
                    <a:bodyPr/>
                    <a:lstStyle/>
                    <a:p>
                      <a:r>
                        <a:rPr lang="en-GB">
                          <a:hlinkClick r:id="rId5"/>
                        </a:rPr>
                        <a:t>Membership Inference Attacks</a:t>
                      </a:r>
                      <a:endParaRPr lang="en-GB"/>
                    </a:p>
                  </a:txBody>
                  <a:tcPr/>
                </a:tc>
                <a:tc>
                  <a:txBody>
                    <a:bodyPr/>
                    <a:lstStyle/>
                    <a:p>
                      <a:r>
                        <a:rPr lang="en-GB"/>
                        <a:t>Determining if a membership is part of a training dataset without having access to the data</a:t>
                      </a:r>
                    </a:p>
                  </a:txBody>
                  <a:tcPr/>
                </a:tc>
                <a:extLst>
                  <a:ext uri="{0D108BD9-81ED-4DB2-BD59-A6C34878D82A}">
                    <a16:rowId xmlns:a16="http://schemas.microsoft.com/office/drawing/2014/main" val="2250157735"/>
                  </a:ext>
                </a:extLst>
              </a:tr>
            </a:tbl>
          </a:graphicData>
        </a:graphic>
      </p:graphicFrame>
      <p:sp>
        <p:nvSpPr>
          <p:cNvPr id="5" name="TextBox 4">
            <a:extLst>
              <a:ext uri="{FF2B5EF4-FFF2-40B4-BE49-F238E27FC236}">
                <a16:creationId xmlns:a16="http://schemas.microsoft.com/office/drawing/2014/main" id="{FC1B793E-2428-0C29-6F84-623CCF3E3626}"/>
              </a:ext>
            </a:extLst>
          </p:cNvPr>
          <p:cNvSpPr txBox="1"/>
          <p:nvPr/>
        </p:nvSpPr>
        <p:spPr>
          <a:xfrm>
            <a:off x="9424318" y="6303690"/>
            <a:ext cx="2551018" cy="372531"/>
          </a:xfrm>
          <a:prstGeom prst="rect">
            <a:avLst/>
          </a:prstGeom>
          <a:noFill/>
        </p:spPr>
        <p:txBody>
          <a:bodyPr wrap="square" rtlCol="0">
            <a:spAutoFit/>
          </a:bodyPr>
          <a:lstStyle/>
          <a:p>
            <a:r>
              <a:rPr lang="en-GB"/>
              <a:t>* Not mutually exclusive</a:t>
            </a:r>
          </a:p>
        </p:txBody>
      </p:sp>
    </p:spTree>
    <p:extLst>
      <p:ext uri="{BB962C8B-B14F-4D97-AF65-F5344CB8AC3E}">
        <p14:creationId xmlns:p14="http://schemas.microsoft.com/office/powerpoint/2010/main" val="168231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1041557" y="369643"/>
            <a:ext cx="963680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solidFill>
                  <a:srgbClr val="000000"/>
                </a:solidFill>
                <a:latin typeface="Helvetica Neue"/>
                <a:ea typeface="Helvetica Neue"/>
                <a:cs typeface="Helvetica Neue"/>
                <a:sym typeface="Helvetica Neue"/>
              </a:rPr>
              <a:t>Reference: PET Types</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2" name="TextBox 1">
            <a:extLst>
              <a:ext uri="{FF2B5EF4-FFF2-40B4-BE49-F238E27FC236}">
                <a16:creationId xmlns:a16="http://schemas.microsoft.com/office/drawing/2014/main" id="{59F1D136-2612-E908-5B9B-D1A03B1FD382}"/>
              </a:ext>
            </a:extLst>
          </p:cNvPr>
          <p:cNvSpPr txBox="1"/>
          <p:nvPr/>
        </p:nvSpPr>
        <p:spPr>
          <a:xfrm>
            <a:off x="846167" y="1883153"/>
            <a:ext cx="9558596" cy="1200329"/>
          </a:xfrm>
          <a:prstGeom prst="rect">
            <a:avLst/>
          </a:prstGeom>
          <a:noFill/>
        </p:spPr>
        <p:txBody>
          <a:bodyPr wrap="square" rtlCol="0">
            <a:spAutoFit/>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a:p>
            <a:endParaRPr lang="en-US">
              <a:latin typeface="Helvetica Neue" panose="02000503000000020004" pitchFamily="2" charset="0"/>
              <a:ea typeface="Helvetica Neue" panose="02000503000000020004" pitchFamily="2" charset="0"/>
              <a:cs typeface="Helvetica Neue" panose="02000503000000020004" pitchFamily="2" charset="0"/>
            </a:endParaRPr>
          </a:p>
          <a:p>
            <a:endParaRPr lang="en-US">
              <a:latin typeface="Helvetica Neue" panose="02000503000000020004" pitchFamily="2" charset="0"/>
              <a:ea typeface="Helvetica Neue" panose="02000503000000020004" pitchFamily="2" charset="0"/>
              <a:cs typeface="Helvetica Neue" panose="02000503000000020004" pitchFamily="2" charset="0"/>
            </a:endParaRPr>
          </a:p>
          <a:p>
            <a:endParaRPr 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TextBox 4">
            <a:extLst>
              <a:ext uri="{FF2B5EF4-FFF2-40B4-BE49-F238E27FC236}">
                <a16:creationId xmlns:a16="http://schemas.microsoft.com/office/drawing/2014/main" id="{FC1B793E-2428-0C29-6F84-623CCF3E3626}"/>
              </a:ext>
            </a:extLst>
          </p:cNvPr>
          <p:cNvSpPr txBox="1"/>
          <p:nvPr/>
        </p:nvSpPr>
        <p:spPr>
          <a:xfrm>
            <a:off x="9424318" y="6303690"/>
            <a:ext cx="2551018" cy="372531"/>
          </a:xfrm>
          <a:prstGeom prst="rect">
            <a:avLst/>
          </a:prstGeom>
          <a:noFill/>
        </p:spPr>
        <p:txBody>
          <a:bodyPr wrap="square" rtlCol="0">
            <a:spAutoFit/>
          </a:bodyPr>
          <a:lstStyle/>
          <a:p>
            <a:r>
              <a:rPr lang="en-GB"/>
              <a:t>* Not mutually exclusive</a:t>
            </a:r>
          </a:p>
        </p:txBody>
      </p:sp>
      <p:graphicFrame>
        <p:nvGraphicFramePr>
          <p:cNvPr id="3" name="Table 2">
            <a:extLst>
              <a:ext uri="{FF2B5EF4-FFF2-40B4-BE49-F238E27FC236}">
                <a16:creationId xmlns:a16="http://schemas.microsoft.com/office/drawing/2014/main" id="{5246ECCF-B2B1-DE91-6373-2A1F2D8E77E3}"/>
              </a:ext>
            </a:extLst>
          </p:cNvPr>
          <p:cNvGraphicFramePr>
            <a:graphicFrameLocks noGrp="1"/>
          </p:cNvGraphicFramePr>
          <p:nvPr>
            <p:extLst>
              <p:ext uri="{D42A27DB-BD31-4B8C-83A1-F6EECF244321}">
                <p14:modId xmlns:p14="http://schemas.microsoft.com/office/powerpoint/2010/main" val="3768088298"/>
              </p:ext>
            </p:extLst>
          </p:nvPr>
        </p:nvGraphicFramePr>
        <p:xfrm>
          <a:off x="288349" y="1149464"/>
          <a:ext cx="11632435" cy="5663040"/>
        </p:xfrm>
        <a:graphic>
          <a:graphicData uri="http://schemas.openxmlformats.org/drawingml/2006/table">
            <a:tbl>
              <a:tblPr firstRow="1" firstCol="1" bandRow="1">
                <a:tableStyleId>{5C22544A-7EE6-4342-B048-85BDC9FD1C3A}</a:tableStyleId>
              </a:tblPr>
              <a:tblGrid>
                <a:gridCol w="1414171">
                  <a:extLst>
                    <a:ext uri="{9D8B030D-6E8A-4147-A177-3AD203B41FA5}">
                      <a16:colId xmlns:a16="http://schemas.microsoft.com/office/drawing/2014/main" val="1576267152"/>
                    </a:ext>
                  </a:extLst>
                </a:gridCol>
                <a:gridCol w="3406088">
                  <a:extLst>
                    <a:ext uri="{9D8B030D-6E8A-4147-A177-3AD203B41FA5}">
                      <a16:colId xmlns:a16="http://schemas.microsoft.com/office/drawing/2014/main" val="674805929"/>
                    </a:ext>
                  </a:extLst>
                </a:gridCol>
                <a:gridCol w="3406088">
                  <a:extLst>
                    <a:ext uri="{9D8B030D-6E8A-4147-A177-3AD203B41FA5}">
                      <a16:colId xmlns:a16="http://schemas.microsoft.com/office/drawing/2014/main" val="1008174831"/>
                    </a:ext>
                  </a:extLst>
                </a:gridCol>
                <a:gridCol w="3406088">
                  <a:extLst>
                    <a:ext uri="{9D8B030D-6E8A-4147-A177-3AD203B41FA5}">
                      <a16:colId xmlns:a16="http://schemas.microsoft.com/office/drawing/2014/main" val="1563750192"/>
                    </a:ext>
                  </a:extLst>
                </a:gridCol>
              </a:tblGrid>
              <a:tr h="325142">
                <a:tc>
                  <a:txBody>
                    <a:bodyPr/>
                    <a:lstStyle/>
                    <a:p>
                      <a:pPr algn="ctr"/>
                      <a:r>
                        <a:rPr lang="en-GB" sz="1200" kern="100">
                          <a:effectLst/>
                        </a:rPr>
                        <a:t>Feature</a:t>
                      </a:r>
                      <a:endParaRPr lang="en-GB" sz="1200" kern="100">
                        <a:effectLst/>
                        <a:latin typeface="Aptos" panose="020B0004020202020204" pitchFamily="34" charset="0"/>
                        <a:ea typeface="Aptos" panose="020B0004020202020204" pitchFamily="34" charset="0"/>
                        <a:cs typeface="Aptos" panose="020B0004020202020204" pitchFamily="34" charset="0"/>
                      </a:endParaRPr>
                    </a:p>
                  </a:txBody>
                  <a:tcPr marL="3812" marR="3812" marT="3812" marB="3812" anchor="ctr"/>
                </a:tc>
                <a:tc>
                  <a:txBody>
                    <a:bodyPr/>
                    <a:lstStyle/>
                    <a:p>
                      <a:pPr algn="ctr"/>
                      <a:r>
                        <a:rPr lang="en-GB" sz="1600" kern="100">
                          <a:effectLst/>
                        </a:rPr>
                        <a:t>Differential Privacy</a:t>
                      </a:r>
                      <a:endParaRPr lang="en-GB" sz="16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600" kern="100">
                          <a:effectLst/>
                        </a:rPr>
                        <a:t>Federated Learning + HE</a:t>
                      </a:r>
                      <a:endParaRPr lang="en-GB" sz="16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600" kern="100">
                          <a:effectLst/>
                        </a:rPr>
                        <a:t>Secure Multi-Party Computation</a:t>
                      </a:r>
                      <a:endParaRPr lang="en-GB" sz="16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extLst>
                  <a:ext uri="{0D108BD9-81ED-4DB2-BD59-A6C34878D82A}">
                    <a16:rowId xmlns:a16="http://schemas.microsoft.com/office/drawing/2014/main" val="398502489"/>
                  </a:ext>
                </a:extLst>
              </a:tr>
              <a:tr h="631774">
                <a:tc>
                  <a:txBody>
                    <a:bodyPr/>
                    <a:lstStyle/>
                    <a:p>
                      <a:r>
                        <a:rPr lang="en-GB" sz="1200" kern="100">
                          <a:effectLst/>
                        </a:rPr>
                        <a:t>Privacy Preservation Method</a:t>
                      </a:r>
                      <a:endParaRPr lang="en-GB" sz="12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Protects individual privacy by adding noise to data or query responses, ensuring that the presence or absence of any individual's data does not significantly impact the result.</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Preserves individual privacy by allowing model training on decentralized data sources without sharing raw data, ensuring that sensitive information remains encrypted throughout the process.</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Enables multiple parties to collaborate on data analysis without sharing sensitive information, ensuring that each party retains control over their data and that all computations are performed on encrypted data.</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extLst>
                  <a:ext uri="{0D108BD9-81ED-4DB2-BD59-A6C34878D82A}">
                    <a16:rowId xmlns:a16="http://schemas.microsoft.com/office/drawing/2014/main" val="2927815948"/>
                  </a:ext>
                </a:extLst>
              </a:tr>
              <a:tr h="631774">
                <a:tc>
                  <a:txBody>
                    <a:bodyPr/>
                    <a:lstStyle/>
                    <a:p>
                      <a:r>
                        <a:rPr lang="en-GB" sz="1200" kern="100">
                          <a:effectLst/>
                        </a:rPr>
                        <a:t>Data Sharing</a:t>
                      </a:r>
                      <a:endParaRPr lang="en-GB" sz="12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Allows for sharing of aggregated data or query results while protecting individual privacy, facilitating collaborative research and analysis across different organizations or jurisdictions.</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Enables collaborative model training on decentralized data sources without the need to share raw data, fostering collaboration and knowledge sharing while maintaining data privacy.</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Facilitates secure data sharing and collaborative analysis among multiple parties, allowing distributed data to be aggregated and analysed without compromising individual privacy.</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extLst>
                  <a:ext uri="{0D108BD9-81ED-4DB2-BD59-A6C34878D82A}">
                    <a16:rowId xmlns:a16="http://schemas.microsoft.com/office/drawing/2014/main" val="577000881"/>
                  </a:ext>
                </a:extLst>
              </a:tr>
              <a:tr h="631774">
                <a:tc>
                  <a:txBody>
                    <a:bodyPr/>
                    <a:lstStyle/>
                    <a:p>
                      <a:r>
                        <a:rPr lang="en-GB" sz="1200" kern="100">
                          <a:effectLst/>
                        </a:rPr>
                        <a:t>Model Training</a:t>
                      </a:r>
                      <a:endParaRPr lang="en-GB" sz="12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Compatible with various machine learning models and algorithms, allowing for the training of predictive models while preserving privacy, even when using sensitive healthcare data.</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Supports training of machine learning models on decentralized data sources, allowing for </a:t>
                      </a:r>
                      <a:r>
                        <a:rPr lang="en-GB" sz="1000" b="1" kern="100">
                          <a:effectLst/>
                        </a:rPr>
                        <a:t>collaborative model development </a:t>
                      </a:r>
                      <a:r>
                        <a:rPr lang="en-GB" sz="1000" kern="100">
                          <a:effectLst/>
                        </a:rPr>
                        <a:t>and improvement without sharing raw data or compromising privacy.</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Enables collaborative training of machine learning models on encrypted data, ensuring that sensitive healthcare information remains protected while still allowing for model development and analysis.</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extLst>
                  <a:ext uri="{0D108BD9-81ED-4DB2-BD59-A6C34878D82A}">
                    <a16:rowId xmlns:a16="http://schemas.microsoft.com/office/drawing/2014/main" val="2155620806"/>
                  </a:ext>
                </a:extLst>
              </a:tr>
              <a:tr h="631774">
                <a:tc>
                  <a:txBody>
                    <a:bodyPr/>
                    <a:lstStyle/>
                    <a:p>
                      <a:r>
                        <a:rPr lang="en-GB" sz="1200" kern="100">
                          <a:effectLst/>
                        </a:rPr>
                        <a:t>Cross-Institutional Collaboration</a:t>
                      </a:r>
                      <a:endParaRPr lang="en-GB" sz="12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Facilitates collaborative research efforts across different institutions, researchers, and healthcare providers by allowing the sharing of aggregated data or analysis results while protecting privacy.</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Enables cross-institutional studies and research collaborations by allowing multiple organizations to contribute data for model training without sharing raw data, fostering collaboration while respecting data privacy.</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Supports cross-institutional collaborations and research partnerships by enabling multiple parties to jointly </a:t>
                      </a:r>
                      <a:r>
                        <a:rPr lang="en-GB" sz="1000" kern="100" err="1">
                          <a:effectLst/>
                        </a:rPr>
                        <a:t>analyze</a:t>
                      </a:r>
                      <a:r>
                        <a:rPr lang="en-GB" sz="1000" kern="100">
                          <a:effectLst/>
                        </a:rPr>
                        <a:t> encrypted data without sharing sensitive information, promoting collaboration while maintaining privacy.</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extLst>
                  <a:ext uri="{0D108BD9-81ED-4DB2-BD59-A6C34878D82A}">
                    <a16:rowId xmlns:a16="http://schemas.microsoft.com/office/drawing/2014/main" val="1138460382"/>
                  </a:ext>
                </a:extLst>
              </a:tr>
              <a:tr h="631774">
                <a:tc>
                  <a:txBody>
                    <a:bodyPr/>
                    <a:lstStyle/>
                    <a:p>
                      <a:r>
                        <a:rPr lang="en-GB" sz="1200" kern="100">
                          <a:effectLst/>
                        </a:rPr>
                        <a:t>Regulatory Compliance</a:t>
                      </a:r>
                      <a:endParaRPr lang="en-GB" sz="12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Helps researchers comply with data privacy regulations (e.g., HIPAA, GDPR) by providing a rigorous framework for protecting individual privacy while conducting analyses or sharing data.</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Assists organizations in complying with data privacy regulations by allowing collaborative model training on decentralized data sources without the need to centralize or share raw data.</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Aids organizations in adhering to data privacy regulations by enabling collaborative analysis and research on encrypted data, ensuring compliance while facilitating data sharing and collaboration.</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extLst>
                  <a:ext uri="{0D108BD9-81ED-4DB2-BD59-A6C34878D82A}">
                    <a16:rowId xmlns:a16="http://schemas.microsoft.com/office/drawing/2014/main" val="2306054384"/>
                  </a:ext>
                </a:extLst>
              </a:tr>
              <a:tr h="631774">
                <a:tc>
                  <a:txBody>
                    <a:bodyPr/>
                    <a:lstStyle/>
                    <a:p>
                      <a:r>
                        <a:rPr lang="en-GB" sz="1200" kern="100">
                          <a:effectLst/>
                        </a:rPr>
                        <a:t>Real-Time Monitoring and Response</a:t>
                      </a:r>
                      <a:endParaRPr lang="en-GB" sz="12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Supports real-time monitoring and response to disease outbreaks, epidemics, and public health emergencies by allowing the analysis of aggregated data while protecting individual privacy.</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Enables real-time monitoring and response to health threats by analysing decentralized data sources and aggregating model updates without sharing raw data, facilitating timely interventions while maintaining privacy.</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Enables real-time monitoring and response to health emergencies by analysing encrypted data streams from multiple sources, providing insights while protecting individual privacy.</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extLst>
                  <a:ext uri="{0D108BD9-81ED-4DB2-BD59-A6C34878D82A}">
                    <a16:rowId xmlns:a16="http://schemas.microsoft.com/office/drawing/2014/main" val="1943799472"/>
                  </a:ext>
                </a:extLst>
              </a:tr>
              <a:tr h="631774">
                <a:tc>
                  <a:txBody>
                    <a:bodyPr/>
                    <a:lstStyle/>
                    <a:p>
                      <a:r>
                        <a:rPr lang="en-GB" sz="1200" kern="100">
                          <a:effectLst/>
                        </a:rPr>
                        <a:t>Ethical Consideration</a:t>
                      </a:r>
                      <a:endParaRPr lang="en-GB" sz="12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Upholds ethical principles by protecting individual privacy and confidentiality while conducting research or analysis using sensitive healthcare data.</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Respects individuals' rights to privacy and confidentiality by allowing collaborative research and analysis without exposing raw data to unauthorized parties, promoting ethical data handling practices.</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tc>
                  <a:txBody>
                    <a:bodyPr/>
                    <a:lstStyle/>
                    <a:p>
                      <a:pPr algn="ctr"/>
                      <a:r>
                        <a:rPr lang="en-GB" sz="1000" kern="100">
                          <a:effectLst/>
                        </a:rPr>
                        <a:t>Supports ethical data handling by ensuring that sensitive healthcare information remains protected during collaborative research and analysis efforts, aligning with ethical guidelines and principles.</a:t>
                      </a:r>
                      <a:endParaRPr lang="en-GB" sz="1000" kern="100">
                        <a:effectLst/>
                        <a:latin typeface="Aptos" panose="020B0004020202020204" pitchFamily="34" charset="0"/>
                        <a:ea typeface="Aptos" panose="020B0004020202020204" pitchFamily="34" charset="0"/>
                        <a:cs typeface="Aptos" panose="020B0004020202020204" pitchFamily="34" charset="0"/>
                      </a:endParaRPr>
                    </a:p>
                  </a:txBody>
                  <a:tcPr marL="72000" marR="72000" marT="72000" marB="72000" anchor="ctr"/>
                </a:tc>
                <a:extLst>
                  <a:ext uri="{0D108BD9-81ED-4DB2-BD59-A6C34878D82A}">
                    <a16:rowId xmlns:a16="http://schemas.microsoft.com/office/drawing/2014/main" val="4084833558"/>
                  </a:ext>
                </a:extLst>
              </a:tr>
            </a:tbl>
          </a:graphicData>
        </a:graphic>
      </p:graphicFrame>
    </p:spTree>
    <p:extLst>
      <p:ext uri="{BB962C8B-B14F-4D97-AF65-F5344CB8AC3E}">
        <p14:creationId xmlns:p14="http://schemas.microsoft.com/office/powerpoint/2010/main" val="1723603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1041557" y="369643"/>
            <a:ext cx="963680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latin typeface="Helvetica Neue"/>
                <a:ea typeface="Helvetica Neue"/>
                <a:cs typeface="Helvetica Neue"/>
                <a:sym typeface="Helvetica Neue"/>
              </a:rPr>
              <a:t>Agenda for Meeting</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graphicFrame>
        <p:nvGraphicFramePr>
          <p:cNvPr id="5" name="Table 5">
            <a:extLst>
              <a:ext uri="{FF2B5EF4-FFF2-40B4-BE49-F238E27FC236}">
                <a16:creationId xmlns:a16="http://schemas.microsoft.com/office/drawing/2014/main" id="{0B69C0B0-3756-3F40-71A4-9CF737993125}"/>
              </a:ext>
            </a:extLst>
          </p:cNvPr>
          <p:cNvGraphicFramePr>
            <a:graphicFrameLocks noGrp="1"/>
          </p:cNvGraphicFramePr>
          <p:nvPr>
            <p:extLst>
              <p:ext uri="{D42A27DB-BD31-4B8C-83A1-F6EECF244321}">
                <p14:modId xmlns:p14="http://schemas.microsoft.com/office/powerpoint/2010/main" val="4130635547"/>
              </p:ext>
            </p:extLst>
          </p:nvPr>
        </p:nvGraphicFramePr>
        <p:xfrm>
          <a:off x="846167" y="2221385"/>
          <a:ext cx="9515093" cy="2804160"/>
        </p:xfrm>
        <a:graphic>
          <a:graphicData uri="http://schemas.openxmlformats.org/drawingml/2006/table">
            <a:tbl>
              <a:tblPr firstRow="1" bandRow="1">
                <a:tableStyleId>{5C22544A-7EE6-4342-B048-85BDC9FD1C3A}</a:tableStyleId>
              </a:tblPr>
              <a:tblGrid>
                <a:gridCol w="352743">
                  <a:extLst>
                    <a:ext uri="{9D8B030D-6E8A-4147-A177-3AD203B41FA5}">
                      <a16:colId xmlns:a16="http://schemas.microsoft.com/office/drawing/2014/main" val="2684918961"/>
                    </a:ext>
                  </a:extLst>
                </a:gridCol>
                <a:gridCol w="4581175">
                  <a:extLst>
                    <a:ext uri="{9D8B030D-6E8A-4147-A177-3AD203B41FA5}">
                      <a16:colId xmlns:a16="http://schemas.microsoft.com/office/drawing/2014/main" val="2384699213"/>
                    </a:ext>
                  </a:extLst>
                </a:gridCol>
                <a:gridCol w="4581175">
                  <a:extLst>
                    <a:ext uri="{9D8B030D-6E8A-4147-A177-3AD203B41FA5}">
                      <a16:colId xmlns:a16="http://schemas.microsoft.com/office/drawing/2014/main" val="1439546558"/>
                    </a:ext>
                  </a:extLst>
                </a:gridCol>
              </a:tblGrid>
              <a:tr h="370840">
                <a:tc>
                  <a:txBody>
                    <a:bodyPr/>
                    <a:lstStyle/>
                    <a:p>
                      <a:endParaRPr lang="en-GB" sz="160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1F8F9"/>
                    </a:solidFill>
                  </a:tcPr>
                </a:tc>
                <a:tc>
                  <a:txBody>
                    <a:bodyPr/>
                    <a:lstStyle/>
                    <a:p>
                      <a:r>
                        <a:rPr lang="en-GB" sz="1600" dirty="0">
                          <a:solidFill>
                            <a:schemeClr val="tx1"/>
                          </a:solidFill>
                          <a:latin typeface="Helvetica Neue"/>
                          <a:ea typeface="Helvetica Neue" panose="02000503000000020004" pitchFamily="2" charset="0"/>
                          <a:cs typeface="Helvetica Neue" panose="02000503000000020004" pitchFamily="2" charset="0"/>
                        </a:rPr>
                        <a:t>Topic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1F8F9"/>
                    </a:solidFill>
                  </a:tcPr>
                </a:tc>
                <a:tc>
                  <a:txBody>
                    <a:bodyPr/>
                    <a:lstStyle/>
                    <a:p>
                      <a:r>
                        <a:rPr lang="en-GB" sz="1600" dirty="0">
                          <a:solidFill>
                            <a:schemeClr val="tx1"/>
                          </a:solidFill>
                          <a:latin typeface="Helvetica Neue"/>
                          <a:ea typeface="Helvetica Neue" panose="02000503000000020004" pitchFamily="2" charset="0"/>
                          <a:cs typeface="Helvetica Neue" panose="02000503000000020004" pitchFamily="2" charset="0"/>
                        </a:rPr>
                        <a:t>Slides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1F8F9"/>
                    </a:solidFill>
                  </a:tcPr>
                </a:tc>
                <a:extLst>
                  <a:ext uri="{0D108BD9-81ED-4DB2-BD59-A6C34878D82A}">
                    <a16:rowId xmlns:a16="http://schemas.microsoft.com/office/drawing/2014/main" val="821179752"/>
                  </a:ext>
                </a:extLst>
              </a:tr>
              <a:tr h="370840">
                <a:tc>
                  <a:txBody>
                    <a:bodyPr/>
                    <a:lstStyle/>
                    <a:p>
                      <a:r>
                        <a:rPr lang="en-GB" sz="1600" dirty="0">
                          <a:latin typeface="Helvetica Neue"/>
                          <a:ea typeface="Helvetica Neue" panose="02000503000000020004" pitchFamily="2" charset="0"/>
                          <a:cs typeface="Helvetica Neue"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ase"/>
                      <a:r>
                        <a:rPr lang="en-GB" sz="1600" b="0" i="0" dirty="0">
                          <a:effectLst/>
                          <a:latin typeface="Helvetica Neue"/>
                          <a:ea typeface="Helvetica Neue" panose="02000503000000020004" pitchFamily="2" charset="0"/>
                          <a:cs typeface="Helvetica Neue" panose="02000503000000020004" pitchFamily="2" charset="0"/>
                        </a:rPr>
                        <a:t>Project Update &amp; Goals of Meeting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ase"/>
                      <a:r>
                        <a:rPr lang="en-GB" sz="1600" b="0" i="0" dirty="0">
                          <a:effectLst/>
                          <a:latin typeface="Helvetica Neue"/>
                          <a:ea typeface="Helvetica Neue" panose="02000503000000020004" pitchFamily="2" charset="0"/>
                          <a:cs typeface="Helvetica Neue"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3942526"/>
                  </a:ext>
                </a:extLst>
              </a:tr>
              <a:tr h="370840">
                <a:tc>
                  <a:txBody>
                    <a:bodyPr/>
                    <a:lstStyle/>
                    <a:p>
                      <a:r>
                        <a:rPr lang="en-GB" sz="1600" dirty="0">
                          <a:latin typeface="Helvetica Neue"/>
                          <a:ea typeface="Helvetica Neue" panose="02000503000000020004" pitchFamily="2" charset="0"/>
                          <a:cs typeface="Helvetica Neue" panose="02000503000000020004"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ase"/>
                      <a:r>
                        <a:rPr lang="en-GB" sz="1600" b="0" i="0" dirty="0">
                          <a:effectLst/>
                          <a:latin typeface="Helvetica Neue"/>
                          <a:ea typeface="Helvetica Neue" panose="02000503000000020004" pitchFamily="2" charset="0"/>
                          <a:cs typeface="Helvetica Neue" panose="02000503000000020004" pitchFamily="2" charset="0"/>
                        </a:rPr>
                        <a:t>Agreed Data Providers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ase"/>
                      <a:r>
                        <a:rPr lang="en-GB" sz="1600" b="0" i="0" dirty="0">
                          <a:effectLst/>
                          <a:latin typeface="Helvetica Neue"/>
                          <a:ea typeface="Helvetica Neue" panose="02000503000000020004" pitchFamily="2" charset="0"/>
                          <a:cs typeface="Helvetica Neue" panose="02000503000000020004"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4825112"/>
                  </a:ext>
                </a:extLst>
              </a:tr>
              <a:tr h="370840">
                <a:tc>
                  <a:txBody>
                    <a:bodyPr/>
                    <a:lstStyle/>
                    <a:p>
                      <a:r>
                        <a:rPr lang="en-GB" sz="1600" dirty="0">
                          <a:latin typeface="Helvetica Neue"/>
                          <a:ea typeface="Helvetica Neue" panose="02000503000000020004" pitchFamily="2" charset="0"/>
                          <a:cs typeface="Helvetica Neue"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buNone/>
                      </a:pPr>
                      <a:r>
                        <a:rPr lang="en-GB" sz="1600" b="0" i="0" u="none" strike="noStrike" baseline="0" noProof="0" dirty="0">
                          <a:solidFill>
                            <a:srgbClr val="000000"/>
                          </a:solidFill>
                          <a:effectLst/>
                          <a:latin typeface="Helvetica Neue"/>
                        </a:rPr>
                        <a:t>Architecture Options: Overview of Sequence Diagrams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ase"/>
                      <a:r>
                        <a:rPr lang="en-GB" sz="1600" b="0" i="0" dirty="0">
                          <a:effectLst/>
                          <a:latin typeface="Helvetica Neue"/>
                          <a:ea typeface="Helvetica Neue" panose="02000503000000020004" pitchFamily="2" charset="0"/>
                          <a:cs typeface="Helvetica Neue"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782713"/>
                  </a:ext>
                </a:extLst>
              </a:tr>
              <a:tr h="370840">
                <a:tc>
                  <a:txBody>
                    <a:bodyPr/>
                    <a:lstStyle/>
                    <a:p>
                      <a:r>
                        <a:rPr lang="en-GB" sz="1600" dirty="0">
                          <a:latin typeface="Helvetica Neue"/>
                          <a:ea typeface="Helvetica Neue" panose="02000503000000020004" pitchFamily="2" charset="0"/>
                          <a:cs typeface="Helvetica Neue" panose="02000503000000020004"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ase"/>
                      <a:r>
                        <a:rPr lang="en-GB" sz="1600" b="0" i="0" dirty="0">
                          <a:effectLst/>
                          <a:latin typeface="Helvetica Neue"/>
                          <a:ea typeface="Helvetica Neue" panose="02000503000000020004" pitchFamily="2" charset="0"/>
                          <a:cs typeface="Helvetica Neue" panose="02000503000000020004" pitchFamily="2" charset="0"/>
                        </a:rPr>
                        <a:t>Four Sequence Diagrams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ase"/>
                      <a:r>
                        <a:rPr lang="en-GB" sz="1600" b="0" i="0" dirty="0">
                          <a:effectLst/>
                          <a:latin typeface="Helvetica Neue"/>
                          <a:ea typeface="Helvetica Neue" panose="02000503000000020004" pitchFamily="2" charset="0"/>
                          <a:cs typeface="Helvetica Neue" panose="02000503000000020004" pitchFamily="2" charset="0"/>
                        </a:rPr>
                        <a:t>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857647"/>
                  </a:ext>
                </a:extLst>
              </a:tr>
              <a:tr h="370840">
                <a:tc>
                  <a:txBody>
                    <a:bodyPr/>
                    <a:lstStyle/>
                    <a:p>
                      <a:r>
                        <a:rPr lang="en-GB" sz="1600" dirty="0">
                          <a:latin typeface="Helvetica Neue"/>
                          <a:ea typeface="Helvetica Neue" panose="02000503000000020004" pitchFamily="2" charset="0"/>
                          <a:cs typeface="Helvetica Neue"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ase"/>
                      <a:r>
                        <a:rPr lang="en-GB" sz="1600" b="0" i="0" dirty="0">
                          <a:effectLst/>
                          <a:latin typeface="Helvetica Neue"/>
                          <a:ea typeface="Helvetica Neue" panose="02000503000000020004" pitchFamily="2" charset="0"/>
                          <a:cs typeface="Helvetica Neue" panose="02000503000000020004" pitchFamily="2" charset="0"/>
                        </a:rPr>
                        <a:t>Data Discovery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ase"/>
                      <a:r>
                        <a:rPr lang="en-GB" sz="1600" b="0" i="0" dirty="0">
                          <a:effectLst/>
                          <a:latin typeface="Helvetica Neue"/>
                          <a:ea typeface="Helvetica Neue" panose="02000503000000020004" pitchFamily="2" charset="0"/>
                          <a:cs typeface="Helvetica Neue" panose="02000503000000020004" pitchFamily="2"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8024494"/>
                  </a:ext>
                </a:extLst>
              </a:tr>
              <a:tr h="370840">
                <a:tc>
                  <a:txBody>
                    <a:bodyPr/>
                    <a:lstStyle/>
                    <a:p>
                      <a:r>
                        <a:rPr lang="en-GB" sz="1600" dirty="0">
                          <a:latin typeface="Helvetica Neue"/>
                          <a:ea typeface="Helvetica Neue" panose="02000503000000020004" pitchFamily="2" charset="0"/>
                          <a:cs typeface="Helvetica Neue" panose="02000503000000020004" pitchFamily="2"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ase"/>
                      <a:r>
                        <a:rPr lang="en-GB" sz="1600" b="0" i="0" dirty="0">
                          <a:effectLst/>
                          <a:latin typeface="Helvetica Neue"/>
                          <a:ea typeface="Helvetica Neue" panose="02000503000000020004" pitchFamily="2" charset="0"/>
                          <a:cs typeface="Helvetica Neue" panose="02000503000000020004" pitchFamily="2" charset="0"/>
                        </a:rPr>
                        <a:t>Next 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ase"/>
                      <a:r>
                        <a:rPr lang="en-GB" sz="1600" b="0" i="0" dirty="0">
                          <a:effectLst/>
                          <a:latin typeface="Helvetica Neue"/>
                          <a:ea typeface="Helvetica Neue" panose="02000503000000020004" pitchFamily="2" charset="0"/>
                          <a:cs typeface="Helvetica Neue" panose="02000503000000020004" pitchFamily="2"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0953976"/>
                  </a:ext>
                </a:extLst>
              </a:tr>
            </a:tbl>
          </a:graphicData>
        </a:graphic>
      </p:graphicFrame>
    </p:spTree>
    <p:extLst>
      <p:ext uri="{BB962C8B-B14F-4D97-AF65-F5344CB8AC3E}">
        <p14:creationId xmlns:p14="http://schemas.microsoft.com/office/powerpoint/2010/main" val="3215333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1026" name="Picture 2">
            <a:extLst>
              <a:ext uri="{FF2B5EF4-FFF2-40B4-BE49-F238E27FC236}">
                <a16:creationId xmlns:a16="http://schemas.microsoft.com/office/drawing/2014/main" id="{2F840F0B-0FAC-FF9B-7BB7-8BA7CFCD34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3430"/>
          <a:stretch/>
        </p:blipFill>
        <p:spPr bwMode="auto">
          <a:xfrm>
            <a:off x="0" y="5721600"/>
            <a:ext cx="12192000" cy="11364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58;p14">
            <a:extLst>
              <a:ext uri="{FF2B5EF4-FFF2-40B4-BE49-F238E27FC236}">
                <a16:creationId xmlns:a16="http://schemas.microsoft.com/office/drawing/2014/main" id="{46B6D7E0-ADF6-8126-8062-9455676E06AE}"/>
              </a:ext>
            </a:extLst>
          </p:cNvPr>
          <p:cNvSpPr/>
          <p:nvPr/>
        </p:nvSpPr>
        <p:spPr>
          <a:xfrm>
            <a:off x="0" y="5721600"/>
            <a:ext cx="121920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2" name="TextBox 1">
            <a:extLst>
              <a:ext uri="{FF2B5EF4-FFF2-40B4-BE49-F238E27FC236}">
                <a16:creationId xmlns:a16="http://schemas.microsoft.com/office/drawing/2014/main" id="{FCCA79E1-480B-3CCD-C99D-14494A8DCC10}"/>
              </a:ext>
            </a:extLst>
          </p:cNvPr>
          <p:cNvSpPr txBox="1"/>
          <p:nvPr/>
        </p:nvSpPr>
        <p:spPr>
          <a:xfrm>
            <a:off x="5863404" y="2600960"/>
            <a:ext cx="540533" cy="369332"/>
          </a:xfrm>
          <a:prstGeom prst="rect">
            <a:avLst/>
          </a:prstGeom>
          <a:noFill/>
        </p:spPr>
        <p:txBody>
          <a:bodyPr wrap="none" lIns="91440" tIns="45720" rIns="91440" bIns="45720" rtlCol="0" anchor="t">
            <a:spAutoFit/>
          </a:bodyPr>
          <a:lstStyle/>
          <a:p>
            <a:r>
              <a:rPr lang="en-GB" dirty="0"/>
              <a:t>End</a:t>
            </a:r>
            <a:endParaRPr lang="en-GB" dirty="0">
              <a:cs typeface="Calibri"/>
            </a:endParaRPr>
          </a:p>
        </p:txBody>
      </p:sp>
    </p:spTree>
    <p:extLst>
      <p:ext uri="{BB962C8B-B14F-4D97-AF65-F5344CB8AC3E}">
        <p14:creationId xmlns:p14="http://schemas.microsoft.com/office/powerpoint/2010/main" val="162111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1041557" y="369643"/>
            <a:ext cx="963680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solidFill>
                  <a:srgbClr val="000000"/>
                </a:solidFill>
                <a:latin typeface="Helvetica Neue"/>
                <a:ea typeface="Arial"/>
                <a:cs typeface="Arial"/>
                <a:sym typeface="Helvetica Neue"/>
              </a:rPr>
              <a:t>Project Update</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2" name="TextBox 1">
            <a:extLst>
              <a:ext uri="{FF2B5EF4-FFF2-40B4-BE49-F238E27FC236}">
                <a16:creationId xmlns:a16="http://schemas.microsoft.com/office/drawing/2014/main" id="{7D2677F1-CE3F-48C3-91AC-26B0CA9539BA}"/>
              </a:ext>
            </a:extLst>
          </p:cNvPr>
          <p:cNvSpPr txBox="1"/>
          <p:nvPr/>
        </p:nvSpPr>
        <p:spPr>
          <a:xfrm>
            <a:off x="846167" y="1583917"/>
            <a:ext cx="10864764" cy="5078313"/>
          </a:xfrm>
          <a:prstGeom prst="rect">
            <a:avLst/>
          </a:prstGeom>
          <a:noFill/>
        </p:spPr>
        <p:txBody>
          <a:bodyPr wrap="square" rtlCol="0">
            <a:spAutoFit/>
          </a:bodyPr>
          <a:lstStyle/>
          <a:p>
            <a:r>
              <a:rPr lang="en-GB">
                <a:solidFill>
                  <a:srgbClr val="000000"/>
                </a:solidFill>
                <a:latin typeface="Arial Nova" panose="020F0502020204030204" pitchFamily="34" charset="0"/>
              </a:rPr>
              <a:t>Project Update:</a:t>
            </a:r>
          </a:p>
          <a:p>
            <a:pPr marL="342900" indent="-342900">
              <a:buFont typeface="+mj-lt"/>
              <a:buAutoNum type="arabicPeriod"/>
            </a:pPr>
            <a:r>
              <a:rPr lang="en-GB">
                <a:solidFill>
                  <a:srgbClr val="000000"/>
                </a:solidFill>
                <a:latin typeface="Arial Nova" panose="020F0502020204030204" pitchFamily="34" charset="0"/>
              </a:rPr>
              <a:t>We had a successful functional use case table top session on Friday 5</a:t>
            </a:r>
            <a:r>
              <a:rPr lang="en-GB" baseline="30000">
                <a:solidFill>
                  <a:srgbClr val="000000"/>
                </a:solidFill>
                <a:latin typeface="Arial Nova" panose="020F0502020204030204" pitchFamily="34" charset="0"/>
              </a:rPr>
              <a:t>th</a:t>
            </a:r>
            <a:r>
              <a:rPr lang="en-GB">
                <a:solidFill>
                  <a:srgbClr val="000000"/>
                </a:solidFill>
                <a:latin typeface="Arial Nova" panose="020F0502020204030204" pitchFamily="34" charset="0"/>
              </a:rPr>
              <a:t> April</a:t>
            </a:r>
          </a:p>
          <a:p>
            <a:pPr marL="342900" indent="-342900">
              <a:buFont typeface="+mj-lt"/>
              <a:buAutoNum type="arabicPeriod"/>
            </a:pPr>
            <a:r>
              <a:rPr lang="en-GB">
                <a:solidFill>
                  <a:srgbClr val="000000"/>
                </a:solidFill>
                <a:latin typeface="Arial Nova" panose="020F0502020204030204" pitchFamily="34" charset="0"/>
              </a:rPr>
              <a:t>Use case doc: </a:t>
            </a:r>
            <a:r>
              <a:rPr lang="en-GB">
                <a:solidFill>
                  <a:srgbClr val="000000"/>
                </a:solidFill>
                <a:latin typeface="Arial Nova" panose="020F0502020204030204" pitchFamily="34" charset="0"/>
                <a:hlinkClick r:id="rId4"/>
              </a:rPr>
              <a:t>https://github.com/CDEIUK/pets-architecture/tree/main/Use%20Case</a:t>
            </a:r>
            <a:endParaRPr lang="en-GB">
              <a:solidFill>
                <a:srgbClr val="000000"/>
              </a:solidFill>
              <a:latin typeface="Arial Nova" panose="020F0502020204030204" pitchFamily="34" charset="0"/>
            </a:endParaRPr>
          </a:p>
          <a:p>
            <a:pPr marL="342900" indent="-342900">
              <a:buFont typeface="+mj-lt"/>
              <a:buAutoNum type="arabicPeriod"/>
            </a:pPr>
            <a:r>
              <a:rPr lang="en-GB">
                <a:solidFill>
                  <a:srgbClr val="000000"/>
                </a:solidFill>
                <a:latin typeface="Arial Nova" panose="020F0502020204030204" pitchFamily="34" charset="0"/>
              </a:rPr>
              <a:t>Architecture diagrams are here: </a:t>
            </a:r>
            <a:r>
              <a:rPr lang="en-GB">
                <a:solidFill>
                  <a:srgbClr val="000000"/>
                </a:solidFill>
                <a:latin typeface="Arial Nova" panose="020F0502020204030204" pitchFamily="34" charset="0"/>
                <a:hlinkClick r:id="rId5"/>
              </a:rPr>
              <a:t>https://github.com/CDEIUK/pets-architecture/tree/main/diagrams</a:t>
            </a:r>
            <a:r>
              <a:rPr lang="en-GB">
                <a:solidFill>
                  <a:srgbClr val="000000"/>
                </a:solidFill>
                <a:latin typeface="Arial Nova" panose="020F0502020204030204" pitchFamily="34" charset="0"/>
              </a:rPr>
              <a:t>  (as pdf &amp; </a:t>
            </a:r>
            <a:r>
              <a:rPr lang="en-GB" err="1">
                <a:solidFill>
                  <a:srgbClr val="000000"/>
                </a:solidFill>
                <a:latin typeface="Arial Nova" panose="020F0502020204030204" pitchFamily="34" charset="0"/>
              </a:rPr>
              <a:t>draw.io</a:t>
            </a:r>
            <a:r>
              <a:rPr lang="en-GB">
                <a:solidFill>
                  <a:srgbClr val="000000"/>
                </a:solidFill>
                <a:latin typeface="Arial Nova" panose="020F0502020204030204" pitchFamily="34" charset="0"/>
              </a:rPr>
              <a:t>)</a:t>
            </a:r>
          </a:p>
          <a:p>
            <a:endParaRPr lang="en-GB">
              <a:solidFill>
                <a:srgbClr val="000000"/>
              </a:solidFill>
              <a:latin typeface="Arial Nova" panose="020F0502020204030204" pitchFamily="34" charset="0"/>
            </a:endParaRPr>
          </a:p>
          <a:p>
            <a:r>
              <a:rPr lang="en-GB">
                <a:solidFill>
                  <a:srgbClr val="000000"/>
                </a:solidFill>
                <a:latin typeface="Arial Nova" panose="020F0502020204030204" pitchFamily="34" charset="0"/>
              </a:rPr>
              <a:t>Parties:</a:t>
            </a:r>
          </a:p>
          <a:p>
            <a:pPr marL="342900" indent="-342900">
              <a:buAutoNum type="arabicPeriod"/>
            </a:pPr>
            <a:r>
              <a:rPr lang="en-GB">
                <a:solidFill>
                  <a:srgbClr val="000000"/>
                </a:solidFill>
                <a:latin typeface="Arial Nova" panose="020F0502020204030204" pitchFamily="34" charset="0"/>
              </a:rPr>
              <a:t>Agreed US SEER dataset and NHS England NDRS data for scope of project and that data can be multi-modal in cases implementing federated learning</a:t>
            </a:r>
          </a:p>
          <a:p>
            <a:endParaRPr lang="en-GB">
              <a:solidFill>
                <a:srgbClr val="000000"/>
              </a:solidFill>
              <a:latin typeface="Arial Nova" panose="020F0502020204030204" pitchFamily="34" charset="0"/>
            </a:endParaRPr>
          </a:p>
          <a:p>
            <a:r>
              <a:rPr lang="en-GB">
                <a:solidFill>
                  <a:srgbClr val="000000"/>
                </a:solidFill>
                <a:latin typeface="Arial Nova" panose="020F0502020204030204" pitchFamily="34" charset="0"/>
              </a:rPr>
              <a:t>Goals of this Session</a:t>
            </a:r>
          </a:p>
          <a:p>
            <a:pPr marL="342900" indent="-342900">
              <a:buFontTx/>
              <a:buAutoNum type="arabicPeriod"/>
            </a:pPr>
            <a:r>
              <a:rPr lang="en-GB">
                <a:solidFill>
                  <a:srgbClr val="000000"/>
                </a:solidFill>
                <a:latin typeface="Arial Nova" panose="020F0502020204030204" pitchFamily="34" charset="0"/>
              </a:rPr>
              <a:t>Walk through the functional use case determining possible logical implementation architectures</a:t>
            </a:r>
          </a:p>
          <a:p>
            <a:pPr marL="800100" lvl="1" indent="-342900">
              <a:buFontTx/>
              <a:buAutoNum type="arabicPeriod"/>
            </a:pPr>
            <a:r>
              <a:rPr lang="en-GB">
                <a:solidFill>
                  <a:srgbClr val="000000"/>
                </a:solidFill>
                <a:latin typeface="Arial Nova" panose="020F0502020204030204" pitchFamily="34" charset="0"/>
              </a:rPr>
              <a:t>As guidance four separate sequence diagrams are provided to examine the different types of possible implementation together with benefits and assumptions</a:t>
            </a:r>
          </a:p>
          <a:p>
            <a:pPr marL="342900" indent="-342900">
              <a:buFontTx/>
              <a:buAutoNum type="arabicPeriod"/>
            </a:pPr>
            <a:r>
              <a:rPr lang="en-GB">
                <a:solidFill>
                  <a:srgbClr val="000000"/>
                </a:solidFill>
                <a:latin typeface="Arial Nova" panose="020F0502020204030204" pitchFamily="34" charset="0"/>
              </a:rPr>
              <a:t>Get a close steer for the preferred logical architecture for further detailed analysis</a:t>
            </a:r>
          </a:p>
          <a:p>
            <a:pPr marL="342900" indent="-342900">
              <a:buFontTx/>
              <a:buAutoNum type="arabicPeriod"/>
            </a:pPr>
            <a:r>
              <a:rPr lang="en-GB">
                <a:solidFill>
                  <a:srgbClr val="000000"/>
                </a:solidFill>
                <a:latin typeface="Arial Nova" panose="020F0502020204030204" pitchFamily="34" charset="0"/>
              </a:rPr>
              <a:t>Agree process for testing (stretch target and might be further workshop)</a:t>
            </a:r>
          </a:p>
          <a:p>
            <a:pPr marL="342900" indent="-342900">
              <a:buFontTx/>
              <a:buAutoNum type="arabicPeriod"/>
            </a:pPr>
            <a:r>
              <a:rPr lang="en-GB">
                <a:solidFill>
                  <a:srgbClr val="000000"/>
                </a:solidFill>
                <a:latin typeface="Arial Nova" panose="020F0502020204030204" pitchFamily="34" charset="0"/>
              </a:rPr>
              <a:t>Agree next steps</a:t>
            </a:r>
          </a:p>
          <a:p>
            <a:endParaRPr lang="en-GB">
              <a:solidFill>
                <a:srgbClr val="000000"/>
              </a:solidFill>
              <a:latin typeface="Arial Nova" panose="020F0502020204030204" pitchFamily="34" charset="0"/>
            </a:endParaRPr>
          </a:p>
        </p:txBody>
      </p:sp>
    </p:spTree>
    <p:extLst>
      <p:ext uri="{BB962C8B-B14F-4D97-AF65-F5344CB8AC3E}">
        <p14:creationId xmlns:p14="http://schemas.microsoft.com/office/powerpoint/2010/main" val="388156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1041557" y="369643"/>
            <a:ext cx="963680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solidFill>
                  <a:srgbClr val="000000"/>
                </a:solidFill>
                <a:latin typeface="Helvetica Neue"/>
                <a:ea typeface="Arial"/>
                <a:cs typeface="Arial"/>
                <a:sym typeface="Helvetica Neue"/>
              </a:rPr>
              <a:t>Agreed Data Providers</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9" name="TextBox 8">
            <a:extLst>
              <a:ext uri="{FF2B5EF4-FFF2-40B4-BE49-F238E27FC236}">
                <a16:creationId xmlns:a16="http://schemas.microsoft.com/office/drawing/2014/main" id="{8AFC743F-26EE-D9E0-37BD-D3304C2A3E6C}"/>
              </a:ext>
            </a:extLst>
          </p:cNvPr>
          <p:cNvSpPr txBox="1"/>
          <p:nvPr/>
        </p:nvSpPr>
        <p:spPr>
          <a:xfrm>
            <a:off x="229941" y="3605757"/>
            <a:ext cx="4424664" cy="3046988"/>
          </a:xfrm>
          <a:prstGeom prst="rect">
            <a:avLst/>
          </a:prstGeom>
          <a:noFill/>
        </p:spPr>
        <p:txBody>
          <a:bodyPr wrap="square" lIns="91440" tIns="45720" rIns="91440" bIns="45720" rtlCol="0" anchor="t">
            <a:spAutoFit/>
          </a:bodyPr>
          <a:lstStyle/>
          <a:p>
            <a:r>
              <a:rPr lang="en-GB" sz="2400" dirty="0">
                <a:solidFill>
                  <a:srgbClr val="000000"/>
                </a:solidFill>
                <a:latin typeface="Arial Nova"/>
              </a:rPr>
              <a:t>US Data Provider:</a:t>
            </a:r>
          </a:p>
          <a:p>
            <a:pPr marL="285750" indent="-285750">
              <a:buFont typeface="Arial" panose="020B0604020202020204" pitchFamily="34" charset="0"/>
              <a:buChar char="•"/>
            </a:pPr>
            <a:r>
              <a:rPr lang="en-GB" sz="2400" dirty="0">
                <a:solidFill>
                  <a:srgbClr val="000000"/>
                </a:solidFill>
                <a:latin typeface="Arial Nova"/>
              </a:rPr>
              <a:t>NIH</a:t>
            </a:r>
          </a:p>
          <a:p>
            <a:pPr marL="285750" indent="-285750">
              <a:buFont typeface="Arial" panose="020B0604020202020204" pitchFamily="34" charset="0"/>
              <a:buChar char="•"/>
            </a:pPr>
            <a:r>
              <a:rPr lang="en-GB" sz="2400" dirty="0">
                <a:solidFill>
                  <a:srgbClr val="000000"/>
                </a:solidFill>
                <a:latin typeface="Arial Nova"/>
              </a:rPr>
              <a:t>SEER database</a:t>
            </a:r>
          </a:p>
          <a:p>
            <a:pPr marL="285750" indent="-285750">
              <a:buFont typeface="Arial" panose="020B0604020202020204" pitchFamily="34" charset="0"/>
              <a:buChar char="•"/>
            </a:pPr>
            <a:r>
              <a:rPr lang="en-GB" sz="2400" dirty="0">
                <a:solidFill>
                  <a:srgbClr val="000000"/>
                </a:solidFill>
                <a:latin typeface="Arial Nova"/>
              </a:rPr>
              <a:t>Access request process:</a:t>
            </a:r>
          </a:p>
          <a:p>
            <a:pPr marL="742950" lvl="1" indent="-285750">
              <a:buFont typeface="Arial" panose="020B0604020202020204" pitchFamily="34" charset="0"/>
              <a:buChar char="•"/>
            </a:pPr>
            <a:r>
              <a:rPr lang="en-GB" sz="2400" dirty="0">
                <a:solidFill>
                  <a:srgbClr val="000000"/>
                </a:solidFill>
                <a:ea typeface="+mn-lt"/>
                <a:cs typeface="+mn-lt"/>
                <a:hlinkClick r:id="rId4"/>
              </a:rPr>
              <a:t>https://seer.cancer.gov/data/access.html</a:t>
            </a:r>
            <a:endParaRPr lang="en-GB" sz="2400">
              <a:solidFill>
                <a:srgbClr val="000000"/>
              </a:solidFill>
              <a:latin typeface="Arial Nova" panose="020F0502020204030204" pitchFamily="34" charset="0"/>
            </a:endParaRPr>
          </a:p>
          <a:p>
            <a:pPr marL="742950" lvl="1" indent="-285750">
              <a:buFont typeface="Arial" panose="020B0604020202020204" pitchFamily="34" charset="0"/>
              <a:buChar char="•"/>
            </a:pPr>
            <a:endParaRPr lang="en-GB" sz="2400" dirty="0">
              <a:solidFill>
                <a:srgbClr val="000000"/>
              </a:solidFill>
              <a:latin typeface="Calibri"/>
              <a:cs typeface="Calibri"/>
            </a:endParaRPr>
          </a:p>
          <a:p>
            <a:endParaRPr lang="en-GB" sz="2400">
              <a:solidFill>
                <a:srgbClr val="000000"/>
              </a:solidFill>
              <a:latin typeface="Arial Nova" panose="020F0502020204030204" pitchFamily="34" charset="0"/>
            </a:endParaRPr>
          </a:p>
        </p:txBody>
      </p:sp>
      <p:sp>
        <p:nvSpPr>
          <p:cNvPr id="10" name="TextBox 9">
            <a:extLst>
              <a:ext uri="{FF2B5EF4-FFF2-40B4-BE49-F238E27FC236}">
                <a16:creationId xmlns:a16="http://schemas.microsoft.com/office/drawing/2014/main" id="{6B2DD44A-95A6-9177-72EB-CA693785B1B1}"/>
              </a:ext>
            </a:extLst>
          </p:cNvPr>
          <p:cNvSpPr txBox="1"/>
          <p:nvPr/>
        </p:nvSpPr>
        <p:spPr>
          <a:xfrm>
            <a:off x="6124066" y="3605757"/>
            <a:ext cx="5576278" cy="2677656"/>
          </a:xfrm>
          <a:prstGeom prst="rect">
            <a:avLst/>
          </a:prstGeom>
          <a:noFill/>
        </p:spPr>
        <p:txBody>
          <a:bodyPr wrap="square" lIns="91440" tIns="45720" rIns="91440" bIns="45720" rtlCol="0" anchor="t">
            <a:spAutoFit/>
          </a:bodyPr>
          <a:lstStyle/>
          <a:p>
            <a:r>
              <a:rPr lang="en-GB" sz="2400" dirty="0">
                <a:solidFill>
                  <a:srgbClr val="000000"/>
                </a:solidFill>
                <a:latin typeface="Arial Nova"/>
              </a:rPr>
              <a:t>UK Data Provider:</a:t>
            </a:r>
          </a:p>
          <a:p>
            <a:pPr marL="285750" indent="-285750">
              <a:buFont typeface="Arial" panose="020B0604020202020204" pitchFamily="34" charset="0"/>
              <a:buChar char="•"/>
            </a:pPr>
            <a:r>
              <a:rPr lang="en-GB" sz="2400" dirty="0">
                <a:solidFill>
                  <a:srgbClr val="000000"/>
                </a:solidFill>
                <a:latin typeface="Arial Nova"/>
              </a:rPr>
              <a:t>NHS England</a:t>
            </a:r>
          </a:p>
          <a:p>
            <a:pPr marL="285750" indent="-285750">
              <a:buFont typeface="Arial" panose="020B0604020202020204" pitchFamily="34" charset="0"/>
              <a:buChar char="•"/>
            </a:pPr>
            <a:r>
              <a:rPr lang="en-GB" sz="2400" dirty="0">
                <a:solidFill>
                  <a:srgbClr val="000000"/>
                </a:solidFill>
                <a:latin typeface="Arial Nova"/>
              </a:rPr>
              <a:t>NDRS</a:t>
            </a:r>
          </a:p>
          <a:p>
            <a:pPr marL="285750" indent="-285750">
              <a:buFont typeface="Arial" panose="020B0604020202020204" pitchFamily="34" charset="0"/>
              <a:buChar char="•"/>
            </a:pPr>
            <a:r>
              <a:rPr lang="en-GB" sz="2400" dirty="0">
                <a:solidFill>
                  <a:srgbClr val="000000"/>
                </a:solidFill>
                <a:latin typeface="Arial Nova"/>
              </a:rPr>
              <a:t>Access request process:</a:t>
            </a:r>
          </a:p>
          <a:p>
            <a:pPr marL="742950" lvl="1" indent="-285750">
              <a:buFont typeface="Arial" panose="020B0604020202020204" pitchFamily="34" charset="0"/>
              <a:buChar char="•"/>
            </a:pPr>
            <a:r>
              <a:rPr lang="en-GB" sz="2400" dirty="0">
                <a:solidFill>
                  <a:srgbClr val="000000"/>
                </a:solidFill>
                <a:latin typeface="Arial Nova"/>
                <a:hlinkClick r:id="rId5"/>
              </a:rPr>
              <a:t>https://digital.nhs.uk/services/data-access-request-service-dars</a:t>
            </a:r>
            <a:endParaRPr lang="en-GB" sz="2400">
              <a:solidFill>
                <a:srgbClr val="000000"/>
              </a:solidFill>
              <a:latin typeface="Arial Nova" panose="020F0502020204030204" pitchFamily="34" charset="0"/>
            </a:endParaRPr>
          </a:p>
          <a:p>
            <a:pPr marL="742950" lvl="1" indent="-285750">
              <a:buFont typeface="Arial" panose="020B0604020202020204" pitchFamily="34" charset="0"/>
              <a:buChar char="•"/>
            </a:pPr>
            <a:endParaRPr lang="en-GB" sz="2400" dirty="0">
              <a:solidFill>
                <a:srgbClr val="000000"/>
              </a:solidFill>
              <a:latin typeface="Arial Nova" panose="020F0502020204030204" pitchFamily="34" charset="0"/>
            </a:endParaRPr>
          </a:p>
        </p:txBody>
      </p:sp>
      <p:pic>
        <p:nvPicPr>
          <p:cNvPr id="3" name="Picture 2" descr="A black arrow pointing to a white background&#10;&#10;Description automatically generated">
            <a:extLst>
              <a:ext uri="{FF2B5EF4-FFF2-40B4-BE49-F238E27FC236}">
                <a16:creationId xmlns:a16="http://schemas.microsoft.com/office/drawing/2014/main" id="{7520561E-0272-5950-D230-C76A57C13000}"/>
              </a:ext>
            </a:extLst>
          </p:cNvPr>
          <p:cNvPicPr>
            <a:picLocks noChangeAspect="1"/>
          </p:cNvPicPr>
          <p:nvPr/>
        </p:nvPicPr>
        <p:blipFill>
          <a:blip r:embed="rId6"/>
          <a:stretch>
            <a:fillRect/>
          </a:stretch>
        </p:blipFill>
        <p:spPr>
          <a:xfrm>
            <a:off x="1223892" y="2044628"/>
            <a:ext cx="9277769" cy="1377266"/>
          </a:xfrm>
          <a:prstGeom prst="rect">
            <a:avLst/>
          </a:prstGeom>
        </p:spPr>
      </p:pic>
    </p:spTree>
    <p:extLst>
      <p:ext uri="{BB962C8B-B14F-4D97-AF65-F5344CB8AC3E}">
        <p14:creationId xmlns:p14="http://schemas.microsoft.com/office/powerpoint/2010/main" val="134902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1041557" y="369643"/>
            <a:ext cx="963680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dirty="0">
                <a:solidFill>
                  <a:srgbClr val="000000"/>
                </a:solidFill>
                <a:latin typeface="Helvetica Neue"/>
                <a:ea typeface="Helvetica Neue"/>
                <a:cs typeface="Helvetica Neue"/>
                <a:sym typeface="Helvetica Neue"/>
              </a:rPr>
              <a:t>Architecture Options: Overview of Sequence Diagrams</a:t>
            </a:r>
            <a:endParaRPr lang="en-GB" sz="2400" dirty="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graphicFrame>
        <p:nvGraphicFramePr>
          <p:cNvPr id="3" name="Table 2">
            <a:extLst>
              <a:ext uri="{FF2B5EF4-FFF2-40B4-BE49-F238E27FC236}">
                <a16:creationId xmlns:a16="http://schemas.microsoft.com/office/drawing/2014/main" id="{82718934-896F-5DF1-0834-8B75BE17F1E5}"/>
              </a:ext>
            </a:extLst>
          </p:cNvPr>
          <p:cNvGraphicFramePr>
            <a:graphicFrameLocks noGrp="1"/>
          </p:cNvGraphicFramePr>
          <p:nvPr>
            <p:extLst>
              <p:ext uri="{D42A27DB-BD31-4B8C-83A1-F6EECF244321}">
                <p14:modId xmlns:p14="http://schemas.microsoft.com/office/powerpoint/2010/main" val="4026864893"/>
              </p:ext>
            </p:extLst>
          </p:nvPr>
        </p:nvGraphicFramePr>
        <p:xfrm>
          <a:off x="625297" y="1133814"/>
          <a:ext cx="10947020" cy="5389836"/>
        </p:xfrm>
        <a:graphic>
          <a:graphicData uri="http://schemas.openxmlformats.org/drawingml/2006/table">
            <a:tbl>
              <a:tblPr firstRow="1" bandRow="1">
                <a:tableStyleId>{5C22544A-7EE6-4342-B048-85BDC9FD1C3A}</a:tableStyleId>
              </a:tblPr>
              <a:tblGrid>
                <a:gridCol w="2189404">
                  <a:extLst>
                    <a:ext uri="{9D8B030D-6E8A-4147-A177-3AD203B41FA5}">
                      <a16:colId xmlns:a16="http://schemas.microsoft.com/office/drawing/2014/main" val="1771103782"/>
                    </a:ext>
                  </a:extLst>
                </a:gridCol>
                <a:gridCol w="2189404">
                  <a:extLst>
                    <a:ext uri="{9D8B030D-6E8A-4147-A177-3AD203B41FA5}">
                      <a16:colId xmlns:a16="http://schemas.microsoft.com/office/drawing/2014/main" val="3112600247"/>
                    </a:ext>
                  </a:extLst>
                </a:gridCol>
                <a:gridCol w="2189404">
                  <a:extLst>
                    <a:ext uri="{9D8B030D-6E8A-4147-A177-3AD203B41FA5}">
                      <a16:colId xmlns:a16="http://schemas.microsoft.com/office/drawing/2014/main" val="3485264420"/>
                    </a:ext>
                  </a:extLst>
                </a:gridCol>
                <a:gridCol w="2189404">
                  <a:extLst>
                    <a:ext uri="{9D8B030D-6E8A-4147-A177-3AD203B41FA5}">
                      <a16:colId xmlns:a16="http://schemas.microsoft.com/office/drawing/2014/main" val="319002666"/>
                    </a:ext>
                  </a:extLst>
                </a:gridCol>
                <a:gridCol w="2189404">
                  <a:extLst>
                    <a:ext uri="{9D8B030D-6E8A-4147-A177-3AD203B41FA5}">
                      <a16:colId xmlns:a16="http://schemas.microsoft.com/office/drawing/2014/main" val="4070948596"/>
                    </a:ext>
                  </a:extLst>
                </a:gridCol>
              </a:tblGrid>
              <a:tr h="1183596">
                <a:tc>
                  <a:txBody>
                    <a:bodyPr/>
                    <a:lstStyle/>
                    <a:p>
                      <a:endParaRPr lang="en-GB"/>
                    </a:p>
                  </a:txBody>
                  <a:tcPr/>
                </a:tc>
                <a:tc>
                  <a:txBody>
                    <a:bodyPr/>
                    <a:lstStyle/>
                    <a:p>
                      <a:r>
                        <a:rPr lang="en-GB"/>
                        <a:t>Differential Privacy</a:t>
                      </a:r>
                    </a:p>
                  </a:txBody>
                  <a:tcPr/>
                </a:tc>
                <a:tc>
                  <a:txBody>
                    <a:bodyPr/>
                    <a:lstStyle/>
                    <a:p>
                      <a:r>
                        <a:rPr lang="en-GB"/>
                        <a:t>Federated Learning</a:t>
                      </a:r>
                    </a:p>
                  </a:txBody>
                  <a:tcPr/>
                </a:tc>
                <a:tc>
                  <a:txBody>
                    <a:bodyPr/>
                    <a:lstStyle/>
                    <a:p>
                      <a:r>
                        <a:rPr lang="en-GB"/>
                        <a:t>Fed Learning + Homomorphic Encryption</a:t>
                      </a:r>
                    </a:p>
                  </a:txBody>
                  <a:tcPr/>
                </a:tc>
                <a:tc>
                  <a:txBody>
                    <a:bodyPr/>
                    <a:lstStyle/>
                    <a:p>
                      <a:r>
                        <a:rPr lang="en-GB"/>
                        <a:t>Secure Multiparty Computation</a:t>
                      </a:r>
                    </a:p>
                  </a:txBody>
                  <a:tcPr/>
                </a:tc>
                <a:extLst>
                  <a:ext uri="{0D108BD9-81ED-4DB2-BD59-A6C34878D82A}">
                    <a16:rowId xmlns:a16="http://schemas.microsoft.com/office/drawing/2014/main" val="1401248201"/>
                  </a:ext>
                </a:extLst>
              </a:tr>
              <a:tr h="1059941">
                <a:tc>
                  <a:txBody>
                    <a:bodyPr/>
                    <a:lstStyle/>
                    <a:p>
                      <a:r>
                        <a:rPr lang="en-GB"/>
                        <a:t>Delivers Functional Use Case</a:t>
                      </a:r>
                    </a:p>
                  </a:txBody>
                  <a:tcPr/>
                </a:tc>
                <a:tc>
                  <a:txBody>
                    <a:bodyPr/>
                    <a:lstStyle/>
                    <a:p>
                      <a:r>
                        <a:rPr lang="en-GB"/>
                        <a:t>Yes, specifically privacy preserving statistical studies</a:t>
                      </a:r>
                    </a:p>
                  </a:txBody>
                  <a:tcPr/>
                </a:tc>
                <a:tc rowSpan="4">
                  <a:txBody>
                    <a:bodyPr/>
                    <a:lstStyle/>
                    <a:p>
                      <a:pPr algn="ctr"/>
                      <a:r>
                        <a:rPr lang="en-GB"/>
                        <a:t>Note, would only use Fed Learning together with Homomorphic Encryption</a:t>
                      </a:r>
                    </a:p>
                  </a:txBody>
                  <a:tcPr anchor="ctr"/>
                </a:tc>
                <a:tc>
                  <a:txBody>
                    <a:bodyPr/>
                    <a:lstStyle/>
                    <a:p>
                      <a:r>
                        <a:rPr lang="en-GB"/>
                        <a:t>Yes, specifically collaborative machine learning models with multi-modal data</a:t>
                      </a:r>
                    </a:p>
                  </a:txBody>
                  <a:tcPr/>
                </a:tc>
                <a:tc>
                  <a:txBody>
                    <a:bodyPr/>
                    <a:lstStyle/>
                    <a:p>
                      <a:r>
                        <a:rPr lang="en-GB"/>
                        <a:t>Yes, collaborative compute of statistical analyses and predictive models</a:t>
                      </a:r>
                    </a:p>
                  </a:txBody>
                  <a:tcPr/>
                </a:tc>
                <a:extLst>
                  <a:ext uri="{0D108BD9-81ED-4DB2-BD59-A6C34878D82A}">
                    <a16:rowId xmlns:a16="http://schemas.microsoft.com/office/drawing/2014/main" val="2487770541"/>
                  </a:ext>
                </a:extLst>
              </a:tr>
              <a:tr h="1059941">
                <a:tc>
                  <a:txBody>
                    <a:bodyPr/>
                    <a:lstStyle/>
                    <a:p>
                      <a:r>
                        <a:rPr lang="en-GB"/>
                        <a:t>Fully tests capability of PETs</a:t>
                      </a:r>
                    </a:p>
                  </a:txBody>
                  <a:tcPr/>
                </a:tc>
                <a:tc>
                  <a:txBody>
                    <a:bodyPr/>
                    <a:lstStyle/>
                    <a:p>
                      <a:r>
                        <a:rPr lang="en-GB"/>
                        <a:t>Would not test collaborative machine learning models</a:t>
                      </a:r>
                    </a:p>
                  </a:txBody>
                  <a:tcPr/>
                </a:tc>
                <a:tc vMerge="1">
                  <a:txBody>
                    <a:bodyPr/>
                    <a:lstStyle/>
                    <a:p>
                      <a:endParaRPr/>
                    </a:p>
                  </a:txBody>
                  <a:tcPr/>
                </a:tc>
                <a:tc>
                  <a:txBody>
                    <a:bodyPr/>
                    <a:lstStyle/>
                    <a:p>
                      <a:r>
                        <a:rPr lang="en-GB"/>
                        <a:t>Yes</a:t>
                      </a:r>
                    </a:p>
                  </a:txBody>
                  <a:tcPr/>
                </a:tc>
                <a:tc>
                  <a:txBody>
                    <a:bodyPr/>
                    <a:lstStyle/>
                    <a:p>
                      <a:r>
                        <a:rPr lang="en-GB"/>
                        <a:t>Yes</a:t>
                      </a:r>
                    </a:p>
                  </a:txBody>
                  <a:tcPr/>
                </a:tc>
                <a:extLst>
                  <a:ext uri="{0D108BD9-81ED-4DB2-BD59-A6C34878D82A}">
                    <a16:rowId xmlns:a16="http://schemas.microsoft.com/office/drawing/2014/main" val="2836185760"/>
                  </a:ext>
                </a:extLst>
              </a:tr>
              <a:tr h="614093">
                <a:tc>
                  <a:txBody>
                    <a:bodyPr/>
                    <a:lstStyle/>
                    <a:p>
                      <a:r>
                        <a:rPr lang="en-GB"/>
                        <a:t>Technical Benefits</a:t>
                      </a:r>
                    </a:p>
                  </a:txBody>
                  <a:tcPr/>
                </a:tc>
                <a:tc>
                  <a:txBody>
                    <a:bodyPr/>
                    <a:lstStyle/>
                    <a:p>
                      <a:r>
                        <a:rPr lang="en-GB"/>
                        <a:t>Provides statistical analysis</a:t>
                      </a:r>
                    </a:p>
                  </a:txBody>
                  <a:tcPr/>
                </a:tc>
                <a:tc vMerge="1">
                  <a:txBody>
                    <a:bodyPr/>
                    <a:lstStyle/>
                    <a:p>
                      <a:endParaRPr lang="en-GB"/>
                    </a:p>
                  </a:txBody>
                  <a:tcPr/>
                </a:tc>
                <a:tc>
                  <a:txBody>
                    <a:bodyPr/>
                    <a:lstStyle/>
                    <a:p>
                      <a:r>
                        <a:rPr lang="en-GB"/>
                        <a:t>Requires analysis of effectiveness on small datasets</a:t>
                      </a:r>
                    </a:p>
                  </a:txBody>
                  <a:tcPr/>
                </a:tc>
                <a:tc>
                  <a:txBody>
                    <a:bodyPr/>
                    <a:lstStyle/>
                    <a:p>
                      <a:r>
                        <a:rPr lang="en-GB"/>
                        <a:t>Provides secure data sharing</a:t>
                      </a:r>
                      <a:r>
                        <a:rPr lang="en-GB" baseline="0"/>
                        <a:t> and requires analysis of scalability</a:t>
                      </a:r>
                      <a:endParaRPr lang="en-GB"/>
                    </a:p>
                  </a:txBody>
                  <a:tcPr/>
                </a:tc>
                <a:extLst>
                  <a:ext uri="{0D108BD9-81ED-4DB2-BD59-A6C34878D82A}">
                    <a16:rowId xmlns:a16="http://schemas.microsoft.com/office/drawing/2014/main" val="1797204520"/>
                  </a:ext>
                </a:extLst>
              </a:tr>
              <a:tr h="614093">
                <a:tc>
                  <a:txBody>
                    <a:bodyPr/>
                    <a:lstStyle/>
                    <a:p>
                      <a:r>
                        <a:rPr lang="en-GB"/>
                        <a:t>Compliance with Privacy Regulation</a:t>
                      </a:r>
                    </a:p>
                  </a:txBody>
                  <a:tcPr/>
                </a:tc>
                <a:tc>
                  <a:txBody>
                    <a:bodyPr/>
                    <a:lstStyle/>
                    <a:p>
                      <a:r>
                        <a:rPr lang="en-GB"/>
                        <a:t>Yes, GDPR &amp; HIPAA</a:t>
                      </a:r>
                    </a:p>
                  </a:txBody>
                  <a:tcPr/>
                </a:tc>
                <a:tc vMerge="1">
                  <a:txBody>
                    <a:bodyPr/>
                    <a:lstStyle/>
                    <a:p>
                      <a:pPr algn="ctr"/>
                      <a:endParaRPr lang="en-GB"/>
                    </a:p>
                  </a:txBody>
                  <a:tcPr anchor="ctr"/>
                </a:tc>
                <a:tc>
                  <a:txBody>
                    <a:bodyPr/>
                    <a:lstStyle/>
                    <a:p>
                      <a:r>
                        <a:rPr lang="en-GB"/>
                        <a:t>Yes, GDPR &amp; HIPAA</a:t>
                      </a:r>
                    </a:p>
                  </a:txBody>
                  <a:tcPr/>
                </a:tc>
                <a:tc>
                  <a:txBody>
                    <a:bodyPr/>
                    <a:lstStyle/>
                    <a:p>
                      <a:r>
                        <a:rPr lang="en-GB"/>
                        <a:t>Yes, GDPR &amp; HIPAA</a:t>
                      </a:r>
                    </a:p>
                  </a:txBody>
                  <a:tcPr/>
                </a:tc>
                <a:extLst>
                  <a:ext uri="{0D108BD9-81ED-4DB2-BD59-A6C34878D82A}">
                    <a16:rowId xmlns:a16="http://schemas.microsoft.com/office/drawing/2014/main" val="3534873622"/>
                  </a:ext>
                </a:extLst>
              </a:tr>
            </a:tbl>
          </a:graphicData>
        </a:graphic>
      </p:graphicFrame>
    </p:spTree>
    <p:extLst>
      <p:ext uri="{BB962C8B-B14F-4D97-AF65-F5344CB8AC3E}">
        <p14:creationId xmlns:p14="http://schemas.microsoft.com/office/powerpoint/2010/main" val="106167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846167" y="369643"/>
            <a:ext cx="983219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solidFill>
                  <a:srgbClr val="000000"/>
                </a:solidFill>
                <a:latin typeface="Helvetica Neue"/>
                <a:ea typeface="Arial"/>
                <a:cs typeface="Arial"/>
                <a:sym typeface="Helvetica Neue"/>
              </a:rPr>
              <a:t>Differential Privacy Flow</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pic>
        <p:nvPicPr>
          <p:cNvPr id="3" name="Picture 2" descr="A diagram of a data flow&#10;&#10;Description automatically generated">
            <a:extLst>
              <a:ext uri="{FF2B5EF4-FFF2-40B4-BE49-F238E27FC236}">
                <a16:creationId xmlns:a16="http://schemas.microsoft.com/office/drawing/2014/main" id="{5A23A9FF-259D-2A66-2286-6ECD998AA2E1}"/>
              </a:ext>
            </a:extLst>
          </p:cNvPr>
          <p:cNvPicPr>
            <a:picLocks noChangeAspect="1"/>
          </p:cNvPicPr>
          <p:nvPr/>
        </p:nvPicPr>
        <p:blipFill>
          <a:blip r:embed="rId4"/>
          <a:stretch>
            <a:fillRect/>
          </a:stretch>
        </p:blipFill>
        <p:spPr>
          <a:xfrm>
            <a:off x="489678" y="1429617"/>
            <a:ext cx="6290222" cy="4810666"/>
          </a:xfrm>
          <a:prstGeom prst="rect">
            <a:avLst/>
          </a:prstGeom>
        </p:spPr>
      </p:pic>
      <p:pic>
        <p:nvPicPr>
          <p:cNvPr id="5" name="Picture 4" descr="A white paper with black text&#10;&#10;Description automatically generated">
            <a:extLst>
              <a:ext uri="{FF2B5EF4-FFF2-40B4-BE49-F238E27FC236}">
                <a16:creationId xmlns:a16="http://schemas.microsoft.com/office/drawing/2014/main" id="{48B07347-F88A-1729-FE90-9F811A2B6FF7}"/>
              </a:ext>
            </a:extLst>
          </p:cNvPr>
          <p:cNvPicPr>
            <a:picLocks noChangeAspect="1"/>
          </p:cNvPicPr>
          <p:nvPr/>
        </p:nvPicPr>
        <p:blipFill>
          <a:blip r:embed="rId5"/>
          <a:stretch>
            <a:fillRect/>
          </a:stretch>
        </p:blipFill>
        <p:spPr>
          <a:xfrm>
            <a:off x="6463592" y="2521662"/>
            <a:ext cx="5519292" cy="2755521"/>
          </a:xfrm>
          <a:prstGeom prst="rect">
            <a:avLst/>
          </a:prstGeom>
        </p:spPr>
      </p:pic>
    </p:spTree>
    <p:extLst>
      <p:ext uri="{BB962C8B-B14F-4D97-AF65-F5344CB8AC3E}">
        <p14:creationId xmlns:p14="http://schemas.microsoft.com/office/powerpoint/2010/main" val="291560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1041557" y="369643"/>
            <a:ext cx="963680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solidFill>
                  <a:srgbClr val="000000"/>
                </a:solidFill>
                <a:latin typeface="Helvetica Neue"/>
                <a:ea typeface="Helvetica Neue"/>
                <a:cs typeface="Helvetica Neue"/>
                <a:sym typeface="Helvetica Neue"/>
              </a:rPr>
              <a:t>Federated Learning Flow</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pic>
        <p:nvPicPr>
          <p:cNvPr id="3" name="Picture 2" descr="A diagram of a model&#10;&#10;Description automatically generated">
            <a:extLst>
              <a:ext uri="{FF2B5EF4-FFF2-40B4-BE49-F238E27FC236}">
                <a16:creationId xmlns:a16="http://schemas.microsoft.com/office/drawing/2014/main" id="{047A5195-B515-CFFB-59F1-8D4657C46C89}"/>
              </a:ext>
            </a:extLst>
          </p:cNvPr>
          <p:cNvPicPr>
            <a:picLocks noChangeAspect="1"/>
          </p:cNvPicPr>
          <p:nvPr/>
        </p:nvPicPr>
        <p:blipFill>
          <a:blip r:embed="rId4"/>
          <a:stretch>
            <a:fillRect/>
          </a:stretch>
        </p:blipFill>
        <p:spPr>
          <a:xfrm>
            <a:off x="144535" y="1421432"/>
            <a:ext cx="5715422" cy="5066925"/>
          </a:xfrm>
          <a:prstGeom prst="rect">
            <a:avLst/>
          </a:prstGeom>
        </p:spPr>
      </p:pic>
      <p:pic>
        <p:nvPicPr>
          <p:cNvPr id="5" name="Picture 4" descr="A white background with black text&#10;&#10;Description automatically generated">
            <a:extLst>
              <a:ext uri="{FF2B5EF4-FFF2-40B4-BE49-F238E27FC236}">
                <a16:creationId xmlns:a16="http://schemas.microsoft.com/office/drawing/2014/main" id="{CFE87CEF-EB64-83B4-D541-B6250560FC51}"/>
              </a:ext>
            </a:extLst>
          </p:cNvPr>
          <p:cNvPicPr>
            <a:picLocks noChangeAspect="1"/>
          </p:cNvPicPr>
          <p:nvPr/>
        </p:nvPicPr>
        <p:blipFill>
          <a:blip r:embed="rId5"/>
          <a:stretch>
            <a:fillRect/>
          </a:stretch>
        </p:blipFill>
        <p:spPr>
          <a:xfrm>
            <a:off x="6096000" y="2423204"/>
            <a:ext cx="5951465" cy="2121110"/>
          </a:xfrm>
          <a:prstGeom prst="rect">
            <a:avLst/>
          </a:prstGeom>
        </p:spPr>
      </p:pic>
    </p:spTree>
    <p:extLst>
      <p:ext uri="{BB962C8B-B14F-4D97-AF65-F5344CB8AC3E}">
        <p14:creationId xmlns:p14="http://schemas.microsoft.com/office/powerpoint/2010/main" val="349863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1041557" y="369643"/>
            <a:ext cx="963680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solidFill>
                  <a:srgbClr val="000000"/>
                </a:solidFill>
                <a:latin typeface="Helvetica Neue"/>
                <a:ea typeface="Helvetica Neue"/>
                <a:cs typeface="Helvetica Neue"/>
                <a:sym typeface="Helvetica Neue"/>
              </a:rPr>
              <a:t>Federated Learning with Homomorphic Encryption Flow</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pic>
        <p:nvPicPr>
          <p:cNvPr id="4" name="Picture 3" descr="A diagram of a data flow&#10;&#10;Description automatically generated">
            <a:extLst>
              <a:ext uri="{FF2B5EF4-FFF2-40B4-BE49-F238E27FC236}">
                <a16:creationId xmlns:a16="http://schemas.microsoft.com/office/drawing/2014/main" id="{3A2350CA-8F60-7673-02BA-8A465D5C6C79}"/>
              </a:ext>
            </a:extLst>
          </p:cNvPr>
          <p:cNvPicPr>
            <a:picLocks noChangeAspect="1"/>
          </p:cNvPicPr>
          <p:nvPr/>
        </p:nvPicPr>
        <p:blipFill>
          <a:blip r:embed="rId4"/>
          <a:stretch>
            <a:fillRect/>
          </a:stretch>
        </p:blipFill>
        <p:spPr>
          <a:xfrm>
            <a:off x="538073" y="1332597"/>
            <a:ext cx="5212800" cy="5168474"/>
          </a:xfrm>
          <a:prstGeom prst="rect">
            <a:avLst/>
          </a:prstGeom>
        </p:spPr>
      </p:pic>
      <p:pic>
        <p:nvPicPr>
          <p:cNvPr id="7" name="Picture 6" descr="A white paper with black text&#10;&#10;Description automatically generated">
            <a:extLst>
              <a:ext uri="{FF2B5EF4-FFF2-40B4-BE49-F238E27FC236}">
                <a16:creationId xmlns:a16="http://schemas.microsoft.com/office/drawing/2014/main" id="{692B6F66-58D1-AC81-5DD5-C8EC4C47FD18}"/>
              </a:ext>
            </a:extLst>
          </p:cNvPr>
          <p:cNvPicPr>
            <a:picLocks noChangeAspect="1"/>
          </p:cNvPicPr>
          <p:nvPr/>
        </p:nvPicPr>
        <p:blipFill>
          <a:blip r:embed="rId5"/>
          <a:stretch>
            <a:fillRect/>
          </a:stretch>
        </p:blipFill>
        <p:spPr>
          <a:xfrm>
            <a:off x="5859957" y="2576984"/>
            <a:ext cx="6210300" cy="2679700"/>
          </a:xfrm>
          <a:prstGeom prst="rect">
            <a:avLst/>
          </a:prstGeom>
        </p:spPr>
      </p:pic>
    </p:spTree>
    <p:extLst>
      <p:ext uri="{BB962C8B-B14F-4D97-AF65-F5344CB8AC3E}">
        <p14:creationId xmlns:p14="http://schemas.microsoft.com/office/powerpoint/2010/main" val="426641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descr="Cover1.png"/>
          <p:cNvPicPr preferRelativeResize="0"/>
          <p:nvPr/>
        </p:nvPicPr>
        <p:blipFill rotWithShape="1">
          <a:blip r:embed="rId3">
            <a:alphaModFix/>
          </a:blip>
          <a:srcRect r="93067" b="83426"/>
          <a:stretch/>
        </p:blipFill>
        <p:spPr>
          <a:xfrm>
            <a:off x="1167" y="634"/>
            <a:ext cx="845000" cy="1136367"/>
          </a:xfrm>
          <a:prstGeom prst="rect">
            <a:avLst/>
          </a:prstGeom>
          <a:noFill/>
          <a:ln>
            <a:noFill/>
          </a:ln>
        </p:spPr>
      </p:pic>
      <p:sp>
        <p:nvSpPr>
          <p:cNvPr id="57" name="Google Shape;57;p14"/>
          <p:cNvSpPr txBox="1"/>
          <p:nvPr/>
        </p:nvSpPr>
        <p:spPr>
          <a:xfrm>
            <a:off x="1041557" y="369643"/>
            <a:ext cx="9636800" cy="420628"/>
          </a:xfrm>
          <a:prstGeom prst="rect">
            <a:avLst/>
          </a:prstGeom>
          <a:noFill/>
          <a:ln>
            <a:noFill/>
          </a:ln>
        </p:spPr>
        <p:txBody>
          <a:bodyPr spcFirstLastPara="1" wrap="square" lIns="25400" tIns="25400" rIns="25400" bIns="25400" anchor="ctr" anchorCtr="0">
            <a:spAutoFit/>
          </a:bodyPr>
          <a:lstStyle/>
          <a:p>
            <a:pPr>
              <a:buClr>
                <a:srgbClr val="000000"/>
              </a:buClr>
              <a:buSzPts val="1600"/>
            </a:pPr>
            <a:r>
              <a:rPr lang="en-GB" sz="2400" b="1">
                <a:solidFill>
                  <a:srgbClr val="000000"/>
                </a:solidFill>
                <a:latin typeface="Helvetica Neue"/>
                <a:ea typeface="Arial"/>
                <a:cs typeface="Arial"/>
                <a:sym typeface="Helvetica Neue"/>
              </a:rPr>
              <a:t>Secure Multiparty Computation Flow</a:t>
            </a:r>
            <a:endParaRPr sz="2400">
              <a:solidFill>
                <a:srgbClr val="000000"/>
              </a:solidFill>
              <a:latin typeface="Arial"/>
              <a:ea typeface="Arial"/>
              <a:cs typeface="Arial"/>
              <a:sym typeface="Arial"/>
            </a:endParaRPr>
          </a:p>
        </p:txBody>
      </p:sp>
      <p:sp>
        <p:nvSpPr>
          <p:cNvPr id="58" name="Google Shape;58;p14"/>
          <p:cNvSpPr/>
          <p:nvPr/>
        </p:nvSpPr>
        <p:spPr>
          <a:xfrm>
            <a:off x="1167" y="633"/>
            <a:ext cx="845200" cy="11364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sp>
        <p:nvSpPr>
          <p:cNvPr id="59" name="Google Shape;59;p14"/>
          <p:cNvSpPr/>
          <p:nvPr/>
        </p:nvSpPr>
        <p:spPr>
          <a:xfrm>
            <a:off x="1167" y="985867"/>
            <a:ext cx="12206800" cy="151200"/>
          </a:xfrm>
          <a:prstGeom prst="rect">
            <a:avLst/>
          </a:prstGeom>
          <a:solidFill>
            <a:srgbClr val="71F4F6">
              <a:alpha val="66460"/>
            </a:srgbClr>
          </a:solidFill>
          <a:ln>
            <a:noFill/>
          </a:ln>
        </p:spPr>
        <p:txBody>
          <a:bodyPr spcFirstLastPara="1" wrap="square" lIns="0" tIns="0" rIns="0" bIns="0" anchor="ctr" anchorCtr="0">
            <a:noAutofit/>
          </a:bodyPr>
          <a:lstStyle/>
          <a:p>
            <a:pPr algn="ctr">
              <a:buClr>
                <a:srgbClr val="FFFFFF"/>
              </a:buClr>
              <a:buSzPts val="1200"/>
            </a:pPr>
            <a:endParaRPr sz="1600">
              <a:solidFill>
                <a:srgbClr val="FFFFFF"/>
              </a:solidFill>
              <a:latin typeface="Helvetica Neue"/>
              <a:ea typeface="Helvetica Neue"/>
              <a:cs typeface="Helvetica Neue"/>
              <a:sym typeface="Helvetica Neue"/>
            </a:endParaRPr>
          </a:p>
        </p:txBody>
      </p:sp>
      <p:pic>
        <p:nvPicPr>
          <p:cNvPr id="4" name="Picture 3" descr="A diagram of a diagram&#10;&#10;Description automatically generated">
            <a:extLst>
              <a:ext uri="{FF2B5EF4-FFF2-40B4-BE49-F238E27FC236}">
                <a16:creationId xmlns:a16="http://schemas.microsoft.com/office/drawing/2014/main" id="{29F3BD12-6400-7957-B4AE-262DECDE3BB6}"/>
              </a:ext>
            </a:extLst>
          </p:cNvPr>
          <p:cNvPicPr>
            <a:picLocks noChangeAspect="1"/>
          </p:cNvPicPr>
          <p:nvPr/>
        </p:nvPicPr>
        <p:blipFill>
          <a:blip r:embed="rId4"/>
          <a:stretch>
            <a:fillRect/>
          </a:stretch>
        </p:blipFill>
        <p:spPr>
          <a:xfrm>
            <a:off x="257894" y="1332597"/>
            <a:ext cx="6964555" cy="5401994"/>
          </a:xfrm>
          <a:prstGeom prst="rect">
            <a:avLst/>
          </a:prstGeom>
        </p:spPr>
      </p:pic>
      <p:pic>
        <p:nvPicPr>
          <p:cNvPr id="7" name="Picture 6" descr="A close-up of a white page&#10;&#10;Description automatically generated">
            <a:extLst>
              <a:ext uri="{FF2B5EF4-FFF2-40B4-BE49-F238E27FC236}">
                <a16:creationId xmlns:a16="http://schemas.microsoft.com/office/drawing/2014/main" id="{5E9656B6-BF70-939B-FE2B-97697DC7F619}"/>
              </a:ext>
            </a:extLst>
          </p:cNvPr>
          <p:cNvPicPr>
            <a:picLocks noChangeAspect="1"/>
          </p:cNvPicPr>
          <p:nvPr/>
        </p:nvPicPr>
        <p:blipFill>
          <a:blip r:embed="rId5"/>
          <a:stretch>
            <a:fillRect/>
          </a:stretch>
        </p:blipFill>
        <p:spPr>
          <a:xfrm>
            <a:off x="6330446" y="2592000"/>
            <a:ext cx="5861554" cy="2048950"/>
          </a:xfrm>
          <a:prstGeom prst="rect">
            <a:avLst/>
          </a:prstGeom>
        </p:spPr>
      </p:pic>
    </p:spTree>
    <p:extLst>
      <p:ext uri="{BB962C8B-B14F-4D97-AF65-F5344CB8AC3E}">
        <p14:creationId xmlns:p14="http://schemas.microsoft.com/office/powerpoint/2010/main" val="2749809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egacyData xmlns="aaacb922-5235-4a66-b188-303b9b46fbd7" xsi:nil="true"/>
    <_dlc_DocId xmlns="960a3950-53fc-4f46-971a-8d4286299a18">67FA3A5MVYPP-1449363754-39965</_dlc_DocId>
    <h573c97cf80c4aa6b446c5363dc3ac94 xmlns="0f9fa326-da26-4ea8-b6a9-645e8136fe1d">
      <Terms xmlns="http://schemas.microsoft.com/office/infopath/2007/PartnerControls">
        <TermInfo xmlns="http://schemas.microsoft.com/office/infopath/2007/PartnerControls">
          <TermName xmlns="http://schemas.microsoft.com/office/infopath/2007/PartnerControls">Artificial intelligence</TermName>
          <TermId xmlns="http://schemas.microsoft.com/office/infopath/2007/PartnerControls">a25800d2-bd58-43df-8c3e-537e7c9bd9b9</TermId>
        </TermInfo>
      </Terms>
    </h573c97cf80c4aa6b446c5363dc3ac94>
    <m817f42addf14c9a838da36e78800043 xmlns="0f9fa326-da26-4ea8-b6a9-645e8136fe1d">
      <Terms xmlns="http://schemas.microsoft.com/office/infopath/2007/PartnerControls">
        <TermInfo xmlns="http://schemas.microsoft.com/office/infopath/2007/PartnerControls">
          <TermName xmlns="http://schemas.microsoft.com/office/infopath/2007/PartnerControls">Science and innovation</TermName>
          <TermId xmlns="http://schemas.microsoft.com/office/infopath/2007/PartnerControls">857f8fa2-aa91-4486-8884-3f8169453988</TermId>
        </TermInfo>
      </Terms>
    </m817f42addf14c9a838da36e78800043>
    <_dlc_DocIdUrl xmlns="960a3950-53fc-4f46-971a-8d4286299a18">
      <Url>https://beisgov.sharepoint.com/sites/CDEI-OS/_layouts/15/DocIdRedir.aspx?ID=67FA3A5MVYPP-1449363754-39965</Url>
      <Description>67FA3A5MVYPP-1449363754-39965</Description>
    </_dlc_DocIdUrl>
    <c6f593ada1854b629148449de059396b xmlns="0f9fa326-da26-4ea8-b6a9-645e8136fe1d">
      <Terms xmlns="http://schemas.microsoft.com/office/infopath/2007/PartnerControls">
        <TermInfo xmlns="http://schemas.microsoft.com/office/infopath/2007/PartnerControls">
          <TermName xmlns="http://schemas.microsoft.com/office/infopath/2007/PartnerControls">BEIS</TermName>
          <TermId xmlns="http://schemas.microsoft.com/office/infopath/2007/PartnerControls">b386cac2-c28c-4db4-8fca-43733d0e74ef</TermId>
        </TermInfo>
      </Terms>
    </c6f593ada1854b629148449de059396b>
    <lcf76f155ced4ddcb4097134ff3c332f xmlns="03cf3150-6c50-4845-8d55-2162e7b828e9">
      <Terms xmlns="http://schemas.microsoft.com/office/infopath/2007/PartnerControls"/>
    </lcf76f155ced4ddcb4097134ff3c332f>
    <TaxCatchAll xmlns="960a3950-53fc-4f46-971a-8d4286299a18">
      <Value>3</Value>
      <Value>2</Value>
      <Value>1</Value>
    </TaxCatchAl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Core Document" ma:contentTypeID="0x0101004691A8DE0991884F8E90AD6474FC737301009A74B4F4389D3248A6FB78C522EFB525" ma:contentTypeVersion="17" ma:contentTypeDescription="Create a new document." ma:contentTypeScope="" ma:versionID="f3070bda786421624708137498628e2b">
  <xsd:schema xmlns:xsd="http://www.w3.org/2001/XMLSchema" xmlns:xs="http://www.w3.org/2001/XMLSchema" xmlns:p="http://schemas.microsoft.com/office/2006/metadata/properties" xmlns:ns2="0f9fa326-da26-4ea8-b6a9-645e8136fe1d" xmlns:ns3="960a3950-53fc-4f46-971a-8d4286299a18" xmlns:ns4="aaacb922-5235-4a66-b188-303b9b46fbd7" xmlns:ns5="03cf3150-6c50-4845-8d55-2162e7b828e9" targetNamespace="http://schemas.microsoft.com/office/2006/metadata/properties" ma:root="true" ma:fieldsID="8ea0b647a29db007b77d5705c2cab10e" ns2:_="" ns3:_="" ns4:_="" ns5:_="">
    <xsd:import namespace="0f9fa326-da26-4ea8-b6a9-645e8136fe1d"/>
    <xsd:import namespace="960a3950-53fc-4f46-971a-8d4286299a18"/>
    <xsd:import namespace="aaacb922-5235-4a66-b188-303b9b46fbd7"/>
    <xsd:import namespace="03cf3150-6c50-4845-8d55-2162e7b828e9"/>
    <xsd:element name="properties">
      <xsd:complexType>
        <xsd:sequence>
          <xsd:element name="documentManagement">
            <xsd:complexType>
              <xsd:all>
                <xsd:element ref="ns2:c6f593ada1854b629148449de059396b" minOccurs="0"/>
                <xsd:element ref="ns3:TaxCatchAll" minOccurs="0"/>
                <xsd:element ref="ns3:TaxCatchAllLabel" minOccurs="0"/>
                <xsd:element ref="ns2:m817f42addf14c9a838da36e78800043" minOccurs="0"/>
                <xsd:element ref="ns2:h573c97cf80c4aa6b446c5363dc3ac94" minOccurs="0"/>
                <xsd:element ref="ns4:LegacyData" minOccurs="0"/>
                <xsd:element ref="ns3:_dlc_DocId" minOccurs="0"/>
                <xsd:element ref="ns3:_dlc_DocIdPersistId" minOccurs="0"/>
                <xsd:element ref="ns3:_dlc_DocIdUrl" minOccurs="0"/>
                <xsd:element ref="ns5:MediaServiceMetadata" minOccurs="0"/>
                <xsd:element ref="ns5:MediaServiceFastMetadata" minOccurs="0"/>
                <xsd:element ref="ns5:MediaServiceObjectDetectorVersions" minOccurs="0"/>
                <xsd:element ref="ns3:SharedWithUsers" minOccurs="0"/>
                <xsd:element ref="ns3:SharedWithDetails" minOccurs="0"/>
                <xsd:element ref="ns5:lcf76f155ced4ddcb4097134ff3c332f" minOccurs="0"/>
                <xsd:element ref="ns5:MediaServiceOCR" minOccurs="0"/>
                <xsd:element ref="ns5:MediaServiceGenerationTime" minOccurs="0"/>
                <xsd:element ref="ns5:MediaServiceEventHashCode" minOccurs="0"/>
                <xsd:element ref="ns5:MediaServiceDateTaken" minOccurs="0"/>
                <xsd:element ref="ns5:MediaLengthInSeconds" minOccurs="0"/>
                <xsd:element ref="ns5: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9fa326-da26-4ea8-b6a9-645e8136fe1d" elementFormDefault="qualified">
    <xsd:import namespace="http://schemas.microsoft.com/office/2006/documentManagement/types"/>
    <xsd:import namespace="http://schemas.microsoft.com/office/infopath/2007/PartnerControls"/>
    <xsd:element name="c6f593ada1854b629148449de059396b" ma:index="8" nillable="true" ma:taxonomy="true" ma:internalName="c6f593ada1854b629148449de059396b" ma:taxonomyFieldName="KIM_GovernmentBody" ma:displayName="Government Body" ma:default="3;#BEIS|b386cac2-c28c-4db4-8fca-43733d0e74ef" ma:fieldId="{c6f593ad-a185-4b62-9148-449de059396b}" ma:sspId="9b0aeba9-2bce-41c2-8545-5d12d676a674" ma:termSetId="46784332-da01-4f4a-94fa-2a245cb438b3" ma:anchorId="00000000-0000-0000-0000-000000000000" ma:open="false" ma:isKeyword="false">
      <xsd:complexType>
        <xsd:sequence>
          <xsd:element ref="pc:Terms" minOccurs="0" maxOccurs="1"/>
        </xsd:sequence>
      </xsd:complexType>
    </xsd:element>
    <xsd:element name="m817f42addf14c9a838da36e78800043" ma:index="12" nillable="true" ma:taxonomy="true" ma:internalName="m817f42addf14c9a838da36e78800043" ma:taxonomyFieldName="KIM_Function" ma:displayName="Function" ma:default="1;#Science and innovation|857f8fa2-aa91-4486-8884-3f8169453988" ma:fieldId="{6817f42a-ddf1-4c9a-838d-a36e78800043}" ma:sspId="9b0aeba9-2bce-41c2-8545-5d12d676a674" ma:termSetId="8a8c3714-5ee2-45f9-8c60-591b9d070299" ma:anchorId="00000000-0000-0000-0000-000000000000" ma:open="false" ma:isKeyword="false">
      <xsd:complexType>
        <xsd:sequence>
          <xsd:element ref="pc:Terms" minOccurs="0" maxOccurs="1"/>
        </xsd:sequence>
      </xsd:complexType>
    </xsd:element>
    <xsd:element name="h573c97cf80c4aa6b446c5363dc3ac94" ma:index="14" nillable="true" ma:taxonomy="true" ma:internalName="h573c97cf80c4aa6b446c5363dc3ac94" ma:taxonomyFieldName="KIM_Activity" ma:displayName="Activity" ma:default="2;#Artificial intelligence|a25800d2-bd58-43df-8c3e-537e7c9bd9b9" ma:fieldId="{1573c97c-f80c-4aa6-b446-c5363dc3ac94}" ma:sspId="9b0aeba9-2bce-41c2-8545-5d12d676a674" ma:termSetId="5c6dcaef-f335-486f-b10e-5a74f102472a"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60a3950-53fc-4f46-971a-8d4286299a18"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b20abce8-d9cd-4e0b-a246-254699c8951a}" ma:internalName="TaxCatchAll" ma:showField="CatchAllData" ma:web="960a3950-53fc-4f46-971a-8d4286299a18">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b20abce8-d9cd-4e0b-a246-254699c8951a}" ma:internalName="TaxCatchAllLabel" ma:readOnly="true" ma:showField="CatchAllDataLabel" ma:web="960a3950-53fc-4f46-971a-8d4286299a18">
      <xsd:complexType>
        <xsd:complexContent>
          <xsd:extension base="dms:MultiChoiceLookup">
            <xsd:sequence>
              <xsd:element name="Value" type="dms:Lookup" maxOccurs="unbounded" minOccurs="0" nillable="true"/>
            </xsd:sequence>
          </xsd:extension>
        </xsd:complexContent>
      </xsd:complexType>
    </xsd:element>
    <xsd:element name="_dlc_DocId" ma:index="17" nillable="true" ma:displayName="Document ID Value" ma:description="The value of the document ID assigned to this item." ma:indexed="true" ma:internalName="_dlc_DocId" ma:readOnly="true">
      <xsd:simpleType>
        <xsd:restriction base="dms:Text"/>
      </xsd:simpleType>
    </xsd:element>
    <xsd:element name="_dlc_DocIdPersistId" ma:index="18" nillable="true" ma:displayName="Persist ID" ma:description="Keep ID on add." ma:hidden="true" ma:internalName="_dlc_DocIdPersistId" ma:readOnly="true">
      <xsd:simpleType>
        <xsd:restriction base="dms:Boolean"/>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aacb922-5235-4a66-b188-303b9b46fbd7" elementFormDefault="qualified">
    <xsd:import namespace="http://schemas.microsoft.com/office/2006/documentManagement/types"/>
    <xsd:import namespace="http://schemas.microsoft.com/office/infopath/2007/PartnerControls"/>
    <xsd:element name="LegacyData" ma:index="16" nillable="true" ma:displayName="Legacy Data" ma:internalName="LegacyData">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3cf3150-6c50-4845-8d55-2162e7b828e9" elementFormDefault="qualified">
    <xsd:import namespace="http://schemas.microsoft.com/office/2006/documentManagement/types"/>
    <xsd:import namespace="http://schemas.microsoft.com/office/infopath/2007/PartnerControls"/>
    <xsd:element name="MediaServiceMetadata" ma:index="20" nillable="true" ma:displayName="MediaServiceMetadata" ma:hidden="true" ma:internalName="MediaServiceMetadata" ma:readOnly="true">
      <xsd:simpleType>
        <xsd:restriction base="dms:Note"/>
      </xsd:simpleType>
    </xsd:element>
    <xsd:element name="MediaServiceFastMetadata" ma:index="21" nillable="true" ma:displayName="MediaServiceFastMetadata" ma:hidden="true" ma:internalName="MediaServiceFastMetadata" ma:readOnly="true">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lcf76f155ced4ddcb4097134ff3c332f" ma:index="26" nillable="true" ma:taxonomy="true" ma:internalName="lcf76f155ced4ddcb4097134ff3c332f" ma:taxonomyFieldName="MediaServiceImageTags" ma:displayName="Image Tags" ma:readOnly="false" ma:fieldId="{5cf76f15-5ced-4ddc-b409-7134ff3c332f}" ma:taxonomyMulti="true" ma:sspId="9b0aeba9-2bce-41c2-8545-5d12d676a674" ma:termSetId="09814cd3-568e-fe90-9814-8d621ff8fb84" ma:anchorId="fba54fb3-c3e1-fe81-a776-ca4b69148c4d" ma:open="true" ma:isKeyword="false">
      <xsd:complexType>
        <xsd:sequence>
          <xsd:element ref="pc:Terms" minOccurs="0" maxOccurs="1"/>
        </xsd:sequence>
      </xsd:complexType>
    </xsd:element>
    <xsd:element name="MediaServiceOCR" ma:index="27" nillable="true" ma:displayName="Extracted Text" ma:internalName="MediaServiceOCR" ma:readOnly="true">
      <xsd:simpleType>
        <xsd:restriction base="dms:Note">
          <xsd:maxLength value="255"/>
        </xsd:restriction>
      </xsd:simpleType>
    </xsd:element>
    <xsd:element name="MediaServiceGenerationTime" ma:index="28" nillable="true" ma:displayName="MediaServiceGenerationTime" ma:hidden="true" ma:internalName="MediaServiceGenerationTime" ma:readOnly="true">
      <xsd:simpleType>
        <xsd:restriction base="dms:Text"/>
      </xsd:simpleType>
    </xsd:element>
    <xsd:element name="MediaServiceEventHashCode" ma:index="29" nillable="true" ma:displayName="MediaServiceEventHashCode" ma:hidden="true" ma:internalName="MediaServiceEventHashCode" ma:readOnly="true">
      <xsd:simpleType>
        <xsd:restriction base="dms:Text"/>
      </xsd:simpleType>
    </xsd:element>
    <xsd:element name="MediaServiceDateTaken" ma:index="30" nillable="true" ma:displayName="MediaServiceDateTaken" ma:hidden="true" ma:indexed="true" ma:internalName="MediaServiceDateTaken" ma:readOnly="true">
      <xsd:simpleType>
        <xsd:restriction base="dms:Text"/>
      </xsd:simpleType>
    </xsd:element>
    <xsd:element name="MediaLengthInSeconds" ma:index="31" nillable="true" ma:displayName="MediaLengthInSeconds" ma:hidden="true" ma:internalName="MediaLengthInSeconds" ma:readOnly="true">
      <xsd:simpleType>
        <xsd:restriction base="dms:Unknown"/>
      </xsd:simpleType>
    </xsd:element>
    <xsd:element name="MediaServiceSearchProperties" ma:index="3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FB1903-12C6-4299-A757-F8EDFB1D5447}">
  <ds:schemaRefs>
    <ds:schemaRef ds:uri="http://schemas.microsoft.com/office/2006/metadata/properties"/>
    <ds:schemaRef ds:uri="http://schemas.microsoft.com/office/infopath/2007/PartnerControls"/>
    <ds:schemaRef ds:uri="aaacb922-5235-4a66-b188-303b9b46fbd7"/>
    <ds:schemaRef ds:uri="960a3950-53fc-4f46-971a-8d4286299a18"/>
    <ds:schemaRef ds:uri="0f9fa326-da26-4ea8-b6a9-645e8136fe1d"/>
    <ds:schemaRef ds:uri="03cf3150-6c50-4845-8d55-2162e7b828e9"/>
  </ds:schemaRefs>
</ds:datastoreItem>
</file>

<file path=customXml/itemProps2.xml><?xml version="1.0" encoding="utf-8"?>
<ds:datastoreItem xmlns:ds="http://schemas.openxmlformats.org/officeDocument/2006/customXml" ds:itemID="{2C6F0789-6B7E-4C07-B141-2A647CBD188B}">
  <ds:schemaRefs>
    <ds:schemaRef ds:uri="http://schemas.microsoft.com/sharepoint/v3/contenttype/forms"/>
  </ds:schemaRefs>
</ds:datastoreItem>
</file>

<file path=customXml/itemProps3.xml><?xml version="1.0" encoding="utf-8"?>
<ds:datastoreItem xmlns:ds="http://schemas.openxmlformats.org/officeDocument/2006/customXml" ds:itemID="{1257F168-7F5B-4000-9FFB-07FDE2F963A4}">
  <ds:schemaRefs>
    <ds:schemaRef ds:uri="http://schemas.microsoft.com/sharepoint/events"/>
  </ds:schemaRefs>
</ds:datastoreItem>
</file>

<file path=customXml/itemProps4.xml><?xml version="1.0" encoding="utf-8"?>
<ds:datastoreItem xmlns:ds="http://schemas.openxmlformats.org/officeDocument/2006/customXml" ds:itemID="{10B068A3-4227-4A73-B023-0D2FFFC112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9fa326-da26-4ea8-b6a9-645e8136fe1d"/>
    <ds:schemaRef ds:uri="960a3950-53fc-4f46-971a-8d4286299a18"/>
    <ds:schemaRef ds:uri="aaacb922-5235-4a66-b188-303b9b46fbd7"/>
    <ds:schemaRef ds:uri="03cf3150-6c50-4845-8d55-2162e7b828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20</Notes>
  <HiddenSlides>1</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Moore2, Benjamin (DSIT)</dc:creator>
  <cp:revision>31</cp:revision>
  <dcterms:created xsi:type="dcterms:W3CDTF">2023-10-04T15:37:20Z</dcterms:created>
  <dcterms:modified xsi:type="dcterms:W3CDTF">2024-04-17T09:25:03Z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2f585-b40f-4ab9-bafe-39150f03d124_Enabled">
    <vt:lpwstr>true</vt:lpwstr>
  </property>
  <property fmtid="{D5CDD505-2E9C-101B-9397-08002B2CF9AE}" pid="3" name="MSIP_Label_ba62f585-b40f-4ab9-bafe-39150f03d124_SetDate">
    <vt:lpwstr>2023-10-05T10:28:59Z</vt:lpwstr>
  </property>
  <property fmtid="{D5CDD505-2E9C-101B-9397-08002B2CF9AE}" pid="4" name="MSIP_Label_ba62f585-b40f-4ab9-bafe-39150f03d124_Method">
    <vt:lpwstr>Standard</vt:lpwstr>
  </property>
  <property fmtid="{D5CDD505-2E9C-101B-9397-08002B2CF9AE}" pid="5" name="MSIP_Label_ba62f585-b40f-4ab9-bafe-39150f03d124_Name">
    <vt:lpwstr>OFFICIAL</vt:lpwstr>
  </property>
  <property fmtid="{D5CDD505-2E9C-101B-9397-08002B2CF9AE}" pid="6" name="MSIP_Label_ba62f585-b40f-4ab9-bafe-39150f03d124_SiteId">
    <vt:lpwstr>cbac7005-02c1-43eb-b497-e6492d1b2dd8</vt:lpwstr>
  </property>
  <property fmtid="{D5CDD505-2E9C-101B-9397-08002B2CF9AE}" pid="7" name="MSIP_Label_ba62f585-b40f-4ab9-bafe-39150f03d124_ActionId">
    <vt:lpwstr>8ba34cd5-946a-4986-bfe4-88df5f4d0762</vt:lpwstr>
  </property>
  <property fmtid="{D5CDD505-2E9C-101B-9397-08002B2CF9AE}" pid="8" name="MSIP_Label_ba62f585-b40f-4ab9-bafe-39150f03d124_ContentBits">
    <vt:lpwstr>0</vt:lpwstr>
  </property>
  <property fmtid="{D5CDD505-2E9C-101B-9397-08002B2CF9AE}" pid="9" name="KIM_Activity">
    <vt:lpwstr>2;#Artificial intelligence|a25800d2-bd58-43df-8c3e-537e7c9bd9b9</vt:lpwstr>
  </property>
  <property fmtid="{D5CDD505-2E9C-101B-9397-08002B2CF9AE}" pid="10" name="ContentTypeId">
    <vt:lpwstr>0x0101004691A8DE0991884F8E90AD6474FC737301009A74B4F4389D3248A6FB78C522EFB525</vt:lpwstr>
  </property>
  <property fmtid="{D5CDD505-2E9C-101B-9397-08002B2CF9AE}" pid="11" name="_dlc_DocIdItemGuid">
    <vt:lpwstr>592e7789-9172-41f0-85de-4c7b208d6f9f</vt:lpwstr>
  </property>
  <property fmtid="{D5CDD505-2E9C-101B-9397-08002B2CF9AE}" pid="12" name="KIM_GovernmentBody">
    <vt:lpwstr>3;#BEIS|b386cac2-c28c-4db4-8fca-43733d0e74ef</vt:lpwstr>
  </property>
  <property fmtid="{D5CDD505-2E9C-101B-9397-08002B2CF9AE}" pid="13" name="KIM_Function">
    <vt:lpwstr>1;#Science and innovation|857f8fa2-aa91-4486-8884-3f8169453988</vt:lpwstr>
  </property>
  <property fmtid="{D5CDD505-2E9C-101B-9397-08002B2CF9AE}" pid="14" name="MediaServiceImageTags">
    <vt:lpwstr/>
  </property>
</Properties>
</file>