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4D5586E-A4EF-442F-B621-C3E26B84A916}">
  <a:tblStyle styleId="{84D5586E-A4EF-442F-B621-C3E26B84A9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5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c10918e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c10918e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1c10918e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1c10918e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c10918e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1c10918e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176fb03a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176fb03a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176fb03a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176fb03a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176fb03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176fb03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176fb03a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176fb03a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176fb03a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176fb03a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176fb03a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176fb03a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1c10918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1c10918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1ba256e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1ba256e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1c10918e1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1c10918e1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1c10918e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1c10918e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1c10918e1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1c10918e1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1ba256e5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1ba256e5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1ba256e5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1ba256e5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1ba256e5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1ba256e5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c10918e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c10918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c10918e1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c10918e1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c10918e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c10918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1c10918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1c10918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Codebase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RoboCup Software Training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people will check your code!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an opportunity for everyone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learn by making PRs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learn by doing 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reviewer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suggestions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Minor reviewer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Tests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Reads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questions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575" y="1144450"/>
            <a:ext cx="3625924" cy="28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1-month sprints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Week 0 (end of previous sprint): decide what issues to take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Week 1: work on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Week 2: work on issues, do code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Week 3: 6v6 sim-testing day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 testing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Week 4: real-life testing day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Test on real robots!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Merge staging into master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200" y="661263"/>
            <a:ext cx="367945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825" y="1175925"/>
            <a:ext cx="4794350" cy="36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Boards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</a:t>
            </a:r>
            <a:r>
              <a:rPr lang="en"/>
              <a:t> game</a:t>
            </a:r>
            <a:r>
              <a:rPr lang="en"/>
              <a:t>?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9799" l="9648" r="38645" t="13401"/>
          <a:stretch/>
        </p:blipFill>
        <p:spPr>
          <a:xfrm>
            <a:off x="6758000" y="3008450"/>
            <a:ext cx="1481251" cy="123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074" y="2906413"/>
            <a:ext cx="1743849" cy="1441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5"/>
          <p:cNvCxnSpPr>
            <a:stCxn id="175" idx="3"/>
            <a:endCxn id="174" idx="1"/>
          </p:cNvCxnSpPr>
          <p:nvPr/>
        </p:nvCxnSpPr>
        <p:spPr>
          <a:xfrm>
            <a:off x="5443923" y="3627200"/>
            <a:ext cx="13140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77" name="Google Shape;177;p25"/>
          <p:cNvPicPr preferRelativeResize="0"/>
          <p:nvPr/>
        </p:nvPicPr>
        <p:blipFill rotWithShape="1">
          <a:blip r:embed="rId5">
            <a:alphaModFix/>
          </a:blip>
          <a:srcRect b="0" l="0" r="31796" t="3260"/>
          <a:stretch/>
        </p:blipFill>
        <p:spPr>
          <a:xfrm>
            <a:off x="456125" y="2710825"/>
            <a:ext cx="1892751" cy="1832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5"/>
          <p:cNvCxnSpPr>
            <a:stCxn id="175" idx="1"/>
            <a:endCxn id="177" idx="3"/>
          </p:cNvCxnSpPr>
          <p:nvPr/>
        </p:nvCxnSpPr>
        <p:spPr>
          <a:xfrm rot="10800000">
            <a:off x="2348874" y="3627200"/>
            <a:ext cx="13512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79" name="Google Shape;179;p25"/>
          <p:cNvPicPr preferRelativeResize="0"/>
          <p:nvPr/>
        </p:nvPicPr>
        <p:blipFill rotWithShape="1">
          <a:blip r:embed="rId6">
            <a:alphaModFix/>
          </a:blip>
          <a:srcRect b="57443" l="0" r="0" t="0"/>
          <a:stretch/>
        </p:blipFill>
        <p:spPr>
          <a:xfrm>
            <a:off x="456125" y="833105"/>
            <a:ext cx="1892750" cy="10275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5"/>
          <p:cNvCxnSpPr>
            <a:stCxn id="179" idx="2"/>
            <a:endCxn id="177" idx="0"/>
          </p:cNvCxnSpPr>
          <p:nvPr/>
        </p:nvCxnSpPr>
        <p:spPr>
          <a:xfrm>
            <a:off x="1402500" y="1860700"/>
            <a:ext cx="0" cy="850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" name="Google Shape;18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7023" y="1017725"/>
            <a:ext cx="1685925" cy="168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5"/>
          <p:cNvCxnSpPr>
            <a:stCxn id="181" idx="1"/>
          </p:cNvCxnSpPr>
          <p:nvPr/>
        </p:nvCxnSpPr>
        <p:spPr>
          <a:xfrm flipH="1">
            <a:off x="2341723" y="1860688"/>
            <a:ext cx="2115300" cy="858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5"/>
          <p:cNvSpPr txBox="1"/>
          <p:nvPr/>
        </p:nvSpPr>
        <p:spPr>
          <a:xfrm>
            <a:off x="4572000" y="1017725"/>
            <a:ext cx="11412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SSL-Vision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6928025" y="4347975"/>
            <a:ext cx="11412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Robots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4001400" y="4347975"/>
            <a:ext cx="114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WiFi Access Point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831900" y="4543575"/>
            <a:ext cx="11412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Soccer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456125" y="421875"/>
            <a:ext cx="18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RefBox (and AutoRef)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</a:t>
            </a:r>
            <a:r>
              <a:rPr i="1" lang="en"/>
              <a:t>simulated </a:t>
            </a:r>
            <a:r>
              <a:rPr lang="en"/>
              <a:t>game?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0" l="0" r="31796" t="3260"/>
          <a:stretch/>
        </p:blipFill>
        <p:spPr>
          <a:xfrm>
            <a:off x="650475" y="2693950"/>
            <a:ext cx="1892751" cy="183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 rotWithShape="1">
          <a:blip r:embed="rId4">
            <a:alphaModFix/>
          </a:blip>
          <a:srcRect b="57443" l="0" r="0" t="0"/>
          <a:stretch/>
        </p:blipFill>
        <p:spPr>
          <a:xfrm>
            <a:off x="4978763" y="3096530"/>
            <a:ext cx="1892750" cy="10275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6"/>
          <p:cNvCxnSpPr>
            <a:stCxn id="194" idx="1"/>
            <a:endCxn id="193" idx="3"/>
          </p:cNvCxnSpPr>
          <p:nvPr/>
        </p:nvCxnSpPr>
        <p:spPr>
          <a:xfrm rot="10800000">
            <a:off x="2543363" y="3610327"/>
            <a:ext cx="24354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6"/>
          <p:cNvSpPr txBox="1"/>
          <p:nvPr/>
        </p:nvSpPr>
        <p:spPr>
          <a:xfrm>
            <a:off x="650600" y="4526700"/>
            <a:ext cx="18927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Soccer (Yellow)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978788" y="4124125"/>
            <a:ext cx="18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RefBox (and AutoRef)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 b="0" l="0" r="31796" t="3260"/>
          <a:stretch/>
        </p:blipFill>
        <p:spPr>
          <a:xfrm>
            <a:off x="650475" y="614000"/>
            <a:ext cx="1892751" cy="183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650600" y="240475"/>
            <a:ext cx="18927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Soccer (Blue)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3251" y="1153250"/>
            <a:ext cx="3183786" cy="1790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6"/>
          <p:cNvCxnSpPr/>
          <p:nvPr/>
        </p:nvCxnSpPr>
        <p:spPr>
          <a:xfrm flipH="1">
            <a:off x="2536175" y="2332100"/>
            <a:ext cx="1807800" cy="704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2" name="Google Shape;202;p26"/>
          <p:cNvCxnSpPr>
            <a:endCxn id="198" idx="3"/>
          </p:cNvCxnSpPr>
          <p:nvPr/>
        </p:nvCxnSpPr>
        <p:spPr>
          <a:xfrm rot="10800000">
            <a:off x="2543226" y="1530374"/>
            <a:ext cx="1793400" cy="275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3" name="Google Shape;203;p26"/>
          <p:cNvSpPr txBox="1"/>
          <p:nvPr/>
        </p:nvSpPr>
        <p:spPr>
          <a:xfrm>
            <a:off x="7517019" y="1799700"/>
            <a:ext cx="9765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grSim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Soccer: an Overview</a:t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4168245" y="2591827"/>
            <a:ext cx="1212900" cy="6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Processor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4168245" y="1482549"/>
            <a:ext cx="1212900" cy="64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Gameplay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2462035" y="2037182"/>
            <a:ext cx="1212900" cy="6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Planning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5874454" y="2037447"/>
            <a:ext cx="1212900" cy="6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Referee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5874454" y="3146438"/>
            <a:ext cx="1212900" cy="6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Radio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755825" y="2037182"/>
            <a:ext cx="1212900" cy="6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RRTPlanner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2462035" y="3146449"/>
            <a:ext cx="1212900" cy="6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Control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4168245" y="3701083"/>
            <a:ext cx="1212900" cy="6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VisionFilter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7" name="Google Shape;217;p27"/>
          <p:cNvCxnSpPr>
            <a:stCxn id="209" idx="1"/>
            <a:endCxn id="211" idx="3"/>
          </p:cNvCxnSpPr>
          <p:nvPr/>
        </p:nvCxnSpPr>
        <p:spPr>
          <a:xfrm rot="10800000">
            <a:off x="3675045" y="2360677"/>
            <a:ext cx="493200" cy="5547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7"/>
          <p:cNvCxnSpPr>
            <a:stCxn id="209" idx="1"/>
            <a:endCxn id="215" idx="3"/>
          </p:cNvCxnSpPr>
          <p:nvPr/>
        </p:nvCxnSpPr>
        <p:spPr>
          <a:xfrm flipH="1">
            <a:off x="3675045" y="2915377"/>
            <a:ext cx="493200" cy="5547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7"/>
          <p:cNvCxnSpPr>
            <a:stCxn id="209" idx="2"/>
            <a:endCxn id="216" idx="0"/>
          </p:cNvCxnSpPr>
          <p:nvPr/>
        </p:nvCxnSpPr>
        <p:spPr>
          <a:xfrm flipH="1" rot="-5400000">
            <a:off x="4543845" y="3469777"/>
            <a:ext cx="462300" cy="600"/>
          </a:xfrm>
          <a:prstGeom prst="bentConnector3">
            <a:avLst>
              <a:gd fmla="val 49986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7"/>
          <p:cNvCxnSpPr>
            <a:stCxn id="211" idx="1"/>
            <a:endCxn id="214" idx="3"/>
          </p:cNvCxnSpPr>
          <p:nvPr/>
        </p:nvCxnSpPr>
        <p:spPr>
          <a:xfrm flipH="1">
            <a:off x="1968835" y="2360732"/>
            <a:ext cx="4932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7"/>
          <p:cNvCxnSpPr>
            <a:stCxn id="209" idx="0"/>
            <a:endCxn id="210" idx="2"/>
          </p:cNvCxnSpPr>
          <p:nvPr/>
        </p:nvCxnSpPr>
        <p:spPr>
          <a:xfrm rot="-5400000">
            <a:off x="4543845" y="2360377"/>
            <a:ext cx="4623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7"/>
          <p:cNvCxnSpPr>
            <a:stCxn id="209" idx="2"/>
            <a:endCxn id="213" idx="1"/>
          </p:cNvCxnSpPr>
          <p:nvPr/>
        </p:nvCxnSpPr>
        <p:spPr>
          <a:xfrm flipH="1" rot="-5400000">
            <a:off x="5209095" y="2804527"/>
            <a:ext cx="231000" cy="10998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7"/>
          <p:cNvCxnSpPr>
            <a:stCxn id="209" idx="0"/>
            <a:endCxn id="212" idx="1"/>
          </p:cNvCxnSpPr>
          <p:nvPr/>
        </p:nvCxnSpPr>
        <p:spPr>
          <a:xfrm rot="-5400000">
            <a:off x="5209245" y="1926577"/>
            <a:ext cx="230700" cy="10998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7"/>
          <p:cNvSpPr/>
          <p:nvPr/>
        </p:nvSpPr>
        <p:spPr>
          <a:xfrm>
            <a:off x="4168245" y="370626"/>
            <a:ext cx="1212900" cy="64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main.py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5" name="Google Shape;225;p27"/>
          <p:cNvCxnSpPr>
            <a:stCxn id="210" idx="0"/>
            <a:endCxn id="224" idx="2"/>
          </p:cNvCxnSpPr>
          <p:nvPr/>
        </p:nvCxnSpPr>
        <p:spPr>
          <a:xfrm rot="-5400000">
            <a:off x="4542645" y="1249899"/>
            <a:ext cx="464700" cy="6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7"/>
          <p:cNvSpPr/>
          <p:nvPr/>
        </p:nvSpPr>
        <p:spPr>
          <a:xfrm>
            <a:off x="7580654" y="2591822"/>
            <a:ext cx="1212900" cy="647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MainWindow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7" name="Google Shape;227;p27"/>
          <p:cNvCxnSpPr>
            <a:stCxn id="226" idx="1"/>
            <a:endCxn id="209" idx="3"/>
          </p:cNvCxnSpPr>
          <p:nvPr/>
        </p:nvCxnSpPr>
        <p:spPr>
          <a:xfrm flipH="1">
            <a:off x="5381054" y="2915372"/>
            <a:ext cx="21996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Gameplay: Skills, Tactics, Plays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Skills</a:t>
            </a:r>
            <a:r>
              <a:rPr lang="en"/>
              <a:t> are individual actions that one robot can 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kick, aim, capture, 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Tactics</a:t>
            </a:r>
            <a:r>
              <a:rPr lang="en"/>
              <a:t> are more complex behaviors that consist of multiple skills or multiple robots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defender, goalie, coordinated pass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Plays</a:t>
            </a:r>
            <a:r>
              <a:rPr lang="en"/>
              <a:t> control </a:t>
            </a:r>
            <a:r>
              <a:rPr lang="en"/>
              <a:t>all of the robots on the field, telling them which skills and tactics to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“Basic 122” (simple offensive play), “Adaptive Formation” (more complex offense), “Clear” (clear the ball out from our side of the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Situations </a:t>
            </a:r>
            <a:r>
              <a:rPr lang="en"/>
              <a:t>the state that the game is in that will call specific plays.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their indirect kick, scramble, goalie clear, offense, and defense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2252650" y="1859925"/>
            <a:ext cx="4371925" cy="2824775"/>
          </a:xfrm>
          <a:custGeom>
            <a:rect b="b" l="l" r="r" t="t"/>
            <a:pathLst>
              <a:path extrusionOk="0" h="112991" w="174877">
                <a:moveTo>
                  <a:pt x="0" y="81510"/>
                </a:moveTo>
                <a:cubicBezTo>
                  <a:pt x="6817" y="83289"/>
                  <a:pt x="25096" y="86994"/>
                  <a:pt x="40904" y="92181"/>
                </a:cubicBezTo>
                <a:cubicBezTo>
                  <a:pt x="56712" y="97368"/>
                  <a:pt x="78152" y="111102"/>
                  <a:pt x="94849" y="112633"/>
                </a:cubicBezTo>
                <a:cubicBezTo>
                  <a:pt x="111546" y="114164"/>
                  <a:pt x="132147" y="110854"/>
                  <a:pt x="141088" y="101369"/>
                </a:cubicBezTo>
                <a:cubicBezTo>
                  <a:pt x="150030" y="91884"/>
                  <a:pt x="146275" y="67480"/>
                  <a:pt x="148498" y="55723"/>
                </a:cubicBezTo>
                <a:cubicBezTo>
                  <a:pt x="150721" y="43966"/>
                  <a:pt x="150030" y="40113"/>
                  <a:pt x="154426" y="30826"/>
                </a:cubicBezTo>
                <a:cubicBezTo>
                  <a:pt x="158823" y="21539"/>
                  <a:pt x="171469" y="5138"/>
                  <a:pt x="174877" y="0"/>
                </a:cubicBezTo>
              </a:path>
            </a:pathLst>
          </a:custGeom>
          <a:noFill/>
          <a:ln cap="flat" cmpd="sng" w="38100">
            <a:solidFill>
              <a:srgbClr val="202729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40" name="Google Shape;240;p29"/>
          <p:cNvGrpSpPr/>
          <p:nvPr/>
        </p:nvGrpSpPr>
        <p:grpSpPr>
          <a:xfrm rot="-1459301">
            <a:off x="1459626" y="3296750"/>
            <a:ext cx="919520" cy="919735"/>
            <a:chOff x="918832" y="2837178"/>
            <a:chExt cx="1281600" cy="1281900"/>
          </a:xfrm>
        </p:grpSpPr>
        <p:sp>
          <p:nvSpPr>
            <p:cNvPr id="241" name="Google Shape;241;p29"/>
            <p:cNvSpPr/>
            <p:nvPr/>
          </p:nvSpPr>
          <p:spPr>
            <a:xfrm>
              <a:off x="918832" y="2837178"/>
              <a:ext cx="1281600" cy="1281900"/>
            </a:xfrm>
            <a:prstGeom prst="chord">
              <a:avLst>
                <a:gd fmla="val 2728453" name="adj1"/>
                <a:gd fmla="val 18932849" name="adj2"/>
              </a:avLst>
            </a:pr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1374375" y="3292875"/>
              <a:ext cx="370500" cy="3705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637625" y="2981475"/>
              <a:ext cx="311400" cy="3114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637625" y="3663375"/>
              <a:ext cx="311400" cy="3114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1093475" y="3044950"/>
              <a:ext cx="311400" cy="3114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093475" y="3597500"/>
              <a:ext cx="311400" cy="3114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29"/>
          <p:cNvGrpSpPr/>
          <p:nvPr/>
        </p:nvGrpSpPr>
        <p:grpSpPr>
          <a:xfrm rot="1617688">
            <a:off x="6169380" y="1396545"/>
            <a:ext cx="919525" cy="919740"/>
            <a:chOff x="918832" y="2837178"/>
            <a:chExt cx="1281600" cy="1281900"/>
          </a:xfrm>
        </p:grpSpPr>
        <p:sp>
          <p:nvSpPr>
            <p:cNvPr id="248" name="Google Shape;248;p29"/>
            <p:cNvSpPr/>
            <p:nvPr/>
          </p:nvSpPr>
          <p:spPr>
            <a:xfrm>
              <a:off x="918832" y="2837178"/>
              <a:ext cx="1281600" cy="1281900"/>
            </a:xfrm>
            <a:prstGeom prst="chord">
              <a:avLst>
                <a:gd fmla="val 2728453" name="adj1"/>
                <a:gd fmla="val 18932849" name="adj2"/>
              </a:avLst>
            </a:prstGeom>
            <a:solidFill>
              <a:srgbClr val="424242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1374375" y="3292875"/>
              <a:ext cx="370500" cy="370500"/>
            </a:xfrm>
            <a:prstGeom prst="ellipse">
              <a:avLst/>
            </a:prstGeom>
            <a:solidFill>
              <a:srgbClr val="FFFF00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1637625" y="2981475"/>
              <a:ext cx="311400" cy="311400"/>
            </a:xfrm>
            <a:prstGeom prst="ellipse">
              <a:avLst/>
            </a:prstGeom>
            <a:solidFill>
              <a:srgbClr val="00FF00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637625" y="3663375"/>
              <a:ext cx="311400" cy="311400"/>
            </a:xfrm>
            <a:prstGeom prst="ellipse">
              <a:avLst/>
            </a:prstGeom>
            <a:solidFill>
              <a:srgbClr val="00FF00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1093475" y="3044950"/>
              <a:ext cx="311400" cy="311400"/>
            </a:xfrm>
            <a:prstGeom prst="ellipse">
              <a:avLst/>
            </a:prstGeom>
            <a:solidFill>
              <a:srgbClr val="00FF00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093475" y="3597500"/>
              <a:ext cx="311400" cy="311400"/>
            </a:xfrm>
            <a:prstGeom prst="ellipse">
              <a:avLst/>
            </a:prstGeom>
            <a:solidFill>
              <a:srgbClr val="FF00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9"/>
          <p:cNvGrpSpPr/>
          <p:nvPr/>
        </p:nvGrpSpPr>
        <p:grpSpPr>
          <a:xfrm rot="-1459301">
            <a:off x="3242226" y="1907850"/>
            <a:ext cx="919520" cy="919735"/>
            <a:chOff x="918832" y="2837178"/>
            <a:chExt cx="1281600" cy="1281900"/>
          </a:xfrm>
        </p:grpSpPr>
        <p:sp>
          <p:nvSpPr>
            <p:cNvPr id="255" name="Google Shape;255;p29"/>
            <p:cNvSpPr/>
            <p:nvPr/>
          </p:nvSpPr>
          <p:spPr>
            <a:xfrm>
              <a:off x="918832" y="2837178"/>
              <a:ext cx="1281600" cy="1281900"/>
            </a:xfrm>
            <a:prstGeom prst="chord">
              <a:avLst>
                <a:gd fmla="val 2728453" name="adj1"/>
                <a:gd fmla="val 18932849" name="adj2"/>
              </a:avLst>
            </a:pr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374375" y="3292875"/>
              <a:ext cx="370500" cy="3705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1637625" y="2981475"/>
              <a:ext cx="311400" cy="3114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1637625" y="3663375"/>
              <a:ext cx="311400" cy="3114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1093475" y="3044950"/>
              <a:ext cx="311400" cy="3114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1093475" y="3597500"/>
              <a:ext cx="311400" cy="3114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9"/>
          <p:cNvGrpSpPr/>
          <p:nvPr/>
        </p:nvGrpSpPr>
        <p:grpSpPr>
          <a:xfrm rot="-4446238">
            <a:off x="4194799" y="2934765"/>
            <a:ext cx="919464" cy="919679"/>
            <a:chOff x="918832" y="2837178"/>
            <a:chExt cx="1281600" cy="1281900"/>
          </a:xfrm>
        </p:grpSpPr>
        <p:sp>
          <p:nvSpPr>
            <p:cNvPr id="262" name="Google Shape;262;p29"/>
            <p:cNvSpPr/>
            <p:nvPr/>
          </p:nvSpPr>
          <p:spPr>
            <a:xfrm>
              <a:off x="918832" y="2837178"/>
              <a:ext cx="1281600" cy="1281900"/>
            </a:xfrm>
            <a:prstGeom prst="chord">
              <a:avLst>
                <a:gd fmla="val 2728453" name="adj1"/>
                <a:gd fmla="val 18932849" name="adj2"/>
              </a:avLst>
            </a:pr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1374375" y="3292875"/>
              <a:ext cx="370500" cy="370500"/>
            </a:xfrm>
            <a:prstGeom prst="ellipse">
              <a:avLst/>
            </a:prstGeom>
            <a:solidFill>
              <a:srgbClr val="4A8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1637625" y="2981475"/>
              <a:ext cx="311400" cy="3114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1637625" y="3663375"/>
              <a:ext cx="311400" cy="3114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1093475" y="3044950"/>
              <a:ext cx="311400" cy="31140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1093475" y="3597500"/>
              <a:ext cx="311400" cy="3114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8" name="Google Shape;268;p29"/>
          <p:cNvCxnSpPr/>
          <p:nvPr/>
        </p:nvCxnSpPr>
        <p:spPr>
          <a:xfrm flipH="1">
            <a:off x="6898850" y="1118925"/>
            <a:ext cx="288900" cy="370500"/>
          </a:xfrm>
          <a:prstGeom prst="straightConnector1">
            <a:avLst/>
          </a:prstGeom>
          <a:noFill/>
          <a:ln cap="flat" cmpd="sng" w="38100">
            <a:solidFill>
              <a:srgbClr val="202729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Layout</a:t>
            </a:r>
            <a:endParaRPr/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soccer/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planning/</a:t>
            </a:r>
            <a:r>
              <a:rPr lang="en"/>
              <a:t> - motion planning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gameplay/</a:t>
            </a:r>
            <a:r>
              <a:rPr lang="en"/>
              <a:t> - Python gameplay/strategy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ui/</a:t>
            </a:r>
            <a:r>
              <a:rPr lang="en"/>
              <a:t> - Qt-based user interface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vision/</a:t>
            </a:r>
            <a:r>
              <a:rPr lang="en"/>
              <a:t> - vision filtering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Processor.cpp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common/</a:t>
            </a:r>
            <a:r>
              <a:rPr lang="en"/>
              <a:t> - common libraries and utilities, including Geometry2d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311700" y="1482650"/>
            <a:ext cx="8520600" cy="20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- Install Configuration - Git Settings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These commands set up your git </a:t>
            </a:r>
            <a:r>
              <a:rPr i="1" lang="en"/>
              <a:t>attributes</a:t>
            </a:r>
            <a:endParaRPr i="1"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git config --global user.name “Your Name”</a:t>
            </a:r>
            <a:endParaRPr i="1"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g</a:t>
            </a:r>
            <a:r>
              <a:rPr i="1" lang="en"/>
              <a:t>it config --global user.email “your@email.here”</a:t>
            </a:r>
            <a:endParaRPr i="1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Adding remotes these commands set you up to push to your fork by default, and still able to </a:t>
            </a:r>
            <a:r>
              <a:rPr i="1" lang="en"/>
              <a:t>receive</a:t>
            </a:r>
            <a:r>
              <a:rPr i="1" lang="en"/>
              <a:t> updates</a:t>
            </a:r>
            <a:endParaRPr i="1"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</a:t>
            </a:r>
            <a:r>
              <a:rPr i="1" lang="en"/>
              <a:t>d robocup-software</a:t>
            </a:r>
            <a:endParaRPr i="1"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g</a:t>
            </a:r>
            <a:r>
              <a:rPr i="1" lang="en"/>
              <a:t>it remote add r</a:t>
            </a:r>
            <a:r>
              <a:rPr lang="en"/>
              <a:t>j </a:t>
            </a:r>
            <a:r>
              <a:rPr lang="en">
                <a:highlight>
                  <a:srgbClr val="F6F8FA"/>
                </a:highlight>
              </a:rPr>
              <a:t>https://github.com/RoboJackets/robocup-software.git</a:t>
            </a:r>
            <a:endParaRPr>
              <a:highlight>
                <a:srgbClr val="F6F8FA"/>
              </a:highlight>
            </a:endParaRPr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g</a:t>
            </a:r>
            <a:r>
              <a:rPr i="1" lang="en"/>
              <a:t>it remote set-url origin</a:t>
            </a:r>
            <a:r>
              <a:rPr i="1" lang="en" sz="1200"/>
              <a:t> </a:t>
            </a:r>
            <a:r>
              <a:rPr lang="en" sz="1300">
                <a:highlight>
                  <a:srgbClr val="F6F8FA"/>
                </a:highlight>
              </a:rPr>
              <a:t>https://github.com/&lt;YOUR_GT_USERNAME&gt;/robocup-software.git</a:t>
            </a:r>
            <a:endParaRPr sz="1300">
              <a:highlight>
                <a:srgbClr val="F6F8FA"/>
              </a:highlight>
            </a:endParaRPr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g</a:t>
            </a:r>
            <a:r>
              <a:rPr i="1" lang="en"/>
              <a:t>it remote -v</a:t>
            </a:r>
            <a:endParaRPr i="1"/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Staying Updated</a:t>
            </a:r>
            <a:endParaRPr i="1"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git pull rj master</a:t>
            </a:r>
            <a:endParaRPr i="1"/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g</a:t>
            </a:r>
            <a:r>
              <a:rPr i="1" lang="en"/>
              <a:t>it push origin master</a:t>
            </a:r>
            <a:endParaRPr i="1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QT5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to Python Bridge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Protobuf Packets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Joysticks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System</a:t>
            </a:r>
            <a:endParaRPr/>
          </a:p>
        </p:txBody>
      </p:sp>
      <p:sp>
        <p:nvSpPr>
          <p:cNvPr id="285" name="Google Shape;2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Twilight Zone</a:t>
            </a:r>
            <a:endParaRPr/>
          </a:p>
        </p:txBody>
      </p:sp>
      <p:sp>
        <p:nvSpPr>
          <p:cNvPr id="286" name="Google Shape;286;p32"/>
          <p:cNvSpPr txBox="1"/>
          <p:nvPr/>
        </p:nvSpPr>
        <p:spPr>
          <a:xfrm rot="1256096">
            <a:off x="6227875" y="1031003"/>
            <a:ext cx="4571692" cy="533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It’s not Python or Motion Planning!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Soccer: an Overview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4168245" y="2591827"/>
            <a:ext cx="1212900" cy="6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Processor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4168245" y="1482549"/>
            <a:ext cx="1212900" cy="64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Gameplay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33"/>
          <p:cNvSpPr/>
          <p:nvPr/>
        </p:nvSpPr>
        <p:spPr>
          <a:xfrm>
            <a:off x="2462035" y="2037182"/>
            <a:ext cx="1212900" cy="6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Planning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5874454" y="2037447"/>
            <a:ext cx="1212900" cy="6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Referee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5874454" y="3146438"/>
            <a:ext cx="1212900" cy="6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Radio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755825" y="2037182"/>
            <a:ext cx="1212900" cy="6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RRTPlanner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33"/>
          <p:cNvSpPr/>
          <p:nvPr/>
        </p:nvSpPr>
        <p:spPr>
          <a:xfrm>
            <a:off x="2462035" y="3146449"/>
            <a:ext cx="1212900" cy="6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Control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33"/>
          <p:cNvSpPr/>
          <p:nvPr/>
        </p:nvSpPr>
        <p:spPr>
          <a:xfrm>
            <a:off x="4168245" y="3701083"/>
            <a:ext cx="1212900" cy="6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VisionFilter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0" name="Google Shape;300;p33"/>
          <p:cNvCxnSpPr>
            <a:stCxn id="292" idx="1"/>
            <a:endCxn id="294" idx="3"/>
          </p:cNvCxnSpPr>
          <p:nvPr/>
        </p:nvCxnSpPr>
        <p:spPr>
          <a:xfrm rot="10800000">
            <a:off x="3675045" y="2360677"/>
            <a:ext cx="493200" cy="5547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3"/>
          <p:cNvCxnSpPr>
            <a:stCxn id="292" idx="1"/>
            <a:endCxn id="298" idx="3"/>
          </p:cNvCxnSpPr>
          <p:nvPr/>
        </p:nvCxnSpPr>
        <p:spPr>
          <a:xfrm flipH="1">
            <a:off x="3675045" y="2915377"/>
            <a:ext cx="493200" cy="5547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3"/>
          <p:cNvCxnSpPr>
            <a:stCxn id="292" idx="2"/>
            <a:endCxn id="299" idx="0"/>
          </p:cNvCxnSpPr>
          <p:nvPr/>
        </p:nvCxnSpPr>
        <p:spPr>
          <a:xfrm flipH="1" rot="-5400000">
            <a:off x="4543845" y="3469777"/>
            <a:ext cx="462300" cy="600"/>
          </a:xfrm>
          <a:prstGeom prst="bentConnector3">
            <a:avLst>
              <a:gd fmla="val 49986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3"/>
          <p:cNvCxnSpPr>
            <a:stCxn id="294" idx="1"/>
            <a:endCxn id="297" idx="3"/>
          </p:cNvCxnSpPr>
          <p:nvPr/>
        </p:nvCxnSpPr>
        <p:spPr>
          <a:xfrm flipH="1">
            <a:off x="1968835" y="2360732"/>
            <a:ext cx="493200" cy="6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3"/>
          <p:cNvCxnSpPr>
            <a:stCxn id="292" idx="0"/>
            <a:endCxn id="293" idx="2"/>
          </p:cNvCxnSpPr>
          <p:nvPr/>
        </p:nvCxnSpPr>
        <p:spPr>
          <a:xfrm rot="-5400000">
            <a:off x="4543845" y="2360377"/>
            <a:ext cx="462300" cy="6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3"/>
          <p:cNvCxnSpPr>
            <a:stCxn id="292" idx="2"/>
            <a:endCxn id="296" idx="1"/>
          </p:cNvCxnSpPr>
          <p:nvPr/>
        </p:nvCxnSpPr>
        <p:spPr>
          <a:xfrm flipH="1" rot="-5400000">
            <a:off x="5209095" y="2804527"/>
            <a:ext cx="231000" cy="10998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3"/>
          <p:cNvCxnSpPr>
            <a:stCxn id="292" idx="0"/>
            <a:endCxn id="295" idx="1"/>
          </p:cNvCxnSpPr>
          <p:nvPr/>
        </p:nvCxnSpPr>
        <p:spPr>
          <a:xfrm rot="-5400000">
            <a:off x="5209245" y="1926577"/>
            <a:ext cx="230700" cy="10998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33"/>
          <p:cNvSpPr/>
          <p:nvPr/>
        </p:nvSpPr>
        <p:spPr>
          <a:xfrm>
            <a:off x="4168245" y="370626"/>
            <a:ext cx="1212900" cy="647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main.py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8" name="Google Shape;308;p33"/>
          <p:cNvCxnSpPr>
            <a:stCxn id="293" idx="0"/>
            <a:endCxn id="307" idx="2"/>
          </p:cNvCxnSpPr>
          <p:nvPr/>
        </p:nvCxnSpPr>
        <p:spPr>
          <a:xfrm rot="-5400000">
            <a:off x="4542645" y="1249899"/>
            <a:ext cx="464700" cy="600"/>
          </a:xfrm>
          <a:prstGeom prst="bentConnector3">
            <a:avLst>
              <a:gd fmla="val 50013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3"/>
          <p:cNvSpPr/>
          <p:nvPr/>
        </p:nvSpPr>
        <p:spPr>
          <a:xfrm>
            <a:off x="7580654" y="2591822"/>
            <a:ext cx="1212900" cy="647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MainWindow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0" name="Google Shape;310;p33"/>
          <p:cNvCxnSpPr>
            <a:stCxn id="309" idx="1"/>
            <a:endCxn id="292" idx="3"/>
          </p:cNvCxnSpPr>
          <p:nvPr/>
        </p:nvCxnSpPr>
        <p:spPr>
          <a:xfrm flipH="1">
            <a:off x="5381054" y="2915372"/>
            <a:ext cx="21996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33"/>
          <p:cNvSpPr/>
          <p:nvPr/>
        </p:nvSpPr>
        <p:spPr>
          <a:xfrm>
            <a:off x="3812008" y="1701079"/>
            <a:ext cx="5201875" cy="3125200"/>
          </a:xfrm>
          <a:custGeom>
            <a:rect b="b" l="l" r="r" t="t"/>
            <a:pathLst>
              <a:path extrusionOk="0" h="125008" w="208075">
                <a:moveTo>
                  <a:pt x="18018" y="21175"/>
                </a:moveTo>
                <a:cubicBezTo>
                  <a:pt x="4738" y="24495"/>
                  <a:pt x="7839" y="46773"/>
                  <a:pt x="5318" y="60227"/>
                </a:cubicBezTo>
                <a:cubicBezTo>
                  <a:pt x="1813" y="78931"/>
                  <a:pt x="-6882" y="109815"/>
                  <a:pt x="10715" y="117060"/>
                </a:cubicBezTo>
                <a:cubicBezTo>
                  <a:pt x="37360" y="128030"/>
                  <a:pt x="68699" y="125878"/>
                  <a:pt x="97075" y="120870"/>
                </a:cubicBezTo>
                <a:cubicBezTo>
                  <a:pt x="117361" y="117290"/>
                  <a:pt x="138118" y="113125"/>
                  <a:pt x="156448" y="103725"/>
                </a:cubicBezTo>
                <a:cubicBezTo>
                  <a:pt x="175805" y="93798"/>
                  <a:pt x="200940" y="82098"/>
                  <a:pt x="205660" y="60862"/>
                </a:cubicBezTo>
                <a:cubicBezTo>
                  <a:pt x="208242" y="49245"/>
                  <a:pt x="210411" y="34179"/>
                  <a:pt x="202485" y="25302"/>
                </a:cubicBezTo>
                <a:cubicBezTo>
                  <a:pt x="194793" y="16687"/>
                  <a:pt x="182670" y="13003"/>
                  <a:pt x="171688" y="9427"/>
                </a:cubicBezTo>
                <a:cubicBezTo>
                  <a:pt x="160849" y="5898"/>
                  <a:pt x="150029" y="1459"/>
                  <a:pt x="138668" y="537"/>
                </a:cubicBezTo>
                <a:cubicBezTo>
                  <a:pt x="122146" y="-803"/>
                  <a:pt x="105045" y="320"/>
                  <a:pt x="89138" y="4982"/>
                </a:cubicBezTo>
                <a:cubicBezTo>
                  <a:pt x="79122" y="7917"/>
                  <a:pt x="72126" y="17788"/>
                  <a:pt x="62150" y="20857"/>
                </a:cubicBezTo>
                <a:cubicBezTo>
                  <a:pt x="48384" y="25092"/>
                  <a:pt x="33373" y="22445"/>
                  <a:pt x="18970" y="22445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type="title"/>
          </p:nvPr>
        </p:nvSpPr>
        <p:spPr>
          <a:xfrm>
            <a:off x="311700" y="1482650"/>
            <a:ext cx="8520600" cy="20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More </a:t>
            </a: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Commands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{84D5586E-A4EF-442F-B621-C3E26B84A916}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Compiles rc-software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run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Runs Soccer with no simulator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/>
                        <a:t>ake run-sim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Runs Soccer with simulator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debug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Runs Soccer in a debugger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r>
                        <a:rPr lang="en"/>
                        <a:t>ake debug-sim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Runs Soccer in a debugger + simulator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run-headmore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Runs Soccer with simulator and grSim visualization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Make run-sim2play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Runs two instances of Soccer with simulator to play against </a:t>
                      </a:r>
                      <a:r>
                        <a:rPr lang="en"/>
                        <a:t>yourself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5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branch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Checkout a new branch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it checkout -b my-feature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Checkout other branch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it checkout old_branch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6060"/>
            <a:ext cx="9144000" cy="229743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744125" y="3084750"/>
            <a:ext cx="5241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staging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220025" y="3444625"/>
            <a:ext cx="5241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staging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812875" y="3444625"/>
            <a:ext cx="524100" cy="1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staging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425" y="310525"/>
            <a:ext cx="3430425" cy="25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 Code To your fork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all your changed files to be committed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add file_name.py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add . (adds all files changed)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your files are all “green”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your message with a good status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commit -m “I’ve fixed the coach play to have a new cheer up feature”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to your fork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push origin &lt;branch name&gt;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525" y="671550"/>
            <a:ext cx="3821375" cy="17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GitHub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125" y="1152473"/>
            <a:ext cx="5845750" cy="334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1321238" y="1652725"/>
            <a:ext cx="661200" cy="66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781313" y="2887750"/>
            <a:ext cx="661200" cy="6612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4241388" y="2887750"/>
            <a:ext cx="661200" cy="6612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5701463" y="1652725"/>
            <a:ext cx="661200" cy="66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9"/>
          <p:cNvCxnSpPr>
            <a:stCxn id="101" idx="5"/>
            <a:endCxn id="102" idx="1"/>
          </p:cNvCxnSpPr>
          <p:nvPr/>
        </p:nvCxnSpPr>
        <p:spPr>
          <a:xfrm>
            <a:off x="1885607" y="2217095"/>
            <a:ext cx="992400" cy="7674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9"/>
          <p:cNvCxnSpPr>
            <a:stCxn id="102" idx="6"/>
            <a:endCxn id="103" idx="2"/>
          </p:cNvCxnSpPr>
          <p:nvPr/>
        </p:nvCxnSpPr>
        <p:spPr>
          <a:xfrm>
            <a:off x="3442513" y="3218350"/>
            <a:ext cx="7989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>
            <a:stCxn id="103" idx="7"/>
            <a:endCxn id="104" idx="3"/>
          </p:cNvCxnSpPr>
          <p:nvPr/>
        </p:nvCxnSpPr>
        <p:spPr>
          <a:xfrm flipH="1" rot="10800000">
            <a:off x="4805757" y="2217180"/>
            <a:ext cx="992400" cy="7674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/>
          <p:nvPr/>
        </p:nvSpPr>
        <p:spPr>
          <a:xfrm>
            <a:off x="2781313" y="4122775"/>
            <a:ext cx="661200" cy="661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9"/>
          <p:cNvCxnSpPr>
            <a:stCxn id="101" idx="5"/>
            <a:endCxn id="108" idx="1"/>
          </p:cNvCxnSpPr>
          <p:nvPr/>
        </p:nvCxnSpPr>
        <p:spPr>
          <a:xfrm>
            <a:off x="1885607" y="2217095"/>
            <a:ext cx="992400" cy="20025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9"/>
          <p:cNvSpPr/>
          <p:nvPr/>
        </p:nvSpPr>
        <p:spPr>
          <a:xfrm>
            <a:off x="4241388" y="4122775"/>
            <a:ext cx="661200" cy="661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9"/>
          <p:cNvCxnSpPr>
            <a:stCxn id="108" idx="6"/>
            <a:endCxn id="110" idx="2"/>
          </p:cNvCxnSpPr>
          <p:nvPr/>
        </p:nvCxnSpPr>
        <p:spPr>
          <a:xfrm>
            <a:off x="3442513" y="4453375"/>
            <a:ext cx="7989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9"/>
          <p:cNvSpPr/>
          <p:nvPr/>
        </p:nvSpPr>
        <p:spPr>
          <a:xfrm>
            <a:off x="5701463" y="4122775"/>
            <a:ext cx="661200" cy="6612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9"/>
          <p:cNvCxnSpPr>
            <a:stCxn id="110" idx="6"/>
            <a:endCxn id="112" idx="2"/>
          </p:cNvCxnSpPr>
          <p:nvPr/>
        </p:nvCxnSpPr>
        <p:spPr>
          <a:xfrm>
            <a:off x="4902588" y="4453375"/>
            <a:ext cx="7989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7161538" y="1652725"/>
            <a:ext cx="661200" cy="66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9"/>
          <p:cNvCxnSpPr>
            <a:stCxn id="101" idx="6"/>
            <a:endCxn id="104" idx="2"/>
          </p:cNvCxnSpPr>
          <p:nvPr/>
        </p:nvCxnSpPr>
        <p:spPr>
          <a:xfrm>
            <a:off x="1982438" y="1983325"/>
            <a:ext cx="37191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>
            <a:stCxn id="112" idx="7"/>
            <a:endCxn id="114" idx="3"/>
          </p:cNvCxnSpPr>
          <p:nvPr/>
        </p:nvCxnSpPr>
        <p:spPr>
          <a:xfrm flipH="1" rot="10800000">
            <a:off x="6265832" y="2217105"/>
            <a:ext cx="992400" cy="20025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>
            <a:stCxn id="104" idx="6"/>
            <a:endCxn id="114" idx="2"/>
          </p:cNvCxnSpPr>
          <p:nvPr/>
        </p:nvCxnSpPr>
        <p:spPr>
          <a:xfrm>
            <a:off x="6362663" y="1983325"/>
            <a:ext cx="7989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/>
          <p:nvPr/>
        </p:nvSpPr>
        <p:spPr>
          <a:xfrm>
            <a:off x="311688" y="417625"/>
            <a:ext cx="661200" cy="66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8171088" y="417625"/>
            <a:ext cx="661200" cy="661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9"/>
          <p:cNvCxnSpPr>
            <a:stCxn id="118" idx="6"/>
            <a:endCxn id="119" idx="2"/>
          </p:cNvCxnSpPr>
          <p:nvPr/>
        </p:nvCxnSpPr>
        <p:spPr>
          <a:xfrm>
            <a:off x="972888" y="748225"/>
            <a:ext cx="71982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stCxn id="118" idx="5"/>
            <a:endCxn id="101" idx="1"/>
          </p:cNvCxnSpPr>
          <p:nvPr/>
        </p:nvCxnSpPr>
        <p:spPr>
          <a:xfrm>
            <a:off x="876057" y="981995"/>
            <a:ext cx="542100" cy="7677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>
            <a:stCxn id="114" idx="7"/>
            <a:endCxn id="119" idx="3"/>
          </p:cNvCxnSpPr>
          <p:nvPr/>
        </p:nvCxnSpPr>
        <p:spPr>
          <a:xfrm flipH="1" rot="10800000">
            <a:off x="7725907" y="981855"/>
            <a:ext cx="542100" cy="7677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/>
          <p:nvPr/>
        </p:nvSpPr>
        <p:spPr>
          <a:xfrm>
            <a:off x="126000" y="326875"/>
            <a:ext cx="8892000" cy="8427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130675" y="1561975"/>
            <a:ext cx="8892000" cy="8427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130775" y="2797000"/>
            <a:ext cx="8892000" cy="842700"/>
          </a:xfrm>
          <a:prstGeom prst="rect">
            <a:avLst/>
          </a:prstGeom>
          <a:noFill/>
          <a:ln cap="flat" cmpd="sng" w="28575">
            <a:solidFill>
              <a:srgbClr val="A4C2F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126000" y="4032025"/>
            <a:ext cx="8892000" cy="842700"/>
          </a:xfrm>
          <a:prstGeom prst="rect">
            <a:avLst/>
          </a:prstGeom>
          <a:noFill/>
          <a:ln cap="flat" cmpd="sng" w="28575">
            <a:solidFill>
              <a:srgbClr val="B4A7D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2479800" y="417625"/>
            <a:ext cx="4184400" cy="4881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9525">
              <a:srgbClr val="000000">
                <a:alpha val="8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A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</a:t>
            </a:r>
            <a:endParaRPr b="1" sz="3000">
              <a:solidFill>
                <a:srgbClr val="EA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2479800" y="1687363"/>
            <a:ext cx="4184400" cy="4881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9525">
              <a:srgbClr val="000000">
                <a:alpha val="8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STAGING</a:t>
            </a:r>
            <a:endParaRPr b="1" sz="30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11700" y="2928913"/>
            <a:ext cx="4184400" cy="4881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9525">
              <a:srgbClr val="000000">
                <a:alpha val="8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4C2F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</a:t>
            </a:r>
            <a:endParaRPr b="1" sz="3000">
              <a:solidFill>
                <a:srgbClr val="A4C2F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11700" y="4155638"/>
            <a:ext cx="4184400" cy="4881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9525">
              <a:srgbClr val="000000">
                <a:alpha val="88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B4A7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</a:t>
            </a:r>
            <a:endParaRPr b="1" sz="3000">
              <a:solidFill>
                <a:srgbClr val="B4A7D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new pull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new pull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compare across forks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 fork and branch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 on “create pull request”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050" y="253750"/>
            <a:ext cx="4857250" cy="27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 rot="-7505388">
            <a:off x="7656718" y="1142627"/>
            <a:ext cx="820896" cy="1979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4">
            <a:alphaModFix/>
          </a:blip>
          <a:srcRect b="48767" l="15120" r="20041" t="0"/>
          <a:stretch/>
        </p:blipFill>
        <p:spPr>
          <a:xfrm>
            <a:off x="4085000" y="2920300"/>
            <a:ext cx="4747301" cy="210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 rot="-7505388">
            <a:off x="6960143" y="4450452"/>
            <a:ext cx="820896" cy="19791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rot="9314678">
            <a:off x="7854755" y="3840241"/>
            <a:ext cx="424841" cy="12228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152475"/>
            <a:ext cx="377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to merge code into “staging”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Atomic: should stand on its 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Correct: shouldn’t break anything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Small: should be easy to review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750" y="1527575"/>
            <a:ext cx="4997250" cy="266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