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56"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colombowala" userId="89200efa3bff9d06" providerId="LiveId" clId="{0FC09635-C0B9-4107-9755-3F3ED68D19A9}"/>
    <pc:docChg chg="modSld">
      <pc:chgData name="divya colombowala" userId="89200efa3bff9d06" providerId="LiveId" clId="{0FC09635-C0B9-4107-9755-3F3ED68D19A9}" dt="2024-11-29T09:45:20.226" v="0" actId="207"/>
      <pc:docMkLst>
        <pc:docMk/>
      </pc:docMkLst>
      <pc:sldChg chg="modSp mod">
        <pc:chgData name="divya colombowala" userId="89200efa3bff9d06" providerId="LiveId" clId="{0FC09635-C0B9-4107-9755-3F3ED68D19A9}" dt="2024-11-29T09:45:20.226" v="0" actId="207"/>
        <pc:sldMkLst>
          <pc:docMk/>
          <pc:sldMk cId="2456325674" sldId="263"/>
        </pc:sldMkLst>
        <pc:spChg chg="mod">
          <ac:chgData name="divya colombowala" userId="89200efa3bff9d06" providerId="LiveId" clId="{0FC09635-C0B9-4107-9755-3F3ED68D19A9}" dt="2024-11-29T09:45:20.226" v="0" actId="207"/>
          <ac:spMkLst>
            <pc:docMk/>
            <pc:sldMk cId="2456325674" sldId="263"/>
            <ac:spMk id="2" creationId="{3728A28B-A251-A862-B56D-0981CFE1960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9200efa3bff9d06/Dokumen/beekiran%20sales%20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9200efa3bff9d06/Dokumen/beekiran%20sales%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9200efa3bff9d06/Dokumen/beekiran%20sales%20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9200efa3bff9d06/Dokumen/beekiran%20sales%20datas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[beekiran sales dataset.xlsx]tables!PivotTable1</c:name>
    <c:fmtId val="15"/>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Sales by Produtes</a:t>
            </a:r>
          </a:p>
        </c:rich>
      </c:tx>
      <c:overlay val="0"/>
      <c:spPr>
        <a:solidFill>
          <a:schemeClr val="accent2">
            <a:lumMod val="75000"/>
          </a:schemeClr>
        </a:solid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solidFill>
              <a:schemeClr val="accent2"/>
            </a:solidFill>
          </a:ln>
          <a:effectLst/>
          <a:scene3d>
            <a:camera prst="orthographicFront"/>
            <a:lightRig rig="threePt" dir="t"/>
          </a:scene3d>
          <a:sp3d prstMaterial="flat">
            <a:contourClr>
              <a:schemeClr val="accent2"/>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a:solidFill>
              <a:schemeClr val="accent2"/>
            </a:solidFill>
          </a:ln>
          <a:effectLst/>
          <a:scene3d>
            <a:camera prst="orthographicFront"/>
            <a:lightRig rig="threePt" dir="t"/>
          </a:scene3d>
          <a:sp3d prstMaterial="flat">
            <a:contourClr>
              <a:schemeClr val="accent2"/>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a:solidFill>
              <a:schemeClr val="accent2"/>
            </a:solidFill>
          </a:ln>
          <a:effectLst/>
          <a:scene3d>
            <a:camera prst="orthographicFront"/>
            <a:lightRig rig="threePt" dir="t"/>
          </a:scene3d>
          <a:sp3d prstMaterial="flat">
            <a:contourClr>
              <a:schemeClr val="accent2"/>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solidFill>
          <a:srgbClr val="002060"/>
        </a:solidFill>
        <a:ln>
          <a:noFill/>
        </a:ln>
        <a:effectLst/>
        <a:sp3d/>
      </c:spPr>
    </c:sideWall>
    <c:backWall>
      <c:thickness val="0"/>
      <c:spPr>
        <a:solidFill>
          <a:srgbClr val="002060"/>
        </a:solidFill>
        <a:ln>
          <a:noFill/>
        </a:ln>
        <a:effectLst/>
        <a:sp3d/>
      </c:spPr>
    </c:backWall>
    <c:plotArea>
      <c:layout/>
      <c:bar3DChart>
        <c:barDir val="col"/>
        <c:grouping val="clustered"/>
        <c:varyColors val="0"/>
        <c:ser>
          <c:idx val="0"/>
          <c:order val="0"/>
          <c:tx>
            <c:strRef>
              <c:f>tables!$B$3</c:f>
              <c:strCache>
                <c:ptCount val="1"/>
                <c:pt idx="0">
                  <c:v>Total</c:v>
                </c:pt>
              </c:strCache>
            </c:strRef>
          </c:tx>
          <c:spPr>
            <a:solidFill>
              <a:schemeClr val="accent2">
                <a:lumMod val="75000"/>
              </a:schemeClr>
            </a:solidFill>
            <a:ln>
              <a:solidFill>
                <a:schemeClr val="accent2"/>
              </a:solidFill>
            </a:ln>
            <a:effectLst/>
            <a:scene3d>
              <a:camera prst="orthographicFront"/>
              <a:lightRig rig="threePt" dir="t"/>
            </a:scene3d>
            <a:sp3d prstMaterial="flat">
              <a:contourClr>
                <a:schemeClr val="accent2"/>
              </a:contourClr>
            </a:sp3d>
          </c:spPr>
          <c:invertIfNegative val="0"/>
          <c:cat>
            <c:strRef>
              <c:f>tables!$A$4:$A$22</c:f>
              <c:strCache>
                <c:ptCount val="19"/>
                <c:pt idx="0">
                  <c:v>20in Monitor</c:v>
                </c:pt>
                <c:pt idx="1">
                  <c:v>27in 4K Gaming Monitor</c:v>
                </c:pt>
                <c:pt idx="2">
                  <c:v>27in FHD Monitor</c:v>
                </c:pt>
                <c:pt idx="3">
                  <c:v>34in Ultrawide Monitor</c:v>
                </c:pt>
                <c:pt idx="4">
                  <c:v>AA Batteries (4-pack)</c:v>
                </c:pt>
                <c:pt idx="5">
                  <c:v>AAA Batteries (4-pack)</c:v>
                </c:pt>
                <c:pt idx="6">
                  <c:v>Apple Airpods Headphones</c:v>
                </c:pt>
                <c:pt idx="7">
                  <c:v>Bose SoundSport Headphones</c:v>
                </c:pt>
                <c:pt idx="8">
                  <c:v>Flatscreen TV</c:v>
                </c:pt>
                <c:pt idx="9">
                  <c:v>Google Phone</c:v>
                </c:pt>
                <c:pt idx="10">
                  <c:v>iPhone</c:v>
                </c:pt>
                <c:pt idx="11">
                  <c:v>LG Dryer</c:v>
                </c:pt>
                <c:pt idx="12">
                  <c:v>LG Washing Machine</c:v>
                </c:pt>
                <c:pt idx="13">
                  <c:v>Lightning Charging Cable</c:v>
                </c:pt>
                <c:pt idx="14">
                  <c:v>Macbook Pro Laptop</c:v>
                </c:pt>
                <c:pt idx="15">
                  <c:v>ThinkPad Laptop</c:v>
                </c:pt>
                <c:pt idx="16">
                  <c:v>USB-C Charging Cable</c:v>
                </c:pt>
                <c:pt idx="17">
                  <c:v>Vareebadd Phone</c:v>
                </c:pt>
                <c:pt idx="18">
                  <c:v>Wired Headphones</c:v>
                </c:pt>
              </c:strCache>
            </c:strRef>
          </c:cat>
          <c:val>
            <c:numRef>
              <c:f>tables!$B$4:$B$22</c:f>
              <c:numCache>
                <c:formatCode>0</c:formatCode>
                <c:ptCount val="19"/>
                <c:pt idx="0">
                  <c:v>110.74096805656561</c:v>
                </c:pt>
                <c:pt idx="1">
                  <c:v>390.8663820224956</c:v>
                </c:pt>
                <c:pt idx="2">
                  <c:v>150.84914080191021</c:v>
                </c:pt>
                <c:pt idx="3">
                  <c:v>381.09658793077222</c:v>
                </c:pt>
                <c:pt idx="4">
                  <c:v>5.1571366088328698</c:v>
                </c:pt>
                <c:pt idx="5">
                  <c:v>4.4930395814164035</c:v>
                </c:pt>
                <c:pt idx="6">
                  <c:v>151.08045533474822</c:v>
                </c:pt>
                <c:pt idx="7">
                  <c:v>100.98052007503865</c:v>
                </c:pt>
                <c:pt idx="8">
                  <c:v>301.1875</c:v>
                </c:pt>
                <c:pt idx="9">
                  <c:v>600.76018099547514</c:v>
                </c:pt>
                <c:pt idx="10">
                  <c:v>700.71616486407481</c:v>
                </c:pt>
                <c:pt idx="11">
                  <c:v>600</c:v>
                </c:pt>
                <c:pt idx="12">
                  <c:v>600</c:v>
                </c:pt>
                <c:pt idx="13">
                  <c:v>16.026140456188671</c:v>
                </c:pt>
                <c:pt idx="14">
                  <c:v>1701.4394580863675</c:v>
                </c:pt>
                <c:pt idx="15">
                  <c:v>1000.4744912791753</c:v>
                </c:pt>
                <c:pt idx="16">
                  <c:v>13.08045701502555</c:v>
                </c:pt>
                <c:pt idx="17">
                  <c:v>400.58111380145277</c:v>
                </c:pt>
                <c:pt idx="18">
                  <c:v>13.053618790379829</c:v>
                </c:pt>
              </c:numCache>
            </c:numRef>
          </c:val>
          <c:extLst>
            <c:ext xmlns:c16="http://schemas.microsoft.com/office/drawing/2014/chart" uri="{C3380CC4-5D6E-409C-BE32-E72D297353CC}">
              <c16:uniqueId val="{00000000-3C12-48F9-B7C6-D0A13023C706}"/>
            </c:ext>
          </c:extLst>
        </c:ser>
        <c:dLbls>
          <c:showLegendKey val="0"/>
          <c:showVal val="0"/>
          <c:showCatName val="0"/>
          <c:showSerName val="0"/>
          <c:showPercent val="0"/>
          <c:showBubbleSize val="0"/>
        </c:dLbls>
        <c:gapWidth val="84"/>
        <c:gapDepth val="53"/>
        <c:shape val="box"/>
        <c:axId val="750989183"/>
        <c:axId val="750990623"/>
        <c:axId val="0"/>
      </c:bar3DChart>
      <c:catAx>
        <c:axId val="750989183"/>
        <c:scaling>
          <c:orientation val="minMax"/>
        </c:scaling>
        <c:delete val="1"/>
        <c:axPos val="b"/>
        <c:numFmt formatCode="General" sourceLinked="1"/>
        <c:majorTickMark val="none"/>
        <c:minorTickMark val="none"/>
        <c:tickLblPos val="nextTo"/>
        <c:crossAx val="750990623"/>
        <c:crosses val="autoZero"/>
        <c:auto val="1"/>
        <c:lblAlgn val="ctr"/>
        <c:lblOffset val="100"/>
        <c:noMultiLvlLbl val="0"/>
      </c:catAx>
      <c:valAx>
        <c:axId val="750990623"/>
        <c:scaling>
          <c:orientation val="minMax"/>
        </c:scaling>
        <c:delete val="1"/>
        <c:axPos val="l"/>
        <c:numFmt formatCode="0" sourceLinked="1"/>
        <c:majorTickMark val="out"/>
        <c:minorTickMark val="none"/>
        <c:tickLblPos val="nextTo"/>
        <c:crossAx val="750989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6350" cap="flat" cmpd="sng" algn="ctr">
      <a:solidFill>
        <a:schemeClr val="accent4">
          <a:lumMod val="60000"/>
          <a:lumOff val="4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[beekiran sales dataset.xlsx]tables!PivotTable7</c:name>
    <c:fmtId val="2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Sales</a:t>
            </a:r>
            <a:r>
              <a:rPr lang="en-IN" baseline="0"/>
              <a:t> by Month</a:t>
            </a:r>
            <a:endParaRPr lang="en-IN"/>
          </a:p>
        </c:rich>
      </c:tx>
      <c:overlay val="0"/>
      <c:spPr>
        <a:solidFill>
          <a:schemeClr val="accent2"/>
        </a:solid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solidFill>
              <a:schemeClr val="accent1">
                <a:lumMod val="75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solidFill>
              <a:schemeClr val="accent1">
                <a:lumMod val="75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marker>
          <c:symbol val="none"/>
        </c:marker>
        <c:dLbl>
          <c:idx val="0"/>
          <c:spPr>
            <a:solidFill>
              <a:schemeClr val="accent1">
                <a:lumMod val="75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tables!$B$111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FC-43C2-923D-E32E3D0F92C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FC-43C2-923D-E32E3D0F92C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FC-43C2-923D-E32E3D0F92C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FC-43C2-923D-E32E3D0F92C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1FC-43C2-923D-E32E3D0F92C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1FC-43C2-923D-E32E3D0F92C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1FC-43C2-923D-E32E3D0F92C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1FC-43C2-923D-E32E3D0F92C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1FC-43C2-923D-E32E3D0F92C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1FC-43C2-923D-E32E3D0F92C2}"/>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1FC-43C2-923D-E32E3D0F92C2}"/>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1FC-43C2-923D-E32E3D0F92C2}"/>
              </c:ext>
            </c:extLst>
          </c:dPt>
          <c:dLbls>
            <c:spPr>
              <a:solidFill>
                <a:schemeClr val="accent1">
                  <a:lumMod val="75000"/>
                </a:schemeClr>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tables!$A$112:$A$124</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tables!$B$112:$B$124</c:f>
              <c:numCache>
                <c:formatCode>General</c:formatCode>
                <c:ptCount val="12"/>
                <c:pt idx="0">
                  <c:v>1822256.7299999141</c:v>
                </c:pt>
                <c:pt idx="1">
                  <c:v>2202022.4199999636</c:v>
                </c:pt>
                <c:pt idx="2">
                  <c:v>2807100.3800003603</c:v>
                </c:pt>
                <c:pt idx="3">
                  <c:v>3390670.2400007038</c:v>
                </c:pt>
                <c:pt idx="4">
                  <c:v>3152606.7500005532</c:v>
                </c:pt>
                <c:pt idx="5">
                  <c:v>2577802.2600001763</c:v>
                </c:pt>
                <c:pt idx="6">
                  <c:v>2647775.7600002377</c:v>
                </c:pt>
                <c:pt idx="7">
                  <c:v>2244467.8799999943</c:v>
                </c:pt>
                <c:pt idx="8">
                  <c:v>2097560.1299998909</c:v>
                </c:pt>
                <c:pt idx="9">
                  <c:v>3736726.8800009703</c:v>
                </c:pt>
                <c:pt idx="10">
                  <c:v>3199603.2000005888</c:v>
                </c:pt>
                <c:pt idx="11">
                  <c:v>4613443.3400015337</c:v>
                </c:pt>
              </c:numCache>
            </c:numRef>
          </c:val>
          <c:extLst>
            <c:ext xmlns:c16="http://schemas.microsoft.com/office/drawing/2014/chart" uri="{C3380CC4-5D6E-409C-BE32-E72D297353CC}">
              <c16:uniqueId val="{00000018-21FC-43C2-923D-E32E3D0F92C2}"/>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[beekiran sales dataset.xlsx]tables!PivotTable2</c:name>
    <c:fmtId val="3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Sales by City</a:t>
            </a:r>
          </a:p>
        </c:rich>
      </c:tx>
      <c:overlay val="0"/>
      <c:spPr>
        <a:solidFill>
          <a:schemeClr val="accent2"/>
        </a:solid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2"/>
            </a:solidFill>
            <a:miter lim="800000"/>
          </a:ln>
          <a:effectLst>
            <a:glow rad="139700">
              <a:schemeClr val="accent1">
                <a:satMod val="175000"/>
                <a:alpha val="14000"/>
              </a:schemeClr>
            </a:glow>
          </a:effectLst>
        </c:spPr>
        <c:marker>
          <c:symbol val="circle"/>
          <c:size val="4"/>
          <c:spPr>
            <a:solidFill>
              <a:srgbClr val="002060"/>
            </a:solidFill>
            <a:ln>
              <a:solidFill>
                <a:schemeClr val="accent2"/>
              </a:solid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2"/>
            </a:solidFill>
            <a:miter lim="800000"/>
          </a:ln>
          <a:effectLst>
            <a:glow rad="139700">
              <a:schemeClr val="accent1">
                <a:satMod val="175000"/>
                <a:alpha val="14000"/>
              </a:schemeClr>
            </a:glow>
          </a:effectLst>
        </c:spPr>
        <c:marker>
          <c:symbol val="circle"/>
          <c:size val="4"/>
          <c:spPr>
            <a:solidFill>
              <a:srgbClr val="002060"/>
            </a:solidFill>
            <a:ln>
              <a:solidFill>
                <a:schemeClr val="accent2"/>
              </a:solid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2"/>
            </a:solidFill>
            <a:miter lim="800000"/>
          </a:ln>
          <a:effectLst>
            <a:glow rad="139700">
              <a:schemeClr val="accent1">
                <a:satMod val="175000"/>
                <a:alpha val="14000"/>
              </a:schemeClr>
            </a:glow>
          </a:effectLst>
        </c:spPr>
        <c:marker>
          <c:symbol val="circle"/>
          <c:size val="4"/>
          <c:spPr>
            <a:solidFill>
              <a:srgbClr val="002060"/>
            </a:solidFill>
            <a:ln>
              <a:solidFill>
                <a:schemeClr val="accent2"/>
              </a:solid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404052800247882E-2"/>
          <c:y val="0.22197162165748627"/>
          <c:w val="0.93296889267201732"/>
          <c:h val="0.71607808507712245"/>
        </c:manualLayout>
      </c:layout>
      <c:lineChart>
        <c:grouping val="standard"/>
        <c:varyColors val="0"/>
        <c:ser>
          <c:idx val="0"/>
          <c:order val="0"/>
          <c:tx>
            <c:strRef>
              <c:f>tables!$B$27</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tables!$A$28:$A$36</c:f>
              <c:strCache>
                <c:ptCount val="9"/>
                <c:pt idx="0">
                  <c:v> Atlanta</c:v>
                </c:pt>
                <c:pt idx="1">
                  <c:v> Austin</c:v>
                </c:pt>
                <c:pt idx="2">
                  <c:v> Boston</c:v>
                </c:pt>
                <c:pt idx="3">
                  <c:v> Dallas</c:v>
                </c:pt>
                <c:pt idx="4">
                  <c:v> Los Angeles</c:v>
                </c:pt>
                <c:pt idx="5">
                  <c:v> New York City</c:v>
                </c:pt>
                <c:pt idx="6">
                  <c:v> Portland</c:v>
                </c:pt>
                <c:pt idx="7">
                  <c:v> San Francisco</c:v>
                </c:pt>
                <c:pt idx="8">
                  <c:v> Seattle</c:v>
                </c:pt>
              </c:strCache>
            </c:strRef>
          </c:cat>
          <c:val>
            <c:numRef>
              <c:f>tables!$B$28:$B$36</c:f>
              <c:numCache>
                <c:formatCode>General</c:formatCode>
                <c:ptCount val="9"/>
                <c:pt idx="0">
                  <c:v>2795498.5800003316</c:v>
                </c:pt>
                <c:pt idx="1">
                  <c:v>1819581.7499999115</c:v>
                </c:pt>
                <c:pt idx="2">
                  <c:v>3661642.0100008966</c:v>
                </c:pt>
                <c:pt idx="3">
                  <c:v>2767975.4000003412</c:v>
                </c:pt>
                <c:pt idx="4">
                  <c:v>5452570.8000020469</c:v>
                </c:pt>
                <c:pt idx="5">
                  <c:v>4664317.4300015466</c:v>
                </c:pt>
                <c:pt idx="6">
                  <c:v>2320490.6100000422</c:v>
                </c:pt>
                <c:pt idx="7">
                  <c:v>8262203.9100039853</c:v>
                </c:pt>
                <c:pt idx="8">
                  <c:v>2747755.4800003078</c:v>
                </c:pt>
              </c:numCache>
            </c:numRef>
          </c:val>
          <c:smooth val="0"/>
          <c:extLst>
            <c:ext xmlns:c16="http://schemas.microsoft.com/office/drawing/2014/chart" uri="{C3380CC4-5D6E-409C-BE32-E72D297353CC}">
              <c16:uniqueId val="{00000002-3881-4C54-999F-7D6F2FB5CB06}"/>
            </c:ext>
          </c:extLst>
        </c:ser>
        <c:dLbls>
          <c:dLblPos val="t"/>
          <c:showLegendKey val="0"/>
          <c:showVal val="1"/>
          <c:showCatName val="0"/>
          <c:showSerName val="0"/>
          <c:showPercent val="0"/>
          <c:showBubbleSize val="0"/>
        </c:dLbls>
        <c:marker val="1"/>
        <c:smooth val="0"/>
        <c:axId val="686626703"/>
        <c:axId val="686626223"/>
      </c:lineChart>
      <c:catAx>
        <c:axId val="686626703"/>
        <c:scaling>
          <c:orientation val="minMax"/>
        </c:scaling>
        <c:delete val="1"/>
        <c:axPos val="b"/>
        <c:numFmt formatCode="General" sourceLinked="1"/>
        <c:majorTickMark val="none"/>
        <c:minorTickMark val="none"/>
        <c:tickLblPos val="nextTo"/>
        <c:crossAx val="686626223"/>
        <c:crosses val="autoZero"/>
        <c:auto val="1"/>
        <c:lblAlgn val="ctr"/>
        <c:lblOffset val="100"/>
        <c:noMultiLvlLbl val="0"/>
      </c:catAx>
      <c:valAx>
        <c:axId val="686626223"/>
        <c:scaling>
          <c:orientation val="minMax"/>
        </c:scaling>
        <c:delete val="1"/>
        <c:axPos val="l"/>
        <c:numFmt formatCode="General" sourceLinked="1"/>
        <c:majorTickMark val="none"/>
        <c:minorTickMark val="none"/>
        <c:tickLblPos val="nextTo"/>
        <c:crossAx val="68662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[beekiran sales dataset.xlsx]tables!PivotTable4</c:name>
    <c:fmtId val="1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product</a:t>
            </a:r>
            <a:r>
              <a:rPr lang="en-US" baseline="0"/>
              <a:t> by quantity ordered</a:t>
            </a:r>
            <a:endParaRPr lang="en-US"/>
          </a:p>
        </c:rich>
      </c:tx>
      <c:overlay val="0"/>
      <c:spPr>
        <a:solidFill>
          <a:schemeClr val="accent2"/>
        </a:solid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9525" cap="flat" cmpd="sng" algn="ctr">
            <a:solidFill>
              <a:schemeClr val="accent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9525" cap="flat" cmpd="sng" algn="ctr">
            <a:solidFill>
              <a:schemeClr val="accent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w="9525" cap="flat" cmpd="sng" algn="ctr">
            <a:solidFill>
              <a:schemeClr val="accent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405020830000205E-2"/>
          <c:y val="0.20598019036662205"/>
          <c:w val="0.91675746181166629"/>
          <c:h val="0.72553096828121766"/>
        </c:manualLayout>
      </c:layout>
      <c:barChart>
        <c:barDir val="bar"/>
        <c:grouping val="clustered"/>
        <c:varyColors val="0"/>
        <c:ser>
          <c:idx val="0"/>
          <c:order val="0"/>
          <c:tx>
            <c:strRef>
              <c:f>tables!$B$66</c:f>
              <c:strCache>
                <c:ptCount val="1"/>
                <c:pt idx="0">
                  <c:v>Total</c:v>
                </c:pt>
              </c:strCache>
            </c:strRef>
          </c:tx>
          <c:spPr>
            <a:solidFill>
              <a:schemeClr val="accent2"/>
            </a:solidFill>
            <a:ln w="9525" cap="flat" cmpd="sng" algn="ctr">
              <a:solidFill>
                <a:schemeClr val="accent2"/>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tables!$A$67:$A$85</c:f>
              <c:strCache>
                <c:ptCount val="19"/>
                <c:pt idx="0">
                  <c:v>20in Monitor</c:v>
                </c:pt>
                <c:pt idx="1">
                  <c:v>27in 4K Gaming Monitor</c:v>
                </c:pt>
                <c:pt idx="2">
                  <c:v>27in FHD Monitor</c:v>
                </c:pt>
                <c:pt idx="3">
                  <c:v>34in Ultrawide Monitor</c:v>
                </c:pt>
                <c:pt idx="4">
                  <c:v>AA Batteries (4-pack)</c:v>
                </c:pt>
                <c:pt idx="5">
                  <c:v>AAA Batteries (4-pack)</c:v>
                </c:pt>
                <c:pt idx="6">
                  <c:v>Apple Airpods Headphones</c:v>
                </c:pt>
                <c:pt idx="7">
                  <c:v>Bose SoundSport Headphones</c:v>
                </c:pt>
                <c:pt idx="8">
                  <c:v>Flatscreen TV</c:v>
                </c:pt>
                <c:pt idx="9">
                  <c:v>Google Phone</c:v>
                </c:pt>
                <c:pt idx="10">
                  <c:v>iPhone</c:v>
                </c:pt>
                <c:pt idx="11">
                  <c:v>LG Dryer</c:v>
                </c:pt>
                <c:pt idx="12">
                  <c:v>LG Washing Machine</c:v>
                </c:pt>
                <c:pt idx="13">
                  <c:v>Lightning Charging Cable</c:v>
                </c:pt>
                <c:pt idx="14">
                  <c:v>Macbook Pro Laptop</c:v>
                </c:pt>
                <c:pt idx="15">
                  <c:v>ThinkPad Laptop</c:v>
                </c:pt>
                <c:pt idx="16">
                  <c:v>USB-C Charging Cable</c:v>
                </c:pt>
                <c:pt idx="17">
                  <c:v>Vareebadd Phone</c:v>
                </c:pt>
                <c:pt idx="18">
                  <c:v>Wired Headphones</c:v>
                </c:pt>
              </c:strCache>
            </c:strRef>
          </c:cat>
          <c:val>
            <c:numRef>
              <c:f>tables!$B$67:$B$85</c:f>
              <c:numCache>
                <c:formatCode>General</c:formatCode>
                <c:ptCount val="19"/>
                <c:pt idx="0">
                  <c:v>4129</c:v>
                </c:pt>
                <c:pt idx="1">
                  <c:v>6244</c:v>
                </c:pt>
                <c:pt idx="2">
                  <c:v>7550</c:v>
                </c:pt>
                <c:pt idx="3">
                  <c:v>6199</c:v>
                </c:pt>
                <c:pt idx="4">
                  <c:v>27635</c:v>
                </c:pt>
                <c:pt idx="5">
                  <c:v>31017</c:v>
                </c:pt>
                <c:pt idx="6">
                  <c:v>15661</c:v>
                </c:pt>
                <c:pt idx="7">
                  <c:v>13457</c:v>
                </c:pt>
                <c:pt idx="8">
                  <c:v>4819</c:v>
                </c:pt>
                <c:pt idx="9">
                  <c:v>5532</c:v>
                </c:pt>
                <c:pt idx="10">
                  <c:v>6849</c:v>
                </c:pt>
                <c:pt idx="11">
                  <c:v>646</c:v>
                </c:pt>
                <c:pt idx="12">
                  <c:v>666</c:v>
                </c:pt>
                <c:pt idx="13">
                  <c:v>23217</c:v>
                </c:pt>
                <c:pt idx="14">
                  <c:v>4728</c:v>
                </c:pt>
                <c:pt idx="15">
                  <c:v>4130</c:v>
                </c:pt>
                <c:pt idx="16">
                  <c:v>23975</c:v>
                </c:pt>
                <c:pt idx="17">
                  <c:v>2068</c:v>
                </c:pt>
                <c:pt idx="18">
                  <c:v>20557</c:v>
                </c:pt>
              </c:numCache>
            </c:numRef>
          </c:val>
          <c:extLst>
            <c:ext xmlns:c16="http://schemas.microsoft.com/office/drawing/2014/chart" uri="{C3380CC4-5D6E-409C-BE32-E72D297353CC}">
              <c16:uniqueId val="{00000000-F81F-4D35-A4DE-3B128635CEF3}"/>
            </c:ext>
          </c:extLst>
        </c:ser>
        <c:dLbls>
          <c:dLblPos val="outEnd"/>
          <c:showLegendKey val="0"/>
          <c:showVal val="1"/>
          <c:showCatName val="0"/>
          <c:showSerName val="0"/>
          <c:showPercent val="0"/>
          <c:showBubbleSize val="0"/>
        </c:dLbls>
        <c:gapWidth val="182"/>
        <c:overlap val="-50"/>
        <c:axId val="1021995168"/>
        <c:axId val="1021999968"/>
      </c:barChart>
      <c:catAx>
        <c:axId val="1021995168"/>
        <c:scaling>
          <c:orientation val="minMax"/>
        </c:scaling>
        <c:delete val="1"/>
        <c:axPos val="l"/>
        <c:numFmt formatCode="General" sourceLinked="1"/>
        <c:majorTickMark val="out"/>
        <c:minorTickMark val="none"/>
        <c:tickLblPos val="nextTo"/>
        <c:crossAx val="1021999968"/>
        <c:crosses val="autoZero"/>
        <c:auto val="1"/>
        <c:lblAlgn val="ctr"/>
        <c:lblOffset val="100"/>
        <c:noMultiLvlLbl val="0"/>
      </c:catAx>
      <c:valAx>
        <c:axId val="1021999968"/>
        <c:scaling>
          <c:orientation val="minMax"/>
        </c:scaling>
        <c:delete val="1"/>
        <c:axPos val="b"/>
        <c:numFmt formatCode="General" sourceLinked="1"/>
        <c:majorTickMark val="out"/>
        <c:minorTickMark val="none"/>
        <c:tickLblPos val="nextTo"/>
        <c:crossAx val="1021995168"/>
        <c:crosses val="autoZero"/>
        <c:crossBetween val="between"/>
      </c:valAx>
      <c:spPr>
        <a:noFill/>
        <a:ln>
          <a:solidFill>
            <a:srgbClr val="00206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230A4-C855-4FB2-BE90-6D67441B737B}"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CE65F080-1986-4AA1-B741-9B255C2E1A5C}">
      <dgm:prSet custT="1"/>
      <dgm:spPr>
        <a:solidFill>
          <a:schemeClr val="bg2">
            <a:lumMod val="40000"/>
            <a:lumOff val="60000"/>
          </a:schemeClr>
        </a:solidFill>
      </dgm:spPr>
      <dgm:t>
        <a:bodyPr/>
        <a:lstStyle/>
        <a:p>
          <a:r>
            <a:rPr lang="en-IN" sz="2000" b="1" dirty="0">
              <a:solidFill>
                <a:schemeClr val="bg2"/>
              </a:solidFill>
            </a:rPr>
            <a:t>Objective</a:t>
          </a:r>
          <a:endParaRPr lang="en-US" sz="2000" dirty="0">
            <a:solidFill>
              <a:schemeClr val="bg2"/>
            </a:solidFill>
          </a:endParaRPr>
        </a:p>
      </dgm:t>
    </dgm:pt>
    <dgm:pt modelId="{0F8050ED-7FBB-4DEB-8EDE-78F5144F06CD}" type="parTrans" cxnId="{D5D83ED7-C7AF-44BE-9743-ECF0554D8E0D}">
      <dgm:prSet/>
      <dgm:spPr/>
      <dgm:t>
        <a:bodyPr/>
        <a:lstStyle/>
        <a:p>
          <a:endParaRPr lang="en-US"/>
        </a:p>
      </dgm:t>
    </dgm:pt>
    <dgm:pt modelId="{CB3153EB-7008-4E49-BB12-12854899550F}" type="sibTrans" cxnId="{D5D83ED7-C7AF-44BE-9743-ECF0554D8E0D}">
      <dgm:prSet/>
      <dgm:spPr/>
      <dgm:t>
        <a:bodyPr/>
        <a:lstStyle/>
        <a:p>
          <a:endParaRPr lang="en-US"/>
        </a:p>
      </dgm:t>
    </dgm:pt>
    <dgm:pt modelId="{28740A88-EABF-4CA7-8AF9-5DA13F7D6978}">
      <dgm:prSet custT="1"/>
      <dgm:spPr/>
      <dgm:t>
        <a:bodyPr/>
        <a:lstStyle/>
        <a:p>
          <a:r>
            <a:rPr lang="en-IN" sz="2000" b="1" dirty="0"/>
            <a:t>Introduction</a:t>
          </a:r>
          <a:endParaRPr lang="en-US" sz="2000" dirty="0"/>
        </a:p>
      </dgm:t>
    </dgm:pt>
    <dgm:pt modelId="{07BBAAE9-C7F4-4286-BF53-E3EE4CDFD463}" type="parTrans" cxnId="{ED04243A-F04C-460D-851F-AA0EBE6CE9F0}">
      <dgm:prSet/>
      <dgm:spPr/>
      <dgm:t>
        <a:bodyPr/>
        <a:lstStyle/>
        <a:p>
          <a:endParaRPr lang="en-US"/>
        </a:p>
      </dgm:t>
    </dgm:pt>
    <dgm:pt modelId="{713404DF-AF20-47DE-A59E-4D0044A939CC}" type="sibTrans" cxnId="{ED04243A-F04C-460D-851F-AA0EBE6CE9F0}">
      <dgm:prSet/>
      <dgm:spPr/>
      <dgm:t>
        <a:bodyPr/>
        <a:lstStyle/>
        <a:p>
          <a:endParaRPr lang="en-US"/>
        </a:p>
      </dgm:t>
    </dgm:pt>
    <dgm:pt modelId="{07DBDD68-7EE0-4B7A-AB2A-E27E425DC0E0}">
      <dgm:prSet custT="1"/>
      <dgm:spPr>
        <a:solidFill>
          <a:schemeClr val="bg2">
            <a:lumMod val="40000"/>
            <a:lumOff val="60000"/>
          </a:schemeClr>
        </a:solidFill>
      </dgm:spPr>
      <dgm:t>
        <a:bodyPr/>
        <a:lstStyle/>
        <a:p>
          <a:r>
            <a:rPr lang="en-IN" sz="2000" b="1" dirty="0">
              <a:solidFill>
                <a:schemeClr val="bg2"/>
              </a:solidFill>
            </a:rPr>
            <a:t>Tools Used</a:t>
          </a:r>
          <a:endParaRPr lang="en-US" sz="2000" dirty="0">
            <a:solidFill>
              <a:schemeClr val="bg2"/>
            </a:solidFill>
          </a:endParaRPr>
        </a:p>
      </dgm:t>
    </dgm:pt>
    <dgm:pt modelId="{C6E6E9BA-4779-45CC-8D5F-B530EC738920}" type="parTrans" cxnId="{47DE0124-B602-4866-B853-59CF6E949B75}">
      <dgm:prSet/>
      <dgm:spPr/>
      <dgm:t>
        <a:bodyPr/>
        <a:lstStyle/>
        <a:p>
          <a:endParaRPr lang="en-US"/>
        </a:p>
      </dgm:t>
    </dgm:pt>
    <dgm:pt modelId="{7555203B-00D3-4B0F-B0F2-7077C6598F69}" type="sibTrans" cxnId="{47DE0124-B602-4866-B853-59CF6E949B75}">
      <dgm:prSet/>
      <dgm:spPr/>
      <dgm:t>
        <a:bodyPr/>
        <a:lstStyle/>
        <a:p>
          <a:endParaRPr lang="en-US"/>
        </a:p>
      </dgm:t>
    </dgm:pt>
    <dgm:pt modelId="{DFB8CBD5-A128-4F9E-8D92-943A4897EF49}">
      <dgm:prSet custT="1"/>
      <dgm:spPr/>
      <dgm:t>
        <a:bodyPr/>
        <a:lstStyle/>
        <a:p>
          <a:r>
            <a:rPr lang="en-IN" sz="2000" b="1" dirty="0"/>
            <a:t>Dashboard Visualization(Charts)</a:t>
          </a:r>
          <a:endParaRPr lang="en-US" sz="2000" dirty="0"/>
        </a:p>
      </dgm:t>
    </dgm:pt>
    <dgm:pt modelId="{E70D570B-0CC5-4449-81EB-F8C9C8A4277C}" type="parTrans" cxnId="{18A33B26-520B-4822-B45A-9F523289E9A7}">
      <dgm:prSet/>
      <dgm:spPr/>
      <dgm:t>
        <a:bodyPr/>
        <a:lstStyle/>
        <a:p>
          <a:endParaRPr lang="en-US"/>
        </a:p>
      </dgm:t>
    </dgm:pt>
    <dgm:pt modelId="{9959381B-4D48-4D2A-B6C2-7D5F8E053A2B}" type="sibTrans" cxnId="{18A33B26-520B-4822-B45A-9F523289E9A7}">
      <dgm:prSet/>
      <dgm:spPr/>
      <dgm:t>
        <a:bodyPr/>
        <a:lstStyle/>
        <a:p>
          <a:endParaRPr lang="en-US"/>
        </a:p>
      </dgm:t>
    </dgm:pt>
    <dgm:pt modelId="{E3752C4C-7B3F-4573-BEAA-E18CC29BB42B}">
      <dgm:prSet/>
      <dgm:spPr>
        <a:solidFill>
          <a:schemeClr val="bg2">
            <a:lumMod val="40000"/>
            <a:lumOff val="60000"/>
          </a:schemeClr>
        </a:solidFill>
      </dgm:spPr>
      <dgm:t>
        <a:bodyPr/>
        <a:lstStyle/>
        <a:p>
          <a:r>
            <a:rPr lang="en-IN" b="1" dirty="0">
              <a:solidFill>
                <a:schemeClr val="bg2"/>
              </a:solidFill>
            </a:rPr>
            <a:t>Conclusion</a:t>
          </a:r>
          <a:endParaRPr lang="en-US" dirty="0">
            <a:solidFill>
              <a:schemeClr val="bg2"/>
            </a:solidFill>
          </a:endParaRPr>
        </a:p>
      </dgm:t>
    </dgm:pt>
    <dgm:pt modelId="{DCC395D4-0D3D-43F4-9385-57263D46E0BE}" type="parTrans" cxnId="{A9C7080E-E9AC-486D-B354-9003856E5EA2}">
      <dgm:prSet/>
      <dgm:spPr/>
      <dgm:t>
        <a:bodyPr/>
        <a:lstStyle/>
        <a:p>
          <a:endParaRPr lang="en-IN"/>
        </a:p>
      </dgm:t>
    </dgm:pt>
    <dgm:pt modelId="{8A0B19FB-BAD7-4116-BDE8-D9DC2AF02F1A}" type="sibTrans" cxnId="{A9C7080E-E9AC-486D-B354-9003856E5EA2}">
      <dgm:prSet/>
      <dgm:spPr/>
      <dgm:t>
        <a:bodyPr/>
        <a:lstStyle/>
        <a:p>
          <a:endParaRPr lang="en-IN"/>
        </a:p>
      </dgm:t>
    </dgm:pt>
    <dgm:pt modelId="{E04C80D2-4079-425B-B607-275C46653EB7}" type="pres">
      <dgm:prSet presAssocID="{714230A4-C855-4FB2-BE90-6D67441B737B}" presName="vert0" presStyleCnt="0">
        <dgm:presLayoutVars>
          <dgm:dir/>
          <dgm:animOne val="branch"/>
          <dgm:animLvl val="lvl"/>
        </dgm:presLayoutVars>
      </dgm:prSet>
      <dgm:spPr/>
    </dgm:pt>
    <dgm:pt modelId="{B64C11B9-D335-4668-96A7-D64BA2808273}" type="pres">
      <dgm:prSet presAssocID="{CE65F080-1986-4AA1-B741-9B255C2E1A5C}" presName="thickLine" presStyleLbl="alignNode1" presStyleIdx="0" presStyleCnt="5"/>
      <dgm:spPr/>
    </dgm:pt>
    <dgm:pt modelId="{5B05D487-CB03-45C8-844B-67EDB1CEA16A}" type="pres">
      <dgm:prSet presAssocID="{CE65F080-1986-4AA1-B741-9B255C2E1A5C}" presName="horz1" presStyleCnt="0"/>
      <dgm:spPr/>
    </dgm:pt>
    <dgm:pt modelId="{26EA30F9-970C-48A4-8E2D-C0F8A56C7420}" type="pres">
      <dgm:prSet presAssocID="{CE65F080-1986-4AA1-B741-9B255C2E1A5C}" presName="tx1" presStyleLbl="revTx" presStyleIdx="0" presStyleCnt="5" custLinFactNeighborX="-38" custLinFactNeighborY="3677"/>
      <dgm:spPr/>
    </dgm:pt>
    <dgm:pt modelId="{AA0662DE-FBBE-4C84-9A7C-294473FDF778}" type="pres">
      <dgm:prSet presAssocID="{CE65F080-1986-4AA1-B741-9B255C2E1A5C}" presName="vert1" presStyleCnt="0"/>
      <dgm:spPr/>
    </dgm:pt>
    <dgm:pt modelId="{8556FC53-6726-4C53-B426-CA6D9C7A25DE}" type="pres">
      <dgm:prSet presAssocID="{28740A88-EABF-4CA7-8AF9-5DA13F7D6978}" presName="thickLine" presStyleLbl="alignNode1" presStyleIdx="1" presStyleCnt="5"/>
      <dgm:spPr/>
    </dgm:pt>
    <dgm:pt modelId="{C7D3F211-96DA-4498-A5D8-64F593EF91FA}" type="pres">
      <dgm:prSet presAssocID="{28740A88-EABF-4CA7-8AF9-5DA13F7D6978}" presName="horz1" presStyleCnt="0"/>
      <dgm:spPr/>
    </dgm:pt>
    <dgm:pt modelId="{177F3516-31E9-4F08-A3E0-C35CF627B9C6}" type="pres">
      <dgm:prSet presAssocID="{28740A88-EABF-4CA7-8AF9-5DA13F7D6978}" presName="tx1" presStyleLbl="revTx" presStyleIdx="1" presStyleCnt="5"/>
      <dgm:spPr/>
    </dgm:pt>
    <dgm:pt modelId="{1C73EB38-B51E-4701-A197-4661264A70A2}" type="pres">
      <dgm:prSet presAssocID="{28740A88-EABF-4CA7-8AF9-5DA13F7D6978}" presName="vert1" presStyleCnt="0"/>
      <dgm:spPr/>
    </dgm:pt>
    <dgm:pt modelId="{DF46A21B-235F-4A53-B753-014389B844CE}" type="pres">
      <dgm:prSet presAssocID="{07DBDD68-7EE0-4B7A-AB2A-E27E425DC0E0}" presName="thickLine" presStyleLbl="alignNode1" presStyleIdx="2" presStyleCnt="5"/>
      <dgm:spPr/>
    </dgm:pt>
    <dgm:pt modelId="{B9F02E61-BE52-44D8-BBF8-27616E97492B}" type="pres">
      <dgm:prSet presAssocID="{07DBDD68-7EE0-4B7A-AB2A-E27E425DC0E0}" presName="horz1" presStyleCnt="0"/>
      <dgm:spPr/>
    </dgm:pt>
    <dgm:pt modelId="{BED5E6DE-22FC-4CE4-AE9A-F5A34793ABB8}" type="pres">
      <dgm:prSet presAssocID="{07DBDD68-7EE0-4B7A-AB2A-E27E425DC0E0}" presName="tx1" presStyleLbl="revTx" presStyleIdx="2" presStyleCnt="5"/>
      <dgm:spPr/>
    </dgm:pt>
    <dgm:pt modelId="{FB7BD0F9-EF3B-4E56-B82C-9CAD257F5BB7}" type="pres">
      <dgm:prSet presAssocID="{07DBDD68-7EE0-4B7A-AB2A-E27E425DC0E0}" presName="vert1" presStyleCnt="0"/>
      <dgm:spPr/>
    </dgm:pt>
    <dgm:pt modelId="{7C66A8CF-02AC-4299-8ECE-643A5C80F40D}" type="pres">
      <dgm:prSet presAssocID="{DFB8CBD5-A128-4F9E-8D92-943A4897EF49}" presName="thickLine" presStyleLbl="alignNode1" presStyleIdx="3" presStyleCnt="5"/>
      <dgm:spPr/>
    </dgm:pt>
    <dgm:pt modelId="{5C607A9E-2A2E-4DE5-AF57-32CC811DCE59}" type="pres">
      <dgm:prSet presAssocID="{DFB8CBD5-A128-4F9E-8D92-943A4897EF49}" presName="horz1" presStyleCnt="0"/>
      <dgm:spPr/>
    </dgm:pt>
    <dgm:pt modelId="{9442CD97-8A28-4B40-A0A0-74DCAF5B3225}" type="pres">
      <dgm:prSet presAssocID="{DFB8CBD5-A128-4F9E-8D92-943A4897EF49}" presName="tx1" presStyleLbl="revTx" presStyleIdx="3" presStyleCnt="5"/>
      <dgm:spPr/>
    </dgm:pt>
    <dgm:pt modelId="{B6E345A3-F632-47CC-BE89-CD4CB3CF4B31}" type="pres">
      <dgm:prSet presAssocID="{DFB8CBD5-A128-4F9E-8D92-943A4897EF49}" presName="vert1" presStyleCnt="0"/>
      <dgm:spPr/>
    </dgm:pt>
    <dgm:pt modelId="{6B94DC70-06B1-48F3-99A0-3F92A896A036}" type="pres">
      <dgm:prSet presAssocID="{E3752C4C-7B3F-4573-BEAA-E18CC29BB42B}" presName="thickLine" presStyleLbl="alignNode1" presStyleIdx="4" presStyleCnt="5"/>
      <dgm:spPr/>
    </dgm:pt>
    <dgm:pt modelId="{2BC02153-CF74-4089-A21F-25C1B32A89C6}" type="pres">
      <dgm:prSet presAssocID="{E3752C4C-7B3F-4573-BEAA-E18CC29BB42B}" presName="horz1" presStyleCnt="0"/>
      <dgm:spPr/>
    </dgm:pt>
    <dgm:pt modelId="{4B3CD1C2-19C8-48E8-AD94-78166250B10D}" type="pres">
      <dgm:prSet presAssocID="{E3752C4C-7B3F-4573-BEAA-E18CC29BB42B}" presName="tx1" presStyleLbl="revTx" presStyleIdx="4" presStyleCnt="5"/>
      <dgm:spPr/>
    </dgm:pt>
    <dgm:pt modelId="{7E29E8A9-F5A5-4FD1-B250-3BE6419B6535}" type="pres">
      <dgm:prSet presAssocID="{E3752C4C-7B3F-4573-BEAA-E18CC29BB42B}" presName="vert1" presStyleCnt="0"/>
      <dgm:spPr/>
    </dgm:pt>
  </dgm:ptLst>
  <dgm:cxnLst>
    <dgm:cxn modelId="{A9C7080E-E9AC-486D-B354-9003856E5EA2}" srcId="{714230A4-C855-4FB2-BE90-6D67441B737B}" destId="{E3752C4C-7B3F-4573-BEAA-E18CC29BB42B}" srcOrd="4" destOrd="0" parTransId="{DCC395D4-0D3D-43F4-9385-57263D46E0BE}" sibTransId="{8A0B19FB-BAD7-4116-BDE8-D9DC2AF02F1A}"/>
    <dgm:cxn modelId="{47DE0124-B602-4866-B853-59CF6E949B75}" srcId="{714230A4-C855-4FB2-BE90-6D67441B737B}" destId="{07DBDD68-7EE0-4B7A-AB2A-E27E425DC0E0}" srcOrd="2" destOrd="0" parTransId="{C6E6E9BA-4779-45CC-8D5F-B530EC738920}" sibTransId="{7555203B-00D3-4B0F-B0F2-7077C6598F69}"/>
    <dgm:cxn modelId="{18A33B26-520B-4822-B45A-9F523289E9A7}" srcId="{714230A4-C855-4FB2-BE90-6D67441B737B}" destId="{DFB8CBD5-A128-4F9E-8D92-943A4897EF49}" srcOrd="3" destOrd="0" parTransId="{E70D570B-0CC5-4449-81EB-F8C9C8A4277C}" sibTransId="{9959381B-4D48-4D2A-B6C2-7D5F8E053A2B}"/>
    <dgm:cxn modelId="{DC0BFB27-6F49-4E22-87F4-E80BD56E76C4}" type="presOf" srcId="{DFB8CBD5-A128-4F9E-8D92-943A4897EF49}" destId="{9442CD97-8A28-4B40-A0A0-74DCAF5B3225}" srcOrd="0" destOrd="0" presId="urn:microsoft.com/office/officeart/2008/layout/LinedList"/>
    <dgm:cxn modelId="{4936B22E-49CB-45A8-9527-29FA1D741B4B}" type="presOf" srcId="{CE65F080-1986-4AA1-B741-9B255C2E1A5C}" destId="{26EA30F9-970C-48A4-8E2D-C0F8A56C7420}" srcOrd="0" destOrd="0" presId="urn:microsoft.com/office/officeart/2008/layout/LinedList"/>
    <dgm:cxn modelId="{ED04243A-F04C-460D-851F-AA0EBE6CE9F0}" srcId="{714230A4-C855-4FB2-BE90-6D67441B737B}" destId="{28740A88-EABF-4CA7-8AF9-5DA13F7D6978}" srcOrd="1" destOrd="0" parTransId="{07BBAAE9-C7F4-4286-BF53-E3EE4CDFD463}" sibTransId="{713404DF-AF20-47DE-A59E-4D0044A939CC}"/>
    <dgm:cxn modelId="{5793226A-64F5-4B65-8207-AB793A12BAB9}" type="presOf" srcId="{07DBDD68-7EE0-4B7A-AB2A-E27E425DC0E0}" destId="{BED5E6DE-22FC-4CE4-AE9A-F5A34793ABB8}" srcOrd="0" destOrd="0" presId="urn:microsoft.com/office/officeart/2008/layout/LinedList"/>
    <dgm:cxn modelId="{FD162F6F-3B78-4C44-BF7E-E8A8807B547F}" type="presOf" srcId="{28740A88-EABF-4CA7-8AF9-5DA13F7D6978}" destId="{177F3516-31E9-4F08-A3E0-C35CF627B9C6}" srcOrd="0" destOrd="0" presId="urn:microsoft.com/office/officeart/2008/layout/LinedList"/>
    <dgm:cxn modelId="{F83BA793-8972-448A-B8B7-B0B3FFD67AAA}" type="presOf" srcId="{714230A4-C855-4FB2-BE90-6D67441B737B}" destId="{E04C80D2-4079-425B-B607-275C46653EB7}" srcOrd="0" destOrd="0" presId="urn:microsoft.com/office/officeart/2008/layout/LinedList"/>
    <dgm:cxn modelId="{D5D83ED7-C7AF-44BE-9743-ECF0554D8E0D}" srcId="{714230A4-C855-4FB2-BE90-6D67441B737B}" destId="{CE65F080-1986-4AA1-B741-9B255C2E1A5C}" srcOrd="0" destOrd="0" parTransId="{0F8050ED-7FBB-4DEB-8EDE-78F5144F06CD}" sibTransId="{CB3153EB-7008-4E49-BB12-12854899550F}"/>
    <dgm:cxn modelId="{30D087E2-352E-4EFA-8874-8218C557C0D3}" type="presOf" srcId="{E3752C4C-7B3F-4573-BEAA-E18CC29BB42B}" destId="{4B3CD1C2-19C8-48E8-AD94-78166250B10D}" srcOrd="0" destOrd="0" presId="urn:microsoft.com/office/officeart/2008/layout/LinedList"/>
    <dgm:cxn modelId="{94276992-88AE-4162-A4D3-8DB0E9B9DDF0}" type="presParOf" srcId="{E04C80D2-4079-425B-B607-275C46653EB7}" destId="{B64C11B9-D335-4668-96A7-D64BA2808273}" srcOrd="0" destOrd="0" presId="urn:microsoft.com/office/officeart/2008/layout/LinedList"/>
    <dgm:cxn modelId="{228DD56B-0752-49F4-8B1E-67D694574916}" type="presParOf" srcId="{E04C80D2-4079-425B-B607-275C46653EB7}" destId="{5B05D487-CB03-45C8-844B-67EDB1CEA16A}" srcOrd="1" destOrd="0" presId="urn:microsoft.com/office/officeart/2008/layout/LinedList"/>
    <dgm:cxn modelId="{B99ABF5B-0DAC-48FB-85C8-A0BC878B5E50}" type="presParOf" srcId="{5B05D487-CB03-45C8-844B-67EDB1CEA16A}" destId="{26EA30F9-970C-48A4-8E2D-C0F8A56C7420}" srcOrd="0" destOrd="0" presId="urn:microsoft.com/office/officeart/2008/layout/LinedList"/>
    <dgm:cxn modelId="{07F795B4-385E-4146-8D3D-3717E77C4DAF}" type="presParOf" srcId="{5B05D487-CB03-45C8-844B-67EDB1CEA16A}" destId="{AA0662DE-FBBE-4C84-9A7C-294473FDF778}" srcOrd="1" destOrd="0" presId="urn:microsoft.com/office/officeart/2008/layout/LinedList"/>
    <dgm:cxn modelId="{D94EBDE6-52E6-442E-82F0-28E1F4077E24}" type="presParOf" srcId="{E04C80D2-4079-425B-B607-275C46653EB7}" destId="{8556FC53-6726-4C53-B426-CA6D9C7A25DE}" srcOrd="2" destOrd="0" presId="urn:microsoft.com/office/officeart/2008/layout/LinedList"/>
    <dgm:cxn modelId="{5DF01A1F-A1A6-4E6C-868F-169095B967D4}" type="presParOf" srcId="{E04C80D2-4079-425B-B607-275C46653EB7}" destId="{C7D3F211-96DA-4498-A5D8-64F593EF91FA}" srcOrd="3" destOrd="0" presId="urn:microsoft.com/office/officeart/2008/layout/LinedList"/>
    <dgm:cxn modelId="{EA543077-5358-44CE-A72D-1622647710E2}" type="presParOf" srcId="{C7D3F211-96DA-4498-A5D8-64F593EF91FA}" destId="{177F3516-31E9-4F08-A3E0-C35CF627B9C6}" srcOrd="0" destOrd="0" presId="urn:microsoft.com/office/officeart/2008/layout/LinedList"/>
    <dgm:cxn modelId="{4A3BDAE6-6A51-4CC1-86CA-E249CE09C564}" type="presParOf" srcId="{C7D3F211-96DA-4498-A5D8-64F593EF91FA}" destId="{1C73EB38-B51E-4701-A197-4661264A70A2}" srcOrd="1" destOrd="0" presId="urn:microsoft.com/office/officeart/2008/layout/LinedList"/>
    <dgm:cxn modelId="{E2188786-649D-4D57-9DEA-C1D544B5F2B2}" type="presParOf" srcId="{E04C80D2-4079-425B-B607-275C46653EB7}" destId="{DF46A21B-235F-4A53-B753-014389B844CE}" srcOrd="4" destOrd="0" presId="urn:microsoft.com/office/officeart/2008/layout/LinedList"/>
    <dgm:cxn modelId="{69241371-BC2A-4D12-8BEF-B29D4A5C6214}" type="presParOf" srcId="{E04C80D2-4079-425B-B607-275C46653EB7}" destId="{B9F02E61-BE52-44D8-BBF8-27616E97492B}" srcOrd="5" destOrd="0" presId="urn:microsoft.com/office/officeart/2008/layout/LinedList"/>
    <dgm:cxn modelId="{0E11E20A-903A-47C9-8648-678D48CDD345}" type="presParOf" srcId="{B9F02E61-BE52-44D8-BBF8-27616E97492B}" destId="{BED5E6DE-22FC-4CE4-AE9A-F5A34793ABB8}" srcOrd="0" destOrd="0" presId="urn:microsoft.com/office/officeart/2008/layout/LinedList"/>
    <dgm:cxn modelId="{2C28EBC4-488F-4453-A43C-034D8C489CE8}" type="presParOf" srcId="{B9F02E61-BE52-44D8-BBF8-27616E97492B}" destId="{FB7BD0F9-EF3B-4E56-B82C-9CAD257F5BB7}" srcOrd="1" destOrd="0" presId="urn:microsoft.com/office/officeart/2008/layout/LinedList"/>
    <dgm:cxn modelId="{ADD761C5-269E-49CF-83A2-AC4DED6E14E1}" type="presParOf" srcId="{E04C80D2-4079-425B-B607-275C46653EB7}" destId="{7C66A8CF-02AC-4299-8ECE-643A5C80F40D}" srcOrd="6" destOrd="0" presId="urn:microsoft.com/office/officeart/2008/layout/LinedList"/>
    <dgm:cxn modelId="{468032C3-DF9A-4013-9494-CE163B0E52F5}" type="presParOf" srcId="{E04C80D2-4079-425B-B607-275C46653EB7}" destId="{5C607A9E-2A2E-4DE5-AF57-32CC811DCE59}" srcOrd="7" destOrd="0" presId="urn:microsoft.com/office/officeart/2008/layout/LinedList"/>
    <dgm:cxn modelId="{EB9A6F94-B4FD-4345-953C-252BAB331EFC}" type="presParOf" srcId="{5C607A9E-2A2E-4DE5-AF57-32CC811DCE59}" destId="{9442CD97-8A28-4B40-A0A0-74DCAF5B3225}" srcOrd="0" destOrd="0" presId="urn:microsoft.com/office/officeart/2008/layout/LinedList"/>
    <dgm:cxn modelId="{AAD874F2-0356-4220-9671-6769F1497DC4}" type="presParOf" srcId="{5C607A9E-2A2E-4DE5-AF57-32CC811DCE59}" destId="{B6E345A3-F632-47CC-BE89-CD4CB3CF4B31}" srcOrd="1" destOrd="0" presId="urn:microsoft.com/office/officeart/2008/layout/LinedList"/>
    <dgm:cxn modelId="{FCBA33EE-CCD8-49D7-8F5D-EB11098608E8}" type="presParOf" srcId="{E04C80D2-4079-425B-B607-275C46653EB7}" destId="{6B94DC70-06B1-48F3-99A0-3F92A896A036}" srcOrd="8" destOrd="0" presId="urn:microsoft.com/office/officeart/2008/layout/LinedList"/>
    <dgm:cxn modelId="{16E5F32D-0B57-4437-A168-69A8B983447E}" type="presParOf" srcId="{E04C80D2-4079-425B-B607-275C46653EB7}" destId="{2BC02153-CF74-4089-A21F-25C1B32A89C6}" srcOrd="9" destOrd="0" presId="urn:microsoft.com/office/officeart/2008/layout/LinedList"/>
    <dgm:cxn modelId="{172D5634-476B-4A05-9C56-7F6CE001A051}" type="presParOf" srcId="{2BC02153-CF74-4089-A21F-25C1B32A89C6}" destId="{4B3CD1C2-19C8-48E8-AD94-78166250B10D}" srcOrd="0" destOrd="0" presId="urn:microsoft.com/office/officeart/2008/layout/LinedList"/>
    <dgm:cxn modelId="{270673EE-560A-4D64-88AA-3CD74D972704}" type="presParOf" srcId="{2BC02153-CF74-4089-A21F-25C1B32A89C6}" destId="{7E29E8A9-F5A5-4FD1-B250-3BE6419B65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914C3-013E-4C43-8CB9-DE7CF8CE0D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39B401-E9A2-41E5-8F0D-595DB2F17309}">
      <dgm:prSet custT="1"/>
      <dgm:spPr/>
      <dgm:t>
        <a:bodyPr/>
        <a:lstStyle/>
        <a:p>
          <a:pPr algn="just">
            <a:lnSpc>
              <a:spcPct val="100000"/>
            </a:lnSpc>
          </a:pPr>
          <a:r>
            <a:rPr lang="en-US" sz="2000" dirty="0"/>
            <a:t>Sales analysis to make sales objectives more </a:t>
          </a:r>
          <a:r>
            <a:rPr lang="en-US" sz="2000" dirty="0" err="1"/>
            <a:t>impactfull</a:t>
          </a:r>
          <a:r>
            <a:rPr lang="en-US" sz="2000" dirty="0"/>
            <a:t>, they can be quantified and made measurable. Raising profit margins. </a:t>
          </a:r>
        </a:p>
      </dgm:t>
    </dgm:pt>
    <dgm:pt modelId="{E8D4E133-07FE-422B-BD33-901A4FED537F}" type="parTrans" cxnId="{BE34BF24-F852-451A-8272-D0FDB2F0546A}">
      <dgm:prSet/>
      <dgm:spPr/>
      <dgm:t>
        <a:bodyPr/>
        <a:lstStyle/>
        <a:p>
          <a:endParaRPr lang="en-US"/>
        </a:p>
      </dgm:t>
    </dgm:pt>
    <dgm:pt modelId="{A8259D8F-349E-47E4-B0E9-832E57CD6A0F}" type="sibTrans" cxnId="{BE34BF24-F852-451A-8272-D0FDB2F0546A}">
      <dgm:prSet/>
      <dgm:spPr/>
      <dgm:t>
        <a:bodyPr/>
        <a:lstStyle/>
        <a:p>
          <a:endParaRPr lang="en-US"/>
        </a:p>
      </dgm:t>
    </dgm:pt>
    <dgm:pt modelId="{F981BB46-BC89-49FF-A782-5CFAE59BDACC}">
      <dgm:prSet custT="1"/>
      <dgm:spPr/>
      <dgm:t>
        <a:bodyPr/>
        <a:lstStyle/>
        <a:p>
          <a:pPr>
            <a:lnSpc>
              <a:spcPct val="100000"/>
            </a:lnSpc>
          </a:pPr>
          <a:r>
            <a:rPr lang="en-US" sz="1400" dirty="0"/>
            <a:t>A sales cycle report can help companies understand their current position by providing hard numbers on cycle  length, losses, closing, ratio and conversion rates.</a:t>
          </a:r>
        </a:p>
      </dgm:t>
    </dgm:pt>
    <dgm:pt modelId="{30A1494A-8EB4-4DAC-82E4-EAE258C39450}" type="parTrans" cxnId="{AB7C0686-7607-4019-AD00-B9C2B7F11F15}">
      <dgm:prSet/>
      <dgm:spPr/>
      <dgm:t>
        <a:bodyPr/>
        <a:lstStyle/>
        <a:p>
          <a:endParaRPr lang="en-US"/>
        </a:p>
      </dgm:t>
    </dgm:pt>
    <dgm:pt modelId="{0C39CF3D-7930-4089-BC8D-6864CEE39D76}" type="sibTrans" cxnId="{AB7C0686-7607-4019-AD00-B9C2B7F11F15}">
      <dgm:prSet/>
      <dgm:spPr/>
      <dgm:t>
        <a:bodyPr/>
        <a:lstStyle/>
        <a:p>
          <a:endParaRPr lang="en-US"/>
        </a:p>
      </dgm:t>
    </dgm:pt>
    <dgm:pt modelId="{D4FCA639-FFA2-4ECA-9445-D7BEA02C4856}" type="pres">
      <dgm:prSet presAssocID="{404914C3-013E-4C43-8CB9-DE7CF8CE0D58}" presName="root" presStyleCnt="0">
        <dgm:presLayoutVars>
          <dgm:dir/>
          <dgm:resizeHandles val="exact"/>
        </dgm:presLayoutVars>
      </dgm:prSet>
      <dgm:spPr/>
    </dgm:pt>
    <dgm:pt modelId="{176B76AC-B2E3-4A35-AD74-152C5EBF607E}" type="pres">
      <dgm:prSet presAssocID="{A839B401-E9A2-41E5-8F0D-595DB2F17309}" presName="compNode" presStyleCnt="0"/>
      <dgm:spPr/>
    </dgm:pt>
    <dgm:pt modelId="{D5D5622C-0E5F-41A4-9CB7-7E0FFAB33989}" type="pres">
      <dgm:prSet presAssocID="{A839B401-E9A2-41E5-8F0D-595DB2F17309}" presName="bgRect" presStyleLbl="bgShp" presStyleIdx="0" presStyleCnt="2"/>
      <dgm:spPr/>
    </dgm:pt>
    <dgm:pt modelId="{412F1FEE-4D07-4D67-8090-AA2E880EF00C}" type="pres">
      <dgm:prSet presAssocID="{A839B401-E9A2-41E5-8F0D-595DB2F17309}" presName="iconRect" presStyleLbl="node1" presStyleIdx="0" presStyleCnt="2" custScaleX="133283" custScaleY="15193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1A985E3A-37CE-40CB-8920-E25550CBFA76}" type="pres">
      <dgm:prSet presAssocID="{A839B401-E9A2-41E5-8F0D-595DB2F17309}" presName="spaceRect" presStyleCnt="0"/>
      <dgm:spPr/>
    </dgm:pt>
    <dgm:pt modelId="{1BC56C5E-D6F6-4CE4-AB29-8BDCEF239BE3}" type="pres">
      <dgm:prSet presAssocID="{A839B401-E9A2-41E5-8F0D-595DB2F17309}" presName="parTx" presStyleLbl="revTx" presStyleIdx="0" presStyleCnt="2">
        <dgm:presLayoutVars>
          <dgm:chMax val="0"/>
          <dgm:chPref val="0"/>
        </dgm:presLayoutVars>
      </dgm:prSet>
      <dgm:spPr/>
    </dgm:pt>
    <dgm:pt modelId="{E306A1F1-892F-4490-B5B4-3EBD9F0417F5}" type="pres">
      <dgm:prSet presAssocID="{A8259D8F-349E-47E4-B0E9-832E57CD6A0F}" presName="sibTrans" presStyleCnt="0"/>
      <dgm:spPr/>
    </dgm:pt>
    <dgm:pt modelId="{74CCBC44-C790-4D16-9F3C-14AC02AFB084}" type="pres">
      <dgm:prSet presAssocID="{F981BB46-BC89-49FF-A782-5CFAE59BDACC}" presName="compNode" presStyleCnt="0"/>
      <dgm:spPr/>
    </dgm:pt>
    <dgm:pt modelId="{661FEFF6-A98F-4375-A33B-E2DBD0A80350}" type="pres">
      <dgm:prSet presAssocID="{F981BB46-BC89-49FF-A782-5CFAE59BDACC}" presName="bgRect" presStyleLbl="bgShp" presStyleIdx="1" presStyleCnt="2" custLinFactNeighborX="1671" custLinFactNeighborY="-4904"/>
      <dgm:spPr/>
    </dgm:pt>
    <dgm:pt modelId="{EC6A45DF-8430-49B1-9706-EA6FBB302811}" type="pres">
      <dgm:prSet presAssocID="{F981BB46-BC89-49FF-A782-5CFAE59BDACC}" presName="iconRect" presStyleLbl="node1" presStyleIdx="1" presStyleCnt="2" custScaleX="143126" custScaleY="1425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736DD431-8BC3-4319-B4E9-C5C1E97340C6}" type="pres">
      <dgm:prSet presAssocID="{F981BB46-BC89-49FF-A782-5CFAE59BDACC}" presName="spaceRect" presStyleCnt="0"/>
      <dgm:spPr/>
    </dgm:pt>
    <dgm:pt modelId="{269A256E-475C-4400-95EB-5609605D07CD}" type="pres">
      <dgm:prSet presAssocID="{F981BB46-BC89-49FF-A782-5CFAE59BDACC}" presName="parTx" presStyleLbl="revTx" presStyleIdx="1" presStyleCnt="2">
        <dgm:presLayoutVars>
          <dgm:chMax val="0"/>
          <dgm:chPref val="0"/>
        </dgm:presLayoutVars>
      </dgm:prSet>
      <dgm:spPr/>
    </dgm:pt>
  </dgm:ptLst>
  <dgm:cxnLst>
    <dgm:cxn modelId="{BE34BF24-F852-451A-8272-D0FDB2F0546A}" srcId="{404914C3-013E-4C43-8CB9-DE7CF8CE0D58}" destId="{A839B401-E9A2-41E5-8F0D-595DB2F17309}" srcOrd="0" destOrd="0" parTransId="{E8D4E133-07FE-422B-BD33-901A4FED537F}" sibTransId="{A8259D8F-349E-47E4-B0E9-832E57CD6A0F}"/>
    <dgm:cxn modelId="{345E4582-08AD-428A-931F-172D735E086F}" type="presOf" srcId="{A839B401-E9A2-41E5-8F0D-595DB2F17309}" destId="{1BC56C5E-D6F6-4CE4-AB29-8BDCEF239BE3}" srcOrd="0" destOrd="0" presId="urn:microsoft.com/office/officeart/2018/2/layout/IconVerticalSolidList"/>
    <dgm:cxn modelId="{AB7C0686-7607-4019-AD00-B9C2B7F11F15}" srcId="{404914C3-013E-4C43-8CB9-DE7CF8CE0D58}" destId="{F981BB46-BC89-49FF-A782-5CFAE59BDACC}" srcOrd="1" destOrd="0" parTransId="{30A1494A-8EB4-4DAC-82E4-EAE258C39450}" sibTransId="{0C39CF3D-7930-4089-BC8D-6864CEE39D76}"/>
    <dgm:cxn modelId="{1D8D69AF-2A4C-465F-BE42-AB2628F86B6B}" type="presOf" srcId="{F981BB46-BC89-49FF-A782-5CFAE59BDACC}" destId="{269A256E-475C-4400-95EB-5609605D07CD}" srcOrd="0" destOrd="0" presId="urn:microsoft.com/office/officeart/2018/2/layout/IconVerticalSolidList"/>
    <dgm:cxn modelId="{750064B0-3690-4450-A04F-6939952A36EB}" type="presOf" srcId="{404914C3-013E-4C43-8CB9-DE7CF8CE0D58}" destId="{D4FCA639-FFA2-4ECA-9445-D7BEA02C4856}" srcOrd="0" destOrd="0" presId="urn:microsoft.com/office/officeart/2018/2/layout/IconVerticalSolidList"/>
    <dgm:cxn modelId="{85F934AB-14DA-47D9-BDB1-73916E9734DD}" type="presParOf" srcId="{D4FCA639-FFA2-4ECA-9445-D7BEA02C4856}" destId="{176B76AC-B2E3-4A35-AD74-152C5EBF607E}" srcOrd="0" destOrd="0" presId="urn:microsoft.com/office/officeart/2018/2/layout/IconVerticalSolidList"/>
    <dgm:cxn modelId="{A380025E-9E1F-4F5D-8E90-B116B0C3FD96}" type="presParOf" srcId="{176B76AC-B2E3-4A35-AD74-152C5EBF607E}" destId="{D5D5622C-0E5F-41A4-9CB7-7E0FFAB33989}" srcOrd="0" destOrd="0" presId="urn:microsoft.com/office/officeart/2018/2/layout/IconVerticalSolidList"/>
    <dgm:cxn modelId="{CC9516ED-1004-4E1E-8204-83444314DE82}" type="presParOf" srcId="{176B76AC-B2E3-4A35-AD74-152C5EBF607E}" destId="{412F1FEE-4D07-4D67-8090-AA2E880EF00C}" srcOrd="1" destOrd="0" presId="urn:microsoft.com/office/officeart/2018/2/layout/IconVerticalSolidList"/>
    <dgm:cxn modelId="{994D0611-BBDF-4BFD-89FA-B6776522BD82}" type="presParOf" srcId="{176B76AC-B2E3-4A35-AD74-152C5EBF607E}" destId="{1A985E3A-37CE-40CB-8920-E25550CBFA76}" srcOrd="2" destOrd="0" presId="urn:microsoft.com/office/officeart/2018/2/layout/IconVerticalSolidList"/>
    <dgm:cxn modelId="{4AA769E5-34F7-458B-8B5F-7A3D75454FFA}" type="presParOf" srcId="{176B76AC-B2E3-4A35-AD74-152C5EBF607E}" destId="{1BC56C5E-D6F6-4CE4-AB29-8BDCEF239BE3}" srcOrd="3" destOrd="0" presId="urn:microsoft.com/office/officeart/2018/2/layout/IconVerticalSolidList"/>
    <dgm:cxn modelId="{EEB660CA-9D71-433C-92AC-0CF56A2BE16B}" type="presParOf" srcId="{D4FCA639-FFA2-4ECA-9445-D7BEA02C4856}" destId="{E306A1F1-892F-4490-B5B4-3EBD9F0417F5}" srcOrd="1" destOrd="0" presId="urn:microsoft.com/office/officeart/2018/2/layout/IconVerticalSolidList"/>
    <dgm:cxn modelId="{509FF733-BD9B-4242-BAFC-C26A51066B96}" type="presParOf" srcId="{D4FCA639-FFA2-4ECA-9445-D7BEA02C4856}" destId="{74CCBC44-C790-4D16-9F3C-14AC02AFB084}" srcOrd="2" destOrd="0" presId="urn:microsoft.com/office/officeart/2018/2/layout/IconVerticalSolidList"/>
    <dgm:cxn modelId="{37D87193-BA11-4B76-8216-F5BDBC089AAD}" type="presParOf" srcId="{74CCBC44-C790-4D16-9F3C-14AC02AFB084}" destId="{661FEFF6-A98F-4375-A33B-E2DBD0A80350}" srcOrd="0" destOrd="0" presId="urn:microsoft.com/office/officeart/2018/2/layout/IconVerticalSolidList"/>
    <dgm:cxn modelId="{5F1B4F47-D6F3-4A8B-8851-56E61AAABAA8}" type="presParOf" srcId="{74CCBC44-C790-4D16-9F3C-14AC02AFB084}" destId="{EC6A45DF-8430-49B1-9706-EA6FBB302811}" srcOrd="1" destOrd="0" presId="urn:microsoft.com/office/officeart/2018/2/layout/IconVerticalSolidList"/>
    <dgm:cxn modelId="{131BFC9C-2849-4465-9A24-948762D0E3EC}" type="presParOf" srcId="{74CCBC44-C790-4D16-9F3C-14AC02AFB084}" destId="{736DD431-8BC3-4319-B4E9-C5C1E97340C6}" srcOrd="2" destOrd="0" presId="urn:microsoft.com/office/officeart/2018/2/layout/IconVerticalSolidList"/>
    <dgm:cxn modelId="{5456F8D9-EC93-4649-985C-4ACE65E0D603}" type="presParOf" srcId="{74CCBC44-C790-4D16-9F3C-14AC02AFB084}" destId="{269A256E-475C-4400-95EB-5609605D07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C11B9-D335-4668-96A7-D64BA2808273}">
      <dsp:nvSpPr>
        <dsp:cNvPr id="0" name=""/>
        <dsp:cNvSpPr/>
      </dsp:nvSpPr>
      <dsp:spPr>
        <a:xfrm>
          <a:off x="0" y="417"/>
          <a:ext cx="9625383"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6EA30F9-970C-48A4-8E2D-C0F8A56C7420}">
      <dsp:nvSpPr>
        <dsp:cNvPr id="0" name=""/>
        <dsp:cNvSpPr/>
      </dsp:nvSpPr>
      <dsp:spPr>
        <a:xfrm>
          <a:off x="0" y="25582"/>
          <a:ext cx="9625383" cy="684369"/>
        </a:xfrm>
        <a:prstGeom prst="rect">
          <a:avLst/>
        </a:prstGeom>
        <a:solidFill>
          <a:schemeClr val="bg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bg2"/>
              </a:solidFill>
            </a:rPr>
            <a:t>Objective</a:t>
          </a:r>
          <a:endParaRPr lang="en-US" sz="2000" kern="1200" dirty="0">
            <a:solidFill>
              <a:schemeClr val="bg2"/>
            </a:solidFill>
          </a:endParaRPr>
        </a:p>
      </dsp:txBody>
      <dsp:txXfrm>
        <a:off x="0" y="25582"/>
        <a:ext cx="9625383" cy="684369"/>
      </dsp:txXfrm>
    </dsp:sp>
    <dsp:sp modelId="{8556FC53-6726-4C53-B426-CA6D9C7A25DE}">
      <dsp:nvSpPr>
        <dsp:cNvPr id="0" name=""/>
        <dsp:cNvSpPr/>
      </dsp:nvSpPr>
      <dsp:spPr>
        <a:xfrm>
          <a:off x="0" y="684787"/>
          <a:ext cx="9625383"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77F3516-31E9-4F08-A3E0-C35CF627B9C6}">
      <dsp:nvSpPr>
        <dsp:cNvPr id="0" name=""/>
        <dsp:cNvSpPr/>
      </dsp:nvSpPr>
      <dsp:spPr>
        <a:xfrm>
          <a:off x="0" y="684787"/>
          <a:ext cx="9625383" cy="68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t>Introduction</a:t>
          </a:r>
          <a:endParaRPr lang="en-US" sz="2000" kern="1200" dirty="0"/>
        </a:p>
      </dsp:txBody>
      <dsp:txXfrm>
        <a:off x="0" y="684787"/>
        <a:ext cx="9625383" cy="684369"/>
      </dsp:txXfrm>
    </dsp:sp>
    <dsp:sp modelId="{DF46A21B-235F-4A53-B753-014389B844CE}">
      <dsp:nvSpPr>
        <dsp:cNvPr id="0" name=""/>
        <dsp:cNvSpPr/>
      </dsp:nvSpPr>
      <dsp:spPr>
        <a:xfrm>
          <a:off x="0" y="1369156"/>
          <a:ext cx="9625383"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ED5E6DE-22FC-4CE4-AE9A-F5A34793ABB8}">
      <dsp:nvSpPr>
        <dsp:cNvPr id="0" name=""/>
        <dsp:cNvSpPr/>
      </dsp:nvSpPr>
      <dsp:spPr>
        <a:xfrm>
          <a:off x="0" y="1369156"/>
          <a:ext cx="9625383" cy="684369"/>
        </a:xfrm>
        <a:prstGeom prst="rect">
          <a:avLst/>
        </a:prstGeom>
        <a:solidFill>
          <a:schemeClr val="bg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bg2"/>
              </a:solidFill>
            </a:rPr>
            <a:t>Tools Used</a:t>
          </a:r>
          <a:endParaRPr lang="en-US" sz="2000" kern="1200" dirty="0">
            <a:solidFill>
              <a:schemeClr val="bg2"/>
            </a:solidFill>
          </a:endParaRPr>
        </a:p>
      </dsp:txBody>
      <dsp:txXfrm>
        <a:off x="0" y="1369156"/>
        <a:ext cx="9625383" cy="684369"/>
      </dsp:txXfrm>
    </dsp:sp>
    <dsp:sp modelId="{7C66A8CF-02AC-4299-8ECE-643A5C80F40D}">
      <dsp:nvSpPr>
        <dsp:cNvPr id="0" name=""/>
        <dsp:cNvSpPr/>
      </dsp:nvSpPr>
      <dsp:spPr>
        <a:xfrm>
          <a:off x="0" y="2053526"/>
          <a:ext cx="9625383"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442CD97-8A28-4B40-A0A0-74DCAF5B3225}">
      <dsp:nvSpPr>
        <dsp:cNvPr id="0" name=""/>
        <dsp:cNvSpPr/>
      </dsp:nvSpPr>
      <dsp:spPr>
        <a:xfrm>
          <a:off x="0" y="2053526"/>
          <a:ext cx="9625383" cy="68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t>Dashboard Visualization(Charts)</a:t>
          </a:r>
          <a:endParaRPr lang="en-US" sz="2000" kern="1200" dirty="0"/>
        </a:p>
      </dsp:txBody>
      <dsp:txXfrm>
        <a:off x="0" y="2053526"/>
        <a:ext cx="9625383" cy="684369"/>
      </dsp:txXfrm>
    </dsp:sp>
    <dsp:sp modelId="{6B94DC70-06B1-48F3-99A0-3F92A896A036}">
      <dsp:nvSpPr>
        <dsp:cNvPr id="0" name=""/>
        <dsp:cNvSpPr/>
      </dsp:nvSpPr>
      <dsp:spPr>
        <a:xfrm>
          <a:off x="0" y="2737895"/>
          <a:ext cx="9625383"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B3CD1C2-19C8-48E8-AD94-78166250B10D}">
      <dsp:nvSpPr>
        <dsp:cNvPr id="0" name=""/>
        <dsp:cNvSpPr/>
      </dsp:nvSpPr>
      <dsp:spPr>
        <a:xfrm>
          <a:off x="0" y="2737895"/>
          <a:ext cx="9625383" cy="684369"/>
        </a:xfrm>
        <a:prstGeom prst="rect">
          <a:avLst/>
        </a:prstGeom>
        <a:solidFill>
          <a:schemeClr val="bg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dirty="0">
              <a:solidFill>
                <a:schemeClr val="bg2"/>
              </a:solidFill>
            </a:rPr>
            <a:t>Conclusion</a:t>
          </a:r>
          <a:endParaRPr lang="en-US" sz="3100" kern="1200" dirty="0">
            <a:solidFill>
              <a:schemeClr val="bg2"/>
            </a:solidFill>
          </a:endParaRPr>
        </a:p>
      </dsp:txBody>
      <dsp:txXfrm>
        <a:off x="0" y="2737895"/>
        <a:ext cx="9625383" cy="6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5622C-0E5F-41A4-9CB7-7E0FFAB33989}">
      <dsp:nvSpPr>
        <dsp:cNvPr id="0" name=""/>
        <dsp:cNvSpPr/>
      </dsp:nvSpPr>
      <dsp:spPr>
        <a:xfrm>
          <a:off x="0" y="662283"/>
          <a:ext cx="10762938" cy="12226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F1FEE-4D07-4D67-8090-AA2E880EF00C}">
      <dsp:nvSpPr>
        <dsp:cNvPr id="0" name=""/>
        <dsp:cNvSpPr/>
      </dsp:nvSpPr>
      <dsp:spPr>
        <a:xfrm>
          <a:off x="257950" y="762764"/>
          <a:ext cx="896291" cy="1021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56C5E-D6F6-4CE4-AB29-8BDCEF239BE3}">
      <dsp:nvSpPr>
        <dsp:cNvPr id="0" name=""/>
        <dsp:cNvSpPr/>
      </dsp:nvSpPr>
      <dsp:spPr>
        <a:xfrm>
          <a:off x="1412192" y="662283"/>
          <a:ext cx="9350745" cy="122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400" tIns="129400" rIns="129400" bIns="129400" numCol="1" spcCol="1270" anchor="ctr" anchorCtr="0">
          <a:noAutofit/>
        </a:bodyPr>
        <a:lstStyle/>
        <a:p>
          <a:pPr marL="0" lvl="0" indent="0" algn="just" defTabSz="889000">
            <a:lnSpc>
              <a:spcPct val="100000"/>
            </a:lnSpc>
            <a:spcBef>
              <a:spcPct val="0"/>
            </a:spcBef>
            <a:spcAft>
              <a:spcPct val="35000"/>
            </a:spcAft>
            <a:buNone/>
          </a:pPr>
          <a:r>
            <a:rPr lang="en-US" sz="2000" kern="1200" dirty="0"/>
            <a:t>Sales analysis to make sales objectives more </a:t>
          </a:r>
          <a:r>
            <a:rPr lang="en-US" sz="2000" kern="1200" dirty="0" err="1"/>
            <a:t>impactfull</a:t>
          </a:r>
          <a:r>
            <a:rPr lang="en-US" sz="2000" kern="1200" dirty="0"/>
            <a:t>, they can be quantified and made measurable. Raising profit margins. </a:t>
          </a:r>
        </a:p>
      </dsp:txBody>
      <dsp:txXfrm>
        <a:off x="1412192" y="662283"/>
        <a:ext cx="9350745" cy="1222677"/>
      </dsp:txXfrm>
    </dsp:sp>
    <dsp:sp modelId="{661FEFF6-A98F-4375-A33B-E2DBD0A80350}">
      <dsp:nvSpPr>
        <dsp:cNvPr id="0" name=""/>
        <dsp:cNvSpPr/>
      </dsp:nvSpPr>
      <dsp:spPr>
        <a:xfrm>
          <a:off x="0" y="2130670"/>
          <a:ext cx="10762938" cy="12226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A45DF-8430-49B1-9706-EA6FBB302811}">
      <dsp:nvSpPr>
        <dsp:cNvPr id="0" name=""/>
        <dsp:cNvSpPr/>
      </dsp:nvSpPr>
      <dsp:spPr>
        <a:xfrm>
          <a:off x="224854" y="2322825"/>
          <a:ext cx="962483" cy="958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9A256E-475C-4400-95EB-5609605D07CD}">
      <dsp:nvSpPr>
        <dsp:cNvPr id="0" name=""/>
        <dsp:cNvSpPr/>
      </dsp:nvSpPr>
      <dsp:spPr>
        <a:xfrm>
          <a:off x="1412192" y="2190630"/>
          <a:ext cx="9350745" cy="122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400" tIns="129400" rIns="129400" bIns="129400" numCol="1" spcCol="1270" anchor="ctr" anchorCtr="0">
          <a:noAutofit/>
        </a:bodyPr>
        <a:lstStyle/>
        <a:p>
          <a:pPr marL="0" lvl="0" indent="0" algn="l" defTabSz="622300">
            <a:lnSpc>
              <a:spcPct val="100000"/>
            </a:lnSpc>
            <a:spcBef>
              <a:spcPct val="0"/>
            </a:spcBef>
            <a:spcAft>
              <a:spcPct val="35000"/>
            </a:spcAft>
            <a:buNone/>
          </a:pPr>
          <a:r>
            <a:rPr lang="en-US" sz="1400" kern="1200" dirty="0"/>
            <a:t>A sales cycle report can help companies understand their current position by providing hard numbers on cycle  length, losses, closing, ratio and conversion rates.</a:t>
          </a:r>
        </a:p>
      </dsp:txBody>
      <dsp:txXfrm>
        <a:off x="1412192" y="2190630"/>
        <a:ext cx="9350745" cy="12226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4490C-4889-4F79-9AAA-71DF961B6D27}" type="datetimeFigureOut">
              <a:rPr lang="en-IN" smtClean="0"/>
              <a:t>29-11-2024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1FA40-1F05-4837-A4E1-C2365212B42A}" type="slidenum">
              <a:rPr lang="en-IN" smtClean="0"/>
              <a:t>‹#›</a:t>
            </a:fld>
            <a:endParaRPr lang="en-IN"/>
          </a:p>
        </p:txBody>
      </p:sp>
    </p:spTree>
    <p:extLst>
      <p:ext uri="{BB962C8B-B14F-4D97-AF65-F5344CB8AC3E}">
        <p14:creationId xmlns:p14="http://schemas.microsoft.com/office/powerpoint/2010/main" val="313956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2B0F0-4314-4B08-89DD-24EE04459012}" type="slidenum">
              <a:rPr lang="en-IN" smtClean="0"/>
              <a:t>1</a:t>
            </a:fld>
            <a:endParaRPr lang="en-IN"/>
          </a:p>
        </p:txBody>
      </p:sp>
    </p:spTree>
    <p:extLst>
      <p:ext uri="{BB962C8B-B14F-4D97-AF65-F5344CB8AC3E}">
        <p14:creationId xmlns:p14="http://schemas.microsoft.com/office/powerpoint/2010/main" val="77099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97470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F8CAB-D563-4132-9326-8386712B3851}"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20664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192597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384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92629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567620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91191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81002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252990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226909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14322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F8CAB-D563-4132-9326-8386712B3851}"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334664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F8CAB-D563-4132-9326-8386712B3851}"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321107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117717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271371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7F8CAB-D563-4132-9326-8386712B3851}" type="datetimeFigureOut">
              <a:rPr lang="en-IN" smtClean="0"/>
              <a:t>29-11-2024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91475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F8CAB-D563-4132-9326-8386712B3851}"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44805-05C2-45B0-B8D8-093EE3C7C91A}" type="slidenum">
              <a:rPr lang="en-IN" smtClean="0"/>
              <a:t>‹#›</a:t>
            </a:fld>
            <a:endParaRPr lang="en-IN"/>
          </a:p>
        </p:txBody>
      </p:sp>
    </p:spTree>
    <p:extLst>
      <p:ext uri="{BB962C8B-B14F-4D97-AF65-F5344CB8AC3E}">
        <p14:creationId xmlns:p14="http://schemas.microsoft.com/office/powerpoint/2010/main" val="130782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7F8CAB-D563-4132-9326-8386712B3851}" type="datetimeFigureOut">
              <a:rPr lang="en-IN" smtClean="0"/>
              <a:t>29-11-2024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244805-05C2-45B0-B8D8-093EE3C7C91A}" type="slidenum">
              <a:rPr lang="en-IN" smtClean="0"/>
              <a:t>‹#›</a:t>
            </a:fld>
            <a:endParaRPr lang="en-IN"/>
          </a:p>
        </p:txBody>
      </p:sp>
    </p:spTree>
    <p:extLst>
      <p:ext uri="{BB962C8B-B14F-4D97-AF65-F5344CB8AC3E}">
        <p14:creationId xmlns:p14="http://schemas.microsoft.com/office/powerpoint/2010/main" val="3865844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Financial graphs on a dark display">
            <a:extLst>
              <a:ext uri="{FF2B5EF4-FFF2-40B4-BE49-F238E27FC236}">
                <a16:creationId xmlns:a16="http://schemas.microsoft.com/office/drawing/2014/main" id="{0F263C59-7B28-75BE-71FA-94382F5A71B5}"/>
              </a:ext>
            </a:extLst>
          </p:cNvPr>
          <p:cNvPicPr>
            <a:picLocks noChangeAspect="1"/>
          </p:cNvPicPr>
          <p:nvPr/>
        </p:nvPicPr>
        <p:blipFill rotWithShape="1">
          <a:blip r:embed="rId3">
            <a:duotone>
              <a:prstClr val="black"/>
              <a:schemeClr val="accent5">
                <a:tint val="45000"/>
                <a:satMod val="400000"/>
              </a:schemeClr>
            </a:duotone>
            <a:alphaModFix amt="25000"/>
          </a:blip>
          <a:srcRect t="23549"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9CE32F88-43DA-E65D-918B-3E0F376AFD58}"/>
              </a:ext>
            </a:extLst>
          </p:cNvPr>
          <p:cNvSpPr>
            <a:spLocks noGrp="1"/>
          </p:cNvSpPr>
          <p:nvPr>
            <p:ph type="ctrTitle"/>
          </p:nvPr>
        </p:nvSpPr>
        <p:spPr>
          <a:xfrm>
            <a:off x="1154955" y="2099733"/>
            <a:ext cx="8825658" cy="1931226"/>
          </a:xfrm>
        </p:spPr>
        <p:txBody>
          <a:bodyPr>
            <a:normAutofit fontScale="90000"/>
          </a:bodyPr>
          <a:lstStyle/>
          <a:p>
            <a:r>
              <a:rPr lang="en-IN" dirty="0"/>
              <a:t>BEKIRAN DASHBOARD</a:t>
            </a:r>
            <a:br>
              <a:rPr lang="en-IN" dirty="0"/>
            </a:br>
            <a:r>
              <a:rPr lang="en-IN" dirty="0"/>
              <a:t>USING EXCEL</a:t>
            </a:r>
          </a:p>
        </p:txBody>
      </p:sp>
      <p:sp>
        <p:nvSpPr>
          <p:cNvPr id="3" name="Subtitle 2">
            <a:extLst>
              <a:ext uri="{FF2B5EF4-FFF2-40B4-BE49-F238E27FC236}">
                <a16:creationId xmlns:a16="http://schemas.microsoft.com/office/drawing/2014/main" id="{78C9642E-09B8-96D0-EB9F-05F7D9B46956}"/>
              </a:ext>
            </a:extLst>
          </p:cNvPr>
          <p:cNvSpPr>
            <a:spLocks noGrp="1"/>
          </p:cNvSpPr>
          <p:nvPr>
            <p:ph type="subTitle" idx="1"/>
          </p:nvPr>
        </p:nvSpPr>
        <p:spPr>
          <a:xfrm>
            <a:off x="1154955" y="4504860"/>
            <a:ext cx="8825658" cy="861420"/>
          </a:xfrm>
        </p:spPr>
        <p:txBody>
          <a:bodyPr>
            <a:normAutofit/>
          </a:bodyPr>
          <a:lstStyle/>
          <a:p>
            <a:r>
              <a:rPr lang="en-IN" dirty="0"/>
              <a:t>CREATED by – DIVYA COLOMBOWALA</a:t>
            </a:r>
          </a:p>
        </p:txBody>
      </p:sp>
    </p:spTree>
    <p:extLst>
      <p:ext uri="{BB962C8B-B14F-4D97-AF65-F5344CB8AC3E}">
        <p14:creationId xmlns:p14="http://schemas.microsoft.com/office/powerpoint/2010/main" val="22153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4A24-AE06-5A34-4082-63FB393660E0}"/>
              </a:ext>
            </a:extLst>
          </p:cNvPr>
          <p:cNvSpPr>
            <a:spLocks noGrp="1"/>
          </p:cNvSpPr>
          <p:nvPr>
            <p:ph type="title"/>
          </p:nvPr>
        </p:nvSpPr>
        <p:spPr>
          <a:xfrm>
            <a:off x="1154954" y="973668"/>
            <a:ext cx="8761413" cy="706964"/>
          </a:xfrm>
        </p:spPr>
        <p:txBody>
          <a:bodyPr>
            <a:normAutofit/>
          </a:bodyPr>
          <a:lstStyle/>
          <a:p>
            <a:r>
              <a:rPr lang="en-US" sz="3200" b="1" dirty="0">
                <a:solidFill>
                  <a:srgbClr val="FF0000"/>
                </a:solidFill>
              </a:rPr>
              <a:t>P</a:t>
            </a:r>
            <a:r>
              <a:rPr lang="en-IN" sz="3200" b="1" dirty="0" err="1">
                <a:solidFill>
                  <a:srgbClr val="FF0000"/>
                </a:solidFill>
              </a:rPr>
              <a:t>roject</a:t>
            </a:r>
            <a:r>
              <a:rPr lang="en-IN" sz="3200" b="1" dirty="0">
                <a:solidFill>
                  <a:srgbClr val="FF0000"/>
                </a:solidFill>
              </a:rPr>
              <a:t>  overview</a:t>
            </a:r>
          </a:p>
        </p:txBody>
      </p:sp>
      <p:graphicFrame>
        <p:nvGraphicFramePr>
          <p:cNvPr id="5" name="Content Placeholder 2">
            <a:extLst>
              <a:ext uri="{FF2B5EF4-FFF2-40B4-BE49-F238E27FC236}">
                <a16:creationId xmlns:a16="http://schemas.microsoft.com/office/drawing/2014/main" id="{53CA9B34-B40C-DEF6-302F-C9DF221D9B59}"/>
              </a:ext>
            </a:extLst>
          </p:cNvPr>
          <p:cNvGraphicFramePr>
            <a:graphicFrameLocks noGrp="1"/>
          </p:cNvGraphicFramePr>
          <p:nvPr>
            <p:ph idx="1"/>
            <p:extLst>
              <p:ext uri="{D42A27DB-BD31-4B8C-83A1-F6EECF244321}">
                <p14:modId xmlns:p14="http://schemas.microsoft.com/office/powerpoint/2010/main" val="164817536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00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2BCD-4539-2A95-A908-FDC97045AFA2}"/>
              </a:ext>
            </a:extLst>
          </p:cNvPr>
          <p:cNvSpPr>
            <a:spLocks noGrp="1"/>
          </p:cNvSpPr>
          <p:nvPr>
            <p:ph type="title"/>
          </p:nvPr>
        </p:nvSpPr>
        <p:spPr>
          <a:xfrm>
            <a:off x="809470" y="973668"/>
            <a:ext cx="9106898" cy="706964"/>
          </a:xfrm>
        </p:spPr>
        <p:txBody>
          <a:bodyPr>
            <a:normAutofit/>
          </a:bodyPr>
          <a:lstStyle/>
          <a:p>
            <a:r>
              <a:rPr lang="en-IN" sz="3200" b="1" dirty="0">
                <a:solidFill>
                  <a:srgbClr val="FF0000"/>
                </a:solidFill>
              </a:rPr>
              <a:t>Objective</a:t>
            </a:r>
          </a:p>
        </p:txBody>
      </p:sp>
      <p:graphicFrame>
        <p:nvGraphicFramePr>
          <p:cNvPr id="5" name="Content Placeholder 2">
            <a:extLst>
              <a:ext uri="{FF2B5EF4-FFF2-40B4-BE49-F238E27FC236}">
                <a16:creationId xmlns:a16="http://schemas.microsoft.com/office/drawing/2014/main" id="{950E3602-1B12-B331-2F60-DF6CF3C59524}"/>
              </a:ext>
            </a:extLst>
          </p:cNvPr>
          <p:cNvGraphicFramePr>
            <a:graphicFrameLocks noGrp="1"/>
          </p:cNvGraphicFramePr>
          <p:nvPr>
            <p:ph idx="1"/>
          </p:nvPr>
        </p:nvGraphicFramePr>
        <p:xfrm>
          <a:off x="809469" y="1680632"/>
          <a:ext cx="10762938" cy="4075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814-DD87-A21C-0228-790C98076286}"/>
              </a:ext>
            </a:extLst>
          </p:cNvPr>
          <p:cNvSpPr>
            <a:spLocks noGrp="1"/>
          </p:cNvSpPr>
          <p:nvPr>
            <p:ph type="ctrTitle"/>
          </p:nvPr>
        </p:nvSpPr>
        <p:spPr>
          <a:xfrm>
            <a:off x="1524000" y="713064"/>
            <a:ext cx="9144000" cy="956345"/>
          </a:xfrm>
        </p:spPr>
        <p:txBody>
          <a:bodyPr>
            <a:normAutofit fontScale="90000"/>
          </a:bodyPr>
          <a:lstStyle/>
          <a:p>
            <a:r>
              <a:rPr lang="en-US" dirty="0"/>
              <a:t>Tools used</a:t>
            </a:r>
            <a:endParaRPr lang="en-IN" dirty="0"/>
          </a:p>
        </p:txBody>
      </p:sp>
      <p:sp>
        <p:nvSpPr>
          <p:cNvPr id="3" name="Subtitle 2">
            <a:extLst>
              <a:ext uri="{FF2B5EF4-FFF2-40B4-BE49-F238E27FC236}">
                <a16:creationId xmlns:a16="http://schemas.microsoft.com/office/drawing/2014/main" id="{2DD120EB-DC2B-7FF3-8175-0AD874BC7E7B}"/>
              </a:ext>
            </a:extLst>
          </p:cNvPr>
          <p:cNvSpPr>
            <a:spLocks noGrp="1"/>
          </p:cNvSpPr>
          <p:nvPr>
            <p:ph type="subTitle" idx="1"/>
          </p:nvPr>
        </p:nvSpPr>
        <p:spPr>
          <a:xfrm>
            <a:off x="1524000" y="2466363"/>
            <a:ext cx="3221372" cy="2791437"/>
          </a:xfrm>
        </p:spPr>
        <p:txBody>
          <a:bodyPr/>
          <a:lstStyle/>
          <a:p>
            <a:r>
              <a:rPr lang="en-US" dirty="0"/>
              <a:t>excel</a:t>
            </a:r>
            <a:endParaRPr lang="en-IN" dirty="0"/>
          </a:p>
        </p:txBody>
      </p:sp>
      <p:sp>
        <p:nvSpPr>
          <p:cNvPr id="4" name="TextBox 3">
            <a:extLst>
              <a:ext uri="{FF2B5EF4-FFF2-40B4-BE49-F238E27FC236}">
                <a16:creationId xmlns:a16="http://schemas.microsoft.com/office/drawing/2014/main" id="{6D6505AB-7D5C-2054-D389-5F08DD6A5FBB}"/>
              </a:ext>
            </a:extLst>
          </p:cNvPr>
          <p:cNvSpPr txBox="1"/>
          <p:nvPr/>
        </p:nvSpPr>
        <p:spPr>
          <a:xfrm>
            <a:off x="1524000" y="3171038"/>
            <a:ext cx="3221372" cy="369332"/>
          </a:xfrm>
          <a:prstGeom prst="rect">
            <a:avLst/>
          </a:prstGeom>
          <a:noFill/>
        </p:spPr>
        <p:txBody>
          <a:bodyPr wrap="square" rtlCol="0">
            <a:spAutoFit/>
          </a:bodyPr>
          <a:lstStyle/>
          <a:p>
            <a:r>
              <a:rPr lang="en-US" dirty="0"/>
              <a:t>Pivot table</a:t>
            </a:r>
            <a:endParaRPr lang="en-IN" dirty="0"/>
          </a:p>
        </p:txBody>
      </p:sp>
    </p:spTree>
    <p:extLst>
      <p:ext uri="{BB962C8B-B14F-4D97-AF65-F5344CB8AC3E}">
        <p14:creationId xmlns:p14="http://schemas.microsoft.com/office/powerpoint/2010/main" val="4438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7268-A51B-23C5-3C16-11FFAE184CFF}"/>
              </a:ext>
            </a:extLst>
          </p:cNvPr>
          <p:cNvSpPr>
            <a:spLocks noGrp="1"/>
          </p:cNvSpPr>
          <p:nvPr>
            <p:ph type="title"/>
          </p:nvPr>
        </p:nvSpPr>
        <p:spPr/>
        <p:txBody>
          <a:bodyPr/>
          <a:lstStyle/>
          <a:p>
            <a:r>
              <a:rPr lang="en-IN" sz="4400" b="1" dirty="0">
                <a:solidFill>
                  <a:srgbClr val="FF0000"/>
                </a:solidFill>
              </a:rPr>
              <a:t>Dashboard Visualization(Charts)</a:t>
            </a:r>
            <a:endParaRPr lang="en-IN" dirty="0">
              <a:solidFill>
                <a:srgbClr val="FF0000"/>
              </a:solidFill>
            </a:endParaRPr>
          </a:p>
        </p:txBody>
      </p:sp>
      <p:sp>
        <p:nvSpPr>
          <p:cNvPr id="3" name="Content Placeholder 2">
            <a:extLst>
              <a:ext uri="{FF2B5EF4-FFF2-40B4-BE49-F238E27FC236}">
                <a16:creationId xmlns:a16="http://schemas.microsoft.com/office/drawing/2014/main" id="{D3D1E89D-C638-E0C7-BF4C-EC1B79B0B817}"/>
              </a:ext>
            </a:extLst>
          </p:cNvPr>
          <p:cNvSpPr>
            <a:spLocks noGrp="1"/>
          </p:cNvSpPr>
          <p:nvPr>
            <p:ph idx="1"/>
          </p:nvPr>
        </p:nvSpPr>
        <p:spPr/>
        <p:txBody>
          <a:bodyPr/>
          <a:lstStyle/>
          <a:p>
            <a:r>
              <a:rPr lang="en-IN" sz="2800" b="1" i="0" dirty="0"/>
              <a:t>Design the dashboard layout</a:t>
            </a:r>
            <a:endParaRPr lang="en-US" sz="2800" dirty="0"/>
          </a:p>
          <a:p>
            <a:r>
              <a:rPr lang="en-US" b="1" i="0" dirty="0"/>
              <a:t>Creating a pivot  table to aggregate and display the data </a:t>
            </a:r>
            <a:endParaRPr lang="en-US" dirty="0"/>
          </a:p>
          <a:p>
            <a:r>
              <a:rPr lang="en-US" b="1" i="0" dirty="0" err="1"/>
              <a:t>Visulizations</a:t>
            </a:r>
            <a:r>
              <a:rPr lang="en-US" b="1" i="0" dirty="0"/>
              <a:t> for charts and filters for filter dashboard</a:t>
            </a:r>
            <a:endParaRPr lang="en-US" dirty="0"/>
          </a:p>
          <a:p>
            <a:r>
              <a:rPr lang="en-US" b="1" i="0" dirty="0"/>
              <a:t>Add Title </a:t>
            </a:r>
            <a:r>
              <a:rPr lang="en-US" b="1" i="0" dirty="0" err="1"/>
              <a:t>Beekiran</a:t>
            </a:r>
            <a:r>
              <a:rPr lang="en-US" b="1" i="0" dirty="0"/>
              <a:t> Dashboard</a:t>
            </a:r>
            <a:endParaRPr lang="en-US" dirty="0"/>
          </a:p>
          <a:p>
            <a:r>
              <a:rPr lang="en-US" b="1" i="0" dirty="0"/>
              <a:t>Products column as Slicer</a:t>
            </a:r>
            <a:endParaRPr lang="en-IN" dirty="0"/>
          </a:p>
          <a:p>
            <a:r>
              <a:rPr lang="en-IN" b="1" i="0" dirty="0"/>
              <a:t>Bar chart, </a:t>
            </a:r>
            <a:r>
              <a:rPr lang="en-IN" b="1" dirty="0"/>
              <a:t>Donut </a:t>
            </a:r>
            <a:r>
              <a:rPr lang="en-IN" b="1" i="0" dirty="0"/>
              <a:t>chart, Column chart, line chart  is use in dashboard.</a:t>
            </a:r>
            <a:endParaRPr lang="en-US" dirty="0"/>
          </a:p>
          <a:p>
            <a:endParaRPr lang="en-IN" dirty="0"/>
          </a:p>
        </p:txBody>
      </p:sp>
    </p:spTree>
    <p:extLst>
      <p:ext uri="{BB962C8B-B14F-4D97-AF65-F5344CB8AC3E}">
        <p14:creationId xmlns:p14="http://schemas.microsoft.com/office/powerpoint/2010/main" val="95333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1E3C-070D-A564-A093-10647C5EEB90}"/>
              </a:ext>
            </a:extLst>
          </p:cNvPr>
          <p:cNvSpPr>
            <a:spLocks noGrp="1"/>
          </p:cNvSpPr>
          <p:nvPr>
            <p:ph type="title"/>
          </p:nvPr>
        </p:nvSpPr>
        <p:spPr/>
        <p:txBody>
          <a:bodyPr/>
          <a:lstStyle/>
          <a:p>
            <a:r>
              <a:rPr lang="en-US" dirty="0"/>
              <a:t>charts</a:t>
            </a:r>
            <a:endParaRPr lang="en-IN" dirty="0"/>
          </a:p>
        </p:txBody>
      </p:sp>
      <p:graphicFrame>
        <p:nvGraphicFramePr>
          <p:cNvPr id="4" name="Content Placeholder 3">
            <a:extLst>
              <a:ext uri="{FF2B5EF4-FFF2-40B4-BE49-F238E27FC236}">
                <a16:creationId xmlns:a16="http://schemas.microsoft.com/office/drawing/2014/main" id="{81EBA333-A187-4B98-AA6B-670AB8980FE1}"/>
              </a:ext>
            </a:extLst>
          </p:cNvPr>
          <p:cNvGraphicFramePr>
            <a:graphicFrameLocks noGrp="1"/>
          </p:cNvGraphicFramePr>
          <p:nvPr>
            <p:ph idx="1"/>
            <p:extLst>
              <p:ext uri="{D42A27DB-BD31-4B8C-83A1-F6EECF244321}">
                <p14:modId xmlns:p14="http://schemas.microsoft.com/office/powerpoint/2010/main" val="48303097"/>
              </p:ext>
            </p:extLst>
          </p:nvPr>
        </p:nvGraphicFramePr>
        <p:xfrm>
          <a:off x="838200" y="1825625"/>
          <a:ext cx="3649910" cy="190747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CC4C79E-9E81-6E68-945F-A5A795D2A74A}"/>
              </a:ext>
            </a:extLst>
          </p:cNvPr>
          <p:cNvSpPr txBox="1"/>
          <p:nvPr/>
        </p:nvSpPr>
        <p:spPr>
          <a:xfrm>
            <a:off x="5285064" y="1933861"/>
            <a:ext cx="3263318" cy="1477328"/>
          </a:xfrm>
          <a:prstGeom prst="rect">
            <a:avLst/>
          </a:prstGeom>
          <a:noFill/>
        </p:spPr>
        <p:txBody>
          <a:bodyPr wrap="square" rtlCol="0">
            <a:spAutoFit/>
          </a:bodyPr>
          <a:lstStyle/>
          <a:p>
            <a:r>
              <a:rPr lang="en-US" dirty="0"/>
              <a:t>Sales by </a:t>
            </a:r>
            <a:r>
              <a:rPr lang="en-US" dirty="0" err="1"/>
              <a:t>Productes</a:t>
            </a:r>
            <a:r>
              <a:rPr lang="en-US" dirty="0"/>
              <a:t> : in this clustered column charts it is shows the sales revenue for a specific product such as a month.</a:t>
            </a:r>
            <a:endParaRPr lang="en-IN" dirty="0"/>
          </a:p>
        </p:txBody>
      </p:sp>
      <p:graphicFrame>
        <p:nvGraphicFramePr>
          <p:cNvPr id="6" name="Chart 5">
            <a:extLst>
              <a:ext uri="{FF2B5EF4-FFF2-40B4-BE49-F238E27FC236}">
                <a16:creationId xmlns:a16="http://schemas.microsoft.com/office/drawing/2014/main" id="{64C44C7A-8C69-432D-A32A-C0E5C5CEFDEA}"/>
              </a:ext>
            </a:extLst>
          </p:cNvPr>
          <p:cNvGraphicFramePr>
            <a:graphicFrameLocks/>
          </p:cNvGraphicFramePr>
          <p:nvPr>
            <p:extLst>
              <p:ext uri="{D42A27DB-BD31-4B8C-83A1-F6EECF244321}">
                <p14:modId xmlns:p14="http://schemas.microsoft.com/office/powerpoint/2010/main" val="4145943769"/>
              </p:ext>
            </p:extLst>
          </p:nvPr>
        </p:nvGraphicFramePr>
        <p:xfrm>
          <a:off x="838200" y="4127533"/>
          <a:ext cx="3649910" cy="21934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38E4E65-D54D-5137-7904-5D5C7D5FDCDB}"/>
              </a:ext>
            </a:extLst>
          </p:cNvPr>
          <p:cNvSpPr txBox="1"/>
          <p:nvPr/>
        </p:nvSpPr>
        <p:spPr>
          <a:xfrm>
            <a:off x="5385732" y="4127533"/>
            <a:ext cx="2659310" cy="1754326"/>
          </a:xfrm>
          <a:prstGeom prst="rect">
            <a:avLst/>
          </a:prstGeom>
          <a:noFill/>
        </p:spPr>
        <p:txBody>
          <a:bodyPr wrap="square" rtlCol="0">
            <a:spAutoFit/>
          </a:bodyPr>
          <a:lstStyle/>
          <a:p>
            <a:r>
              <a:rPr lang="en-US" dirty="0"/>
              <a:t>Sales by Month : in this pie chart can show a variety of information, including sales trends, sales data by product, and sales distribution.</a:t>
            </a:r>
          </a:p>
        </p:txBody>
      </p:sp>
    </p:spTree>
    <p:extLst>
      <p:ext uri="{BB962C8B-B14F-4D97-AF65-F5344CB8AC3E}">
        <p14:creationId xmlns:p14="http://schemas.microsoft.com/office/powerpoint/2010/main" val="33921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5A2006D-4954-440B-884B-052804E0E01E}"/>
              </a:ext>
            </a:extLst>
          </p:cNvPr>
          <p:cNvGraphicFramePr>
            <a:graphicFrameLocks/>
          </p:cNvGraphicFramePr>
          <p:nvPr>
            <p:extLst>
              <p:ext uri="{D42A27DB-BD31-4B8C-83A1-F6EECF244321}">
                <p14:modId xmlns:p14="http://schemas.microsoft.com/office/powerpoint/2010/main" val="1845120320"/>
              </p:ext>
            </p:extLst>
          </p:nvPr>
        </p:nvGraphicFramePr>
        <p:xfrm>
          <a:off x="798888" y="471743"/>
          <a:ext cx="3446802" cy="207235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27C5333-8AE2-6172-9C92-78342FD2EED3}"/>
              </a:ext>
            </a:extLst>
          </p:cNvPr>
          <p:cNvSpPr txBox="1"/>
          <p:nvPr/>
        </p:nvSpPr>
        <p:spPr>
          <a:xfrm>
            <a:off x="5235804" y="471743"/>
            <a:ext cx="2869035" cy="1200329"/>
          </a:xfrm>
          <a:prstGeom prst="rect">
            <a:avLst/>
          </a:prstGeom>
          <a:noFill/>
        </p:spPr>
        <p:txBody>
          <a:bodyPr wrap="square" rtlCol="0">
            <a:spAutoFit/>
          </a:bodyPr>
          <a:lstStyle/>
          <a:p>
            <a:r>
              <a:rPr lang="en-US" dirty="0"/>
              <a:t>Sales by city : in this line chart show time intervals days. or another categorical variable relevant to the data</a:t>
            </a:r>
            <a:endParaRPr lang="en-IN" dirty="0"/>
          </a:p>
        </p:txBody>
      </p:sp>
      <p:graphicFrame>
        <p:nvGraphicFramePr>
          <p:cNvPr id="4" name="Chart 3">
            <a:extLst>
              <a:ext uri="{FF2B5EF4-FFF2-40B4-BE49-F238E27FC236}">
                <a16:creationId xmlns:a16="http://schemas.microsoft.com/office/drawing/2014/main" id="{05809809-F5DD-4C0A-9657-8DFC851FB416}"/>
              </a:ext>
            </a:extLst>
          </p:cNvPr>
          <p:cNvGraphicFramePr>
            <a:graphicFrameLocks/>
          </p:cNvGraphicFramePr>
          <p:nvPr>
            <p:extLst>
              <p:ext uri="{D42A27DB-BD31-4B8C-83A1-F6EECF244321}">
                <p14:modId xmlns:p14="http://schemas.microsoft.com/office/powerpoint/2010/main" val="410496260"/>
              </p:ext>
            </p:extLst>
          </p:nvPr>
        </p:nvGraphicFramePr>
        <p:xfrm>
          <a:off x="798888" y="3294776"/>
          <a:ext cx="3356457" cy="222518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D103BBA-B965-AF01-C442-08F3D33D3CC4}"/>
              </a:ext>
            </a:extLst>
          </p:cNvPr>
          <p:cNvSpPr txBox="1"/>
          <p:nvPr/>
        </p:nvSpPr>
        <p:spPr>
          <a:xfrm>
            <a:off x="5159229" y="3294776"/>
            <a:ext cx="2945610" cy="2031325"/>
          </a:xfrm>
          <a:prstGeom prst="rect">
            <a:avLst/>
          </a:prstGeom>
          <a:noFill/>
        </p:spPr>
        <p:txBody>
          <a:bodyPr wrap="square" rtlCol="0">
            <a:spAutoFit/>
          </a:bodyPr>
          <a:lstStyle/>
          <a:p>
            <a:r>
              <a:rPr lang="en-US" dirty="0"/>
              <a:t>Product by quantity ordered: in this bar chart show represents the quantity ordered for a specific product. Alternatively, maintain a natural or alphabetical product order.</a:t>
            </a:r>
            <a:endParaRPr lang="en-IN" dirty="0"/>
          </a:p>
        </p:txBody>
      </p:sp>
    </p:spTree>
    <p:extLst>
      <p:ext uri="{BB962C8B-B14F-4D97-AF65-F5344CB8AC3E}">
        <p14:creationId xmlns:p14="http://schemas.microsoft.com/office/powerpoint/2010/main" val="105436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A28B-A251-A862-B56D-0981CFE1960C}"/>
              </a:ext>
            </a:extLst>
          </p:cNvPr>
          <p:cNvSpPr>
            <a:spLocks noGrp="1"/>
          </p:cNvSpPr>
          <p:nvPr>
            <p:ph type="title"/>
          </p:nvPr>
        </p:nvSpPr>
        <p:spPr>
          <a:xfrm>
            <a:off x="838200" y="365125"/>
            <a:ext cx="3154960" cy="5532336"/>
          </a:xfrm>
        </p:spPr>
        <p:txBody>
          <a:bodyPr/>
          <a:lstStyle/>
          <a:p>
            <a:pPr algn="ctr"/>
            <a:r>
              <a:rPr lang="en-US" dirty="0">
                <a:solidFill>
                  <a:schemeClr val="bg2">
                    <a:lumMod val="20000"/>
                    <a:lumOff val="80000"/>
                  </a:schemeClr>
                </a:solidFill>
              </a:rPr>
              <a:t>Conclusion</a:t>
            </a:r>
            <a:endParaRPr lang="en-IN" dirty="0">
              <a:solidFill>
                <a:schemeClr val="bg2">
                  <a:lumMod val="20000"/>
                  <a:lumOff val="80000"/>
                </a:schemeClr>
              </a:solidFill>
            </a:endParaRPr>
          </a:p>
        </p:txBody>
      </p:sp>
      <p:sp>
        <p:nvSpPr>
          <p:cNvPr id="4" name="TextBox 3">
            <a:extLst>
              <a:ext uri="{FF2B5EF4-FFF2-40B4-BE49-F238E27FC236}">
                <a16:creationId xmlns:a16="http://schemas.microsoft.com/office/drawing/2014/main" id="{53A63AAA-E357-3EAB-FA87-F0A42D3FA564}"/>
              </a:ext>
            </a:extLst>
          </p:cNvPr>
          <p:cNvSpPr txBox="1"/>
          <p:nvPr/>
        </p:nvSpPr>
        <p:spPr>
          <a:xfrm>
            <a:off x="4387441" y="1040234"/>
            <a:ext cx="5394121" cy="3416320"/>
          </a:xfrm>
          <a:prstGeom prst="rect">
            <a:avLst/>
          </a:prstGeom>
          <a:solidFill>
            <a:schemeClr val="bg2">
              <a:lumMod val="60000"/>
              <a:lumOff val="40000"/>
            </a:schemeClr>
          </a:solidFill>
        </p:spPr>
        <p:txBody>
          <a:bodyPr wrap="square" rtlCol="0">
            <a:spAutoFit/>
          </a:bodyPr>
          <a:lstStyle/>
          <a:p>
            <a:r>
              <a:rPr lang="en-US" sz="1800" b="1" i="0" dirty="0">
                <a:solidFill>
                  <a:schemeClr val="bg2"/>
                </a:solidFill>
                <a:effectLst/>
                <a:highlight>
                  <a:srgbClr val="00FFFF"/>
                </a:highlight>
              </a:rPr>
              <a:t>Analyzed sales data to identify trends and insights using excel and   pivot table. Created an interactive dashboard to track sales performance by product. </a:t>
            </a:r>
            <a:r>
              <a:rPr lang="en-US" b="1" dirty="0">
                <a:solidFill>
                  <a:schemeClr val="bg2"/>
                </a:solidFill>
                <a:highlight>
                  <a:srgbClr val="00FFFF"/>
                </a:highlight>
              </a:rPr>
              <a:t>Mention any patterns or trends. Emphasize top selling and underperforming products. Discuss variation in demand across cities, customer adders, or time periods. Discuss external factors such as market trends, seasonal influences, or promotional campaigns. Highlight any internal factors, such as pricing strategies or supply chain efficiency</a:t>
            </a:r>
            <a:r>
              <a:rPr lang="en-US" b="1" dirty="0">
                <a:highlight>
                  <a:srgbClr val="00FFFF"/>
                </a:highlight>
              </a:rPr>
              <a:t>.</a:t>
            </a:r>
            <a:endParaRPr lang="en-IN" dirty="0">
              <a:highlight>
                <a:srgbClr val="00FFFF"/>
              </a:highlight>
            </a:endParaRPr>
          </a:p>
        </p:txBody>
      </p:sp>
    </p:spTree>
    <p:extLst>
      <p:ext uri="{BB962C8B-B14F-4D97-AF65-F5344CB8AC3E}">
        <p14:creationId xmlns:p14="http://schemas.microsoft.com/office/powerpoint/2010/main" val="2456325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TotalTime>
  <Words>328</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Ion</vt:lpstr>
      <vt:lpstr>BEKIRAN DASHBOARD USING EXCEL</vt:lpstr>
      <vt:lpstr>Project  overview</vt:lpstr>
      <vt:lpstr>Objective</vt:lpstr>
      <vt:lpstr>Tools used</vt:lpstr>
      <vt:lpstr>Dashboard Visualization(Charts)</vt:lpstr>
      <vt:lpstr>charts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colombowala</dc:creator>
  <cp:lastModifiedBy>divya colombowala</cp:lastModifiedBy>
  <cp:revision>1</cp:revision>
  <dcterms:created xsi:type="dcterms:W3CDTF">2024-11-29T06:30:02Z</dcterms:created>
  <dcterms:modified xsi:type="dcterms:W3CDTF">2024-11-29T09:45:30Z</dcterms:modified>
</cp:coreProperties>
</file>