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omments/comment1.xml" ContentType="application/vnd.openxmlformats-officedocument.presentationml.comment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283" r:id="rId3"/>
    <p:sldId id="284" r:id="rId4"/>
    <p:sldId id="280" r:id="rId5"/>
    <p:sldId id="282" r:id="rId6"/>
    <p:sldId id="259" r:id="rId7"/>
    <p:sldId id="261" r:id="rId8"/>
    <p:sldId id="260" r:id="rId9"/>
    <p:sldId id="263" r:id="rId10"/>
    <p:sldId id="331" r:id="rId11"/>
    <p:sldId id="264" r:id="rId12"/>
    <p:sldId id="287" r:id="rId13"/>
    <p:sldId id="392" r:id="rId14"/>
    <p:sldId id="292" r:id="rId15"/>
    <p:sldId id="288" r:id="rId16"/>
    <p:sldId id="290" r:id="rId17"/>
    <p:sldId id="291" r:id="rId18"/>
    <p:sldId id="393" r:id="rId19"/>
    <p:sldId id="293" r:id="rId20"/>
    <p:sldId id="303" r:id="rId21"/>
    <p:sldId id="306" r:id="rId22"/>
    <p:sldId id="294" r:id="rId23"/>
    <p:sldId id="295" r:id="rId24"/>
    <p:sldId id="305" r:id="rId25"/>
    <p:sldId id="308" r:id="rId26"/>
    <p:sldId id="307" r:id="rId27"/>
    <p:sldId id="297" r:id="rId28"/>
    <p:sldId id="309" r:id="rId29"/>
    <p:sldId id="310" r:id="rId30"/>
    <p:sldId id="311" r:id="rId31"/>
    <p:sldId id="319" r:id="rId32"/>
    <p:sldId id="322" r:id="rId33"/>
    <p:sldId id="324" r:id="rId34"/>
    <p:sldId id="323" r:id="rId35"/>
    <p:sldId id="405" r:id="rId36"/>
    <p:sldId id="394" r:id="rId37"/>
    <p:sldId id="312" r:id="rId38"/>
    <p:sldId id="327" r:id="rId39"/>
    <p:sldId id="266" r:id="rId40"/>
    <p:sldId id="268" r:id="rId41"/>
    <p:sldId id="325" r:id="rId42"/>
    <p:sldId id="326" r:id="rId43"/>
    <p:sldId id="269" r:id="rId44"/>
    <p:sldId id="330" r:id="rId45"/>
    <p:sldId id="332" r:id="rId46"/>
    <p:sldId id="328" r:id="rId47"/>
    <p:sldId id="403" r:id="rId48"/>
    <p:sldId id="329" r:id="rId49"/>
    <p:sldId id="333" r:id="rId50"/>
    <p:sldId id="400" r:id="rId51"/>
    <p:sldId id="401" r:id="rId52"/>
    <p:sldId id="402" r:id="rId53"/>
    <p:sldId id="270" r:id="rId54"/>
    <p:sldId id="334" r:id="rId55"/>
    <p:sldId id="335" r:id="rId56"/>
    <p:sldId id="336" r:id="rId57"/>
    <p:sldId id="342" r:id="rId58"/>
    <p:sldId id="314" r:id="rId59"/>
    <p:sldId id="349" r:id="rId60"/>
    <p:sldId id="343" r:id="rId61"/>
    <p:sldId id="344" r:id="rId62"/>
    <p:sldId id="341" r:id="rId63"/>
    <p:sldId id="345" r:id="rId64"/>
    <p:sldId id="346" r:id="rId65"/>
    <p:sldId id="347" r:id="rId66"/>
    <p:sldId id="348" r:id="rId67"/>
    <p:sldId id="395" r:id="rId68"/>
    <p:sldId id="316" r:id="rId69"/>
    <p:sldId id="351" r:id="rId70"/>
    <p:sldId id="350" r:id="rId71"/>
    <p:sldId id="352" r:id="rId72"/>
    <p:sldId id="353" r:id="rId73"/>
    <p:sldId id="354" r:id="rId74"/>
    <p:sldId id="355" r:id="rId75"/>
    <p:sldId id="358" r:id="rId76"/>
    <p:sldId id="359" r:id="rId77"/>
    <p:sldId id="360" r:id="rId78"/>
    <p:sldId id="361" r:id="rId79"/>
    <p:sldId id="362" r:id="rId80"/>
    <p:sldId id="399" r:id="rId81"/>
    <p:sldId id="338" r:id="rId82"/>
    <p:sldId id="363" r:id="rId83"/>
    <p:sldId id="364" r:id="rId84"/>
    <p:sldId id="356" r:id="rId85"/>
    <p:sldId id="357" r:id="rId86"/>
    <p:sldId id="365" r:id="rId87"/>
    <p:sldId id="396" r:id="rId88"/>
    <p:sldId id="317" r:id="rId89"/>
    <p:sldId id="371" r:id="rId90"/>
    <p:sldId id="366" r:id="rId91"/>
    <p:sldId id="367" r:id="rId92"/>
    <p:sldId id="368" r:id="rId93"/>
    <p:sldId id="369" r:id="rId94"/>
    <p:sldId id="370" r:id="rId95"/>
    <p:sldId id="414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397" r:id="rId104"/>
  </p:sldIdLst>
  <p:sldSz cx="12192000" cy="6858000"/>
  <p:notesSz cx="6858000" cy="9144000"/>
  <p:embeddedFontLst>
    <p:embeddedFont>
      <p:font typeface="Wingdings 2" panose="05020102010507070707" pitchFamily="18" charset="2"/>
      <p:regular r:id="rId107"/>
    </p:embeddedFont>
    <p:embeddedFont>
      <p:font typeface="隶书" panose="02010509060101010101" pitchFamily="49" charset="-122"/>
      <p:regular r:id="rId108"/>
    </p:embeddedFont>
    <p:embeddedFont>
      <p:font typeface="Constantia" panose="02030602050306030303" pitchFamily="18" charset="0"/>
      <p:regular r:id="rId109"/>
      <p:bold r:id="rId110"/>
      <p:italic r:id="rId111"/>
      <p:boldItalic r:id="rId112"/>
    </p:embeddedFont>
    <p:embeddedFont>
      <p:font typeface="Calibri" panose="020F0502020204030204" pitchFamily="34" charset="0"/>
      <p:regular r:id="rId113"/>
      <p:bold r:id="rId114"/>
      <p:italic r:id="rId115"/>
      <p:boldItalic r:id="rId116"/>
    </p:embeddedFont>
    <p:embeddedFont>
      <p:font typeface="Cambria Math" panose="02040503050406030204" pitchFamily="18" charset="0"/>
      <p:regular r:id="rId1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7922" autoAdjust="0"/>
  </p:normalViewPr>
  <p:slideViewPr>
    <p:cSldViewPr>
      <p:cViewPr varScale="1">
        <p:scale>
          <a:sx n="149" d="100"/>
          <a:sy n="149" d="100"/>
        </p:scale>
        <p:origin x="104" y="4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1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6.fntdata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7.fntdata"/><Relationship Id="rId118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8.fntdata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10T22:44:33.134" idx="1">
    <p:pos x="5472" y="1219"/>
    <p:text>陶哲轩在7岁进入高中就读，9岁进入大学，10岁、11岁、12岁参加国际数学奥林匹克竞赛，分获铜牌、银牌、金牌。他还未13岁时已赢得国际数学奥林匹克竞赛金牌，这项纪录至今也是由他保持。他在16岁获得学士学位，17岁获得硕士学位，21岁获得普林斯顿大学博士学位。他从24岁起在加利福尼亚大学洛杉矶分校担任教授，成为加利福尼亚大学洛杉矶分校有史以来最年轻的正教授。2006年，31岁时获得数学界的诺贝尔奖“菲尔兹”奖。</p:text>
    <p:extLst>
      <p:ext uri="{C676402C-5697-4E1C-873F-D02D1690AC5C}">
        <p15:threadingInfo xmlns:p15="http://schemas.microsoft.com/office/powerpoint/2012/main" timeZoneBias="-480"/>
      </p:ext>
    </p:extLst>
  </p:cm>
  <p:cm authorId="1" dt="2018-04-10T22:46:59.336" idx="2">
    <p:pos x="5472" y="1315"/>
    <p:text>2014年6月荣获被喻为“豪华版诺贝尔奖”的“科学突破奖”的数学奖，奖金高达300万美元。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632-885D-4831-9476-D76FE939E0A1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4385-8513-453C-9E3D-636D0AA40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AA0-8216-4751-9814-EA67007A7C0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76B2B-4BAF-43E6-B118-D588ADE20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76B2B-4BAF-43E6-B118-D588ADE2078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E6E29A-1F8C-4624-8963-AF6D9447B968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6F95D5-60A3-455B-B6CD-4DC2757B130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mersenne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2.xml"/><Relationship Id="rId7" Type="http://schemas.openxmlformats.org/officeDocument/2006/relationships/image" Target="../media/image1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Theory and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: Let m be a positive integer.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congruent modulo </a:t>
            </a:r>
            <a:r>
              <a:rPr lang="en-US" i="1" dirty="0"/>
              <a:t>m</a:t>
            </a:r>
            <a:r>
              <a:rPr lang="en-US" dirty="0"/>
              <a:t> if and only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km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then (by the definition of congruence)  </a:t>
            </a:r>
            <a:r>
              <a:rPr lang="en-US" i="1" dirty="0"/>
              <a:t>m</a:t>
            </a:r>
            <a:r>
              <a:rPr lang="en-US" dirty="0"/>
              <a:t> | </a:t>
            </a:r>
            <a:r>
              <a:rPr lang="en-US" i="1" dirty="0"/>
              <a:t>a – b</a:t>
            </a:r>
            <a:r>
              <a:rPr lang="en-US" dirty="0"/>
              <a:t>. Hence,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– b = km </a:t>
            </a:r>
            <a:r>
              <a:rPr lang="en-US" dirty="0"/>
              <a:t>and equivalently </a:t>
            </a:r>
            <a:r>
              <a:rPr lang="en-US" i="1" dirty="0"/>
              <a:t>a = b + km.</a:t>
            </a:r>
          </a:p>
          <a:p>
            <a:pPr lvl="1"/>
            <a:r>
              <a:rPr lang="en-US" dirty="0"/>
              <a:t>Conversely, if there is an integer </a:t>
            </a:r>
            <a:r>
              <a:rPr lang="en-US" i="1" dirty="0"/>
              <a:t>k</a:t>
            </a:r>
            <a:r>
              <a:rPr lang="en-US" dirty="0"/>
              <a:t> such that </a:t>
            </a:r>
            <a:r>
              <a:rPr lang="en-US" i="1" dirty="0"/>
              <a:t>a = b + km, </a:t>
            </a:r>
            <a:r>
              <a:rPr lang="en-US" dirty="0"/>
              <a:t>then</a:t>
            </a:r>
            <a:r>
              <a:rPr lang="en-US" i="1" dirty="0"/>
              <a:t> km = a – b. </a:t>
            </a:r>
            <a:r>
              <a:rPr lang="en-US" dirty="0"/>
              <a:t>Hence</a:t>
            </a:r>
            <a:r>
              <a:rPr lang="en-US" i="1" dirty="0"/>
              <a:t>, m</a:t>
            </a:r>
            <a:r>
              <a:rPr lang="en-US" dirty="0"/>
              <a:t> | </a:t>
            </a:r>
            <a:r>
              <a:rPr lang="en-US" i="1" dirty="0"/>
              <a:t>a – b </a:t>
            </a:r>
            <a:r>
              <a:rPr lang="en-US" dirty="0"/>
              <a:t>and</a:t>
            </a:r>
            <a:r>
              <a:rPr lang="en-US" i="1" dirty="0"/>
              <a:t> 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82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Cryptographic Protocols: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8463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   Adding a </a:t>
            </a:r>
            <a:r>
              <a:rPr lang="en-US" i="1" dirty="0"/>
              <a:t>digital signature </a:t>
            </a:r>
            <a:r>
              <a:rPr lang="en-US" dirty="0"/>
              <a:t>to a message is a way of ensuring the recipient that the message came from the purported sender.</a:t>
            </a:r>
          </a:p>
          <a:p>
            <a:r>
              <a:rPr lang="en-US" dirty="0"/>
              <a:t>Suppose that Alice’s RSA public key is (</a:t>
            </a:r>
            <a:r>
              <a:rPr lang="en-US" i="1" dirty="0" err="1"/>
              <a:t>n,e</a:t>
            </a:r>
            <a:r>
              <a:rPr lang="en-US" dirty="0"/>
              <a:t>) and her private key is </a:t>
            </a:r>
            <a:r>
              <a:rPr lang="en-US" i="1" dirty="0"/>
              <a:t>d</a:t>
            </a:r>
            <a:r>
              <a:rPr lang="en-US" dirty="0"/>
              <a:t>. Alice encrypts a plain text message </a:t>
            </a:r>
            <a:r>
              <a:rPr lang="en-US" i="1" dirty="0"/>
              <a:t>x</a:t>
            </a:r>
            <a:r>
              <a:rPr lang="en-US" dirty="0"/>
              <a:t> using </a:t>
            </a:r>
            <a:r>
              <a:rPr lang="en-US" i="1" dirty="0"/>
              <a:t>E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)= </a:t>
            </a:r>
            <a:r>
              <a:rPr lang="en-US" i="1" dirty="0" err="1"/>
              <a:t>x</a:t>
            </a:r>
            <a:r>
              <a:rPr lang="en-US" i="1" baseline="30000" dirty="0" err="1"/>
              <a:t>e</a:t>
            </a:r>
            <a:r>
              <a:rPr lang="en-US" i="1" baseline="30000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 She decrypts a </a:t>
            </a:r>
            <a:r>
              <a:rPr lang="en-US" dirty="0" err="1"/>
              <a:t>ciphertext</a:t>
            </a:r>
            <a:r>
              <a:rPr lang="en-US" dirty="0"/>
              <a:t> message  </a:t>
            </a:r>
            <a:r>
              <a:rPr lang="en-US" i="1" dirty="0"/>
              <a:t>y</a:t>
            </a:r>
            <a:r>
              <a:rPr lang="en-US" dirty="0"/>
              <a:t> using</a:t>
            </a:r>
            <a:r>
              <a:rPr lang="en-US" i="1" dirty="0"/>
              <a:t> D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y</a:t>
            </a:r>
            <a:r>
              <a:rPr lang="en-US" dirty="0"/>
              <a:t>)= </a:t>
            </a:r>
            <a:r>
              <a:rPr lang="en-US" i="1" dirty="0"/>
              <a:t>y</a:t>
            </a:r>
            <a:r>
              <a:rPr lang="en-US" i="1" baseline="30000" dirty="0"/>
              <a:t>d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Alice wants to send a message </a:t>
            </a:r>
            <a:r>
              <a:rPr lang="en-US" i="1" dirty="0"/>
              <a:t>M</a:t>
            </a:r>
            <a:r>
              <a:rPr lang="en-US" dirty="0"/>
              <a:t> so that everyone who receives the message knows that it came from her.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translates the message to numerical equivalents  and splits into blocks, just as in RSA encryption.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then applies her decryption function</a:t>
            </a:r>
            <a:r>
              <a:rPr lang="en-US" i="1" dirty="0"/>
              <a:t> D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to the blocks  and sends the results to all intended recipients.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The recipients apply Alice’s encryption function and the result is the original plain text since</a:t>
            </a:r>
            <a:r>
              <a:rPr lang="en-US" i="1" dirty="0"/>
              <a:t> E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D</a:t>
            </a:r>
            <a:r>
              <a:rPr lang="en-US" baseline="-25000" dirty="0"/>
              <a:t>(</a:t>
            </a:r>
            <a:r>
              <a:rPr lang="en-US" i="1" baseline="-25000" dirty="0" err="1"/>
              <a:t>n</a:t>
            </a:r>
            <a:r>
              <a:rPr lang="en-US" baseline="-25000" dirty="0" err="1"/>
              <a:t>,</a:t>
            </a:r>
            <a:r>
              <a:rPr lang="en-US" i="1" baseline="-25000" dirty="0" err="1"/>
              <a:t>e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))=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Everyone who receives the message can then be certain that it came from Alice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zh-CN" altLang="en-US" dirty="0" smtClean="0"/>
              <a:t>用私钥加密，用公钥解密。因为私钥只有</a:t>
            </a:r>
            <a:r>
              <a:rPr lang="en-US" altLang="zh-CN" dirty="0" smtClean="0"/>
              <a:t>Alice</a:t>
            </a:r>
            <a:r>
              <a:rPr lang="zh-CN" altLang="en-US" dirty="0" smtClean="0"/>
              <a:t>知道，所以可以用于认证来源。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516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Cryptographic Protocols: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b="1" dirty="0"/>
              <a:t>Example</a:t>
            </a:r>
            <a:r>
              <a:rPr lang="en-US" dirty="0"/>
              <a:t>: Suppose Alice’s RSA cryptosystem is the same as in the earlier example with  key(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),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59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/>
              <a:t> are primes and                                               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,(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−1)) =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42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58</a:t>
            </a:r>
            <a:r>
              <a:rPr lang="en-US" dirty="0">
                <a:latin typeface="Cambria Math"/>
                <a:ea typeface="Cambria Math"/>
              </a:rPr>
              <a:t>) = 1. </a:t>
            </a:r>
          </a:p>
          <a:p>
            <a:pPr>
              <a:buNone/>
            </a:pPr>
            <a:r>
              <a:rPr lang="en-US" dirty="0"/>
              <a:t>      Her decryption key is d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937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 She wants to send the message “MEET AT NOON” to her friends so that they can be certain that the message is from her.</a:t>
            </a:r>
          </a:p>
          <a:p>
            <a:pPr>
              <a:buNone/>
            </a:pPr>
            <a:r>
              <a:rPr lang="en-US" b="1" dirty="0"/>
              <a:t>     Solution</a:t>
            </a:r>
            <a:r>
              <a:rPr lang="en-US" dirty="0"/>
              <a:t>: Alice translates the message into blocks of digits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1204 0419 0019 1314 1413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then applies her decryption transformation </a:t>
            </a:r>
            <a:r>
              <a:rPr lang="en-US" i="1" dirty="0"/>
              <a:t>D</a:t>
            </a:r>
            <a:r>
              <a:rPr lang="en-US" baseline="-25000" dirty="0"/>
              <a:t>(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2537,13</a:t>
            </a:r>
            <a:r>
              <a:rPr lang="en-US" baseline="-25000" dirty="0"/>
              <a:t>)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)=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</a:t>
            </a:r>
            <a:r>
              <a:rPr lang="en-US" i="1" baseline="30000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 to each block.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finds (using her laptop, programming skills, and knowledge of discrete mathematics) that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1204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817, 419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555 ,  19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1310, 1314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2173, and 1413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937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 = 1026.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She sends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0817 0555 1310 2173 1026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When one of her friends receive the message, they apply Alice’s encryption transformation </a:t>
            </a:r>
            <a:r>
              <a:rPr lang="en-US" i="1" dirty="0"/>
              <a:t>E</a:t>
            </a:r>
            <a:r>
              <a:rPr lang="en-US" baseline="-25000" dirty="0"/>
              <a:t>(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2537,13</a:t>
            </a:r>
            <a:r>
              <a:rPr lang="en-US" baseline="-25000" dirty="0"/>
              <a:t>)</a:t>
            </a:r>
            <a:r>
              <a:rPr lang="en-US" dirty="0"/>
              <a:t> to each block. They then obtain the original message which they translate back to English letters.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5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0E50D-AB5E-4D2B-8B2D-0E256768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dirty="0"/>
              <a:t>Combing Digital Signatures and Digital encryptions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25B17-15F7-4697-A90A-380A1686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Alice wants to send a message </a:t>
            </a:r>
            <a:r>
              <a:rPr lang="en-US" altLang="zh-CN" i="1" dirty="0"/>
              <a:t>M</a:t>
            </a:r>
            <a:r>
              <a:rPr lang="en-US" altLang="zh-CN" dirty="0"/>
              <a:t> to Bob so that Bob receives the message knows that it came from her. Bob also want the message is only for him.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/>
              <a:t>She translates the message to numerical equivalents  and splits into blocks, just as in RSA encryption.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/>
              <a:t>She first applies Bob’s  encryption function</a:t>
            </a:r>
            <a:r>
              <a:rPr lang="en-US" altLang="zh-CN" i="1" dirty="0"/>
              <a:t> E</a:t>
            </a:r>
            <a:r>
              <a:rPr lang="en-US" altLang="zh-CN" baseline="-25000" dirty="0"/>
              <a:t>(</a:t>
            </a:r>
            <a:r>
              <a:rPr lang="en-US" altLang="zh-CN" i="1" baseline="-25000" dirty="0" err="1"/>
              <a:t>n’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e</a:t>
            </a:r>
            <a:r>
              <a:rPr lang="en-US" altLang="zh-CN" i="1" baseline="-25000" dirty="0"/>
              <a:t>’</a:t>
            </a:r>
            <a:r>
              <a:rPr lang="en-US" altLang="zh-CN" baseline="-25000" dirty="0"/>
              <a:t>)</a:t>
            </a:r>
            <a:r>
              <a:rPr lang="en-US" altLang="zh-CN" dirty="0"/>
              <a:t> to the blocks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/>
              <a:t>She then applies her decryption function</a:t>
            </a:r>
            <a:r>
              <a:rPr lang="en-US" altLang="zh-CN" i="1" dirty="0"/>
              <a:t> D</a:t>
            </a:r>
            <a:r>
              <a:rPr lang="en-US" altLang="zh-CN" baseline="-25000" dirty="0"/>
              <a:t>(</a:t>
            </a:r>
            <a:r>
              <a:rPr lang="en-US" altLang="zh-CN" i="1" baseline="-25000" dirty="0" err="1"/>
              <a:t>n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e</a:t>
            </a:r>
            <a:r>
              <a:rPr lang="en-US" altLang="zh-CN" baseline="-25000" dirty="0"/>
              <a:t>)</a:t>
            </a:r>
            <a:r>
              <a:rPr lang="en-US" altLang="zh-CN" dirty="0"/>
              <a:t> to the blocks  and sends the results to all intended recipients.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altLang="zh-CN" dirty="0"/>
              <a:t>Bob apply Alice’s encryption function and his own decryption function</a:t>
            </a:r>
            <a:r>
              <a:rPr lang="en-US" altLang="zh-CN" i="1" dirty="0"/>
              <a:t> D</a:t>
            </a:r>
            <a:r>
              <a:rPr lang="en-US" altLang="zh-CN" baseline="-25000" dirty="0"/>
              <a:t>(</a:t>
            </a:r>
            <a:r>
              <a:rPr lang="en-US" altLang="zh-CN" i="1" baseline="-25000" dirty="0" err="1"/>
              <a:t>n’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e</a:t>
            </a:r>
            <a:r>
              <a:rPr lang="en-US" altLang="zh-CN" i="1" baseline="-25000" dirty="0"/>
              <a:t>’</a:t>
            </a:r>
            <a:r>
              <a:rPr lang="en-US" altLang="zh-CN" baseline="-25000" dirty="0"/>
              <a:t>)</a:t>
            </a:r>
            <a:r>
              <a:rPr lang="en-US" altLang="zh-CN" dirty="0"/>
              <a:t> the result is : (</a:t>
            </a:r>
            <a:r>
              <a:rPr lang="en-US" altLang="zh-CN" i="1" dirty="0"/>
              <a:t>D</a:t>
            </a:r>
            <a:r>
              <a:rPr lang="en-US" altLang="zh-CN" baseline="-25000" dirty="0"/>
              <a:t>(</a:t>
            </a:r>
            <a:r>
              <a:rPr lang="en-US" altLang="zh-CN" i="1" baseline="-25000" dirty="0" err="1"/>
              <a:t>n’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e</a:t>
            </a:r>
            <a:r>
              <a:rPr lang="en-US" altLang="zh-CN" i="1" baseline="-25000" dirty="0"/>
              <a:t>’</a:t>
            </a:r>
            <a:r>
              <a:rPr lang="en-US" altLang="zh-CN" baseline="-25000" dirty="0"/>
              <a:t>)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baseline="-25000" dirty="0"/>
              <a:t>(</a:t>
            </a:r>
            <a:r>
              <a:rPr lang="en-US" altLang="zh-CN" i="1" baseline="-25000" dirty="0" err="1"/>
              <a:t>n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e</a:t>
            </a:r>
            <a:r>
              <a:rPr lang="en-US" altLang="zh-CN" baseline="-25000" dirty="0"/>
              <a:t>)</a:t>
            </a:r>
            <a:r>
              <a:rPr lang="en-US" altLang="zh-CN" dirty="0"/>
              <a:t> (</a:t>
            </a:r>
            <a:r>
              <a:rPr lang="en-US" altLang="zh-CN" i="1" dirty="0"/>
              <a:t>D</a:t>
            </a:r>
            <a:r>
              <a:rPr lang="en-US" altLang="zh-CN" baseline="-25000" dirty="0"/>
              <a:t>(</a:t>
            </a:r>
            <a:r>
              <a:rPr lang="en-US" altLang="zh-CN" i="1" baseline="-25000" dirty="0" err="1"/>
              <a:t>n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e</a:t>
            </a:r>
            <a:r>
              <a:rPr lang="en-US" altLang="zh-CN" baseline="-25000" dirty="0"/>
              <a:t>)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baseline="-25000" dirty="0"/>
              <a:t>(</a:t>
            </a:r>
            <a:r>
              <a:rPr lang="en-US" altLang="zh-CN" i="1" baseline="-25000" dirty="0" err="1"/>
              <a:t>n’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e</a:t>
            </a:r>
            <a:r>
              <a:rPr lang="en-US" altLang="zh-CN" i="1" baseline="-25000" dirty="0"/>
              <a:t>’</a:t>
            </a:r>
            <a:r>
              <a:rPr lang="en-US" altLang="zh-CN" baseline="-25000" dirty="0"/>
              <a:t>)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))))) = </a:t>
            </a:r>
            <a:r>
              <a:rPr lang="en-US" altLang="zh-CN" i="1" dirty="0"/>
              <a:t>x</a:t>
            </a:r>
            <a:r>
              <a:rPr lang="en-US" altLang="zh-CN" dirty="0"/>
              <a:t>. </a:t>
            </a:r>
          </a:p>
          <a:p>
            <a:pPr>
              <a:buNone/>
            </a:pPr>
            <a:r>
              <a:rPr lang="en-US" altLang="zh-CN" dirty="0"/>
              <a:t>    Bob receives the message can then be certain that it came from Alice and it is only for him.</a:t>
            </a:r>
          </a:p>
        </p:txBody>
      </p:sp>
    </p:spTree>
    <p:extLst>
      <p:ext uri="{BB962C8B-B14F-4D97-AF65-F5344CB8AC3E}">
        <p14:creationId xmlns:p14="http://schemas.microsoft.com/office/powerpoint/2010/main" val="21778538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B0F0"/>
                </a:solidFill>
              </a:rPr>
              <a:t> 无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        (mod </a:t>
            </a:r>
            <a:r>
              <a:rPr lang="en-US" i="1" dirty="0"/>
              <a:t>m</a:t>
            </a:r>
            <a:r>
              <a:rPr lang="en-US" dirty="0"/>
              <a:t>) and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dirty="0"/>
              <a:t>The use of “mod” in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dirty="0"/>
              <a:t>are different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is a relation on the set of integers.</a:t>
            </a:r>
          </a:p>
          <a:p>
            <a:pPr lvl="1"/>
            <a:r>
              <a:rPr lang="en-US" dirty="0"/>
              <a:t>In</a:t>
            </a:r>
            <a:r>
              <a:rPr lang="en-US" i="1" dirty="0"/>
              <a:t> a </a:t>
            </a:r>
            <a:r>
              <a:rPr lang="en-US" b="1" dirty="0"/>
              <a:t>mod</a:t>
            </a:r>
            <a:r>
              <a:rPr lang="en-US" i="1" dirty="0"/>
              <a:t> m = b,  </a:t>
            </a:r>
            <a:r>
              <a:rPr lang="en-US" dirty="0"/>
              <a:t>the notation </a:t>
            </a:r>
            <a:r>
              <a:rPr lang="en-US" b="1" dirty="0"/>
              <a:t>mod</a:t>
            </a:r>
            <a:r>
              <a:rPr lang="en-US" dirty="0"/>
              <a:t> denotes a function</a:t>
            </a:r>
            <a:r>
              <a:rPr lang="en-US" i="1" dirty="0"/>
              <a:t>.</a:t>
            </a:r>
          </a:p>
          <a:p>
            <a:r>
              <a:rPr lang="en-US" dirty="0"/>
              <a:t>The relationship between these notations is made clear in this theorem.</a:t>
            </a:r>
          </a:p>
          <a:p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integers, and let </a:t>
            </a:r>
            <a:r>
              <a:rPr lang="en-US" i="1" dirty="0"/>
              <a:t>m</a:t>
            </a:r>
            <a:r>
              <a:rPr lang="en-US" dirty="0"/>
              <a:t> be a positive integer. Then </a:t>
            </a:r>
            <a:r>
              <a:rPr lang="en-US" i="1" dirty="0"/>
              <a:t>a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i="1" dirty="0"/>
              <a:t> 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 if and only if       </a:t>
            </a:r>
            <a:r>
              <a:rPr lang="en-US" i="1" dirty="0"/>
              <a:t>a </a:t>
            </a:r>
            <a:r>
              <a:rPr lang="en-US" b="1" dirty="0"/>
              <a:t>mod</a:t>
            </a:r>
            <a:r>
              <a:rPr lang="en-US" i="1" dirty="0"/>
              <a:t> m = b </a:t>
            </a:r>
            <a:r>
              <a:rPr lang="en-US" b="1" dirty="0"/>
              <a:t>mod</a:t>
            </a:r>
            <a:r>
              <a:rPr lang="en-US" i="1" dirty="0"/>
              <a:t> m. </a:t>
            </a:r>
            <a:r>
              <a:rPr lang="en-US" dirty="0"/>
              <a:t>(</a:t>
            </a:r>
            <a:r>
              <a:rPr lang="en-US" i="1" dirty="0"/>
              <a:t>Proof  in the exercises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Congruences</a:t>
            </a:r>
            <a:r>
              <a:rPr lang="en-US" dirty="0"/>
              <a:t> of Sums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: Let m be a positive integer.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then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Because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 and </a:t>
            </a:r>
            <a:r>
              <a:rPr lang="en-US" i="1" dirty="0"/>
              <a:t>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 err="1"/>
              <a:t>sm</a:t>
            </a:r>
            <a:r>
              <a:rPr lang="en-US" dirty="0"/>
              <a:t> and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 </a:t>
            </a:r>
            <a:r>
              <a:rPr lang="en-US" dirty="0"/>
              <a:t>+ </a:t>
            </a:r>
            <a:r>
              <a:rPr lang="en-US" i="1" dirty="0"/>
              <a:t>tm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 </a:t>
            </a:r>
          </a:p>
          <a:p>
            <a:pPr lvl="2"/>
            <a:r>
              <a:rPr lang="en-US" i="1" dirty="0"/>
              <a:t>b + d = </a:t>
            </a:r>
            <a:r>
              <a:rPr lang="en-US" dirty="0"/>
              <a:t>(</a:t>
            </a:r>
            <a:r>
              <a:rPr lang="en-US" i="1" dirty="0"/>
              <a:t>a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+ </a:t>
            </a:r>
            <a:r>
              <a:rPr lang="en-US" dirty="0"/>
              <a:t>(</a:t>
            </a:r>
            <a:r>
              <a:rPr lang="en-US" i="1" dirty="0"/>
              <a:t>c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a + c</a:t>
            </a:r>
            <a:r>
              <a:rPr lang="en-US" dirty="0"/>
              <a:t>)</a:t>
            </a:r>
            <a:r>
              <a:rPr lang="en-US" i="1" dirty="0"/>
              <a:t> + m</a:t>
            </a:r>
            <a:r>
              <a:rPr lang="en-US" dirty="0"/>
              <a:t>(</a:t>
            </a:r>
            <a:r>
              <a:rPr lang="en-US" i="1" dirty="0"/>
              <a:t>s + t</a:t>
            </a:r>
            <a:r>
              <a:rPr lang="en-US" dirty="0"/>
              <a:t>) and</a:t>
            </a:r>
          </a:p>
          <a:p>
            <a:pPr lvl="2"/>
            <a:r>
              <a:rPr lang="en-US" i="1" dirty="0"/>
              <a:t>b d = </a:t>
            </a:r>
            <a:r>
              <a:rPr lang="en-US" dirty="0"/>
              <a:t>(</a:t>
            </a:r>
            <a:r>
              <a:rPr lang="en-US" i="1" dirty="0"/>
              <a:t>a 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sm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c + tm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ac + m</a:t>
            </a:r>
            <a:r>
              <a:rPr lang="en-US" dirty="0"/>
              <a:t>(</a:t>
            </a:r>
            <a:r>
              <a:rPr lang="en-US" i="1" dirty="0"/>
              <a:t>at + </a:t>
            </a:r>
            <a:r>
              <a:rPr lang="en-US" i="1" dirty="0" err="1"/>
              <a:t>cs</a:t>
            </a:r>
            <a:r>
              <a:rPr lang="en-US" i="1" dirty="0"/>
              <a:t> + </a:t>
            </a:r>
            <a:r>
              <a:rPr lang="en-US" i="1" dirty="0" err="1"/>
              <a:t>stm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Hence, </a:t>
            </a:r>
            <a:r>
              <a:rPr lang="en-US" i="1" dirty="0"/>
              <a:t>a + 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+ d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and </a:t>
            </a:r>
            <a:r>
              <a:rPr lang="en-US" i="1" dirty="0"/>
              <a:t>ac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).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Because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and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, it follows 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that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 = 7 + 11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  </a:t>
            </a:r>
          </a:p>
          <a:p>
            <a:pPr lvl="2">
              <a:buNone/>
            </a:pP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77 = 7  11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4876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Algebraic Manipulation of </a:t>
            </a:r>
            <a:r>
              <a:rPr lang="en-US" sz="4000" dirty="0" err="1"/>
              <a:t>Congruences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Multiplying both sides of a valid congruence by an integer preserves validity. </a:t>
            </a:r>
          </a:p>
          <a:p>
            <a:pPr lvl="1">
              <a:buNone/>
            </a:pPr>
            <a:r>
              <a:rPr lang="en-US" dirty="0"/>
              <a:t>   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holds then </a:t>
            </a:r>
            <a:r>
              <a:rPr lang="en-US" i="1" dirty="0" err="1"/>
              <a:t>c</a:t>
            </a:r>
            <a:r>
              <a:rPr lang="en-US" dirty="0" err="1">
                <a:ea typeface="Cambria Math"/>
              </a:rPr>
              <a:t>∙</a:t>
            </a:r>
            <a:r>
              <a:rPr lang="en-US" i="1" dirty="0" err="1"/>
              <a:t>a</a:t>
            </a:r>
            <a:r>
              <a:rPr lang="en-US" i="1" dirty="0"/>
              <a:t>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 err="1"/>
              <a:t>c</a:t>
            </a:r>
            <a:r>
              <a:rPr lang="en-US" dirty="0" err="1">
                <a:ea typeface="Cambria Math"/>
              </a:rPr>
              <a:t>∙</a:t>
            </a:r>
            <a:r>
              <a:rPr lang="en-US" i="1" dirty="0" err="1"/>
              <a:t>b</a:t>
            </a:r>
            <a:r>
              <a:rPr lang="en-US" i="1" dirty="0"/>
              <a:t>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integer, holds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Adding an integer to both sides of a valid congruence preserves validity.</a:t>
            </a:r>
          </a:p>
          <a:p>
            <a:pPr lvl="1">
              <a:buNone/>
            </a:pPr>
            <a:r>
              <a:rPr lang="en-US" dirty="0"/>
              <a:t>    If 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 holds then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</a:t>
            </a:r>
            <a:r>
              <a:rPr lang="en-US" i="1" dirty="0"/>
              <a:t>c</a:t>
            </a:r>
            <a:r>
              <a:rPr lang="en-US" dirty="0">
                <a:ea typeface="Cambria Math"/>
              </a:rPr>
              <a:t> +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), where </a:t>
            </a:r>
            <a:r>
              <a:rPr lang="en-US" i="1" dirty="0"/>
              <a:t>c</a:t>
            </a:r>
            <a:r>
              <a:rPr lang="en-US" dirty="0"/>
              <a:t> is any integer, holds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 with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Dividing a congruence by an integer does not always produce a valid congruence.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</a:t>
            </a:r>
            <a:r>
              <a:rPr lang="en-US" dirty="0"/>
              <a:t>: The congruence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) holds. But dividing both sides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does not produce a valid congruence since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14/2 = 7 and 8/2 = 4, but     7</a:t>
            </a:r>
            <a:r>
              <a:rPr lang="en-US" dirty="0">
                <a:latin typeface="Cambria Math"/>
                <a:ea typeface="Cambria Math"/>
              </a:rPr>
              <a:t>≢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(mod 6).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See Section 4.3 for conditions when division is 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the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Function of Products and Sums</a:t>
            </a:r>
            <a:r>
              <a:rPr lang="en-US" i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 following corollary to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 to  compute the remainder of the product or sum of two integers when divided by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from the remainders when each is divided by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  <a:endParaRPr lang="en-US" b="1" dirty="0"/>
          </a:p>
          <a:p>
            <a:pPr>
              <a:buNone/>
            </a:pPr>
            <a:r>
              <a:rPr lang="en-US" b="1" dirty="0"/>
              <a:t>   Corollary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 be a positive integer and let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  be integers. Then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en-US" i="1" dirty="0"/>
              <a:t>a + b) </a:t>
            </a:r>
            <a:r>
              <a:rPr lang="en-US" dirty="0"/>
              <a:t>(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=  </a:t>
            </a:r>
            <a:r>
              <a:rPr lang="en-US" i="1" dirty="0"/>
              <a:t> </a:t>
            </a:r>
            <a:r>
              <a:rPr lang="en-US" dirty="0"/>
              <a:t>((</a:t>
            </a:r>
            <a:r>
              <a:rPr lang="en-US" i="1" dirty="0"/>
              <a:t>a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 + (</a:t>
            </a:r>
            <a:r>
              <a:rPr lang="en-US" i="1" dirty="0"/>
              <a:t>b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)) </a:t>
            </a:r>
            <a:r>
              <a:rPr lang="en-US" b="1" dirty="0"/>
              <a:t>mod</a:t>
            </a:r>
            <a:r>
              <a:rPr lang="en-US" i="1" dirty="0"/>
              <a:t> m</a:t>
            </a:r>
          </a:p>
          <a:p>
            <a:pPr>
              <a:buNone/>
            </a:pPr>
            <a:r>
              <a:rPr lang="en-US" i="1" dirty="0"/>
              <a:t>    </a:t>
            </a:r>
            <a:r>
              <a:rPr lang="en-US" dirty="0"/>
              <a:t>and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i="1" dirty="0" err="1"/>
              <a:t>ab</a:t>
            </a:r>
            <a:r>
              <a:rPr lang="en-US" i="1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 </a:t>
            </a:r>
            <a:r>
              <a:rPr lang="en-US" i="1" dirty="0"/>
              <a:t>= </a:t>
            </a:r>
            <a:r>
              <a:rPr lang="en-US" dirty="0"/>
              <a:t>((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)) </a:t>
            </a:r>
            <a:r>
              <a:rPr lang="en-US" b="1" dirty="0"/>
              <a:t>mod</a:t>
            </a:r>
            <a:r>
              <a:rPr lang="en-US" i="1" dirty="0"/>
              <a:t> m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    (</a:t>
            </a:r>
            <a:r>
              <a:rPr lang="en-US" i="1" dirty="0"/>
              <a:t>proof  in text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Definitions</a:t>
            </a:r>
            <a:r>
              <a:rPr lang="en-US" dirty="0"/>
              <a:t>: Let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/>
              <a:t> be the set of nonnegative integers less than </a:t>
            </a:r>
            <a:r>
              <a:rPr lang="en-US" i="1" dirty="0"/>
              <a:t>m</a:t>
            </a:r>
            <a:r>
              <a:rPr lang="en-US" dirty="0"/>
              <a:t>: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…., </a:t>
            </a:r>
            <a:r>
              <a:rPr lang="en-US" i="1" dirty="0"/>
              <a:t>m</a:t>
            </a:r>
            <a:r>
              <a:rPr lang="en-US" dirty="0">
                <a:latin typeface="Cambria Math"/>
                <a:ea typeface="Cambria Math"/>
              </a:rPr>
              <a:t>−1</a:t>
            </a:r>
            <a:r>
              <a:rPr lang="en-US" dirty="0">
                <a:ea typeface="Cambria Math"/>
              </a:rPr>
              <a:t>}</a:t>
            </a:r>
          </a:p>
          <a:p>
            <a:r>
              <a:rPr lang="en-US" dirty="0">
                <a:ea typeface="Cambria Math"/>
              </a:rPr>
              <a:t>The operation 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This is </a:t>
            </a:r>
            <a:r>
              <a:rPr lang="en-US" i="1" dirty="0">
                <a:ea typeface="Cambria Math"/>
              </a:rPr>
              <a:t>addition modulo m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The operation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baseline="-25000" dirty="0">
                <a:ea typeface="Cambria Math"/>
              </a:rPr>
              <a:t> </a:t>
            </a:r>
            <a:r>
              <a:rPr lang="en-US" dirty="0">
                <a:ea typeface="Cambria Math"/>
              </a:rPr>
              <a:t> is defined as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) </a:t>
            </a:r>
            <a:r>
              <a:rPr lang="en-US" b="1" dirty="0">
                <a:ea typeface="Cambria Math"/>
              </a:rPr>
              <a:t>mod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. This is </a:t>
            </a:r>
            <a:r>
              <a:rPr lang="en-US" i="1" dirty="0">
                <a:ea typeface="Cambria Math"/>
              </a:rPr>
              <a:t>multiplication modulo m</a:t>
            </a:r>
            <a:r>
              <a:rPr lang="en-US" dirty="0">
                <a:ea typeface="Cambria Math"/>
              </a:rPr>
              <a:t>.</a:t>
            </a:r>
          </a:p>
          <a:p>
            <a:r>
              <a:rPr lang="en-US" dirty="0">
                <a:ea typeface="Cambria Math"/>
              </a:rPr>
              <a:t>Using these operations is said to be doing </a:t>
            </a:r>
            <a:r>
              <a:rPr lang="en-US" i="1" dirty="0">
                <a:ea typeface="Cambria Math"/>
              </a:rPr>
              <a:t>arithmetic modulo m</a:t>
            </a:r>
            <a:r>
              <a:rPr lang="en-US" dirty="0">
                <a:ea typeface="Cambria Math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Find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/>
              <a:t>  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: Using the definitions above: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 = (7 + 9)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16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5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>
                <a:ea typeface="Cambria Math"/>
              </a:rPr>
              <a:t>∙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 = (7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9) 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63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11 = 8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500" dirty="0">
                <a:ea typeface="Cambria Math"/>
              </a:rPr>
              <a:t>The operations +</a:t>
            </a:r>
            <a:r>
              <a:rPr lang="en-US" sz="5500" i="1" baseline="-25000" dirty="0">
                <a:ea typeface="Cambria Math"/>
              </a:rPr>
              <a:t>m</a:t>
            </a:r>
            <a:r>
              <a:rPr lang="en-US" sz="5500" dirty="0">
                <a:ea typeface="Cambria Math"/>
              </a:rPr>
              <a:t> and 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   </a:t>
            </a:r>
            <a:r>
              <a:rPr lang="en-US" sz="5500" dirty="0">
                <a:ea typeface="Cambria Math"/>
              </a:rPr>
              <a:t>satisfy many of the same properties as ordinary addition and multiplication.</a:t>
            </a:r>
          </a:p>
          <a:p>
            <a:pPr lvl="1"/>
            <a:r>
              <a:rPr lang="en-US" sz="5500" i="1" dirty="0">
                <a:ea typeface="Cambria Math"/>
              </a:rPr>
              <a:t>Closure</a:t>
            </a:r>
            <a:r>
              <a:rPr lang="en-US" sz="5500" dirty="0">
                <a:ea typeface="Cambria Math"/>
              </a:rPr>
              <a:t>: 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i="1" dirty="0">
                <a:ea typeface="Cambria Math"/>
              </a:rPr>
              <a:t>b </a:t>
            </a:r>
            <a:r>
              <a:rPr lang="en-US" sz="5500" dirty="0">
                <a:ea typeface="Cambria Math"/>
              </a:rPr>
              <a:t>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</a:t>
            </a:r>
            <a:r>
              <a:rPr lang="en-US" sz="5500" i="1" baseline="-25000" dirty="0"/>
              <a:t> 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r>
              <a:rPr lang="en-US" sz="5500" i="1" dirty="0" err="1">
                <a:ea typeface="Cambria Math"/>
              </a:rPr>
              <a:t>Associativity</a:t>
            </a:r>
            <a:r>
              <a:rPr lang="en-US" sz="5500" dirty="0">
                <a:ea typeface="Cambria Math"/>
              </a:rPr>
              <a:t>: 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, </a:t>
            </a:r>
            <a:r>
              <a:rPr lang="en-US" sz="5500" i="1" dirty="0">
                <a:ea typeface="Cambria Math"/>
              </a:rPr>
              <a:t>b, </a:t>
            </a:r>
            <a:r>
              <a:rPr lang="en-US" sz="5500" dirty="0">
                <a:ea typeface="Cambria Math"/>
              </a:rPr>
              <a:t>and</a:t>
            </a:r>
            <a:r>
              <a:rPr lang="en-US" sz="5500" i="1" dirty="0">
                <a:ea typeface="Cambria Math"/>
              </a:rPr>
              <a:t> c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                                                                                      (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b)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  = 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ea typeface="Cambria Math"/>
              </a:rPr>
              <a:t>(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</a:t>
            </a:r>
            <a:r>
              <a:rPr lang="en-US" sz="5500" dirty="0">
                <a:ea typeface="Cambria Math"/>
              </a:rPr>
              <a:t>) and (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b)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 </a:t>
            </a:r>
            <a:r>
              <a:rPr lang="en-US" sz="5500" i="1" dirty="0">
                <a:ea typeface="Cambria Math"/>
              </a:rPr>
              <a:t>c  = 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ea typeface="Cambria Math"/>
              </a:rPr>
              <a:t>(</a:t>
            </a:r>
            <a:r>
              <a:rPr lang="en-US" sz="5500" i="1" dirty="0">
                <a:ea typeface="Cambria Math"/>
              </a:rPr>
              <a:t>b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c</a:t>
            </a:r>
            <a:r>
              <a:rPr lang="en-US" sz="5500" dirty="0">
                <a:ea typeface="Cambria Math"/>
              </a:rPr>
              <a:t>).</a:t>
            </a:r>
          </a:p>
          <a:p>
            <a:pPr lvl="1"/>
            <a:r>
              <a:rPr lang="en-US" sz="5500" i="1" dirty="0" err="1">
                <a:ea typeface="Cambria Math"/>
              </a:rPr>
              <a:t>Commutativity</a:t>
            </a:r>
            <a:r>
              <a:rPr lang="en-US" sz="5500" dirty="0">
                <a:ea typeface="Cambria Math"/>
              </a:rPr>
              <a:t>: 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and</a:t>
            </a:r>
            <a:r>
              <a:rPr lang="en-US" sz="5500" i="1" dirty="0">
                <a:ea typeface="Cambria Math"/>
              </a:rPr>
              <a:t> b</a:t>
            </a:r>
            <a:r>
              <a:rPr lang="en-US" sz="5500" dirty="0">
                <a:ea typeface="Cambria Math"/>
              </a:rPr>
              <a:t> belong to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                                                                                        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  = b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b  = b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r>
              <a:rPr lang="en-US" sz="5500" i="1" dirty="0">
                <a:ea typeface="Cambria Math"/>
              </a:rPr>
              <a:t>Identity elements</a:t>
            </a:r>
            <a:r>
              <a:rPr lang="en-US" sz="5500" dirty="0">
                <a:ea typeface="Cambria Math"/>
              </a:rPr>
              <a:t>: The elements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dirty="0">
                <a:ea typeface="Cambria Math"/>
              </a:rPr>
              <a:t> and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>
                <a:ea typeface="Cambria Math"/>
              </a:rPr>
              <a:t> are identity elements for addition and multiplication modulo </a:t>
            </a:r>
            <a:r>
              <a:rPr lang="en-US" sz="5500" i="1" dirty="0">
                <a:ea typeface="Cambria Math"/>
              </a:rPr>
              <a:t>m</a:t>
            </a:r>
            <a:r>
              <a:rPr lang="en-US" sz="5500" dirty="0">
                <a:ea typeface="Cambria Math"/>
              </a:rPr>
              <a:t>, respectively.</a:t>
            </a:r>
          </a:p>
          <a:p>
            <a:pPr lvl="2"/>
            <a:r>
              <a:rPr lang="en-US" sz="5500" dirty="0">
                <a:ea typeface="Cambria Math"/>
              </a:rPr>
              <a:t>If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belongs to  </a:t>
            </a:r>
            <a:r>
              <a:rPr lang="en-US" sz="5500" b="1" dirty="0" err="1"/>
              <a:t>Z</a:t>
            </a:r>
            <a:r>
              <a:rPr lang="en-US" sz="5500" i="1" baseline="-25000" dirty="0" err="1"/>
              <a:t>m</a:t>
            </a:r>
            <a:r>
              <a:rPr lang="en-US" sz="5500" i="1" baseline="-25000" dirty="0"/>
              <a:t> </a:t>
            </a:r>
            <a:r>
              <a:rPr lang="en-US" sz="5500" dirty="0">
                <a:ea typeface="Cambria Math"/>
              </a:rPr>
              <a:t>, then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+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500" i="1" dirty="0">
                <a:ea typeface="Cambria Math"/>
              </a:rPr>
              <a:t>  = </a:t>
            </a:r>
            <a:r>
              <a:rPr lang="en-US" sz="5500" i="1" baseline="-25000" dirty="0">
                <a:ea typeface="Cambria Math"/>
              </a:rPr>
              <a:t>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 and </a:t>
            </a:r>
            <a:r>
              <a:rPr lang="en-US" sz="5500" i="1" dirty="0">
                <a:ea typeface="Cambria Math"/>
              </a:rPr>
              <a:t>a</a:t>
            </a:r>
            <a:r>
              <a:rPr lang="en-US" sz="5500" dirty="0">
                <a:ea typeface="Cambria Math"/>
              </a:rPr>
              <a:t> </a:t>
            </a:r>
            <a:r>
              <a:rPr lang="en-US" sz="5500" dirty="0">
                <a:latin typeface="Cambria Math"/>
                <a:ea typeface="Cambria Math"/>
              </a:rPr>
              <a:t>∙</a:t>
            </a:r>
            <a:r>
              <a:rPr lang="en-US" sz="5500" i="1" baseline="-25000" dirty="0">
                <a:ea typeface="Cambria Math"/>
              </a:rPr>
              <a:t>m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500" dirty="0">
                <a:ea typeface="Cambria Math"/>
              </a:rPr>
              <a:t> </a:t>
            </a:r>
            <a:r>
              <a:rPr lang="en-US" sz="5500" i="1" dirty="0">
                <a:ea typeface="Cambria Math"/>
              </a:rPr>
              <a:t> = a</a:t>
            </a:r>
            <a:r>
              <a:rPr lang="en-US" sz="5500" dirty="0">
                <a:ea typeface="Cambria Math"/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019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i="1" dirty="0">
                <a:ea typeface="Cambria Math"/>
              </a:rPr>
              <a:t>Additive inverses</a:t>
            </a:r>
            <a:r>
              <a:rPr lang="en-US" sz="2000" dirty="0">
                <a:ea typeface="Cambria Math"/>
              </a:rPr>
              <a:t>: If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i="1" dirty="0">
                <a:latin typeface="Cambria Math"/>
                <a:ea typeface="Cambria Math"/>
              </a:rPr>
              <a:t>≠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000" dirty="0">
                <a:ea typeface="Cambria Math"/>
              </a:rPr>
              <a:t>belongs to 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</a:t>
            </a:r>
            <a:r>
              <a:rPr lang="en-US" sz="2000" dirty="0">
                <a:ea typeface="Cambria Math"/>
              </a:rPr>
              <a:t>, then </a:t>
            </a:r>
            <a:r>
              <a:rPr lang="en-US" sz="2000" i="1" dirty="0">
                <a:ea typeface="Cambria Math"/>
              </a:rPr>
              <a:t>m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 is the additive inverse of a modulo m and 0 is its own additive inverse.  </a:t>
            </a:r>
          </a:p>
          <a:p>
            <a:pPr lvl="2"/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m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i="1" dirty="0">
                <a:ea typeface="Cambria Math"/>
              </a:rPr>
              <a:t>a )</a:t>
            </a:r>
            <a:r>
              <a:rPr lang="en-US" sz="2000" dirty="0">
                <a:ea typeface="Cambria Math"/>
              </a:rPr>
              <a:t> </a:t>
            </a:r>
            <a:r>
              <a:rPr lang="en-US" sz="2000" i="1" dirty="0">
                <a:ea typeface="Cambria Math"/>
              </a:rPr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 and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>
                <a:ea typeface="Cambria Math"/>
              </a:rPr>
              <a:t> 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i="1" dirty="0">
                <a:ea typeface="Cambria Math"/>
              </a:rPr>
              <a:t> 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sz="2000" i="1" dirty="0" err="1">
                <a:ea typeface="Cambria Math" pitchFamily="18" charset="0"/>
              </a:rPr>
              <a:t>Distributivity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000" dirty="0">
                <a:ea typeface="Cambria Math"/>
              </a:rPr>
              <a:t> If 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, </a:t>
            </a:r>
            <a:r>
              <a:rPr lang="en-US" sz="2000" i="1" dirty="0">
                <a:ea typeface="Cambria Math"/>
              </a:rPr>
              <a:t>b, </a:t>
            </a:r>
            <a:r>
              <a:rPr lang="en-US" sz="2000" dirty="0">
                <a:ea typeface="Cambria Math"/>
              </a:rPr>
              <a:t>and</a:t>
            </a:r>
            <a:r>
              <a:rPr lang="en-US" sz="2000" i="1" dirty="0">
                <a:ea typeface="Cambria Math"/>
              </a:rPr>
              <a:t> c</a:t>
            </a:r>
            <a:r>
              <a:rPr lang="en-US" sz="2000" dirty="0">
                <a:ea typeface="Cambria Math"/>
              </a:rPr>
              <a:t> belong to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</a:t>
            </a:r>
            <a:r>
              <a:rPr lang="en-US" sz="2000" dirty="0">
                <a:ea typeface="Cambria Math"/>
              </a:rPr>
              <a:t>, then </a:t>
            </a:r>
          </a:p>
          <a:p>
            <a:pPr lvl="2"/>
            <a:r>
              <a:rPr lang="en-US" sz="2000" i="1" dirty="0">
                <a:ea typeface="Cambria Math"/>
              </a:rPr>
              <a:t> a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 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) </a:t>
            </a:r>
            <a:r>
              <a:rPr lang="en-US" sz="2000" i="1" dirty="0">
                <a:ea typeface="Cambria Math"/>
              </a:rPr>
              <a:t>= </a:t>
            </a:r>
            <a:r>
              <a:rPr lang="en-US" sz="2000" dirty="0">
                <a:ea typeface="Cambria Math"/>
              </a:rPr>
              <a:t> (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b)</a:t>
            </a:r>
            <a:r>
              <a:rPr lang="en-US" sz="2000" dirty="0">
                <a:ea typeface="Cambria Math"/>
              </a:rPr>
              <a:t> +</a:t>
            </a:r>
            <a:r>
              <a:rPr lang="en-US" sz="2000" i="1" baseline="-25000" dirty="0">
                <a:ea typeface="Cambria Math"/>
              </a:rPr>
              <a:t>m</a:t>
            </a:r>
            <a:r>
              <a:rPr lang="en-US" sz="2000" dirty="0">
                <a:ea typeface="Cambria Math"/>
              </a:rPr>
              <a:t> (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latin typeface="Cambria Math"/>
                <a:ea typeface="Cambria Math"/>
              </a:rPr>
              <a:t> 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) </a:t>
            </a:r>
            <a:r>
              <a:rPr lang="en-US" sz="2000" i="1" dirty="0">
                <a:ea typeface="Cambria Math"/>
              </a:rPr>
              <a:t>  </a:t>
            </a:r>
            <a:r>
              <a:rPr lang="en-US" sz="2000" dirty="0">
                <a:ea typeface="Cambria Math"/>
              </a:rPr>
              <a:t>and    </a:t>
            </a:r>
            <a:endParaRPr lang="en-US" sz="2000" dirty="0" smtClean="0">
              <a:ea typeface="Cambria Math"/>
            </a:endParaRPr>
          </a:p>
          <a:p>
            <a:pPr marL="667512" lvl="2" indent="0">
              <a:buNone/>
            </a:pPr>
            <a:r>
              <a:rPr lang="en-US" sz="2000" dirty="0" smtClean="0">
                <a:ea typeface="Cambria Math"/>
              </a:rPr>
              <a:t>   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b)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  </a:t>
            </a:r>
            <a:r>
              <a:rPr lang="en-US" sz="2000" i="1" dirty="0">
                <a:ea typeface="Cambria Math"/>
              </a:rPr>
              <a:t>c  =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a</a:t>
            </a:r>
            <a:r>
              <a:rPr lang="en-US" sz="2000" dirty="0">
                <a:latin typeface="Cambria Math"/>
                <a:ea typeface="Cambria Math"/>
              </a:rPr>
              <a:t> 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) </a:t>
            </a:r>
            <a:r>
              <a:rPr lang="en-US" sz="2000" dirty="0">
                <a:latin typeface="Cambria Math"/>
                <a:ea typeface="Cambria Math"/>
              </a:rPr>
              <a:t>+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dirty="0">
                <a:ea typeface="Cambria Math"/>
              </a:rPr>
              <a:t>(</a:t>
            </a:r>
            <a:r>
              <a:rPr lang="en-US" sz="2000" i="1" dirty="0">
                <a:ea typeface="Cambria Math"/>
              </a:rPr>
              <a:t>b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 </a:t>
            </a:r>
            <a:r>
              <a:rPr lang="en-US" sz="2000" i="1" dirty="0">
                <a:ea typeface="Cambria Math"/>
              </a:rPr>
              <a:t>c</a:t>
            </a:r>
            <a:r>
              <a:rPr lang="en-US" sz="2000" dirty="0">
                <a:ea typeface="Cambria Math"/>
              </a:rPr>
              <a:t>).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>
                <a:latin typeface="Cambria Math" pitchFamily="18" charset="0"/>
                <a:ea typeface="Cambria Math" pitchFamily="18" charset="0"/>
              </a:rPr>
              <a:t>Exercises 42-44 ask for proofs of these properties.</a:t>
            </a:r>
          </a:p>
          <a:p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Multiplicative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inverses have not been included since they do not always exist. For example, there is no multiplicative inverse of 2 modulo 6.</a:t>
            </a:r>
          </a:p>
          <a:p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optional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Using the terminology of  abstract algebra, 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2000" dirty="0">
                <a:ea typeface="Cambria Math"/>
              </a:rPr>
              <a:t>+</a:t>
            </a:r>
            <a:r>
              <a:rPr lang="en-US" sz="2000" i="1" baseline="-25000" dirty="0">
                <a:ea typeface="Cambria Math"/>
              </a:rPr>
              <a:t>m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is a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commutative group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and  </a:t>
            </a:r>
            <a:r>
              <a:rPr lang="en-US" sz="2000" b="1" dirty="0" err="1"/>
              <a:t>Z</a:t>
            </a:r>
            <a:r>
              <a:rPr lang="en-US" sz="2000" i="1" baseline="-25000" dirty="0" err="1"/>
              <a:t>m</a:t>
            </a:r>
            <a:r>
              <a:rPr lang="en-US" sz="2000" i="1" baseline="-25000" dirty="0"/>
              <a:t>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2000" dirty="0">
                <a:ea typeface="Cambria Math"/>
              </a:rPr>
              <a:t>+</a:t>
            </a:r>
            <a:r>
              <a:rPr lang="en-US" sz="2000" i="1" baseline="-25000" dirty="0">
                <a:ea typeface="Cambria Math"/>
              </a:rPr>
              <a:t>m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 and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i="1" baseline="-25000" dirty="0">
                <a:ea typeface="Cambria Math"/>
              </a:rPr>
              <a:t>m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is a commutative ring.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2000" dirty="0">
              <a:ea typeface="Cambria Math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Sec4.1</a:t>
            </a:r>
            <a:r>
              <a:rPr lang="en-US" altLang="zh-CN" dirty="0" smtClean="0">
                <a:ea typeface="宋体" pitchFamily="2" charset="-122"/>
              </a:rPr>
              <a:t> 47  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Integer Representations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Number theory </a:t>
            </a:r>
            <a:r>
              <a:rPr lang="en-US" dirty="0"/>
              <a:t>is the part of mathematics devoted to the study of the integers and their properties. </a:t>
            </a:r>
          </a:p>
          <a:p>
            <a:r>
              <a:rPr lang="en-US" dirty="0"/>
              <a:t>Key ideas in number theory include divisibility and the </a:t>
            </a:r>
            <a:r>
              <a:rPr lang="en-US" dirty="0" err="1"/>
              <a:t>primality</a:t>
            </a:r>
            <a:r>
              <a:rPr lang="en-US" dirty="0"/>
              <a:t> of integers.</a:t>
            </a:r>
          </a:p>
          <a:p>
            <a:r>
              <a:rPr lang="en-US" dirty="0"/>
              <a:t>Representations of integers, including binary and hexadecimal representations, are part of number theory. </a:t>
            </a:r>
          </a:p>
          <a:p>
            <a:r>
              <a:rPr lang="en-US" dirty="0"/>
              <a:t>Number theory has long been studied because of the beauty of its ideas, its accessibility, and its wealth of open questions. </a:t>
            </a:r>
          </a:p>
          <a:p>
            <a:r>
              <a:rPr lang="en-US" dirty="0"/>
              <a:t>We’ll use many ideas developed in 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about proof methods and proof strategy in our exploration of number theory.</a:t>
            </a:r>
          </a:p>
          <a:p>
            <a:r>
              <a:rPr lang="en-US" dirty="0"/>
              <a:t>Mathematicians have long considered number theory to be pure mathematics, but it has important applications to computer science and cryptography studied in Sections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4.5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4.6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Integer Representations</a:t>
            </a:r>
          </a:p>
          <a:p>
            <a:pPr lvl="1"/>
            <a:r>
              <a:rPr lang="en-US" dirty="0"/>
              <a:t> Base </a:t>
            </a:r>
            <a:r>
              <a:rPr lang="en-US" i="1" dirty="0"/>
              <a:t>b</a:t>
            </a:r>
            <a:r>
              <a:rPr lang="en-US" dirty="0"/>
              <a:t> Expansions</a:t>
            </a:r>
          </a:p>
          <a:p>
            <a:pPr lvl="1"/>
            <a:r>
              <a:rPr lang="en-US" dirty="0"/>
              <a:t> Binary Expansions</a:t>
            </a:r>
          </a:p>
          <a:p>
            <a:pPr lvl="1"/>
            <a:r>
              <a:rPr lang="en-US" dirty="0"/>
              <a:t> Octal Expansions</a:t>
            </a:r>
          </a:p>
          <a:p>
            <a:pPr lvl="1"/>
            <a:r>
              <a:rPr lang="en-US" dirty="0"/>
              <a:t>Hexadecimal Expansions</a:t>
            </a:r>
          </a:p>
          <a:p>
            <a:r>
              <a:rPr lang="en-US" dirty="0"/>
              <a:t>Base Conversion Algorithm</a:t>
            </a:r>
          </a:p>
          <a:p>
            <a:r>
              <a:rPr lang="en-US" dirty="0"/>
              <a:t>Algorithms for Integer Operations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modern world, we use </a:t>
            </a:r>
            <a:r>
              <a:rPr lang="en-US" i="1" dirty="0"/>
              <a:t>decimal,</a:t>
            </a:r>
            <a:r>
              <a:rPr lang="en-US" dirty="0"/>
              <a:t> or </a:t>
            </a:r>
            <a:r>
              <a:rPr lang="en-US" i="1" dirty="0"/>
              <a:t>base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</a:t>
            </a:r>
            <a:r>
              <a:rPr lang="en-US" dirty="0"/>
              <a:t> </a:t>
            </a:r>
            <a:r>
              <a:rPr lang="en-US" i="1" dirty="0"/>
              <a:t>notation</a:t>
            </a:r>
            <a:r>
              <a:rPr lang="en-US" dirty="0"/>
              <a:t> to represent integers. For example when we write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965, we </a:t>
            </a:r>
            <a:r>
              <a:rPr lang="en-US" dirty="0"/>
              <a:t> mean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∙10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/>
              <a:t>. </a:t>
            </a:r>
          </a:p>
          <a:p>
            <a:r>
              <a:rPr lang="en-US" dirty="0"/>
              <a:t>We  can represent numbers using any base </a:t>
            </a:r>
            <a:r>
              <a:rPr lang="en-US" i="1" dirty="0"/>
              <a:t>b</a:t>
            </a:r>
            <a:r>
              <a:rPr lang="en-US" dirty="0"/>
              <a:t>, where </a:t>
            </a:r>
            <a:r>
              <a:rPr lang="en-US" i="1" dirty="0"/>
              <a:t>b</a:t>
            </a:r>
            <a:r>
              <a:rPr lang="en-US" dirty="0"/>
              <a:t> is a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dirty="0"/>
              <a:t>The bases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binary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= 8 (</a:t>
            </a:r>
            <a:r>
              <a:rPr lang="en-US" i="1" dirty="0"/>
              <a:t>octal</a:t>
            </a:r>
            <a:r>
              <a:rPr lang="en-US" dirty="0"/>
              <a:t>) , and </a:t>
            </a:r>
            <a:r>
              <a:rPr lang="en-US" i="1" dirty="0"/>
              <a:t>b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/>
              <a:t>(</a:t>
            </a:r>
            <a:r>
              <a:rPr lang="en-US" i="1" dirty="0"/>
              <a:t>hexadecimal</a:t>
            </a:r>
            <a:r>
              <a:rPr lang="en-US" dirty="0"/>
              <a:t>) are important for computing and communications</a:t>
            </a:r>
          </a:p>
          <a:p>
            <a:r>
              <a:rPr lang="en-US" dirty="0"/>
              <a:t>The ancient Mayans used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/>
              <a:t> and the ancient Babylonians used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60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</a:t>
            </a:r>
            <a:r>
              <a:rPr lang="en-US" i="1" dirty="0"/>
              <a:t>b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use positive integer </a:t>
            </a:r>
            <a:r>
              <a:rPr lang="en-US" i="1" dirty="0"/>
              <a:t>b</a:t>
            </a:r>
            <a:r>
              <a:rPr lang="en-US" dirty="0"/>
              <a:t>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as a base, because of this theorem:</a:t>
            </a:r>
          </a:p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b</a:t>
            </a:r>
            <a:r>
              <a:rPr lang="en-US" dirty="0"/>
              <a:t> be a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Then if </a:t>
            </a:r>
            <a:r>
              <a:rPr lang="en-US" i="1" dirty="0"/>
              <a:t>n</a:t>
            </a:r>
            <a:r>
              <a:rPr lang="en-US" dirty="0"/>
              <a:t> is a positive integer, it can be expressed uniquely in the form: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 err="1"/>
              <a:t>b</a:t>
            </a:r>
            <a:r>
              <a:rPr lang="en-US" i="1" baseline="30000" dirty="0" err="1"/>
              <a:t>k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b</a:t>
            </a:r>
            <a:r>
              <a:rPr lang="en-US" i="1" baseline="30000" dirty="0"/>
              <a:t>k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30000" dirty="0"/>
              <a:t> </a:t>
            </a:r>
            <a:r>
              <a:rPr lang="en-US" dirty="0"/>
              <a:t>+ ….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r>
              <a:rPr lang="en-US" dirty="0"/>
              <a:t>    where </a:t>
            </a:r>
            <a:r>
              <a:rPr lang="en-US" i="1" dirty="0"/>
              <a:t>k</a:t>
            </a:r>
            <a:r>
              <a:rPr lang="en-US" dirty="0"/>
              <a:t> is a nonnegative integer,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,….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dirty="0"/>
              <a:t> are nonnegative integers less than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 err="1"/>
              <a:t>a</a:t>
            </a:r>
            <a:r>
              <a:rPr lang="en-US" i="1" baseline="-25000" dirty="0" err="1"/>
              <a:t>k</a:t>
            </a:r>
            <a:r>
              <a:rPr lang="en-US" i="1" dirty="0"/>
              <a:t>≠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The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,…,</a:t>
            </a:r>
            <a:r>
              <a:rPr lang="en-US" i="1" dirty="0"/>
              <a:t>k</a:t>
            </a:r>
            <a:r>
              <a:rPr lang="en-US" dirty="0"/>
              <a:t> are called the base-</a:t>
            </a:r>
            <a:r>
              <a:rPr lang="en-US" i="1" dirty="0"/>
              <a:t>b</a:t>
            </a:r>
            <a:r>
              <a:rPr lang="en-US" dirty="0"/>
              <a:t> digits of the representation.</a:t>
            </a:r>
          </a:p>
          <a:p>
            <a:pPr>
              <a:buNone/>
            </a:pPr>
            <a:r>
              <a:rPr lang="en-US" dirty="0"/>
              <a:t>  (We will prove this using mathematical induction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dirty="0"/>
              <a:t>.)</a:t>
            </a:r>
          </a:p>
          <a:p>
            <a:r>
              <a:rPr lang="en-US" dirty="0"/>
              <a:t>The representation of n given in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is called the </a:t>
            </a:r>
            <a:r>
              <a:rPr lang="en-US" i="1" dirty="0"/>
              <a:t>base b expansion of n</a:t>
            </a:r>
            <a:r>
              <a:rPr lang="en-US" dirty="0"/>
              <a:t> and is denoted by (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baseline="-25000" dirty="0"/>
              <a:t>-1</a:t>
            </a:r>
            <a:r>
              <a:rPr lang="en-US" dirty="0"/>
              <a:t>….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i="1" baseline="-25000" dirty="0"/>
              <a:t>b</a:t>
            </a:r>
            <a:r>
              <a:rPr lang="en-US" dirty="0"/>
              <a:t>.</a:t>
            </a:r>
          </a:p>
          <a:p>
            <a:r>
              <a:rPr lang="en-US" dirty="0"/>
              <a:t> We usually omit the  subscript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for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expansions.</a:t>
            </a:r>
          </a:p>
          <a:p>
            <a:pPr>
              <a:buNone/>
            </a:pPr>
            <a:r>
              <a:rPr lang="en-US" dirty="0"/>
              <a:t> 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 Most computers represent integers and do arithmetic with binary  (base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expansions of integers. In these expansions, the only digits used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and 1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What is the decimal expansion of  the integer that has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as its binary expansion?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1 0101 1111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8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7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6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5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4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=351. </a:t>
            </a:r>
            <a:endParaRPr lang="en-US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What is the decimal expansion of  the integer that has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as its binary expansion?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1 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4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∙2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=27.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The octal expansion (base 8) uses the digits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0,1,2,3,4,5,6,7</a:t>
            </a:r>
            <a:r>
              <a:rPr lang="en-US" dirty="0"/>
              <a:t>}.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What is the decimal expansion of the number with octal expansion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7016</a:t>
            </a:r>
            <a:r>
              <a:rPr lang="en-US" dirty="0"/>
              <a:t>)</a:t>
            </a:r>
            <a:r>
              <a:rPr lang="en-US" baseline="-25000" dirty="0"/>
              <a:t>8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=3598</a:t>
            </a:r>
            <a:endParaRPr lang="en-US" dirty="0"/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b="1" dirty="0">
                <a:ea typeface="Cambria Math"/>
              </a:rPr>
              <a:t>Example</a:t>
            </a:r>
            <a:r>
              <a:rPr lang="en-US" dirty="0">
                <a:latin typeface="Cambria Math"/>
                <a:ea typeface="Cambria Math"/>
              </a:rPr>
              <a:t>: </a:t>
            </a:r>
            <a:r>
              <a:rPr lang="en-US" dirty="0"/>
              <a:t>What is the decimal expansion of the number with octal expansion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)</a:t>
            </a:r>
            <a:r>
              <a:rPr lang="en-US" baseline="-25000" dirty="0"/>
              <a:t>8 </a:t>
            </a:r>
            <a:r>
              <a:rPr lang="en-US" dirty="0"/>
              <a:t>?</a:t>
            </a: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/>
                <a:ea typeface="Cambria Math"/>
              </a:rPr>
              <a:t>∙8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 64 + 8 + 1 = 73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Hexadecimal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The hexadecimal expansion needs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 digits, but our decimal system provides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. So letters are used for the additional symbols.  The hexadecimal system uses the digits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0,1,2,3,4,5,6,7,8,9</a:t>
            </a:r>
            <a:r>
              <a:rPr lang="en-US" dirty="0"/>
              <a:t>,A,B,C,D,E,F}. The letters A through F represent the decimal numbers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What is the decimal expansion of the number with hexadecimal expansion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2AE0B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2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4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3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2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=175627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b="1" dirty="0"/>
              <a:t>Example</a:t>
            </a:r>
            <a:r>
              <a:rPr lang="en-US" dirty="0"/>
              <a:t>: What is the decimal expansion of the number with hexadecimal expansion (E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1 </a:t>
            </a:r>
            <a:r>
              <a:rPr lang="en-US" dirty="0">
                <a:latin typeface="Cambria Math"/>
                <a:ea typeface="Cambria Math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∙16</a:t>
            </a:r>
            <a:r>
              <a:rPr lang="en-US" baseline="30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 = 256 + 224 + 5 = 485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 construct the base </a:t>
            </a:r>
            <a:r>
              <a:rPr lang="en-US" i="1" dirty="0"/>
              <a:t>b</a:t>
            </a:r>
            <a:r>
              <a:rPr lang="en-US" dirty="0"/>
              <a:t> expansion of an integer </a:t>
            </a:r>
            <a:r>
              <a:rPr lang="en-US" i="1" dirty="0"/>
              <a:t>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Divide </a:t>
            </a:r>
            <a:r>
              <a:rPr lang="en-US" i="1" dirty="0"/>
              <a:t>n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 to obtain a quotient and remainder.</a:t>
            </a:r>
          </a:p>
          <a:p>
            <a:pPr lvl="2">
              <a:buNone/>
            </a:pP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b</a:t>
            </a:r>
          </a:p>
          <a:p>
            <a:pPr lvl="1"/>
            <a:r>
              <a:rPr lang="en-US" dirty="0">
                <a:ea typeface="Cambria Math" pitchFamily="18" charset="0"/>
              </a:rPr>
              <a:t>The remainder,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ea typeface="Cambria Math" pitchFamily="18" charset="0"/>
              </a:rPr>
              <a:t>is the rightmost digit in the base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expansion of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. Next, divide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by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 lvl="2">
              <a:buNone/>
            </a:pPr>
            <a:r>
              <a:rPr lang="en-US" i="1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= </a:t>
            </a:r>
            <a:r>
              <a:rPr lang="en-US" i="1" dirty="0"/>
              <a:t>bq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b</a:t>
            </a:r>
          </a:p>
          <a:p>
            <a:pPr lvl="1"/>
            <a:r>
              <a:rPr lang="en-US" dirty="0"/>
              <a:t>The remainder,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is the second digit from the right in the base </a:t>
            </a:r>
            <a:r>
              <a:rPr lang="en-US" i="1" dirty="0"/>
              <a:t>b</a:t>
            </a:r>
            <a:r>
              <a:rPr lang="en-US" dirty="0"/>
              <a:t> expansion of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Continue by successively dividing the quotients by </a:t>
            </a:r>
            <a:r>
              <a:rPr lang="en-US" i="1" dirty="0"/>
              <a:t>b</a:t>
            </a:r>
            <a:r>
              <a:rPr lang="en-US" dirty="0"/>
              <a:t>, obtaining the additional base </a:t>
            </a:r>
            <a:r>
              <a:rPr lang="en-US" i="1" dirty="0"/>
              <a:t>b</a:t>
            </a:r>
            <a:r>
              <a:rPr lang="en-US" dirty="0"/>
              <a:t> digits as the remainder. The process terminates when the quotient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</a:t>
            </a:r>
          </a:p>
          <a:p>
            <a:pPr lvl="1"/>
            <a:endParaRPr lang="en-US" dirty="0"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72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Algorithm: Constructing Base </a:t>
            </a:r>
            <a:r>
              <a:rPr lang="en-US" sz="3600" i="1" dirty="0"/>
              <a:t>b</a:t>
            </a:r>
            <a:r>
              <a:rPr lang="en-US" sz="3600" dirty="0"/>
              <a:t>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i="1" dirty="0"/>
              <a:t> q </a:t>
            </a:r>
            <a:r>
              <a:rPr lang="en-US" dirty="0"/>
              <a:t>represents the quotient obtained by successive divisions by </a:t>
            </a:r>
            <a:r>
              <a:rPr lang="en-US" i="1" dirty="0"/>
              <a:t>b</a:t>
            </a:r>
            <a:r>
              <a:rPr lang="en-US" dirty="0"/>
              <a:t>, starting with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The digits in the base </a:t>
            </a:r>
            <a:r>
              <a:rPr lang="en-US" i="1" dirty="0"/>
              <a:t>b </a:t>
            </a:r>
            <a:r>
              <a:rPr lang="en-US" dirty="0"/>
              <a:t>expansion are the remainders of the division given by</a:t>
            </a:r>
            <a:r>
              <a:rPr lang="en-US" i="1" dirty="0"/>
              <a:t> q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b.</a:t>
            </a:r>
          </a:p>
          <a:p>
            <a:r>
              <a:rPr lang="en-US" dirty="0"/>
              <a:t>The algorithm terminates when </a:t>
            </a:r>
            <a:r>
              <a:rPr lang="en-US" i="1" dirty="0"/>
              <a:t>q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is reached</a:t>
            </a:r>
            <a:r>
              <a:rPr lang="en-US" i="1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1905000"/>
            <a:ext cx="64008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base b expansion</a:t>
            </a:r>
            <a:r>
              <a:rPr lang="en-US" sz="2600" dirty="0"/>
              <a:t>(</a:t>
            </a:r>
            <a:r>
              <a:rPr lang="en-US" sz="2600" i="1" dirty="0"/>
              <a:t>n, b</a:t>
            </a:r>
            <a:r>
              <a:rPr lang="en-US" sz="2600" dirty="0"/>
              <a:t>: positive integers with </a:t>
            </a:r>
            <a:r>
              <a:rPr lang="en-US" sz="2600" i="1" dirty="0"/>
              <a:t>b</a:t>
            </a:r>
            <a:r>
              <a:rPr lang="en-US" sz="2600" dirty="0"/>
              <a:t> &gt;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err="1"/>
              <a:t>q</a:t>
            </a:r>
            <a:r>
              <a:rPr lang="en-US" sz="2600" dirty="0"/>
              <a:t> := </a:t>
            </a:r>
            <a:r>
              <a:rPr lang="en-US" sz="2600" i="1" dirty="0">
                <a:ea typeface="Cambria Math" pitchFamily="18" charset="0"/>
              </a:rPr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k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2600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</a:t>
            </a:r>
            <a:r>
              <a:rPr lang="en-US" sz="2600" dirty="0"/>
              <a:t> (</a:t>
            </a:r>
            <a:r>
              <a:rPr lang="en-US" sz="2600" i="1" dirty="0"/>
              <a:t>q</a:t>
            </a:r>
            <a:r>
              <a:rPr lang="en-US" sz="2600" dirty="0"/>
              <a:t> ≠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k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q</a:t>
            </a:r>
            <a:r>
              <a:rPr lang="en-US" sz="2600" dirty="0"/>
              <a:t> := </a:t>
            </a:r>
            <a:r>
              <a:rPr lang="en-US" sz="2600" i="1" dirty="0"/>
              <a:t>q</a:t>
            </a:r>
            <a:r>
              <a:rPr lang="en-US" sz="2600" dirty="0"/>
              <a:t> </a:t>
            </a:r>
            <a:r>
              <a:rPr lang="en-US" sz="2600" b="1" dirty="0"/>
              <a:t>div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k</a:t>
            </a:r>
            <a:r>
              <a:rPr lang="en-US" sz="2600" dirty="0"/>
              <a:t> := </a:t>
            </a:r>
            <a:r>
              <a:rPr lang="en-US" sz="2600" i="1" dirty="0"/>
              <a:t>k</a:t>
            </a:r>
            <a:r>
              <a:rPr lang="en-US" sz="2600" dirty="0"/>
              <a:t> +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 ,…, 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){(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 … 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i="1" baseline="-25000" dirty="0"/>
              <a:t>b</a:t>
            </a:r>
            <a:r>
              <a:rPr lang="en-US" sz="2600" dirty="0"/>
              <a:t> is base </a:t>
            </a:r>
            <a:r>
              <a:rPr lang="en-US" sz="2600" i="1" dirty="0"/>
              <a:t>b </a:t>
            </a:r>
            <a:r>
              <a:rPr lang="en-US" sz="2600" dirty="0"/>
              <a:t>expansion of </a:t>
            </a:r>
            <a:r>
              <a:rPr lang="en-US" sz="2600" i="1" dirty="0"/>
              <a:t>n</a:t>
            </a:r>
            <a:r>
              <a:rPr lang="en-US" sz="2600" dirty="0"/>
              <a:t>}</a:t>
            </a:r>
            <a:endParaRPr lang="en-US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Find the octal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/>
              <a:t>)</a:t>
            </a:r>
            <a:r>
              <a:rPr lang="en-US" baseline="-25000" dirty="0"/>
              <a:t>10</a:t>
            </a:r>
          </a:p>
          <a:p>
            <a:pPr>
              <a:buNone/>
            </a:pPr>
            <a:r>
              <a:rPr lang="en-US" baseline="-25000" dirty="0"/>
              <a:t>    </a:t>
            </a:r>
            <a:r>
              <a:rPr lang="en-US" b="1" dirty="0"/>
              <a:t>Solution</a:t>
            </a:r>
            <a:r>
              <a:rPr lang="en-US" dirty="0"/>
              <a:t>:  Successively dividing by 8 gives:</a:t>
            </a:r>
            <a:endParaRPr lang="en-US" baseline="-25000" dirty="0"/>
          </a:p>
          <a:p>
            <a:pPr lvl="1"/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12345</a:t>
            </a:r>
            <a:r>
              <a:rPr lang="en-US" dirty="0"/>
              <a:t>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1543</a:t>
            </a:r>
            <a:r>
              <a:rPr lang="en-US" dirty="0"/>
              <a:t>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</a:p>
          <a:p>
            <a:pPr lvl="1"/>
            <a:r>
              <a:rPr lang="en-US" dirty="0"/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192</a:t>
            </a:r>
            <a:r>
              <a:rPr lang="en-US" dirty="0"/>
              <a:t>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dirty="0"/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   3</a:t>
            </a:r>
            <a:r>
              <a:rPr lang="en-US" dirty="0"/>
              <a:t>  = 8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dirty="0"/>
              <a:t>   The remainders are the digits from right to left   yielding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30071</a:t>
            </a:r>
            <a:r>
              <a:rPr lang="en-US" dirty="0"/>
              <a:t>)</a:t>
            </a:r>
            <a:r>
              <a:rPr lang="en-US" baseline="-25000" dirty="0"/>
              <a:t>8</a:t>
            </a:r>
            <a:r>
              <a:rPr lang="en-US" dirty="0"/>
              <a:t>.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Hexadecimal, Octal, and Binary Representations</a:t>
            </a:r>
          </a:p>
        </p:txBody>
      </p:sp>
      <p:pic>
        <p:nvPicPr>
          <p:cNvPr id="4" name="Content Placeholder 3" descr="table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0800" y="2209801"/>
            <a:ext cx="7239000" cy="2038165"/>
          </a:xfrm>
        </p:spPr>
      </p:pic>
      <p:sp>
        <p:nvSpPr>
          <p:cNvPr id="5" name="TextBox 4"/>
          <p:cNvSpPr txBox="1"/>
          <p:nvPr/>
        </p:nvSpPr>
        <p:spPr>
          <a:xfrm>
            <a:off x="2362200" y="48006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octal digit corresponds to 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binary digits.</a:t>
            </a:r>
          </a:p>
          <a:p>
            <a:r>
              <a:rPr lang="en-US" dirty="0"/>
              <a:t>Each hexadecimal digit corresponds to a block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binary digits. </a:t>
            </a:r>
          </a:p>
          <a:p>
            <a:r>
              <a:rPr lang="en-US" dirty="0"/>
              <a:t>So, conversion between binary, octal, and hexadecimal is easy.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426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are not shown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Divisibility and Modular Arithmetic</a:t>
            </a:r>
          </a:p>
          <a:p>
            <a:r>
              <a:rPr lang="en-US" dirty="0"/>
              <a:t>Integer Representations and Algorithms </a:t>
            </a:r>
          </a:p>
          <a:p>
            <a:r>
              <a:rPr lang="en-US" dirty="0"/>
              <a:t>Primes and Greatest Common </a:t>
            </a:r>
            <a:r>
              <a:rPr lang="en-US" dirty="0" smtClean="0"/>
              <a:t>Divisors</a:t>
            </a:r>
            <a:r>
              <a:rPr lang="zh-CN" altLang="en-US" sz="2400" dirty="0" smtClean="0"/>
              <a:t>（公约数</a:t>
            </a:r>
            <a:r>
              <a:rPr lang="zh-CN" altLang="en-US" sz="2400" dirty="0"/>
              <a:t>）</a:t>
            </a:r>
            <a:endParaRPr lang="en-US" sz="2400" dirty="0"/>
          </a:p>
          <a:p>
            <a:r>
              <a:rPr lang="en-US" dirty="0"/>
              <a:t>Solving </a:t>
            </a:r>
            <a:r>
              <a:rPr lang="en-US" dirty="0" err="1"/>
              <a:t>Congruences</a:t>
            </a:r>
            <a:r>
              <a:rPr lang="en-US" dirty="0"/>
              <a:t> </a:t>
            </a:r>
            <a:r>
              <a:rPr lang="zh-CN" altLang="en-US" sz="2400" dirty="0" smtClean="0"/>
              <a:t>（同余方程</a:t>
            </a:r>
            <a:r>
              <a:rPr lang="zh-CN" altLang="en-US" sz="2400" dirty="0"/>
              <a:t>）</a:t>
            </a:r>
            <a:endParaRPr lang="en-US" sz="2400" dirty="0"/>
          </a:p>
          <a:p>
            <a:r>
              <a:rPr lang="en-US" dirty="0"/>
              <a:t>Applications of </a:t>
            </a:r>
            <a:r>
              <a:rPr lang="en-US" dirty="0" err="1"/>
              <a:t>Congruences</a:t>
            </a:r>
            <a:endParaRPr lang="en-US" dirty="0"/>
          </a:p>
          <a:p>
            <a:r>
              <a:rPr lang="en-US" dirty="0"/>
              <a:t>Cryptography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Binary, Octal, and Hexadecimal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Find the octal and hexadecimal expansions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11 1110 1011 1100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convert to octal, we group the digits into blocks of three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011 111 010 111 100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adding initial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as needed. The blocks from left to right correspond to the digits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 Hence, the solution is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37274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convert to hexadecimal, we group the digits into blocks of four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0011 1110 1011 1100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adding initial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as needed. The blocks from left to right correspond to the digits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/>
              <a:t>. Hence, the solution is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3EBC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46177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Algorithms for performing operations with integers using their binary expansions are important as computer chips work with binary numbers. Each digit is called a </a:t>
            </a:r>
            <a:r>
              <a:rPr lang="en-US" i="1" dirty="0"/>
              <a:t>bit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additions of bits used by the algorithm to add two </a:t>
            </a:r>
            <a:r>
              <a:rPr lang="en-US" i="1" dirty="0"/>
              <a:t>n</a:t>
            </a:r>
            <a:r>
              <a:rPr lang="en-US" dirty="0"/>
              <a:t>-bit integers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800" y="2895600"/>
            <a:ext cx="8763000" cy="2819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/>
              <a:t>add</a:t>
            </a:r>
            <a:r>
              <a:rPr lang="en-US" dirty="0"/>
              <a:t>(</a:t>
            </a:r>
            <a:r>
              <a:rPr lang="en-US" i="1" dirty="0"/>
              <a:t>a, b</a:t>
            </a:r>
            <a:r>
              <a:rPr lang="en-US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{the binary expansions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(</a:t>
            </a:r>
            <a:r>
              <a:rPr lang="en-US" i="1" dirty="0"/>
              <a:t>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and (</a:t>
            </a:r>
            <a:r>
              <a:rPr lang="en-US" i="1" dirty="0"/>
              <a:t>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,b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,…,b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respectively}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>
                <a:ea typeface="Cambria Math" pitchFamily="18" charset="0"/>
              </a:rPr>
              <a:t>c </a:t>
            </a:r>
            <a:r>
              <a:rPr lang="en-US" dirty="0">
                <a:ea typeface="Cambria Math" pitchFamily="18" charset="0"/>
              </a:rPr>
              <a:t>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for 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to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</a:t>
            </a:r>
            <a:endParaRPr lang="en-US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/>
              <a:t>d</a:t>
            </a:r>
            <a:r>
              <a:rPr lang="en-US" dirty="0"/>
              <a:t> := </a:t>
            </a:r>
            <a:r>
              <a:rPr lang="en-US" dirty="0">
                <a:latin typeface="Cambria Math"/>
                <a:ea typeface="Cambria Math"/>
              </a:rPr>
              <a:t>⌊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⌋</a:t>
            </a:r>
            <a:endParaRPr lang="en-US" i="1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 err="1"/>
              <a:t>s</a:t>
            </a:r>
            <a:r>
              <a:rPr lang="en-US" i="1" baseline="-25000" dirty="0" err="1"/>
              <a:t>j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:=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+</a:t>
            </a:r>
            <a:r>
              <a:rPr lang="en-US" i="1" dirty="0"/>
              <a:t> c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d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/>
              <a:t>c</a:t>
            </a:r>
            <a:r>
              <a:rPr lang="en-US" dirty="0"/>
              <a:t> := </a:t>
            </a:r>
            <a:r>
              <a:rPr lang="en-US" i="1" dirty="0"/>
              <a:t>d</a:t>
            </a:r>
          </a:p>
          <a:p>
            <a:pPr>
              <a:buNone/>
            </a:pP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:= </a:t>
            </a:r>
            <a:r>
              <a:rPr lang="en-US" i="1" dirty="0"/>
              <a:t> c</a:t>
            </a:r>
            <a:endParaRPr lang="en-US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r</a:t>
            </a:r>
            <a:r>
              <a:rPr lang="en-US" b="1" dirty="0" err="1"/>
              <a:t>eturn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,s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,…,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){the binary expansion of the sum is (</a:t>
            </a:r>
            <a:r>
              <a:rPr lang="en-US" i="1" dirty="0"/>
              <a:t>s</a:t>
            </a:r>
            <a:r>
              <a:rPr lang="en-US" i="1" baseline="-25000" dirty="0"/>
              <a:t>n</a:t>
            </a:r>
            <a:r>
              <a:rPr lang="en-US" i="1" dirty="0"/>
              <a:t>,s</a:t>
            </a:r>
            <a:r>
              <a:rPr lang="en-US" i="1" baseline="-25000" dirty="0"/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,…,s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}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Multiplication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for computing the product of two </a:t>
            </a:r>
            <a:r>
              <a:rPr lang="en-US" i="1" dirty="0"/>
              <a:t>n</a:t>
            </a:r>
            <a:r>
              <a:rPr lang="en-US" dirty="0"/>
              <a:t> bit integers.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additions of bits used by the algorithm to multiply two </a:t>
            </a:r>
            <a:r>
              <a:rPr lang="en-US" i="1" dirty="0"/>
              <a:t>n</a:t>
            </a:r>
            <a:r>
              <a:rPr lang="en-US" dirty="0"/>
              <a:t>-bit integers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4600" y="2438400"/>
            <a:ext cx="7848600" cy="2438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multiply</a:t>
            </a:r>
            <a:r>
              <a:rPr lang="en-US" sz="2600" dirty="0"/>
              <a:t>(</a:t>
            </a:r>
            <a:r>
              <a:rPr lang="en-US" sz="2600" i="1" dirty="0"/>
              <a:t>a, b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{the binary expansions of a and b are (</a:t>
            </a:r>
            <a:r>
              <a:rPr lang="en-US" sz="2600" i="1" dirty="0"/>
              <a:t>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,a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,…,a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 and (</a:t>
            </a:r>
            <a:r>
              <a:rPr lang="en-US" sz="2600" i="1" dirty="0"/>
              <a:t>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,b</a:t>
            </a:r>
            <a:r>
              <a:rPr lang="en-US" sz="2600" i="1" baseline="-25000" dirty="0"/>
              <a:t>n-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,…,b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, respectively}</a:t>
            </a:r>
            <a:endParaRPr lang="en-US" sz="2600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/>
              </a:rPr>
              <a:t>        if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b="1" dirty="0">
                <a:ea typeface="Cambria Math" pitchFamily="18" charset="0"/>
              </a:rPr>
              <a:t>then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dirty="0">
                <a:ea typeface="Cambria Math" pitchFamily="18" charset="0"/>
              </a:rPr>
              <a:t>  shifted </a:t>
            </a:r>
            <a:r>
              <a:rPr lang="en-US" sz="2600" i="1" dirty="0">
                <a:ea typeface="Cambria Math" pitchFamily="18" charset="0"/>
              </a:rPr>
              <a:t>j</a:t>
            </a:r>
            <a:r>
              <a:rPr lang="en-US" sz="2600" dirty="0">
                <a:ea typeface="Cambria Math" pitchFamily="18" charset="0"/>
              </a:rPr>
              <a:t> places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 pitchFamily="18" charset="0"/>
              </a:rPr>
              <a:t>        else </a:t>
            </a:r>
            <a:r>
              <a:rPr lang="en-US" sz="2600" i="1" dirty="0"/>
              <a:t>c</a:t>
            </a:r>
            <a:r>
              <a:rPr lang="en-US" sz="2600" i="1" baseline="-25000" dirty="0"/>
              <a:t>j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sz="2600" i="1" dirty="0"/>
              <a:t>c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sz="2600" i="1" dirty="0"/>
              <a:t>,c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,…, c</a:t>
            </a:r>
            <a:r>
              <a:rPr lang="en-US" sz="2600" i="1" baseline="-25000" dirty="0"/>
              <a:t>n-</a:t>
            </a:r>
            <a:r>
              <a:rPr lang="en-US" sz="2600" baseline="-25000" dirty="0"/>
              <a:t>1 </a:t>
            </a:r>
            <a:r>
              <a:rPr lang="en-US" sz="2600" dirty="0">
                <a:ea typeface="Cambria Math" pitchFamily="18" charset="0"/>
              </a:rPr>
              <a:t>are the partial products}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j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  <a:endParaRPr lang="en-US" sz="2600" b="1" dirty="0"/>
          </a:p>
          <a:p>
            <a:pPr>
              <a:buNone/>
            </a:pPr>
            <a:r>
              <a:rPr lang="en-US" sz="2600" i="1" dirty="0"/>
              <a:t>    p 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/>
              <a:t>:= </a:t>
            </a:r>
            <a:r>
              <a:rPr lang="en-US" sz="2600" i="1" dirty="0"/>
              <a:t>p</a:t>
            </a:r>
            <a:r>
              <a:rPr lang="en-US" sz="2600" i="1" baseline="-25000" dirty="0"/>
              <a:t> </a:t>
            </a:r>
            <a:r>
              <a:rPr lang="en-US" sz="2600" dirty="0"/>
              <a:t>+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j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 </a:t>
            </a:r>
            <a:r>
              <a:rPr lang="en-US" sz="2600" i="1" dirty="0"/>
              <a:t>p </a:t>
            </a:r>
            <a:r>
              <a:rPr lang="en-US" sz="2600" dirty="0"/>
              <a:t>{p is the value of </a:t>
            </a:r>
            <a:r>
              <a:rPr lang="en-US" sz="2600" i="1" dirty="0" err="1"/>
              <a:t>ab</a:t>
            </a:r>
            <a:r>
              <a:rPr lang="en-US" sz="2600" dirty="0"/>
              <a:t>}</a:t>
            </a:r>
            <a:endParaRPr lang="en-US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cryptography, it  is important to be able to find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efficiently, where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  are large integers.</a:t>
            </a:r>
          </a:p>
          <a:p>
            <a:r>
              <a:rPr lang="en-US" dirty="0"/>
              <a:t>Use the binary expansion of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i="1" baseline="-25000" dirty="0"/>
              <a:t>k-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,…,a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, to compute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i="1" baseline="30000" dirty="0"/>
              <a:t> 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Note that:</a:t>
            </a:r>
          </a:p>
          <a:p>
            <a:pPr>
              <a:buNone/>
            </a:pPr>
            <a:r>
              <a:rPr lang="en-US" sz="4100" i="1" dirty="0"/>
              <a:t>                           </a:t>
            </a:r>
            <a:endParaRPr lang="en-US" sz="4100" dirty="0"/>
          </a:p>
          <a:p>
            <a:pPr marL="0" indent="0">
              <a:buNone/>
            </a:pPr>
            <a:r>
              <a:rPr lang="en-US" dirty="0"/>
              <a:t>Therefore,  to compute  </a:t>
            </a:r>
            <a:r>
              <a:rPr lang="en-US" i="1" dirty="0"/>
              <a:t>b</a:t>
            </a:r>
            <a:r>
              <a:rPr lang="en-US" i="1" baseline="30000" dirty="0"/>
              <a:t>n</a:t>
            </a:r>
            <a:r>
              <a:rPr lang="en-US" i="1" dirty="0"/>
              <a:t>, </a:t>
            </a:r>
            <a:r>
              <a:rPr lang="en-US" dirty="0"/>
              <a:t>we need only compute the values of 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(</a:t>
            </a:r>
            <a:r>
              <a:rPr lang="en-US" i="1" dirty="0"/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</a:t>
            </a:r>
            <a:r>
              <a:rPr lang="en-US" i="1" dirty="0"/>
              <a:t>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(</a:t>
            </a:r>
            <a:r>
              <a:rPr lang="en-US" i="1" dirty="0"/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</a:t>
            </a:r>
            <a:r>
              <a:rPr lang="en-US" i="1" dirty="0"/>
              <a:t>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, …,       and the multiply the terms           in this list, where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Compute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using this method</a:t>
            </a:r>
            <a:r>
              <a:rPr lang="en-US" i="1" dirty="0"/>
              <a:t>.</a:t>
            </a:r>
          </a:p>
          <a:p>
            <a:pPr>
              <a:buNone/>
            </a:pP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b="1" dirty="0"/>
              <a:t>Solution</a:t>
            </a:r>
            <a:r>
              <a:rPr lang="en-US" dirty="0"/>
              <a:t>: Note that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dirty="0"/>
              <a:t>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1011</a:t>
            </a:r>
            <a:r>
              <a:rPr lang="en-US" dirty="0"/>
              <a:t>)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so that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((3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= (9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= (81)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=6561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=117,147</a:t>
            </a:r>
            <a:r>
              <a:rPr lang="en-US" dirty="0"/>
              <a:t>. 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>
              <a:ea typeface="Cambria Math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95600" y="3276600"/>
            <a:ext cx="5688330" cy="25908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844665" y="4299143"/>
            <a:ext cx="262890" cy="25336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11755" y="4220160"/>
            <a:ext cx="283845" cy="2590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248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 successively finds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           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m, …,         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, and multiplies together the terms        where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O</a:t>
            </a:r>
            <a:r>
              <a:rPr lang="en-US" dirty="0"/>
              <a:t>((log </a:t>
            </a:r>
            <a:r>
              <a:rPr lang="en-US" i="1" dirty="0"/>
              <a:t>m</a:t>
            </a:r>
            <a:r>
              <a:rPr lang="en-US" dirty="0"/>
              <a:t> 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 bit operations are used to find 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57400" y="3352800"/>
            <a:ext cx="82296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0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modular exponentiation</a:t>
            </a:r>
            <a:r>
              <a:rPr lang="en-US" sz="2600" dirty="0"/>
              <a:t>(</a:t>
            </a:r>
            <a:r>
              <a:rPr lang="en-US" sz="2600" i="1" dirty="0"/>
              <a:t>b</a:t>
            </a:r>
            <a:r>
              <a:rPr lang="en-US" sz="2600" dirty="0"/>
              <a:t>: integer, </a:t>
            </a:r>
            <a:r>
              <a:rPr lang="en-US" sz="2600" i="1" dirty="0"/>
              <a:t>n</a:t>
            </a:r>
            <a:r>
              <a:rPr lang="en-US" sz="2600" dirty="0"/>
              <a:t> = (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i="1" baseline="-25000" dirty="0"/>
              <a:t>k-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i="1" dirty="0"/>
              <a:t>…a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i="1" dirty="0"/>
              <a:t>a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)</a:t>
            </a:r>
            <a:r>
              <a:rPr lang="en-US" sz="26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, </a:t>
            </a:r>
            <a:r>
              <a:rPr lang="en-US" sz="2600" i="1" dirty="0"/>
              <a:t>m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b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b="1" dirty="0">
                <a:ea typeface="Cambria Math" pitchFamily="18" charset="0"/>
              </a:rPr>
              <a:t>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for  </a:t>
            </a:r>
            <a:r>
              <a:rPr lang="en-US" sz="2600" i="1" dirty="0"/>
              <a:t>i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600" dirty="0"/>
              <a:t>to </a:t>
            </a:r>
            <a:r>
              <a:rPr lang="en-US" sz="2600" i="1" dirty="0"/>
              <a:t>k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− 1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/>
              </a:rPr>
              <a:t>        if </a:t>
            </a:r>
            <a:r>
              <a:rPr lang="en-US" sz="2600" i="1" dirty="0"/>
              <a:t>a</a:t>
            </a:r>
            <a:r>
              <a:rPr lang="en-US" sz="2600" i="1" baseline="-25000" dirty="0" err="1"/>
              <a:t>i</a:t>
            </a: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600" b="1" dirty="0">
                <a:ea typeface="Cambria Math" pitchFamily="18" charset="0"/>
              </a:rPr>
              <a:t>then </a:t>
            </a:r>
            <a:r>
              <a:rPr lang="en-US" sz="2600" i="1" dirty="0"/>
              <a:t>x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:= (</a:t>
            </a:r>
            <a:r>
              <a:rPr lang="en-US" sz="2600" i="1" dirty="0">
                <a:ea typeface="Cambria Math" pitchFamily="18" charset="0"/>
              </a:rPr>
              <a:t>x</a:t>
            </a:r>
            <a:r>
              <a:rPr lang="en-US" sz="2600" i="1" dirty="0">
                <a:latin typeface="Cambria Math"/>
                <a:ea typeface="Cambria Math"/>
              </a:rPr>
              <a:t>∙ </a:t>
            </a:r>
            <a:r>
              <a:rPr lang="en-US" sz="2600" i="1" dirty="0">
                <a:ea typeface="Cambria Math"/>
              </a:rPr>
              <a:t>power</a:t>
            </a:r>
            <a:r>
              <a:rPr lang="en-US" sz="2600" dirty="0"/>
              <a:t> )</a:t>
            </a:r>
            <a:r>
              <a:rPr lang="en-US" sz="2600" b="1" dirty="0">
                <a:ea typeface="Cambria Math" pitchFamily="18" charset="0"/>
              </a:rPr>
              <a:t> 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lang="en-US" sz="2600" dirty="0"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ea typeface="Cambria Math" pitchFamily="18" charset="0"/>
              </a:rPr>
              <a:t>        </a:t>
            </a:r>
            <a:r>
              <a:rPr lang="en-US" sz="2600" i="1" dirty="0"/>
              <a:t>power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:= (</a:t>
            </a:r>
            <a:r>
              <a:rPr lang="en-US" sz="2600" i="1" dirty="0">
                <a:ea typeface="Cambria Math" pitchFamily="18" charset="0"/>
              </a:rPr>
              <a:t>power</a:t>
            </a:r>
            <a:r>
              <a:rPr lang="en-US" sz="2600" i="1" dirty="0">
                <a:latin typeface="Cambria Math"/>
                <a:ea typeface="Cambria Math"/>
              </a:rPr>
              <a:t>∙ </a:t>
            </a:r>
            <a:r>
              <a:rPr lang="en-US" sz="2600" i="1" dirty="0">
                <a:ea typeface="Cambria Math"/>
              </a:rPr>
              <a:t>power</a:t>
            </a:r>
            <a:r>
              <a:rPr lang="en-US" sz="2600" dirty="0"/>
              <a:t> )</a:t>
            </a:r>
            <a:r>
              <a:rPr lang="en-US" sz="2600" b="1" dirty="0">
                <a:ea typeface="Cambria Math" pitchFamily="18" charset="0"/>
              </a:rPr>
              <a:t> mod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i="1" dirty="0">
                <a:ea typeface="Cambria Math" pitchFamily="18" charset="0"/>
              </a:rPr>
              <a:t>m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</a:t>
            </a:r>
            <a:r>
              <a:rPr lang="en-US" sz="2600" b="1" dirty="0" err="1"/>
              <a:t>eturn</a:t>
            </a:r>
            <a:r>
              <a:rPr lang="en-US" sz="2600" dirty="0"/>
              <a:t> </a:t>
            </a:r>
            <a:r>
              <a:rPr lang="en-US" sz="2600" i="1" dirty="0"/>
              <a:t>x </a:t>
            </a:r>
            <a:r>
              <a:rPr lang="en-US" sz="2600" dirty="0"/>
              <a:t>{</a:t>
            </a:r>
            <a:r>
              <a:rPr lang="en-US" sz="2600" i="1" dirty="0"/>
              <a:t>x</a:t>
            </a:r>
            <a:r>
              <a:rPr lang="en-US" sz="2600" dirty="0"/>
              <a:t> equals </a:t>
            </a:r>
            <a:r>
              <a:rPr lang="en-US" sz="2600" i="1" dirty="0" err="1"/>
              <a:t>b</a:t>
            </a:r>
            <a:r>
              <a:rPr lang="en-US" sz="2600" i="1" baseline="30000" dirty="0" err="1"/>
              <a:t>n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m</a:t>
            </a:r>
            <a:r>
              <a:rPr lang="en-US" sz="2600" dirty="0"/>
              <a:t> }</a:t>
            </a:r>
            <a:endParaRPr lang="en-US" sz="2600" i="1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26369" y="2327434"/>
            <a:ext cx="631031" cy="3238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331555" y="2327434"/>
            <a:ext cx="328613" cy="316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Binary Modular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03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/>
              <a:t>Example</a:t>
            </a:r>
            <a:r>
              <a:rPr lang="en-US" dirty="0"/>
              <a:t>: Compute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644</a:t>
            </a:r>
            <a:r>
              <a:rPr lang="en-US" i="1" dirty="0" smtClean="0"/>
              <a:t> </a:t>
            </a:r>
            <a:r>
              <a:rPr lang="en-US" altLang="zh-CN" b="1" dirty="0"/>
              <a:t>mod</a:t>
            </a:r>
            <a:r>
              <a:rPr lang="en-US" altLang="zh-CN" dirty="0"/>
              <a:t> </a:t>
            </a:r>
            <a:r>
              <a:rPr lang="en-US" altLang="zh-CN" i="1" dirty="0" smtClean="0"/>
              <a:t> </a:t>
            </a:r>
            <a:r>
              <a:rPr lang="en-US" altLang="zh-CN" dirty="0" smtClean="0">
                <a:latin typeface="+mn-ea"/>
              </a:rPr>
              <a:t>645</a:t>
            </a:r>
            <a:r>
              <a:rPr lang="en-US" altLang="zh-CN" i="1" dirty="0" smtClean="0">
                <a:latin typeface="+mn-ea"/>
              </a:rPr>
              <a:t> </a:t>
            </a:r>
            <a:r>
              <a:rPr lang="en-US" dirty="0" smtClean="0"/>
              <a:t>using </a:t>
            </a:r>
            <a:r>
              <a:rPr lang="en-US" dirty="0"/>
              <a:t>this method</a:t>
            </a:r>
            <a:r>
              <a:rPr lang="en-US" i="1" dirty="0"/>
              <a:t>.</a:t>
            </a:r>
          </a:p>
          <a:p>
            <a:pPr>
              <a:buNone/>
            </a:pP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b="1" dirty="0"/>
              <a:t>Solution</a:t>
            </a:r>
            <a:r>
              <a:rPr lang="en-US" dirty="0" smtClean="0"/>
              <a:t>:</a:t>
            </a:r>
            <a:endParaRPr lang="en-US" baseline="-25000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1042202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Sec 4.2 </a:t>
            </a:r>
            <a:r>
              <a:rPr lang="en-US" altLang="zh-CN" dirty="0" smtClean="0"/>
              <a:t>25,31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Primes and Greatest Common Divisors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Prime Numbers and their Properties</a:t>
            </a:r>
          </a:p>
          <a:p>
            <a:r>
              <a:rPr lang="en-US" dirty="0"/>
              <a:t>Conjectures and Open Problems About Primes</a:t>
            </a:r>
          </a:p>
          <a:p>
            <a:r>
              <a:rPr lang="en-US" dirty="0"/>
              <a:t>Greatest Common Divisors and Least Common Multiples</a:t>
            </a:r>
          </a:p>
          <a:p>
            <a:r>
              <a:rPr lang="en-US" dirty="0"/>
              <a:t>The Euclidian Algorithm</a:t>
            </a:r>
          </a:p>
          <a:p>
            <a:r>
              <a:rPr lang="en-US" dirty="0" err="1"/>
              <a:t>gcds</a:t>
            </a:r>
            <a:r>
              <a:rPr lang="en-US" dirty="0"/>
              <a:t> as Linear Combinations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positive integer </a:t>
            </a:r>
            <a:r>
              <a:rPr lang="en-US" i="1" dirty="0"/>
              <a:t>p</a:t>
            </a:r>
            <a:r>
              <a:rPr lang="en-US" dirty="0"/>
              <a:t>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is called </a:t>
            </a:r>
            <a:r>
              <a:rPr lang="en-US" i="1" dirty="0"/>
              <a:t>prime</a:t>
            </a:r>
            <a:r>
              <a:rPr lang="en-US" dirty="0"/>
              <a:t> if the only positive factors of </a:t>
            </a:r>
            <a:r>
              <a:rPr lang="en-US" i="1" dirty="0"/>
              <a:t>p</a:t>
            </a:r>
            <a:r>
              <a:rPr lang="en-US" dirty="0"/>
              <a:t>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. A positive integer that is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is not prime is called </a:t>
            </a:r>
            <a:r>
              <a:rPr lang="en-US" i="1" dirty="0"/>
              <a:t>composite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is prime because its only positive factors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but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is composite because it is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Divisibility and Modular Arithmetic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Theorem</a:t>
            </a:r>
            <a:r>
              <a:rPr lang="en-US" dirty="0"/>
              <a:t>: Every positive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can be written uniquely as a prime or as the product of two or more primes where the prime factors are written in order of </a:t>
            </a:r>
            <a:r>
              <a:rPr lang="en-US" dirty="0" err="1"/>
              <a:t>nondecreasing</a:t>
            </a:r>
            <a:r>
              <a:rPr lang="en-US" dirty="0"/>
              <a:t> size.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100 = 2 </a:t>
            </a:r>
            <a:r>
              <a:rPr lang="en-US" dirty="0">
                <a:latin typeface="Cambria Math"/>
                <a:ea typeface="Cambria Math"/>
              </a:rPr>
              <a:t>∙ 2 ∙ 5 ∙ 5 = 2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5</a:t>
            </a:r>
            <a:r>
              <a:rPr lang="en-US" baseline="30000" dirty="0">
                <a:latin typeface="Cambria Math"/>
                <a:ea typeface="Cambria Math"/>
              </a:rPr>
              <a:t>2</a:t>
            </a:r>
            <a:r>
              <a:rPr lang="en-US" dirty="0">
                <a:latin typeface="Cambria Math"/>
                <a:ea typeface="Cambria Math"/>
              </a:rPr>
              <a:t>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641 = 641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999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3 </a:t>
            </a:r>
            <a:r>
              <a:rPr lang="en-US" dirty="0">
                <a:latin typeface="Cambria Math"/>
                <a:ea typeface="Cambria Math"/>
              </a:rPr>
              <a:t>∙ 3 ∙ 3 ∙ 37 = 3</a:t>
            </a:r>
            <a:r>
              <a:rPr lang="en-US" baseline="30000" dirty="0">
                <a:latin typeface="Cambria Math"/>
                <a:ea typeface="Cambria Math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 37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1024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dirty="0">
                <a:latin typeface="Cambria Math"/>
                <a:ea typeface="Cambria Math"/>
              </a:rPr>
              <a:t>∙ 2 ∙ 2 ∙ 2 ∙ 2 ∙ 2 ∙ 2 ∙ 2 ∙ 2 ∙ 2 = 2</a:t>
            </a:r>
            <a:r>
              <a:rPr lang="en-US" baseline="30000" dirty="0">
                <a:latin typeface="Cambria Math"/>
                <a:ea typeface="Cambria Math"/>
              </a:rPr>
              <a:t>10</a:t>
            </a:r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</a:t>
            </a:r>
            <a:r>
              <a:rPr lang="en-US" dirty="0" err="1"/>
              <a:t>Erastosthenes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34400" y="4572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Erastothenes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276-194</a:t>
            </a:r>
            <a:r>
              <a:rPr lang="en-US" dirty="0"/>
              <a:t> B.C.)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Sieve of </a:t>
            </a:r>
            <a:r>
              <a:rPr lang="en-US" i="1" dirty="0" err="1"/>
              <a:t>Erastosthenes</a:t>
            </a:r>
            <a:r>
              <a:rPr lang="en-US" i="1" dirty="0"/>
              <a:t> </a:t>
            </a:r>
            <a:r>
              <a:rPr lang="en-US" dirty="0"/>
              <a:t>can be used to find all primes not exceeding a specified positive integer. For example, begin with the list of integers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Delete all  the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Delete all the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Next, delete all the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Next, delete all the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divisible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.</a:t>
            </a:r>
          </a:p>
          <a:p>
            <a:pPr marL="850392" lvl="1" indent="-457200">
              <a:buFont typeface="+mj-lt"/>
              <a:buAutoNum type="alphaLcPeriod"/>
            </a:pPr>
            <a:r>
              <a:rPr lang="en-US" dirty="0"/>
              <a:t>Since all the remaining integers  are not divisible by any of the previous integers, other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the primes are: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sz="2200" dirty="0"/>
              <a:t>{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2,3,7,11,19,23,29,31,37,41,43,47,53,59,61,67,71,73,79,83,89, 97</a:t>
            </a:r>
            <a:r>
              <a:rPr lang="en-US" sz="2200" dirty="0"/>
              <a:t>}</a:t>
            </a:r>
          </a:p>
          <a:p>
            <a:endParaRPr lang="en-US" dirty="0"/>
          </a:p>
        </p:txBody>
      </p:sp>
      <p:pic>
        <p:nvPicPr>
          <p:cNvPr id="7" name="Content Placeholder 3" descr="07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4200" y="152400"/>
            <a:ext cx="885444" cy="10218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48600" y="6248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Sieve of </a:t>
            </a:r>
            <a:r>
              <a:rPr lang="en-US" dirty="0" err="1"/>
              <a:t>Erastosthenes</a:t>
            </a:r>
            <a:endParaRPr lang="en-US" dirty="0"/>
          </a:p>
        </p:txBody>
      </p:sp>
      <p:pic>
        <p:nvPicPr>
          <p:cNvPr id="4" name="Content Placeholder 3" descr="table3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1" y="1905001"/>
            <a:ext cx="5033501" cy="4389437"/>
          </a:xfrm>
        </p:spPr>
      </p:pic>
      <p:sp>
        <p:nvSpPr>
          <p:cNvPr id="5" name="TextBox 4"/>
          <p:cNvSpPr txBox="1"/>
          <p:nvPr/>
        </p:nvSpPr>
        <p:spPr>
          <a:xfrm>
            <a:off x="7162800" y="1828801"/>
            <a:ext cx="297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integer </a:t>
            </a:r>
            <a:r>
              <a:rPr lang="en-US" i="1" dirty="0"/>
              <a:t>n</a:t>
            </a:r>
            <a:r>
              <a:rPr lang="en-US" dirty="0"/>
              <a:t> is a composite integer, then it has a prime divisor less than or equal to </a:t>
            </a:r>
            <a:r>
              <a:rPr lang="en-US" dirty="0">
                <a:latin typeface="Cambria Math"/>
                <a:ea typeface="Cambria Math"/>
              </a:rPr>
              <a:t>√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see this, note that if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ab</a:t>
            </a:r>
            <a:r>
              <a:rPr lang="en-US" dirty="0"/>
              <a:t>, then  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√</a:t>
            </a:r>
            <a:r>
              <a:rPr lang="en-US" i="1" dirty="0"/>
              <a:t>n </a:t>
            </a:r>
            <a:r>
              <a:rPr lang="en-US" dirty="0"/>
              <a:t> or </a:t>
            </a:r>
            <a:r>
              <a:rPr lang="en-US" i="1" dirty="0"/>
              <a:t>b </a:t>
            </a:r>
            <a:r>
              <a:rPr lang="en-US" dirty="0">
                <a:latin typeface="Cambria Math"/>
                <a:ea typeface="Cambria Math"/>
              </a:rPr>
              <a:t>≤√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Trial division</a:t>
            </a:r>
            <a:r>
              <a:rPr lang="en-US" dirty="0"/>
              <a:t>, a very inefficient method of determining if a number </a:t>
            </a:r>
            <a:r>
              <a:rPr lang="en-US" i="1" dirty="0"/>
              <a:t>n</a:t>
            </a:r>
            <a:r>
              <a:rPr lang="en-US" dirty="0"/>
              <a:t>  is prime, is to try every integer </a:t>
            </a:r>
            <a:r>
              <a:rPr lang="en-US" i="1" dirty="0" err="1"/>
              <a:t>i</a:t>
            </a:r>
            <a:r>
              <a:rPr lang="en-US" dirty="0">
                <a:latin typeface="Cambria Math"/>
                <a:ea typeface="Cambria Math"/>
              </a:rPr>
              <a:t> ≤√</a:t>
            </a:r>
            <a:r>
              <a:rPr lang="en-US" i="1" dirty="0"/>
              <a:t>n </a:t>
            </a:r>
            <a:r>
              <a:rPr lang="en-US" dirty="0"/>
              <a:t>and see if n is divisible by </a:t>
            </a:r>
            <a:r>
              <a:rPr lang="en-US" i="1" dirty="0" err="1"/>
              <a:t>i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Infinitude of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sz="1800" b="1" dirty="0"/>
              <a:t>Theorem</a:t>
            </a:r>
            <a:r>
              <a:rPr lang="en-US" sz="1800" dirty="0"/>
              <a:t>: There are infinitely many primes. (Euclid)</a:t>
            </a:r>
          </a:p>
          <a:p>
            <a:pPr>
              <a:buNone/>
            </a:pPr>
            <a:r>
              <a:rPr lang="en-US" sz="1800" dirty="0"/>
              <a:t>    </a:t>
            </a:r>
            <a:r>
              <a:rPr lang="en-US" sz="1800" b="1" dirty="0"/>
              <a:t>Proof</a:t>
            </a:r>
            <a:r>
              <a:rPr lang="en-US" sz="1800" dirty="0"/>
              <a:t>:  Assume finitely many primes:  </a:t>
            </a:r>
            <a:r>
              <a:rPr lang="en-US" sz="1800" i="1" dirty="0"/>
              <a:t>p</a:t>
            </a:r>
            <a:r>
              <a:rPr lang="en-US" sz="1800" baseline="-25000" dirty="0"/>
              <a:t>1</a:t>
            </a:r>
            <a:r>
              <a:rPr lang="en-US" sz="1800" i="1" dirty="0"/>
              <a:t>, p</a:t>
            </a:r>
            <a:r>
              <a:rPr lang="en-US" sz="1800" baseline="-25000" dirty="0"/>
              <a:t>2</a:t>
            </a:r>
            <a:r>
              <a:rPr lang="en-US" sz="1800" i="1" dirty="0"/>
              <a:t>, …..,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endParaRPr lang="en-US" sz="1800" i="1" dirty="0"/>
          </a:p>
          <a:p>
            <a:pPr lvl="1"/>
            <a:r>
              <a:rPr lang="en-US" sz="1800" dirty="0"/>
              <a:t>Let </a:t>
            </a:r>
            <a:r>
              <a:rPr lang="en-US" sz="1800" i="1" dirty="0"/>
              <a:t>q = p</a:t>
            </a:r>
            <a:r>
              <a:rPr lang="en-US" sz="1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/>
              <a:t>p</a:t>
            </a:r>
            <a:r>
              <a:rPr lang="en-US" sz="1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>
                <a:ea typeface="Cambria Math"/>
              </a:rPr>
              <a:t>∙∙∙</a:t>
            </a:r>
            <a:r>
              <a:rPr lang="en-US" sz="1800" i="1" dirty="0">
                <a:latin typeface="Cambria Math"/>
                <a:ea typeface="Cambria Math"/>
              </a:rPr>
              <a:t>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r>
              <a:rPr lang="en-US" sz="1800" i="1" dirty="0"/>
              <a:t> +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1800" dirty="0"/>
              <a:t>Either </a:t>
            </a:r>
            <a:r>
              <a:rPr lang="en-US" sz="1800" i="1" dirty="0"/>
              <a:t>q</a:t>
            </a:r>
            <a:r>
              <a:rPr lang="en-US" sz="1800" dirty="0"/>
              <a:t> is prime or by the fundamental theorem of arithmetic it is a product of primes. </a:t>
            </a:r>
          </a:p>
          <a:p>
            <a:pPr lvl="2"/>
            <a:r>
              <a:rPr lang="en-US" sz="1800" dirty="0"/>
              <a:t>But none of the primes</a:t>
            </a:r>
            <a:r>
              <a:rPr lang="en-US" sz="1800" i="1" dirty="0"/>
              <a:t> </a:t>
            </a:r>
            <a:r>
              <a:rPr lang="en-US" sz="1800" i="1" dirty="0" err="1"/>
              <a:t>p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divides </a:t>
            </a:r>
            <a:r>
              <a:rPr lang="en-US" sz="1800" i="1" dirty="0"/>
              <a:t>q</a:t>
            </a:r>
            <a:r>
              <a:rPr lang="en-US" sz="1800" dirty="0"/>
              <a:t> since if  </a:t>
            </a:r>
            <a:r>
              <a:rPr lang="en-US" sz="1800" i="1" dirty="0" err="1"/>
              <a:t>p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| </a:t>
            </a:r>
            <a:r>
              <a:rPr lang="en-US" sz="1800" i="1" dirty="0"/>
              <a:t>q</a:t>
            </a:r>
            <a:r>
              <a:rPr lang="en-US" sz="1800" dirty="0"/>
              <a:t>, then </a:t>
            </a:r>
            <a:r>
              <a:rPr lang="en-US" sz="1800" i="1" dirty="0" err="1"/>
              <a:t>p</a:t>
            </a:r>
            <a:r>
              <a:rPr lang="en-US" sz="1800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 </a:t>
            </a:r>
            <a:r>
              <a:rPr lang="en-US" sz="1800"/>
              <a:t>divides    </a:t>
            </a:r>
            <a:r>
              <a:rPr lang="en-US" sz="1800" smtClean="0"/>
              <a:t>  </a:t>
            </a:r>
            <a:r>
              <a:rPr lang="en-US" sz="1800" i="1" dirty="0"/>
              <a:t>q </a:t>
            </a:r>
            <a:r>
              <a:rPr lang="en-US" sz="1800" i="1" dirty="0">
                <a:latin typeface="Cambria Math"/>
                <a:ea typeface="Cambria Math"/>
              </a:rPr>
              <a:t>−</a:t>
            </a:r>
            <a:r>
              <a:rPr lang="en-US" sz="1800" i="1" dirty="0"/>
              <a:t> p</a:t>
            </a:r>
            <a:r>
              <a:rPr lang="en-US" sz="1800" baseline="-25000" dirty="0"/>
              <a:t>1</a:t>
            </a:r>
            <a:r>
              <a:rPr lang="en-US" sz="1800" i="1" dirty="0"/>
              <a:t>p</a:t>
            </a:r>
            <a:r>
              <a:rPr lang="en-US" sz="1800" baseline="-25000" dirty="0"/>
              <a:t>2</a:t>
            </a:r>
            <a:r>
              <a:rPr lang="en-US" sz="1800" i="1" dirty="0">
                <a:ea typeface="Cambria Math"/>
              </a:rPr>
              <a:t>∙∙∙</a:t>
            </a:r>
            <a:r>
              <a:rPr lang="en-US" sz="1800" i="1" dirty="0">
                <a:latin typeface="Cambria Math"/>
                <a:ea typeface="Cambria Math"/>
              </a:rPr>
              <a:t>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r>
              <a:rPr lang="en-US" sz="1800" i="1" dirty="0"/>
              <a:t> = </a:t>
            </a:r>
            <a:r>
              <a:rPr lang="en-US" sz="18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/>
              <a:t> .</a:t>
            </a:r>
          </a:p>
          <a:p>
            <a:pPr lvl="2"/>
            <a:r>
              <a:rPr lang="en-US" sz="1800" dirty="0"/>
              <a:t>Hence</a:t>
            </a:r>
            <a:r>
              <a:rPr lang="en-US" sz="1800" i="1" dirty="0"/>
              <a:t>, </a:t>
            </a:r>
            <a:r>
              <a:rPr lang="en-US" sz="1800" dirty="0"/>
              <a:t>there is a prime not on the list </a:t>
            </a:r>
            <a:r>
              <a:rPr lang="en-US" sz="1800" i="1" dirty="0"/>
              <a:t>p</a:t>
            </a:r>
            <a:r>
              <a:rPr lang="en-US" sz="1800" baseline="-25000" dirty="0"/>
              <a:t>1</a:t>
            </a:r>
            <a:r>
              <a:rPr lang="en-US" sz="1800" i="1" dirty="0"/>
              <a:t>, p</a:t>
            </a:r>
            <a:r>
              <a:rPr lang="en-US" sz="1800" baseline="-25000" dirty="0"/>
              <a:t>2</a:t>
            </a:r>
            <a:r>
              <a:rPr lang="en-US" sz="1800" i="1" dirty="0"/>
              <a:t>, …..,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r>
              <a:rPr lang="en-US" sz="1800" dirty="0"/>
              <a:t>.</a:t>
            </a:r>
            <a:r>
              <a:rPr lang="en-US" sz="1800" i="1" baseline="-25000" dirty="0"/>
              <a:t> </a:t>
            </a:r>
            <a:r>
              <a:rPr lang="en-US" sz="1800" dirty="0"/>
              <a:t>It is either </a:t>
            </a:r>
            <a:r>
              <a:rPr lang="en-US" sz="1800" i="1" dirty="0"/>
              <a:t>q</a:t>
            </a:r>
            <a:r>
              <a:rPr lang="en-US" sz="1800" dirty="0"/>
              <a:t>, or if </a:t>
            </a:r>
            <a:r>
              <a:rPr lang="en-US" sz="1800" i="1" dirty="0"/>
              <a:t>q</a:t>
            </a:r>
            <a:r>
              <a:rPr lang="en-US" sz="1800" dirty="0"/>
              <a:t> is composite, it is a prime factor of </a:t>
            </a:r>
            <a:r>
              <a:rPr lang="en-US" sz="1800" i="1" dirty="0"/>
              <a:t>q</a:t>
            </a:r>
            <a:r>
              <a:rPr lang="en-US" sz="1800" dirty="0"/>
              <a:t>. This contradicts the assumption that  </a:t>
            </a:r>
            <a:r>
              <a:rPr lang="en-US" sz="1800" i="1" dirty="0"/>
              <a:t>p</a:t>
            </a:r>
            <a:r>
              <a:rPr lang="en-US" sz="1800" baseline="-25000" dirty="0"/>
              <a:t>1</a:t>
            </a:r>
            <a:r>
              <a:rPr lang="en-US" sz="1800" i="1" dirty="0"/>
              <a:t>, p</a:t>
            </a:r>
            <a:r>
              <a:rPr lang="en-US" sz="1800" baseline="-25000" dirty="0"/>
              <a:t>2</a:t>
            </a:r>
            <a:r>
              <a:rPr lang="en-US" sz="1800" i="1" dirty="0"/>
              <a:t>, ….., </a:t>
            </a:r>
            <a:r>
              <a:rPr lang="en-US" sz="1800" i="1" dirty="0" err="1"/>
              <a:t>p</a:t>
            </a:r>
            <a:r>
              <a:rPr lang="en-US" sz="1800" i="1" baseline="-25000" dirty="0" err="1"/>
              <a:t>n</a:t>
            </a:r>
            <a:r>
              <a:rPr lang="en-US" sz="1800" dirty="0"/>
              <a:t>   are all the primes. </a:t>
            </a:r>
          </a:p>
          <a:p>
            <a:pPr lvl="1"/>
            <a:r>
              <a:rPr lang="en-US" sz="1800" dirty="0"/>
              <a:t>Consequently, there are infinitely many primes.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6800" y="228600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129540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  <p:pic>
        <p:nvPicPr>
          <p:cNvPr id="6" name="Picture 5" descr="085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6400" y="5105400"/>
            <a:ext cx="762000" cy="8887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5486401"/>
            <a:ext cx="655320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proof was given by Euclid  </a:t>
            </a:r>
            <a:r>
              <a:rPr lang="en-US" sz="1400" i="1" dirty="0"/>
              <a:t>The Elements</a:t>
            </a:r>
            <a:r>
              <a:rPr lang="en-US" sz="1400" dirty="0"/>
              <a:t>. The proof is considered to be one of the most beautiful in all  mathematics.  It is  the first proof in </a:t>
            </a:r>
            <a:r>
              <a:rPr lang="en-US" sz="1400" i="1" dirty="0"/>
              <a:t>The Book, </a:t>
            </a:r>
            <a:r>
              <a:rPr lang="en-US" sz="1400" dirty="0"/>
              <a:t>inspired by the famous mathematician Paul </a:t>
            </a:r>
            <a:r>
              <a:rPr lang="en-US" sz="1400" dirty="0" err="1"/>
              <a:t>Erd</a:t>
            </a:r>
            <a:r>
              <a:rPr lang="hu-HU" sz="1400" dirty="0">
                <a:latin typeface="Cambria Math"/>
                <a:ea typeface="Cambria Math"/>
              </a:rPr>
              <a:t>ő</a:t>
            </a:r>
            <a:r>
              <a:rPr lang="en-US" sz="1400" dirty="0"/>
              <a:t>s’ imagined collection of perfect proofs maintained by God.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0" y="6019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Paul  </a:t>
            </a:r>
            <a:r>
              <a:rPr lang="en-US" sz="1400" dirty="0" err="1"/>
              <a:t>Erd</a:t>
            </a:r>
            <a:r>
              <a:rPr lang="hu-HU" sz="1400" dirty="0">
                <a:latin typeface="Cambria Math"/>
                <a:ea typeface="Cambria Math"/>
              </a:rPr>
              <a:t>ő</a:t>
            </a:r>
            <a:r>
              <a:rPr lang="en-US" sz="1400" dirty="0"/>
              <a:t>s</a:t>
            </a:r>
          </a:p>
          <a:p>
            <a:r>
              <a:rPr lang="en-US" sz="1400" dirty="0"/>
              <a:t>(1913-1996)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Mersenne</a:t>
            </a:r>
            <a:r>
              <a:rPr lang="en-US" dirty="0"/>
              <a:t>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Prime numbers of the form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, </a:t>
            </a:r>
            <a:r>
              <a:rPr lang="en-US" dirty="0">
                <a:ea typeface="Cambria Math"/>
              </a:rPr>
              <a:t>where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baseline="30000" dirty="0"/>
              <a:t> </a:t>
            </a:r>
            <a:r>
              <a:rPr lang="en-US" i="1" dirty="0"/>
              <a:t>p</a:t>
            </a:r>
            <a:r>
              <a:rPr lang="en-US" dirty="0"/>
              <a:t> is prime, are called </a:t>
            </a:r>
            <a:r>
              <a:rPr lang="en-US" i="1" dirty="0" err="1"/>
              <a:t>Mersenne</a:t>
            </a:r>
            <a:r>
              <a:rPr lang="en-US" i="1" dirty="0"/>
              <a:t> primes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 = </a:t>
            </a:r>
            <a:r>
              <a:rPr lang="en-US" dirty="0">
                <a:latin typeface="Cambria Math"/>
                <a:ea typeface="Cambria Math"/>
              </a:rPr>
              <a:t>3</a:t>
            </a:r>
            <a:r>
              <a:rPr lang="en-US" i="1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 = </a:t>
            </a:r>
            <a:r>
              <a:rPr lang="en-US" dirty="0">
                <a:latin typeface="Cambria Math"/>
                <a:ea typeface="Cambria Math"/>
              </a:rPr>
              <a:t>7,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 = </a:t>
            </a:r>
            <a:r>
              <a:rPr lang="en-US" dirty="0">
                <a:latin typeface="Cambria Math"/>
                <a:ea typeface="Cambria Math"/>
              </a:rPr>
              <a:t>37 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 </a:t>
            </a:r>
            <a:r>
              <a:rPr lang="en-US" i="1" dirty="0">
                <a:latin typeface="Cambria Math"/>
                <a:ea typeface="Cambria Math"/>
              </a:rPr>
              <a:t> = </a:t>
            </a:r>
            <a:r>
              <a:rPr lang="en-US" dirty="0">
                <a:latin typeface="Cambria Math"/>
                <a:ea typeface="Cambria Math"/>
              </a:rPr>
              <a:t>127  are </a:t>
            </a:r>
            <a:r>
              <a:rPr lang="en-US" dirty="0" err="1">
                <a:latin typeface="Cambria Math"/>
                <a:ea typeface="Cambria Math"/>
              </a:rPr>
              <a:t>Mersenne</a:t>
            </a:r>
            <a:r>
              <a:rPr lang="en-US" dirty="0">
                <a:latin typeface="Cambria Math"/>
                <a:ea typeface="Cambria Math"/>
              </a:rPr>
              <a:t> primes.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 = </a:t>
            </a:r>
            <a:r>
              <a:rPr lang="en-US" dirty="0">
                <a:latin typeface="Cambria Math"/>
                <a:ea typeface="Cambria Math"/>
              </a:rPr>
              <a:t>2047 </a:t>
            </a:r>
            <a:r>
              <a:rPr lang="en-US" i="1" dirty="0">
                <a:latin typeface="Cambria Math"/>
                <a:ea typeface="Cambria Math"/>
              </a:rPr>
              <a:t>  </a:t>
            </a:r>
            <a:r>
              <a:rPr lang="en-US" dirty="0">
                <a:ea typeface="Cambria Math"/>
              </a:rPr>
              <a:t>is not a </a:t>
            </a:r>
            <a:r>
              <a:rPr lang="en-US" dirty="0" err="1">
                <a:ea typeface="Cambria Math"/>
              </a:rPr>
              <a:t>Mersenne</a:t>
            </a:r>
            <a:r>
              <a:rPr lang="en-US" dirty="0">
                <a:ea typeface="Cambria Math"/>
              </a:rPr>
              <a:t> prime</a:t>
            </a:r>
            <a:r>
              <a:rPr lang="en-US" dirty="0">
                <a:latin typeface="Cambria Math"/>
                <a:ea typeface="Cambria Math"/>
              </a:rPr>
              <a:t> since 2047 = 23∙89.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There is an efficient test for determining if 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30000" dirty="0"/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 is prime.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The largest known prime numbers are </a:t>
            </a:r>
            <a:r>
              <a:rPr lang="en-US" dirty="0" err="1">
                <a:latin typeface="Cambria Math"/>
                <a:ea typeface="Cambria Math"/>
              </a:rPr>
              <a:t>Mersenne</a:t>
            </a:r>
            <a:r>
              <a:rPr lang="en-US" dirty="0">
                <a:latin typeface="Cambria Math"/>
                <a:ea typeface="Cambria Math"/>
              </a:rPr>
              <a:t> primes.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As of mid 2011, 47 </a:t>
            </a:r>
            <a:r>
              <a:rPr lang="en-US" dirty="0" err="1">
                <a:latin typeface="Cambria Math"/>
                <a:ea typeface="Cambria Math"/>
              </a:rPr>
              <a:t>Mersenne</a:t>
            </a:r>
            <a:r>
              <a:rPr lang="en-US" dirty="0">
                <a:latin typeface="Cambria Math"/>
                <a:ea typeface="Cambria Math"/>
              </a:rPr>
              <a:t> primes were known, the largest  is 2</a:t>
            </a:r>
            <a:r>
              <a:rPr lang="en-US" baseline="30000" dirty="0">
                <a:latin typeface="Cambria Math"/>
                <a:ea typeface="Cambria Math"/>
              </a:rPr>
              <a:t>43,112,609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/>
                <a:ea typeface="Cambria Math"/>
              </a:rPr>
              <a:t>1, which has nearly 13 million decimal digits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pPr lvl="1"/>
            <a:r>
              <a:rPr lang="zh-CN" altLang="en-US" dirty="0"/>
              <a:t>至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zh-CN" altLang="en-US" dirty="0" smtClean="0"/>
              <a:t>仅</a:t>
            </a:r>
            <a:r>
              <a:rPr lang="zh-CN" altLang="en-US" dirty="0"/>
              <a:t>发现</a:t>
            </a:r>
            <a:r>
              <a:rPr lang="en-US" altLang="zh-CN" dirty="0"/>
              <a:t>51</a:t>
            </a:r>
            <a:r>
              <a:rPr lang="zh-CN" altLang="en-US" dirty="0"/>
              <a:t>个梅森素数，最大的</a:t>
            </a:r>
            <a:r>
              <a:rPr lang="zh-CN" altLang="en-US" dirty="0" smtClean="0"/>
              <a:t>是（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82589933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），有</a:t>
            </a:r>
            <a:r>
              <a:rPr lang="en-US" altLang="zh-CN" dirty="0"/>
              <a:t>24862048</a:t>
            </a:r>
            <a:r>
              <a:rPr lang="zh-CN" altLang="en-US" dirty="0"/>
              <a:t>位。</a:t>
            </a:r>
            <a:endParaRPr lang="en-US" dirty="0">
              <a:latin typeface="Cambria Math"/>
              <a:ea typeface="Cambria Math"/>
            </a:endParaRPr>
          </a:p>
          <a:p>
            <a:pPr lvl="1"/>
            <a:r>
              <a:rPr lang="en-US" dirty="0">
                <a:latin typeface="Cambria Math"/>
                <a:ea typeface="Cambria Math"/>
              </a:rPr>
              <a:t>The </a:t>
            </a:r>
            <a:r>
              <a:rPr lang="en-US" i="1" dirty="0">
                <a:ea typeface="Cambria Math"/>
              </a:rPr>
              <a:t>Great Internet </a:t>
            </a:r>
            <a:r>
              <a:rPr lang="en-US" i="1" dirty="0" err="1">
                <a:ea typeface="Cambria Math"/>
              </a:rPr>
              <a:t>Mersenne</a:t>
            </a:r>
            <a:r>
              <a:rPr lang="en-US" i="1" dirty="0">
                <a:ea typeface="Cambria Math"/>
              </a:rPr>
              <a:t> Prime Search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GIMPS</a:t>
            </a:r>
            <a:r>
              <a:rPr lang="en-US" dirty="0">
                <a:latin typeface="Cambria Math"/>
                <a:ea typeface="Cambria Math"/>
              </a:rPr>
              <a:t>) is a distributed computing project to search  for new </a:t>
            </a:r>
            <a:r>
              <a:rPr lang="en-US" dirty="0" err="1">
                <a:latin typeface="Cambria Math"/>
                <a:ea typeface="Cambria Math"/>
              </a:rPr>
              <a:t>Mersenne</a:t>
            </a:r>
            <a:r>
              <a:rPr lang="en-US" dirty="0">
                <a:latin typeface="Cambria Math"/>
                <a:ea typeface="Cambria Math"/>
              </a:rPr>
              <a:t> Primes.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           </a:t>
            </a:r>
            <a:r>
              <a:rPr lang="en-US" dirty="0">
                <a:latin typeface="Cambria Math"/>
                <a:ea typeface="Cambria Math"/>
                <a:hlinkClick r:id="rId2"/>
              </a:rPr>
              <a:t>http://www.mersenne.org/</a:t>
            </a: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/>
          </a:p>
        </p:txBody>
      </p:sp>
      <p:pic>
        <p:nvPicPr>
          <p:cNvPr id="4" name="Picture 3" descr="03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3200" y="381000"/>
            <a:ext cx="895350" cy="1040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800" y="685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Marin </a:t>
            </a:r>
            <a:r>
              <a:rPr lang="en-US" dirty="0" err="1"/>
              <a:t>Mersenne</a:t>
            </a:r>
            <a:endParaRPr lang="en-US" dirty="0"/>
          </a:p>
          <a:p>
            <a:r>
              <a:rPr lang="en-US" dirty="0"/>
              <a:t>(1588-1648)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Mathematicians have been interested in the distribution of prime numbers among the positive integers. In the nineteenth century, the </a:t>
            </a:r>
            <a:r>
              <a:rPr lang="en-US" i="1" dirty="0"/>
              <a:t>prime number theorem </a:t>
            </a:r>
            <a:r>
              <a:rPr lang="en-US" dirty="0"/>
              <a:t>was proved which</a:t>
            </a:r>
            <a:r>
              <a:rPr lang="en-US" i="1" dirty="0"/>
              <a:t> </a:t>
            </a:r>
            <a:r>
              <a:rPr lang="en-US" dirty="0"/>
              <a:t>gives an asymptotic estimate for the number of primes not exceeding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Prime Number Theorem</a:t>
            </a:r>
            <a:r>
              <a:rPr lang="en-US" dirty="0"/>
              <a:t>: The ratio of the number of primes not exceeding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/>
              <a:t>approaches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as </a:t>
            </a:r>
            <a:r>
              <a:rPr lang="en-US" i="1" dirty="0"/>
              <a:t>x</a:t>
            </a:r>
            <a:r>
              <a:rPr lang="en-US" dirty="0"/>
              <a:t> grows without bound. (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is the natural logarithm of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theorem tells us that the number of primes not exceeding </a:t>
            </a:r>
            <a:r>
              <a:rPr lang="en-US" i="1" dirty="0"/>
              <a:t>x</a:t>
            </a:r>
            <a:r>
              <a:rPr lang="en-US" dirty="0"/>
              <a:t>, can be approximated by 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odds that a randomly selected positive integer less than </a:t>
            </a:r>
            <a:r>
              <a:rPr lang="en-US" i="1" dirty="0"/>
              <a:t>n</a:t>
            </a:r>
            <a:r>
              <a:rPr lang="en-US" dirty="0"/>
              <a:t> is prime are approximately (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)/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/</a:t>
            </a:r>
            <a:r>
              <a:rPr lang="en-US" dirty="0" err="1"/>
              <a:t>ln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Primes and Arithmetic Progressions (</a:t>
            </a:r>
            <a:r>
              <a:rPr lang="en-US" sz="4000" i="1" dirty="0"/>
              <a:t>optional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Euclid’s proof that there are infinitely many primes can be easily adapted to show that there are infinitely many primes in the following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 (See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55</a:t>
            </a:r>
            <a:r>
              <a:rPr lang="en-US" dirty="0"/>
              <a:t>)</a:t>
            </a:r>
          </a:p>
          <a:p>
            <a:r>
              <a:rPr lang="en-US" dirty="0"/>
              <a:t>In the 19</a:t>
            </a:r>
            <a:r>
              <a:rPr lang="en-US" baseline="30000" dirty="0"/>
              <a:t>th</a:t>
            </a:r>
            <a:r>
              <a:rPr lang="en-US" dirty="0"/>
              <a:t> century G. </a:t>
            </a:r>
            <a:r>
              <a:rPr lang="en-US" dirty="0" err="1"/>
              <a:t>Lejuenne</a:t>
            </a:r>
            <a:r>
              <a:rPr lang="en-US" dirty="0"/>
              <a:t> </a:t>
            </a:r>
            <a:r>
              <a:rPr lang="en-US" dirty="0" err="1"/>
              <a:t>Dirchlet</a:t>
            </a:r>
            <a:r>
              <a:rPr lang="en-US" dirty="0"/>
              <a:t> showed that every arithmetic progression </a:t>
            </a:r>
            <a:r>
              <a:rPr lang="en-US" i="1" dirty="0"/>
              <a:t>ka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where 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 have no common factor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contains infinitely many primes. (The proof is beyond the scope of the text.)</a:t>
            </a:r>
          </a:p>
          <a:p>
            <a:r>
              <a:rPr lang="en-US" dirty="0"/>
              <a:t>Are there long arithmetic progressions made up entirely of primes?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5,11, 17, 23, 29  </a:t>
            </a:r>
            <a:r>
              <a:rPr lang="en-US" dirty="0">
                <a:ea typeface="Cambria Math" pitchFamily="18" charset="0"/>
              </a:rPr>
              <a:t>is an arithmetic progression of five primes.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199, 409, 619, 829, 1039,1249,1459,1669,1879,2089 </a:t>
            </a:r>
            <a:r>
              <a:rPr lang="en-US" dirty="0">
                <a:ea typeface="Cambria Math" pitchFamily="18" charset="0"/>
              </a:rPr>
              <a:t>is an arithmetic progression of ten primes.</a:t>
            </a:r>
          </a:p>
          <a:p>
            <a:r>
              <a:rPr lang="en-US" dirty="0">
                <a:ea typeface="Cambria Math" pitchFamily="18" charset="0"/>
              </a:rPr>
              <a:t>In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1930</a:t>
            </a:r>
            <a:r>
              <a:rPr lang="en-US" dirty="0">
                <a:ea typeface="Cambria Math" pitchFamily="18" charset="0"/>
              </a:rPr>
              <a:t>s, Paul </a:t>
            </a:r>
            <a:r>
              <a:rPr lang="en-US" dirty="0" err="1">
                <a:ea typeface="Cambria Math" pitchFamily="18" charset="0"/>
              </a:rPr>
              <a:t>Erd</a:t>
            </a:r>
            <a:r>
              <a:rPr lang="hu-HU" dirty="0">
                <a:latin typeface="Cambria Math"/>
                <a:ea typeface="Cambria Math"/>
              </a:rPr>
              <a:t>ő</a:t>
            </a:r>
            <a:r>
              <a:rPr lang="en-US" dirty="0">
                <a:ea typeface="Cambria Math" pitchFamily="18" charset="0"/>
              </a:rPr>
              <a:t>s  conjectured that for every positive integer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there is an arithmetic progression of length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made up  entirely of primes. This was proven 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2006</a:t>
            </a:r>
            <a:r>
              <a:rPr lang="en-US" dirty="0">
                <a:ea typeface="Cambria Math" pitchFamily="18" charset="0"/>
              </a:rPr>
              <a:t>, by Ben Green and Terrence Tau.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5715000"/>
            <a:ext cx="1135380" cy="874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3400" y="579120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Terence Tao</a:t>
            </a:r>
          </a:p>
          <a:p>
            <a:r>
              <a:rPr lang="en-US" dirty="0"/>
              <a:t>(Born 1975</a:t>
            </a:r>
            <a:r>
              <a:rPr lang="zh-CN" altLang="en-US" dirty="0"/>
              <a:t>陶哲轩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DAF10-230B-461C-A66A-1C408217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陶哲轩</a:t>
            </a:r>
            <a:r>
              <a:rPr lang="en-US" altLang="zh-CN" dirty="0"/>
              <a:t>,</a:t>
            </a:r>
            <a:r>
              <a:rPr lang="zh-CN" altLang="en-US" dirty="0"/>
              <a:t>天才的足迹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0F84B-ECDF-47C3-ABAF-45ACCC6F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陶哲轩在</a:t>
            </a:r>
            <a:r>
              <a:rPr lang="en-US" altLang="zh-CN" dirty="0"/>
              <a:t>7</a:t>
            </a:r>
            <a:r>
              <a:rPr lang="zh-CN" altLang="en-US" dirty="0"/>
              <a:t>岁进入高中就读，</a:t>
            </a:r>
            <a:r>
              <a:rPr lang="en-US" altLang="zh-CN" dirty="0"/>
              <a:t>9</a:t>
            </a:r>
            <a:r>
              <a:rPr lang="zh-CN" altLang="en-US" dirty="0"/>
              <a:t>岁进入大学，</a:t>
            </a:r>
            <a:r>
              <a:rPr lang="en-US" altLang="zh-CN" dirty="0"/>
              <a:t>10</a:t>
            </a:r>
            <a:r>
              <a:rPr lang="zh-CN" altLang="en-US" dirty="0"/>
              <a:t>岁、</a:t>
            </a:r>
            <a:r>
              <a:rPr lang="en-US" altLang="zh-CN" dirty="0"/>
              <a:t>11</a:t>
            </a:r>
            <a:r>
              <a:rPr lang="zh-CN" altLang="en-US" dirty="0"/>
              <a:t>岁、</a:t>
            </a:r>
            <a:r>
              <a:rPr lang="en-US" altLang="zh-CN" dirty="0"/>
              <a:t>12</a:t>
            </a:r>
            <a:r>
              <a:rPr lang="zh-CN" altLang="en-US" dirty="0"/>
              <a:t>岁参加国际数学奥林匹克竞赛，分获铜牌、银牌、金牌。他还未</a:t>
            </a:r>
            <a:r>
              <a:rPr lang="en-US" altLang="zh-CN" dirty="0"/>
              <a:t>13</a:t>
            </a:r>
            <a:r>
              <a:rPr lang="zh-CN" altLang="en-US" dirty="0"/>
              <a:t>岁时已赢得国际数学奥林匹克竞赛金牌，这项纪录至今也是由他保持。他在</a:t>
            </a:r>
            <a:r>
              <a:rPr lang="en-US" altLang="zh-CN" dirty="0"/>
              <a:t>16</a:t>
            </a:r>
            <a:r>
              <a:rPr lang="zh-CN" altLang="en-US" dirty="0"/>
              <a:t>岁获得学士学位，</a:t>
            </a:r>
            <a:r>
              <a:rPr lang="en-US" altLang="zh-CN" dirty="0"/>
              <a:t>17</a:t>
            </a:r>
            <a:r>
              <a:rPr lang="zh-CN" altLang="en-US" dirty="0"/>
              <a:t>岁获得硕士学位，</a:t>
            </a:r>
            <a:r>
              <a:rPr lang="en-US" altLang="zh-CN" dirty="0"/>
              <a:t>21</a:t>
            </a:r>
            <a:r>
              <a:rPr lang="zh-CN" altLang="en-US" dirty="0"/>
              <a:t>岁获得普林斯顿大学博士学位。他从</a:t>
            </a:r>
            <a:r>
              <a:rPr lang="en-US" altLang="zh-CN" dirty="0"/>
              <a:t>24</a:t>
            </a:r>
            <a:r>
              <a:rPr lang="zh-CN" altLang="en-US" dirty="0"/>
              <a:t>岁起在加利福尼亚大学洛杉矶分校担任教授，成为加利福尼亚大学洛杉矶分校有史以来最年轻的正教授。</a:t>
            </a:r>
            <a:r>
              <a:rPr lang="en-US" altLang="zh-CN" dirty="0"/>
              <a:t>2006</a:t>
            </a:r>
            <a:r>
              <a:rPr lang="zh-CN" altLang="en-US" dirty="0"/>
              <a:t>年，</a:t>
            </a:r>
            <a:r>
              <a:rPr lang="en-US" altLang="zh-CN" dirty="0"/>
              <a:t>31</a:t>
            </a:r>
            <a:r>
              <a:rPr lang="zh-CN" altLang="en-US" dirty="0"/>
              <a:t>岁时获得数学界的诺贝尔奖“菲尔兹”奖。</a:t>
            </a:r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月荣获被喻为“豪华版诺贝尔奖”的“科学突破奖”的数学奖，奖金高达</a:t>
            </a:r>
            <a:r>
              <a:rPr lang="en-US" altLang="zh-CN" dirty="0"/>
              <a:t>300</a:t>
            </a:r>
            <a:r>
              <a:rPr lang="zh-CN" altLang="en-US" dirty="0"/>
              <a:t>万美元。</a:t>
            </a:r>
          </a:p>
        </p:txBody>
      </p:sp>
    </p:spTree>
    <p:extLst>
      <p:ext uri="{BB962C8B-B14F-4D97-AF65-F5344CB8AC3E}">
        <p14:creationId xmlns:p14="http://schemas.microsoft.com/office/powerpoint/2010/main" val="76294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problem of generating large  primes is of both theoretical and practical interest.</a:t>
            </a:r>
          </a:p>
          <a:p>
            <a:r>
              <a:rPr lang="en-US" dirty="0"/>
              <a:t>We will see (in Section 4.6) that finding large primes with hundreds of digits is important in cryptography.</a:t>
            </a:r>
          </a:p>
          <a:p>
            <a:r>
              <a:rPr lang="en-US" dirty="0"/>
              <a:t>So far, no useful closed formula that always produces primes  has been found. There is no simple  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prime for all positive integers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r>
              <a:rPr lang="en-US" dirty="0"/>
              <a:t>But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dirty="0"/>
              <a:t>  is prime for all integers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1,2,…, 40</a:t>
            </a:r>
            <a:r>
              <a:rPr lang="en-US" dirty="0"/>
              <a:t>. Because of this, we might conjecture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prime for all positive integers </a:t>
            </a:r>
            <a:r>
              <a:rPr lang="en-US" i="1" dirty="0"/>
              <a:t>n</a:t>
            </a:r>
            <a:r>
              <a:rPr lang="en-US" dirty="0"/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But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not prime. </a:t>
            </a:r>
          </a:p>
          <a:p>
            <a:r>
              <a:rPr lang="en-US" dirty="0"/>
              <a:t>More generally, there is  no polynomial with integer coefficients such that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prime for all positive integers </a:t>
            </a:r>
            <a:r>
              <a:rPr lang="en-US" i="1" dirty="0"/>
              <a:t>n. </a:t>
            </a:r>
            <a:r>
              <a:rPr lang="en-US" dirty="0"/>
              <a:t>(See supplementary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dirty="0"/>
              <a:t>.)</a:t>
            </a:r>
          </a:p>
          <a:p>
            <a:r>
              <a:rPr lang="en-US" dirty="0"/>
              <a:t>Fortunately, we can generate large integers which are almost certainly primes. See Chapter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.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Conjectures about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11582400" cy="4389120"/>
          </a:xfrm>
        </p:spPr>
        <p:txBody>
          <a:bodyPr>
            <a:noAutofit/>
          </a:bodyPr>
          <a:lstStyle/>
          <a:p>
            <a:r>
              <a:rPr lang="en-US" sz="2400" dirty="0"/>
              <a:t>Even though primes have been studied extensively for centuries, many conjectures about them are unresolved, including:</a:t>
            </a:r>
          </a:p>
          <a:p>
            <a:r>
              <a:rPr lang="en-US" sz="2400" i="1" dirty="0" err="1">
                <a:latin typeface="Cambria Math" pitchFamily="18" charset="0"/>
                <a:ea typeface="Cambria Math" pitchFamily="18" charset="0"/>
              </a:rPr>
              <a:t>Goldbach’s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Conjecture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 Every even integer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&gt; 2, is the sum of two primes. It has been verified  by computer for all positive even integers up to  1.6 </a:t>
            </a:r>
            <a:r>
              <a:rPr lang="en-US" sz="2400" dirty="0">
                <a:latin typeface="Cambria Math"/>
                <a:ea typeface="Cambria Math"/>
              </a:rPr>
              <a:t>∙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  The conjecture is believed to be true by most mathematicians.</a:t>
            </a:r>
          </a:p>
          <a:p>
            <a:r>
              <a:rPr lang="en-US" altLang="zh-CN" sz="2400" dirty="0"/>
              <a:t>Among these are the result that every even integer greater than 2 is the sum of at most six primes  (proved in 1995 by O. </a:t>
            </a:r>
            <a:r>
              <a:rPr lang="en-US" altLang="zh-CN" sz="2400" dirty="0" err="1"/>
              <a:t>Ramar´e</a:t>
            </a:r>
            <a:r>
              <a:rPr lang="en-US" altLang="zh-CN" sz="2400" dirty="0"/>
              <a:t>) and that every sufficiently large positive integer is the sum of a prime and a number that is either prime or the product of two primes (proved in 1966 by J. R. Chen). Perhaps Goldbach’s conjecture will be settled in the not too distant future.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</a:t>
            </a:r>
          </a:p>
          <a:p>
            <a:r>
              <a:rPr lang="en-US" dirty="0"/>
              <a:t>Division Algorithm </a:t>
            </a:r>
          </a:p>
          <a:p>
            <a:r>
              <a:rPr lang="en-US" dirty="0"/>
              <a:t>Modular Arithmetic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954FB-95CB-46A8-9DDA-7CF9BDF7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Conjectures about Primes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6CE40-3997-499A-B7EF-F6664877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There are infinitely many primes of the form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+ 1, where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is a positive integer. But it has been shown that there are infinitely many primes  of the form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+ 1, or  the product of at most two primes. where </a:t>
            </a:r>
            <a:r>
              <a:rPr lang="en-US" altLang="zh-CN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 is a positive  integer.</a:t>
            </a:r>
          </a:p>
          <a:p>
            <a:r>
              <a:rPr lang="en-US" altLang="zh-CN" i="1" dirty="0">
                <a:ea typeface="Cambria Math" pitchFamily="18" charset="0"/>
              </a:rPr>
              <a:t>The Twin Prime Conjecture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: The twin prime conjecture is that there are infinitely many pairs of twin primes. Twin primes are pairs of primes that differ by 2. Examples are 3 and 5, 5 and 7, 11 and 13, </a:t>
            </a:r>
            <a:r>
              <a:rPr lang="en-US" altLang="zh-CN" dirty="0"/>
              <a:t>4967 and 4969,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etc. The current  </a:t>
            </a:r>
            <a:r>
              <a:rPr lang="en-US" altLang="zh-CN" dirty="0"/>
              <a:t>world’s record for twin primes, as of early 2018, consists of the numbers, 2</a:t>
            </a:r>
            <a:r>
              <a:rPr lang="en-US" altLang="zh-CN" i="1" dirty="0"/>
              <a:t>,</a:t>
            </a:r>
            <a:r>
              <a:rPr lang="en-US" altLang="zh-CN" dirty="0"/>
              <a:t>996</a:t>
            </a:r>
            <a:r>
              <a:rPr lang="en-US" altLang="zh-CN" i="1" dirty="0"/>
              <a:t>,</a:t>
            </a:r>
            <a:r>
              <a:rPr lang="en-US" altLang="zh-CN" dirty="0"/>
              <a:t>863</a:t>
            </a:r>
            <a:r>
              <a:rPr lang="en-US" altLang="zh-CN" i="1" dirty="0"/>
              <a:t>,</a:t>
            </a:r>
            <a:r>
              <a:rPr lang="en-US" altLang="zh-CN" dirty="0"/>
              <a:t>034</a:t>
            </a:r>
            <a:r>
              <a:rPr lang="en-US" altLang="zh-CN" i="1" dirty="0"/>
              <a:t>,</a:t>
            </a:r>
            <a:r>
              <a:rPr lang="en-US" altLang="zh-CN" dirty="0"/>
              <a:t>895 ⋅ </a:t>
            </a:r>
            <a:r>
              <a:rPr lang="en-US" altLang="zh-CN" b="1" dirty="0"/>
              <a:t>2</a:t>
            </a:r>
            <a:r>
              <a:rPr lang="en-US" altLang="zh-CN" baseline="30000" dirty="0"/>
              <a:t>1</a:t>
            </a:r>
            <a:r>
              <a:rPr lang="en-US" altLang="zh-CN" i="1" baseline="30000" dirty="0"/>
              <a:t>,</a:t>
            </a:r>
            <a:r>
              <a:rPr lang="en-US" altLang="zh-CN" baseline="30000" dirty="0"/>
              <a:t>290</a:t>
            </a:r>
            <a:r>
              <a:rPr lang="en-US" altLang="zh-CN" i="1" baseline="30000" dirty="0"/>
              <a:t>,</a:t>
            </a:r>
            <a:r>
              <a:rPr lang="en-US" altLang="zh-CN" baseline="30000" dirty="0"/>
              <a:t>000</a:t>
            </a:r>
            <a:r>
              <a:rPr lang="en-US" altLang="zh-CN" dirty="0"/>
              <a:t> ± 1, which have 388</a:t>
            </a:r>
            <a:r>
              <a:rPr lang="en-US" altLang="zh-CN" i="1" dirty="0"/>
              <a:t>,</a:t>
            </a:r>
            <a:r>
              <a:rPr lang="en-US" altLang="zh-CN" dirty="0"/>
              <a:t>342 decimal digits.</a:t>
            </a:r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900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98C3-57E0-45CA-A076-2E19B216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Conjectures about Primes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AC4FB-4954-4F88-828A-85287CD2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there are infinitely many twin primes. The strongest result proved concerning twin primes is that</a:t>
            </a:r>
            <a:r>
              <a:rPr lang="en-US" altLang="zh-CN" b="1" dirty="0"/>
              <a:t> </a:t>
            </a:r>
            <a:r>
              <a:rPr lang="en-US" altLang="zh-CN" dirty="0"/>
              <a:t>there are infinitely many pairs </a:t>
            </a:r>
            <a:r>
              <a:rPr lang="en-US" altLang="zh-CN" i="1" dirty="0"/>
              <a:t>p </a:t>
            </a:r>
            <a:r>
              <a:rPr lang="en-US" altLang="zh-CN" dirty="0"/>
              <a:t>and </a:t>
            </a:r>
            <a:r>
              <a:rPr lang="en-US" altLang="zh-CN" i="1" dirty="0"/>
              <a:t>p </a:t>
            </a:r>
            <a:r>
              <a:rPr lang="en-US" altLang="zh-CN" dirty="0"/>
              <a:t>+ 2, where </a:t>
            </a:r>
            <a:r>
              <a:rPr lang="en-US" altLang="zh-CN" i="1" dirty="0"/>
              <a:t>p </a:t>
            </a:r>
            <a:r>
              <a:rPr lang="en-US" altLang="zh-CN" dirty="0"/>
              <a:t>is prime and </a:t>
            </a:r>
            <a:r>
              <a:rPr lang="en-US" altLang="zh-CN" i="1" dirty="0"/>
              <a:t>p </a:t>
            </a:r>
            <a:r>
              <a:rPr lang="en-US" altLang="zh-CN" dirty="0"/>
              <a:t>+ 2 is prime or the product of two primes (proved by  J. R. Chen in 1966)</a:t>
            </a:r>
          </a:p>
          <a:p>
            <a:r>
              <a:rPr lang="en-US" altLang="zh-CN" dirty="0"/>
              <a:t>Let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be the statement that there are infinitely many pairs of primes that differ by exactly </a:t>
            </a:r>
            <a:r>
              <a:rPr lang="en-US" altLang="zh-CN" i="1" dirty="0"/>
              <a:t>n</a:t>
            </a:r>
            <a:r>
              <a:rPr lang="en-US" altLang="zh-CN" dirty="0"/>
              <a:t>.  </a:t>
            </a:r>
          </a:p>
          <a:p>
            <a:r>
              <a:rPr lang="en-US" altLang="zh-CN" dirty="0" err="1"/>
              <a:t>Yitang</a:t>
            </a:r>
            <a:r>
              <a:rPr lang="en-US" altLang="zh-CN" dirty="0"/>
              <a:t> Zhang, a 50-year-old professor at the University of New Hampshire,</a:t>
            </a:r>
          </a:p>
          <a:p>
            <a:pPr marL="0" indent="0">
              <a:buNone/>
            </a:pPr>
            <a:r>
              <a:rPr lang="en-US" altLang="zh-CN" dirty="0"/>
              <a:t>who had not published a paper since 2001, proved the this (named bounded gap) conjecture in 2013. In  particular, he showed that there is an integer </a:t>
            </a:r>
            <a:r>
              <a:rPr lang="en-US" altLang="zh-CN" i="1" dirty="0"/>
              <a:t>N &lt; </a:t>
            </a:r>
            <a:r>
              <a:rPr lang="en-US" altLang="zh-CN" dirty="0"/>
              <a:t>70</a:t>
            </a:r>
            <a:r>
              <a:rPr lang="en-US" altLang="zh-CN" i="1" dirty="0"/>
              <a:t>,</a:t>
            </a:r>
            <a:r>
              <a:rPr lang="en-US" altLang="zh-CN" dirty="0"/>
              <a:t>000</a:t>
            </a:r>
            <a:r>
              <a:rPr lang="en-US" altLang="zh-CN" i="1" dirty="0"/>
              <a:t>,</a:t>
            </a:r>
            <a:r>
              <a:rPr lang="en-US" altLang="zh-CN" dirty="0"/>
              <a:t>000 such that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is true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</a:t>
            </a:r>
            <a:r>
              <a:rPr lang="en-US" altLang="zh-CN" dirty="0"/>
              <a:t>2014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月，张益唐的七千万已经被缩小到</a:t>
            </a:r>
            <a:r>
              <a:rPr lang="en-US" altLang="zh-CN" dirty="0"/>
              <a:t>246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19125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FDAD-9076-43D3-96AD-F6969CA9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Yitang</a:t>
            </a:r>
            <a:r>
              <a:rPr lang="en-US" altLang="zh-CN" dirty="0"/>
              <a:t> Zhang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20829-71E1-4A79-9DF3-B0F1B4D8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was born in Shanghai, China, in 1955. receiving his bachelor’s and master’s degree  in 1982 and 1984, respectively in Peking </a:t>
            </a:r>
            <a:r>
              <a:rPr lang="en-US" altLang="zh-CN" dirty="0" smtClean="0"/>
              <a:t>University. </a:t>
            </a:r>
            <a:r>
              <a:rPr lang="en-US" altLang="zh-CN" dirty="0"/>
              <a:t>He moved to the United States, attending Purdue University and completing the work for his Ph.D. in 1991.</a:t>
            </a:r>
          </a:p>
          <a:p>
            <a:r>
              <a:rPr lang="en-US" altLang="zh-CN" dirty="0"/>
              <a:t>After receiving his Ph.D., Zhang could not find an academic position because of the poor job market </a:t>
            </a:r>
            <a:r>
              <a:rPr lang="en-US" altLang="zh-CN" dirty="0" smtClean="0"/>
              <a:t>and  </a:t>
            </a:r>
            <a:r>
              <a:rPr lang="en-US" altLang="zh-CN" dirty="0"/>
              <a:t>disagreements with his thesis advisor. He delivered food for a Queens,  </a:t>
            </a:r>
            <a:r>
              <a:rPr lang="en-US" altLang="zh-CN" dirty="0" smtClean="0"/>
              <a:t>New </a:t>
            </a:r>
            <a:r>
              <a:rPr lang="en-US" altLang="zh-CN" dirty="0"/>
              <a:t>York restaurant; he later worked in Kentucky at Subway restaurants owned by a friend. He even lived in his car while looking for work, but was finally able to obtain an academic job as a lecturer at the University of New Hampshire. He held this position from 1999 until early 2014. From 2009 to 2013, he worked on the bounded gap conjecture seven days a week, about ten hours a day, until he made his key discovery. His success led the University of New Hampshire to promote him to full professorship. In 2015, however, he accepted the offer of a full professorship at the University of California, Santa Barbara. Zhang was a awarded a MacArthur Fellowship, also known as a Genius Award, in 2014.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310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be integers, not both zero. The largest integer </a:t>
            </a:r>
            <a:r>
              <a:rPr lang="en-US" i="1" dirty="0"/>
              <a:t>d</a:t>
            </a:r>
            <a:r>
              <a:rPr lang="en-US" dirty="0"/>
              <a:t> such that </a:t>
            </a:r>
            <a:r>
              <a:rPr lang="en-US" i="1" dirty="0"/>
              <a:t>d </a:t>
            </a:r>
            <a:r>
              <a:rPr lang="en-US" dirty="0"/>
              <a:t>|</a:t>
            </a:r>
            <a:r>
              <a:rPr lang="en-US" i="1" dirty="0"/>
              <a:t> a </a:t>
            </a:r>
            <a:r>
              <a:rPr lang="en-US" dirty="0"/>
              <a:t>and also 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b </a:t>
            </a:r>
            <a:r>
              <a:rPr lang="en-US" dirty="0"/>
              <a:t>is called the greatest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The  greatest common divisor of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is denoted by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One can find greatest common divisors of small numbers by inspection.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 err="1"/>
              <a:t>Example</a:t>
            </a:r>
            <a:r>
              <a:rPr lang="en-US" dirty="0" err="1"/>
              <a:t>:What</a:t>
            </a:r>
            <a:r>
              <a:rPr lang="en-US" dirty="0"/>
              <a:t> is the greatest common divisor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dirty="0"/>
              <a:t>?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 err="1" smtClean="0"/>
              <a:t>gcd</a:t>
            </a:r>
            <a:r>
              <a:rPr lang="en-US" smtClean="0"/>
              <a:t>(</a:t>
            </a:r>
            <a:r>
              <a:rPr lang="en-US" smtClean="0">
                <a:latin typeface="Cambria Math" pitchFamily="18" charset="0"/>
                <a:ea typeface="Cambria Math" pitchFamily="18" charset="0"/>
              </a:rPr>
              <a:t>24,36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Example</a:t>
            </a:r>
            <a:r>
              <a:rPr lang="en-US" dirty="0" err="1"/>
              <a:t>:What</a:t>
            </a:r>
            <a:r>
              <a:rPr lang="en-US" dirty="0"/>
              <a:t> is the greatest common divisor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17,22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</a:t>
            </a:r>
            <a:r>
              <a:rPr lang="en-US" i="1" dirty="0"/>
              <a:t>relatively prime </a:t>
            </a:r>
            <a:r>
              <a:rPr lang="en-US" dirty="0"/>
              <a:t>if their greatest common divisor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22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are </a:t>
            </a:r>
            <a:r>
              <a:rPr lang="en-US" i="1" dirty="0" err="1"/>
              <a:t>pairwise</a:t>
            </a:r>
            <a:r>
              <a:rPr lang="en-US" dirty="0"/>
              <a:t> </a:t>
            </a:r>
            <a:r>
              <a:rPr lang="en-US" i="1" dirty="0"/>
              <a:t>relatively prime </a:t>
            </a:r>
            <a:r>
              <a:rPr lang="en-US" dirty="0"/>
              <a:t>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whenever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i="1" dirty="0">
                <a:ea typeface="Cambria Math"/>
              </a:rPr>
              <a:t>j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i="1" dirty="0">
                <a:ea typeface="Cambria Math"/>
              </a:rPr>
              <a:t>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the integers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(17,21) = 1, 10, 17, and 21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integers 10, 19, and 24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/>
              <a:t> 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(10,24) = 2, 10, 19, and 24 are  not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/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</a:t>
            </a:r>
            <a:r>
              <a:rPr lang="en-US" i="1" dirty="0"/>
              <a:t>relatively prime </a:t>
            </a:r>
            <a:r>
              <a:rPr lang="en-US" dirty="0"/>
              <a:t>if their greatest common divisor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22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Definition</a:t>
            </a:r>
            <a:r>
              <a:rPr lang="en-US" dirty="0"/>
              <a:t>: The integers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are </a:t>
            </a:r>
            <a:r>
              <a:rPr lang="en-US" i="1" dirty="0" err="1"/>
              <a:t>pairwise</a:t>
            </a:r>
            <a:r>
              <a:rPr lang="en-US" dirty="0"/>
              <a:t> </a:t>
            </a:r>
            <a:r>
              <a:rPr lang="en-US" i="1" dirty="0"/>
              <a:t>relatively prime </a:t>
            </a:r>
            <a:r>
              <a:rPr lang="en-US" dirty="0"/>
              <a:t>if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)=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whenever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i="1" dirty="0">
                <a:ea typeface="Cambria Math"/>
              </a:rPr>
              <a:t>j</a:t>
            </a:r>
            <a:r>
              <a:rPr lang="en-US" dirty="0">
                <a:latin typeface="Cambria Math"/>
                <a:ea typeface="Cambria Math"/>
              </a:rPr>
              <a:t> ≤</a:t>
            </a:r>
            <a:r>
              <a:rPr lang="en-US" i="1" dirty="0">
                <a:ea typeface="Cambria Math"/>
              </a:rPr>
              <a:t>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the integers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10, 17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endParaRPr lang="en-US" i="1" dirty="0"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(10,17) = 1,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(10,21) = 1, and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(17,21) = 1, 10, 17, and 21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integers 10, 19, and 24 are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/>
              <a:t> Solution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Because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gcd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(10,24) = 2, 10, 19, and 24 are  not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pairwise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relatively prime.</a:t>
            </a:r>
            <a:r>
              <a:rPr lang="en-US" b="1" dirty="0"/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Finding the Greatest Common Divisor Using Prime Factorizations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 the prime factorizations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where each exponent is a nonnegative integer, and where all primes occurring in either prime factorization are included in both. Then: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dirty="0"/>
              <a:t> This formula is valid since the integer  on the right (of the equals sign) divides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No larger integer can divide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 ∙5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 ∙5</a:t>
            </a:r>
            <a:r>
              <a:rPr lang="en-US" baseline="30000" dirty="0">
                <a:latin typeface="Cambria Math"/>
                <a:ea typeface="Cambria Math"/>
              </a:rPr>
              <a:t>3</a:t>
            </a:r>
            <a:r>
              <a:rPr lang="en-US" dirty="0">
                <a:latin typeface="Cambria Math"/>
                <a:ea typeface="Cambria Math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500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min(3,2)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min(1,0)</a:t>
            </a:r>
            <a:r>
              <a:rPr lang="en-US" dirty="0">
                <a:latin typeface="Cambria Math"/>
                <a:ea typeface="Cambria Math"/>
              </a:rPr>
              <a:t> ∙5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min(1,3)</a:t>
            </a:r>
            <a:r>
              <a:rPr lang="en-US" dirty="0">
                <a:latin typeface="Cambria Math"/>
                <a:ea typeface="Cambria Math"/>
              </a:rPr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</a:t>
            </a:r>
            <a:r>
              <a:rPr lang="en-US" baseline="30000" dirty="0">
                <a:latin typeface="Cambria Math"/>
                <a:ea typeface="Cambria Math"/>
              </a:rPr>
              <a:t>0</a:t>
            </a:r>
            <a:r>
              <a:rPr lang="en-US" dirty="0">
                <a:latin typeface="Cambria Math"/>
                <a:ea typeface="Cambria Math"/>
              </a:rPr>
              <a:t> ∙5</a:t>
            </a:r>
            <a:r>
              <a:rPr lang="en-US" baseline="30000" dirty="0">
                <a:latin typeface="Cambria Math"/>
                <a:ea typeface="Cambria Math"/>
              </a:rPr>
              <a:t>1</a:t>
            </a:r>
            <a:r>
              <a:rPr lang="en-US" dirty="0">
                <a:latin typeface="Cambria Math"/>
                <a:ea typeface="Cambria Math"/>
              </a:rPr>
              <a:t> = 20</a:t>
            </a:r>
          </a:p>
          <a:p>
            <a:r>
              <a:rPr lang="en-US" dirty="0"/>
              <a:t>Finding the </a:t>
            </a:r>
            <a:r>
              <a:rPr lang="en-US" dirty="0" err="1"/>
              <a:t>gcd</a:t>
            </a:r>
            <a:r>
              <a:rPr lang="en-US" dirty="0"/>
              <a:t> of two positive integers using their prime factorizations is not efficient because there is no efficient algorithm for finding the prime factorization of a positive integer.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0" y="2362200"/>
            <a:ext cx="2034540" cy="25908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477001" y="2362200"/>
            <a:ext cx="1945005" cy="3048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581401" y="3429000"/>
            <a:ext cx="5343525" cy="36957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Common Multiple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/>
              <a:t>           </a:t>
            </a:r>
            <a:r>
              <a:rPr lang="en-US" sz="8000" b="1" dirty="0"/>
              <a:t>Definition</a:t>
            </a:r>
            <a:r>
              <a:rPr lang="en-US" sz="8000" dirty="0"/>
              <a:t>: The least common multiple of the positive integers </a:t>
            </a:r>
            <a:r>
              <a:rPr lang="en-US" sz="8000" i="1" dirty="0"/>
              <a:t>a</a:t>
            </a:r>
            <a:r>
              <a:rPr lang="en-US" sz="8000" dirty="0"/>
              <a:t> and </a:t>
            </a:r>
            <a:r>
              <a:rPr lang="en-US" sz="8000" i="1" dirty="0"/>
              <a:t>b </a:t>
            </a:r>
            <a:r>
              <a:rPr lang="en-US" sz="8000" dirty="0"/>
              <a:t>is the smallest  positive integer that is divisible by both </a:t>
            </a:r>
            <a:r>
              <a:rPr lang="en-US" sz="8000" i="1" dirty="0"/>
              <a:t>a</a:t>
            </a:r>
            <a:r>
              <a:rPr lang="en-US" sz="8000" dirty="0"/>
              <a:t> and </a:t>
            </a:r>
            <a:r>
              <a:rPr lang="en-US" sz="8000" i="1" dirty="0"/>
              <a:t>b</a:t>
            </a:r>
            <a:r>
              <a:rPr lang="en-US" sz="8000" dirty="0"/>
              <a:t>. It is denoted by lcm(</a:t>
            </a:r>
            <a:r>
              <a:rPr lang="en-US" sz="8000" i="1" dirty="0" err="1"/>
              <a:t>a</a:t>
            </a:r>
            <a:r>
              <a:rPr lang="en-US" sz="8000" dirty="0" err="1"/>
              <a:t>,</a:t>
            </a:r>
            <a:r>
              <a:rPr lang="en-US" sz="8000" i="1" dirty="0" err="1"/>
              <a:t>b</a:t>
            </a:r>
            <a:r>
              <a:rPr lang="en-US" sz="8000" dirty="0"/>
              <a:t>).</a:t>
            </a:r>
            <a:endParaRPr lang="en-US" sz="8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8200" dirty="0"/>
              <a:t>The least common multiple can also be computed from the prime factorizations. </a:t>
            </a:r>
            <a:r>
              <a:rPr lang="en-US" sz="8200" b="1" dirty="0"/>
              <a:t> </a:t>
            </a:r>
          </a:p>
          <a:p>
            <a:endParaRPr lang="en-US" sz="8000" b="1" dirty="0"/>
          </a:p>
          <a:p>
            <a:pPr>
              <a:buNone/>
            </a:pPr>
            <a:endParaRPr lang="en-US" sz="8000" b="1" dirty="0"/>
          </a:p>
          <a:p>
            <a:pPr>
              <a:buNone/>
            </a:pPr>
            <a:r>
              <a:rPr lang="en-US" sz="8000" b="1" dirty="0"/>
              <a:t>    </a:t>
            </a:r>
            <a:r>
              <a:rPr lang="en-US" sz="8000" dirty="0"/>
              <a:t>This number is divided by both </a:t>
            </a:r>
            <a:r>
              <a:rPr lang="en-US" sz="8000" i="1" dirty="0"/>
              <a:t>a</a:t>
            </a:r>
            <a:r>
              <a:rPr lang="en-US" sz="8000" dirty="0"/>
              <a:t> and </a:t>
            </a:r>
            <a:r>
              <a:rPr lang="en-US" sz="8000" i="1" dirty="0"/>
              <a:t>b</a:t>
            </a:r>
            <a:r>
              <a:rPr lang="en-US" sz="8000" dirty="0"/>
              <a:t> and no smaller number  is divided by </a:t>
            </a:r>
            <a:r>
              <a:rPr lang="en-US" sz="8000" i="1" dirty="0"/>
              <a:t>a</a:t>
            </a:r>
            <a:r>
              <a:rPr lang="en-US" sz="8000" dirty="0"/>
              <a:t> and </a:t>
            </a:r>
            <a:r>
              <a:rPr lang="en-US" sz="8000" i="1" dirty="0"/>
              <a:t>b</a:t>
            </a:r>
            <a:r>
              <a:rPr lang="en-US" sz="8000" dirty="0"/>
              <a:t>.</a:t>
            </a:r>
            <a:endParaRPr lang="en-US" sz="8000" b="1" dirty="0"/>
          </a:p>
          <a:p>
            <a:pPr>
              <a:buNone/>
            </a:pPr>
            <a:r>
              <a:rPr lang="en-US" sz="8000" b="1" dirty="0"/>
              <a:t>    Example:  </a:t>
            </a:r>
            <a:r>
              <a:rPr lang="en-US" sz="8000" dirty="0"/>
              <a:t>lcm(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,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8000" dirty="0"/>
              <a:t>) 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max(3,4)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3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max(5,3)</a:t>
            </a:r>
            <a:r>
              <a:rPr lang="en-US" sz="8000" dirty="0">
                <a:latin typeface="Cambria Math"/>
                <a:ea typeface="Cambria Math"/>
              </a:rPr>
              <a:t> 7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max(2,0)</a:t>
            </a:r>
            <a:r>
              <a:rPr lang="en-US" sz="8000" dirty="0">
                <a:latin typeface="Cambria Math"/>
                <a:ea typeface="Cambria Math"/>
              </a:rPr>
              <a:t> =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80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8000" dirty="0">
                <a:latin typeface="Cambria Math"/>
                <a:ea typeface="Cambria Math"/>
              </a:rPr>
              <a:t>3</a:t>
            </a:r>
            <a:r>
              <a:rPr lang="en-US" sz="8000" baseline="30000" dirty="0">
                <a:latin typeface="Cambria Math"/>
                <a:ea typeface="Cambria Math"/>
              </a:rPr>
              <a:t>5</a:t>
            </a:r>
            <a:r>
              <a:rPr lang="en-US" sz="8000" dirty="0">
                <a:latin typeface="Cambria Math"/>
                <a:ea typeface="Cambria Math"/>
              </a:rPr>
              <a:t> 7</a:t>
            </a:r>
            <a:r>
              <a:rPr lang="en-US" sz="8000" baseline="30000" dirty="0">
                <a:latin typeface="Cambria Math"/>
                <a:ea typeface="Cambria Math"/>
              </a:rPr>
              <a:t>2</a:t>
            </a:r>
            <a:endParaRPr lang="en-US" sz="8000" b="1" dirty="0"/>
          </a:p>
          <a:p>
            <a:r>
              <a:rPr lang="en-US" sz="8000" dirty="0"/>
              <a:t>The greatest common divisor and the least common multiple of two integers are related by:</a:t>
            </a:r>
          </a:p>
          <a:p>
            <a:pPr>
              <a:buNone/>
            </a:pPr>
            <a:r>
              <a:rPr lang="en-US" sz="8000" b="1" dirty="0"/>
              <a:t>     Theorem </a:t>
            </a:r>
            <a:r>
              <a:rPr lang="en-US" sz="8000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8000" b="1" dirty="0"/>
              <a:t>: </a:t>
            </a:r>
            <a:r>
              <a:rPr lang="en-US" sz="8000" dirty="0"/>
              <a:t>Let a and b be positive integers. Then</a:t>
            </a:r>
          </a:p>
          <a:p>
            <a:pPr>
              <a:buNone/>
            </a:pPr>
            <a:r>
              <a:rPr lang="en-US" sz="8000" b="1" dirty="0"/>
              <a:t>                </a:t>
            </a:r>
            <a:r>
              <a:rPr lang="en-US" sz="8000" i="1" dirty="0" err="1"/>
              <a:t>ab</a:t>
            </a:r>
            <a:r>
              <a:rPr lang="en-US" sz="8000" dirty="0"/>
              <a:t> = </a:t>
            </a:r>
            <a:r>
              <a:rPr lang="en-US" sz="8000" dirty="0" err="1"/>
              <a:t>gcd</a:t>
            </a:r>
            <a:r>
              <a:rPr lang="en-US" sz="8000" dirty="0"/>
              <a:t>(</a:t>
            </a:r>
            <a:r>
              <a:rPr lang="en-US" sz="8000" i="1" dirty="0" err="1"/>
              <a:t>a</a:t>
            </a:r>
            <a:r>
              <a:rPr lang="en-US" sz="8000" dirty="0" err="1"/>
              <a:t>,</a:t>
            </a:r>
            <a:r>
              <a:rPr lang="en-US" sz="8000" i="1" dirty="0" err="1"/>
              <a:t>b</a:t>
            </a:r>
            <a:r>
              <a:rPr lang="en-US" sz="8000" dirty="0"/>
              <a:t>)</a:t>
            </a:r>
            <a:r>
              <a:rPr lang="en-US" sz="8000" dirty="0">
                <a:latin typeface="Cambria Math"/>
                <a:ea typeface="Cambria Math"/>
              </a:rPr>
              <a:t> ∙lcm(</a:t>
            </a:r>
            <a:r>
              <a:rPr lang="en-US" sz="8000" i="1" dirty="0" err="1">
                <a:ea typeface="Cambria Math"/>
              </a:rPr>
              <a:t>a,b</a:t>
            </a:r>
            <a:r>
              <a:rPr lang="en-US" sz="8000" dirty="0">
                <a:latin typeface="Cambria Math"/>
                <a:ea typeface="Cambria Math"/>
              </a:rPr>
              <a:t>)</a:t>
            </a:r>
          </a:p>
          <a:p>
            <a:pPr>
              <a:buNone/>
            </a:pPr>
            <a:r>
              <a:rPr lang="en-US" sz="8000" dirty="0">
                <a:latin typeface="Cambria Math"/>
                <a:ea typeface="Cambria Math"/>
              </a:rPr>
              <a:t>         (</a:t>
            </a:r>
            <a:r>
              <a:rPr lang="en-US" sz="8000" i="1" dirty="0">
                <a:latin typeface="Cambria Math"/>
                <a:ea typeface="Cambria Math"/>
              </a:rPr>
              <a:t>proof  is Exercise </a:t>
            </a:r>
            <a:r>
              <a:rPr lang="en-US" sz="8000" dirty="0">
                <a:latin typeface="Cambria Math"/>
                <a:ea typeface="Cambria Math"/>
              </a:rPr>
              <a:t>31)</a:t>
            </a:r>
          </a:p>
          <a:p>
            <a:pPr>
              <a:buNone/>
            </a:pPr>
            <a:endParaRPr lang="en-US" sz="9800" b="1" dirty="0">
              <a:latin typeface="Cambria Math"/>
              <a:ea typeface="Cambria Math"/>
            </a:endParaRPr>
          </a:p>
          <a:p>
            <a:pPr>
              <a:buNone/>
            </a:pPr>
            <a:endParaRPr lang="en-US" sz="9800" b="1" dirty="0"/>
          </a:p>
          <a:p>
            <a:endParaRPr lang="en-US" sz="9800" dirty="0"/>
          </a:p>
          <a:p>
            <a:pPr>
              <a:buNone/>
            </a:pPr>
            <a:r>
              <a:rPr lang="en-US" sz="9800" dirty="0"/>
              <a:t>   </a:t>
            </a:r>
            <a:endParaRPr lang="en-US" sz="98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2971800"/>
            <a:ext cx="5351145" cy="3352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Euclidian algorithm is an efficient method for  computing the greatest common divisor of two integers. It is based on the idea that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is equal to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c</a:t>
            </a:r>
            <a:r>
              <a:rPr lang="en-US" sz="2400" dirty="0"/>
              <a:t>) when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&gt;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and </a:t>
            </a:r>
            <a:r>
              <a:rPr lang="en-US" sz="2400" i="1" dirty="0"/>
              <a:t>c</a:t>
            </a:r>
            <a:r>
              <a:rPr lang="en-US" sz="2400" dirty="0"/>
              <a:t> is the remainder when a is divided by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Find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/>
              <a:t>):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287 = 91 ∙ 3 + 14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 = 14 ∙ 6 + 7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 =  7 ∙ 2 + 0</a:t>
            </a:r>
          </a:p>
          <a:p>
            <a:pPr lvl="1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) =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pic>
        <p:nvPicPr>
          <p:cNvPr id="4" name="Picture 3" descr="03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6800" y="228600"/>
            <a:ext cx="894588" cy="1038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129540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057399" y="4268689"/>
            <a:ext cx="3048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2620389" y="3897489"/>
            <a:ext cx="8382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057400" y="3897489"/>
            <a:ext cx="3048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552700" y="4235489"/>
            <a:ext cx="6858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9487" y="4480636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Stopping condition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95900" y="3710301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Divide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sz="1400" dirty="0">
                <a:solidFill>
                  <a:srgbClr val="C00000"/>
                </a:solidFill>
              </a:rPr>
              <a:t> by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95900" y="40816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Divide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1400" dirty="0">
                <a:solidFill>
                  <a:srgbClr val="C00000"/>
                </a:solidFill>
              </a:rPr>
              <a:t> by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08477" y="4406727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Divide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1400" dirty="0">
                <a:solidFill>
                  <a:srgbClr val="C00000"/>
                </a:solidFill>
              </a:rPr>
              <a:t> by </a:t>
            </a:r>
            <a:r>
              <a:rPr lang="en-US" sz="14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3276600" y="4681122"/>
            <a:ext cx="381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96200" y="6172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Euclidean algorithm expressed in </a:t>
            </a:r>
            <a:r>
              <a:rPr lang="en-US" dirty="0" err="1"/>
              <a:t>pseudocode</a:t>
            </a:r>
            <a:r>
              <a:rPr lang="en-US" dirty="0"/>
              <a:t>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Section 5.3, we’ll see that the time complexity of the algorithm is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b</a:t>
            </a:r>
            <a:r>
              <a:rPr lang="en-US" dirty="0"/>
              <a:t>), where </a:t>
            </a:r>
            <a:r>
              <a:rPr lang="en-US" i="1" dirty="0"/>
              <a:t>a</a:t>
            </a:r>
            <a:r>
              <a:rPr lang="en-US" dirty="0"/>
              <a:t> &gt; b.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2514600"/>
            <a:ext cx="78486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 err="1"/>
              <a:t>gcd</a:t>
            </a:r>
            <a:r>
              <a:rPr lang="en-US" sz="2600" dirty="0"/>
              <a:t>(</a:t>
            </a:r>
            <a:r>
              <a:rPr lang="en-US" sz="2600" i="1" dirty="0"/>
              <a:t>a, b</a:t>
            </a:r>
            <a:r>
              <a:rPr lang="en-US" sz="2600" dirty="0"/>
              <a:t>: positive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x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a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 pitchFamily="18" charset="0"/>
              </a:rPr>
              <a:t>x </a:t>
            </a:r>
            <a:r>
              <a:rPr lang="en-US" sz="2600" dirty="0">
                <a:ea typeface="Cambria Math" pitchFamily="18" charset="0"/>
              </a:rPr>
              <a:t>:= </a:t>
            </a:r>
            <a:r>
              <a:rPr lang="en-US" sz="2600" i="1" dirty="0">
                <a:ea typeface="Cambria Math" pitchFamily="18" charset="0"/>
              </a:rPr>
              <a:t>b</a:t>
            </a:r>
            <a:endParaRPr lang="en-US" sz="2600" i="1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   </a:t>
            </a:r>
            <a:r>
              <a:rPr lang="en-US" sz="2600" i="1" dirty="0"/>
              <a:t>y </a:t>
            </a:r>
            <a:r>
              <a:rPr lang="en-US" sz="2600" i="1" dirty="0">
                <a:latin typeface="Cambria Math"/>
                <a:ea typeface="Cambria Math"/>
              </a:rPr>
              <a:t>≠ </a:t>
            </a:r>
            <a:r>
              <a:rPr lang="en-US" sz="2600" dirty="0">
                <a:latin typeface="Cambria Math"/>
                <a:ea typeface="Cambria Math"/>
              </a:rPr>
              <a:t>0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r</a:t>
            </a:r>
            <a:r>
              <a:rPr lang="en-US" sz="2600" dirty="0"/>
              <a:t> := </a:t>
            </a:r>
            <a:r>
              <a:rPr lang="en-US" sz="2600" i="1" dirty="0"/>
              <a:t>x</a:t>
            </a:r>
            <a:r>
              <a:rPr lang="en-US" sz="2600" dirty="0"/>
              <a:t> </a:t>
            </a:r>
            <a:r>
              <a:rPr lang="en-US" sz="2600" b="1" dirty="0"/>
              <a:t>mod</a:t>
            </a:r>
            <a:r>
              <a:rPr lang="en-US" sz="2600" dirty="0"/>
              <a:t> </a:t>
            </a:r>
            <a:r>
              <a:rPr lang="en-US" sz="2600" i="1" dirty="0"/>
              <a:t>y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x </a:t>
            </a:r>
            <a:r>
              <a:rPr lang="en-US" sz="2600" dirty="0"/>
              <a:t>:= </a:t>
            </a:r>
            <a:r>
              <a:rPr lang="en-US" sz="2600" i="1" dirty="0"/>
              <a:t>y</a:t>
            </a:r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i="1" dirty="0"/>
              <a:t>y</a:t>
            </a:r>
            <a:r>
              <a:rPr lang="en-US" sz="2600" dirty="0"/>
              <a:t> := </a:t>
            </a:r>
            <a:r>
              <a:rPr lang="en-US" sz="2600" i="1" dirty="0"/>
              <a:t>r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{</a:t>
            </a:r>
            <a:r>
              <a:rPr lang="en-US" sz="2600" dirty="0" err="1"/>
              <a:t>gcd</a:t>
            </a:r>
            <a:r>
              <a:rPr lang="en-US" sz="2600" dirty="0"/>
              <a:t>(</a:t>
            </a:r>
            <a:r>
              <a:rPr lang="en-US" sz="2600" i="1" dirty="0" err="1"/>
              <a:t>a</a:t>
            </a:r>
            <a:r>
              <a:rPr lang="en-US" sz="2600" dirty="0" err="1"/>
              <a:t>,</a:t>
            </a:r>
            <a:r>
              <a:rPr lang="en-US" sz="2600" i="1" dirty="0" err="1"/>
              <a:t>b</a:t>
            </a:r>
            <a:r>
              <a:rPr lang="en-US" sz="2600" dirty="0"/>
              <a:t>) is </a:t>
            </a:r>
            <a:r>
              <a:rPr lang="en-US" sz="2600" i="1" dirty="0"/>
              <a:t>x</a:t>
            </a:r>
            <a:r>
              <a:rPr lang="en-US" sz="2600" dirty="0"/>
              <a:t>}</a:t>
            </a:r>
            <a:endParaRPr lang="en-US" sz="26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 with </a:t>
            </a:r>
            <a:r>
              <a:rPr lang="en-US" i="1" dirty="0"/>
              <a:t>a ≠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then    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divides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if there exists an integer </a:t>
            </a:r>
            <a:r>
              <a:rPr lang="en-US" i="1" dirty="0"/>
              <a:t>c</a:t>
            </a:r>
            <a:r>
              <a:rPr lang="en-US" dirty="0"/>
              <a:t> such that  </a:t>
            </a:r>
            <a:r>
              <a:rPr lang="en-US" i="1" dirty="0"/>
              <a:t>b = ac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 we say that </a:t>
            </a: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i="1" dirty="0"/>
              <a:t>factor</a:t>
            </a:r>
            <a:r>
              <a:rPr lang="en-US" dirty="0"/>
              <a:t> or </a:t>
            </a:r>
            <a:r>
              <a:rPr lang="en-US" i="1" dirty="0"/>
              <a:t>divisor</a:t>
            </a:r>
            <a:r>
              <a:rPr lang="en-US" dirty="0"/>
              <a:t> of </a:t>
            </a:r>
            <a:r>
              <a:rPr lang="en-US" i="1" dirty="0"/>
              <a:t>b</a:t>
            </a:r>
            <a:r>
              <a:rPr lang="en-US" dirty="0"/>
              <a:t> and that </a:t>
            </a:r>
            <a:r>
              <a:rPr lang="en-US" i="1" dirty="0"/>
              <a:t>b</a:t>
            </a:r>
            <a:r>
              <a:rPr lang="en-US" dirty="0"/>
              <a:t> is a multiple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notation </a:t>
            </a:r>
            <a:r>
              <a:rPr lang="en-US" i="1" dirty="0"/>
              <a:t>a </a:t>
            </a:r>
            <a:r>
              <a:rPr lang="en-US" dirty="0"/>
              <a:t>| </a:t>
            </a:r>
            <a:r>
              <a:rPr lang="en-US" i="1" dirty="0"/>
              <a:t>b</a:t>
            </a:r>
            <a:r>
              <a:rPr lang="en-US" dirty="0"/>
              <a:t> denotes that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, then </a:t>
            </a:r>
            <a:r>
              <a:rPr lang="en-US" i="1" dirty="0"/>
              <a:t>b</a:t>
            </a:r>
            <a:r>
              <a:rPr lang="en-US" dirty="0"/>
              <a:t>/</a:t>
            </a:r>
            <a:r>
              <a:rPr lang="en-US" i="1" dirty="0"/>
              <a:t>a</a:t>
            </a:r>
            <a:r>
              <a:rPr lang="en-US" dirty="0"/>
              <a:t> is an integer.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does not divide </a:t>
            </a:r>
            <a:r>
              <a:rPr lang="en-US" i="1" dirty="0"/>
              <a:t>b</a:t>
            </a:r>
            <a:r>
              <a:rPr lang="en-US" dirty="0"/>
              <a:t>, we write </a:t>
            </a:r>
            <a:r>
              <a:rPr lang="en-US" i="1" dirty="0"/>
              <a:t>a</a:t>
            </a:r>
            <a:r>
              <a:rPr lang="en-US" dirty="0">
                <a:latin typeface="Cambria Math"/>
                <a:ea typeface="Cambria Math"/>
              </a:rPr>
              <a:t> ∤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Determine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and  whether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|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of Euclidean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, where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, and </a:t>
            </a:r>
            <a:r>
              <a:rPr lang="en-US" i="1" dirty="0"/>
              <a:t>r</a:t>
            </a:r>
            <a:r>
              <a:rPr lang="en-US" dirty="0"/>
              <a:t> are integers. Then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b,r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d</a:t>
            </a:r>
            <a:r>
              <a:rPr lang="en-US" dirty="0"/>
              <a:t> divides both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Then </a:t>
            </a:r>
            <a:r>
              <a:rPr lang="en-US" i="1" dirty="0"/>
              <a:t>d</a:t>
            </a:r>
            <a:r>
              <a:rPr lang="en-US" dirty="0"/>
              <a:t> also divides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bq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(by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/>
              <a:t>). Hence, any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must also be any  common divisor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Suppose that </a:t>
            </a:r>
            <a:r>
              <a:rPr lang="en-US" i="1" dirty="0"/>
              <a:t>d</a:t>
            </a:r>
            <a:r>
              <a:rPr lang="en-US" dirty="0"/>
              <a:t> divides both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 Then </a:t>
            </a:r>
            <a:r>
              <a:rPr lang="en-US" i="1" dirty="0"/>
              <a:t>d</a:t>
            </a:r>
            <a:r>
              <a:rPr lang="en-US" dirty="0"/>
              <a:t> also divides </a:t>
            </a:r>
            <a:r>
              <a:rPr lang="en-US" i="1" dirty="0" err="1"/>
              <a:t>bq</a:t>
            </a:r>
            <a:r>
              <a:rPr lang="en-US" dirty="0"/>
              <a:t> + </a:t>
            </a:r>
            <a:r>
              <a:rPr lang="en-US" i="1" dirty="0"/>
              <a:t>r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. Hence, any common divisor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must also be a common divisor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Therefore,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a,b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b,r</a:t>
            </a:r>
            <a:r>
              <a:rPr lang="en-US" dirty="0"/>
              <a:t>).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822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of Euclidean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dirty="0"/>
              <a:t>Suppose that a and b are positive </a:t>
            </a:r>
          </a:p>
          <a:p>
            <a:pPr>
              <a:buNone/>
            </a:pPr>
            <a:r>
              <a:rPr lang="en-US" sz="5000" dirty="0"/>
              <a:t>      integers  with </a:t>
            </a:r>
            <a:r>
              <a:rPr lang="en-US" sz="5000" i="1" dirty="0"/>
              <a:t>a </a:t>
            </a:r>
            <a:r>
              <a:rPr lang="en-US" sz="5000" dirty="0">
                <a:latin typeface="Cambria Math"/>
                <a:ea typeface="Cambria Math"/>
              </a:rPr>
              <a:t>≥ </a:t>
            </a:r>
            <a:r>
              <a:rPr lang="en-US" sz="5000" i="1" dirty="0">
                <a:latin typeface="Cambria Math"/>
                <a:ea typeface="Cambria Math"/>
              </a:rPr>
              <a:t>b. </a:t>
            </a:r>
          </a:p>
          <a:p>
            <a:pPr>
              <a:buNone/>
            </a:pPr>
            <a:r>
              <a:rPr lang="en-US" sz="5000" i="1" dirty="0">
                <a:latin typeface="Cambria Math"/>
                <a:ea typeface="Cambria Math"/>
              </a:rPr>
              <a:t>       </a:t>
            </a:r>
            <a:r>
              <a:rPr lang="en-US" sz="5000" dirty="0">
                <a:ea typeface="Cambria Math"/>
              </a:rPr>
              <a:t>Let </a:t>
            </a:r>
            <a:r>
              <a:rPr lang="en-US" sz="5000" i="1" dirty="0">
                <a:ea typeface="Cambria Math"/>
              </a:rPr>
              <a:t>r</a:t>
            </a:r>
            <a:r>
              <a:rPr lang="en-US" sz="50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5000" dirty="0">
                <a:ea typeface="Cambria Math"/>
              </a:rPr>
              <a:t> = </a:t>
            </a:r>
            <a:r>
              <a:rPr lang="en-US" sz="5000" i="1" dirty="0">
                <a:ea typeface="Cambria Math"/>
              </a:rPr>
              <a:t>a</a:t>
            </a:r>
            <a:r>
              <a:rPr lang="en-US" sz="5000" dirty="0">
                <a:ea typeface="Cambria Math"/>
              </a:rPr>
              <a:t> and </a:t>
            </a:r>
            <a:r>
              <a:rPr lang="en-US" sz="5000" i="1" dirty="0">
                <a:ea typeface="Cambria Math"/>
              </a:rPr>
              <a:t>r</a:t>
            </a:r>
            <a:r>
              <a:rPr lang="en-US" sz="5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5000" dirty="0">
                <a:ea typeface="Cambria Math"/>
              </a:rPr>
              <a:t> = </a:t>
            </a:r>
            <a:r>
              <a:rPr lang="en-US" sz="5000" i="1" dirty="0">
                <a:ea typeface="Cambria Math"/>
              </a:rPr>
              <a:t>b</a:t>
            </a:r>
            <a:r>
              <a:rPr lang="en-US" sz="5000" dirty="0">
                <a:ea typeface="Cambria Math"/>
              </a:rPr>
              <a:t>. </a:t>
            </a:r>
          </a:p>
          <a:p>
            <a:pPr>
              <a:buNone/>
            </a:pPr>
            <a:r>
              <a:rPr lang="en-US" sz="5000" dirty="0">
                <a:ea typeface="Cambria Math"/>
              </a:rPr>
              <a:t>      Successive applications of the division </a:t>
            </a:r>
          </a:p>
          <a:p>
            <a:pPr>
              <a:buNone/>
            </a:pPr>
            <a:r>
              <a:rPr lang="en-US" sz="5000" dirty="0">
                <a:ea typeface="Cambria Math"/>
              </a:rPr>
              <a:t>      algorithm   yields:</a:t>
            </a: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endParaRPr lang="en-US" dirty="0">
              <a:ea typeface="Cambria Math"/>
            </a:endParaRPr>
          </a:p>
          <a:p>
            <a:r>
              <a:rPr lang="en-US" sz="4900" dirty="0">
                <a:ea typeface="Cambria Math"/>
              </a:rPr>
              <a:t>Eventually, a remainder of zero occurs in the sequence of terms:  </a:t>
            </a:r>
            <a:r>
              <a:rPr lang="en-US" sz="4900" i="1" dirty="0">
                <a:ea typeface="Cambria Math"/>
              </a:rPr>
              <a:t>a</a:t>
            </a:r>
            <a:r>
              <a:rPr lang="en-US" sz="4900" dirty="0">
                <a:ea typeface="Cambria Math"/>
              </a:rPr>
              <a:t> = </a:t>
            </a:r>
            <a:r>
              <a:rPr lang="en-US" sz="4900" i="1" dirty="0">
                <a:ea typeface="Cambria Math"/>
              </a:rPr>
              <a:t>r</a:t>
            </a:r>
            <a:r>
              <a:rPr lang="en-US" sz="4900" baseline="-250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4900" dirty="0">
                <a:ea typeface="Cambria Math"/>
              </a:rPr>
              <a:t>&gt; </a:t>
            </a:r>
            <a:r>
              <a:rPr lang="en-US" sz="4900" i="1" dirty="0">
                <a:ea typeface="Cambria Math"/>
              </a:rPr>
              <a:t>r</a:t>
            </a:r>
            <a:r>
              <a:rPr lang="en-US" sz="49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900" dirty="0">
                <a:ea typeface="Cambria Math"/>
              </a:rPr>
              <a:t> &gt; </a:t>
            </a:r>
            <a:r>
              <a:rPr lang="en-US" sz="4900" i="1" dirty="0">
                <a:ea typeface="Cambria Math"/>
              </a:rPr>
              <a:t>r</a:t>
            </a:r>
            <a:r>
              <a:rPr lang="en-US" sz="49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4900" dirty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4900" dirty="0">
                <a:latin typeface="Cambria Math"/>
                <a:ea typeface="Cambria Math"/>
              </a:rPr>
              <a:t>∙ ∙ ∙  ≥ 0. The sequence can’t contain more than </a:t>
            </a:r>
            <a:r>
              <a:rPr lang="en-US" sz="4900" i="1" dirty="0">
                <a:ea typeface="Cambria Math"/>
              </a:rPr>
              <a:t>a</a:t>
            </a:r>
            <a:r>
              <a:rPr lang="en-US" sz="4900" dirty="0">
                <a:latin typeface="Cambria Math"/>
                <a:ea typeface="Cambria Math"/>
              </a:rPr>
              <a:t> terms.</a:t>
            </a:r>
          </a:p>
          <a:p>
            <a:r>
              <a:rPr lang="en-US" sz="4900" dirty="0">
                <a:latin typeface="Cambria Math"/>
                <a:ea typeface="Cambria Math"/>
              </a:rPr>
              <a:t>By Lemma 1 </a:t>
            </a:r>
            <a:endParaRPr lang="en-US" sz="4900" dirty="0">
              <a:ea typeface="Cambria Math"/>
            </a:endParaRPr>
          </a:p>
          <a:p>
            <a:pPr>
              <a:buNone/>
            </a:pPr>
            <a:r>
              <a:rPr lang="en-US" sz="4900" dirty="0">
                <a:ea typeface="Cambria Math"/>
              </a:rPr>
              <a:t>      </a:t>
            </a:r>
            <a:r>
              <a:rPr lang="en-US" sz="4900" dirty="0" err="1">
                <a:ea typeface="Cambria Math"/>
              </a:rPr>
              <a:t>gcd</a:t>
            </a:r>
            <a:r>
              <a:rPr lang="en-US" sz="4900" dirty="0">
                <a:ea typeface="Cambria Math"/>
              </a:rPr>
              <a:t>(</a:t>
            </a:r>
            <a:r>
              <a:rPr lang="en-US" sz="4900" i="1" dirty="0" err="1">
                <a:ea typeface="Cambria Math"/>
              </a:rPr>
              <a:t>a</a:t>
            </a:r>
            <a:r>
              <a:rPr lang="en-US" sz="4900" dirty="0" err="1">
                <a:ea typeface="Cambria Math"/>
              </a:rPr>
              <a:t>,</a:t>
            </a:r>
            <a:r>
              <a:rPr lang="en-US" sz="4900" i="1" dirty="0" err="1">
                <a:ea typeface="Cambria Math"/>
              </a:rPr>
              <a:t>b</a:t>
            </a:r>
            <a:r>
              <a:rPr lang="en-US" sz="4900" dirty="0">
                <a:ea typeface="Cambria Math"/>
              </a:rPr>
              <a:t>) = </a:t>
            </a:r>
            <a:r>
              <a:rPr lang="en-US" sz="4900" dirty="0" err="1">
                <a:ea typeface="Cambria Math"/>
              </a:rPr>
              <a:t>gcd</a:t>
            </a:r>
            <a:r>
              <a:rPr lang="en-US" sz="4900" dirty="0">
                <a:ea typeface="Cambria Math"/>
              </a:rPr>
              <a:t>(</a:t>
            </a:r>
            <a:r>
              <a:rPr lang="en-US" sz="4900" i="1" dirty="0">
                <a:ea typeface="Cambria Math"/>
              </a:rPr>
              <a:t>r</a:t>
            </a:r>
            <a:r>
              <a:rPr lang="en-US" sz="49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4900" dirty="0">
                <a:ea typeface="Cambria Math"/>
              </a:rPr>
              <a:t>,</a:t>
            </a:r>
            <a:r>
              <a:rPr lang="en-US" sz="4900" i="1" dirty="0">
                <a:ea typeface="Cambria Math"/>
              </a:rPr>
              <a:t>r</a:t>
            </a:r>
            <a:r>
              <a:rPr lang="en-US" sz="49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900" dirty="0">
                <a:ea typeface="Cambria Math"/>
              </a:rPr>
              <a:t>) = </a:t>
            </a:r>
            <a:r>
              <a:rPr lang="en-US" sz="4900" dirty="0">
                <a:latin typeface="Cambria Math"/>
                <a:ea typeface="Cambria Math"/>
              </a:rPr>
              <a:t>∙ ∙ ∙ = </a:t>
            </a:r>
            <a:r>
              <a:rPr lang="en-US" sz="4900" dirty="0" err="1">
                <a:latin typeface="Cambria Math"/>
                <a:ea typeface="Cambria Math"/>
              </a:rPr>
              <a:t>gcd</a:t>
            </a:r>
            <a:r>
              <a:rPr lang="en-US" sz="4900" dirty="0">
                <a:latin typeface="Cambria Math"/>
                <a:ea typeface="Cambria Math"/>
              </a:rPr>
              <a:t>(</a:t>
            </a:r>
            <a:r>
              <a:rPr lang="en-US" sz="4900" i="1" dirty="0">
                <a:latin typeface="Cambria Math"/>
                <a:ea typeface="Cambria Math"/>
              </a:rPr>
              <a:t>r</a:t>
            </a:r>
            <a:r>
              <a:rPr lang="en-US" sz="4900" i="1" baseline="-25000" dirty="0">
                <a:latin typeface="Cambria Math"/>
                <a:ea typeface="Cambria Math"/>
              </a:rPr>
              <a:t>n</a:t>
            </a:r>
            <a:r>
              <a:rPr lang="en-US" sz="4900" baseline="-25000" dirty="0">
                <a:latin typeface="Cambria Math"/>
                <a:ea typeface="Cambria Math"/>
              </a:rPr>
              <a:t>-1</a:t>
            </a:r>
            <a:r>
              <a:rPr lang="en-US" sz="4900" dirty="0">
                <a:latin typeface="Cambria Math"/>
                <a:ea typeface="Cambria Math"/>
              </a:rPr>
              <a:t>,</a:t>
            </a:r>
            <a:r>
              <a:rPr lang="en-US" sz="4900" i="1" dirty="0">
                <a:latin typeface="Cambria Math"/>
                <a:ea typeface="Cambria Math"/>
              </a:rPr>
              <a:t>r</a:t>
            </a:r>
            <a:r>
              <a:rPr lang="en-US" sz="4900" i="1" baseline="-25000" dirty="0">
                <a:latin typeface="Cambria Math"/>
                <a:ea typeface="Cambria Math"/>
              </a:rPr>
              <a:t>n</a:t>
            </a:r>
            <a:r>
              <a:rPr lang="en-US" sz="4900" dirty="0">
                <a:latin typeface="Cambria Math"/>
                <a:ea typeface="Cambria Math"/>
              </a:rPr>
              <a:t>) = </a:t>
            </a:r>
            <a:r>
              <a:rPr lang="en-US" sz="4900" dirty="0" err="1">
                <a:latin typeface="Cambria Math"/>
                <a:ea typeface="Cambria Math"/>
              </a:rPr>
              <a:t>gcd</a:t>
            </a:r>
            <a:r>
              <a:rPr lang="en-US" sz="4900" dirty="0">
                <a:latin typeface="Cambria Math"/>
                <a:ea typeface="Cambria Math"/>
              </a:rPr>
              <a:t>(</a:t>
            </a:r>
            <a:r>
              <a:rPr lang="en-US" sz="4900" dirty="0" err="1">
                <a:latin typeface="Cambria Math"/>
                <a:ea typeface="Cambria Math"/>
              </a:rPr>
              <a:t>r</a:t>
            </a:r>
            <a:r>
              <a:rPr lang="en-US" sz="4900" i="1" baseline="-25000" dirty="0" err="1">
                <a:latin typeface="Cambria Math"/>
                <a:ea typeface="Cambria Math"/>
              </a:rPr>
              <a:t>n</a:t>
            </a:r>
            <a:r>
              <a:rPr lang="en-US" sz="4900" i="1" baseline="-25000" dirty="0">
                <a:latin typeface="Cambria Math"/>
                <a:ea typeface="Cambria Math"/>
              </a:rPr>
              <a:t> </a:t>
            </a:r>
            <a:r>
              <a:rPr lang="en-US" sz="4900" dirty="0">
                <a:latin typeface="Cambria Math"/>
                <a:ea typeface="Cambria Math"/>
              </a:rPr>
              <a:t>, 0) = </a:t>
            </a:r>
            <a:r>
              <a:rPr lang="en-US" sz="4900" i="1" dirty="0" err="1">
                <a:latin typeface="Cambria Math"/>
                <a:ea typeface="Cambria Math"/>
              </a:rPr>
              <a:t>r</a:t>
            </a:r>
            <a:r>
              <a:rPr lang="en-US" sz="4900" i="1" baseline="-25000" dirty="0" err="1">
                <a:ea typeface="Cambria Math"/>
              </a:rPr>
              <a:t>n</a:t>
            </a:r>
            <a:r>
              <a:rPr lang="en-US" sz="4900" dirty="0">
                <a:latin typeface="Cambria Math"/>
                <a:ea typeface="Cambria Math"/>
              </a:rPr>
              <a:t>.</a:t>
            </a:r>
          </a:p>
          <a:p>
            <a:r>
              <a:rPr lang="en-US" sz="4900" dirty="0">
                <a:latin typeface="Cambria Math"/>
                <a:ea typeface="Cambria Math"/>
              </a:rPr>
              <a:t>Hence the greatest common divisor is the last nonzero remainder in the sequence of divisions.</a:t>
            </a:r>
            <a:endParaRPr lang="en-US" sz="4900" dirty="0">
              <a:ea typeface="Cambria Math"/>
            </a:endParaRPr>
          </a:p>
          <a:p>
            <a:pPr>
              <a:buNone/>
            </a:pPr>
            <a:r>
              <a:rPr lang="en-US" sz="4900" dirty="0">
                <a:ea typeface="Cambria Math"/>
              </a:rPr>
              <a:t>            </a:t>
            </a: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905001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ea typeface="Cambria Math"/>
              </a:rPr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/>
              </a:rPr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dirty="0">
                <a:ea typeface="Cambria Math"/>
              </a:rPr>
              <a:t>       </a:t>
            </a:r>
            <a:r>
              <a:rPr lang="en-US" dirty="0">
                <a:latin typeface="Cambria Math"/>
                <a:ea typeface="Cambria Math"/>
              </a:rPr>
              <a:t>∙</a:t>
            </a:r>
          </a:p>
          <a:p>
            <a:r>
              <a:rPr lang="en-US" dirty="0">
                <a:latin typeface="Cambria Math"/>
                <a:ea typeface="Cambria Math"/>
              </a:rPr>
              <a:t>        ∙</a:t>
            </a:r>
          </a:p>
          <a:p>
            <a:r>
              <a:rPr lang="en-US" dirty="0">
                <a:latin typeface="Cambria Math"/>
                <a:ea typeface="Cambria Math"/>
              </a:rPr>
              <a:t>        ∙</a:t>
            </a:r>
            <a:endParaRPr lang="en-US" dirty="0">
              <a:ea typeface="Cambria Math"/>
            </a:endParaRPr>
          </a:p>
          <a:p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i="1" dirty="0">
                <a:ea typeface="Cambria Math"/>
              </a:rPr>
              <a:t>q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ea typeface="Cambria Math"/>
              </a:rPr>
              <a:t> + </a:t>
            </a:r>
            <a:r>
              <a:rPr lang="en-US" i="1" dirty="0">
                <a:ea typeface="Cambria Math"/>
              </a:rPr>
              <a:t>r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 err="1">
                <a:ea typeface="Cambria Math"/>
              </a:rPr>
              <a:t>r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ea typeface="Cambria Math"/>
              </a:rPr>
              <a:t>,</a:t>
            </a:r>
          </a:p>
          <a:p>
            <a:r>
              <a:rPr lang="en-US" i="1" dirty="0">
                <a:ea typeface="Cambria Math"/>
              </a:rPr>
              <a:t>r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  = </a:t>
            </a:r>
            <a:r>
              <a:rPr lang="en-US" i="1" dirty="0" err="1">
                <a:ea typeface="Cambria Math"/>
              </a:rPr>
              <a:t>r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dirty="0" err="1">
                <a:ea typeface="Cambria Math"/>
              </a:rPr>
              <a:t>q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/>
              </a:rPr>
              <a:t> .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9982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gcds</a:t>
            </a:r>
            <a:r>
              <a:rPr lang="en-US" dirty="0"/>
              <a:t> as Linear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B</a:t>
            </a:r>
            <a:r>
              <a:rPr lang="en-US" b="1" dirty="0" err="1">
                <a:latin typeface="Cambria Math"/>
                <a:ea typeface="Cambria Math"/>
              </a:rPr>
              <a:t>é</a:t>
            </a:r>
            <a:r>
              <a:rPr lang="en-US" b="1" dirty="0" err="1"/>
              <a:t>zout’s</a:t>
            </a:r>
            <a:r>
              <a:rPr lang="en-US" b="1" dirty="0"/>
              <a:t> Theorem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positive integers, then there exist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 (</a:t>
            </a:r>
            <a:r>
              <a:rPr lang="en-US" i="1" dirty="0"/>
              <a:t>proof  in exercises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positive integers, then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dirty="0"/>
              <a:t> are called </a:t>
            </a:r>
            <a:r>
              <a:rPr lang="en-US" i="1" dirty="0" err="1"/>
              <a:t>B</a:t>
            </a:r>
            <a:r>
              <a:rPr lang="en-US" i="1" dirty="0" err="1">
                <a:latin typeface="Cambria Math"/>
                <a:ea typeface="Cambria Math"/>
              </a:rPr>
              <a:t>é</a:t>
            </a:r>
            <a:r>
              <a:rPr lang="en-US" i="1" dirty="0" err="1"/>
              <a:t>zout</a:t>
            </a:r>
            <a:r>
              <a:rPr lang="en-US" i="1" dirty="0"/>
              <a:t> coefficients </a:t>
            </a:r>
            <a:r>
              <a:rPr lang="en-US" dirty="0"/>
              <a:t>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b. </a:t>
            </a:r>
            <a:r>
              <a:rPr lang="en-US" dirty="0"/>
              <a:t>The equation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dirty="0"/>
              <a:t>  is called</a:t>
            </a:r>
            <a:r>
              <a:rPr lang="en-US" i="1" dirty="0"/>
              <a:t> </a:t>
            </a:r>
            <a:r>
              <a:rPr lang="en-US" i="1" dirty="0" err="1"/>
              <a:t>B</a:t>
            </a:r>
            <a:r>
              <a:rPr lang="en-US" i="1" dirty="0" err="1">
                <a:latin typeface="Cambria Math"/>
                <a:ea typeface="Cambria Math"/>
              </a:rPr>
              <a:t>é</a:t>
            </a:r>
            <a:r>
              <a:rPr lang="en-US" i="1" dirty="0" err="1"/>
              <a:t>zout’s</a:t>
            </a:r>
            <a:r>
              <a:rPr lang="en-US" i="1" dirty="0"/>
              <a:t> identity. </a:t>
            </a:r>
          </a:p>
          <a:p>
            <a:r>
              <a:rPr lang="en-US" dirty="0"/>
              <a:t>By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zout’s</a:t>
            </a:r>
            <a:r>
              <a:rPr lang="en-US" dirty="0"/>
              <a:t> Theorem,  the </a:t>
            </a:r>
            <a:r>
              <a:rPr lang="en-US" dirty="0" err="1"/>
              <a:t>gcd</a:t>
            </a:r>
            <a:r>
              <a:rPr lang="en-US" dirty="0"/>
              <a:t> of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can be expressed in the form 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are integers. This is a </a:t>
            </a:r>
            <a:r>
              <a:rPr lang="en-US" i="1" dirty="0"/>
              <a:t>linear combination </a:t>
            </a:r>
            <a:r>
              <a:rPr lang="en-US" dirty="0"/>
              <a:t>with integer coefficients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6,14</a:t>
            </a:r>
            <a:r>
              <a:rPr lang="en-US" dirty="0"/>
              <a:t>) = (</a:t>
            </a:r>
            <a:r>
              <a:rPr lang="en-US" dirty="0">
                <a:latin typeface="Cambria Math"/>
                <a:ea typeface="Cambria Math"/>
              </a:rPr>
              <a:t>−2)∙6 + 1∙14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</a:t>
            </a:r>
            <a:endParaRPr lang="en-US" dirty="0"/>
          </a:p>
          <a:p>
            <a:pPr>
              <a:buNone/>
            </a:pPr>
            <a:endParaRPr lang="en-US" i="1" dirty="0"/>
          </a:p>
        </p:txBody>
      </p:sp>
      <p:pic>
        <p:nvPicPr>
          <p:cNvPr id="4" name="Picture 3" descr="bezo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72600" y="381000"/>
            <a:ext cx="906780" cy="1242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30480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tienne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1730-1783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Finding </a:t>
            </a:r>
            <a:r>
              <a:rPr lang="en-US" sz="4000" dirty="0" err="1"/>
              <a:t>gcds</a:t>
            </a:r>
            <a:r>
              <a:rPr lang="en-US" sz="4000" dirty="0"/>
              <a:t> as Linear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Express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 as a linear combination of 252 and 198.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/>
              <a:t>Solution</a:t>
            </a:r>
            <a:r>
              <a:rPr lang="en-US" dirty="0"/>
              <a:t>: First use the Euclidean algorithm to show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198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252 = 1</a:t>
            </a:r>
            <a:r>
              <a:rPr lang="en-US" dirty="0">
                <a:latin typeface="Cambria Math"/>
                <a:ea typeface="Cambria Math"/>
              </a:rPr>
              <a:t>∙198 + 54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198 =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+ 36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54 =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∙36 + 18</a:t>
            </a:r>
          </a:p>
          <a:p>
            <a:pPr marL="1181862" lvl="2" indent="-514350">
              <a:buFont typeface="+mj-lt"/>
              <a:buAutoNum type="romanLcPeriod"/>
            </a:pPr>
            <a:r>
              <a:rPr lang="en-US" dirty="0">
                <a:latin typeface="Cambria Math"/>
                <a:ea typeface="Cambria Math"/>
              </a:rPr>
              <a:t>36 =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∙18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Now working backwards, from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iii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above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18 = 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∙36 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36 = 198 −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Substituting the 2</a:t>
            </a:r>
            <a:r>
              <a:rPr lang="en-US" baseline="30000" dirty="0">
                <a:latin typeface="Cambria Math"/>
                <a:ea typeface="Cambria Math"/>
              </a:rPr>
              <a:t>nd</a:t>
            </a:r>
            <a:r>
              <a:rPr lang="en-US" dirty="0">
                <a:latin typeface="Cambria Math"/>
                <a:ea typeface="Cambria Math"/>
              </a:rPr>
              <a:t> equation into the 1</a:t>
            </a:r>
            <a:r>
              <a:rPr lang="en-US" baseline="30000" dirty="0">
                <a:latin typeface="Cambria Math"/>
                <a:ea typeface="Cambria Math"/>
              </a:rPr>
              <a:t>st</a:t>
            </a:r>
            <a:r>
              <a:rPr lang="en-US" dirty="0">
                <a:latin typeface="Cambria Math"/>
                <a:ea typeface="Cambria Math"/>
              </a:rPr>
              <a:t> yields: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18 = 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∙(198 −  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∙54 )= 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∙54 −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Substituting 54 = 252 −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(from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)) yields: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 18 = 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∙(252 −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∙198) − 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= </a:t>
            </a:r>
            <a:r>
              <a:rPr lang="en-US" dirty="0">
                <a:solidFill>
                  <a:srgbClr val="C00000"/>
                </a:solidFill>
                <a:latin typeface="Cambria Math"/>
                <a:ea typeface="Cambria Math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∙252 −  </a:t>
            </a:r>
            <a:r>
              <a:rPr lang="en-US" dirty="0">
                <a:solidFill>
                  <a:srgbClr val="C00000"/>
                </a:solidFill>
                <a:latin typeface="Cambria Math"/>
                <a:ea typeface="Cambria Math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∙198 </a:t>
            </a:r>
          </a:p>
          <a:p>
            <a:r>
              <a:rPr lang="en-US" dirty="0">
                <a:ea typeface="Cambria Math"/>
              </a:rPr>
              <a:t>This method illustrated above is a two pass method. It first uses the Euclidian algorithm to find the </a:t>
            </a:r>
            <a:r>
              <a:rPr lang="en-US" dirty="0" err="1">
                <a:ea typeface="Cambria Math"/>
              </a:rPr>
              <a:t>gcd</a:t>
            </a:r>
            <a:r>
              <a:rPr lang="en-US" dirty="0">
                <a:ea typeface="Cambria Math"/>
              </a:rPr>
              <a:t> and then works backwards to express the </a:t>
            </a:r>
            <a:r>
              <a:rPr lang="en-US" dirty="0" err="1">
                <a:ea typeface="Cambria Math"/>
              </a:rPr>
              <a:t>gcd</a:t>
            </a:r>
            <a:r>
              <a:rPr lang="en-US" dirty="0">
                <a:ea typeface="Cambria Math"/>
              </a:rPr>
              <a:t> as a linear combination of the original two integers. A one pass method, called the </a:t>
            </a:r>
            <a:r>
              <a:rPr lang="en-US" i="1" dirty="0">
                <a:ea typeface="Cambria Math"/>
              </a:rPr>
              <a:t>extended Euclidean algorithm</a:t>
            </a:r>
            <a:r>
              <a:rPr lang="en-US" dirty="0">
                <a:ea typeface="Cambria Math"/>
              </a:rPr>
              <a:t>, is developed in the exercises</a:t>
            </a:r>
            <a:r>
              <a:rPr lang="en-US" dirty="0">
                <a:latin typeface="Cambria Math"/>
                <a:ea typeface="Cambria Math"/>
              </a:rPr>
              <a:t>.</a:t>
            </a:r>
          </a:p>
          <a:p>
            <a:pPr lvl="2"/>
            <a:endParaRPr lang="en-US" dirty="0">
              <a:latin typeface="Cambria Math"/>
              <a:ea typeface="Cambria Math"/>
            </a:endParaRPr>
          </a:p>
          <a:p>
            <a:pPr lvl="2"/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Consequences of </a:t>
            </a:r>
            <a:r>
              <a:rPr lang="en-US" sz="4400" dirty="0" err="1"/>
              <a:t>B</a:t>
            </a:r>
            <a:r>
              <a:rPr lang="en-US" sz="4400" dirty="0" err="1">
                <a:ea typeface="Cambria Math"/>
              </a:rPr>
              <a:t>é</a:t>
            </a:r>
            <a:r>
              <a:rPr lang="en-US" sz="4400" dirty="0" err="1"/>
              <a:t>zout’s</a:t>
            </a:r>
            <a:r>
              <a:rPr lang="en-US" sz="4400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are positive integers such that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bc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  Assume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bc</a:t>
            </a:r>
            <a:endParaRPr lang="en-US" dirty="0"/>
          </a:p>
          <a:p>
            <a:pPr lvl="1"/>
            <a:r>
              <a:rPr lang="en-US" dirty="0"/>
              <a:t>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by </a:t>
            </a:r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zout’s</a:t>
            </a:r>
            <a:r>
              <a:rPr lang="en-US" dirty="0"/>
              <a:t> Theorem 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  </a:t>
            </a:r>
          </a:p>
          <a:p>
            <a:pPr lvl="1">
              <a:buNone/>
            </a:pPr>
            <a:r>
              <a:rPr lang="en-US" i="1" dirty="0"/>
              <a:t>                          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 err="1"/>
              <a:t>tb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Multiplying both sides of the equation by </a:t>
            </a:r>
            <a:r>
              <a:rPr lang="en-US" i="1" dirty="0"/>
              <a:t>c</a:t>
            </a:r>
            <a:r>
              <a:rPr lang="en-US" dirty="0"/>
              <a:t>, yields </a:t>
            </a:r>
            <a:r>
              <a:rPr lang="en-US" i="1" dirty="0"/>
              <a:t>sac + </a:t>
            </a:r>
            <a:r>
              <a:rPr lang="en-US" i="1" dirty="0" err="1"/>
              <a:t>tbc</a:t>
            </a:r>
            <a:r>
              <a:rPr lang="en-US" i="1" dirty="0"/>
              <a:t> = c.</a:t>
            </a:r>
          </a:p>
          <a:p>
            <a:pPr lvl="1"/>
            <a:r>
              <a:rPr lang="en-US" dirty="0"/>
              <a:t>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i="1" dirty="0"/>
              <a:t>  a | </a:t>
            </a:r>
            <a:r>
              <a:rPr lang="en-US" i="1" dirty="0" err="1"/>
              <a:t>tbc</a:t>
            </a:r>
            <a:r>
              <a:rPr lang="en-US" i="1" dirty="0"/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/>
              <a:t>part ii) and </a:t>
            </a:r>
            <a:r>
              <a:rPr lang="en-US" i="1" dirty="0"/>
              <a:t> a </a:t>
            </a:r>
            <a:r>
              <a:rPr lang="en-US" dirty="0"/>
              <a:t>divides</a:t>
            </a:r>
            <a:r>
              <a:rPr lang="en-US" i="1" dirty="0"/>
              <a:t> sac + </a:t>
            </a:r>
            <a:r>
              <a:rPr lang="en-US" i="1" dirty="0" err="1"/>
              <a:t>tbc</a:t>
            </a:r>
            <a:r>
              <a:rPr lang="en-US" i="1" dirty="0"/>
              <a:t> </a:t>
            </a:r>
            <a:r>
              <a:rPr lang="en-US" dirty="0"/>
              <a:t>since</a:t>
            </a:r>
            <a:r>
              <a:rPr lang="en-US" i="1" dirty="0"/>
              <a:t> a | sac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a|tbc</a:t>
            </a:r>
            <a:r>
              <a:rPr lang="en-US" i="1" dirty="0"/>
              <a:t> </a:t>
            </a:r>
            <a:r>
              <a:rPr lang="en-US" dirty="0"/>
              <a:t>(part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conclude </a:t>
            </a:r>
            <a:r>
              <a:rPr lang="en-US" i="1" dirty="0"/>
              <a:t>a | c, </a:t>
            </a:r>
            <a:r>
              <a:rPr lang="en-US" dirty="0"/>
              <a:t>since</a:t>
            </a:r>
            <a:r>
              <a:rPr lang="en-US" i="1" dirty="0"/>
              <a:t>  sac + </a:t>
            </a:r>
            <a:r>
              <a:rPr lang="en-US" i="1" dirty="0" err="1"/>
              <a:t>tbc</a:t>
            </a:r>
            <a:r>
              <a:rPr lang="en-US" i="1" dirty="0"/>
              <a:t> = c.</a:t>
            </a:r>
          </a:p>
          <a:p>
            <a:pPr lvl="1">
              <a:buNone/>
            </a:pPr>
            <a:endParaRPr lang="en-US" i="1" dirty="0"/>
          </a:p>
          <a:p>
            <a:pPr>
              <a:buNone/>
            </a:pPr>
            <a:r>
              <a:rPr lang="en-US" b="1" i="1" dirty="0"/>
              <a:t>    </a:t>
            </a:r>
            <a:r>
              <a:rPr lang="en-US" b="1" dirty="0"/>
              <a:t>Lemma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If </a:t>
            </a:r>
            <a:r>
              <a:rPr lang="en-US" i="1" dirty="0"/>
              <a:t>p</a:t>
            </a:r>
            <a:r>
              <a:rPr lang="en-US" dirty="0"/>
              <a:t> is prime and  </a:t>
            </a:r>
            <a:r>
              <a:rPr lang="en-US" i="1" dirty="0"/>
              <a:t>p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, then </a:t>
            </a:r>
            <a:r>
              <a:rPr lang="en-US" i="1" dirty="0"/>
              <a:t>p</a:t>
            </a:r>
            <a:r>
              <a:rPr lang="en-US" dirty="0"/>
              <a:t> |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i="1" dirty="0"/>
              <a:t> </a:t>
            </a:r>
            <a:r>
              <a:rPr lang="en-US" dirty="0"/>
              <a:t>for some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i="1" dirty="0"/>
              <a:t>   </a:t>
            </a:r>
            <a:r>
              <a:rPr lang="en-US" dirty="0"/>
              <a:t>(</a:t>
            </a:r>
            <a:r>
              <a:rPr lang="en-US" i="1" dirty="0"/>
              <a:t>proof uses mathematical induction; 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5.1</a:t>
            </a:r>
            <a:r>
              <a:rPr lang="en-US" dirty="0"/>
              <a:t>)</a:t>
            </a:r>
          </a:p>
          <a:p>
            <a:pPr>
              <a:buNone/>
            </a:pPr>
            <a:endParaRPr lang="en-US" i="1" dirty="0"/>
          </a:p>
          <a:p>
            <a:r>
              <a:rPr lang="en-US" dirty="0"/>
              <a:t>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crucial in the proof of the uniqueness of prime factorizations.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Uniqueness of Prime Factorization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will prove that a prime factorization of a positive integer  where the primes are in </a:t>
            </a:r>
            <a:r>
              <a:rPr lang="en-US" dirty="0" err="1"/>
              <a:t>nondecreasing</a:t>
            </a:r>
            <a:r>
              <a:rPr lang="en-US" dirty="0"/>
              <a:t> order is unique. (This part of the fundamental theorem of arithmetic. The other part, which asserts that every positive integer has a prime factorization into primes, will be proved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/>
              <a:t>.)</a:t>
            </a:r>
          </a:p>
          <a:p>
            <a:pPr>
              <a:buNone/>
            </a:pPr>
            <a:r>
              <a:rPr lang="en-US" b="1" dirty="0"/>
              <a:t>     Proof</a:t>
            </a:r>
            <a:r>
              <a:rPr lang="en-US" dirty="0"/>
              <a:t>: (</a:t>
            </a:r>
            <a:r>
              <a:rPr lang="en-US" i="1" dirty="0"/>
              <a:t>by contradiction</a:t>
            </a:r>
            <a:r>
              <a:rPr lang="en-US" dirty="0"/>
              <a:t>) Suppose that the positive integer </a:t>
            </a:r>
            <a:r>
              <a:rPr lang="en-US" i="1" dirty="0"/>
              <a:t>n</a:t>
            </a:r>
            <a:r>
              <a:rPr lang="en-US" dirty="0"/>
              <a:t> can be written as a product of primes in two distinct ways:</a:t>
            </a:r>
          </a:p>
          <a:p>
            <a:pPr>
              <a:buNone/>
            </a:pPr>
            <a:r>
              <a:rPr lang="en-US" dirty="0"/>
              <a:t>                     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s</a:t>
            </a:r>
            <a:r>
              <a:rPr lang="en-US" i="1" dirty="0"/>
              <a:t>  </a:t>
            </a:r>
            <a:r>
              <a:rPr lang="en-US" dirty="0"/>
              <a:t>and</a:t>
            </a:r>
            <a:r>
              <a:rPr lang="en-US" i="1" dirty="0"/>
              <a:t> n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q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i="1" baseline="-25000" dirty="0"/>
              <a:t>t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Remove all common primes from the factorizations to get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By 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it follows that         divides          , for some </a:t>
            </a:r>
            <a:r>
              <a:rPr lang="en-US" i="1" dirty="0"/>
              <a:t>k,</a:t>
            </a:r>
            <a:r>
              <a:rPr lang="en-US" dirty="0"/>
              <a:t> contradicting the assumption that                          </a:t>
            </a:r>
          </a:p>
          <a:p>
            <a:pPr lvl="1"/>
            <a:r>
              <a:rPr lang="en-US" dirty="0"/>
              <a:t>       and           are distinct primes.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Hence, there can be at most one factorization of </a:t>
            </a:r>
            <a:r>
              <a:rPr lang="en-US" i="1" dirty="0"/>
              <a:t>n</a:t>
            </a:r>
            <a:r>
              <a:rPr lang="en-US" dirty="0"/>
              <a:t> into primes in </a:t>
            </a:r>
            <a:r>
              <a:rPr lang="en-US" dirty="0" err="1"/>
              <a:t>nondecreasing</a:t>
            </a:r>
            <a:r>
              <a:rPr lang="en-US" dirty="0"/>
              <a:t> order.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102108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962400" y="4267200"/>
            <a:ext cx="3042285" cy="18669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267200" y="4714685"/>
            <a:ext cx="356235" cy="225373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637736" y="4758130"/>
            <a:ext cx="272415" cy="186690"/>
          </a:xfrm>
          <a:prstGeom prst="rect">
            <a:avLst/>
          </a:prstGeom>
        </p:spPr>
      </p:pic>
      <p:pic>
        <p:nvPicPr>
          <p:cNvPr id="13" name="Picture 7" descr="addin_tmp.png">
            <a:extLst>
              <a:ext uri="{FF2B5EF4-FFF2-40B4-BE49-F238E27FC236}">
                <a16:creationId xmlns:a16="http://schemas.microsoft.com/office/drawing/2014/main" id="{31D7BF66-06E5-4D34-9409-226F0419A9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19200" y="5012212"/>
            <a:ext cx="356235" cy="225373"/>
          </a:xfrm>
          <a:prstGeom prst="rect">
            <a:avLst/>
          </a:prstGeom>
        </p:spPr>
      </p:pic>
      <p:pic>
        <p:nvPicPr>
          <p:cNvPr id="14" name="Picture 10" descr="addin_tmp.png">
            <a:extLst>
              <a:ext uri="{FF2B5EF4-FFF2-40B4-BE49-F238E27FC236}">
                <a16:creationId xmlns:a16="http://schemas.microsoft.com/office/drawing/2014/main" id="{3B3286BB-46BA-4B59-ADED-76E645285C3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185035" y="5050895"/>
            <a:ext cx="272415" cy="18669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Dividing </a:t>
            </a:r>
            <a:r>
              <a:rPr lang="en-US" dirty="0" err="1"/>
              <a:t>Congruences</a:t>
            </a:r>
            <a:r>
              <a:rPr lang="en-US" dirty="0"/>
              <a:t> by an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Dividing both sides of a valid congruence by an integer does not always produce a valid congruence (see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dirty="0"/>
              <a:t>).</a:t>
            </a:r>
          </a:p>
          <a:p>
            <a:r>
              <a:rPr lang="en-US" dirty="0"/>
              <a:t>But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dividing by an integer relatively prime to the modulus does produce a valid congruence: 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>
                <a:ea typeface="Cambria Math" pitchFamily="18" charset="0"/>
              </a:rPr>
              <a:t>Theorem 7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Let m be a positive integer and let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and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be integers. If </a:t>
            </a:r>
            <a:r>
              <a:rPr lang="en-US" i="1" dirty="0">
                <a:ea typeface="Cambria Math" pitchFamily="18" charset="0"/>
              </a:rPr>
              <a:t>ac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(mod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>
                <a:ea typeface="Cambria Math" pitchFamily="18" charset="0"/>
              </a:rPr>
              <a:t>) and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c,m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b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(mod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b="1" dirty="0">
                <a:ea typeface="Cambria Math" pitchFamily="18" charset="0"/>
              </a:rPr>
              <a:t>Proof</a:t>
            </a:r>
            <a:r>
              <a:rPr lang="en-US" dirty="0">
                <a:ea typeface="Cambria Math" pitchFamily="18" charset="0"/>
              </a:rPr>
              <a:t>: Since </a:t>
            </a:r>
            <a:r>
              <a:rPr lang="en-US" i="1" dirty="0">
                <a:ea typeface="Cambria Math" pitchFamily="18" charset="0"/>
              </a:rPr>
              <a:t>ac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(mod</a:t>
            </a:r>
            <a:r>
              <a:rPr lang="en-US" i="1" dirty="0">
                <a:ea typeface="Cambria Math" pitchFamily="18" charset="0"/>
              </a:rPr>
              <a:t> m</a:t>
            </a:r>
            <a:r>
              <a:rPr lang="en-US" dirty="0">
                <a:ea typeface="Cambria Math" pitchFamily="18" charset="0"/>
              </a:rPr>
              <a:t>),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ac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 err="1">
                <a:ea typeface="Cambria Math" pitchFamily="18" charset="0"/>
              </a:rPr>
              <a:t>bc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)   by Lemma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 and the fact that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c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it follows that  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|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b.</a:t>
            </a:r>
            <a:r>
              <a:rPr lang="en-US" dirty="0">
                <a:ea typeface="Cambria Math" pitchFamily="18" charset="0"/>
              </a:rPr>
              <a:t>  Hence,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>
                <a:ea typeface="Cambria Math" pitchFamily="18" charset="0"/>
              </a:rPr>
              <a:t>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Sec </a:t>
            </a:r>
            <a:r>
              <a:rPr lang="en-US" altLang="zh-CN" dirty="0" smtClean="0">
                <a:solidFill>
                  <a:srgbClr val="00B0F0"/>
                </a:solidFill>
              </a:rPr>
              <a:t>4.3  </a:t>
            </a:r>
            <a:r>
              <a:rPr lang="en-US" altLang="zh-CN" dirty="0" smtClean="0">
                <a:ea typeface="宋体" pitchFamily="2" charset="-122"/>
              </a:rPr>
              <a:t>13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23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</a:t>
            </a:r>
            <a:r>
              <a:rPr lang="en-US" dirty="0" err="1"/>
              <a:t>Congruences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4.4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Linear </a:t>
            </a:r>
            <a:r>
              <a:rPr lang="en-US" dirty="0" err="1"/>
              <a:t>Congruences</a:t>
            </a:r>
            <a:endParaRPr lang="en-US" dirty="0"/>
          </a:p>
          <a:p>
            <a:r>
              <a:rPr lang="en-US" dirty="0"/>
              <a:t>The Chinese Remainder Theorem</a:t>
            </a:r>
          </a:p>
          <a:p>
            <a:r>
              <a:rPr lang="en-US" dirty="0"/>
              <a:t>Computer Arithmetic with Large Integers (</a:t>
            </a:r>
            <a:r>
              <a:rPr lang="en-US" i="1" dirty="0"/>
              <a:t>not currently included in slides, see text</a:t>
            </a:r>
            <a:r>
              <a:rPr lang="en-US" dirty="0"/>
              <a:t>)</a:t>
            </a:r>
          </a:p>
          <a:p>
            <a:r>
              <a:rPr lang="en-US" dirty="0"/>
              <a:t>Fermat’s Little Theorem</a:t>
            </a:r>
          </a:p>
          <a:p>
            <a:r>
              <a:rPr lang="en-US" dirty="0" err="1"/>
              <a:t>Pseudoprimes</a:t>
            </a:r>
            <a:endParaRPr lang="en-US" dirty="0"/>
          </a:p>
          <a:p>
            <a:r>
              <a:rPr lang="en-US" dirty="0"/>
              <a:t>Primitive Roots and Discrete Logarithms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be integers, where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≠0</a:t>
            </a:r>
            <a:r>
              <a:rPr lang="en-US" dirty="0"/>
              <a:t>.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, then</a:t>
            </a:r>
            <a:r>
              <a:rPr lang="en-US" i="1" dirty="0"/>
              <a:t> a</a:t>
            </a:r>
            <a:r>
              <a:rPr lang="en-US" dirty="0"/>
              <a:t> | (</a:t>
            </a:r>
            <a:r>
              <a:rPr lang="en-US" i="1" dirty="0"/>
              <a:t>b + c</a:t>
            </a:r>
            <a:r>
              <a:rPr lang="en-US" dirty="0"/>
              <a:t>);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b,</a:t>
            </a:r>
            <a:r>
              <a:rPr lang="en-US" dirty="0"/>
              <a:t> 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dirty="0" err="1"/>
              <a:t>b</a:t>
            </a:r>
            <a:r>
              <a:rPr lang="en-US" i="1" dirty="0" err="1"/>
              <a:t>c</a:t>
            </a:r>
            <a:r>
              <a:rPr lang="en-US" dirty="0"/>
              <a:t> for all integers </a:t>
            </a:r>
            <a:r>
              <a:rPr lang="en-US" i="1" dirty="0"/>
              <a:t>c</a:t>
            </a:r>
            <a:r>
              <a:rPr lang="en-US" dirty="0"/>
              <a:t>;</a:t>
            </a:r>
            <a:endParaRPr lang="en-US" i="1" dirty="0"/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marL="628650" lvl="1" indent="-571500">
              <a:buNone/>
            </a:pPr>
            <a:r>
              <a:rPr lang="en-US" dirty="0"/>
              <a:t>   </a:t>
            </a:r>
            <a:r>
              <a:rPr lang="en-US" b="1" dirty="0"/>
              <a:t>Proof</a:t>
            </a:r>
            <a:r>
              <a:rPr lang="en-US" dirty="0"/>
              <a:t>: (</a:t>
            </a:r>
            <a:r>
              <a:rPr lang="en-US" dirty="0" err="1"/>
              <a:t>i</a:t>
            </a:r>
            <a:r>
              <a:rPr lang="en-US" dirty="0"/>
              <a:t>)  Suppose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, then it follows that there are integers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with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as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at</a:t>
            </a:r>
            <a:r>
              <a:rPr lang="en-US" dirty="0"/>
              <a:t>. Hence,</a:t>
            </a:r>
          </a:p>
          <a:p>
            <a:pPr marL="628650" lvl="1" indent="-571500">
              <a:buNone/>
            </a:pPr>
            <a:r>
              <a:rPr lang="en-US" dirty="0"/>
              <a:t>           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as</a:t>
            </a:r>
            <a:r>
              <a:rPr lang="en-US" dirty="0"/>
              <a:t> + </a:t>
            </a:r>
            <a:r>
              <a:rPr lang="en-US" i="1" dirty="0"/>
              <a:t>at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+ </a:t>
            </a:r>
            <a:r>
              <a:rPr lang="en-US" i="1" dirty="0"/>
              <a:t>t</a:t>
            </a:r>
            <a:r>
              <a:rPr lang="en-US" dirty="0"/>
              <a:t>).    </a:t>
            </a:r>
            <a:r>
              <a:rPr lang="en-US" dirty="0">
                <a:latin typeface="Cambria Math"/>
                <a:ea typeface="Cambria Math"/>
              </a:rPr>
              <a:t>Hence,  </a:t>
            </a:r>
            <a:r>
              <a:rPr lang="en-US" i="1" dirty="0"/>
              <a:t>a</a:t>
            </a:r>
            <a:r>
              <a:rPr lang="en-US" dirty="0"/>
              <a:t> | (</a:t>
            </a:r>
            <a:r>
              <a:rPr lang="en-US" i="1" dirty="0"/>
              <a:t>b + c</a:t>
            </a:r>
            <a:r>
              <a:rPr lang="en-US" dirty="0"/>
              <a:t>)</a:t>
            </a:r>
          </a:p>
          <a:p>
            <a:pPr marL="262890" indent="-571500">
              <a:buNone/>
            </a:pPr>
            <a:r>
              <a:rPr lang="en-US" dirty="0"/>
              <a:t>     (Exercises 3 and 4 ask for proofs of parts (ii) and  (iii).)                                                 </a:t>
            </a:r>
            <a:r>
              <a:rPr lang="en-US" b="1" dirty="0"/>
              <a:t>Corollary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be integers, where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≠0</a:t>
            </a:r>
            <a:r>
              <a:rPr lang="en-US" dirty="0"/>
              <a:t>, such that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c, </a:t>
            </a:r>
            <a:r>
              <a:rPr lang="en-US" dirty="0"/>
              <a:t>then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 err="1"/>
              <a:t>mb</a:t>
            </a:r>
            <a:r>
              <a:rPr lang="en-US" dirty="0"/>
              <a:t> + </a:t>
            </a:r>
            <a:r>
              <a:rPr lang="en-US" i="1" dirty="0" err="1"/>
              <a:t>nc</a:t>
            </a:r>
            <a:r>
              <a:rPr lang="en-US" dirty="0"/>
              <a:t> whenever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dirty="0"/>
              <a:t> are integers. </a:t>
            </a:r>
          </a:p>
          <a:p>
            <a:pPr marL="262890" indent="-571500">
              <a:buNone/>
            </a:pPr>
            <a:r>
              <a:rPr lang="en-US" dirty="0"/>
              <a:t>   Can you show how it follows easily from (ii) and (</a:t>
            </a:r>
            <a:r>
              <a:rPr lang="en-US" dirty="0" err="1"/>
              <a:t>i</a:t>
            </a:r>
            <a:r>
              <a:rPr lang="en-US" dirty="0"/>
              <a:t>) of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?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4343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Definition</a:t>
            </a:r>
            <a:r>
              <a:rPr lang="en-US" dirty="0"/>
              <a:t>: A congruence of the form                          </a:t>
            </a:r>
          </a:p>
          <a:p>
            <a:pPr>
              <a:buNone/>
            </a:pPr>
            <a:r>
              <a:rPr lang="en-US" dirty="0"/>
              <a:t>                        </a:t>
            </a:r>
            <a:r>
              <a:rPr lang="en-US" i="1" dirty="0"/>
              <a:t>ax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),</a:t>
            </a:r>
          </a:p>
          <a:p>
            <a:pPr>
              <a:buNone/>
            </a:pPr>
            <a:r>
              <a:rPr lang="en-US" dirty="0"/>
              <a:t>    where </a:t>
            </a:r>
            <a:r>
              <a:rPr lang="en-US" i="1" dirty="0"/>
              <a:t>m</a:t>
            </a:r>
            <a:r>
              <a:rPr lang="en-US" dirty="0"/>
              <a:t> is a positive integer,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integers, and </a:t>
            </a:r>
            <a:r>
              <a:rPr lang="en-US" i="1" dirty="0"/>
              <a:t>x</a:t>
            </a:r>
            <a:r>
              <a:rPr lang="en-US" dirty="0"/>
              <a:t> is a variable, is called a </a:t>
            </a:r>
            <a:r>
              <a:rPr lang="en-US" i="1" dirty="0"/>
              <a:t>linear congruence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solutions to a linear congruence </a:t>
            </a:r>
            <a:r>
              <a:rPr lang="en-US" i="1" dirty="0"/>
              <a:t>ax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 are  all integers </a:t>
            </a:r>
            <a:r>
              <a:rPr lang="en-US" i="1" dirty="0"/>
              <a:t>x</a:t>
            </a:r>
            <a:r>
              <a:rPr lang="en-US" dirty="0"/>
              <a:t> that satisfy the congruence.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An integer </a:t>
            </a:r>
            <a:r>
              <a:rPr lang="en-US" i="1" dirty="0">
                <a:latin typeface="Constantia"/>
              </a:rPr>
              <a:t>ā </a:t>
            </a:r>
            <a:r>
              <a:rPr lang="en-US" dirty="0">
                <a:latin typeface="Constantia"/>
              </a:rPr>
              <a:t>such that </a:t>
            </a:r>
            <a:r>
              <a:rPr lang="en-US" i="1" dirty="0" err="1"/>
              <a:t>āa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dirty="0"/>
              <a:t>) is said to be an </a:t>
            </a:r>
            <a:r>
              <a:rPr lang="en-US" i="1" dirty="0"/>
              <a:t>inverse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is an inverse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One method of solving linear </a:t>
            </a:r>
            <a:r>
              <a:rPr lang="en-US" dirty="0" err="1"/>
              <a:t>congruences</a:t>
            </a:r>
            <a:r>
              <a:rPr lang="en-US" dirty="0"/>
              <a:t> makes use of  an inverse </a:t>
            </a:r>
            <a:r>
              <a:rPr lang="en-US" i="1" dirty="0"/>
              <a:t>ā</a:t>
            </a:r>
            <a:r>
              <a:rPr lang="en-US" dirty="0"/>
              <a:t>, if it exists. Although we can not divide both sides of the congruence by </a:t>
            </a:r>
            <a:r>
              <a:rPr lang="en-US" i="1" dirty="0"/>
              <a:t>a</a:t>
            </a:r>
            <a:r>
              <a:rPr lang="en-US" dirty="0"/>
              <a:t>, we can multiply by </a:t>
            </a:r>
            <a:r>
              <a:rPr lang="en-US" i="1" dirty="0"/>
              <a:t>ā </a:t>
            </a:r>
            <a:r>
              <a:rPr lang="en-US" dirty="0"/>
              <a:t>to solve for </a:t>
            </a:r>
            <a:r>
              <a:rPr lang="en-US" i="1" dirty="0"/>
              <a:t>x.</a:t>
            </a:r>
            <a:r>
              <a:rPr lang="en-US" dirty="0"/>
              <a:t> </a:t>
            </a:r>
            <a:endParaRPr lang="en-US" i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following theorem guarantees that an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 exists whenever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relatively prime.  Two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relatively prime when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 are relatively prime integers and </a:t>
            </a:r>
            <a:r>
              <a:rPr lang="en-US" i="1" dirty="0"/>
              <a:t>m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then an inverse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modulo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exists.</a:t>
            </a:r>
            <a:r>
              <a:rPr lang="en-US" dirty="0"/>
              <a:t> Furthermore, this inverse is unique modulo </a:t>
            </a:r>
            <a:r>
              <a:rPr lang="en-US" i="1" dirty="0"/>
              <a:t>m</a:t>
            </a:r>
            <a:r>
              <a:rPr lang="en-US" dirty="0"/>
              <a:t>. (This means that there is a unique positive integer </a:t>
            </a:r>
            <a:r>
              <a:rPr lang="en-US" i="1" dirty="0"/>
              <a:t>ā </a:t>
            </a:r>
            <a:r>
              <a:rPr lang="en-US" dirty="0"/>
              <a:t>less than </a:t>
            </a:r>
            <a:r>
              <a:rPr lang="en-US" i="1" dirty="0"/>
              <a:t>m</a:t>
            </a:r>
            <a:r>
              <a:rPr lang="en-US" dirty="0"/>
              <a:t> that is an inverse of </a:t>
            </a:r>
            <a:r>
              <a:rPr lang="en-US" i="1" dirty="0"/>
              <a:t>a </a:t>
            </a:r>
            <a:r>
              <a:rPr lang="en-US" dirty="0"/>
              <a:t>modulo </a:t>
            </a:r>
            <a:r>
              <a:rPr lang="en-US" i="1" dirty="0"/>
              <a:t>m</a:t>
            </a:r>
            <a:r>
              <a:rPr lang="en-US" dirty="0"/>
              <a:t> and every other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 is congruent to </a:t>
            </a:r>
            <a:r>
              <a:rPr lang="en-US" i="1" dirty="0"/>
              <a:t>ā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.) 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Proof</a:t>
            </a:r>
            <a:r>
              <a:rPr lang="en-US" dirty="0"/>
              <a:t>:  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m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by Theorem 6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4.3</a:t>
            </a:r>
            <a:r>
              <a:rPr lang="en-US" dirty="0"/>
              <a:t>, there are integers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such that   </a:t>
            </a:r>
            <a:r>
              <a:rPr lang="en-US" i="1" dirty="0" err="1"/>
              <a:t>sa</a:t>
            </a:r>
            <a:r>
              <a:rPr lang="en-US" dirty="0"/>
              <a:t> + </a:t>
            </a:r>
            <a:r>
              <a:rPr lang="en-US" i="1" dirty="0"/>
              <a:t>tm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Hence, </a:t>
            </a:r>
            <a:r>
              <a:rPr lang="en-US" i="1" dirty="0" err="1"/>
              <a:t>sa</a:t>
            </a:r>
            <a:r>
              <a:rPr lang="en-US" i="1" dirty="0"/>
              <a:t> + tm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Since </a:t>
            </a:r>
            <a:r>
              <a:rPr lang="en-US" i="1" dirty="0"/>
              <a:t>tm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), it follows that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 ( mod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Consequently, </a:t>
            </a:r>
            <a:r>
              <a:rPr lang="en-US" i="1" dirty="0"/>
              <a:t>s</a:t>
            </a:r>
            <a:r>
              <a:rPr lang="en-US" dirty="0"/>
              <a:t> is an inverse of </a:t>
            </a:r>
            <a:r>
              <a:rPr lang="en-US" i="1" dirty="0"/>
              <a:t>a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uniqueness of the inverse is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              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Euclidean algorithm and </a:t>
            </a:r>
            <a:r>
              <a:rPr lang="en-US" sz="2400" dirty="0" err="1"/>
              <a:t>B</a:t>
            </a:r>
            <a:r>
              <a:rPr lang="en-US" sz="2400" dirty="0" err="1">
                <a:ea typeface="Cambria Math"/>
              </a:rPr>
              <a:t>é</a:t>
            </a:r>
            <a:r>
              <a:rPr lang="en-US" sz="2400" dirty="0" err="1"/>
              <a:t>zout</a:t>
            </a:r>
            <a:r>
              <a:rPr lang="en-US" sz="2400" dirty="0"/>
              <a:t> coefficients gives us a systematic approaches to finding inverses. </a:t>
            </a:r>
          </a:p>
          <a:p>
            <a:pPr>
              <a:buNone/>
            </a:pPr>
            <a:r>
              <a:rPr lang="en-US" sz="2400" b="1" dirty="0"/>
              <a:t>    Example</a:t>
            </a:r>
            <a:r>
              <a:rPr lang="en-US" sz="2400" dirty="0"/>
              <a:t>: Find 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7.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b="1" dirty="0"/>
              <a:t>    Solution</a:t>
            </a:r>
            <a:r>
              <a:rPr lang="en-US" sz="2400" dirty="0"/>
              <a:t>: Because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3,7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, by Theorem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1, </a:t>
            </a:r>
            <a:r>
              <a:rPr lang="en-US" sz="2400" dirty="0">
                <a:ea typeface="Cambria Math" pitchFamily="18" charset="0"/>
              </a:rPr>
              <a:t>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ea typeface="Cambria Math" pitchFamily="18" charset="0"/>
              </a:rPr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400" dirty="0">
                <a:ea typeface="Cambria Math" pitchFamily="18" charset="0"/>
              </a:rPr>
              <a:t> exists. </a:t>
            </a:r>
          </a:p>
          <a:p>
            <a:pPr lvl="1"/>
            <a:r>
              <a:rPr lang="en-US" sz="2200" dirty="0">
                <a:ea typeface="Cambria Math" pitchFamily="18" charset="0"/>
              </a:rPr>
              <a:t>Using the Euclidian algorithm: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1.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</a:rPr>
              <a:t>From this equation, we get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200" dirty="0">
                <a:ea typeface="Cambria Math" pitchFamily="18" charset="0"/>
              </a:rPr>
              <a:t>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1, and see that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 and 1 are </a:t>
            </a:r>
            <a:r>
              <a:rPr lang="en-US" sz="2200" dirty="0" err="1"/>
              <a:t>B</a:t>
            </a:r>
            <a:r>
              <a:rPr lang="en-US" sz="2200" dirty="0" err="1">
                <a:latin typeface="Cambria Math"/>
                <a:ea typeface="Cambria Math"/>
              </a:rPr>
              <a:t>é</a:t>
            </a:r>
            <a:r>
              <a:rPr lang="en-US" sz="2200" dirty="0" err="1"/>
              <a:t>zout</a:t>
            </a:r>
            <a:r>
              <a:rPr lang="en-US" sz="2200" dirty="0"/>
              <a:t> coefficients of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and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7.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Hence,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is an inverse of 3 modulo 7. 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Also every integer congruent to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 modulo 7 is an inverse of 3 modulo 7, i.e., 5,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9, 12, etc.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   </a:t>
            </a:r>
            <a:r>
              <a:rPr lang="en-US" sz="2400" b="1" dirty="0"/>
              <a:t>Example</a:t>
            </a:r>
            <a:r>
              <a:rPr lang="en-US" sz="2400" dirty="0"/>
              <a:t>: Find an inverse of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400" dirty="0"/>
              <a:t> modulo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    Solution</a:t>
            </a:r>
            <a:r>
              <a:rPr lang="en-US" sz="2400" dirty="0"/>
              <a:t>: First use the Euclidian algorithm to show that 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101,4620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. </a:t>
            </a:r>
            <a:endParaRPr lang="en-US" sz="2400" dirty="0">
              <a:ea typeface="Cambria Math" pitchFamily="18" charset="0"/>
            </a:endParaRPr>
          </a:p>
          <a:p>
            <a:pPr lvl="1"/>
            <a:endParaRPr lang="en-US" sz="2200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endParaRPr lang="en-US" sz="2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276601"/>
            <a:ext cx="3276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2 = 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5715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last nonzero </a:t>
            </a:r>
          </a:p>
          <a:p>
            <a:r>
              <a:rPr lang="en-US" dirty="0"/>
              <a:t>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</a:p>
          <a:p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101,4620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3200401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 pitchFamily="18" charset="0"/>
              </a:rPr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(23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ea typeface="Cambria Math" pitchFamily="18" charset="0"/>
              </a:rPr>
              <a:t> 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3) =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 + 8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(26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23) =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23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8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(75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)=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(101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75)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 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         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75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1 = 26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200" dirty="0">
                <a:latin typeface="Cambria Math"/>
                <a:ea typeface="Cambria Math"/>
              </a:rPr>
              <a:t> 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(4620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45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101) </a:t>
            </a:r>
          </a:p>
          <a:p>
            <a:pPr marL="0" lvl="1"/>
            <a:r>
              <a:rPr lang="en-US" sz="2200" dirty="0">
                <a:latin typeface="Cambria Math" pitchFamily="18" charset="0"/>
                <a:ea typeface="Cambria Math" pitchFamily="18" charset="0"/>
              </a:rPr>
              <a:t>       =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sz="2200" dirty="0">
                <a:latin typeface="Cambria Math"/>
                <a:ea typeface="Cambria Math"/>
              </a:rPr>
              <a:t> 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4620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/>
                <a:ea typeface="Cambria Math"/>
              </a:rPr>
              <a:t>+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sz="2200" dirty="0">
                <a:latin typeface="Cambria Math"/>
                <a:ea typeface="Cambria Math"/>
              </a:rPr>
              <a:t>∙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895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Backwards: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7200" y="6019800"/>
            <a:ext cx="3886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>
                <a:latin typeface="Cambria Math"/>
                <a:ea typeface="Cambria Math"/>
              </a:rPr>
              <a:t>é</a:t>
            </a:r>
            <a:r>
              <a:rPr lang="en-US" dirty="0" err="1"/>
              <a:t>zout</a:t>
            </a:r>
            <a:r>
              <a:rPr lang="en-US" dirty="0"/>
              <a:t> coefficients :</a:t>
            </a:r>
            <a:r>
              <a:rPr lang="en-US" dirty="0">
                <a:latin typeface="Cambria Math"/>
                <a:ea typeface="Cambria Math"/>
              </a:rPr>
              <a:t> 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35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/>
              <a:t>and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1601</a:t>
            </a:r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5943601"/>
            <a:ext cx="2286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1601 is an inverse of 101 modulo 4620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43300" y="3619500"/>
            <a:ext cx="1676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Using Inverses to Solve </a:t>
            </a:r>
            <a:r>
              <a:rPr lang="en-US" sz="4000" dirty="0" err="1"/>
              <a:t>Congruences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389120"/>
          </a:xfrm>
        </p:spPr>
        <p:txBody>
          <a:bodyPr>
            <a:noAutofit/>
          </a:bodyPr>
          <a:lstStyle/>
          <a:p>
            <a:r>
              <a:rPr lang="en-US" sz="2000" dirty="0"/>
              <a:t>We can solve the congruence   </a:t>
            </a:r>
            <a:r>
              <a:rPr lang="en-US" sz="2000" i="1" dirty="0"/>
              <a:t>ax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( mod </a:t>
            </a:r>
            <a:r>
              <a:rPr lang="en-US" sz="2000" i="1" dirty="0"/>
              <a:t>m</a:t>
            </a:r>
            <a:r>
              <a:rPr lang="en-US" sz="2000" dirty="0"/>
              <a:t>) by multiplying both sides by </a:t>
            </a:r>
            <a:r>
              <a:rPr lang="en-US" sz="2000" i="1" dirty="0"/>
              <a:t>ā.</a:t>
            </a:r>
          </a:p>
          <a:p>
            <a:pPr>
              <a:buNone/>
            </a:pPr>
            <a:r>
              <a:rPr lang="en-US" sz="2000" b="1" dirty="0"/>
              <a:t>     Example</a:t>
            </a:r>
            <a:r>
              <a:rPr lang="en-US" sz="2000" dirty="0"/>
              <a:t>:  What are the solutions of the  congruence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x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 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 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US" sz="2000" b="1" dirty="0"/>
              <a:t>Solution</a:t>
            </a:r>
            <a:r>
              <a:rPr lang="en-US" sz="2000" dirty="0"/>
              <a:t>:  We found that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is an inverse of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ea typeface="Cambria Math" pitchFamily="18" charset="0"/>
              </a:rPr>
              <a:t>modulo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sz="2000" dirty="0">
                <a:ea typeface="Cambria Math" pitchFamily="18" charset="0"/>
              </a:rPr>
              <a:t>(two slides back). We multiply both sides of the congruence by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ea typeface="Cambria Math" pitchFamily="18" charset="0"/>
              </a:rPr>
              <a:t>giving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000" i="1" dirty="0"/>
              <a:t>x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∙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</a:t>
            </a:r>
          </a:p>
          <a:p>
            <a:pPr>
              <a:buNone/>
            </a:pPr>
            <a:r>
              <a:rPr lang="en-US" sz="2000" dirty="0"/>
              <a:t>     Because 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1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 and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), it follows that if </a:t>
            </a:r>
            <a:r>
              <a:rPr lang="en-US" sz="2000" i="1" dirty="0"/>
              <a:t>x</a:t>
            </a:r>
            <a:r>
              <a:rPr lang="en-US" sz="2000" dirty="0"/>
              <a:t> is a solution, then </a:t>
            </a:r>
            <a:r>
              <a:rPr lang="en-US" sz="2000" i="1" dirty="0"/>
              <a:t>x</a:t>
            </a:r>
            <a:r>
              <a:rPr lang="en-US" sz="2000" dirty="0">
                <a:latin typeface="Cambria Math"/>
                <a:ea typeface="Cambria Math"/>
              </a:rPr>
              <a:t> 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 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    We need to determine if every </a:t>
            </a:r>
            <a:r>
              <a:rPr lang="en-US" sz="2000" i="1" dirty="0"/>
              <a:t>x</a:t>
            </a:r>
            <a:r>
              <a:rPr lang="en-US" sz="2000" dirty="0"/>
              <a:t> with</a:t>
            </a:r>
            <a:r>
              <a:rPr lang="en-US" sz="2000" i="1" dirty="0"/>
              <a:t> 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is a solution. Assume that   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). By Theorem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/>
              <a:t> of Section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4.1</a:t>
            </a:r>
            <a:r>
              <a:rPr lang="en-US" sz="2000" dirty="0"/>
              <a:t>, it follows that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000" i="1" dirty="0"/>
              <a:t>x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>
                <a:latin typeface="Cambria Math"/>
                <a:ea typeface="Cambria Math"/>
              </a:rPr>
              <a:t>∙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000" i="1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sz="2000" i="1" dirty="0"/>
              <a:t> </a:t>
            </a:r>
            <a:r>
              <a:rPr lang="en-US" sz="2000" dirty="0">
                <a:latin typeface="Cambria Math"/>
                <a:ea typeface="Cambria Math"/>
              </a:rPr>
              <a:t>≡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( 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 which shows that all such </a:t>
            </a:r>
            <a:r>
              <a:rPr lang="en-US" sz="2000" i="1" dirty="0"/>
              <a:t>x</a:t>
            </a:r>
            <a:r>
              <a:rPr lang="en-US" sz="2000" dirty="0"/>
              <a:t> satisfy the congruence. </a:t>
            </a:r>
          </a:p>
          <a:p>
            <a:pPr>
              <a:buNone/>
            </a:pPr>
            <a:r>
              <a:rPr lang="en-US" sz="2000" dirty="0"/>
              <a:t>     The solutions are the integers </a:t>
            </a:r>
            <a:r>
              <a:rPr lang="en-US" sz="2000" i="1" dirty="0"/>
              <a:t>x</a:t>
            </a:r>
            <a:r>
              <a:rPr lang="en-US" sz="2000" dirty="0"/>
              <a:t> such that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≡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6 </a:t>
            </a:r>
            <a:r>
              <a:rPr lang="en-US" sz="2000" dirty="0"/>
              <a:t>(mod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), namely,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6,13,20 …</a:t>
            </a:r>
            <a:r>
              <a:rPr lang="en-US" sz="2000" dirty="0"/>
              <a:t> and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1,</a:t>
            </a:r>
            <a:r>
              <a:rPr lang="en-US" sz="2000" dirty="0">
                <a:latin typeface="Cambria Math"/>
                <a:ea typeface="Cambria Math"/>
              </a:rPr>
              <a:t> 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8,</a:t>
            </a:r>
            <a:r>
              <a:rPr lang="en-US" sz="2000" dirty="0">
                <a:latin typeface="Cambria Math"/>
                <a:ea typeface="Cambria Math"/>
              </a:rPr>
              <a:t> 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15,…</a:t>
            </a:r>
            <a:endParaRPr lang="en-US" sz="2000" i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first century, the Chinese mathematician Sun-</a:t>
            </a:r>
            <a:r>
              <a:rPr lang="en-US" dirty="0" err="1"/>
              <a:t>Tsu</a:t>
            </a:r>
            <a:r>
              <a:rPr lang="en-US" dirty="0"/>
              <a:t> asked:</a:t>
            </a:r>
          </a:p>
          <a:p>
            <a:pPr lvl="1">
              <a:buNone/>
            </a:pPr>
            <a:r>
              <a:rPr lang="en-US" dirty="0"/>
              <a:t>   There are certain things whose number is unknown.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;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; when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What will be the number of things</a:t>
            </a:r>
            <a:r>
              <a:rPr lang="en-US" dirty="0" smtClean="0"/>
              <a:t>?</a:t>
            </a:r>
          </a:p>
          <a:p>
            <a:pPr lvl="1">
              <a:buNone/>
            </a:pPr>
            <a:r>
              <a:rPr lang="zh-CN" altLang="en-US" dirty="0"/>
              <a:t>有物不知其数，三三数之剩二，五五数之剩三，七七数之剩二。问物几何？</a:t>
            </a:r>
            <a:endParaRPr lang="en-US" dirty="0"/>
          </a:p>
          <a:p>
            <a:r>
              <a:rPr lang="en-US" dirty="0"/>
              <a:t>This puzzle can be translated into the  solution of the system of </a:t>
            </a:r>
            <a:r>
              <a:rPr lang="en-US" dirty="0" err="1"/>
              <a:t>congruences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),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),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)?</a:t>
            </a:r>
          </a:p>
          <a:p>
            <a:r>
              <a:rPr lang="en-US" dirty="0"/>
              <a:t>We’ll see how the theorem that is known as the </a:t>
            </a:r>
            <a:r>
              <a:rPr lang="en-US" i="1" dirty="0"/>
              <a:t>Chinese Remainder Theorem </a:t>
            </a:r>
            <a:r>
              <a:rPr lang="en-US" dirty="0"/>
              <a:t>can be used to solve Sun-</a:t>
            </a:r>
            <a:r>
              <a:rPr lang="en-US" dirty="0" err="1"/>
              <a:t>Tsu’s</a:t>
            </a:r>
            <a:r>
              <a:rPr lang="en-US" dirty="0"/>
              <a:t> problem.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 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(</a:t>
            </a:r>
            <a:r>
              <a:rPr lang="en-US" i="1" dirty="0"/>
              <a:t>The Chinese Remainder Theorem</a:t>
            </a:r>
            <a:r>
              <a:rPr lang="en-US" dirty="0"/>
              <a:t>) Let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 be </a:t>
            </a:r>
            <a:r>
              <a:rPr lang="en-US" dirty="0" err="1"/>
              <a:t>pairwise</a:t>
            </a:r>
            <a:r>
              <a:rPr lang="en-US" dirty="0"/>
              <a:t> relatively prime positive integers greater than one and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arbitrary integers. Then the system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>
                <a:latin typeface="Cambria Math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∙</a:t>
            </a:r>
            <a:endParaRPr lang="en-US" dirty="0"/>
          </a:p>
          <a:p>
            <a:pPr lvl="1">
              <a:buNone/>
            </a:pP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has a unique solution  modulo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∙ ∙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  (That is, there is a solution x with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latin typeface="Cambria Math"/>
                <a:ea typeface="Cambria Math"/>
              </a:rPr>
              <a:t>x </a:t>
            </a:r>
            <a:r>
              <a:rPr lang="en-US" dirty="0">
                <a:latin typeface="Cambria Math"/>
                <a:ea typeface="Cambria Math"/>
              </a:rPr>
              <a:t>&lt;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and all other solutions are congruent modulo 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to this solution.)</a:t>
            </a:r>
            <a:endParaRPr lang="en-US" dirty="0"/>
          </a:p>
          <a:p>
            <a:pPr lvl="1">
              <a:buNone/>
            </a:pPr>
            <a:r>
              <a:rPr lang="en-US" dirty="0"/>
              <a:t>   </a:t>
            </a:r>
          </a:p>
          <a:p>
            <a:r>
              <a:rPr lang="en-US" b="1" dirty="0"/>
              <a:t>Proof</a:t>
            </a:r>
            <a:r>
              <a:rPr lang="en-US" dirty="0"/>
              <a:t>: We’ll  show that a solution exists by describing a way to construct the solution. Showing that the solution is unique modulo </a:t>
            </a:r>
            <a:r>
              <a:rPr lang="en-US" i="1" dirty="0"/>
              <a:t>m</a:t>
            </a:r>
            <a:r>
              <a:rPr lang="en-US" dirty="0"/>
              <a:t> is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096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dirty="0"/>
              <a:t> To construct a solution first let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i="1" dirty="0"/>
              <a:t>=m/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    </a:t>
            </a:r>
            <a:r>
              <a:rPr lang="en-US" dirty="0"/>
              <a:t>for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 m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 ∙ ∙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Since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 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by Theorem 1,  </a:t>
            </a:r>
            <a:r>
              <a:rPr lang="en-US" dirty="0"/>
              <a:t>there is an integer 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/>
              <a:t>, an inverse of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 modulo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such that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                  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).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Form the sum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              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+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∙ 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Note that because </a:t>
            </a:r>
            <a:r>
              <a:rPr lang="en-US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/>
              <a:t>)   whenever </a:t>
            </a:r>
            <a:r>
              <a:rPr lang="en-US" i="1" dirty="0"/>
              <a:t>j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≠</a:t>
            </a:r>
            <a:r>
              <a:rPr lang="en-US" i="1" dirty="0"/>
              <a:t>k </a:t>
            </a:r>
            <a:r>
              <a:rPr lang="en-US" dirty="0"/>
              <a:t>, all terms except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term in this sum are congruent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modulo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>
                <a:ea typeface="Cambria Math" pitchFamily="18" charset="0"/>
              </a:rPr>
              <a:t>      Because 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), we see that  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 err="1"/>
              <a:t>a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i="1" baseline="-25000" dirty="0">
                <a:ea typeface="Cambria Math" pitchFamily="18" charset="0"/>
              </a:rPr>
              <a:t>k</a:t>
            </a:r>
            <a:r>
              <a:rPr lang="en-US" i="1" dirty="0"/>
              <a:t> </a:t>
            </a:r>
            <a:r>
              <a:rPr lang="en-US" i="1" dirty="0" err="1"/>
              <a:t>y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i="1" baseline="-25000" dirty="0" err="1">
                <a:ea typeface="Cambria Math" pitchFamily="18" charset="0"/>
              </a:rPr>
              <a:t>k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/>
              <a:t>), for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Hence, </a:t>
            </a:r>
            <a:r>
              <a:rPr lang="en-US" i="1" dirty="0"/>
              <a:t>x</a:t>
            </a:r>
            <a:r>
              <a:rPr lang="en-US" dirty="0"/>
              <a:t> is a simultaneous solution to the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congruences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   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i="1" dirty="0"/>
              <a:t>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       </a:t>
            </a:r>
            <a:r>
              <a:rPr lang="en-US" dirty="0">
                <a:latin typeface="Cambria Math"/>
                <a:ea typeface="Cambria Math"/>
              </a:rPr>
              <a:t>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∙</a:t>
            </a: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        ∙</a:t>
            </a:r>
            <a:endParaRPr lang="en-US" dirty="0"/>
          </a:p>
          <a:p>
            <a:pPr lvl="1">
              <a:buNone/>
            </a:pPr>
            <a:r>
              <a:rPr lang="en-US" i="1" dirty="0"/>
              <a:t>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 mod </a:t>
            </a:r>
            <a:r>
              <a:rPr lang="en-US" i="1" dirty="0" err="1"/>
              <a:t>m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)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Consider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</a:t>
            </a:r>
            <a:r>
              <a:rPr lang="en-US" dirty="0" err="1"/>
              <a:t>congruences</a:t>
            </a:r>
            <a:r>
              <a:rPr lang="en-US" dirty="0"/>
              <a:t> from Sun-</a:t>
            </a:r>
            <a:r>
              <a:rPr lang="en-US" dirty="0" err="1"/>
              <a:t>Tsu’s</a:t>
            </a:r>
            <a:r>
              <a:rPr lang="en-US" dirty="0"/>
              <a:t> problem: </a:t>
            </a:r>
          </a:p>
          <a:p>
            <a:pPr>
              <a:buNone/>
            </a:pPr>
            <a:r>
              <a:rPr lang="en-US" i="1" dirty="0"/>
              <a:t>      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), 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),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7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105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/3 = 35,</a:t>
            </a:r>
            <a:r>
              <a:rPr lang="en-US" dirty="0"/>
              <a:t>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/5 = 21,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/7 = 15.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We see that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35 modulo 3 since 35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dirty="0">
                <a:latin typeface="Cambria Math"/>
                <a:ea typeface="Cambria Math"/>
              </a:rPr>
              <a:t> 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21 modulo 5 since 21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1 is an inverse of 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15 modulo 7 since 15</a:t>
            </a:r>
            <a:r>
              <a:rPr lang="en-US" dirty="0">
                <a:latin typeface="Cambria Math"/>
                <a:ea typeface="Cambria Math"/>
              </a:rPr>
              <a:t> 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Hence, </a:t>
            </a:r>
          </a:p>
          <a:p>
            <a:pPr lvl="1"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</a:t>
            </a:r>
            <a:r>
              <a:rPr lang="en-US" i="1" dirty="0"/>
              <a:t>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M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 + 3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  + 2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  = 233</a:t>
            </a:r>
            <a:r>
              <a:rPr lang="en-US" dirty="0">
                <a:latin typeface="Cambria Math"/>
                <a:ea typeface="Cambria Math"/>
              </a:rPr>
              <a:t> ≡ 23 (mod 105)</a:t>
            </a:r>
          </a:p>
          <a:p>
            <a:pPr lvl="1">
              <a:buNone/>
            </a:pP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We have shown that 23 is the smallest positive integer that is a simultaneous solution. Check it!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solve systems of linear </a:t>
            </a:r>
            <a:r>
              <a:rPr lang="en-US" dirty="0" err="1"/>
              <a:t>congruences</a:t>
            </a:r>
            <a:r>
              <a:rPr lang="en-US" dirty="0"/>
              <a:t> with </a:t>
            </a:r>
            <a:r>
              <a:rPr lang="en-US" dirty="0" err="1"/>
              <a:t>pairwise</a:t>
            </a:r>
            <a:r>
              <a:rPr lang="en-US" dirty="0"/>
              <a:t> relatively prime </a:t>
            </a:r>
            <a:r>
              <a:rPr lang="en-US" dirty="0" err="1"/>
              <a:t>moduli</a:t>
            </a:r>
            <a:r>
              <a:rPr lang="en-US" dirty="0"/>
              <a:t> by rewriting a  </a:t>
            </a:r>
            <a:r>
              <a:rPr lang="en-US" dirty="0" err="1"/>
              <a:t>congruences</a:t>
            </a:r>
            <a:r>
              <a:rPr lang="en-US" dirty="0"/>
              <a:t> as  an equality using Theorem 4 in Section 4.1, substituting the value for the variable into another congruence, and continuing the process until we have worked through all the </a:t>
            </a:r>
            <a:r>
              <a:rPr lang="en-US" dirty="0" err="1"/>
              <a:t>congruences</a:t>
            </a:r>
            <a:r>
              <a:rPr lang="en-US" dirty="0"/>
              <a:t>. This method is known as </a:t>
            </a:r>
            <a:r>
              <a:rPr lang="en-US" i="1" dirty="0"/>
              <a:t>back substitution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   Example</a:t>
            </a:r>
            <a:r>
              <a:rPr lang="en-US" dirty="0"/>
              <a:t>: Use the method of back substitution to find all integers </a:t>
            </a:r>
            <a:r>
              <a:rPr lang="en-US" i="1" dirty="0"/>
              <a:t>x</a:t>
            </a:r>
            <a:r>
              <a:rPr lang="en-US" dirty="0"/>
              <a:t> such that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1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/>
                <a:ea typeface="Cambria Math"/>
              </a:rPr>
              <a:t>),</a:t>
            </a:r>
            <a:r>
              <a:rPr lang="en-US" i="1" dirty="0"/>
              <a:t> x </a:t>
            </a:r>
            <a:r>
              <a:rPr lang="en-US" dirty="0">
                <a:latin typeface="Cambria Math"/>
                <a:ea typeface="Cambria Math"/>
              </a:rPr>
              <a:t>≡ 2 (mod </a:t>
            </a:r>
            <a:r>
              <a:rPr lang="en-US" dirty="0">
                <a:ea typeface="Cambria Math"/>
              </a:rPr>
              <a:t>6</a:t>
            </a:r>
            <a:r>
              <a:rPr lang="en-US" dirty="0">
                <a:latin typeface="Cambria Math"/>
                <a:ea typeface="Cambria Math"/>
              </a:rPr>
              <a:t>), and </a:t>
            </a:r>
            <a:r>
              <a:rPr lang="en-US" i="1" dirty="0"/>
              <a:t>x </a:t>
            </a:r>
            <a:r>
              <a:rPr lang="en-US" dirty="0">
                <a:latin typeface="Cambria Math"/>
                <a:ea typeface="Cambria Math"/>
              </a:rPr>
              <a:t>≡ 3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  Solution</a:t>
            </a:r>
            <a:r>
              <a:rPr lang="en-US" dirty="0">
                <a:latin typeface="Cambria Math"/>
                <a:ea typeface="Cambria Math"/>
              </a:rPr>
              <a:t>: By Theorem 4 in Section 4.1, the first congruence can be rewritten as </a:t>
            </a:r>
            <a:r>
              <a:rPr lang="en-US" altLang="zh-CN" i="1" dirty="0">
                <a:ea typeface="Cambria Math"/>
              </a:rPr>
              <a:t>x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= 5</a:t>
            </a:r>
            <a:r>
              <a:rPr lang="en-US" altLang="zh-CN" i="1" dirty="0">
                <a:ea typeface="Cambria Math"/>
              </a:rPr>
              <a:t>t</a:t>
            </a:r>
            <a:r>
              <a:rPr lang="en-US" altLang="zh-CN" dirty="0">
                <a:latin typeface="Cambria Math"/>
                <a:ea typeface="Cambria Math"/>
              </a:rPr>
              <a:t> +1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an integer is divided by a positive integer, there is a quotient and a remainder. This is traditionally called the “Division Algorithm,” but is really a theorem.</a:t>
            </a:r>
          </a:p>
          <a:p>
            <a:pPr>
              <a:buNone/>
            </a:pPr>
            <a:r>
              <a:rPr lang="en-US" b="1" dirty="0"/>
              <a:t>   Division Algorithm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is an integer and </a:t>
            </a:r>
            <a:r>
              <a:rPr lang="en-US" i="1" dirty="0"/>
              <a:t>d</a:t>
            </a:r>
            <a:r>
              <a:rPr lang="en-US" dirty="0"/>
              <a:t> a positive integer, then there are unique integers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,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 ≤ </a:t>
            </a:r>
            <a:r>
              <a:rPr lang="en-US" dirty="0"/>
              <a:t>r</a:t>
            </a:r>
            <a:r>
              <a:rPr lang="en-US" i="1" dirty="0"/>
              <a:t> &lt;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/>
              <a:t>, such that  </a:t>
            </a:r>
            <a:r>
              <a:rPr lang="en-US" i="1" dirty="0"/>
              <a:t>a = </a:t>
            </a:r>
            <a:r>
              <a:rPr lang="en-US" i="1" dirty="0" err="1"/>
              <a:t>dq</a:t>
            </a:r>
            <a:r>
              <a:rPr lang="en-US" i="1" dirty="0"/>
              <a:t> + r</a:t>
            </a:r>
            <a:r>
              <a:rPr lang="en-US" dirty="0"/>
              <a:t> (</a:t>
            </a:r>
            <a:r>
              <a:rPr lang="en-US" i="1" dirty="0"/>
              <a:t>proved in Section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dirty="0"/>
              <a:t>).</a:t>
            </a:r>
          </a:p>
          <a:p>
            <a:pPr lvl="2"/>
            <a:r>
              <a:rPr lang="en-US" i="1" dirty="0"/>
              <a:t>d</a:t>
            </a:r>
            <a:r>
              <a:rPr lang="en-US" dirty="0"/>
              <a:t> is called the </a:t>
            </a:r>
            <a:r>
              <a:rPr lang="en-US" i="1" dirty="0"/>
              <a:t>divisor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a</a:t>
            </a:r>
            <a:r>
              <a:rPr lang="en-US" dirty="0"/>
              <a:t> is called the </a:t>
            </a:r>
            <a:r>
              <a:rPr lang="en-US" i="1" dirty="0"/>
              <a:t>dividend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q</a:t>
            </a:r>
            <a:r>
              <a:rPr lang="en-US" dirty="0"/>
              <a:t> is called the </a:t>
            </a:r>
            <a:r>
              <a:rPr lang="en-US" i="1" dirty="0"/>
              <a:t>quotient</a:t>
            </a:r>
            <a:r>
              <a:rPr lang="en-US" dirty="0"/>
              <a:t>.      </a:t>
            </a:r>
          </a:p>
          <a:p>
            <a:pPr lvl="2"/>
            <a:r>
              <a:rPr lang="en-US" i="1" dirty="0"/>
              <a:t>r</a:t>
            </a:r>
            <a:r>
              <a:rPr lang="en-US" dirty="0"/>
              <a:t> is called the </a:t>
            </a:r>
            <a:r>
              <a:rPr lang="en-US" i="1" dirty="0"/>
              <a:t>remainder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Examples</a:t>
            </a:r>
            <a:r>
              <a:rPr lang="en-US" dirty="0"/>
              <a:t>:  </a:t>
            </a:r>
          </a:p>
          <a:p>
            <a:pPr lvl="2"/>
            <a:r>
              <a:rPr lang="en-US" dirty="0"/>
              <a:t>What are the quotient and remainder when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dirty="0"/>
              <a:t>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?</a:t>
            </a:r>
          </a:p>
          <a:p>
            <a:pPr lvl="2">
              <a:buNone/>
            </a:pPr>
            <a:r>
              <a:rPr lang="en-US" dirty="0"/>
              <a:t>     </a:t>
            </a:r>
            <a:r>
              <a:rPr lang="en-US" b="1" dirty="0"/>
              <a:t>Solution</a:t>
            </a:r>
            <a:r>
              <a:rPr lang="en-US" dirty="0"/>
              <a:t>: The quotient when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,   and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What are the quotient and remainder when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?</a:t>
            </a:r>
          </a:p>
          <a:p>
            <a:pPr lvl="2">
              <a:buNone/>
            </a:pPr>
            <a:r>
              <a:rPr lang="en-US" b="1" dirty="0"/>
              <a:t>     Solution</a:t>
            </a:r>
            <a:r>
              <a:rPr lang="en-US" dirty="0"/>
              <a:t>: The quotient when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is divided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b="1" dirty="0"/>
              <a:t>div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   and the remainder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3276600"/>
            <a:ext cx="2743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Definitions of Functions  </a:t>
            </a:r>
            <a:r>
              <a:rPr lang="en-US" b="1" dirty="0"/>
              <a:t>div</a:t>
            </a:r>
            <a:r>
              <a:rPr lang="en-US" dirty="0"/>
              <a:t> and </a:t>
            </a:r>
            <a:r>
              <a:rPr lang="en-US" b="1" dirty="0"/>
              <a:t>mod</a:t>
            </a:r>
          </a:p>
          <a:p>
            <a:pPr algn="ctr"/>
            <a:endParaRPr lang="en-US" b="1" dirty="0"/>
          </a:p>
          <a:p>
            <a:pPr lvl="1"/>
            <a:r>
              <a:rPr lang="en-US" i="1" dirty="0"/>
              <a:t>     q = a </a:t>
            </a:r>
            <a:r>
              <a:rPr lang="en-US" b="1" dirty="0"/>
              <a:t>div</a:t>
            </a:r>
            <a:r>
              <a:rPr lang="en-US" i="1" dirty="0"/>
              <a:t> d</a:t>
            </a:r>
          </a:p>
          <a:p>
            <a:pPr lvl="1"/>
            <a:r>
              <a:rPr lang="en-US" i="1" dirty="0"/>
              <a:t>     r = a </a:t>
            </a:r>
            <a:r>
              <a:rPr lang="en-US" b="1" dirty="0"/>
              <a:t>mod</a:t>
            </a:r>
            <a:r>
              <a:rPr lang="en-US" i="1" dirty="0"/>
              <a:t>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CDFAB-0E46-4875-B4AC-E2D234A3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 Substitution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30CB1-662F-4622-8A07-F77240C4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i="1" dirty="0">
                <a:ea typeface="Cambria Math"/>
              </a:rPr>
              <a:t>x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= 5</a:t>
            </a:r>
            <a:r>
              <a:rPr lang="en-US" altLang="zh-CN" i="1" dirty="0">
                <a:ea typeface="Cambria Math"/>
              </a:rPr>
              <a:t>t</a:t>
            </a:r>
            <a:r>
              <a:rPr lang="en-US" altLang="zh-CN" dirty="0">
                <a:latin typeface="Cambria Math"/>
                <a:ea typeface="Cambria Math"/>
              </a:rPr>
              <a:t> +1, where </a:t>
            </a:r>
            <a:r>
              <a:rPr lang="en-US" altLang="zh-CN" i="1" dirty="0">
                <a:ea typeface="Cambria Math"/>
              </a:rPr>
              <a:t>t</a:t>
            </a:r>
            <a:r>
              <a:rPr lang="en-US" altLang="zh-CN" dirty="0">
                <a:latin typeface="Cambria Math"/>
                <a:ea typeface="Cambria Math"/>
              </a:rPr>
              <a:t> is an integer. </a:t>
            </a:r>
          </a:p>
          <a:p>
            <a:pPr lvl="1"/>
            <a:r>
              <a:rPr lang="en-US" altLang="zh-CN" dirty="0">
                <a:latin typeface="Cambria Math"/>
                <a:ea typeface="Cambria Math"/>
              </a:rPr>
              <a:t>Substituting into the second congruence yields  5</a:t>
            </a:r>
            <a:r>
              <a:rPr lang="en-US" altLang="zh-CN" i="1" dirty="0">
                <a:ea typeface="Cambria Math"/>
              </a:rPr>
              <a:t>t</a:t>
            </a:r>
            <a:r>
              <a:rPr lang="en-US" altLang="zh-CN" dirty="0">
                <a:latin typeface="Cambria Math"/>
                <a:ea typeface="Cambria Math"/>
              </a:rPr>
              <a:t> +1 ≡ 2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). </a:t>
            </a:r>
          </a:p>
          <a:p>
            <a:pPr lvl="1"/>
            <a:r>
              <a:rPr lang="en-US" altLang="zh-CN" dirty="0">
                <a:latin typeface="Cambria Math"/>
                <a:ea typeface="Cambria Math"/>
              </a:rPr>
              <a:t>5</a:t>
            </a:r>
            <a:r>
              <a:rPr lang="en-US" altLang="zh-CN" i="1" dirty="0">
                <a:ea typeface="Cambria Math"/>
              </a:rPr>
              <a:t>t</a:t>
            </a:r>
            <a:r>
              <a:rPr lang="en-US" altLang="zh-CN" dirty="0">
                <a:latin typeface="Cambria Math"/>
                <a:ea typeface="Cambria Math"/>
              </a:rPr>
              <a:t> +1+4 ≡ 2+4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).   5(t+1)</a:t>
            </a:r>
            <a:r>
              <a:rPr lang="zh-CN" altLang="en-US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≡ 0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).  So that  </a:t>
            </a:r>
            <a:r>
              <a:rPr lang="en-US" altLang="zh-CN" i="1" dirty="0">
                <a:ea typeface="Cambria Math"/>
              </a:rPr>
              <a:t>t </a:t>
            </a:r>
            <a:r>
              <a:rPr lang="en-US" altLang="zh-CN" dirty="0">
                <a:latin typeface="Cambria Math"/>
                <a:ea typeface="Cambria Math"/>
              </a:rPr>
              <a:t>≡ 5 (mod </a:t>
            </a:r>
            <a:r>
              <a:rPr lang="en-US" altLang="zh-CN" dirty="0">
                <a:ea typeface="Cambria Math"/>
              </a:rPr>
              <a:t>6</a:t>
            </a:r>
            <a:r>
              <a:rPr lang="en-US" altLang="zh-CN" dirty="0">
                <a:latin typeface="Cambria Math"/>
                <a:ea typeface="Cambria Math"/>
              </a:rPr>
              <a:t>). </a:t>
            </a:r>
          </a:p>
          <a:p>
            <a:pPr lvl="1"/>
            <a:r>
              <a:rPr lang="en-US" altLang="zh-CN" dirty="0">
                <a:latin typeface="Cambria Math"/>
                <a:ea typeface="Cambria Math"/>
              </a:rPr>
              <a:t>Using Theorem 4 again gives </a:t>
            </a:r>
            <a:r>
              <a:rPr lang="en-US" altLang="zh-CN" i="1" dirty="0">
                <a:ea typeface="Cambria Math"/>
              </a:rPr>
              <a:t>t</a:t>
            </a:r>
            <a:r>
              <a:rPr lang="en-US" altLang="zh-CN" dirty="0">
                <a:latin typeface="Cambria Math"/>
                <a:ea typeface="Cambria Math"/>
              </a:rPr>
              <a:t> = 6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+ 5 where 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is an integer. </a:t>
            </a:r>
          </a:p>
          <a:p>
            <a:pPr lvl="1"/>
            <a:r>
              <a:rPr lang="en-US" altLang="zh-CN" dirty="0">
                <a:latin typeface="Cambria Math"/>
                <a:ea typeface="Cambria Math"/>
              </a:rPr>
              <a:t>Substituting this back into </a:t>
            </a:r>
            <a:r>
              <a:rPr lang="en-US" altLang="zh-CN" i="1" dirty="0">
                <a:ea typeface="Cambria Math"/>
              </a:rPr>
              <a:t>x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= 5</a:t>
            </a:r>
            <a:r>
              <a:rPr lang="en-US" altLang="zh-CN" i="1" dirty="0">
                <a:ea typeface="Cambria Math"/>
              </a:rPr>
              <a:t>t</a:t>
            </a:r>
            <a:r>
              <a:rPr lang="en-US" altLang="zh-CN" dirty="0">
                <a:latin typeface="Cambria Math"/>
                <a:ea typeface="Cambria Math"/>
              </a:rPr>
              <a:t> +1,  gives </a:t>
            </a:r>
            <a:r>
              <a:rPr lang="en-US" altLang="zh-CN" i="1" dirty="0">
                <a:ea typeface="Cambria Math"/>
              </a:rPr>
              <a:t>x</a:t>
            </a:r>
            <a:r>
              <a:rPr lang="en-US" altLang="zh-CN" i="1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= 5</a:t>
            </a:r>
            <a:r>
              <a:rPr lang="en-US" altLang="zh-CN" dirty="0">
                <a:ea typeface="Cambria Math"/>
              </a:rPr>
              <a:t>(</a:t>
            </a:r>
            <a:r>
              <a:rPr lang="en-US" altLang="zh-CN" dirty="0">
                <a:latin typeface="Cambria Math"/>
                <a:ea typeface="Cambria Math"/>
              </a:rPr>
              <a:t>6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+ 5</a:t>
            </a:r>
            <a:r>
              <a:rPr lang="en-US" altLang="zh-CN" dirty="0">
                <a:ea typeface="Cambria Math"/>
              </a:rPr>
              <a:t>)</a:t>
            </a:r>
            <a:r>
              <a:rPr lang="en-US" altLang="zh-CN" dirty="0">
                <a:latin typeface="Cambria Math"/>
                <a:ea typeface="Cambria Math"/>
              </a:rPr>
              <a:t> +1 = 30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+ 26.</a:t>
            </a:r>
          </a:p>
          <a:p>
            <a:pPr lvl="1"/>
            <a:r>
              <a:rPr lang="en-US" altLang="zh-CN" dirty="0">
                <a:latin typeface="Cambria Math"/>
                <a:ea typeface="Cambria Math"/>
              </a:rPr>
              <a:t>Inserting this into the third equation gives 30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+ 26 ≡ 3 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latin typeface="Cambria Math"/>
                <a:ea typeface="Cambria Math"/>
              </a:rPr>
              <a:t>).</a:t>
            </a:r>
          </a:p>
          <a:p>
            <a:pPr lvl="1"/>
            <a:r>
              <a:rPr lang="en-US" altLang="zh-CN" dirty="0">
                <a:latin typeface="Cambria Math"/>
                <a:ea typeface="Cambria Math"/>
              </a:rPr>
              <a:t>30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+ 26+4 ≡ 3 +4(mod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latin typeface="Cambria Math"/>
                <a:ea typeface="Cambria Math"/>
              </a:rPr>
              <a:t>). 30(u+1)</a:t>
            </a:r>
            <a:r>
              <a:rPr lang="zh-CN" altLang="en-US" dirty="0">
                <a:latin typeface="Cambria Math"/>
                <a:ea typeface="Cambria Math"/>
              </a:rPr>
              <a:t> </a:t>
            </a:r>
            <a:r>
              <a:rPr lang="en-US" altLang="zh-CN" dirty="0">
                <a:latin typeface="Cambria Math"/>
                <a:ea typeface="Cambria Math"/>
              </a:rPr>
              <a:t>≡ 0 (mod </a:t>
            </a:r>
            <a:r>
              <a:rPr lang="en-US" altLang="zh-CN" dirty="0">
                <a:ea typeface="Cambria Math"/>
              </a:rPr>
              <a:t>7</a:t>
            </a:r>
            <a:r>
              <a:rPr lang="en-US" altLang="zh-CN" dirty="0">
                <a:latin typeface="Cambria Math"/>
                <a:ea typeface="Cambria Math"/>
              </a:rPr>
              <a:t>). So that 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≡ 6 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altLang="zh-CN" dirty="0">
                <a:latin typeface="Cambria Math"/>
                <a:ea typeface="Cambria Math"/>
              </a:rPr>
              <a:t>).</a:t>
            </a:r>
          </a:p>
          <a:p>
            <a:pPr lvl="1"/>
            <a:r>
              <a:rPr lang="en-US" altLang="zh-CN" dirty="0">
                <a:latin typeface="Cambria Math"/>
                <a:ea typeface="Cambria Math"/>
              </a:rPr>
              <a:t>By Theorem 4, 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= 7</a:t>
            </a:r>
            <a:r>
              <a:rPr lang="en-US" altLang="zh-CN" i="1" dirty="0">
                <a:ea typeface="Cambria Math"/>
              </a:rPr>
              <a:t>v</a:t>
            </a:r>
            <a:r>
              <a:rPr lang="en-US" altLang="zh-CN" dirty="0">
                <a:latin typeface="Cambria Math"/>
                <a:ea typeface="Cambria Math"/>
              </a:rPr>
              <a:t> + 6, where </a:t>
            </a:r>
            <a:r>
              <a:rPr lang="en-US" altLang="zh-CN" i="1" dirty="0">
                <a:ea typeface="Cambria Math"/>
              </a:rPr>
              <a:t>v</a:t>
            </a:r>
            <a:r>
              <a:rPr lang="en-US" altLang="zh-CN" dirty="0">
                <a:latin typeface="Cambria Math"/>
                <a:ea typeface="Cambria Math"/>
              </a:rPr>
              <a:t> is an integer.</a:t>
            </a:r>
          </a:p>
          <a:p>
            <a:pPr lvl="1"/>
            <a:r>
              <a:rPr lang="en-US" altLang="zh-CN" dirty="0">
                <a:latin typeface="Cambria Math"/>
                <a:ea typeface="Cambria Math"/>
              </a:rPr>
              <a:t>Substituting this expression for 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into </a:t>
            </a:r>
            <a:r>
              <a:rPr lang="en-US" altLang="zh-CN" i="1" dirty="0">
                <a:ea typeface="Cambria Math"/>
              </a:rPr>
              <a:t>x</a:t>
            </a:r>
            <a:r>
              <a:rPr lang="en-US" altLang="zh-CN" i="1" dirty="0">
                <a:latin typeface="Cambria Math"/>
                <a:ea typeface="Cambria Math"/>
              </a:rPr>
              <a:t>  </a:t>
            </a:r>
            <a:r>
              <a:rPr lang="en-US" altLang="zh-CN" dirty="0">
                <a:latin typeface="Cambria Math"/>
                <a:ea typeface="Cambria Math"/>
              </a:rPr>
              <a:t>=  30</a:t>
            </a:r>
            <a:r>
              <a:rPr lang="en-US" altLang="zh-CN" i="1" dirty="0"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+ 26, tells us that </a:t>
            </a:r>
            <a:r>
              <a:rPr lang="en-US" altLang="zh-CN" i="1" dirty="0">
                <a:ea typeface="Cambria Math"/>
              </a:rPr>
              <a:t>x</a:t>
            </a:r>
            <a:r>
              <a:rPr lang="en-US" altLang="zh-CN" i="1" dirty="0">
                <a:latin typeface="Cambria Math"/>
                <a:ea typeface="Cambria Math"/>
              </a:rPr>
              <a:t>  </a:t>
            </a:r>
            <a:r>
              <a:rPr lang="en-US" altLang="zh-CN" dirty="0">
                <a:latin typeface="Cambria Math"/>
                <a:ea typeface="Cambria Math"/>
              </a:rPr>
              <a:t>=  30</a:t>
            </a:r>
            <a:r>
              <a:rPr lang="en-US" altLang="zh-CN" dirty="0">
                <a:ea typeface="Cambria Math"/>
              </a:rPr>
              <a:t>(</a:t>
            </a:r>
            <a:r>
              <a:rPr lang="en-US" altLang="zh-CN" dirty="0">
                <a:latin typeface="Cambria Math"/>
                <a:ea typeface="Cambria Math"/>
              </a:rPr>
              <a:t>7</a:t>
            </a:r>
            <a:r>
              <a:rPr lang="en-US" altLang="zh-CN" i="1" dirty="0">
                <a:ea typeface="Cambria Math"/>
              </a:rPr>
              <a:t>v</a:t>
            </a:r>
            <a:r>
              <a:rPr lang="en-US" altLang="zh-CN" dirty="0">
                <a:latin typeface="Cambria Math"/>
                <a:ea typeface="Cambria Math"/>
              </a:rPr>
              <a:t> + 6</a:t>
            </a:r>
            <a:r>
              <a:rPr lang="en-US" altLang="zh-CN" dirty="0">
                <a:ea typeface="Cambria Math"/>
              </a:rPr>
              <a:t>)</a:t>
            </a:r>
            <a:r>
              <a:rPr lang="en-US" altLang="zh-CN" dirty="0">
                <a:latin typeface="Cambria Math"/>
                <a:ea typeface="Cambria Math"/>
              </a:rPr>
              <a:t> + 26 = 210</a:t>
            </a:r>
            <a:r>
              <a:rPr lang="en-US" altLang="zh-CN" i="1" dirty="0">
                <a:latin typeface="Cambria Math"/>
                <a:ea typeface="Cambria Math"/>
              </a:rPr>
              <a:t>u</a:t>
            </a:r>
            <a:r>
              <a:rPr lang="en-US" altLang="zh-CN" dirty="0">
                <a:latin typeface="Cambria Math"/>
                <a:ea typeface="Cambria Math"/>
              </a:rPr>
              <a:t> + 206.</a:t>
            </a:r>
          </a:p>
          <a:p>
            <a:pPr>
              <a:buNone/>
            </a:pPr>
            <a:r>
              <a:rPr lang="en-US" altLang="zh-CN" dirty="0">
                <a:latin typeface="Cambria Math"/>
                <a:ea typeface="Cambria Math"/>
              </a:rPr>
              <a:t>      Translating this back into a congruence we find the solution </a:t>
            </a:r>
            <a:r>
              <a:rPr lang="en-US" altLang="zh-CN" i="1" dirty="0"/>
              <a:t>x </a:t>
            </a:r>
            <a:r>
              <a:rPr lang="en-US" altLang="zh-CN" dirty="0">
                <a:latin typeface="Cambria Math"/>
                <a:ea typeface="Cambria Math"/>
              </a:rPr>
              <a:t>≡ 206 (mod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210</a:t>
            </a:r>
            <a:r>
              <a:rPr lang="en-US" altLang="zh-CN" dirty="0">
                <a:latin typeface="Cambria Math"/>
                <a:ea typeface="Cambria Math"/>
              </a:rPr>
              <a:t>).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601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Fermat’s Little Theorem</a:t>
            </a:r>
          </a:p>
        </p:txBody>
      </p:sp>
      <p:pic>
        <p:nvPicPr>
          <p:cNvPr id="4" name="Content Placeholder 3" descr="03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534400" y="152400"/>
            <a:ext cx="904494" cy="104089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935480"/>
            <a:ext cx="8229600" cy="43891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Theorem </a:t>
            </a:r>
            <a:r>
              <a:rPr lang="en-US" sz="2600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dirty="0"/>
              <a:t>: (</a:t>
            </a:r>
            <a:r>
              <a:rPr lang="en-US" sz="2600" i="1" dirty="0"/>
              <a:t>Fermat’s Little The</a:t>
            </a:r>
            <a:r>
              <a:rPr lang="en-US" sz="2600" dirty="0"/>
              <a:t>orem) If </a:t>
            </a:r>
            <a:r>
              <a:rPr lang="en-US" sz="2600" i="1" dirty="0"/>
              <a:t>p</a:t>
            </a:r>
            <a:r>
              <a:rPr lang="en-US" sz="2600" dirty="0"/>
              <a:t> is prime and </a:t>
            </a:r>
            <a:r>
              <a:rPr lang="en-US" sz="2600" i="1" dirty="0"/>
              <a:t>a</a:t>
            </a:r>
            <a:r>
              <a:rPr lang="en-US" sz="2600" dirty="0"/>
              <a:t> is an integer not divisible by </a:t>
            </a:r>
            <a:r>
              <a:rPr lang="en-US" sz="2600" i="1" dirty="0"/>
              <a:t>p</a:t>
            </a:r>
            <a:r>
              <a:rPr lang="en-US" sz="2600" dirty="0"/>
              <a:t>, then </a:t>
            </a:r>
            <a:r>
              <a:rPr lang="en-US" sz="2600" i="1" dirty="0"/>
              <a:t>a</a:t>
            </a:r>
            <a:r>
              <a:rPr lang="en-US" sz="2600" i="1" baseline="30000" dirty="0"/>
              <a:t>p-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≡ 1 (mod </a:t>
            </a:r>
            <a:r>
              <a:rPr lang="en-US" sz="2600" i="1" dirty="0">
                <a:ea typeface="Cambria Math"/>
              </a:rPr>
              <a:t>p</a:t>
            </a:r>
            <a:r>
              <a:rPr lang="en-US" sz="26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/>
                <a:ea typeface="Cambria Math"/>
              </a:rPr>
              <a:t>     </a:t>
            </a:r>
            <a:r>
              <a:rPr lang="en-US" sz="2600" dirty="0">
                <a:ea typeface="Cambria Math"/>
              </a:rPr>
              <a:t>Furthermore, for every integer </a:t>
            </a:r>
            <a:r>
              <a:rPr lang="en-US" sz="2600" i="1" dirty="0">
                <a:ea typeface="Cambria Math"/>
              </a:rPr>
              <a:t>a</a:t>
            </a:r>
            <a:r>
              <a:rPr lang="en-US" sz="2600" dirty="0">
                <a:ea typeface="Cambria Math"/>
              </a:rPr>
              <a:t> we have  </a:t>
            </a:r>
            <a:r>
              <a:rPr lang="en-US" sz="2600" i="1" dirty="0" err="1"/>
              <a:t>a</a:t>
            </a:r>
            <a:r>
              <a:rPr lang="en-US" sz="2600" i="1" baseline="30000" dirty="0" err="1"/>
              <a:t>p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≡ </a:t>
            </a:r>
            <a:r>
              <a:rPr lang="en-US" sz="2600" i="1" dirty="0">
                <a:ea typeface="Cambria Math"/>
              </a:rPr>
              <a:t>a</a:t>
            </a:r>
            <a:r>
              <a:rPr lang="en-US" sz="2600" dirty="0">
                <a:latin typeface="Cambria Math"/>
                <a:ea typeface="Cambria Math"/>
              </a:rPr>
              <a:t> (mod </a:t>
            </a:r>
            <a:r>
              <a:rPr lang="en-US" sz="2600" i="1" dirty="0">
                <a:ea typeface="Cambria Math"/>
              </a:rPr>
              <a:t>p</a:t>
            </a:r>
            <a:r>
              <a:rPr lang="en-US" sz="2600" dirty="0">
                <a:latin typeface="Cambria Math"/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/>
                <a:ea typeface="Cambria Math"/>
              </a:rPr>
              <a:t>     </a:t>
            </a:r>
            <a:r>
              <a:rPr lang="en-US" sz="2600" dirty="0">
                <a:ea typeface="Cambria Math"/>
              </a:rPr>
              <a:t>(</a:t>
            </a:r>
            <a:r>
              <a:rPr lang="en-US" sz="2600" i="1" dirty="0">
                <a:ea typeface="Cambria Math"/>
              </a:rPr>
              <a:t>proof  outlined in Exercise </a:t>
            </a:r>
            <a:r>
              <a:rPr lang="en-US" sz="2600" i="1" dirty="0">
                <a:latin typeface="Cambria Math"/>
                <a:ea typeface="Cambria Math"/>
              </a:rPr>
              <a:t>19</a:t>
            </a:r>
            <a:r>
              <a:rPr lang="en-US" sz="2600" dirty="0">
                <a:ea typeface="Cambria Math"/>
              </a:rPr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i="1" dirty="0"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/>
              </a:rPr>
              <a:t>     </a:t>
            </a:r>
            <a:r>
              <a:rPr lang="en-US" sz="2600" dirty="0">
                <a:ea typeface="Cambria Math"/>
              </a:rPr>
              <a:t>Fermat’s little theorem is useful in computing the remainders modulo </a:t>
            </a:r>
            <a:r>
              <a:rPr lang="en-US" sz="2600" i="1" dirty="0">
                <a:ea typeface="Cambria Math"/>
              </a:rPr>
              <a:t>p</a:t>
            </a:r>
            <a:r>
              <a:rPr lang="en-US" sz="2600" dirty="0">
                <a:ea typeface="Cambria Math"/>
              </a:rPr>
              <a:t> of large powers of integers.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>
                <a:ea typeface="Cambria Math"/>
              </a:rPr>
              <a:t>     </a:t>
            </a:r>
            <a:r>
              <a:rPr lang="en-US" sz="2600" b="1" dirty="0">
                <a:ea typeface="Cambria Math"/>
              </a:rPr>
              <a:t>Example</a:t>
            </a:r>
            <a:r>
              <a:rPr lang="en-US" sz="2600" dirty="0">
                <a:ea typeface="Cambria Math"/>
              </a:rPr>
              <a:t>:</a:t>
            </a:r>
            <a:r>
              <a:rPr lang="en-US" sz="2600" i="1" dirty="0">
                <a:ea typeface="Cambria Math"/>
              </a:rPr>
              <a:t> </a:t>
            </a:r>
            <a:r>
              <a:rPr lang="en-US" sz="2600" dirty="0">
                <a:ea typeface="Cambria Math"/>
              </a:rPr>
              <a:t>Find</a:t>
            </a:r>
            <a:r>
              <a:rPr lang="en-US" sz="2600" i="1" dirty="0">
                <a:ea typeface="Cambria Math"/>
              </a:rPr>
              <a:t>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600" b="1" dirty="0">
                <a:ea typeface="Cambria Math"/>
              </a:rPr>
              <a:t>mod</a:t>
            </a:r>
            <a:r>
              <a:rPr lang="en-US" sz="2600" b="1" dirty="0">
                <a:latin typeface="Cambria Math"/>
                <a:ea typeface="Cambria Math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11.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baseline="30000" dirty="0">
                <a:latin typeface="Cambria Math"/>
                <a:ea typeface="Cambria Math"/>
              </a:rPr>
              <a:t>    </a:t>
            </a:r>
            <a:r>
              <a:rPr lang="en-US" sz="2600" dirty="0">
                <a:latin typeface="Cambria Math"/>
                <a:ea typeface="Cambria Math"/>
              </a:rPr>
              <a:t>  By Fermat’s little theorem, we know that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600" dirty="0">
                <a:latin typeface="Cambria Math"/>
                <a:ea typeface="Cambria Math"/>
              </a:rPr>
              <a:t>≡ 1 (mod 11), and so  (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sz="2600" dirty="0">
                <a:latin typeface="Cambria Math"/>
                <a:ea typeface="Cambria Math"/>
              </a:rPr>
              <a:t>)</a:t>
            </a:r>
            <a:r>
              <a:rPr lang="en-US" sz="2600" i="1" baseline="30000" dirty="0">
                <a:latin typeface="Cambria Math"/>
                <a:ea typeface="Cambria Math"/>
              </a:rPr>
              <a:t>k </a:t>
            </a:r>
            <a:r>
              <a:rPr lang="en-US" sz="2600" dirty="0">
                <a:latin typeface="Cambria Math"/>
                <a:ea typeface="Cambria Math"/>
              </a:rPr>
              <a:t>≡ 1 (mod 11), for every positive integer </a:t>
            </a:r>
            <a:r>
              <a:rPr lang="en-US" sz="2600" i="1" dirty="0">
                <a:latin typeface="Cambria Math"/>
                <a:ea typeface="Cambria Math"/>
              </a:rPr>
              <a:t>k</a:t>
            </a:r>
            <a:r>
              <a:rPr lang="en-US" sz="2600" dirty="0">
                <a:latin typeface="Cambria Math"/>
                <a:ea typeface="Cambria Math"/>
              </a:rPr>
              <a:t>. Therefore,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>
              <a:latin typeface="Cambria Math"/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 pitchFamily="18" charset="0"/>
                <a:ea typeface="Cambria Math" pitchFamily="18" charset="0"/>
              </a:rPr>
              <a:t>                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600" dirty="0">
                <a:ea typeface="Cambria Math"/>
              </a:rPr>
              <a:t>=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22</a:t>
            </a:r>
            <a:r>
              <a:rPr lang="en-US" sz="2600" baseline="30000" dirty="0">
                <a:latin typeface="Cambria Math"/>
                <a:ea typeface="Cambria Math"/>
              </a:rPr>
              <a:t>∙10 + 2</a:t>
            </a:r>
            <a:r>
              <a:rPr lang="en-US" sz="2600" dirty="0">
                <a:ea typeface="Cambria Math"/>
              </a:rPr>
              <a:t> =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(7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600" dirty="0">
                <a:latin typeface="Cambria Math"/>
                <a:ea typeface="Cambria Math"/>
              </a:rPr>
              <a:t>)</a:t>
            </a:r>
            <a:r>
              <a:rPr lang="en-US" sz="2600" baseline="30000" dirty="0">
                <a:latin typeface="Cambria Math"/>
                <a:ea typeface="Cambria Math"/>
              </a:rPr>
              <a:t>22</a:t>
            </a:r>
            <a:r>
              <a:rPr lang="en-US" sz="2600" dirty="0">
                <a:latin typeface="Cambria Math"/>
                <a:ea typeface="Cambria Math"/>
              </a:rPr>
              <a:t>7</a:t>
            </a:r>
            <a:r>
              <a:rPr lang="en-US" sz="2600" baseline="30000" dirty="0">
                <a:latin typeface="Cambria Math"/>
                <a:ea typeface="Cambria Math"/>
              </a:rPr>
              <a:t>2</a:t>
            </a:r>
            <a:r>
              <a:rPr lang="en-US" sz="2600" dirty="0">
                <a:latin typeface="Cambria Math"/>
                <a:ea typeface="Cambria Math"/>
              </a:rPr>
              <a:t> ≡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 (1</a:t>
            </a:r>
            <a:r>
              <a:rPr lang="en-US" sz="2600" dirty="0">
                <a:latin typeface="Cambria Math"/>
                <a:ea typeface="Cambria Math"/>
              </a:rPr>
              <a:t>)</a:t>
            </a:r>
            <a:r>
              <a:rPr lang="en-US" sz="2600" baseline="30000" dirty="0">
                <a:latin typeface="Cambria Math"/>
                <a:ea typeface="Cambria Math"/>
              </a:rPr>
              <a:t>22</a:t>
            </a:r>
            <a:r>
              <a:rPr lang="en-US" sz="2600" dirty="0">
                <a:latin typeface="Cambria Math"/>
                <a:ea typeface="Cambria Math"/>
              </a:rPr>
              <a:t> ∙49 ≡ 5 (mod 11).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>
              <a:latin typeface="Cambria Math"/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/>
                <a:ea typeface="Cambria Math"/>
              </a:rPr>
              <a:t>     Hence,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600" baseline="30000" dirty="0">
                <a:latin typeface="Cambria Math" pitchFamily="18" charset="0"/>
                <a:ea typeface="Cambria Math" pitchFamily="18" charset="0"/>
              </a:rPr>
              <a:t>222 </a:t>
            </a:r>
            <a:r>
              <a:rPr lang="en-US" sz="2600" b="1" dirty="0">
                <a:ea typeface="Cambria Math"/>
              </a:rPr>
              <a:t>mod</a:t>
            </a:r>
            <a:r>
              <a:rPr lang="en-US" sz="2600" b="1" dirty="0">
                <a:latin typeface="Cambria Math"/>
                <a:ea typeface="Cambria Math"/>
              </a:rPr>
              <a:t> </a:t>
            </a:r>
            <a:r>
              <a:rPr lang="en-US" sz="2600" dirty="0">
                <a:latin typeface="Cambria Math"/>
                <a:ea typeface="Cambria Math"/>
              </a:rPr>
              <a:t>11 = 5.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latin typeface="Cambria Math"/>
                <a:ea typeface="Cambria Math"/>
              </a:rPr>
              <a:t>      </a:t>
            </a:r>
            <a:endParaRPr lang="en-US" sz="2600" dirty="0"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>
                <a:ea typeface="Cambria Math"/>
              </a:rPr>
              <a:t>               </a:t>
            </a:r>
            <a:endParaRPr lang="en-US" sz="2600" dirty="0">
              <a:ea typeface="Cambria Math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05800" y="12954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Pierre de Fermat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1601-1665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Fermat’s little theorem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prime, where</a:t>
            </a:r>
          </a:p>
          <a:p>
            <a:pPr>
              <a:buNone/>
            </a:pPr>
            <a:r>
              <a:rPr lang="en-US" i="1" dirty="0"/>
              <a:t>     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).</a:t>
            </a:r>
            <a:endParaRPr lang="en-US" dirty="0"/>
          </a:p>
          <a:p>
            <a:r>
              <a:rPr lang="en-US" dirty="0"/>
              <a:t>But if this congruence holds, </a:t>
            </a:r>
            <a:r>
              <a:rPr lang="en-US" i="1" dirty="0"/>
              <a:t>n</a:t>
            </a:r>
            <a:r>
              <a:rPr lang="en-US" dirty="0"/>
              <a:t> may not be prime. Composite integers </a:t>
            </a:r>
            <a:r>
              <a:rPr lang="en-US" i="1" dirty="0"/>
              <a:t>n</a:t>
            </a:r>
            <a:r>
              <a:rPr lang="en-US" dirty="0"/>
              <a:t> such that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are called </a:t>
            </a:r>
            <a:r>
              <a:rPr lang="en-US" i="1" dirty="0" err="1">
                <a:ea typeface="Cambria Math" pitchFamily="18" charset="0"/>
              </a:rPr>
              <a:t>pseudoprimes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</a:t>
            </a:r>
            <a:r>
              <a:rPr lang="en-US" b="1" dirty="0">
                <a:ea typeface="Cambria Math" pitchFamily="18" charset="0"/>
              </a:rPr>
              <a:t>Example</a:t>
            </a:r>
            <a:r>
              <a:rPr lang="en-US" dirty="0">
                <a:ea typeface="Cambria Math" pitchFamily="18" charset="0"/>
              </a:rPr>
              <a:t>: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>
                <a:ea typeface="Cambria Math" pitchFamily="18" charset="0"/>
              </a:rPr>
              <a:t> is a </a:t>
            </a:r>
            <a:r>
              <a:rPr lang="en-US" dirty="0" err="1">
                <a:ea typeface="Cambria Math" pitchFamily="18" charset="0"/>
              </a:rPr>
              <a:t>pseudoprime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31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340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341</a:t>
            </a:r>
            <a:r>
              <a:rPr lang="en-US" dirty="0">
                <a:ea typeface="Cambria Math" pitchFamily="18" charset="0"/>
              </a:rPr>
              <a:t>) (</a:t>
            </a:r>
            <a:r>
              <a:rPr lang="en-US" i="1" dirty="0">
                <a:ea typeface="Cambria Math" pitchFamily="18" charset="0"/>
              </a:rPr>
              <a:t>see in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r>
              <a:rPr lang="en-US" dirty="0"/>
              <a:t>We can replace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by any integer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 2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 Definition</a:t>
            </a:r>
            <a:r>
              <a:rPr lang="en-US" dirty="0"/>
              <a:t>: Let </a:t>
            </a:r>
            <a:r>
              <a:rPr lang="en-US" i="1" dirty="0"/>
              <a:t>b</a:t>
            </a:r>
            <a:r>
              <a:rPr lang="en-US" dirty="0"/>
              <a:t> be a positive integer. If </a:t>
            </a:r>
            <a:r>
              <a:rPr lang="en-US" i="1" dirty="0"/>
              <a:t>n</a:t>
            </a:r>
            <a:r>
              <a:rPr lang="en-US" dirty="0"/>
              <a:t> is a composite integer, and </a:t>
            </a:r>
            <a:r>
              <a:rPr lang="en-US" i="1" dirty="0"/>
              <a:t>b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), then </a:t>
            </a:r>
            <a:r>
              <a:rPr lang="en-US" i="1" dirty="0">
                <a:ea typeface="Cambria Math" pitchFamily="18" charset="0"/>
              </a:rPr>
              <a:t>n </a:t>
            </a:r>
            <a:r>
              <a:rPr lang="en-US" dirty="0">
                <a:ea typeface="Cambria Math" pitchFamily="18" charset="0"/>
              </a:rPr>
              <a:t>is called a </a:t>
            </a:r>
            <a:r>
              <a:rPr lang="en-US" i="1" dirty="0" err="1">
                <a:ea typeface="Cambria Math" pitchFamily="18" charset="0"/>
              </a:rPr>
              <a:t>pseudoprime</a:t>
            </a:r>
            <a:r>
              <a:rPr lang="en-US" i="1" dirty="0">
                <a:ea typeface="Cambria Math" pitchFamily="18" charset="0"/>
              </a:rPr>
              <a:t> to the base b</a:t>
            </a:r>
            <a:r>
              <a:rPr lang="en-US" dirty="0">
                <a:ea typeface="Cambria Math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positive integer </a:t>
            </a:r>
            <a:r>
              <a:rPr lang="en-US" i="1" dirty="0"/>
              <a:t>n</a:t>
            </a:r>
            <a:r>
              <a:rPr lang="en-US" dirty="0"/>
              <a:t>, such that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):</a:t>
            </a:r>
          </a:p>
          <a:p>
            <a:pPr lvl="1"/>
            <a:r>
              <a:rPr lang="en-US" dirty="0">
                <a:ea typeface="Cambria Math" pitchFamily="18" charset="0"/>
              </a:rPr>
              <a:t>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does not satisfy the congruence, it is composite.</a:t>
            </a:r>
          </a:p>
          <a:p>
            <a:pPr lvl="1"/>
            <a:r>
              <a:rPr lang="en-US" dirty="0">
                <a:ea typeface="Cambria Math" pitchFamily="18" charset="0"/>
              </a:rPr>
              <a:t>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does satisfy the congruence, it is either prime or a </a:t>
            </a:r>
            <a:r>
              <a:rPr lang="en-US" dirty="0" err="1">
                <a:ea typeface="Cambria Math" pitchFamily="18" charset="0"/>
              </a:rPr>
              <a:t>pseudoprime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r>
              <a:rPr lang="en-US" dirty="0">
                <a:ea typeface="Cambria Math" pitchFamily="18" charset="0"/>
              </a:rPr>
              <a:t>Doing similar tests with additional bases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, provides more evidence as to whether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is prime.</a:t>
            </a:r>
          </a:p>
          <a:p>
            <a:r>
              <a:rPr lang="en-US" dirty="0">
                <a:ea typeface="Cambria Math" pitchFamily="18" charset="0"/>
              </a:rPr>
              <a:t>Among the positive integers not exceeding a positive real number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ea typeface="Cambria Math" pitchFamily="18" charset="0"/>
              </a:rPr>
              <a:t>, compared to primes, there are relatively few </a:t>
            </a:r>
            <a:r>
              <a:rPr lang="en-US" dirty="0" err="1">
                <a:ea typeface="Cambria Math" pitchFamily="18" charset="0"/>
              </a:rPr>
              <a:t>pseudoprimes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.</a:t>
            </a:r>
          </a:p>
          <a:p>
            <a:pPr lvl="1"/>
            <a:r>
              <a:rPr lang="en-US" dirty="0">
                <a:ea typeface="Cambria Math" pitchFamily="18" charset="0"/>
              </a:rPr>
              <a:t>For example, among the positive integers less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ea typeface="Cambria Math" pitchFamily="18" charset="0"/>
              </a:rPr>
              <a:t>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455,052,512</a:t>
            </a:r>
            <a:r>
              <a:rPr lang="en-US" dirty="0">
                <a:ea typeface="Cambria Math" pitchFamily="18" charset="0"/>
              </a:rPr>
              <a:t> primes, but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14,884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 err="1">
                <a:ea typeface="Cambria Math" pitchFamily="18" charset="0"/>
              </a:rPr>
              <a:t>pseudoprimes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Carmichael Numbers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optional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ea typeface="Cambria Math" pitchFamily="18" charset="0"/>
              </a:rPr>
              <a:t>There are composite integers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that pass all tests with bases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such that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b,n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    Definition</a:t>
            </a:r>
            <a:r>
              <a:rPr lang="en-US" dirty="0"/>
              <a:t>: A composite integer n that satisfies the congruence </a:t>
            </a:r>
            <a:r>
              <a:rPr lang="en-US" i="1" dirty="0"/>
              <a:t>b</a:t>
            </a:r>
            <a:r>
              <a:rPr lang="en-US" i="1" baseline="30000" dirty="0"/>
              <a:t>n</a:t>
            </a:r>
            <a:r>
              <a:rPr lang="en-US" baseline="30000" dirty="0"/>
              <a:t>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(mod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for all positive integers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ea typeface="Cambria Math" pitchFamily="18" charset="0"/>
              </a:rPr>
              <a:t> with </a:t>
            </a:r>
            <a:r>
              <a:rPr lang="en-US" dirty="0" err="1">
                <a:ea typeface="Cambria Math" pitchFamily="18" charset="0"/>
              </a:rPr>
              <a:t>gcd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b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is called a </a:t>
            </a:r>
            <a:r>
              <a:rPr lang="en-US" i="1" dirty="0">
                <a:ea typeface="Cambria Math" pitchFamily="18" charset="0"/>
              </a:rPr>
              <a:t>Carmichael</a:t>
            </a:r>
            <a:r>
              <a:rPr lang="en-US" dirty="0">
                <a:ea typeface="Cambria Math" pitchFamily="18" charset="0"/>
              </a:rPr>
              <a:t> number.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     </a:t>
            </a:r>
            <a:r>
              <a:rPr lang="en-US" b="1" dirty="0">
                <a:ea typeface="Cambria Math" pitchFamily="18" charset="0"/>
              </a:rPr>
              <a:t>Example</a:t>
            </a:r>
            <a:r>
              <a:rPr lang="en-US" dirty="0">
                <a:ea typeface="Cambria Math" pitchFamily="18" charset="0"/>
              </a:rPr>
              <a:t>: The integer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 pitchFamily="18" charset="0"/>
              </a:rPr>
              <a:t> is a Carmichael number. To see this: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 pitchFamily="18" charset="0"/>
              </a:rPr>
              <a:t> is composite,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13.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If </a:t>
            </a:r>
            <a:r>
              <a:rPr lang="en-US" dirty="0" err="1">
                <a:latin typeface="Cambria Math"/>
                <a:ea typeface="Cambria Math"/>
              </a:rPr>
              <a:t>gcd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, 561) = 1, then </a:t>
            </a:r>
            <a:r>
              <a:rPr lang="en-US" dirty="0" err="1">
                <a:latin typeface="Cambria Math"/>
                <a:ea typeface="Cambria Math"/>
              </a:rPr>
              <a:t>gcd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, 3) = 1, then     </a:t>
            </a:r>
            <a:r>
              <a:rPr lang="en-US" dirty="0" err="1">
                <a:latin typeface="Cambria Math"/>
                <a:ea typeface="Cambria Math"/>
              </a:rPr>
              <a:t>gcd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, 11) = </a:t>
            </a:r>
            <a:r>
              <a:rPr lang="en-US" dirty="0" err="1">
                <a:latin typeface="Cambria Math"/>
                <a:ea typeface="Cambria Math"/>
              </a:rPr>
              <a:t>gcd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, 17) =1.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Using Fermat’s Little Theorem: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3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>
                <a:ea typeface="Cambria Math" pitchFamily="18" charset="0"/>
              </a:rPr>
              <a:t> 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11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>
                <a:ea typeface="Cambria Math" pitchFamily="18" charset="0"/>
              </a:rPr>
              <a:t>  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16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17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Then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>
                <a:latin typeface="Cambria Math"/>
                <a:ea typeface="Cambria Math"/>
              </a:rPr>
              <a:t> =</a:t>
            </a:r>
            <a:r>
              <a:rPr lang="en-US" i="1" dirty="0">
                <a:ea typeface="Cambria Math" pitchFamily="18" charset="0"/>
              </a:rPr>
              <a:t> (b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280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3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,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>
                <a:latin typeface="Cambria Math"/>
                <a:ea typeface="Cambria Math"/>
              </a:rPr>
              <a:t> =</a:t>
            </a:r>
            <a:r>
              <a:rPr lang="en-US" i="1" dirty="0">
                <a:ea typeface="Cambria Math" pitchFamily="18" charset="0"/>
              </a:rPr>
              <a:t> (b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>
                <a:ea typeface="Cambria Math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56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11</a:t>
            </a:r>
            <a:r>
              <a:rPr lang="en-US" dirty="0">
                <a:ea typeface="Cambria Math"/>
              </a:rPr>
              <a:t>)</a:t>
            </a:r>
            <a:r>
              <a:rPr lang="en-US" dirty="0">
                <a:latin typeface="Cambria Math"/>
                <a:ea typeface="Cambria Math"/>
              </a:rPr>
              <a:t>,</a:t>
            </a:r>
            <a:r>
              <a:rPr lang="en-US" i="1" dirty="0">
                <a:ea typeface="Cambria Math" pitchFamily="18" charset="0"/>
              </a:rPr>
              <a:t> </a:t>
            </a:r>
          </a:p>
          <a:p>
            <a:pPr lvl="2">
              <a:buNone/>
            </a:pP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>
                <a:latin typeface="Cambria Math"/>
                <a:ea typeface="Cambria Math"/>
              </a:rPr>
              <a:t> =</a:t>
            </a:r>
            <a:r>
              <a:rPr lang="en-US" i="1" dirty="0">
                <a:ea typeface="Cambria Math" pitchFamily="18" charset="0"/>
              </a:rPr>
              <a:t> (b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>
                <a:ea typeface="Cambria Math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35 </a:t>
            </a:r>
            <a:r>
              <a:rPr lang="en-US" dirty="0">
                <a:latin typeface="Cambria Math"/>
                <a:ea typeface="Cambria Math"/>
              </a:rPr>
              <a:t>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17</a:t>
            </a:r>
            <a:r>
              <a:rPr lang="en-US" dirty="0">
                <a:ea typeface="Cambria Math"/>
              </a:rPr>
              <a:t>).</a:t>
            </a:r>
          </a:p>
          <a:p>
            <a:pPr lvl="1"/>
            <a:r>
              <a:rPr lang="en-US" dirty="0">
                <a:ea typeface="Cambria Math"/>
              </a:rPr>
              <a:t>It follows (</a:t>
            </a:r>
            <a:r>
              <a:rPr lang="en-US" i="1" dirty="0">
                <a:ea typeface="Cambria Math"/>
              </a:rPr>
              <a:t>see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29</a:t>
            </a:r>
            <a:r>
              <a:rPr lang="en-US" dirty="0">
                <a:ea typeface="Cambria Math"/>
              </a:rPr>
              <a:t>)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that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560 </a:t>
            </a:r>
            <a:r>
              <a:rPr lang="en-US" dirty="0">
                <a:latin typeface="Cambria Math"/>
                <a:ea typeface="Cambria Math"/>
              </a:rPr>
              <a:t>  ≡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mod 561</a:t>
            </a:r>
            <a:r>
              <a:rPr lang="en-US" dirty="0">
                <a:ea typeface="Cambria Math"/>
              </a:rPr>
              <a:t>) for all positive integers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with </a:t>
            </a:r>
            <a:r>
              <a:rPr lang="en-US" dirty="0" err="1">
                <a:ea typeface="Cambria Math"/>
              </a:rPr>
              <a:t>gcd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. Hence,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561</a:t>
            </a:r>
            <a:r>
              <a:rPr lang="en-US" dirty="0">
                <a:ea typeface="Cambria Math"/>
              </a:rPr>
              <a:t> is a Carmichael number.</a:t>
            </a:r>
          </a:p>
          <a:p>
            <a:r>
              <a:rPr lang="en-US" dirty="0">
                <a:ea typeface="Cambria Math"/>
              </a:rPr>
              <a:t>Even though there are infinitely many Carmichael numbers, there are other tests (described in the exercises) that form the basis for efficient probabilistic </a:t>
            </a:r>
            <a:r>
              <a:rPr lang="en-US" dirty="0" err="1">
                <a:ea typeface="Cambria Math"/>
              </a:rPr>
              <a:t>primality</a:t>
            </a:r>
            <a:r>
              <a:rPr lang="en-US" dirty="0">
                <a:ea typeface="Cambria Math"/>
              </a:rPr>
              <a:t> testing. (</a:t>
            </a:r>
            <a:r>
              <a:rPr lang="en-US" i="1" dirty="0">
                <a:ea typeface="Cambria Math"/>
              </a:rPr>
              <a:t>see Chapter </a:t>
            </a:r>
            <a:r>
              <a:rPr lang="en-US" dirty="0">
                <a:ea typeface="Cambria Math"/>
              </a:rPr>
              <a:t>7) </a:t>
            </a:r>
          </a:p>
          <a:p>
            <a:pPr lvl="1"/>
            <a:endParaRPr lang="en-US" dirty="0">
              <a:ea typeface="Cambria Math" pitchFamily="18" charset="0"/>
            </a:endParaRPr>
          </a:p>
          <a:p>
            <a:pPr lvl="1"/>
            <a:endParaRPr lang="en-US" i="1" dirty="0">
              <a:ea typeface="Cambria Math" pitchFamily="18" charset="0"/>
            </a:endParaRPr>
          </a:p>
          <a:p>
            <a:pPr lvl="1"/>
            <a:endParaRPr lang="en-US" i="1" dirty="0">
              <a:ea typeface="Cambria Math" pitchFamily="18" charset="0"/>
            </a:endParaRPr>
          </a:p>
          <a:p>
            <a:pPr lvl="1"/>
            <a:endParaRPr lang="en-US" i="1" dirty="0">
              <a:ea typeface="Cambria Math" pitchFamily="18" charset="0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i="1" dirty="0">
              <a:ea typeface="Cambria Math" pitchFamily="18" charset="0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lvl="1"/>
            <a:endParaRPr lang="en-US" dirty="0">
              <a:ea typeface="Cambria Math" pitchFamily="18" charset="0"/>
            </a:endParaRPr>
          </a:p>
        </p:txBody>
      </p:sp>
      <p:pic>
        <p:nvPicPr>
          <p:cNvPr id="4" name="Picture 3" descr="carmicha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4800" y="228600"/>
            <a:ext cx="902208" cy="1277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0" y="1295401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 Carmichael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1879-1967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Primitive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primitive root modulo a prime </a:t>
            </a:r>
            <a:r>
              <a:rPr lang="en-US" i="1" dirty="0"/>
              <a:t>p</a:t>
            </a:r>
            <a:r>
              <a:rPr lang="en-US" dirty="0"/>
              <a:t> is an   integer </a:t>
            </a:r>
            <a:r>
              <a:rPr lang="en-US" i="1" dirty="0"/>
              <a:t>r</a:t>
            </a:r>
            <a:r>
              <a:rPr lang="en-US" dirty="0"/>
              <a:t> in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/>
              <a:t> such that every nonzero element of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/>
              <a:t> is a power of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 Since every element of</a:t>
            </a:r>
            <a:r>
              <a:rPr lang="en-US" b="1" dirty="0"/>
              <a:t> 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 is a power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2 is a primitive root of 11.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sz="1900" dirty="0"/>
              <a:t>    Powers of 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2 modulo 11: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2,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4,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8,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5,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10,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9,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7, 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3, </a:t>
            </a:r>
            <a:r>
              <a:rPr lang="en-US" altLang="zh-CN" sz="19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altLang="zh-CN" sz="1900" baseline="300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altLang="zh-CN" sz="1900" dirty="0">
                <a:latin typeface="Cambria Math" pitchFamily="18" charset="0"/>
                <a:ea typeface="Cambria Math" pitchFamily="18" charset="0"/>
              </a:rPr>
              <a:t> = 6 , 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1.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 Since not all elements of</a:t>
            </a:r>
            <a:r>
              <a:rPr lang="en-US" b="1" dirty="0"/>
              <a:t> Z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  are powers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 3 is not a primitive root of 11.</a:t>
            </a:r>
            <a:r>
              <a:rPr lang="en-US" dirty="0"/>
              <a:t> </a:t>
            </a:r>
          </a:p>
          <a:p>
            <a:pPr marL="548640" lvl="2" indent="-274320"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1900" dirty="0"/>
              <a:t>Powers of </a:t>
            </a:r>
            <a:r>
              <a:rPr lang="en-US" sz="1900" dirty="0">
                <a:ea typeface="Cambria Math" pitchFamily="18" charset="0"/>
              </a:rPr>
              <a:t> 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1900" dirty="0">
                <a:ea typeface="Cambria Math" pitchFamily="18" charset="0"/>
              </a:rPr>
              <a:t>modulo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11: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3,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9,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5,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4, 3</a:t>
            </a:r>
            <a:r>
              <a:rPr lang="en-US" sz="19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900" dirty="0">
                <a:latin typeface="Cambria Math" pitchFamily="18" charset="0"/>
                <a:ea typeface="Cambria Math" pitchFamily="18" charset="0"/>
              </a:rPr>
              <a:t> = 1, </a:t>
            </a:r>
            <a:r>
              <a:rPr lang="en-US" sz="1900" dirty="0">
                <a:ea typeface="Cambria Math" pitchFamily="18" charset="0"/>
              </a:rPr>
              <a:t>and the pattern repeats for higher powers.</a:t>
            </a:r>
          </a:p>
          <a:p>
            <a:pPr>
              <a:buNone/>
            </a:pPr>
            <a:r>
              <a:rPr lang="en-US" b="1" dirty="0"/>
              <a:t>    Important Fact</a:t>
            </a:r>
            <a:r>
              <a:rPr lang="en-US" dirty="0"/>
              <a:t>: There is a primitive root modulo </a:t>
            </a:r>
            <a:r>
              <a:rPr lang="en-US" i="1" dirty="0"/>
              <a:t>p</a:t>
            </a:r>
            <a:r>
              <a:rPr lang="en-US" dirty="0"/>
              <a:t> for every prime number </a:t>
            </a:r>
            <a:r>
              <a:rPr lang="en-US" i="1" dirty="0"/>
              <a:t>p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Discrete Logarithms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7795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Suppose </a:t>
            </a:r>
            <a:r>
              <a:rPr lang="en-US" i="1" dirty="0"/>
              <a:t>p</a:t>
            </a:r>
            <a:r>
              <a:rPr lang="en-US" dirty="0"/>
              <a:t> is prime and </a:t>
            </a:r>
            <a:r>
              <a:rPr lang="en-US" i="1" dirty="0"/>
              <a:t>r</a:t>
            </a:r>
            <a:r>
              <a:rPr lang="en-US" dirty="0"/>
              <a:t>  is a primitive root modulo </a:t>
            </a:r>
            <a:r>
              <a:rPr lang="en-US" i="1" dirty="0"/>
              <a:t>p</a:t>
            </a:r>
            <a:r>
              <a:rPr lang="en-US" dirty="0"/>
              <a:t>. If </a:t>
            </a:r>
            <a:r>
              <a:rPr lang="en-US" i="1" dirty="0"/>
              <a:t>a</a:t>
            </a:r>
            <a:r>
              <a:rPr lang="en-US" dirty="0"/>
              <a:t> is an integer between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−1, that is an element of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>
                <a:latin typeface="Cambria Math"/>
                <a:ea typeface="Cambria Math"/>
              </a:rPr>
              <a:t>, there is a unique exponent </a:t>
            </a:r>
            <a:r>
              <a:rPr lang="en-US" i="1" dirty="0">
                <a:latin typeface="Cambria Math"/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 such that   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30000" dirty="0"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in 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>
                <a:latin typeface="Cambria Math"/>
                <a:ea typeface="Cambria Math"/>
              </a:rPr>
              <a:t>, that is,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30000" dirty="0"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mod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Suppose that </a:t>
            </a:r>
            <a:r>
              <a:rPr lang="en-US" i="1" dirty="0"/>
              <a:t>p</a:t>
            </a:r>
            <a:r>
              <a:rPr lang="en-US" dirty="0"/>
              <a:t> is prime, </a:t>
            </a:r>
            <a:r>
              <a:rPr lang="en-US" i="1" dirty="0"/>
              <a:t>r</a:t>
            </a:r>
            <a:r>
              <a:rPr lang="en-US" dirty="0"/>
              <a:t> is a primitive root modulo </a:t>
            </a:r>
            <a:r>
              <a:rPr lang="en-US" i="1" dirty="0"/>
              <a:t>p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 is an integer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−1, inclusive. If </a:t>
            </a:r>
            <a:r>
              <a:rPr lang="en-US" i="1" dirty="0">
                <a:ea typeface="Cambria Math"/>
              </a:rPr>
              <a:t>r</a:t>
            </a:r>
            <a:r>
              <a:rPr lang="en-US" i="1" baseline="30000" dirty="0"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mod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a </a:t>
            </a:r>
            <a:r>
              <a:rPr lang="en-US" dirty="0">
                <a:ea typeface="Cambria Math"/>
              </a:rPr>
              <a:t>and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e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we say that </a:t>
            </a:r>
            <a:r>
              <a:rPr lang="en-US" i="1" dirty="0">
                <a:ea typeface="Cambria Math" pitchFamily="18" charset="0"/>
              </a:rPr>
              <a:t>e</a:t>
            </a:r>
            <a:r>
              <a:rPr lang="en-US" dirty="0">
                <a:ea typeface="Cambria Math" pitchFamily="18" charset="0"/>
              </a:rPr>
              <a:t> is the </a:t>
            </a:r>
            <a:r>
              <a:rPr lang="en-US" i="1" dirty="0">
                <a:ea typeface="Cambria Math" pitchFamily="18" charset="0"/>
              </a:rPr>
              <a:t>discrete logarithm </a:t>
            </a:r>
            <a:r>
              <a:rPr lang="en-US" dirty="0">
                <a:ea typeface="Cambria Math" pitchFamily="18" charset="0"/>
              </a:rPr>
              <a:t>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modulo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 to the base </a:t>
            </a:r>
            <a:r>
              <a:rPr lang="en-US" i="1" dirty="0">
                <a:ea typeface="Cambria Math" pitchFamily="18" charset="0"/>
              </a:rPr>
              <a:t>r </a:t>
            </a:r>
            <a:r>
              <a:rPr lang="en-US" dirty="0">
                <a:ea typeface="Cambria Math" pitchFamily="18" charset="0"/>
              </a:rPr>
              <a:t>and we write </a:t>
            </a:r>
            <a:r>
              <a:rPr lang="en-US" dirty="0" err="1">
                <a:ea typeface="Cambria Math" pitchFamily="18" charset="0"/>
              </a:rPr>
              <a:t>log</a:t>
            </a:r>
            <a:r>
              <a:rPr lang="en-US" i="1" baseline="-25000" dirty="0" err="1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= e (where the prime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 is understood).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Example 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We write log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3 = 8  since the discrete logarithm of 3 modulo 11 to the base 2 is 8 as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3 modulo 11.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Example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We write log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 = 4  since the discrete logarithm of 5 modulo 11 to the base 2 is 4 as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5 modulo 11.</a:t>
            </a:r>
          </a:p>
          <a:p>
            <a:pPr>
              <a:buNone/>
            </a:pPr>
            <a:r>
              <a:rPr lang="en-US" sz="2800" dirty="0">
                <a:ea typeface="Cambria Math" pitchFamily="18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ea typeface="Cambria Math" pitchFamily="18" charset="0"/>
              </a:rPr>
              <a:t>There is no known polynomial time algorithm for computing the discrete logarithm of </a:t>
            </a:r>
            <a:r>
              <a:rPr lang="en-US" sz="2800" i="1" dirty="0">
                <a:solidFill>
                  <a:srgbClr val="FF0000"/>
                </a:solidFill>
                <a:ea typeface="Cambria Math" pitchFamily="18" charset="0"/>
              </a:rPr>
              <a:t>a</a:t>
            </a:r>
            <a:r>
              <a:rPr lang="en-US" sz="2800" dirty="0">
                <a:solidFill>
                  <a:srgbClr val="FF0000"/>
                </a:solidFill>
                <a:ea typeface="Cambria Math" pitchFamily="18" charset="0"/>
              </a:rPr>
              <a:t> modulo </a:t>
            </a:r>
            <a:r>
              <a:rPr lang="en-US" sz="2800" i="1" dirty="0">
                <a:solidFill>
                  <a:srgbClr val="FF0000"/>
                </a:solidFill>
                <a:ea typeface="Cambria Math" pitchFamily="18" charset="0"/>
              </a:rPr>
              <a:t>p</a:t>
            </a:r>
            <a:r>
              <a:rPr lang="en-US" sz="2800" dirty="0">
                <a:solidFill>
                  <a:srgbClr val="FF0000"/>
                </a:solidFill>
                <a:ea typeface="Cambria Math" pitchFamily="18" charset="0"/>
              </a:rPr>
              <a:t> to the base </a:t>
            </a:r>
            <a:r>
              <a:rPr lang="en-US" sz="2800" i="1" dirty="0">
                <a:solidFill>
                  <a:srgbClr val="FF0000"/>
                </a:solidFill>
                <a:ea typeface="Cambria Math" pitchFamily="18" charset="0"/>
              </a:rPr>
              <a:t>r</a:t>
            </a:r>
            <a:r>
              <a:rPr lang="en-US" sz="2800" dirty="0">
                <a:ea typeface="Cambria Math" pitchFamily="18" charset="0"/>
              </a:rPr>
              <a:t> (when given the prime </a:t>
            </a:r>
            <a:r>
              <a:rPr lang="en-US" sz="2800" i="1" dirty="0">
                <a:ea typeface="Cambria Math" pitchFamily="18" charset="0"/>
              </a:rPr>
              <a:t>p</a:t>
            </a:r>
            <a:r>
              <a:rPr lang="en-US" sz="2800" dirty="0">
                <a:ea typeface="Cambria Math" pitchFamily="18" charset="0"/>
              </a:rPr>
              <a:t>, a root </a:t>
            </a:r>
            <a:r>
              <a:rPr lang="en-US" sz="2800" i="1" dirty="0">
                <a:ea typeface="Cambria Math" pitchFamily="18" charset="0"/>
              </a:rPr>
              <a:t>r</a:t>
            </a:r>
            <a:r>
              <a:rPr lang="en-US" sz="2800" dirty="0">
                <a:ea typeface="Cambria Math" pitchFamily="18" charset="0"/>
              </a:rPr>
              <a:t> modulo </a:t>
            </a:r>
            <a:r>
              <a:rPr lang="en-US" sz="2800" i="1" dirty="0">
                <a:ea typeface="Cambria Math" pitchFamily="18" charset="0"/>
              </a:rPr>
              <a:t>p</a:t>
            </a:r>
            <a:r>
              <a:rPr lang="en-US" sz="2800" dirty="0">
                <a:ea typeface="Cambria Math" pitchFamily="18" charset="0"/>
              </a:rPr>
              <a:t>, and a positive integer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>
                <a:ea typeface="Cambria Math" pitchFamily="18" charset="0"/>
              </a:rPr>
              <a:t> </a:t>
            </a:r>
            <a:r>
              <a:rPr lang="en-US" sz="2800" dirty="0">
                <a:ea typeface="Cambria Math"/>
              </a:rPr>
              <a:t>∊</a:t>
            </a:r>
            <a:r>
              <a:rPr lang="en-US" b="1" dirty="0" err="1"/>
              <a:t>Z</a:t>
            </a:r>
            <a:r>
              <a:rPr lang="en-US" i="1" baseline="-25000" dirty="0" err="1"/>
              <a:t>p</a:t>
            </a:r>
            <a:r>
              <a:rPr lang="en-US" dirty="0"/>
              <a:t>)</a:t>
            </a:r>
            <a:r>
              <a:rPr lang="en-US" i="1" dirty="0"/>
              <a:t>. </a:t>
            </a:r>
            <a:r>
              <a:rPr lang="en-US" dirty="0"/>
              <a:t>The problem plays a role in cryptography as will be discussed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4.6</a:t>
            </a:r>
            <a:r>
              <a:rPr lang="en-US" dirty="0" smtClean="0"/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4038600" y="58033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4">
              <a:buNone/>
            </a:pPr>
            <a:r>
              <a:rPr lang="zh-CN" altLang="en-US" dirty="0" smtClean="0">
                <a:solidFill>
                  <a:srgbClr val="FF0000"/>
                </a:solidFill>
                <a:ea typeface="Cambria Math" pitchFamily="18" charset="0"/>
              </a:rPr>
              <a:t>不对称性：</a:t>
            </a:r>
            <a:endParaRPr lang="en-US" altLang="zh-CN" dirty="0" smtClean="0">
              <a:solidFill>
                <a:srgbClr val="FF0000"/>
              </a:solidFill>
              <a:ea typeface="Cambria Math" pitchFamily="18" charset="0"/>
            </a:endParaRPr>
          </a:p>
          <a:p>
            <a:pPr lvl="5"/>
            <a:r>
              <a:rPr lang="zh-CN" altLang="en-US" dirty="0" smtClean="0">
                <a:solidFill>
                  <a:srgbClr val="FF0000"/>
                </a:solidFill>
                <a:ea typeface="Cambria Math" pitchFamily="18" charset="0"/>
              </a:rPr>
              <a:t>知道</a:t>
            </a:r>
            <a:r>
              <a:rPr lang="en-US" altLang="zh-CN" dirty="0" smtClean="0">
                <a:solidFill>
                  <a:srgbClr val="FF0000"/>
                </a:solidFill>
                <a:ea typeface="Cambria Math" pitchFamily="18" charset="0"/>
              </a:rPr>
              <a:t>p </a:t>
            </a:r>
            <a:r>
              <a:rPr lang="en-US" altLang="zh-CN" dirty="0">
                <a:solidFill>
                  <a:srgbClr val="FF0000"/>
                </a:solidFill>
                <a:ea typeface="Cambria Math" pitchFamily="18" charset="0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Cambria Math" pitchFamily="18" charset="0"/>
              </a:rPr>
              <a:t>e </a:t>
            </a:r>
            <a:r>
              <a:rPr lang="zh-CN" altLang="en-US" dirty="0">
                <a:solidFill>
                  <a:srgbClr val="FF0000"/>
                </a:solidFill>
                <a:ea typeface="Cambria Math" pitchFamily="18" charset="0"/>
              </a:rPr>
              <a:t>求 </a:t>
            </a:r>
            <a:r>
              <a:rPr lang="en-US" altLang="zh-CN" dirty="0">
                <a:solidFill>
                  <a:srgbClr val="FF0000"/>
                </a:solidFill>
                <a:ea typeface="Cambria Math" pitchFamily="18" charset="0"/>
              </a:rPr>
              <a:t>a </a:t>
            </a:r>
            <a:r>
              <a:rPr lang="zh-CN" altLang="en-US" dirty="0">
                <a:solidFill>
                  <a:srgbClr val="FF0000"/>
                </a:solidFill>
                <a:ea typeface="Cambria Math" pitchFamily="18" charset="0"/>
              </a:rPr>
              <a:t>易</a:t>
            </a:r>
            <a:endParaRPr lang="en-US" altLang="zh-CN" dirty="0">
              <a:solidFill>
                <a:srgbClr val="FF0000"/>
              </a:solidFill>
              <a:ea typeface="Cambria Math" pitchFamily="18" charset="0"/>
            </a:endParaRPr>
          </a:p>
          <a:p>
            <a:pPr lvl="5"/>
            <a:r>
              <a:rPr lang="zh-CN" altLang="en-US" dirty="0">
                <a:solidFill>
                  <a:srgbClr val="FF0000"/>
                </a:solidFill>
                <a:ea typeface="Cambria Math" pitchFamily="18" charset="0"/>
              </a:rPr>
              <a:t>知道</a:t>
            </a:r>
            <a:r>
              <a:rPr lang="en-US" altLang="zh-CN" dirty="0">
                <a:solidFill>
                  <a:srgbClr val="FF0000"/>
                </a:solidFill>
                <a:ea typeface="Cambria Math" pitchFamily="18" charset="0"/>
              </a:rPr>
              <a:t>p r a </a:t>
            </a:r>
            <a:r>
              <a:rPr lang="zh-CN" altLang="en-US" dirty="0">
                <a:solidFill>
                  <a:srgbClr val="FF0000"/>
                </a:solidFill>
                <a:ea typeface="Cambria Math" pitchFamily="18" charset="0"/>
              </a:rPr>
              <a:t>求 </a:t>
            </a:r>
            <a:r>
              <a:rPr lang="en-US" altLang="zh-CN" dirty="0">
                <a:solidFill>
                  <a:srgbClr val="FF0000"/>
                </a:solidFill>
                <a:ea typeface="Cambria Math" pitchFamily="18" charset="0"/>
              </a:rPr>
              <a:t>e </a:t>
            </a:r>
            <a:r>
              <a:rPr lang="zh-CN" altLang="en-US" dirty="0">
                <a:solidFill>
                  <a:srgbClr val="FF0000"/>
                </a:solidFill>
                <a:ea typeface="Cambria Math" pitchFamily="18" charset="0"/>
              </a:rPr>
              <a:t>难</a:t>
            </a:r>
            <a:endParaRPr lang="en-US" altLang="zh-CN" dirty="0">
              <a:solidFill>
                <a:srgbClr val="FF0000"/>
              </a:solidFill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Sec 4.4</a:t>
            </a:r>
            <a:r>
              <a:rPr lang="en-US" altLang="zh-CN" dirty="0" smtClean="0">
                <a:ea typeface="宋体" pitchFamily="2" charset="-122"/>
              </a:rPr>
              <a:t>       </a:t>
            </a:r>
            <a:r>
              <a:rPr lang="en-US" altLang="zh-CN" dirty="0">
                <a:ea typeface="宋体" pitchFamily="2" charset="-122"/>
              </a:rPr>
              <a:t>9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21   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 </a:t>
            </a:r>
            <a:r>
              <a:rPr lang="en-US" dirty="0" err="1"/>
              <a:t>Congruences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 smtClean="0"/>
              <a:t>4.5</a:t>
            </a: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（自学一下）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Hashing Functions</a:t>
            </a:r>
          </a:p>
          <a:p>
            <a:r>
              <a:rPr lang="en-US" dirty="0"/>
              <a:t>Pseudorandom Numbers</a:t>
            </a:r>
          </a:p>
          <a:p>
            <a:r>
              <a:rPr lang="en-US" dirty="0"/>
              <a:t>Check Digits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integers and </a:t>
            </a:r>
            <a:r>
              <a:rPr lang="en-US" i="1" dirty="0"/>
              <a:t>m</a:t>
            </a:r>
            <a:r>
              <a:rPr lang="en-US" dirty="0"/>
              <a:t> is a positive integer, then </a:t>
            </a:r>
            <a:r>
              <a:rPr lang="en-US" i="1" dirty="0"/>
              <a:t>a</a:t>
            </a:r>
            <a:r>
              <a:rPr lang="en-US" dirty="0"/>
              <a:t> is </a:t>
            </a:r>
            <a:r>
              <a:rPr lang="en-US" i="1" dirty="0"/>
              <a:t>congruent </a:t>
            </a:r>
            <a:r>
              <a:rPr lang="en-US" dirty="0"/>
              <a:t>to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modulo m</a:t>
            </a:r>
            <a:r>
              <a:rPr lang="en-US" dirty="0"/>
              <a:t> if </a:t>
            </a:r>
            <a:r>
              <a:rPr lang="en-US" i="1" dirty="0"/>
              <a:t>m</a:t>
            </a:r>
            <a:r>
              <a:rPr lang="en-US" dirty="0"/>
              <a:t> divides    </a:t>
            </a:r>
            <a:r>
              <a:rPr lang="en-US" i="1" dirty="0"/>
              <a:t>a – 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notation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 says  that </a:t>
            </a:r>
            <a:r>
              <a:rPr lang="en-US" i="1" dirty="0"/>
              <a:t>a</a:t>
            </a:r>
            <a:r>
              <a:rPr lang="en-US" dirty="0"/>
              <a:t> is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We say that </a:t>
            </a:r>
            <a:r>
              <a:rPr lang="en-US" i="1" dirty="0"/>
              <a:t>a  </a:t>
            </a:r>
            <a:r>
              <a:rPr lang="en-US" b="1" dirty="0">
                <a:latin typeface="Cambria Math"/>
                <a:ea typeface="Cambria Math"/>
              </a:rPr>
              <a:t>≡</a:t>
            </a:r>
            <a:r>
              <a:rPr lang="en-US" b="1" dirty="0"/>
              <a:t>  </a:t>
            </a:r>
            <a:r>
              <a:rPr lang="en-US" i="1" dirty="0"/>
              <a:t>b </a:t>
            </a:r>
            <a:r>
              <a:rPr lang="en-US" dirty="0"/>
              <a:t>(mod</a:t>
            </a:r>
            <a:r>
              <a:rPr lang="en-US" i="1" dirty="0"/>
              <a:t> m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is a</a:t>
            </a:r>
            <a:r>
              <a:rPr lang="en-US" i="1" dirty="0"/>
              <a:t> congruence </a:t>
            </a:r>
            <a:r>
              <a:rPr lang="en-US" dirty="0"/>
              <a:t>and that </a:t>
            </a:r>
            <a:r>
              <a:rPr lang="en-US" i="1" dirty="0"/>
              <a:t>m </a:t>
            </a:r>
            <a:r>
              <a:rPr lang="en-US" dirty="0"/>
              <a:t>is its </a:t>
            </a:r>
            <a:r>
              <a:rPr lang="en-US" i="1" dirty="0"/>
              <a:t>modulus.</a:t>
            </a:r>
          </a:p>
          <a:p>
            <a:pPr lvl="1"/>
            <a:r>
              <a:rPr lang="en-US" dirty="0"/>
              <a:t>Two integers are congruent mod </a:t>
            </a:r>
            <a:r>
              <a:rPr lang="en-US" i="1" dirty="0"/>
              <a:t>m</a:t>
            </a:r>
            <a:r>
              <a:rPr lang="en-US" dirty="0"/>
              <a:t>  if and only if they have the same remainder when divided by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not congruent to </a:t>
            </a:r>
            <a:r>
              <a:rPr lang="en-US" i="1" dirty="0"/>
              <a:t>b</a:t>
            </a:r>
            <a:r>
              <a:rPr lang="en-US" dirty="0"/>
              <a:t> modulo </a:t>
            </a:r>
            <a:r>
              <a:rPr lang="en-US" i="1" dirty="0"/>
              <a:t>m</a:t>
            </a:r>
            <a:r>
              <a:rPr lang="en-US" dirty="0"/>
              <a:t>, we write </a:t>
            </a:r>
          </a:p>
          <a:p>
            <a:pPr lvl="1">
              <a:buNone/>
            </a:pPr>
            <a:r>
              <a:rPr lang="en-US" i="1" dirty="0"/>
              <a:t>                  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≢</a:t>
            </a:r>
            <a:r>
              <a:rPr lang="en-US" dirty="0"/>
              <a:t>  </a:t>
            </a:r>
            <a:r>
              <a:rPr lang="en-US" i="1" dirty="0"/>
              <a:t>b</a:t>
            </a:r>
            <a:r>
              <a:rPr lang="en-US" dirty="0"/>
              <a:t> (mod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Determine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is congruent to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modulo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and whether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are congruent modulo 6.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/>
              <a:t> because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divides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12. 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≢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(mod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/>
              <a:t>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divides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 is not divisible by 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     Definition</a:t>
            </a:r>
            <a:r>
              <a:rPr lang="en-US" dirty="0"/>
              <a:t>: A </a:t>
            </a:r>
            <a:r>
              <a:rPr lang="en-US" i="1" dirty="0"/>
              <a:t>hashing function h </a:t>
            </a:r>
            <a:r>
              <a:rPr lang="en-US" dirty="0"/>
              <a:t>assigns memory location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to the record that has </a:t>
            </a:r>
            <a:r>
              <a:rPr lang="en-US" i="1" dirty="0"/>
              <a:t>k</a:t>
            </a:r>
            <a:r>
              <a:rPr lang="en-US" dirty="0"/>
              <a:t> as its key.</a:t>
            </a:r>
          </a:p>
          <a:p>
            <a:pPr lvl="1"/>
            <a:r>
              <a:rPr lang="en-US" dirty="0"/>
              <a:t>A common hashing function is 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, where </a:t>
            </a:r>
            <a:r>
              <a:rPr lang="en-US" i="1" dirty="0"/>
              <a:t>m </a:t>
            </a:r>
            <a:r>
              <a:rPr lang="en-US" dirty="0"/>
              <a:t>is the number of memory locations. </a:t>
            </a:r>
          </a:p>
          <a:p>
            <a:pPr lvl="1"/>
            <a:r>
              <a:rPr lang="en-US" dirty="0"/>
              <a:t>Because this hashing function is onto, all memory locations are possible.</a:t>
            </a:r>
          </a:p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Let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111. This hashing function</a:t>
            </a:r>
            <a:r>
              <a:rPr lang="en-US" dirty="0"/>
              <a:t>  assigns the records of customers with social security numbers as keys to memory locations in the following manner:</a:t>
            </a:r>
          </a:p>
          <a:p>
            <a:pPr lvl="2">
              <a:buNone/>
            </a:pPr>
            <a:r>
              <a:rPr lang="en-US" dirty="0"/>
              <a:t>h(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064212848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064212848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</a:p>
          <a:p>
            <a:pPr lvl="2">
              <a:buNone/>
            </a:pPr>
            <a:r>
              <a:rPr lang="en-US" dirty="0"/>
              <a:t>h(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037149212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037149212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65</a:t>
            </a:r>
          </a:p>
          <a:p>
            <a:pPr lvl="2">
              <a:buNone/>
            </a:pPr>
            <a:r>
              <a:rPr lang="en-US" dirty="0"/>
              <a:t>h(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107405723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107405723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14, but since location 14 is already occupied, the record is assigned to  the next available position, which is 15.</a:t>
            </a:r>
          </a:p>
          <a:p>
            <a:r>
              <a:rPr lang="en-US" dirty="0">
                <a:ea typeface="Cambria Math" pitchFamily="18" charset="0"/>
              </a:rPr>
              <a:t>The hashing function is not one-to-one as there are many more possible keys than memory locations.  When more than one record is assigned to the same location, we say a </a:t>
            </a:r>
            <a:r>
              <a:rPr lang="en-US" i="1" dirty="0">
                <a:ea typeface="Cambria Math" pitchFamily="18" charset="0"/>
              </a:rPr>
              <a:t>collision</a:t>
            </a:r>
            <a:r>
              <a:rPr lang="en-US" dirty="0">
                <a:ea typeface="Cambria Math" pitchFamily="18" charset="0"/>
              </a:rPr>
              <a:t> occurs.  Here a collision has been resolved by assigning the record to the first free location.</a:t>
            </a:r>
          </a:p>
          <a:p>
            <a:r>
              <a:rPr lang="en-US" dirty="0">
                <a:ea typeface="Cambria Math" pitchFamily="18" charset="0"/>
              </a:rPr>
              <a:t>For collision resolution, we can use a  </a:t>
            </a:r>
            <a:r>
              <a:rPr lang="en-US" i="1" dirty="0">
                <a:ea typeface="Cambria Math" pitchFamily="18" charset="0"/>
              </a:rPr>
              <a:t>linear probing function</a:t>
            </a:r>
            <a:r>
              <a:rPr lang="en-US" dirty="0">
                <a:ea typeface="Cambria Math" pitchFamily="18" charset="0"/>
              </a:rPr>
              <a:t>:                                         </a:t>
            </a: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                         h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 err="1">
                <a:ea typeface="Cambria Math" pitchFamily="18" charset="0"/>
              </a:rPr>
              <a:t>k,i</a:t>
            </a:r>
            <a:r>
              <a:rPr lang="en-US" dirty="0">
                <a:ea typeface="Cambria Math" pitchFamily="18" charset="0"/>
              </a:rPr>
              <a:t>) = (</a:t>
            </a:r>
            <a:r>
              <a:rPr lang="en-US" i="1" dirty="0">
                <a:ea typeface="Cambria Math" pitchFamily="18" charset="0"/>
              </a:rPr>
              <a:t>h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k</a:t>
            </a:r>
            <a:r>
              <a:rPr lang="en-US" dirty="0">
                <a:ea typeface="Cambria Math" pitchFamily="18" charset="0"/>
              </a:rPr>
              <a:t>) + </a:t>
            </a:r>
            <a:r>
              <a:rPr lang="en-US" i="1" dirty="0" err="1">
                <a:ea typeface="Cambria Math" pitchFamily="18" charset="0"/>
              </a:rPr>
              <a:t>i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b="1" dirty="0">
                <a:ea typeface="Cambria Math" pitchFamily="18" charset="0"/>
              </a:rPr>
              <a:t>mod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, where </a:t>
            </a:r>
            <a:r>
              <a:rPr lang="en-US" i="1" dirty="0" err="1">
                <a:ea typeface="Cambria Math" pitchFamily="18" charset="0"/>
              </a:rPr>
              <a:t>i</a:t>
            </a:r>
            <a:r>
              <a:rPr lang="en-US" dirty="0">
                <a:ea typeface="Cambria Math" pitchFamily="18" charset="0"/>
              </a:rPr>
              <a:t> runs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to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− 1.</a:t>
            </a:r>
          </a:p>
          <a:p>
            <a:r>
              <a:rPr lang="en-US" dirty="0">
                <a:latin typeface="Cambria Math"/>
                <a:ea typeface="Cambria Math"/>
              </a:rPr>
              <a:t> There are many other methods of handling with collisions. You may cover these in a  </a:t>
            </a: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   later CS course.</a:t>
            </a:r>
            <a:endParaRPr lang="en-US" dirty="0"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Randomly chosen numbers are needed for many purposes, including computer simulations. </a:t>
            </a:r>
          </a:p>
          <a:p>
            <a:r>
              <a:rPr lang="en-US" i="1" dirty="0"/>
              <a:t>Pseudorandom numbers</a:t>
            </a:r>
            <a:r>
              <a:rPr lang="en-US" dirty="0"/>
              <a:t> are not truly random since they are generated by systematic methods. </a:t>
            </a:r>
          </a:p>
          <a:p>
            <a:r>
              <a:rPr lang="en-US" dirty="0"/>
              <a:t>The </a:t>
            </a:r>
            <a:r>
              <a:rPr lang="en-US" i="1" dirty="0"/>
              <a:t>linear </a:t>
            </a:r>
            <a:r>
              <a:rPr lang="en-US" i="1" dirty="0" err="1"/>
              <a:t>congruential</a:t>
            </a:r>
            <a:r>
              <a:rPr lang="en-US" i="1" dirty="0"/>
              <a:t> method </a:t>
            </a:r>
            <a:r>
              <a:rPr lang="en-US" dirty="0"/>
              <a:t>is one commonly used procedure for generating pseudorandom numbers. </a:t>
            </a:r>
          </a:p>
          <a:p>
            <a:r>
              <a:rPr lang="en-US" dirty="0"/>
              <a:t>Four integers are needed: the </a:t>
            </a:r>
            <a:r>
              <a:rPr lang="en-US" i="1" dirty="0"/>
              <a:t>modulus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, the </a:t>
            </a:r>
            <a:r>
              <a:rPr lang="en-US" i="1" dirty="0"/>
              <a:t>multiplier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the </a:t>
            </a:r>
            <a:r>
              <a:rPr lang="en-US" i="1" dirty="0"/>
              <a:t>increment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seed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with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m. </a:t>
            </a:r>
          </a:p>
          <a:p>
            <a:r>
              <a:rPr lang="en-US" dirty="0">
                <a:ea typeface="Cambria Math"/>
              </a:rPr>
              <a:t>We generate a sequence of pseudorandom numbers {</a:t>
            </a:r>
            <a:r>
              <a:rPr lang="en-US" i="1" dirty="0" err="1"/>
              <a:t>x</a:t>
            </a:r>
            <a:r>
              <a:rPr lang="en-US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}, with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for all n, by successively using the recursively defined function</a:t>
            </a:r>
          </a:p>
          <a:p>
            <a:pPr>
              <a:buNone/>
            </a:pPr>
            <a:r>
              <a:rPr lang="en-US" dirty="0">
                <a:ea typeface="Cambria Math"/>
              </a:rPr>
              <a:t>                               </a:t>
            </a:r>
          </a:p>
          <a:p>
            <a:pPr>
              <a:buNone/>
            </a:pPr>
            <a:r>
              <a:rPr lang="en-US" dirty="0">
                <a:ea typeface="Cambria Math"/>
              </a:rPr>
              <a:t>   (</a:t>
            </a:r>
            <a:r>
              <a:rPr lang="en-US" i="1" dirty="0">
                <a:ea typeface="Cambria Math"/>
              </a:rPr>
              <a:t>an example of a recursive definition, discussed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5.3</a:t>
            </a:r>
            <a:r>
              <a:rPr lang="en-US" i="1" dirty="0">
                <a:ea typeface="Cambria Math"/>
              </a:rPr>
              <a:t>)</a:t>
            </a:r>
          </a:p>
          <a:p>
            <a:r>
              <a:rPr lang="en-US" dirty="0">
                <a:ea typeface="Cambria Math"/>
              </a:rPr>
              <a:t>If </a:t>
            </a:r>
            <a:r>
              <a:rPr lang="en-US" dirty="0" err="1">
                <a:ea typeface="Cambria Math"/>
              </a:rPr>
              <a:t>psudorandom</a:t>
            </a:r>
            <a:r>
              <a:rPr lang="en-US" dirty="0">
                <a:ea typeface="Cambria Math"/>
              </a:rPr>
              <a:t> numbers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are needed, then the generated numbers are divided by the modulus, </a:t>
            </a:r>
            <a:r>
              <a:rPr lang="en-US" i="1" dirty="0" err="1">
                <a:ea typeface="Cambria Math" pitchFamily="18" charset="0"/>
              </a:rPr>
              <a:t>x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/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48768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>
                <a:ea typeface="Cambria Math" pitchFamily="18" charset="0"/>
              </a:rPr>
              <a:t> = (</a:t>
            </a:r>
            <a:r>
              <a:rPr lang="en-US" i="1" dirty="0" err="1">
                <a:ea typeface="Cambria Math" pitchFamily="18" charset="0"/>
              </a:rPr>
              <a:t>ax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c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b="1" dirty="0">
                <a:ea typeface="Cambria Math" pitchFamily="18" charset="0"/>
              </a:rPr>
              <a:t>mod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Find the sequence of pseudorandom numbers generated by the linear </a:t>
            </a:r>
            <a:r>
              <a:rPr lang="en-US" dirty="0" err="1"/>
              <a:t>congruential</a:t>
            </a:r>
            <a:r>
              <a:rPr lang="en-US" dirty="0"/>
              <a:t> method with modulus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, multiplier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increment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and          seed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r>
              <a:rPr lang="en-US" b="1" dirty="0"/>
              <a:t>Solution</a:t>
            </a:r>
            <a:r>
              <a:rPr lang="en-US" dirty="0"/>
              <a:t>: Compute the terms of the sequence by successively using the congruence </a:t>
            </a:r>
            <a:r>
              <a:rPr lang="en-US" dirty="0">
                <a:ea typeface="Cambria Math"/>
              </a:rPr>
              <a:t>     </a:t>
            </a:r>
            <a:r>
              <a:rPr lang="en-US" i="1" dirty="0"/>
              <a:t>x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>
                <a:ea typeface="Cambria Math" pitchFamily="18" charset="0"/>
              </a:rPr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, with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∙3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25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7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∙7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53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8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∙8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60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6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∙6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46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∙1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11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2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∙2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18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0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∙0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∙4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32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5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∙5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39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The sequence generated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3,7,8,6,1,2,0,4,5,3,7,8,6,1,2,0,4,5,3,…   </a:t>
            </a:r>
          </a:p>
          <a:p>
            <a:pPr lvl="1">
              <a:buNone/>
            </a:pPr>
            <a:r>
              <a:rPr lang="en-US" dirty="0"/>
              <a:t>It repeats after generating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terms.</a:t>
            </a:r>
          </a:p>
          <a:p>
            <a:r>
              <a:rPr lang="en-US" dirty="0"/>
              <a:t>Commonly, computers use a linear </a:t>
            </a:r>
            <a:r>
              <a:rPr lang="en-US" dirty="0" err="1"/>
              <a:t>congruential</a:t>
            </a:r>
            <a:r>
              <a:rPr lang="en-US" dirty="0"/>
              <a:t> generator with increment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This is called a </a:t>
            </a:r>
            <a:r>
              <a:rPr lang="en-US" i="1" dirty="0"/>
              <a:t>pure multiplicative generator</a:t>
            </a:r>
            <a:r>
              <a:rPr lang="en-US" dirty="0"/>
              <a:t>. Such a generator with modulus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 </a:t>
            </a:r>
            <a:r>
              <a:rPr lang="en-US" dirty="0"/>
              <a:t>and multiplier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16,807 generates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>
                <a:latin typeface="Cambria Math"/>
                <a:ea typeface="Cambria Math"/>
              </a:rPr>
              <a:t>− 2 </a:t>
            </a:r>
            <a:r>
              <a:rPr lang="en-US" dirty="0"/>
              <a:t>numbers before  repeating. 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Digits:  UPCs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common method of detecting errors in strings of digits is to add an extra digit at the end, which is evaluated using a function. If the final digit is  not correct, then the string is assumed not to be correct.</a:t>
            </a:r>
          </a:p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Retail products are identified by their </a:t>
            </a:r>
            <a:r>
              <a:rPr lang="en-US" i="1" dirty="0"/>
              <a:t>Universal Product Codes </a:t>
            </a:r>
            <a:r>
              <a:rPr lang="en-US" dirty="0"/>
              <a:t>(</a:t>
            </a:r>
            <a:r>
              <a:rPr lang="en-US" i="1" dirty="0"/>
              <a:t>UPC</a:t>
            </a:r>
            <a:r>
              <a:rPr lang="en-US" dirty="0"/>
              <a:t>s). Usually these have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decimal digits, the last one being the check digit. The check digit is determined by the congruence:</a:t>
            </a:r>
          </a:p>
          <a:p>
            <a:pPr marL="822960" lvl="4" indent="-274320"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dirty="0">
                <a:ea typeface="Cambria Math" pitchFamily="18" charset="0"/>
              </a:rPr>
              <a:t>mod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10).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Suppose that the first 11 digits of the UPC are 79357343104. What is the check digit?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Is 041331021641 a valid UPC?</a:t>
            </a:r>
          </a:p>
          <a:p>
            <a:pPr marL="457200" lvl="2" indent="-457200">
              <a:buSzPct val="95000"/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Solution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: 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∙7 + 9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∙3 + 5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∙7 + 3 +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300" dirty="0">
                <a:latin typeface="Cambria Math"/>
                <a:ea typeface="Cambria Math"/>
              </a:rPr>
              <a:t>∙4 + 3 +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300" dirty="0">
                <a:latin typeface="Cambria Math"/>
                <a:ea typeface="Cambria Math"/>
              </a:rPr>
              <a:t>∙1 + 0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∙4 + </a:t>
            </a:r>
            <a:r>
              <a:rPr lang="en-US" sz="2300" i="1" dirty="0"/>
              <a:t>x</a:t>
            </a:r>
            <a:r>
              <a:rPr lang="en-US" sz="23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</a:t>
            </a:r>
          </a:p>
          <a:p>
            <a:pPr marL="731520" lvl="3" indent="-457200">
              <a:buSzPct val="95000"/>
              <a:buNone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           21 + 9 + 9 + 5 + 21 + 3 + 12+ 3 + 3 + 0 + 12 + </a:t>
            </a:r>
            <a:r>
              <a:rPr lang="en-US" sz="2300" i="1" dirty="0"/>
              <a:t>x</a:t>
            </a:r>
            <a:r>
              <a:rPr lang="en-US" sz="23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               </a:t>
            </a:r>
          </a:p>
          <a:p>
            <a:pPr marL="731520" lvl="3" indent="-457200">
              <a:buSzPct val="95000"/>
              <a:buNone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           98 + </a:t>
            </a:r>
            <a:r>
              <a:rPr lang="en-US" sz="2300" i="1" dirty="0"/>
              <a:t>x</a:t>
            </a:r>
            <a:r>
              <a:rPr lang="en-US" sz="23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</a:t>
            </a:r>
          </a:p>
          <a:p>
            <a:pPr marL="731520" lvl="3" indent="-457200">
              <a:buSzPct val="95000"/>
              <a:buNone/>
            </a:pPr>
            <a:r>
              <a:rPr lang="en-US" sz="2300" i="1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lang="en-US" sz="2300" i="1" dirty="0"/>
              <a:t>x</a:t>
            </a:r>
            <a:r>
              <a:rPr lang="en-US" sz="23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    So, the check digit is 2.</a:t>
            </a:r>
          </a:p>
          <a:p>
            <a:pPr marL="731520" lvl="3" indent="-457200">
              <a:buSzPct val="95000"/>
              <a:buFont typeface="+mj-lt"/>
              <a:buAutoNum type="alphaLcPeriod" startAt="2"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∙0 + 4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∙1 + 3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∙3 + 1 +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300" dirty="0">
                <a:latin typeface="Cambria Math"/>
                <a:ea typeface="Cambria Math"/>
              </a:rPr>
              <a:t>∙0 + 2 +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300" dirty="0">
                <a:latin typeface="Cambria Math"/>
                <a:ea typeface="Cambria Math"/>
              </a:rPr>
              <a:t>∙1 + 6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∙4 + 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</a:t>
            </a:r>
          </a:p>
          <a:p>
            <a:pPr marL="731520" lvl="3" indent="-457200">
              <a:buSzPct val="95000"/>
              <a:buNone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           0 + 4 + 3 + 3 + 9 + 1 + 0+ 2 + 3 + 6 + 12 + 1 = 44 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4 ≢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               </a:t>
            </a:r>
          </a:p>
          <a:p>
            <a:pPr marL="731520" lvl="3" indent="-457200">
              <a:buSzPct val="95000"/>
              <a:buNone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          Hence, 041331021641  is not a valid UPC.</a:t>
            </a:r>
          </a:p>
          <a:p>
            <a:pPr marL="731520" lvl="3" indent="-457200">
              <a:buSzPct val="95000"/>
              <a:buNone/>
            </a:pPr>
            <a:endParaRPr lang="en-US" sz="2300" dirty="0">
              <a:latin typeface="Cambria Math" pitchFamily="18" charset="0"/>
              <a:ea typeface="Cambria Math" pitchFamily="18" charset="0"/>
            </a:endParaRPr>
          </a:p>
          <a:p>
            <a:pPr marL="731520" lvl="3" indent="-457200">
              <a:buSzPct val="95000"/>
              <a:buNone/>
            </a:pPr>
            <a:endParaRPr lang="en-US" sz="2300" dirty="0">
              <a:latin typeface="Cambria Math" pitchFamily="18" charset="0"/>
              <a:ea typeface="Cambria Math" pitchFamily="18" charset="0"/>
            </a:endParaRPr>
          </a:p>
          <a:p>
            <a:pPr marL="731520" lvl="3" indent="-457200">
              <a:buSzPct val="95000"/>
              <a:buFont typeface="+mj-lt"/>
              <a:buAutoNum type="alphaLcParenR"/>
            </a:pPr>
            <a:endParaRPr lang="en-US" sz="2300" dirty="0"/>
          </a:p>
          <a:p>
            <a:endParaRPr lang="en-US" i="1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Digits:ISBNs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/>
              <a:t>         </a:t>
            </a:r>
            <a:r>
              <a:rPr lang="en-US" sz="3400" b="1" dirty="0"/>
              <a:t>B</a:t>
            </a:r>
            <a:r>
              <a:rPr lang="en-US" sz="3400" dirty="0"/>
              <a:t>ooks are identified  by an </a:t>
            </a:r>
            <a:r>
              <a:rPr lang="en-US" sz="3400" i="1" dirty="0"/>
              <a:t>International Standard Book Number </a:t>
            </a:r>
            <a:r>
              <a:rPr lang="en-US" sz="3400" dirty="0"/>
              <a:t>(ISBN-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400" dirty="0"/>
              <a:t>), a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400" dirty="0"/>
              <a:t> digit code. The first 9 digits identify the language, the publisher, and the book. The tenth digit is a check digit, which is determined by the following congruence </a:t>
            </a:r>
          </a:p>
          <a:p>
            <a:pPr>
              <a:buNone/>
            </a:pPr>
            <a:endParaRPr lang="en-US" sz="3400" dirty="0"/>
          </a:p>
          <a:p>
            <a:pPr>
              <a:buNone/>
            </a:pPr>
            <a:r>
              <a:rPr lang="en-US" sz="3400" dirty="0"/>
              <a:t>                                                    </a:t>
            </a:r>
            <a:r>
              <a:rPr lang="en-US" sz="3500" dirty="0"/>
              <a:t> </a:t>
            </a:r>
          </a:p>
          <a:p>
            <a:pPr>
              <a:buNone/>
            </a:pPr>
            <a:endParaRPr lang="en-US" sz="3500" dirty="0"/>
          </a:p>
          <a:p>
            <a:pPr>
              <a:buNone/>
            </a:pPr>
            <a:r>
              <a:rPr lang="en-US" sz="3500" dirty="0"/>
              <a:t>       The validity of an ISBN-10 number can be evaluated with the equivalent </a:t>
            </a:r>
          </a:p>
          <a:p>
            <a:pPr>
              <a:buNone/>
            </a:pPr>
            <a:endParaRPr lang="en-US" sz="3500" dirty="0"/>
          </a:p>
          <a:p>
            <a:pPr marL="1108710" lvl="1" indent="-742950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Suppose that the first 9 digits of the ISBN-10 are 007288008. What is the check digit?     </a:t>
            </a:r>
          </a:p>
          <a:p>
            <a:pPr marL="1108710" lvl="1" indent="-742950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Is 084930149X  a valid ISBN10?</a:t>
            </a:r>
          </a:p>
          <a:p>
            <a:pPr marL="731520" lvl="3" indent="-457200">
              <a:buSzPct val="95000"/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457200" lvl="2" indent="-457200">
              <a:buSzPct val="95000"/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3400" b="1" dirty="0">
                <a:ea typeface="Cambria Math" pitchFamily="18" charset="0"/>
              </a:rPr>
              <a:t>Solution</a:t>
            </a:r>
            <a:r>
              <a:rPr lang="en-US" sz="3400" dirty="0">
                <a:ea typeface="Cambria Math" pitchFamily="18" charset="0"/>
              </a:rPr>
              <a:t>: </a:t>
            </a:r>
          </a:p>
          <a:p>
            <a:pPr marL="788670" lvl="3" indent="-514350">
              <a:buClr>
                <a:schemeClr val="accent1"/>
              </a:buClr>
              <a:buSzPct val="95000"/>
              <a:buNone/>
            </a:pPr>
            <a:r>
              <a:rPr lang="en-US" sz="2900" i="1" dirty="0"/>
              <a:t>   </a:t>
            </a:r>
            <a:r>
              <a:rPr lang="en-US" sz="2900" dirty="0">
                <a:solidFill>
                  <a:schemeClr val="tx2"/>
                </a:solidFill>
              </a:rPr>
              <a:t>a</a:t>
            </a:r>
            <a:r>
              <a:rPr lang="en-US" sz="2900" i="1" dirty="0"/>
              <a:t>.         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>
                <a:latin typeface="Cambria Math"/>
                <a:ea typeface="Cambria Math"/>
              </a:rPr>
              <a:t>∙0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</a:rPr>
              <a:t>∙7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900" dirty="0">
                <a:latin typeface="Cambria Math"/>
                <a:ea typeface="Cambria Math"/>
              </a:rPr>
              <a:t>∙2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∙ 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900" dirty="0">
                <a:latin typeface="Cambria Math"/>
                <a:ea typeface="Cambria Math"/>
              </a:rPr>
              <a:t>∙8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</a:t>
            </a:r>
          </a:p>
          <a:p>
            <a:pPr marL="731520" lvl="3" indent="-457200"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sz="2900" i="1" dirty="0"/>
              <a:t>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sz="2900" dirty="0">
                <a:latin typeface="Cambria Math"/>
                <a:ea typeface="Cambria Math"/>
              </a:rPr>
              <a:t>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40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48 +  0 + 0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72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 </a:t>
            </a:r>
          </a:p>
          <a:p>
            <a:pPr marL="731520" lvl="3" indent="-457200">
              <a:buSzPct val="95000"/>
              <a:buNone/>
            </a:pPr>
            <a:r>
              <a:rPr lang="en-US" sz="2900" i="1" dirty="0"/>
              <a:t>               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189 ≡  2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  Hence, </a:t>
            </a:r>
            <a:r>
              <a:rPr lang="en-US" sz="2900" i="1" dirty="0"/>
              <a:t>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= 2.</a:t>
            </a:r>
            <a:endParaRPr lang="en-US" sz="2900" dirty="0">
              <a:latin typeface="Cambria Math" pitchFamily="18" charset="0"/>
              <a:ea typeface="Cambria Math" pitchFamily="18" charset="0"/>
            </a:endParaRPr>
          </a:p>
          <a:p>
            <a:pPr marL="788670" lvl="3" indent="-514350">
              <a:buClr>
                <a:schemeClr val="tx2"/>
              </a:buClr>
              <a:buSzPct val="95000"/>
              <a:buNone/>
            </a:pPr>
            <a:r>
              <a:rPr lang="en-US" sz="2900" dirty="0">
                <a:solidFill>
                  <a:schemeClr val="accent1"/>
                </a:solidFill>
                <a:latin typeface="Cambria Math"/>
                <a:ea typeface="Cambria Math"/>
              </a:rPr>
              <a:t>   b.          </a:t>
            </a:r>
            <a:r>
              <a:rPr lang="en-US" sz="2900" dirty="0">
                <a:latin typeface="Cambria Math"/>
                <a:ea typeface="Cambria Math"/>
              </a:rPr>
              <a:t>1∙0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</a:rPr>
              <a:t>∙4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900" dirty="0">
                <a:latin typeface="Cambria Math"/>
                <a:ea typeface="Cambria Math"/>
              </a:rPr>
              <a:t>∙9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sz="2900" dirty="0">
                <a:latin typeface="Cambria Math"/>
                <a:ea typeface="Cambria Math"/>
              </a:rPr>
              <a:t>∙3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∙ 1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∙4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900" dirty="0">
                <a:latin typeface="Cambria Math"/>
                <a:ea typeface="Cambria Math"/>
              </a:rPr>
              <a:t>∙9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10</a:t>
            </a:r>
            <a:r>
              <a:rPr lang="en-US" sz="2900" dirty="0">
                <a:latin typeface="Cambria Math"/>
                <a:ea typeface="Cambria Math"/>
              </a:rPr>
              <a:t>∙10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=</a:t>
            </a:r>
          </a:p>
          <a:p>
            <a:pPr marL="731520" lvl="3" indent="-457200"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                   </a:t>
            </a:r>
            <a:r>
              <a:rPr lang="en-US" sz="2900" dirty="0">
                <a:latin typeface="Cambria Math"/>
                <a:ea typeface="Cambria Math"/>
              </a:rPr>
              <a:t>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16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dirty="0">
                <a:latin typeface="Cambria Math"/>
                <a:ea typeface="Cambria Math"/>
              </a:rPr>
              <a:t>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15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81</a:t>
            </a:r>
            <a:r>
              <a:rPr lang="en-US" sz="2900" dirty="0">
                <a:latin typeface="Cambria Math"/>
                <a:ea typeface="Cambria Math"/>
              </a:rPr>
              <a:t>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100</a:t>
            </a:r>
            <a:r>
              <a:rPr lang="en-US" sz="2900" dirty="0">
                <a:latin typeface="Cambria Math"/>
                <a:ea typeface="Cambria Math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= 299 </a:t>
            </a:r>
            <a:r>
              <a:rPr lang="en-US" sz="2900" dirty="0">
                <a:latin typeface="Cambria Math"/>
                <a:ea typeface="Cambria Math"/>
              </a:rPr>
              <a:t>≡ 2 ≢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 0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 </a:t>
            </a:r>
          </a:p>
          <a:p>
            <a:pPr marL="731520" lvl="3" indent="-457200"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          Hence, 084930149X  is not a valid ISBN-10.</a:t>
            </a:r>
          </a:p>
          <a:p>
            <a:pPr marL="731520" lvl="3" indent="-457200">
              <a:buSzPct val="95000"/>
              <a:buNone/>
            </a:pPr>
            <a:endParaRPr lang="en-US" sz="2900" dirty="0">
              <a:latin typeface="Cambria Math" pitchFamily="18" charset="0"/>
              <a:ea typeface="Cambria Math" pitchFamily="18" charset="0"/>
            </a:endParaRPr>
          </a:p>
          <a:p>
            <a:pPr marL="457200" lvl="2" indent="-457200">
              <a:buSzPct val="95000"/>
            </a:pPr>
            <a:r>
              <a:rPr lang="en-US" sz="3500" dirty="0"/>
              <a:t>A </a:t>
            </a:r>
            <a:r>
              <a:rPr lang="en-US" sz="3500" i="1" dirty="0"/>
              <a:t>single error</a:t>
            </a:r>
            <a:r>
              <a:rPr lang="en-US" sz="3500" dirty="0"/>
              <a:t> is an error in one digit of an identification number and  a </a:t>
            </a:r>
            <a:r>
              <a:rPr lang="en-US" sz="3500" i="1" dirty="0"/>
              <a:t>transposition error</a:t>
            </a:r>
            <a:r>
              <a:rPr lang="en-US" sz="3500" dirty="0"/>
              <a:t> is the  accidental interchanging of two digits.  Both of these kinds of errors can be detected by the check digit for  ISBN-</a:t>
            </a:r>
            <a:r>
              <a:rPr lang="en-US" sz="35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500" dirty="0"/>
              <a:t>. (</a:t>
            </a:r>
            <a:r>
              <a:rPr lang="en-US" sz="3500" i="1" dirty="0"/>
              <a:t>see text for more details</a:t>
            </a:r>
            <a:r>
              <a:rPr lang="en-US" sz="3500" dirty="0"/>
              <a:t>)</a:t>
            </a:r>
            <a:endParaRPr lang="en-US" sz="3500" dirty="0">
              <a:latin typeface="Cambria Math" pitchFamily="18" charset="0"/>
              <a:ea typeface="Cambria Math" pitchFamily="18" charset="0"/>
            </a:endParaRPr>
          </a:p>
          <a:p>
            <a:pPr marL="731520" lvl="3" indent="-457200">
              <a:buSzPct val="95000"/>
              <a:buFont typeface="+mj-lt"/>
              <a:buAutoNum type="alphaLcParenR"/>
            </a:pPr>
            <a:endParaRPr lang="en-US" sz="3500" dirty="0"/>
          </a:p>
          <a:p>
            <a:r>
              <a:rPr lang="en-US" altLang="zh-CN" sz="3500" i="1" dirty="0"/>
              <a:t>The ISBN </a:t>
            </a:r>
            <a:r>
              <a:rPr lang="en-US" altLang="zh-CN" sz="3500" i="1"/>
              <a:t>of our book is 978-7-111-38550-9 </a:t>
            </a:r>
            <a:endParaRPr lang="en-US" sz="3500" i="1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67000" y="2385137"/>
            <a:ext cx="1659255" cy="479203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682360" y="2830403"/>
            <a:ext cx="1271968" cy="4054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0" y="4114800"/>
            <a:ext cx="1066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X is used for the digit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1400" dirty="0"/>
              <a:t>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classical ciphers, including shift and affine ciphers, are </a:t>
            </a:r>
            <a:r>
              <a:rPr lang="en-US" i="1" dirty="0"/>
              <a:t>private key cryptosystems</a:t>
            </a:r>
            <a:r>
              <a:rPr lang="en-US" dirty="0"/>
              <a:t>. Knowing the encryption key allows one to quickly determine the decryption key. </a:t>
            </a:r>
          </a:p>
          <a:p>
            <a:r>
              <a:rPr lang="en-US" dirty="0"/>
              <a:t>All parties who wish to communicate using a private key cryptosystem must share the key and keep it a secret. </a:t>
            </a:r>
          </a:p>
          <a:p>
            <a:r>
              <a:rPr lang="en-US" dirty="0"/>
              <a:t>In public key cryptosystems, first invented in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1970</a:t>
            </a:r>
            <a:r>
              <a:rPr lang="en-US" dirty="0"/>
              <a:t>s, knowing how to encrypt a message does not help one to decrypt the message. Therefore, everyone can have a publicly known encryption key. The only key that needs to be kept secret is the decryption key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zh-CN" altLang="en-US" dirty="0" smtClean="0"/>
              <a:t>用公钥</a:t>
            </a:r>
            <a:r>
              <a:rPr lang="zh-CN" altLang="en-US" dirty="0"/>
              <a:t>（公开的）</a:t>
            </a:r>
            <a:r>
              <a:rPr lang="zh-CN" altLang="en-US" dirty="0" smtClean="0"/>
              <a:t>加密，用私钥</a:t>
            </a:r>
            <a:r>
              <a:rPr lang="zh-CN" altLang="en-US" dirty="0"/>
              <a:t>（保密的）</a:t>
            </a:r>
            <a:r>
              <a:rPr lang="zh-CN" altLang="en-US" dirty="0" smtClean="0"/>
              <a:t>解密。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013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RSA Cryptosystem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public key cryptosystem, now known  as the RSA system was introduced 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1976</a:t>
            </a:r>
            <a:r>
              <a:rPr lang="en-US" dirty="0"/>
              <a:t> by three researchers at MIT.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now known that the method was discovered earlier by Clifford Cocks, working secretly for the UK government. </a:t>
            </a:r>
          </a:p>
          <a:p>
            <a:r>
              <a:rPr lang="en-US" dirty="0"/>
              <a:t>The public encryption key  is (</a:t>
            </a:r>
            <a:r>
              <a:rPr lang="en-US" i="1" dirty="0" err="1"/>
              <a:t>n,e</a:t>
            </a:r>
            <a:r>
              <a:rPr lang="en-US" dirty="0"/>
              <a:t>), where 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r>
              <a:rPr lang="en-US" dirty="0"/>
              <a:t> (the modulus) is the product of two large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300</a:t>
            </a:r>
            <a:r>
              <a:rPr lang="en-US" dirty="0" smtClean="0"/>
              <a:t> </a:t>
            </a:r>
            <a:r>
              <a:rPr lang="en-US" dirty="0"/>
              <a:t>digits) primes </a:t>
            </a:r>
            <a:r>
              <a:rPr lang="en-US" i="1" dirty="0"/>
              <a:t>p  </a:t>
            </a:r>
            <a:r>
              <a:rPr lang="en-US" dirty="0"/>
              <a:t>and</a:t>
            </a:r>
            <a:r>
              <a:rPr lang="en-US" i="1" dirty="0"/>
              <a:t> q</a:t>
            </a:r>
            <a:r>
              <a:rPr lang="en-US" dirty="0"/>
              <a:t>, and an exponent </a:t>
            </a:r>
            <a:r>
              <a:rPr lang="en-US" i="1" dirty="0"/>
              <a:t>e</a:t>
            </a:r>
            <a:r>
              <a:rPr lang="en-US" dirty="0"/>
              <a:t> that is relatively prime to 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−1). The two large primes can be quickly found using probabilistic </a:t>
            </a:r>
            <a:r>
              <a:rPr lang="en-US" dirty="0" err="1">
                <a:latin typeface="Cambria Math"/>
                <a:ea typeface="Cambria Math"/>
              </a:rPr>
              <a:t>primality</a:t>
            </a:r>
            <a:r>
              <a:rPr lang="en-US" dirty="0">
                <a:latin typeface="Cambria Math"/>
                <a:ea typeface="Cambria Math"/>
              </a:rPr>
              <a:t> tests, discussed earlier. But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= </a:t>
            </a:r>
            <a:r>
              <a:rPr lang="en-US" i="1" dirty="0" err="1">
                <a:ea typeface="Cambria Math"/>
              </a:rPr>
              <a:t>pq</a:t>
            </a:r>
            <a:r>
              <a:rPr lang="en-US" dirty="0">
                <a:latin typeface="Cambria Math"/>
                <a:ea typeface="Cambria Math"/>
              </a:rPr>
              <a:t>,  with approximately </a:t>
            </a:r>
            <a:r>
              <a:rPr lang="en-US" dirty="0" smtClean="0">
                <a:latin typeface="Cambria Math"/>
                <a:ea typeface="Cambria Math"/>
              </a:rPr>
              <a:t>600 </a:t>
            </a:r>
            <a:r>
              <a:rPr lang="en-US" dirty="0">
                <a:latin typeface="Cambria Math"/>
                <a:ea typeface="Cambria Math"/>
              </a:rPr>
              <a:t>digits, cannot be factored in a reasonable length of time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</p:txBody>
      </p:sp>
      <p:pic>
        <p:nvPicPr>
          <p:cNvPr id="4" name="Content Placeholder 3" descr="03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8800" y="2514600"/>
            <a:ext cx="893064" cy="1034796"/>
          </a:xfrm>
          <a:prstGeom prst="rect">
            <a:avLst/>
          </a:prstGeom>
        </p:spPr>
      </p:pic>
      <p:pic>
        <p:nvPicPr>
          <p:cNvPr id="5" name="Picture 4" descr="03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2590800"/>
            <a:ext cx="893826" cy="1034796"/>
          </a:xfrm>
          <a:prstGeom prst="rect">
            <a:avLst/>
          </a:prstGeom>
        </p:spPr>
      </p:pic>
      <p:pic>
        <p:nvPicPr>
          <p:cNvPr id="6" name="Picture 5" descr="03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2514600"/>
            <a:ext cx="894588" cy="1036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2895601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Ronald </a:t>
            </a:r>
            <a:r>
              <a:rPr lang="en-US" sz="1600" dirty="0" err="1">
                <a:solidFill>
                  <a:srgbClr val="FF0000"/>
                </a:solidFill>
              </a:rPr>
              <a:t>R</a:t>
            </a:r>
            <a:r>
              <a:rPr lang="en-US" sz="1600" dirty="0" err="1"/>
              <a:t>ivest</a:t>
            </a:r>
            <a:endParaRPr lang="en-US" sz="1600" dirty="0"/>
          </a:p>
          <a:p>
            <a:r>
              <a:rPr lang="en-US" sz="1600" dirty="0"/>
              <a:t>(Born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1948</a:t>
            </a:r>
            <a:r>
              <a:rPr lang="en-US" sz="16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28194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Adi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S</a:t>
            </a:r>
            <a:r>
              <a:rPr lang="en-US" sz="1600" dirty="0"/>
              <a:t>hamir</a:t>
            </a:r>
          </a:p>
          <a:p>
            <a:r>
              <a:rPr lang="en-US" sz="1600" dirty="0"/>
              <a:t>(Born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1952</a:t>
            </a:r>
            <a:r>
              <a:rPr lang="en-US" sz="16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2667001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Leonard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delman</a:t>
            </a:r>
          </a:p>
          <a:p>
            <a:r>
              <a:rPr lang="en-US" sz="1600" dirty="0"/>
              <a:t>(Born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1945</a:t>
            </a:r>
            <a:r>
              <a:rPr lang="en-US" sz="1600" dirty="0"/>
              <a:t>)</a:t>
            </a:r>
          </a:p>
        </p:txBody>
      </p:sp>
      <p:pic>
        <p:nvPicPr>
          <p:cNvPr id="10" name="Picture 9" descr="clifford_cock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0" y="152400"/>
            <a:ext cx="1023366" cy="10500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0" y="68580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Clifford Cocks</a:t>
            </a:r>
          </a:p>
          <a:p>
            <a:r>
              <a:rPr lang="en-US" dirty="0"/>
              <a:t>(Born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1950</a:t>
            </a:r>
            <a:r>
              <a:rPr lang="en-US" dirty="0"/>
              <a:t>)</a:t>
            </a:r>
          </a:p>
        </p:txBody>
      </p:sp>
      <p:sp>
        <p:nvSpPr>
          <p:cNvPr id="12" name="矩形 11"/>
          <p:cNvSpPr/>
          <p:nvPr/>
        </p:nvSpPr>
        <p:spPr>
          <a:xfrm>
            <a:off x="2971800" y="5638800"/>
            <a:ext cx="9051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i="1" dirty="0"/>
          </a:p>
          <a:p>
            <a:r>
              <a:rPr lang="en-US" altLang="zh-CN" i="1" dirty="0"/>
              <a:t>         </a:t>
            </a:r>
            <a:r>
              <a:rPr lang="en-US" altLang="zh-CN" i="1" dirty="0">
                <a:solidFill>
                  <a:srgbClr val="FF0000"/>
                </a:solidFill>
              </a:rPr>
              <a:t>Factorization is believed to be a difficult problem</a:t>
            </a:r>
            <a:r>
              <a:rPr lang="en-US" altLang="zh-CN" i="1" dirty="0"/>
              <a:t>, as opposed to finding large primes p and q, which can be done quickly. The most efficient factorization methods known (as of 2017) require billions of years to factor 600-digit integers.</a:t>
            </a:r>
          </a:p>
        </p:txBody>
      </p:sp>
    </p:spTree>
    <p:extLst>
      <p:ext uri="{BB962C8B-B14F-4D97-AF65-F5344CB8AC3E}">
        <p14:creationId xmlns:p14="http://schemas.microsoft.com/office/powerpoint/2010/main" val="11902087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encrypt a message using RSA using a key 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e</a:t>
            </a:r>
            <a:r>
              <a:rPr lang="en-US" dirty="0"/>
              <a:t>) :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Translate the plaintext message </a:t>
            </a:r>
            <a:r>
              <a:rPr lang="en-US" i="1" dirty="0"/>
              <a:t>M</a:t>
            </a:r>
            <a:r>
              <a:rPr lang="en-US" dirty="0"/>
              <a:t> into sequences of two digit integers representing the letters.  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/>
              <a:t> for A,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01</a:t>
            </a:r>
            <a:r>
              <a:rPr lang="en-US" dirty="0"/>
              <a:t> for B, etc.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Concatenate the two digit integers into strings of digits. 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Divide this string into equally sized blocks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N</a:t>
            </a:r>
            <a:r>
              <a:rPr lang="en-US" dirty="0"/>
              <a:t> digits where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N</a:t>
            </a:r>
            <a:r>
              <a:rPr lang="en-US" dirty="0"/>
              <a:t> is the largest even number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2525…25</a:t>
            </a:r>
            <a:r>
              <a:rPr lang="en-US" dirty="0"/>
              <a:t>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N</a:t>
            </a:r>
            <a:r>
              <a:rPr lang="en-US" dirty="0"/>
              <a:t> digits that does not exceed </a:t>
            </a:r>
            <a:r>
              <a:rPr lang="en-US" i="1" dirty="0"/>
              <a:t>n</a:t>
            </a:r>
            <a:r>
              <a:rPr lang="en-US" dirty="0"/>
              <a:t>. 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The plaintext message M is now a sequence of  integers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m</a:t>
            </a:r>
            <a:r>
              <a:rPr lang="en-US" i="1" baseline="-25000" dirty="0"/>
              <a:t>k</a:t>
            </a:r>
            <a:r>
              <a:rPr lang="en-US" dirty="0"/>
              <a:t>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Each block  (an integer) is encrypted using the function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</a:t>
            </a:r>
            <a:r>
              <a:rPr lang="en-US" i="1" baseline="30000" dirty="0">
                <a:ea typeface="Cambria Math"/>
              </a:rPr>
              <a:t>e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n.</a:t>
            </a:r>
            <a:endParaRPr lang="en-US" i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Encrypt the message STOP using the RSA cryptosystem with key(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).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2537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59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/>
              <a:t> are primes and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,(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−1)) =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42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58</a:t>
            </a:r>
            <a:r>
              <a:rPr lang="en-US" dirty="0">
                <a:latin typeface="Cambria Math"/>
                <a:ea typeface="Cambria Math"/>
              </a:rPr>
              <a:t>) = 1. 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  Solution</a:t>
            </a:r>
            <a:r>
              <a:rPr lang="en-US" dirty="0">
                <a:latin typeface="Cambria Math"/>
                <a:ea typeface="Cambria Math"/>
              </a:rPr>
              <a:t>: Translate the letters in STOP to their numerical equivalents 18 19  14 15.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Divide into blocks of four digits (because 2525 &lt; 2537 &lt; 252525) to obtain 1819 1415.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Encrypt each block using the mapping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</a:t>
            </a:r>
            <a:r>
              <a:rPr lang="en-US" baseline="30000" dirty="0">
                <a:latin typeface="Cambria Math"/>
                <a:ea typeface="Cambria Math"/>
              </a:rPr>
              <a:t>13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2537.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Since 1819</a:t>
            </a:r>
            <a:r>
              <a:rPr lang="en-US" baseline="30000" dirty="0">
                <a:latin typeface="Cambria Math"/>
                <a:ea typeface="Cambria Math"/>
              </a:rPr>
              <a:t>13</a:t>
            </a:r>
            <a:r>
              <a:rPr lang="en-US" dirty="0">
                <a:latin typeface="Cambria Math"/>
                <a:ea typeface="Cambria Math"/>
              </a:rPr>
              <a:t> mod 2537 = 2081 and 1415</a:t>
            </a:r>
            <a:r>
              <a:rPr lang="en-US" baseline="30000" dirty="0">
                <a:latin typeface="Cambria Math"/>
                <a:ea typeface="Cambria Math"/>
              </a:rPr>
              <a:t>13</a:t>
            </a:r>
            <a:r>
              <a:rPr lang="en-US" dirty="0">
                <a:latin typeface="Cambria Math"/>
                <a:ea typeface="Cambria Math"/>
              </a:rPr>
              <a:t> mod 2537 = 2182, the encrypted message is 2081 2182.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001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decrypt a RSA </a:t>
            </a:r>
            <a:r>
              <a:rPr lang="en-US" dirty="0" err="1"/>
              <a:t>ciphertext</a:t>
            </a:r>
            <a:r>
              <a:rPr lang="en-US" dirty="0"/>
              <a:t> message, the decryption key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dirty="0"/>
              <a:t>an inverse of </a:t>
            </a:r>
            <a:r>
              <a:rPr lang="en-US" i="1" dirty="0"/>
              <a:t>e</a:t>
            </a:r>
            <a:r>
              <a:rPr lang="en-US" dirty="0"/>
              <a:t> modulo 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 is needed. The inverse exists since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,(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−1)(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−1)) =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42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58</a:t>
            </a:r>
            <a:r>
              <a:rPr lang="en-US" dirty="0">
                <a:latin typeface="Cambria Math"/>
                <a:ea typeface="Cambria Math"/>
              </a:rPr>
              <a:t>) = 1.</a:t>
            </a:r>
          </a:p>
          <a:p>
            <a:r>
              <a:rPr lang="en-US" dirty="0">
                <a:latin typeface="Cambria Math"/>
                <a:ea typeface="Cambria Math"/>
              </a:rPr>
              <a:t>With the decryption key </a:t>
            </a:r>
            <a:r>
              <a:rPr lang="en-US" i="1" dirty="0">
                <a:latin typeface="Cambria Math"/>
                <a:ea typeface="Cambria Math"/>
              </a:rPr>
              <a:t>d</a:t>
            </a:r>
            <a:r>
              <a:rPr lang="en-US" dirty="0">
                <a:latin typeface="Cambria Math"/>
                <a:ea typeface="Cambria Math"/>
              </a:rPr>
              <a:t>, we can decrypt each block  with the computation     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 err="1">
                <a:ea typeface="Cambria Math"/>
              </a:rPr>
              <a:t>C</a:t>
            </a:r>
            <a:r>
              <a:rPr lang="en-US" i="1" baseline="30000" dirty="0" err="1">
                <a:ea typeface="Cambria Math"/>
              </a:rPr>
              <a:t>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 err="1">
                <a:latin typeface="Cambria Math"/>
                <a:ea typeface="Cambria Math"/>
              </a:rPr>
              <a:t>p∙q</a:t>
            </a:r>
            <a:r>
              <a:rPr lang="en-US" i="1" dirty="0">
                <a:latin typeface="Cambria Math"/>
                <a:ea typeface="Cambria Math"/>
              </a:rPr>
              <a:t>.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see text for full derivation</a:t>
            </a:r>
            <a:r>
              <a:rPr lang="en-US" dirty="0">
                <a:ea typeface="Cambria Math"/>
              </a:rPr>
              <a:t>)</a:t>
            </a:r>
          </a:p>
          <a:p>
            <a:r>
              <a:rPr lang="en-US" dirty="0">
                <a:ea typeface="Cambria Math"/>
              </a:rPr>
              <a:t>RSA works as a public key system since </a:t>
            </a:r>
            <a:r>
              <a:rPr lang="en-US" dirty="0">
                <a:solidFill>
                  <a:srgbClr val="FF0000"/>
                </a:solidFill>
                <a:ea typeface="Cambria Math"/>
              </a:rPr>
              <a:t>the only known method of finding </a:t>
            </a:r>
            <a:r>
              <a:rPr lang="en-US" i="1" dirty="0">
                <a:solidFill>
                  <a:srgbClr val="FF0000"/>
                </a:solidFill>
                <a:ea typeface="Cambria Math"/>
              </a:rPr>
              <a:t>d</a:t>
            </a:r>
            <a:r>
              <a:rPr lang="en-US" dirty="0">
                <a:solidFill>
                  <a:srgbClr val="FF0000"/>
                </a:solidFill>
                <a:ea typeface="Cambria Math"/>
              </a:rPr>
              <a:t> is based on a factorization of </a:t>
            </a:r>
            <a:r>
              <a:rPr lang="en-US" i="1" dirty="0">
                <a:solidFill>
                  <a:srgbClr val="FF0000"/>
                </a:solidFill>
                <a:ea typeface="Cambria Math"/>
              </a:rPr>
              <a:t>n</a:t>
            </a:r>
            <a:r>
              <a:rPr lang="en-US" dirty="0">
                <a:solidFill>
                  <a:srgbClr val="FF0000"/>
                </a:solidFill>
                <a:ea typeface="Cambria Math"/>
              </a:rPr>
              <a:t> into primes</a:t>
            </a:r>
            <a:r>
              <a:rPr lang="en-US" dirty="0">
                <a:ea typeface="Cambria Math"/>
              </a:rPr>
              <a:t>. There is currently no known feasible method for factoring large numbers into primes.</a:t>
            </a:r>
            <a:endParaRPr lang="en-US" dirty="0"/>
          </a:p>
          <a:p>
            <a:pPr>
              <a:buNone/>
            </a:pPr>
            <a:r>
              <a:rPr lang="en-US" b="1" dirty="0"/>
              <a:t>     Example</a:t>
            </a:r>
            <a:r>
              <a:rPr lang="en-US" dirty="0"/>
              <a:t>: The message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0981 0461 </a:t>
            </a:r>
            <a:r>
              <a:rPr lang="en-US" dirty="0"/>
              <a:t>is received. What is the decrypted message if it was encrypted using the RSA cipher from the previous example. </a:t>
            </a:r>
          </a:p>
          <a:p>
            <a:pPr>
              <a:buNone/>
            </a:pPr>
            <a:r>
              <a:rPr lang="en-US" b="1" dirty="0">
                <a:latin typeface="Cambria Math"/>
                <a:ea typeface="Cambria Math"/>
              </a:rPr>
              <a:t>      Solution</a:t>
            </a:r>
            <a:r>
              <a:rPr lang="en-US" dirty="0">
                <a:latin typeface="Cambria Math"/>
                <a:ea typeface="Cambria Math"/>
              </a:rPr>
              <a:t>: The message was encrypted with </a:t>
            </a:r>
            <a:r>
              <a:rPr lang="en-US" i="1" dirty="0">
                <a:ea typeface="Cambria Math"/>
              </a:rPr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59 and exponent 13. An inverse of   13 modulo 42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58 = 2436 (</a:t>
            </a:r>
            <a:r>
              <a:rPr lang="en-US" i="1" dirty="0">
                <a:ea typeface="Cambria Math" pitchFamily="18" charset="0"/>
              </a:rPr>
              <a:t>exercise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>
                <a:ea typeface="Cambria Math" pitchFamily="18" charset="0"/>
              </a:rPr>
              <a:t>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4.4) 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937.</a:t>
            </a:r>
            <a:endParaRPr lang="en-US" dirty="0">
              <a:latin typeface="Cambria Math"/>
              <a:ea typeface="Cambria Math"/>
            </a:endParaRPr>
          </a:p>
          <a:p>
            <a:pPr lvl="1"/>
            <a:r>
              <a:rPr lang="en-US" dirty="0">
                <a:latin typeface="Cambria Math"/>
                <a:ea typeface="Cambria Math"/>
              </a:rPr>
              <a:t>To decrypt a block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C</a:t>
            </a:r>
            <a:r>
              <a:rPr lang="en-US" baseline="30000" dirty="0">
                <a:latin typeface="Cambria Math"/>
                <a:ea typeface="Cambria Math"/>
              </a:rPr>
              <a:t>937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2537.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Since 0981</a:t>
            </a:r>
            <a:r>
              <a:rPr lang="en-US" baseline="30000" dirty="0">
                <a:latin typeface="Cambria Math"/>
                <a:ea typeface="Cambria Math"/>
              </a:rPr>
              <a:t>937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2537 = 0704 and 0461</a:t>
            </a:r>
            <a:r>
              <a:rPr lang="en-US" baseline="30000" dirty="0">
                <a:latin typeface="Cambria Math"/>
                <a:ea typeface="Cambria Math"/>
              </a:rPr>
              <a:t>937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b="1" dirty="0">
                <a:latin typeface="Cambria Math"/>
                <a:ea typeface="Cambria Math"/>
              </a:rPr>
              <a:t>mod</a:t>
            </a:r>
            <a:r>
              <a:rPr lang="en-US" dirty="0">
                <a:latin typeface="Cambria Math"/>
                <a:ea typeface="Cambria Math"/>
              </a:rPr>
              <a:t> 2537 = 1115, the decrypted message is 0704 1115.  Translating back to English letters, the message is HELP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pPr lvl="1"/>
            <a:endParaRPr lang="en-US" dirty="0">
              <a:latin typeface="Cambria Math"/>
              <a:ea typeface="Cambria Math"/>
            </a:endParaRPr>
          </a:p>
          <a:p>
            <a:pPr marL="393192" lvl="1" indent="0"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029200" y="5867400"/>
            <a:ext cx="6110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i="1" dirty="0" smtClean="0">
                <a:solidFill>
                  <a:srgbClr val="FF0000"/>
                </a:solidFill>
              </a:rPr>
              <a:t>不经过素因子分解，</a:t>
            </a:r>
            <a:r>
              <a:rPr lang="zh-CN" altLang="en-US" sz="1600" i="1" dirty="0">
                <a:solidFill>
                  <a:srgbClr val="FF0000"/>
                </a:solidFill>
              </a:rPr>
              <a:t>从 </a:t>
            </a:r>
            <a:r>
              <a:rPr lang="en-US" altLang="zh-CN" sz="1600" i="1" dirty="0">
                <a:solidFill>
                  <a:srgbClr val="FF0000"/>
                </a:solidFill>
              </a:rPr>
              <a:t>n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直接计算 </a:t>
            </a:r>
            <a:r>
              <a:rPr lang="en-US" altLang="zh-CN" sz="1600" i="1" dirty="0">
                <a:solidFill>
                  <a:srgbClr val="FF0000"/>
                </a:solidFill>
              </a:rPr>
              <a:t>(p−1)(q −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1)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的值，被相信很难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i="1" dirty="0">
                <a:solidFill>
                  <a:srgbClr val="FF0000"/>
                </a:solidFill>
                <a:ea typeface="Cambria Math"/>
              </a:rPr>
              <a:t>C</a:t>
            </a:r>
            <a:r>
              <a:rPr lang="en-US" altLang="zh-CN" sz="1600" dirty="0">
                <a:solidFill>
                  <a:srgbClr val="FF0000"/>
                </a:solidFill>
                <a:latin typeface="Cambria Math"/>
                <a:ea typeface="Cambria Math"/>
              </a:rPr>
              <a:t> = </a:t>
            </a:r>
            <a:r>
              <a:rPr lang="en-US" altLang="zh-CN" sz="1600" i="1" dirty="0">
                <a:solidFill>
                  <a:srgbClr val="FF0000"/>
                </a:solidFill>
                <a:ea typeface="Cambria Math"/>
              </a:rPr>
              <a:t>M</a:t>
            </a:r>
            <a:r>
              <a:rPr lang="en-US" altLang="zh-CN" sz="1600" i="1" baseline="30000" dirty="0">
                <a:solidFill>
                  <a:srgbClr val="FF0000"/>
                </a:solidFill>
                <a:ea typeface="Cambria Math"/>
              </a:rPr>
              <a:t>e</a:t>
            </a:r>
            <a:r>
              <a:rPr lang="en-US" altLang="zh-CN" sz="1600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ambria Math"/>
                <a:ea typeface="Cambria Math"/>
              </a:rPr>
              <a:t>mod</a:t>
            </a:r>
            <a:r>
              <a:rPr lang="en-US" altLang="zh-CN" sz="1600" dirty="0">
                <a:solidFill>
                  <a:srgbClr val="FF0000"/>
                </a:solidFill>
                <a:latin typeface="Cambria Math"/>
                <a:ea typeface="Cambria Math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ea typeface="Cambria Math"/>
              </a:rPr>
              <a:t>n</a:t>
            </a:r>
            <a:r>
              <a:rPr lang="zh-CN" altLang="en-US" sz="1600" i="1" smtClean="0">
                <a:solidFill>
                  <a:srgbClr val="FF0000"/>
                </a:solidFill>
                <a:ea typeface="Cambria Math"/>
              </a:rPr>
              <a:t>，只已知</a:t>
            </a:r>
            <a:r>
              <a:rPr lang="en-US" altLang="zh-CN" sz="1600" i="1" dirty="0" smtClean="0">
                <a:solidFill>
                  <a:srgbClr val="FF0000"/>
                </a:solidFill>
                <a:ea typeface="Cambria Math"/>
              </a:rPr>
              <a:t>C</a:t>
            </a:r>
            <a:r>
              <a:rPr lang="zh-CN" altLang="en-US" sz="1600" i="1" dirty="0" smtClean="0">
                <a:solidFill>
                  <a:srgbClr val="FF0000"/>
                </a:solidFill>
                <a:ea typeface="Cambria Math"/>
              </a:rPr>
              <a:t>、</a:t>
            </a:r>
            <a:r>
              <a:rPr lang="en-US" altLang="zh-CN" sz="1600" i="1" dirty="0" smtClean="0">
                <a:solidFill>
                  <a:srgbClr val="FF0000"/>
                </a:solidFill>
                <a:ea typeface="Cambria Math"/>
              </a:rPr>
              <a:t>e</a:t>
            </a:r>
            <a:r>
              <a:rPr lang="zh-CN" altLang="en-US" sz="1600" i="1" dirty="0" smtClean="0">
                <a:solidFill>
                  <a:srgbClr val="FF0000"/>
                </a:solidFill>
                <a:ea typeface="Cambria Math"/>
              </a:rPr>
              <a:t>、</a:t>
            </a:r>
            <a:r>
              <a:rPr lang="en-US" altLang="zh-CN" sz="1600" i="1" dirty="0" smtClean="0">
                <a:solidFill>
                  <a:srgbClr val="FF0000"/>
                </a:solidFill>
                <a:ea typeface="Cambria Math"/>
              </a:rPr>
              <a:t>n</a:t>
            </a:r>
            <a:r>
              <a:rPr lang="zh-CN" altLang="en-US" sz="1600" i="1" dirty="0" smtClean="0">
                <a:solidFill>
                  <a:srgbClr val="FF0000"/>
                </a:solidFill>
                <a:ea typeface="Cambria Math"/>
              </a:rPr>
              <a:t>反求</a:t>
            </a:r>
            <a:r>
              <a:rPr lang="en-US" altLang="zh-CN" sz="1600" i="1" dirty="0" smtClean="0">
                <a:solidFill>
                  <a:srgbClr val="FF0000"/>
                </a:solidFill>
                <a:ea typeface="Cambria Math"/>
              </a:rPr>
              <a:t>M</a:t>
            </a:r>
            <a:r>
              <a:rPr lang="zh-CN" altLang="en-US" sz="1600" i="1" dirty="0" smtClean="0">
                <a:solidFill>
                  <a:srgbClr val="FF0000"/>
                </a:solidFill>
                <a:ea typeface="Cambria Math"/>
              </a:rPr>
              <a:t>，</a:t>
            </a:r>
            <a:r>
              <a:rPr lang="zh-CN" altLang="en-US" sz="1600" i="1" dirty="0">
                <a:solidFill>
                  <a:srgbClr val="FF0000"/>
                </a:solidFill>
              </a:rPr>
              <a:t>被相信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很难</a:t>
            </a:r>
            <a:endParaRPr lang="en-US" altLang="zh-CN" sz="16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48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Cryptographic Protocols: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Cryptographic protocols </a:t>
            </a:r>
            <a:r>
              <a:rPr lang="en-US" dirty="0"/>
              <a:t>are exchanges of messages carried out by two or more parties to achieve a particular security goal.</a:t>
            </a:r>
          </a:p>
          <a:p>
            <a:r>
              <a:rPr lang="en-US" i="1" dirty="0"/>
              <a:t>Key exchange </a:t>
            </a:r>
            <a:r>
              <a:rPr lang="en-US" dirty="0"/>
              <a:t>is a protocol by which two parties can exchange a secret key over an insecure channel without having any past shared secret information. Here the             </a:t>
            </a:r>
            <a:r>
              <a:rPr lang="en-US" i="1" dirty="0" err="1"/>
              <a:t>Diffe</a:t>
            </a:r>
            <a:r>
              <a:rPr lang="en-US" i="1" dirty="0"/>
              <a:t>-Hellman key agreement </a:t>
            </a:r>
            <a:r>
              <a:rPr lang="en-US" i="1" dirty="0" err="1"/>
              <a:t>protcol</a:t>
            </a:r>
            <a:r>
              <a:rPr lang="en-US" i="1" dirty="0"/>
              <a:t> </a:t>
            </a:r>
            <a:r>
              <a:rPr lang="en-US" dirty="0"/>
              <a:t>is described by example.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Suppose that Alice and Bob want to share a common key.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Alice and Bob agree to use a prime </a:t>
            </a:r>
            <a:r>
              <a:rPr lang="en-US" i="1" dirty="0"/>
              <a:t>p</a:t>
            </a:r>
            <a:r>
              <a:rPr lang="en-US" dirty="0"/>
              <a:t> and a primitive root </a:t>
            </a:r>
            <a:r>
              <a:rPr lang="en-US" i="1" dirty="0"/>
              <a:t>a</a:t>
            </a:r>
            <a:r>
              <a:rPr lang="en-US" dirty="0"/>
              <a:t> of </a:t>
            </a:r>
            <a:r>
              <a:rPr lang="en-US" i="1" dirty="0"/>
              <a:t>p</a:t>
            </a:r>
            <a:r>
              <a:rPr lang="en-US" dirty="0"/>
              <a:t>. 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Alice chooses a secret integer 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sends 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to Bob.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Bob chooses a secret integer </a:t>
            </a:r>
            <a:r>
              <a:rPr lang="en-US" i="1" dirty="0"/>
              <a:t>k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and sends 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to Alice.</a:t>
            </a:r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Alice computes (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ea typeface="Cambria Math" pitchFamily="18" charset="0"/>
              </a:rPr>
              <a:t>)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p.</a:t>
            </a:r>
            <a:endParaRPr lang="en-US" dirty="0"/>
          </a:p>
          <a:p>
            <a:pPr marL="880110" lvl="1" indent="-514350">
              <a:buFont typeface="+mj-lt"/>
              <a:buAutoNum type="romanLcPeriod"/>
            </a:pPr>
            <a:r>
              <a:rPr lang="en-US" dirty="0"/>
              <a:t>Bob computes (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ea typeface="Cambria Math" pitchFamily="18" charset="0"/>
              </a:rPr>
              <a:t>)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p.</a:t>
            </a:r>
          </a:p>
          <a:p>
            <a:pPr marL="880110" lvl="1" indent="-514350">
              <a:buNone/>
            </a:pPr>
            <a:endParaRPr lang="en-US" i="1" dirty="0"/>
          </a:p>
          <a:p>
            <a:pPr>
              <a:buNone/>
            </a:pPr>
            <a:r>
              <a:rPr lang="en-US" sz="2800" dirty="0"/>
              <a:t>     </a:t>
            </a:r>
            <a:r>
              <a:rPr lang="en-US" dirty="0"/>
              <a:t>At the end of the protocol, Alice and Bob have their shared key</a:t>
            </a:r>
          </a:p>
          <a:p>
            <a:pPr>
              <a:buNone/>
            </a:pPr>
            <a:r>
              <a:rPr lang="en-US" sz="2800" dirty="0"/>
              <a:t>                   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i="1" baseline="30000" dirty="0"/>
              <a:t>k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ea typeface="Cambria Math" pitchFamily="18" charset="0"/>
              </a:rPr>
              <a:t>)</a:t>
            </a:r>
            <a:r>
              <a:rPr lang="en-US" sz="2400" i="1" baseline="30000" dirty="0"/>
              <a:t>k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800" b="1" dirty="0"/>
              <a:t>mod</a:t>
            </a:r>
            <a:r>
              <a:rPr lang="en-US" sz="2800" dirty="0"/>
              <a:t> </a:t>
            </a:r>
            <a:r>
              <a:rPr lang="en-US" sz="2800" i="1" dirty="0"/>
              <a:t>p =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ea typeface="Cambria Math" pitchFamily="18" charset="0"/>
              </a:rPr>
              <a:t>)</a:t>
            </a:r>
            <a:r>
              <a:rPr lang="en-US" i="1" baseline="30000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3100" b="1" dirty="0"/>
              <a:t>mod</a:t>
            </a:r>
            <a:r>
              <a:rPr lang="en-US" sz="3100" dirty="0"/>
              <a:t> </a:t>
            </a:r>
            <a:r>
              <a:rPr lang="en-US" sz="3100" i="1" dirty="0"/>
              <a:t>p</a:t>
            </a:r>
            <a:r>
              <a:rPr lang="en-US" sz="2400" i="1" dirty="0"/>
              <a:t>.</a:t>
            </a:r>
          </a:p>
          <a:p>
            <a:r>
              <a:rPr lang="en-US" dirty="0"/>
              <a:t>To find the secret information from the public information would require the adversary to  find </a:t>
            </a:r>
            <a:r>
              <a:rPr lang="en-US" sz="2900" i="1" dirty="0"/>
              <a:t>k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and </a:t>
            </a:r>
            <a:r>
              <a:rPr lang="en-US" sz="2900" i="1" dirty="0"/>
              <a:t>k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dirty="0"/>
              <a:t> from </a:t>
            </a:r>
            <a:r>
              <a:rPr lang="en-US" sz="2900" i="1" dirty="0"/>
              <a:t>a</a:t>
            </a:r>
            <a:r>
              <a:rPr lang="en-US" sz="2900" i="1" baseline="30000" dirty="0"/>
              <a:t>k</a:t>
            </a:r>
            <a:r>
              <a:rPr lang="en-US" sz="23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</a:t>
            </a:r>
            <a:r>
              <a:rPr lang="en-US" sz="2900" b="1" dirty="0"/>
              <a:t>mod</a:t>
            </a:r>
            <a:r>
              <a:rPr lang="en-US" sz="2900" dirty="0"/>
              <a:t> </a:t>
            </a:r>
            <a:r>
              <a:rPr lang="en-US" sz="2900" i="1" dirty="0"/>
              <a:t>p</a:t>
            </a:r>
            <a:r>
              <a:rPr lang="en-US" sz="2900" dirty="0"/>
              <a:t> and </a:t>
            </a:r>
            <a:r>
              <a:rPr lang="en-US" sz="2900" i="1" dirty="0"/>
              <a:t>a</a:t>
            </a:r>
            <a:r>
              <a:rPr lang="en-US" sz="2900" i="1" baseline="30000" dirty="0"/>
              <a:t>k</a:t>
            </a:r>
            <a:r>
              <a:rPr lang="en-US" sz="23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900" dirty="0"/>
              <a:t> </a:t>
            </a:r>
            <a:r>
              <a:rPr lang="en-US" sz="2900" b="1" dirty="0"/>
              <a:t>mod</a:t>
            </a:r>
            <a:r>
              <a:rPr lang="en-US" sz="2900" dirty="0"/>
              <a:t> </a:t>
            </a:r>
            <a:r>
              <a:rPr lang="en-US" sz="2900" i="1" dirty="0"/>
              <a:t>p</a:t>
            </a:r>
            <a:r>
              <a:rPr lang="en-US" sz="2900" dirty="0"/>
              <a:t> respectively. </a:t>
            </a:r>
            <a:r>
              <a:rPr lang="en-US" dirty="0"/>
              <a:t>This is an instance of the discrete logarithm problem, considered to be computationally infeasible when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 are sufficiently large.</a:t>
            </a:r>
          </a:p>
        </p:txBody>
      </p:sp>
    </p:spTree>
    <p:extLst>
      <p:ext uri="{BB962C8B-B14F-4D97-AF65-F5344CB8AC3E}">
        <p14:creationId xmlns:p14="http://schemas.microsoft.com/office/powerpoint/2010/main" val="2633352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n = b^{a_{k-1}\cdot2 ^{k-1} + \dots + a_1 \cdot 2 + a_0} = b^{a_{k-1}\cdot 2^{k-1}} \cdots b^{a_1 \cdot 2 } \cdot b^{a_0}.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 p_{i_2} \cdots p_{i_u} = q_{j_1}q_{j_2}\cdots q_{j_v}.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p_{i_1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q_{j_k}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_{10} \equiv \sum^{9}_{i = 1}ix_i\;\mbox{(mod 11)}.$$&#10;\end{document}"/>
  <p:tag name="IGUANATEXSIZE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10}_{i = 1}ix_i\equiv 0\; \mbox{(mod 11)}.$$&#10;\end{document}"/>
  <p:tag name="IGUANATEX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j}$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k}$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{k-1}}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^j}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p_1^{a_1}p_2^{a_2}\ldots p_n^{a_n}\;,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= p_1^{b_1}p_2^{b_2}\ldots p_n^{b_n}\; ,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gcd}(a,b) = p_1^{\mbox{min}(a_1,b_1)}p_2^{\mbox{min}(a_2,b_2)}\ldots p_n^{\mbox{min}(a_n,b_n)}\;.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cm}(a,b) = p_1^{\mbox{max}(a_1,b_1)}p_2^{\mbox{max}(a_2,b_2)}\cdots p_n^{\mbox{max}(a_n,b_n)}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25357</TotalTime>
  <Words>13909</Words>
  <Application>Microsoft Office PowerPoint</Application>
  <PresentationFormat>宽屏</PresentationFormat>
  <Paragraphs>981</Paragraphs>
  <Slides>103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1" baseType="lpstr">
      <vt:lpstr>Wingdings 2</vt:lpstr>
      <vt:lpstr>隶书</vt:lpstr>
      <vt:lpstr>Constantia</vt:lpstr>
      <vt:lpstr>Calibri</vt:lpstr>
      <vt:lpstr>宋体</vt:lpstr>
      <vt:lpstr>Wingdings</vt:lpstr>
      <vt:lpstr>Cambria Math</vt:lpstr>
      <vt:lpstr>Flow</vt:lpstr>
      <vt:lpstr>Number Theory and Cryptography</vt:lpstr>
      <vt:lpstr>Chapter Motivation</vt:lpstr>
      <vt:lpstr>Chapter Summary</vt:lpstr>
      <vt:lpstr>Divisibility and Modular Arithmetic</vt:lpstr>
      <vt:lpstr>Section Summary</vt:lpstr>
      <vt:lpstr>Division</vt:lpstr>
      <vt:lpstr>Properties of Divisibility</vt:lpstr>
      <vt:lpstr>Division Algorithm</vt:lpstr>
      <vt:lpstr>Congruence Relation</vt:lpstr>
      <vt:lpstr>More on Congruences</vt:lpstr>
      <vt:lpstr>The Relationship between         (mod m) and mod m Notations</vt:lpstr>
      <vt:lpstr>Congruences of Sums and Products</vt:lpstr>
      <vt:lpstr>Algebraic Manipulation of Congruences </vt:lpstr>
      <vt:lpstr>Computing the mod m Function of Products and Sums </vt:lpstr>
      <vt:lpstr>Arithmetic Modulo m</vt:lpstr>
      <vt:lpstr>Arithmetic Modulo m</vt:lpstr>
      <vt:lpstr>Arithmetic Modulo m</vt:lpstr>
      <vt:lpstr>Exercise </vt:lpstr>
      <vt:lpstr>Integer Representations and Algorithms</vt:lpstr>
      <vt:lpstr>Section Summary</vt:lpstr>
      <vt:lpstr>Representations of Integers</vt:lpstr>
      <vt:lpstr>Base b Representations</vt:lpstr>
      <vt:lpstr>Binary Expansions</vt:lpstr>
      <vt:lpstr>Octal Expansions</vt:lpstr>
      <vt:lpstr>Hexadecimal Expansions</vt:lpstr>
      <vt:lpstr>Base Conversion</vt:lpstr>
      <vt:lpstr>Algorithm: Constructing Base b Expansions</vt:lpstr>
      <vt:lpstr>Base Conversion</vt:lpstr>
      <vt:lpstr>Comparison of Hexadecimal, Octal, and Binary Representations</vt:lpstr>
      <vt:lpstr>Conversion Between Binary, Octal, and Hexadecimal Expansions</vt:lpstr>
      <vt:lpstr>Binary Addition of Integers</vt:lpstr>
      <vt:lpstr>Binary Multiplication of Integers</vt:lpstr>
      <vt:lpstr>Binary Modular Exponentiation</vt:lpstr>
      <vt:lpstr>Binary Modular Exponentiation Algorithm</vt:lpstr>
      <vt:lpstr>Binary Modular Exponentiation</vt:lpstr>
      <vt:lpstr>Exercise </vt:lpstr>
      <vt:lpstr>Primes and Greatest Common Divisors</vt:lpstr>
      <vt:lpstr>Section Summary</vt:lpstr>
      <vt:lpstr>Primes</vt:lpstr>
      <vt:lpstr>The Fundamental Theorem of Arithmetic</vt:lpstr>
      <vt:lpstr>The Sieve of Erastosthenes</vt:lpstr>
      <vt:lpstr>The Sieve of Erastosthenes</vt:lpstr>
      <vt:lpstr>Infinitude of Primes</vt:lpstr>
      <vt:lpstr>Mersenne Primes</vt:lpstr>
      <vt:lpstr>Distribution of Primes</vt:lpstr>
      <vt:lpstr>Primes and Arithmetic Progressions (optional)</vt:lpstr>
      <vt:lpstr>陶哲轩,天才的足迹</vt:lpstr>
      <vt:lpstr>Generating Primes</vt:lpstr>
      <vt:lpstr>Conjectures about Primes</vt:lpstr>
      <vt:lpstr>Conjectures about Primes</vt:lpstr>
      <vt:lpstr>Conjectures about Primes</vt:lpstr>
      <vt:lpstr>Yitang Zhang</vt:lpstr>
      <vt:lpstr>Greatest Common Divisor</vt:lpstr>
      <vt:lpstr>Greatest Common Divisor</vt:lpstr>
      <vt:lpstr>Greatest Common Divisor</vt:lpstr>
      <vt:lpstr>Finding the Greatest Common Divisor Using Prime Factorizations</vt:lpstr>
      <vt:lpstr>Least Common Multiple</vt:lpstr>
      <vt:lpstr>Euclidean Algorithm</vt:lpstr>
      <vt:lpstr>Euclidean Algorithm</vt:lpstr>
      <vt:lpstr>Correctness of Euclidean Algorithm </vt:lpstr>
      <vt:lpstr>Correctness of Euclidean Algorithm </vt:lpstr>
      <vt:lpstr>gcds as Linear Combinations</vt:lpstr>
      <vt:lpstr>Finding gcds as Linear Combinations</vt:lpstr>
      <vt:lpstr>Consequences of Bézout’s Theorem</vt:lpstr>
      <vt:lpstr>Uniqueness of Prime Factorization</vt:lpstr>
      <vt:lpstr>Dividing Congruences by an Integer</vt:lpstr>
      <vt:lpstr>Exercise </vt:lpstr>
      <vt:lpstr>Solving Congruences</vt:lpstr>
      <vt:lpstr>Section Summary</vt:lpstr>
      <vt:lpstr>Linear Congruences</vt:lpstr>
      <vt:lpstr>Inverse of a modulo m</vt:lpstr>
      <vt:lpstr>Finding Inverses</vt:lpstr>
      <vt:lpstr>Finding Inverses</vt:lpstr>
      <vt:lpstr>Using Inverses to Solve Congruences</vt:lpstr>
      <vt:lpstr>The Chinese Remainder Theorem</vt:lpstr>
      <vt:lpstr>The Chinese Remainder Theorem</vt:lpstr>
      <vt:lpstr>The Chinese Remainder Theorem</vt:lpstr>
      <vt:lpstr>The Chinese Remainder Theorem</vt:lpstr>
      <vt:lpstr>Back Substitution</vt:lpstr>
      <vt:lpstr>Back Substitution</vt:lpstr>
      <vt:lpstr>Fermat’s Little Theorem</vt:lpstr>
      <vt:lpstr>Pseudoprimes</vt:lpstr>
      <vt:lpstr>Pseudoprimes</vt:lpstr>
      <vt:lpstr>Carmichael Numbers (optional)</vt:lpstr>
      <vt:lpstr>Primitive Roots</vt:lpstr>
      <vt:lpstr>Discrete Logarithms</vt:lpstr>
      <vt:lpstr>Exercise </vt:lpstr>
      <vt:lpstr>Applications of  Congruences</vt:lpstr>
      <vt:lpstr>Section Summary</vt:lpstr>
      <vt:lpstr>Hashing Functions</vt:lpstr>
      <vt:lpstr>Pseudorandom Numbers</vt:lpstr>
      <vt:lpstr>Pseudorandom Numbers</vt:lpstr>
      <vt:lpstr>Check Digits:  UPCs</vt:lpstr>
      <vt:lpstr>Check Digits:ISBNs</vt:lpstr>
      <vt:lpstr>Public Key Cryptography</vt:lpstr>
      <vt:lpstr>The RSA Cryptosystem</vt:lpstr>
      <vt:lpstr>RSA Encryption</vt:lpstr>
      <vt:lpstr>RSA Decryption</vt:lpstr>
      <vt:lpstr>Cryptographic Protocols: Key Exchange</vt:lpstr>
      <vt:lpstr>Cryptographic Protocols: Digital Signatures</vt:lpstr>
      <vt:lpstr>Cryptographic Protocols: Digital Signatures</vt:lpstr>
      <vt:lpstr>Combing Digital Signatures and Digital encryptions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Fundamentals: Algorithms, the Integers, and Matrices</dc:title>
  <dc:creator>Richard Scherl</dc:creator>
  <cp:lastModifiedBy>admin</cp:lastModifiedBy>
  <cp:revision>1064</cp:revision>
  <dcterms:created xsi:type="dcterms:W3CDTF">2011-03-27T19:20:00Z</dcterms:created>
  <dcterms:modified xsi:type="dcterms:W3CDTF">2023-04-26T01:30:03Z</dcterms:modified>
</cp:coreProperties>
</file>