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29" r:id="rId2"/>
    <p:sldId id="598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593" r:id="rId43"/>
    <p:sldId id="594" r:id="rId4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6666FF"/>
    <a:srgbClr val="008000"/>
    <a:srgbClr val="000066"/>
    <a:srgbClr val="6600FF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65629"/>
  </p:normalViewPr>
  <p:slideViewPr>
    <p:cSldViewPr showGuides="1">
      <p:cViewPr varScale="1">
        <p:scale>
          <a:sx n="67" d="100"/>
          <a:sy n="67" d="100"/>
        </p:scale>
        <p:origin x="1770" y="48"/>
      </p:cViewPr>
      <p:guideLst>
        <p:guide orient="horz" pos="2187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000" b="0" i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000" b="0" i="1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48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43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graphicFrame>
        <p:nvGraphicFramePr>
          <p:cNvPr id="1030" name="Object 79"/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5" imgW="18926175" imgH="28251150" progId="">
                  <p:embed/>
                </p:oleObj>
              </mc:Choice>
              <mc:Fallback>
                <p:oleObj r:id="rId15" imgW="18926175" imgH="2825115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22.bin"/><Relationship Id="rId4" Type="http://schemas.openxmlformats.org/officeDocument/2006/relationships/audio" Target="../media/audio2.wav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7.bin"/><Relationship Id="rId4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282" name="Text Box 2"/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The Basic of Counting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The Pigeonhole Principle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6.5 Generalized Permutations and Combinations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6.6 Generating Permutations and Combinations </a:t>
            </a:r>
          </a:p>
        </p:txBody>
      </p:sp>
      <p:sp>
        <p:nvSpPr>
          <p:cNvPr id="1761283" name="Text Box 3"/>
          <p:cNvSpPr txBox="1">
            <a:spLocks noChangeArrowheads="1"/>
          </p:cNvSpPr>
          <p:nvPr/>
        </p:nvSpPr>
        <p:spPr bwMode="auto">
          <a:xfrm>
            <a:off x="179388" y="677863"/>
            <a:ext cx="830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28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7667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077200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3〗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bit strings of length 10 begin and 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end with a 1?</a:t>
            </a:r>
            <a:r>
              <a: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77668" name="Oval 4"/>
          <p:cNvSpPr/>
          <p:nvPr/>
        </p:nvSpPr>
        <p:spPr>
          <a:xfrm>
            <a:off x="3810000" y="609600"/>
            <a:ext cx="3124200" cy="609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777669" name="Text Box 5"/>
          <p:cNvSpPr txBox="1"/>
          <p:nvPr/>
        </p:nvSpPr>
        <p:spPr>
          <a:xfrm>
            <a:off x="2514600" y="1747838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      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243138" y="2128838"/>
            <a:ext cx="533400" cy="1066800"/>
            <a:chOff x="1413" y="1824"/>
            <a:chExt cx="336" cy="672"/>
          </a:xfrm>
        </p:grpSpPr>
        <p:sp>
          <p:nvSpPr>
            <p:cNvPr id="73734" name="Line 7"/>
            <p:cNvSpPr/>
            <p:nvPr/>
          </p:nvSpPr>
          <p:spPr>
            <a:xfrm flipH="1">
              <a:off x="1536" y="1824"/>
              <a:ext cx="14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35" name="Text Box 8"/>
            <p:cNvSpPr txBox="1"/>
            <p:nvPr/>
          </p:nvSpPr>
          <p:spPr>
            <a:xfrm>
              <a:off x="1413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777673" name="Line 9"/>
          <p:cNvSpPr/>
          <p:nvPr/>
        </p:nvSpPr>
        <p:spPr>
          <a:xfrm>
            <a:off x="6858000" y="1143000"/>
            <a:ext cx="13716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7674" name="Line 10"/>
          <p:cNvSpPr/>
          <p:nvPr/>
        </p:nvSpPr>
        <p:spPr>
          <a:xfrm>
            <a:off x="2438400" y="1214438"/>
            <a:ext cx="1600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11"/>
          <p:cNvGrpSpPr/>
          <p:nvPr/>
        </p:nvGrpSpPr>
        <p:grpSpPr>
          <a:xfrm>
            <a:off x="5943600" y="2128838"/>
            <a:ext cx="1066800" cy="990600"/>
            <a:chOff x="3744" y="1824"/>
            <a:chExt cx="672" cy="624"/>
          </a:xfrm>
        </p:grpSpPr>
        <p:sp>
          <p:nvSpPr>
            <p:cNvPr id="73739" name="Line 12"/>
            <p:cNvSpPr/>
            <p:nvPr/>
          </p:nvSpPr>
          <p:spPr>
            <a:xfrm>
              <a:off x="3744" y="1824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40" name="Text Box 13"/>
            <p:cNvSpPr txBox="1"/>
            <p:nvPr/>
          </p:nvSpPr>
          <p:spPr>
            <a:xfrm>
              <a:off x="3936" y="216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048000" y="2281238"/>
            <a:ext cx="2590800" cy="685800"/>
            <a:chOff x="1920" y="1920"/>
            <a:chExt cx="1632" cy="432"/>
          </a:xfrm>
        </p:grpSpPr>
        <p:grpSp>
          <p:nvGrpSpPr>
            <p:cNvPr id="73742" name="Group 15"/>
            <p:cNvGrpSpPr/>
            <p:nvPr/>
          </p:nvGrpSpPr>
          <p:grpSpPr>
            <a:xfrm>
              <a:off x="1920" y="1920"/>
              <a:ext cx="1632" cy="48"/>
              <a:chOff x="3264" y="3552"/>
              <a:chExt cx="1900" cy="48"/>
            </a:xfrm>
          </p:grpSpPr>
          <p:sp>
            <p:nvSpPr>
              <p:cNvPr id="73743" name="Line 16"/>
              <p:cNvSpPr/>
              <p:nvPr/>
            </p:nvSpPr>
            <p:spPr>
              <a:xfrm>
                <a:off x="3264" y="3600"/>
                <a:ext cx="18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4" name="Line 17"/>
              <p:cNvSpPr/>
              <p:nvPr/>
            </p:nvSpPr>
            <p:spPr>
              <a:xfrm flipV="1">
                <a:off x="32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5" name="Line 18"/>
              <p:cNvSpPr/>
              <p:nvPr/>
            </p:nvSpPr>
            <p:spPr>
              <a:xfrm flipV="1">
                <a:off x="51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46" name="Text Box 19"/>
            <p:cNvSpPr txBox="1"/>
            <p:nvPr/>
          </p:nvSpPr>
          <p:spPr>
            <a:xfrm>
              <a:off x="2496" y="2064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0,  1</a:t>
              </a: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71500" y="3286125"/>
            <a:ext cx="8001000" cy="1981200"/>
            <a:chOff x="336" y="864"/>
            <a:chExt cx="5040" cy="2784"/>
          </a:xfrm>
        </p:grpSpPr>
        <p:sp>
          <p:nvSpPr>
            <p:cNvPr id="1777685" name="Text Box 21"/>
            <p:cNvSpPr txBox="1">
              <a:spLocks noChangeArrowheads="1"/>
            </p:cNvSpPr>
            <p:nvPr/>
          </p:nvSpPr>
          <p:spPr bwMode="auto">
            <a:xfrm>
              <a:off x="384" y="913"/>
              <a:ext cx="4944" cy="20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1" lang="en-US" altLang="zh-CN" i="1" kern="1200" cap="none" spc="0" normalizeH="0" baseline="0" noProof="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Solution:</a:t>
              </a:r>
            </a:p>
            <a:p>
              <a:pPr marR="0" defTabSz="914400">
                <a:spcBef>
                  <a:spcPct val="4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The </a:t>
              </a: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product rule shows that there are a total of </a:t>
              </a:r>
              <a:r>
                <a:rPr kumimoji="1" lang="en-US" altLang="zh-CN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kern="1200" cap="none" spc="0" normalizeH="0" baseline="30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marR="0" defTabSz="914400">
                <a:spcBef>
                  <a:spcPct val="4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different </a:t>
              </a:r>
              <a:r>
                <a:rPr kumimoji="1" lang="en-US" altLang="zh-CN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bit strings of length 10 begin and end with a 1.</a:t>
              </a:r>
            </a:p>
          </p:txBody>
        </p:sp>
        <p:sp>
          <p:nvSpPr>
            <p:cNvPr id="73749" name="AutoShape 22"/>
            <p:cNvSpPr/>
            <p:nvPr/>
          </p:nvSpPr>
          <p:spPr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3750" name="Text Box 23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7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7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667" grpId="0" bldLvl="0" animBg="1"/>
      <p:bldP spid="1777668" grpId="0" bldLvl="0" animBg="1"/>
      <p:bldP spid="17776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9715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305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4〗</a:t>
            </a:r>
            <a:r>
              <a:rPr kumimoji="1" lang="en-US" altLang="zh-CN" kern="1200" cap="none" spc="0" normalizeH="0" baseline="0" noProof="0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Counting Function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functions are there from a set with 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to one with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elements? </a:t>
            </a:r>
          </a:p>
        </p:txBody>
      </p:sp>
      <p:sp>
        <p:nvSpPr>
          <p:cNvPr id="1779716" name="AutoShape 4"/>
          <p:cNvSpPr>
            <a:spLocks noChangeArrowheads="1"/>
          </p:cNvSpPr>
          <p:nvPr/>
        </p:nvSpPr>
        <p:spPr bwMode="auto">
          <a:xfrm>
            <a:off x="6084888" y="1628775"/>
            <a:ext cx="2514600" cy="533400"/>
          </a:xfrm>
          <a:prstGeom prst="wedgeEllipseCallout">
            <a:avLst>
              <a:gd name="adj1" fmla="val -8144"/>
              <a:gd name="adj2" fmla="val -154463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438400" y="1785938"/>
            <a:ext cx="914400" cy="2514600"/>
            <a:chOff x="1200" y="1344"/>
            <a:chExt cx="576" cy="1584"/>
          </a:xfrm>
        </p:grpSpPr>
        <p:sp>
          <p:nvSpPr>
            <p:cNvPr id="75781" name="Oval 6"/>
            <p:cNvSpPr/>
            <p:nvPr/>
          </p:nvSpPr>
          <p:spPr>
            <a:xfrm>
              <a:off x="1200" y="1632"/>
              <a:ext cx="576" cy="12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82" name="Text Box 7"/>
            <p:cNvSpPr txBox="1"/>
            <p:nvPr/>
          </p:nvSpPr>
          <p:spPr>
            <a:xfrm>
              <a:off x="1278" y="13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5783" name="Oval 8"/>
            <p:cNvSpPr/>
            <p:nvPr/>
          </p:nvSpPr>
          <p:spPr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84" name="Oval 9"/>
            <p:cNvSpPr/>
            <p:nvPr/>
          </p:nvSpPr>
          <p:spPr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85" name="Oval 10"/>
            <p:cNvSpPr/>
            <p:nvPr/>
          </p:nvSpPr>
          <p:spPr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86" name="Text Box 11"/>
            <p:cNvSpPr txBox="1"/>
            <p:nvPr/>
          </p:nvSpPr>
          <p:spPr>
            <a:xfrm>
              <a:off x="1362" y="2091"/>
              <a:ext cx="3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75787" name="Oval 12"/>
            <p:cNvSpPr/>
            <p:nvPr/>
          </p:nvSpPr>
          <p:spPr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876800" y="1785938"/>
            <a:ext cx="914400" cy="2514600"/>
            <a:chOff x="1200" y="1344"/>
            <a:chExt cx="576" cy="1584"/>
          </a:xfrm>
        </p:grpSpPr>
        <p:sp>
          <p:nvSpPr>
            <p:cNvPr id="75789" name="Oval 14"/>
            <p:cNvSpPr/>
            <p:nvPr/>
          </p:nvSpPr>
          <p:spPr>
            <a:xfrm>
              <a:off x="1200" y="1632"/>
              <a:ext cx="576" cy="12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90" name="Text Box 15"/>
            <p:cNvSpPr txBox="1"/>
            <p:nvPr/>
          </p:nvSpPr>
          <p:spPr>
            <a:xfrm>
              <a:off x="1278" y="13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5791" name="Oval 16"/>
            <p:cNvSpPr/>
            <p:nvPr/>
          </p:nvSpPr>
          <p:spPr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92" name="Oval 17"/>
            <p:cNvSpPr/>
            <p:nvPr/>
          </p:nvSpPr>
          <p:spPr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93" name="Oval 18"/>
            <p:cNvSpPr/>
            <p:nvPr/>
          </p:nvSpPr>
          <p:spPr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5794" name="Text Box 19"/>
            <p:cNvSpPr txBox="1"/>
            <p:nvPr/>
          </p:nvSpPr>
          <p:spPr>
            <a:xfrm>
              <a:off x="1362" y="2091"/>
              <a:ext cx="3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75795" name="Oval 20"/>
            <p:cNvSpPr/>
            <p:nvPr/>
          </p:nvSpPr>
          <p:spPr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1779733" name="Arc 21"/>
          <p:cNvSpPr/>
          <p:nvPr/>
        </p:nvSpPr>
        <p:spPr>
          <a:xfrm flipV="1">
            <a:off x="2971800" y="1938338"/>
            <a:ext cx="2209800" cy="682625"/>
          </a:xfrm>
          <a:custGeom>
            <a:avLst/>
            <a:gdLst/>
            <a:ahLst/>
            <a:cxnLst>
              <a:cxn ang="0">
                <a:pos x="2209746" y="243312"/>
              </a:cxn>
              <a:cxn ang="0">
                <a:pos x="1120552" y="682625"/>
              </a:cxn>
              <a:cxn ang="0">
                <a:pos x="0" y="188386"/>
              </a:cxn>
              <a:cxn ang="0">
                <a:pos x="2209746" y="243312"/>
              </a:cxn>
              <a:cxn ang="0">
                <a:pos x="1120552" y="682625"/>
              </a:cxn>
              <a:cxn ang="0">
                <a:pos x="0" y="188386"/>
              </a:cxn>
              <a:cxn ang="0">
                <a:pos x="1120552" y="0"/>
              </a:cxn>
              <a:cxn ang="0">
                <a:pos x="2209746" y="243312"/>
              </a:cxn>
            </a:cxnLst>
            <a:rect l="0" t="0" r="0" b="0"/>
            <a:pathLst>
              <a:path w="40942" h="21600" fill="none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arrow" w="sm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9734" name="Arc 22"/>
          <p:cNvSpPr/>
          <p:nvPr/>
        </p:nvSpPr>
        <p:spPr>
          <a:xfrm flipV="1">
            <a:off x="2916238" y="2492375"/>
            <a:ext cx="2341562" cy="2381250"/>
          </a:xfrm>
          <a:custGeom>
            <a:avLst/>
            <a:gdLst/>
            <a:ahLst/>
            <a:cxnLst>
              <a:cxn ang="0">
                <a:pos x="2341473" y="848761"/>
              </a:cxn>
              <a:cxn ang="0">
                <a:pos x="546907" y="2381250"/>
              </a:cxn>
              <a:cxn ang="0">
                <a:pos x="0" y="2282582"/>
              </a:cxn>
              <a:cxn ang="0">
                <a:pos x="2341473" y="848761"/>
              </a:cxn>
              <a:cxn ang="0">
                <a:pos x="546907" y="2381250"/>
              </a:cxn>
              <a:cxn ang="0">
                <a:pos x="0" y="2282582"/>
              </a:cxn>
              <a:cxn ang="0">
                <a:pos x="546907" y="0"/>
              </a:cxn>
              <a:cxn ang="0">
                <a:pos x="2341473" y="848761"/>
              </a:cxn>
            </a:cxnLst>
            <a:rect l="0" t="0" r="0" b="0"/>
            <a:pathLst>
              <a:path w="26331" h="21600" fill="none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</a:path>
              <a:path w="26331" h="21600" stroke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  <a:lnTo>
                  <a:pt x="6150" y="0"/>
                </a:lnTo>
                <a:lnTo>
                  <a:pt x="26330" y="7699"/>
                </a:lnTo>
                <a:close/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arrow" w="sm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3"/>
          <p:cNvGrpSpPr/>
          <p:nvPr/>
        </p:nvGrpSpPr>
        <p:grpSpPr>
          <a:xfrm>
            <a:off x="642938" y="4429125"/>
            <a:ext cx="8001000" cy="1600200"/>
            <a:chOff x="336" y="864"/>
            <a:chExt cx="5040" cy="2784"/>
          </a:xfrm>
        </p:grpSpPr>
        <p:sp>
          <p:nvSpPr>
            <p:cNvPr id="1779736" name="Text Box 24"/>
            <p:cNvSpPr txBox="1">
              <a:spLocks noChangeArrowheads="1"/>
            </p:cNvSpPr>
            <p:nvPr/>
          </p:nvSpPr>
          <p:spPr bwMode="auto">
            <a:xfrm>
              <a:off x="384" y="914"/>
              <a:ext cx="4944" cy="25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1" lang="en-US" altLang="zh-CN" i="1" kern="1200" cap="none" spc="0" normalizeH="0" baseline="0" noProof="0" dirty="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Solution:</a:t>
              </a:r>
            </a:p>
            <a:p>
              <a:pPr marR="0" defTabSz="914400">
                <a:spcBef>
                  <a:spcPct val="4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By the 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product rule there are </a:t>
              </a:r>
              <a:r>
                <a:rPr kumimoji="1" lang="en-US" altLang="zh-CN" i="1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kumimoji="1" lang="en-US" altLang="zh-CN" i="1" kern="1200" cap="none" spc="0" normalizeH="0" baseline="0" noProof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 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= n</a:t>
              </a:r>
              <a:r>
                <a:rPr kumimoji="1" lang="en-US" altLang="zh-CN" i="1" kern="1200" cap="none" spc="0" normalizeH="0" baseline="300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  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functions </a:t>
              </a:r>
            </a:p>
            <a:p>
              <a:pPr marR="0" defTabSz="914400">
                <a:spcBef>
                  <a:spcPct val="4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from a set with </a:t>
              </a:r>
              <a:r>
                <a:rPr kumimoji="1" lang="en-US" altLang="zh-CN" i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elements to one with </a:t>
              </a:r>
              <a:r>
                <a:rPr kumimoji="1" lang="en-US" altLang="zh-CN" i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elements</a:t>
              </a:r>
            </a:p>
          </p:txBody>
        </p:sp>
        <p:sp>
          <p:nvSpPr>
            <p:cNvPr id="75800" name="AutoShape 25"/>
            <p:cNvSpPr/>
            <p:nvPr/>
          </p:nvSpPr>
          <p:spPr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5801" name="Text Box 26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9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9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15" grpId="0" bldLvl="0" animBg="1"/>
      <p:bldP spid="17797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1763" name="Text Box 3"/>
          <p:cNvSpPr txBox="1"/>
          <p:nvPr/>
        </p:nvSpPr>
        <p:spPr>
          <a:xfrm>
            <a:off x="457200" y="571500"/>
            <a:ext cx="8305800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How many one-to-one functions are there from a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set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 to one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elements?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895600" y="1562100"/>
            <a:ext cx="914400" cy="2514600"/>
            <a:chOff x="1200" y="1344"/>
            <a:chExt cx="576" cy="1584"/>
          </a:xfrm>
        </p:grpSpPr>
        <p:sp>
          <p:nvSpPr>
            <p:cNvPr id="77828" name="Oval 5"/>
            <p:cNvSpPr/>
            <p:nvPr/>
          </p:nvSpPr>
          <p:spPr>
            <a:xfrm>
              <a:off x="1200" y="1632"/>
              <a:ext cx="576" cy="12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29" name="Text Box 6"/>
            <p:cNvSpPr txBox="1"/>
            <p:nvPr/>
          </p:nvSpPr>
          <p:spPr>
            <a:xfrm>
              <a:off x="1278" y="13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7830" name="Oval 7"/>
            <p:cNvSpPr/>
            <p:nvPr/>
          </p:nvSpPr>
          <p:spPr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31" name="Oval 8"/>
            <p:cNvSpPr/>
            <p:nvPr/>
          </p:nvSpPr>
          <p:spPr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32" name="Oval 9"/>
            <p:cNvSpPr/>
            <p:nvPr/>
          </p:nvSpPr>
          <p:spPr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33" name="Text Box 10"/>
            <p:cNvSpPr txBox="1"/>
            <p:nvPr/>
          </p:nvSpPr>
          <p:spPr>
            <a:xfrm>
              <a:off x="1362" y="2091"/>
              <a:ext cx="3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77834" name="Oval 11"/>
            <p:cNvSpPr/>
            <p:nvPr/>
          </p:nvSpPr>
          <p:spPr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5334000" y="1562100"/>
            <a:ext cx="914400" cy="2514600"/>
            <a:chOff x="1200" y="1344"/>
            <a:chExt cx="576" cy="1584"/>
          </a:xfrm>
        </p:grpSpPr>
        <p:sp>
          <p:nvSpPr>
            <p:cNvPr id="77836" name="Oval 13"/>
            <p:cNvSpPr/>
            <p:nvPr/>
          </p:nvSpPr>
          <p:spPr>
            <a:xfrm>
              <a:off x="1200" y="1632"/>
              <a:ext cx="576" cy="12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37" name="Text Box 14"/>
            <p:cNvSpPr txBox="1"/>
            <p:nvPr/>
          </p:nvSpPr>
          <p:spPr>
            <a:xfrm>
              <a:off x="1278" y="13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7838" name="Oval 15"/>
            <p:cNvSpPr/>
            <p:nvPr/>
          </p:nvSpPr>
          <p:spPr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39" name="Oval 16"/>
            <p:cNvSpPr/>
            <p:nvPr/>
          </p:nvSpPr>
          <p:spPr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40" name="Oval 17"/>
            <p:cNvSpPr/>
            <p:nvPr/>
          </p:nvSpPr>
          <p:spPr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7841" name="Text Box 18"/>
            <p:cNvSpPr txBox="1"/>
            <p:nvPr/>
          </p:nvSpPr>
          <p:spPr>
            <a:xfrm>
              <a:off x="1362" y="2091"/>
              <a:ext cx="3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77842" name="Oval 19"/>
            <p:cNvSpPr/>
            <p:nvPr/>
          </p:nvSpPr>
          <p:spPr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1781780" name="Arc 20"/>
          <p:cNvSpPr/>
          <p:nvPr/>
        </p:nvSpPr>
        <p:spPr>
          <a:xfrm flipV="1">
            <a:off x="3429000" y="1714500"/>
            <a:ext cx="2209800" cy="682625"/>
          </a:xfrm>
          <a:custGeom>
            <a:avLst/>
            <a:gdLst/>
            <a:ahLst/>
            <a:cxnLst>
              <a:cxn ang="0">
                <a:pos x="2209746" y="243312"/>
              </a:cxn>
              <a:cxn ang="0">
                <a:pos x="1120552" y="682625"/>
              </a:cxn>
              <a:cxn ang="0">
                <a:pos x="0" y="188386"/>
              </a:cxn>
              <a:cxn ang="0">
                <a:pos x="2209746" y="243312"/>
              </a:cxn>
              <a:cxn ang="0">
                <a:pos x="1120552" y="682625"/>
              </a:cxn>
              <a:cxn ang="0">
                <a:pos x="0" y="188386"/>
              </a:cxn>
              <a:cxn ang="0">
                <a:pos x="1120552" y="0"/>
              </a:cxn>
              <a:cxn ang="0">
                <a:pos x="2209746" y="243312"/>
              </a:cxn>
            </a:cxnLst>
            <a:rect l="0" t="0" r="0" b="0"/>
            <a:pathLst>
              <a:path w="40942" h="21600" fill="none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arrow" w="sm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81" name="Arc 21"/>
          <p:cNvSpPr/>
          <p:nvPr/>
        </p:nvSpPr>
        <p:spPr>
          <a:xfrm flipV="1">
            <a:off x="3352800" y="2397125"/>
            <a:ext cx="2362200" cy="79375"/>
          </a:xfrm>
          <a:custGeom>
            <a:avLst/>
            <a:gdLst/>
            <a:ahLst/>
            <a:cxnLst>
              <a:cxn ang="0">
                <a:pos x="2362142" y="28292"/>
              </a:cxn>
              <a:cxn ang="0">
                <a:pos x="1197832" y="79375"/>
              </a:cxn>
              <a:cxn ang="0">
                <a:pos x="0" y="21905"/>
              </a:cxn>
              <a:cxn ang="0">
                <a:pos x="2362142" y="28292"/>
              </a:cxn>
              <a:cxn ang="0">
                <a:pos x="1197832" y="79375"/>
              </a:cxn>
              <a:cxn ang="0">
                <a:pos x="0" y="21905"/>
              </a:cxn>
              <a:cxn ang="0">
                <a:pos x="1197832" y="0"/>
              </a:cxn>
              <a:cxn ang="0">
                <a:pos x="2362142" y="28292"/>
              </a:cxn>
            </a:cxnLst>
            <a:rect l="0" t="0" r="0" b="0"/>
            <a:pathLst>
              <a:path w="40942" h="21600" fill="none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arrow" w="sm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82" name="Arc 22"/>
          <p:cNvSpPr/>
          <p:nvPr/>
        </p:nvSpPr>
        <p:spPr>
          <a:xfrm flipV="1">
            <a:off x="3352800" y="2628900"/>
            <a:ext cx="2362200" cy="1600200"/>
          </a:xfrm>
          <a:custGeom>
            <a:avLst/>
            <a:gdLst/>
            <a:ahLst/>
            <a:cxnLst>
              <a:cxn ang="0">
                <a:pos x="2362110" y="570368"/>
              </a:cxn>
              <a:cxn ang="0">
                <a:pos x="551727" y="1600200"/>
              </a:cxn>
              <a:cxn ang="0">
                <a:pos x="0" y="1533895"/>
              </a:cxn>
              <a:cxn ang="0">
                <a:pos x="2362110" y="570368"/>
              </a:cxn>
              <a:cxn ang="0">
                <a:pos x="551727" y="1600200"/>
              </a:cxn>
              <a:cxn ang="0">
                <a:pos x="0" y="1533895"/>
              </a:cxn>
              <a:cxn ang="0">
                <a:pos x="551727" y="0"/>
              </a:cxn>
              <a:cxn ang="0">
                <a:pos x="2362110" y="570368"/>
              </a:cxn>
            </a:cxnLst>
            <a:rect l="0" t="0" r="0" b="0"/>
            <a:pathLst>
              <a:path w="26331" h="21600" fill="none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</a:path>
              <a:path w="26331" h="21600" stroke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  <a:lnTo>
                  <a:pt x="6150" y="0"/>
                </a:lnTo>
                <a:lnTo>
                  <a:pt x="26330" y="7699"/>
                </a:lnTo>
                <a:close/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arrow" w="sm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83" name="Text Box 23"/>
          <p:cNvSpPr txBox="1"/>
          <p:nvPr/>
        </p:nvSpPr>
        <p:spPr>
          <a:xfrm>
            <a:off x="395288" y="4111625"/>
            <a:ext cx="8280400" cy="2246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(1)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There are  no one-to-one functions from a set with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elements to one with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(2)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)…(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n-m+1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81784" name="Line 24"/>
          <p:cNvSpPr/>
          <p:nvPr/>
        </p:nvSpPr>
        <p:spPr>
          <a:xfrm>
            <a:off x="3581400" y="985838"/>
            <a:ext cx="2590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48" name="Text Box 25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81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63" grpId="0"/>
      <p:bldP spid="17817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067175" y="3471863"/>
            <a:ext cx="609600" cy="457200"/>
          </a:xfrm>
        </p:spPr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3811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0772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5〗</a:t>
            </a:r>
            <a:r>
              <a:rPr kumimoji="1" lang="en-US" altLang="zh-CN" kern="1200" cap="none" spc="0" normalizeH="0" baseline="0" noProof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Counting Subsets of a Finite Set</a:t>
            </a:r>
            <a:r>
              <a:rPr kumimoji="1" lang="en-US" altLang="zh-CN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|</a:t>
            </a:r>
            <a:r>
              <a:rPr kumimoji="1" lang="en-US" altLang="zh-CN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then |</a:t>
            </a:r>
            <a:r>
              <a:rPr kumimoji="1" lang="en-US" altLang="zh-CN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)|=</a:t>
            </a:r>
            <a:r>
              <a:rPr kumimoji="1" lang="en-US" altLang="zh-CN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kern="1200" cap="none" spc="0" normalizeH="0" baseline="30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3837" name="Text Box 29"/>
          <p:cNvSpPr txBox="1"/>
          <p:nvPr/>
        </p:nvSpPr>
        <p:spPr>
          <a:xfrm>
            <a:off x="609600" y="1871663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bit string representation of sets</a:t>
            </a:r>
          </a:p>
        </p:txBody>
      </p:sp>
      <p:sp>
        <p:nvSpPr>
          <p:cNvPr id="1783838" name="Text Box 30"/>
          <p:cNvSpPr txBox="1"/>
          <p:nvPr/>
        </p:nvSpPr>
        <p:spPr>
          <a:xfrm>
            <a:off x="2514600" y="2490788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   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…   </a:t>
            </a:r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667000" y="3014663"/>
            <a:ext cx="1981200" cy="528637"/>
            <a:chOff x="1440" y="3933"/>
            <a:chExt cx="1248" cy="333"/>
          </a:xfrm>
        </p:grpSpPr>
        <p:grpSp>
          <p:nvGrpSpPr>
            <p:cNvPr id="79878" name="Group 32"/>
            <p:cNvGrpSpPr/>
            <p:nvPr/>
          </p:nvGrpSpPr>
          <p:grpSpPr>
            <a:xfrm>
              <a:off x="1440" y="3933"/>
              <a:ext cx="1248" cy="48"/>
              <a:chOff x="3264" y="3552"/>
              <a:chExt cx="1900" cy="48"/>
            </a:xfrm>
          </p:grpSpPr>
          <p:sp>
            <p:nvSpPr>
              <p:cNvPr id="79879" name="Line 33"/>
              <p:cNvSpPr/>
              <p:nvPr/>
            </p:nvSpPr>
            <p:spPr>
              <a:xfrm>
                <a:off x="3264" y="3600"/>
                <a:ext cx="18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880" name="Line 34"/>
              <p:cNvSpPr/>
              <p:nvPr/>
            </p:nvSpPr>
            <p:spPr>
              <a:xfrm flipV="1">
                <a:off x="32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881" name="Line 35"/>
              <p:cNvSpPr/>
              <p:nvPr/>
            </p:nvSpPr>
            <p:spPr>
              <a:xfrm flipV="1">
                <a:off x="51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9882" name="Text Box 36"/>
            <p:cNvSpPr txBox="1"/>
            <p:nvPr/>
          </p:nvSpPr>
          <p:spPr>
            <a:xfrm>
              <a:off x="1862" y="3978"/>
              <a:ext cx="6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0,  1</a:t>
              </a:r>
            </a:p>
          </p:txBody>
        </p:sp>
      </p:grpSp>
      <p:sp>
        <p:nvSpPr>
          <p:cNvPr id="79883" name="Text Box 37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1" grpId="0" bldLvl="0" animBg="1"/>
      <p:bldP spid="1783837" grpId="0" build="p"/>
      <p:bldP spid="17838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5859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80772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6〗Choose three different numbers from the integers between 1 to 300 such that the sum of the three integers can be divisible by 3.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the ways are there?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5860" name="Text Box 4"/>
          <p:cNvSpPr txBox="1"/>
          <p:nvPr/>
        </p:nvSpPr>
        <p:spPr>
          <a:xfrm>
            <a:off x="500063" y="1857375"/>
            <a:ext cx="8077200" cy="3451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 |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300,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(mod 3) = 1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 |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300,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(mod 3) = 2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       C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 |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300,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(mod 3) = 0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 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 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 100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(1)   All of the three numbers are chosen form the set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        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(2)   All of the three numbers are chosen form the set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        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(3)   All of the three numbers are chosen form the set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C        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(4)    Chose one number form the set A, B, C 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24" name="Text Box 5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5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5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5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5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5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59" grpId="0" bldLvl="0" animBg="1"/>
      <p:bldP spid="178586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9955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The Inclusion-Exclusion Principle (Subtraction Rule)</a:t>
            </a:r>
            <a:r>
              <a:rPr kumimoji="1" lang="en-US" altLang="zh-CN" kern="1200" cap="none" spc="0" normalizeH="0" baseline="0" noProof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3971" name="Line 4"/>
          <p:cNvSpPr/>
          <p:nvPr/>
        </p:nvSpPr>
        <p:spPr>
          <a:xfrm>
            <a:off x="457200" y="1066800"/>
            <a:ext cx="5064125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9957" name="Text Box 5"/>
          <p:cNvSpPr txBox="1"/>
          <p:nvPr/>
        </p:nvSpPr>
        <p:spPr>
          <a:xfrm>
            <a:off x="357188" y="1928813"/>
            <a:ext cx="8077200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〖Example 8〗How many positive integers not exceeding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100 are divisible by neither 4 nor 6? </a:t>
            </a:r>
          </a:p>
        </p:txBody>
      </p:sp>
      <p:sp>
        <p:nvSpPr>
          <p:cNvPr id="1789958" name="Text Box 6"/>
          <p:cNvSpPr txBox="1"/>
          <p:nvPr/>
        </p:nvSpPr>
        <p:spPr>
          <a:xfrm>
            <a:off x="428625" y="3143250"/>
            <a:ext cx="8077200" cy="2063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1, 2, … , 100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 |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 Z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100,   4 |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 |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 Z</a:t>
            </a:r>
            <a:r>
              <a:rPr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100,   6 |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9960" name="Object 8"/>
          <p:cNvGraphicFramePr>
            <a:graphicFrameLocks noChangeAspect="1"/>
          </p:cNvGraphicFramePr>
          <p:nvPr/>
        </p:nvGraphicFramePr>
        <p:xfrm>
          <a:off x="263525" y="5229225"/>
          <a:ext cx="8264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5" imgW="3683000" imgH="241300" progId="Equation.3">
                  <p:embed/>
                </p:oleObj>
              </mc:Choice>
              <mc:Fallback>
                <p:oleObj r:id="rId5" imgW="36830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525" y="5229225"/>
                        <a:ext cx="82645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9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627313" y="1339850"/>
          <a:ext cx="3933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7" imgW="1752600" imgH="203200" progId="Equation.3">
                  <p:embed/>
                </p:oleObj>
              </mc:Choice>
              <mc:Fallback>
                <p:oleObj r:id="rId7" imgW="17526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1339850"/>
                        <a:ext cx="39338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9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9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9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9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8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7" grpId="0"/>
      <p:bldP spid="17899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03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Tree Diagrams</a:t>
            </a:r>
            <a:r>
              <a:rPr kumimoji="1" lang="en-US" altLang="zh-CN" kern="1200" cap="none" spc="0" normalizeH="0" baseline="0" noProof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792004" name="Line 4"/>
          <p:cNvSpPr/>
          <p:nvPr/>
        </p:nvSpPr>
        <p:spPr>
          <a:xfrm>
            <a:off x="457200" y="1066800"/>
            <a:ext cx="2263775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005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1" lang="en-US" altLang="zh-CN" i="1" kern="1200" cap="none" spc="0" normalizeH="0" baseline="0" noProof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3124200" y="1447800"/>
            <a:ext cx="2514600" cy="1524000"/>
            <a:chOff x="3704" y="4092"/>
            <a:chExt cx="2558" cy="1858"/>
          </a:xfrm>
        </p:grpSpPr>
        <p:sp>
          <p:nvSpPr>
            <p:cNvPr id="86022" name="Oval 7"/>
            <p:cNvSpPr/>
            <p:nvPr/>
          </p:nvSpPr>
          <p:spPr>
            <a:xfrm>
              <a:off x="4718" y="4095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3" name="Oval 8"/>
            <p:cNvSpPr/>
            <p:nvPr/>
          </p:nvSpPr>
          <p:spPr>
            <a:xfrm>
              <a:off x="4305" y="4599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4" name="Oval 9"/>
            <p:cNvSpPr/>
            <p:nvPr/>
          </p:nvSpPr>
          <p:spPr>
            <a:xfrm>
              <a:off x="5181" y="4560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5" name="Oval 10"/>
            <p:cNvSpPr/>
            <p:nvPr/>
          </p:nvSpPr>
          <p:spPr>
            <a:xfrm>
              <a:off x="3704" y="5236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6" name="Oval 11"/>
            <p:cNvSpPr/>
            <p:nvPr/>
          </p:nvSpPr>
          <p:spPr>
            <a:xfrm>
              <a:off x="4500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7" name="Oval 12"/>
            <p:cNvSpPr/>
            <p:nvPr/>
          </p:nvSpPr>
          <p:spPr>
            <a:xfrm>
              <a:off x="5721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8" name="Oval 13"/>
            <p:cNvSpPr/>
            <p:nvPr/>
          </p:nvSpPr>
          <p:spPr>
            <a:xfrm>
              <a:off x="4962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29" name="Line 14"/>
            <p:cNvSpPr/>
            <p:nvPr/>
          </p:nvSpPr>
          <p:spPr>
            <a:xfrm flipH="1">
              <a:off x="3780" y="4092"/>
              <a:ext cx="10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0" name="Line 15"/>
            <p:cNvSpPr/>
            <p:nvPr/>
          </p:nvSpPr>
          <p:spPr>
            <a:xfrm>
              <a:off x="4860" y="4157"/>
              <a:ext cx="90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1" name="Line 16"/>
            <p:cNvSpPr/>
            <p:nvPr/>
          </p:nvSpPr>
          <p:spPr>
            <a:xfrm>
              <a:off x="4372" y="4716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2" name="Line 17"/>
            <p:cNvSpPr/>
            <p:nvPr/>
          </p:nvSpPr>
          <p:spPr>
            <a:xfrm flipH="1">
              <a:off x="5040" y="4716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3" name="Oval 18"/>
            <p:cNvSpPr/>
            <p:nvPr/>
          </p:nvSpPr>
          <p:spPr>
            <a:xfrm>
              <a:off x="4140" y="5808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34" name="Oval 19"/>
            <p:cNvSpPr/>
            <p:nvPr/>
          </p:nvSpPr>
          <p:spPr>
            <a:xfrm>
              <a:off x="4860" y="5808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35" name="Line 20"/>
            <p:cNvSpPr/>
            <p:nvPr/>
          </p:nvSpPr>
          <p:spPr>
            <a:xfrm flipH="1">
              <a:off x="4218" y="5236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6" name="Line 21"/>
            <p:cNvSpPr/>
            <p:nvPr/>
          </p:nvSpPr>
          <p:spPr>
            <a:xfrm>
              <a:off x="4565" y="5223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7" name="Oval 22"/>
            <p:cNvSpPr/>
            <p:nvPr/>
          </p:nvSpPr>
          <p:spPr>
            <a:xfrm>
              <a:off x="6120" y="5652"/>
              <a:ext cx="142" cy="14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6038" name="Line 23"/>
            <p:cNvSpPr/>
            <p:nvPr/>
          </p:nvSpPr>
          <p:spPr>
            <a:xfrm>
              <a:off x="5760" y="5223"/>
              <a:ext cx="360" cy="4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2024" name="Text Box 24"/>
          <p:cNvSpPr txBox="1"/>
          <p:nvPr/>
        </p:nvSpPr>
        <p:spPr>
          <a:xfrm>
            <a:off x="685800" y="4038600"/>
            <a:ext cx="76962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use trees in counting, we use a branch to represent 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each possible choice. We represent the possible outcomes </a:t>
            </a:r>
          </a:p>
          <a:p>
            <a:pPr marL="457200" indent="-457200"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 the leaves. </a:t>
            </a:r>
          </a:p>
        </p:txBody>
      </p:sp>
      <p:sp>
        <p:nvSpPr>
          <p:cNvPr id="86040" name="Text Box 25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2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92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3" grpId="0" bldLvl="0" animBg="1"/>
      <p:bldP spid="1792005" grpId="0" build="p" bldLvl="2"/>
      <p:bldP spid="17920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4051" name="Text Box 3"/>
          <p:cNvSpPr txBox="1">
            <a:spLocks noChangeArrowheads="1"/>
          </p:cNvSpPr>
          <p:nvPr/>
        </p:nvSpPr>
        <p:spPr bwMode="auto">
          <a:xfrm>
            <a:off x="228600" y="509588"/>
            <a:ext cx="8077200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9〗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bit strings of length four do not 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have two consecutive 1s?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94052" name="Oval 4"/>
          <p:cNvSpPr/>
          <p:nvPr/>
        </p:nvSpPr>
        <p:spPr>
          <a:xfrm>
            <a:off x="2590800" y="36337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667000" y="2947988"/>
            <a:ext cx="685800" cy="1371600"/>
            <a:chOff x="1026" y="1968"/>
            <a:chExt cx="432" cy="864"/>
          </a:xfrm>
        </p:grpSpPr>
        <p:sp>
          <p:nvSpPr>
            <p:cNvPr id="88069" name="Line 6"/>
            <p:cNvSpPr/>
            <p:nvPr/>
          </p:nvSpPr>
          <p:spPr>
            <a:xfrm flipV="1">
              <a:off x="1029" y="1968"/>
              <a:ext cx="384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0" name="Line 7"/>
            <p:cNvSpPr/>
            <p:nvPr/>
          </p:nvSpPr>
          <p:spPr>
            <a:xfrm>
              <a:off x="1026" y="2448"/>
              <a:ext cx="432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56" name="Text Box 8"/>
          <p:cNvSpPr txBox="1"/>
          <p:nvPr/>
        </p:nvSpPr>
        <p:spPr>
          <a:xfrm>
            <a:off x="3143250" y="4538663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1st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57" name="Text Box 9"/>
          <p:cNvSpPr txBox="1"/>
          <p:nvPr/>
        </p:nvSpPr>
        <p:spPr>
          <a:xfrm>
            <a:off x="3071813" y="25384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58" name="Text Box 10"/>
          <p:cNvSpPr txBox="1"/>
          <p:nvPr/>
        </p:nvSpPr>
        <p:spPr>
          <a:xfrm>
            <a:off x="3214688" y="38957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59" name="Oval 11"/>
          <p:cNvSpPr/>
          <p:nvPr/>
        </p:nvSpPr>
        <p:spPr>
          <a:xfrm>
            <a:off x="3248025" y="28717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3324225" y="2262188"/>
            <a:ext cx="866775" cy="838200"/>
            <a:chOff x="2094" y="1536"/>
            <a:chExt cx="546" cy="528"/>
          </a:xfrm>
        </p:grpSpPr>
        <p:sp>
          <p:nvSpPr>
            <p:cNvPr id="88076" name="Line 13"/>
            <p:cNvSpPr/>
            <p:nvPr/>
          </p:nvSpPr>
          <p:spPr>
            <a:xfrm flipV="1">
              <a:off x="2094" y="1536"/>
              <a:ext cx="432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7" name="Line 14"/>
            <p:cNvSpPr/>
            <p:nvPr/>
          </p:nvSpPr>
          <p:spPr>
            <a:xfrm>
              <a:off x="2115" y="1968"/>
              <a:ext cx="525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63" name="Oval 15"/>
          <p:cNvSpPr/>
          <p:nvPr/>
        </p:nvSpPr>
        <p:spPr>
          <a:xfrm>
            <a:off x="4876800" y="1681163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4953000" y="1466850"/>
            <a:ext cx="981075" cy="457200"/>
            <a:chOff x="3120" y="1035"/>
            <a:chExt cx="618" cy="288"/>
          </a:xfrm>
        </p:grpSpPr>
        <p:sp>
          <p:nvSpPr>
            <p:cNvPr id="88080" name="Line 17"/>
            <p:cNvSpPr/>
            <p:nvPr/>
          </p:nvSpPr>
          <p:spPr>
            <a:xfrm flipV="1">
              <a:off x="3120" y="1035"/>
              <a:ext cx="597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81" name="Line 18"/>
            <p:cNvSpPr/>
            <p:nvPr/>
          </p:nvSpPr>
          <p:spPr>
            <a:xfrm>
              <a:off x="3162" y="1227"/>
              <a:ext cx="57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67" name="Oval 19"/>
          <p:cNvSpPr/>
          <p:nvPr/>
        </p:nvSpPr>
        <p:spPr>
          <a:xfrm>
            <a:off x="4005263" y="217170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4081463" y="1728788"/>
            <a:ext cx="947737" cy="685800"/>
            <a:chOff x="2571" y="1200"/>
            <a:chExt cx="597" cy="432"/>
          </a:xfrm>
        </p:grpSpPr>
        <p:sp>
          <p:nvSpPr>
            <p:cNvPr id="88084" name="Line 21"/>
            <p:cNvSpPr/>
            <p:nvPr/>
          </p:nvSpPr>
          <p:spPr>
            <a:xfrm flipV="1">
              <a:off x="2571" y="1200"/>
              <a:ext cx="549" cy="2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85" name="Line 22"/>
            <p:cNvSpPr/>
            <p:nvPr/>
          </p:nvSpPr>
          <p:spPr>
            <a:xfrm>
              <a:off x="2592" y="1527"/>
              <a:ext cx="576" cy="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71" name="Oval 23"/>
          <p:cNvSpPr/>
          <p:nvPr/>
        </p:nvSpPr>
        <p:spPr>
          <a:xfrm>
            <a:off x="4129088" y="3038475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794072" name="Oval 24"/>
          <p:cNvSpPr/>
          <p:nvPr/>
        </p:nvSpPr>
        <p:spPr>
          <a:xfrm>
            <a:off x="4976813" y="3033713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5053013" y="2819400"/>
            <a:ext cx="981075" cy="457200"/>
            <a:chOff x="3183" y="1887"/>
            <a:chExt cx="618" cy="288"/>
          </a:xfrm>
        </p:grpSpPr>
        <p:sp>
          <p:nvSpPr>
            <p:cNvPr id="88089" name="Line 26"/>
            <p:cNvSpPr/>
            <p:nvPr/>
          </p:nvSpPr>
          <p:spPr>
            <a:xfrm flipV="1">
              <a:off x="3183" y="1887"/>
              <a:ext cx="597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90" name="Line 27"/>
            <p:cNvSpPr/>
            <p:nvPr/>
          </p:nvSpPr>
          <p:spPr>
            <a:xfrm>
              <a:off x="3225" y="2079"/>
              <a:ext cx="57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76" name="Line 28"/>
          <p:cNvSpPr/>
          <p:nvPr/>
        </p:nvSpPr>
        <p:spPr>
          <a:xfrm>
            <a:off x="5010150" y="2414588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4077" name="Oval 29"/>
          <p:cNvSpPr/>
          <p:nvPr/>
        </p:nvSpPr>
        <p:spPr>
          <a:xfrm>
            <a:off x="4872038" y="23383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794078" name="Line 30"/>
          <p:cNvSpPr/>
          <p:nvPr/>
        </p:nvSpPr>
        <p:spPr>
          <a:xfrm>
            <a:off x="4191000" y="3100388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4079" name="Line 31"/>
          <p:cNvSpPr/>
          <p:nvPr/>
        </p:nvSpPr>
        <p:spPr>
          <a:xfrm>
            <a:off x="3352800" y="4319588"/>
            <a:ext cx="914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4080" name="Oval 32"/>
          <p:cNvSpPr/>
          <p:nvPr/>
        </p:nvSpPr>
        <p:spPr>
          <a:xfrm>
            <a:off x="3276600" y="42433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794081" name="Oval 33"/>
          <p:cNvSpPr/>
          <p:nvPr/>
        </p:nvSpPr>
        <p:spPr>
          <a:xfrm>
            <a:off x="5105400" y="375285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794082" name="Oval 34"/>
          <p:cNvSpPr/>
          <p:nvPr/>
        </p:nvSpPr>
        <p:spPr>
          <a:xfrm>
            <a:off x="4233863" y="42433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7" name="Group 35"/>
          <p:cNvGrpSpPr/>
          <p:nvPr/>
        </p:nvGrpSpPr>
        <p:grpSpPr>
          <a:xfrm>
            <a:off x="4310063" y="3800475"/>
            <a:ext cx="947737" cy="685800"/>
            <a:chOff x="2715" y="2505"/>
            <a:chExt cx="597" cy="432"/>
          </a:xfrm>
        </p:grpSpPr>
        <p:sp>
          <p:nvSpPr>
            <p:cNvPr id="88099" name="Line 36"/>
            <p:cNvSpPr/>
            <p:nvPr/>
          </p:nvSpPr>
          <p:spPr>
            <a:xfrm flipV="1">
              <a:off x="2715" y="2505"/>
              <a:ext cx="549" cy="2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100" name="Line 37"/>
            <p:cNvSpPr/>
            <p:nvPr/>
          </p:nvSpPr>
          <p:spPr>
            <a:xfrm>
              <a:off x="2736" y="2832"/>
              <a:ext cx="576" cy="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86" name="Oval 38"/>
          <p:cNvSpPr/>
          <p:nvPr/>
        </p:nvSpPr>
        <p:spPr>
          <a:xfrm>
            <a:off x="5100638" y="4410075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8" name="Group 39"/>
          <p:cNvGrpSpPr/>
          <p:nvPr/>
        </p:nvGrpSpPr>
        <p:grpSpPr>
          <a:xfrm>
            <a:off x="5191125" y="3557588"/>
            <a:ext cx="981075" cy="533400"/>
            <a:chOff x="3270" y="2352"/>
            <a:chExt cx="618" cy="336"/>
          </a:xfrm>
        </p:grpSpPr>
        <p:sp>
          <p:nvSpPr>
            <p:cNvPr id="88103" name="Line 40"/>
            <p:cNvSpPr/>
            <p:nvPr/>
          </p:nvSpPr>
          <p:spPr>
            <a:xfrm flipV="1">
              <a:off x="3270" y="2352"/>
              <a:ext cx="597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104" name="Line 41"/>
            <p:cNvSpPr/>
            <p:nvPr/>
          </p:nvSpPr>
          <p:spPr>
            <a:xfrm>
              <a:off x="3294" y="2526"/>
              <a:ext cx="594" cy="1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4090" name="Line 42"/>
          <p:cNvSpPr/>
          <p:nvPr/>
        </p:nvSpPr>
        <p:spPr>
          <a:xfrm flipV="1">
            <a:off x="5257800" y="4467225"/>
            <a:ext cx="885825" cy="47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4091" name="Text Box 43"/>
          <p:cNvSpPr txBox="1"/>
          <p:nvPr/>
        </p:nvSpPr>
        <p:spPr>
          <a:xfrm>
            <a:off x="4214813" y="4538663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2st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2" name="Text Box 44"/>
          <p:cNvSpPr txBox="1"/>
          <p:nvPr/>
        </p:nvSpPr>
        <p:spPr>
          <a:xfrm>
            <a:off x="3929063" y="18240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3" name="Text Box 45"/>
          <p:cNvSpPr txBox="1"/>
          <p:nvPr/>
        </p:nvSpPr>
        <p:spPr>
          <a:xfrm>
            <a:off x="4071938" y="268128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94" name="Text Box 46"/>
          <p:cNvSpPr txBox="1"/>
          <p:nvPr/>
        </p:nvSpPr>
        <p:spPr>
          <a:xfrm>
            <a:off x="4071938" y="382428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5" name="Text Box 47"/>
          <p:cNvSpPr txBox="1"/>
          <p:nvPr/>
        </p:nvSpPr>
        <p:spPr>
          <a:xfrm>
            <a:off x="5000625" y="4538663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3st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6" name="Text Box 48"/>
          <p:cNvSpPr txBox="1"/>
          <p:nvPr/>
        </p:nvSpPr>
        <p:spPr>
          <a:xfrm>
            <a:off x="6215063" y="4467225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4st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7" name="Text Box 49"/>
          <p:cNvSpPr txBox="1"/>
          <p:nvPr/>
        </p:nvSpPr>
        <p:spPr>
          <a:xfrm>
            <a:off x="4714875" y="132397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8" name="Text Box 50"/>
          <p:cNvSpPr txBox="1"/>
          <p:nvPr/>
        </p:nvSpPr>
        <p:spPr>
          <a:xfrm>
            <a:off x="4857750" y="203835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99" name="Text Box 51"/>
          <p:cNvSpPr txBox="1"/>
          <p:nvPr/>
        </p:nvSpPr>
        <p:spPr>
          <a:xfrm>
            <a:off x="4857750" y="2681288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0" name="Text Box 52"/>
          <p:cNvSpPr txBox="1"/>
          <p:nvPr/>
        </p:nvSpPr>
        <p:spPr>
          <a:xfrm>
            <a:off x="4929188" y="339566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1" name="Text Box 53"/>
          <p:cNvSpPr txBox="1"/>
          <p:nvPr/>
        </p:nvSpPr>
        <p:spPr>
          <a:xfrm>
            <a:off x="5000625" y="40386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2" name="Text Box 54"/>
          <p:cNvSpPr txBox="1"/>
          <p:nvPr/>
        </p:nvSpPr>
        <p:spPr>
          <a:xfrm>
            <a:off x="6115050" y="1212850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3" name="Text Box 55"/>
          <p:cNvSpPr txBox="1"/>
          <p:nvPr/>
        </p:nvSpPr>
        <p:spPr>
          <a:xfrm>
            <a:off x="6143625" y="1641475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4" name="Text Box 56"/>
          <p:cNvSpPr txBox="1"/>
          <p:nvPr/>
        </p:nvSpPr>
        <p:spPr>
          <a:xfrm>
            <a:off x="6143625" y="2141538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5" name="Text Box 57"/>
          <p:cNvSpPr txBox="1"/>
          <p:nvPr/>
        </p:nvSpPr>
        <p:spPr>
          <a:xfrm>
            <a:off x="6143625" y="2609850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6" name="Text Box 58"/>
          <p:cNvSpPr txBox="1"/>
          <p:nvPr/>
        </p:nvSpPr>
        <p:spPr>
          <a:xfrm>
            <a:off x="6186488" y="2998788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7" name="Text Box 59"/>
          <p:cNvSpPr txBox="1"/>
          <p:nvPr/>
        </p:nvSpPr>
        <p:spPr>
          <a:xfrm>
            <a:off x="6215063" y="3324225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8" name="Text Box 60"/>
          <p:cNvSpPr txBox="1"/>
          <p:nvPr/>
        </p:nvSpPr>
        <p:spPr>
          <a:xfrm>
            <a:off x="6257925" y="3824288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9" name="Text Box 61"/>
          <p:cNvSpPr txBox="1"/>
          <p:nvPr/>
        </p:nvSpPr>
        <p:spPr>
          <a:xfrm>
            <a:off x="6286500" y="4252913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9" name="Group 62"/>
          <p:cNvGrpSpPr/>
          <p:nvPr/>
        </p:nvGrpSpPr>
        <p:grpSpPr>
          <a:xfrm>
            <a:off x="250825" y="5229225"/>
            <a:ext cx="8610600" cy="969963"/>
            <a:chOff x="336" y="864"/>
            <a:chExt cx="5040" cy="2784"/>
          </a:xfrm>
        </p:grpSpPr>
        <p:sp>
          <p:nvSpPr>
            <p:cNvPr id="1794111" name="Text Box 63"/>
            <p:cNvSpPr txBox="1">
              <a:spLocks noChangeArrowheads="1"/>
            </p:cNvSpPr>
            <p:nvPr/>
          </p:nvSpPr>
          <p:spPr bwMode="auto">
            <a:xfrm>
              <a:off x="384" y="914"/>
              <a:ext cx="4942" cy="19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1" lang="en-US" altLang="zh-CN" i="1" kern="1200" cap="none" spc="0" normalizeH="0" baseline="0" noProof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Solution: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1" lang="en-US" altLang="zh-CN" sz="2200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There  are eight </a:t>
              </a:r>
              <a:r>
                <a:rPr kumimoji="1" lang="en-US" altLang="zh-CN" sz="220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bit strings of length four without two consecutive 1s.</a:t>
              </a:r>
            </a:p>
          </p:txBody>
        </p:sp>
        <p:sp>
          <p:nvSpPr>
            <p:cNvPr id="88127" name="AutoShape 64"/>
            <p:cNvSpPr/>
            <p:nvPr/>
          </p:nvSpPr>
          <p:spPr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88128" name="Text Box 65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66" name="Oval 32"/>
          <p:cNvSpPr/>
          <p:nvPr/>
        </p:nvSpPr>
        <p:spPr>
          <a:xfrm>
            <a:off x="6000750" y="2752725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67" name="Oval 32"/>
          <p:cNvSpPr/>
          <p:nvPr/>
        </p:nvSpPr>
        <p:spPr>
          <a:xfrm>
            <a:off x="6143625" y="403860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68" name="Oval 32"/>
          <p:cNvSpPr/>
          <p:nvPr/>
        </p:nvSpPr>
        <p:spPr>
          <a:xfrm>
            <a:off x="6072188" y="346710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69" name="Oval 32"/>
          <p:cNvSpPr/>
          <p:nvPr/>
        </p:nvSpPr>
        <p:spPr>
          <a:xfrm>
            <a:off x="6143625" y="442118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70" name="Oval 32"/>
          <p:cNvSpPr/>
          <p:nvPr/>
        </p:nvSpPr>
        <p:spPr>
          <a:xfrm>
            <a:off x="5929313" y="1824038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71" name="Oval 32"/>
          <p:cNvSpPr/>
          <p:nvPr/>
        </p:nvSpPr>
        <p:spPr>
          <a:xfrm>
            <a:off x="6000750" y="232410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72" name="Oval 32"/>
          <p:cNvSpPr/>
          <p:nvPr/>
        </p:nvSpPr>
        <p:spPr>
          <a:xfrm>
            <a:off x="5789613" y="1395413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73" name="Oval 32"/>
          <p:cNvSpPr/>
          <p:nvPr/>
        </p:nvSpPr>
        <p:spPr>
          <a:xfrm>
            <a:off x="6000750" y="3206750"/>
            <a:ext cx="139700" cy="1174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9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9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9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9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9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9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9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9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9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9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9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9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9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9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9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9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9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9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9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9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2" grpId="0" bldLvl="0" animBg="1"/>
      <p:bldP spid="1794056" grpId="0"/>
      <p:bldP spid="1794057" grpId="0"/>
      <p:bldP spid="1794058" grpId="0"/>
      <p:bldP spid="1794059" grpId="0" bldLvl="0" animBg="1"/>
      <p:bldP spid="1794063" grpId="0" bldLvl="0" animBg="1"/>
      <p:bldP spid="1794067" grpId="0" bldLvl="0" animBg="1"/>
      <p:bldP spid="1794071" grpId="0" bldLvl="0" animBg="1"/>
      <p:bldP spid="1794072" grpId="0" bldLvl="0" animBg="1"/>
      <p:bldP spid="1794077" grpId="0" bldLvl="0" animBg="1"/>
      <p:bldP spid="1794080" grpId="0" bldLvl="0" animBg="1"/>
      <p:bldP spid="1794081" grpId="0" bldLvl="0" animBg="1"/>
      <p:bldP spid="1794082" grpId="0" bldLvl="0" animBg="1"/>
      <p:bldP spid="1794086" grpId="0" bldLvl="0" animBg="1"/>
      <p:bldP spid="1794091" grpId="0"/>
      <p:bldP spid="1794092" grpId="0"/>
      <p:bldP spid="1794093" grpId="0"/>
      <p:bldP spid="1794094" grpId="0"/>
      <p:bldP spid="1794095" grpId="0"/>
      <p:bldP spid="1794096" grpId="0"/>
      <p:bldP spid="1794097" grpId="0"/>
      <p:bldP spid="1794098" grpId="0"/>
      <p:bldP spid="1794099" grpId="0"/>
      <p:bldP spid="1794100" grpId="0"/>
      <p:bldP spid="1794101" grpId="0"/>
      <p:bldP spid="1794102" grpId="0"/>
      <p:bldP spid="1794103" grpId="0"/>
      <p:bldP spid="1794104" grpId="0"/>
      <p:bldP spid="1794105" grpId="0"/>
      <p:bldP spid="1794106" grpId="0"/>
      <p:bldP spid="1794107" grpId="0"/>
      <p:bldP spid="1794108" grpId="0"/>
      <p:bldP spid="1794109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22" name="Text Box 2"/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The Basic of Counting</a:t>
            </a:r>
          </a:p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The Pigeonhole Principle </a:t>
            </a:r>
          </a:p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 </a:t>
            </a:r>
          </a:p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6.5 Generalized Permutations and Combinations </a:t>
            </a:r>
          </a:p>
          <a:p>
            <a:pPr marR="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6.6 Generating Permutations and Combinations </a:t>
            </a:r>
          </a:p>
        </p:txBody>
      </p:sp>
      <p:sp>
        <p:nvSpPr>
          <p:cNvPr id="1822723" name="Text Box 3"/>
          <p:cNvSpPr txBox="1">
            <a:spLocks noChangeArrowheads="1"/>
          </p:cNvSpPr>
          <p:nvPr/>
        </p:nvSpPr>
        <p:spPr bwMode="auto">
          <a:xfrm>
            <a:off x="179388" y="677863"/>
            <a:ext cx="830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0195" name="Text Box 3"/>
          <p:cNvSpPr txBox="1">
            <a:spLocks noChangeArrowheads="1"/>
          </p:cNvSpPr>
          <p:nvPr/>
        </p:nvSpPr>
        <p:spPr bwMode="auto">
          <a:xfrm>
            <a:off x="466725" y="765175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 eaLnBrk="0" hangingPunct="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</a:t>
            </a:r>
          </a:p>
        </p:txBody>
      </p:sp>
      <p:sp>
        <p:nvSpPr>
          <p:cNvPr id="7171" name="Line 4"/>
          <p:cNvSpPr/>
          <p:nvPr/>
        </p:nvSpPr>
        <p:spPr>
          <a:xfrm>
            <a:off x="585788" y="1182688"/>
            <a:ext cx="161925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" name="Text Box 5"/>
          <p:cNvSpPr txBox="1"/>
          <p:nvPr/>
        </p:nvSpPr>
        <p:spPr>
          <a:xfrm>
            <a:off x="533400" y="1343025"/>
            <a:ext cx="76200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pigeonhole principle states that if there are more pigeons than pigeonholes, then there must be at least one pigeonhole with at least two pigeons in it.</a:t>
            </a:r>
          </a:p>
        </p:txBody>
      </p:sp>
      <p:sp>
        <p:nvSpPr>
          <p:cNvPr id="7173" name="AutoShape 6"/>
          <p:cNvSpPr/>
          <p:nvPr/>
        </p:nvSpPr>
        <p:spPr>
          <a:xfrm>
            <a:off x="468313" y="2776538"/>
            <a:ext cx="7989887" cy="171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 eaLnBrk="0" hangingPunct="0">
              <a:buFontTx/>
              <a:buNone/>
            </a:pPr>
            <a:r>
              <a:rPr lang="en-US" altLang="zh-CN">
                <a:latin typeface="楷体_GB2312" pitchFamily="49" charset="-122"/>
              </a:rPr>
              <a:t>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1</a:t>
            </a:r>
            <a:r>
              <a:rPr lang="en-US" altLang="zh-CN">
                <a:latin typeface="楷体_GB2312" pitchFamily="49" charset="-122"/>
              </a:rPr>
              <a:t>】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Pigeonhole Principle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 or more objects are placed</a:t>
            </a: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one box containing two or </a:t>
            </a: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more of the objects. </a:t>
            </a:r>
          </a:p>
        </p:txBody>
      </p:sp>
      <p:sp>
        <p:nvSpPr>
          <p:cNvPr id="7174" name="AutoShape 7"/>
          <p:cNvSpPr/>
          <p:nvPr/>
        </p:nvSpPr>
        <p:spPr>
          <a:xfrm flipV="1">
            <a:off x="3995738" y="4205288"/>
            <a:ext cx="4876800" cy="1295400"/>
          </a:xfrm>
          <a:prstGeom prst="cloudCallout">
            <a:avLst>
              <a:gd name="adj1" fmla="val -59574"/>
              <a:gd name="adj2" fmla="val 123282"/>
            </a:avLst>
          </a:prstGeom>
          <a:solidFill>
            <a:srgbClr val="99CCFF"/>
          </a:solidFill>
          <a:ln w="9525">
            <a:noFill/>
          </a:ln>
        </p:spPr>
        <p:txBody>
          <a:bodyPr rot="10800000" anchor="t" anchorCtr="0"/>
          <a:lstStyle/>
          <a:p>
            <a:pPr algn="ctr" eaLnBrk="0" hangingPunc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It is also called</a:t>
            </a:r>
          </a:p>
          <a:p>
            <a:pPr eaLnBrk="0" hangingPunc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Dirichlet Drawer Principle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5" name="Text Box 8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Text Box 4"/>
          <p:cNvSpPr txBox="1"/>
          <p:nvPr/>
        </p:nvSpPr>
        <p:spPr>
          <a:xfrm>
            <a:off x="857250" y="1571625"/>
            <a:ext cx="6781800" cy="2122805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8)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41, 58, 70</a:t>
            </a:r>
            <a:endParaRPr lang="en-US" altLang="zh-CN" dirty="0">
              <a:latin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40, 42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44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E015C46-5C74-4457-9022-96C313B1EB05}"/>
              </a:ext>
            </a:extLst>
          </p:cNvPr>
          <p:cNvSpPr txBox="1"/>
          <p:nvPr/>
        </p:nvSpPr>
        <p:spPr>
          <a:xfrm>
            <a:off x="899592" y="4221088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8)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20, 44, 46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8th</a:t>
            </a:r>
          </a:p>
        </p:txBody>
      </p:sp>
    </p:spTree>
    <p:extLst>
      <p:ext uri="{BB962C8B-B14F-4D97-AF65-F5344CB8AC3E}">
        <p14:creationId xmlns:p14="http://schemas.microsoft.com/office/powerpoint/2010/main" val="350903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Text Box 2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/>
          <p:cNvSpPr txBox="1"/>
          <p:nvPr/>
        </p:nvSpPr>
        <p:spPr>
          <a:xfrm>
            <a:off x="381000" y="5715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direct applications of the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pigeonhole principle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02244" name="Text Box 4"/>
          <p:cNvSpPr txBox="1"/>
          <p:nvPr/>
        </p:nvSpPr>
        <p:spPr>
          <a:xfrm>
            <a:off x="533400" y="1104900"/>
            <a:ext cx="7696200" cy="191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367 people, there must be at least two with the same birthday.</a:t>
            </a:r>
          </a:p>
          <a:p>
            <a:pPr marL="1371600" lvl="2" indent="-45720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367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</a:t>
            </a:r>
          </a:p>
          <a:p>
            <a:pPr marL="1371600" lvl="2" indent="-45720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366 days</a:t>
            </a:r>
          </a:p>
        </p:txBody>
      </p:sp>
      <p:sp>
        <p:nvSpPr>
          <p:cNvPr id="1802245" name="Text Box 5"/>
          <p:cNvSpPr txBox="1"/>
          <p:nvPr/>
        </p:nvSpPr>
        <p:spPr>
          <a:xfrm>
            <a:off x="500063" y="3281363"/>
            <a:ext cx="8286750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arenBoth" startA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11 integers, there are two integers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10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11 integers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 the possible remainders when an integer is divided by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/>
      <p:bldP spid="1802244" grpId="0" build="p" bldLvl="3"/>
      <p:bldP spid="180224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4291" name="Text Box 3"/>
          <p:cNvSpPr txBox="1"/>
          <p:nvPr/>
        </p:nvSpPr>
        <p:spPr>
          <a:xfrm>
            <a:off x="381000" y="685800"/>
            <a:ext cx="86106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a party of 2 or more people, there are 2 people with the same number of friends in the party. (Assuming you can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be your own friend and that friendship is mutual.)</a:t>
            </a:r>
          </a:p>
        </p:txBody>
      </p:sp>
      <p:sp>
        <p:nvSpPr>
          <p:cNvPr id="1804292" name="Text Box 4"/>
          <p:cNvSpPr txBox="1"/>
          <p:nvPr/>
        </p:nvSpPr>
        <p:spPr>
          <a:xfrm>
            <a:off x="838200" y="2057400"/>
            <a:ext cx="7391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 (with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 1).</a:t>
            </a:r>
          </a:p>
          <a:p>
            <a:pPr lvl="1" indent="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the possible number of friends, i.e.</a:t>
            </a:r>
          </a:p>
          <a:p>
            <a:pPr lvl="1" indent="0" eaLnBrk="1" hangingPunct="1">
              <a:spcBef>
                <a:spcPct val="50000"/>
              </a:spcBef>
              <a:buClr>
                <a:schemeClr val="hlink"/>
              </a:buClr>
              <a:buSzPct val="11000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the set {0, 1, 2, 3,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-1}</a:t>
            </a:r>
          </a:p>
        </p:txBody>
      </p:sp>
      <p:sp>
        <p:nvSpPr>
          <p:cNvPr id="1804293" name="Oval 5"/>
          <p:cNvSpPr/>
          <p:nvPr/>
        </p:nvSpPr>
        <p:spPr>
          <a:xfrm>
            <a:off x="4111625" y="3241675"/>
            <a:ext cx="287338" cy="331788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804294" name="Oval 6"/>
          <p:cNvSpPr/>
          <p:nvPr/>
        </p:nvSpPr>
        <p:spPr>
          <a:xfrm>
            <a:off x="5753100" y="3213100"/>
            <a:ext cx="576263" cy="403225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0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291" grpId="0"/>
      <p:bldP spid="1804292" grpId="0" build="p" bldLvl="2"/>
      <p:bldP spid="1804293" grpId="0" bldLvl="0" animBg="1"/>
      <p:bldP spid="180429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4"/>
          <p:cNvSpPr/>
          <p:nvPr/>
        </p:nvSpPr>
        <p:spPr>
          <a:xfrm>
            <a:off x="432435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3315" name="Rectangle 5"/>
          <p:cNvSpPr/>
          <p:nvPr/>
        </p:nvSpPr>
        <p:spPr>
          <a:xfrm>
            <a:off x="4129088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13316" name="Group 6"/>
          <p:cNvGrpSpPr/>
          <p:nvPr/>
        </p:nvGrpSpPr>
        <p:grpSpPr>
          <a:xfrm>
            <a:off x="395288" y="765175"/>
            <a:ext cx="8501062" cy="1447800"/>
            <a:chOff x="336" y="912"/>
            <a:chExt cx="5136" cy="912"/>
          </a:xfrm>
        </p:grpSpPr>
        <p:sp>
          <p:nvSpPr>
            <p:cNvPr id="13317" name="AutoShape 7"/>
            <p:cNvSpPr/>
            <p:nvPr/>
          </p:nvSpPr>
          <p:spPr>
            <a:xfrm>
              <a:off x="336" y="912"/>
              <a:ext cx="5136" cy="912"/>
            </a:xfrm>
            <a:prstGeom prst="flowChartDocumen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t" anchorCtr="0"/>
            <a:lstStyle/>
            <a:p>
              <a:pPr eaLnBrk="0" hangingPunct="0"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a function from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to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where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and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are finite sets with</a:t>
              </a:r>
            </a:p>
            <a:p>
              <a:pPr eaLnBrk="0" hangingPunct="0"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, then there are elements     ,      in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   ≠    ) such that</a:t>
              </a:r>
            </a:p>
            <a:p>
              <a:pPr eaLnBrk="0" hangingPunct="0"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. </a:t>
              </a:r>
            </a:p>
          </p:txBody>
        </p:sp>
        <p:graphicFrame>
          <p:nvGraphicFramePr>
            <p:cNvPr id="13318" name="Object 8"/>
            <p:cNvGraphicFramePr>
              <a:graphicFrameLocks noChangeAspect="1"/>
            </p:cNvGraphicFramePr>
            <p:nvPr/>
          </p:nvGraphicFramePr>
          <p:xfrm>
            <a:off x="384" y="1171"/>
            <a:ext cx="5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r:id="rId4" imgW="495300" imgH="254000" progId="Equation.3">
                    <p:embed/>
                  </p:oleObj>
                </mc:Choice>
                <mc:Fallback>
                  <p:oleObj r:id="rId4" imgW="495300" imgH="2540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4" y="1171"/>
                          <a:ext cx="540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19" name="Group 9"/>
            <p:cNvGrpSpPr/>
            <p:nvPr/>
          </p:nvGrpSpPr>
          <p:grpSpPr>
            <a:xfrm>
              <a:off x="2796" y="1173"/>
              <a:ext cx="559" cy="283"/>
              <a:chOff x="1782" y="2612"/>
              <a:chExt cx="591" cy="365"/>
            </a:xfrm>
          </p:grpSpPr>
          <p:graphicFrame>
            <p:nvGraphicFramePr>
              <p:cNvPr id="13320" name="Object 10"/>
              <p:cNvGraphicFramePr>
                <a:graphicFrameLocks noChangeAspect="1"/>
              </p:cNvGraphicFramePr>
              <p:nvPr/>
            </p:nvGraphicFramePr>
            <p:xfrm>
              <a:off x="1782" y="2614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" r:id="rId6" imgW="152400" imgH="215900" progId="Equation.3">
                      <p:embed/>
                    </p:oleObj>
                  </mc:Choice>
                  <mc:Fallback>
                    <p:oleObj r:id="rId6" imgW="152400" imgH="2159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782" y="2614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1" name="Object 11"/>
              <p:cNvGraphicFramePr>
                <a:graphicFrameLocks noChangeAspect="1"/>
              </p:cNvGraphicFramePr>
              <p:nvPr/>
            </p:nvGraphicFramePr>
            <p:xfrm>
              <a:off x="2103" y="2612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" r:id="rId8" imgW="165100" imgH="215900" progId="Equation.3">
                      <p:embed/>
                    </p:oleObj>
                  </mc:Choice>
                  <mc:Fallback>
                    <p:oleObj r:id="rId8" imgW="165100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103" y="2612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2" name="Group 12"/>
            <p:cNvGrpSpPr/>
            <p:nvPr/>
          </p:nvGrpSpPr>
          <p:grpSpPr>
            <a:xfrm>
              <a:off x="3704" y="1172"/>
              <a:ext cx="512" cy="300"/>
              <a:chOff x="1640" y="2613"/>
              <a:chExt cx="540" cy="386"/>
            </a:xfrm>
          </p:grpSpPr>
          <p:graphicFrame>
            <p:nvGraphicFramePr>
              <p:cNvPr id="13323" name="Object 13"/>
              <p:cNvGraphicFramePr>
                <a:graphicFrameLocks noChangeAspect="1"/>
              </p:cNvGraphicFramePr>
              <p:nvPr/>
            </p:nvGraphicFramePr>
            <p:xfrm>
              <a:off x="1640" y="2636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2" r:id="rId10" imgW="152400" imgH="215900" progId="Equation.3">
                      <p:embed/>
                    </p:oleObj>
                  </mc:Choice>
                  <mc:Fallback>
                    <p:oleObj r:id="rId10" imgW="152400" imgH="2159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640" y="2636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4" name="Object 14"/>
              <p:cNvGraphicFramePr>
                <a:graphicFrameLocks noChangeAspect="1"/>
              </p:cNvGraphicFramePr>
              <p:nvPr/>
            </p:nvGraphicFramePr>
            <p:xfrm>
              <a:off x="1911" y="2613"/>
              <a:ext cx="269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" r:id="rId12" imgW="165100" imgH="215900" progId="Equation.3">
                      <p:embed/>
                    </p:oleObj>
                  </mc:Choice>
                  <mc:Fallback>
                    <p:oleObj r:id="rId12" imgW="165100" imgH="2159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911" y="2613"/>
                            <a:ext cx="269" cy="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25" name="Object 15"/>
            <p:cNvGraphicFramePr>
              <a:graphicFrameLocks noChangeAspect="1"/>
            </p:cNvGraphicFramePr>
            <p:nvPr/>
          </p:nvGraphicFramePr>
          <p:xfrm>
            <a:off x="384" y="1392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" r:id="rId13" imgW="888365" imgH="215900" progId="Equation.3">
                    <p:embed/>
                  </p:oleObj>
                </mc:Choice>
                <mc:Fallback>
                  <p:oleObj r:id="rId13" imgW="888365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4" y="1392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6" name="Group 17"/>
          <p:cNvGrpSpPr/>
          <p:nvPr/>
        </p:nvGrpSpPr>
        <p:grpSpPr>
          <a:xfrm>
            <a:off x="468313" y="2420938"/>
            <a:ext cx="8001000" cy="1752600"/>
            <a:chOff x="336" y="2208"/>
            <a:chExt cx="5040" cy="1104"/>
          </a:xfrm>
        </p:grpSpPr>
        <p:grpSp>
          <p:nvGrpSpPr>
            <p:cNvPr id="13327" name="Group 18"/>
            <p:cNvGrpSpPr/>
            <p:nvPr/>
          </p:nvGrpSpPr>
          <p:grpSpPr>
            <a:xfrm>
              <a:off x="336" y="2208"/>
              <a:ext cx="5040" cy="1104"/>
              <a:chOff x="336" y="864"/>
              <a:chExt cx="5040" cy="2784"/>
            </a:xfrm>
          </p:grpSpPr>
          <p:sp>
            <p:nvSpPr>
              <p:cNvPr id="13328" name="Text Box 19"/>
              <p:cNvSpPr txBox="1"/>
              <p:nvPr/>
            </p:nvSpPr>
            <p:spPr>
              <a:xfrm>
                <a:off x="384" y="912"/>
                <a:ext cx="4944" cy="23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i="1">
                    <a:solidFill>
                      <a:srgbClr val="33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Proof:</a:t>
                </a:r>
              </a:p>
              <a:p>
                <a:pPr eaLnBrk="0" hangingPunct="0">
                  <a:spcBef>
                    <a:spcPct val="40000"/>
                  </a:spcBef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          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  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， ∈</a:t>
                </a:r>
                <a:r>
                  <a:rPr lang="en-US" altLang="zh-CN" i="1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，  ≠  ，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 </a:t>
                </a:r>
              </a:p>
              <a:p>
                <a:pPr eaLnBrk="0" hangingPunct="0">
                  <a:spcBef>
                    <a:spcPct val="4000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          </a:t>
                </a:r>
                <a:r>
                  <a:rPr lang="zh-CN" altLang="en-US" sz="20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If                         ,  then                         .</a:t>
                </a:r>
              </a:p>
            </p:txBody>
          </p:sp>
          <p:sp>
            <p:nvSpPr>
              <p:cNvPr id="13329" name="AutoShape 20"/>
              <p:cNvSpPr/>
              <p:nvPr/>
            </p:nvSpPr>
            <p:spPr>
              <a:xfrm>
                <a:off x="336" y="864"/>
                <a:ext cx="5040" cy="2784"/>
              </a:xfrm>
              <a:prstGeom prst="foldedCorner">
                <a:avLst>
                  <a:gd name="adj" fmla="val 125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r" eaLnBrk="0" hangingPunct="0">
                  <a:spcBef>
                    <a:spcPct val="50000"/>
                  </a:spcBef>
                </a:pPr>
                <a:endParaRPr lang="zh-CN" altLang="en-US">
                  <a:latin typeface="楷体_GB2312" pitchFamily="49" charset="-122"/>
                </a:endParaRPr>
              </a:p>
            </p:txBody>
          </p:sp>
        </p:grpSp>
        <p:grpSp>
          <p:nvGrpSpPr>
            <p:cNvPr id="13330" name="Group 21"/>
            <p:cNvGrpSpPr/>
            <p:nvPr/>
          </p:nvGrpSpPr>
          <p:grpSpPr>
            <a:xfrm>
              <a:off x="1056" y="2544"/>
              <a:ext cx="528" cy="288"/>
              <a:chOff x="1920" y="2574"/>
              <a:chExt cx="558" cy="372"/>
            </a:xfrm>
          </p:grpSpPr>
          <p:graphicFrame>
            <p:nvGraphicFramePr>
              <p:cNvPr id="13331" name="Object 22"/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5" r:id="rId15" imgW="152400" imgH="215900" progId="Equation.3">
                      <p:embed/>
                    </p:oleObj>
                  </mc:Choice>
                  <mc:Fallback>
                    <p:oleObj r:id="rId15" imgW="152400" imgH="2159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2" name="Object 23"/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6" r:id="rId16" imgW="165100" imgH="215900" progId="Equation.3">
                      <p:embed/>
                    </p:oleObj>
                  </mc:Choice>
                  <mc:Fallback>
                    <p:oleObj r:id="rId16" imgW="165100" imgH="2159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3" name="Group 24"/>
            <p:cNvGrpSpPr/>
            <p:nvPr/>
          </p:nvGrpSpPr>
          <p:grpSpPr>
            <a:xfrm>
              <a:off x="2064" y="2544"/>
              <a:ext cx="672" cy="288"/>
              <a:chOff x="1920" y="2574"/>
              <a:chExt cx="558" cy="372"/>
            </a:xfrm>
          </p:grpSpPr>
          <p:graphicFrame>
            <p:nvGraphicFramePr>
              <p:cNvPr id="13334" name="Object 25"/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7" r:id="rId17" imgW="152400" imgH="215900" progId="Equation.3">
                      <p:embed/>
                    </p:oleObj>
                  </mc:Choice>
                  <mc:Fallback>
                    <p:oleObj r:id="rId17" imgW="152400" imgH="2159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5" name="Object 26"/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8" r:id="rId18" imgW="165100" imgH="215900" progId="Equation.3">
                      <p:embed/>
                    </p:oleObj>
                  </mc:Choice>
                  <mc:Fallback>
                    <p:oleObj r:id="rId18" imgW="165100" imgH="2159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36" name="Object 27"/>
            <p:cNvGraphicFramePr>
              <a:graphicFrameLocks noChangeAspect="1"/>
            </p:cNvGraphicFramePr>
            <p:nvPr/>
          </p:nvGraphicFramePr>
          <p:xfrm>
            <a:off x="1152" y="2880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" r:id="rId19" imgW="888365" imgH="215900" progId="Equation.3">
                    <p:embed/>
                  </p:oleObj>
                </mc:Choice>
                <mc:Fallback>
                  <p:oleObj r:id="rId19" imgW="888365" imgH="215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52" y="2880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8"/>
            <p:cNvGraphicFramePr>
              <a:graphicFrameLocks noChangeAspect="1"/>
            </p:cNvGraphicFramePr>
            <p:nvPr/>
          </p:nvGraphicFramePr>
          <p:xfrm>
            <a:off x="2832" y="2880"/>
            <a:ext cx="114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" r:id="rId21" imgW="1028065" imgH="254000" progId="Equation.3">
                    <p:embed/>
                  </p:oleObj>
                </mc:Choice>
                <mc:Fallback>
                  <p:oleObj r:id="rId21" imgW="1028065" imgH="254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32" y="2880"/>
                          <a:ext cx="114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8" name="Text Box 29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6366" name="AutoShape 30"/>
          <p:cNvSpPr/>
          <p:nvPr/>
        </p:nvSpPr>
        <p:spPr>
          <a:xfrm>
            <a:off x="468313" y="4508500"/>
            <a:ext cx="7989887" cy="1095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 eaLnBrk="0" hangingPunct="0"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Corollary </a:t>
            </a: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en-US" altLang="zh-CN" i="1">
                <a:latin typeface="Times New Roman" panose="02020603050405020304" pitchFamily="18" charset="0"/>
              </a:rPr>
              <a:t> A </a:t>
            </a:r>
            <a:r>
              <a:rPr lang="en-US" altLang="zh-CN">
                <a:latin typeface="Times New Roman" panose="02020603050405020304" pitchFamily="18" charset="0"/>
              </a:rPr>
              <a:t>function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from a set with</a:t>
            </a:r>
            <a:r>
              <a:rPr lang="en-US" altLang="zh-CN" i="1">
                <a:latin typeface="Times New Roman" panose="02020603050405020304" pitchFamily="18" charset="0"/>
              </a:rPr>
              <a:t> k</a:t>
            </a:r>
            <a:r>
              <a:rPr lang="en-US" altLang="zh-CN">
                <a:latin typeface="Times New Roman" panose="02020603050405020304" pitchFamily="18" charset="0"/>
              </a:rPr>
              <a:t>+1 or more </a:t>
            </a: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elements to a set with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elements is not one-to-one.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636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8387" name="Text Box 3"/>
          <p:cNvSpPr txBox="1">
            <a:spLocks noChangeArrowheads="1"/>
          </p:cNvSpPr>
          <p:nvPr/>
        </p:nvSpPr>
        <p:spPr bwMode="auto">
          <a:xfrm>
            <a:off x="214313" y="428625"/>
            <a:ext cx="6337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 eaLnBrk="0" hangingPunct="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The Generalized Pigeonhole Principle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5363" name="Line 4"/>
          <p:cNvSpPr/>
          <p:nvPr/>
        </p:nvSpPr>
        <p:spPr>
          <a:xfrm>
            <a:off x="268288" y="881063"/>
            <a:ext cx="5956300" cy="4762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4" name="Text Box 15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5365" name="AutoShape 4"/>
          <p:cNvSpPr/>
          <p:nvPr/>
        </p:nvSpPr>
        <p:spPr>
          <a:xfrm>
            <a:off x="214313" y="1019175"/>
            <a:ext cx="79248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 eaLnBrk="0" hangingPunct="0">
              <a:buFontTx/>
              <a:buNone/>
            </a:pPr>
            <a:r>
              <a:rPr lang="en-US" altLang="zh-CN">
                <a:latin typeface="楷体_GB2312" pitchFamily="49" charset="-122"/>
              </a:rPr>
              <a:t>【</a:t>
            </a:r>
            <a:r>
              <a:rPr lang="en-US" altLang="zh-CN">
                <a:latin typeface="Times New Roman" panose="02020603050405020304" pitchFamily="18" charset="0"/>
              </a:rPr>
              <a:t>Theorem 2】</a:t>
            </a:r>
            <a:r>
              <a:rPr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Generalized Pigeonhole Principle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 are placed into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</a:t>
            </a:r>
          </a:p>
          <a:p>
            <a:pPr eaLnBrk="0" hangingPunc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 box containing at least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objects. </a:t>
            </a:r>
          </a:p>
        </p:txBody>
      </p:sp>
      <p:sp>
        <p:nvSpPr>
          <p:cNvPr id="30" name="Text Box 5"/>
          <p:cNvSpPr txBox="1"/>
          <p:nvPr/>
        </p:nvSpPr>
        <p:spPr>
          <a:xfrm>
            <a:off x="290513" y="3000375"/>
            <a:ext cx="487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14313" y="3638550"/>
            <a:ext cx="7924800" cy="1647825"/>
            <a:chOff x="336" y="2802"/>
            <a:chExt cx="4992" cy="1038"/>
          </a:xfrm>
        </p:grpSpPr>
        <p:sp>
          <p:nvSpPr>
            <p:cNvPr id="15368" name="AutoShape 7"/>
            <p:cNvSpPr/>
            <p:nvPr/>
          </p:nvSpPr>
          <p:spPr>
            <a:xfrm>
              <a:off x="336" y="2832"/>
              <a:ext cx="4992" cy="1008"/>
            </a:xfrm>
            <a:prstGeom prst="flowChartDocumen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t" anchorCtr="0"/>
            <a:lstStyle/>
            <a:p>
              <a:pPr eaLnBrk="0" hangingPunct="0">
                <a:buFontTx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, If           , then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there must exist elements</a:t>
              </a:r>
            </a:p>
            <a:p>
              <a:pPr eaLnBrk="0" hangingPunct="0">
                <a:buFontTx/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such that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369" name="Object 8"/>
            <p:cNvGraphicFramePr>
              <a:graphicFrameLocks noChangeAspect="1"/>
            </p:cNvGraphicFramePr>
            <p:nvPr/>
          </p:nvGraphicFramePr>
          <p:xfrm>
            <a:off x="384" y="2880"/>
            <a:ext cx="8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r:id="rId5" imgW="685800" imgH="203200" progId="Equation.3">
                    <p:embed/>
                  </p:oleObj>
                </mc:Choice>
                <mc:Fallback>
                  <p:oleObj r:id="rId5" imgW="685800" imgH="203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" y="2880"/>
                          <a:ext cx="816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9"/>
            <p:cNvGraphicFramePr>
              <a:graphicFrameLocks noChangeAspect="1"/>
            </p:cNvGraphicFramePr>
            <p:nvPr/>
          </p:nvGraphicFramePr>
          <p:xfrm>
            <a:off x="1488" y="2802"/>
            <a:ext cx="48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r:id="rId7" imgW="622300" imgH="457200" progId="Equation.3">
                    <p:embed/>
                  </p:oleObj>
                </mc:Choice>
                <mc:Fallback>
                  <p:oleObj r:id="rId7" imgW="622300" imgH="457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8" y="2802"/>
                          <a:ext cx="48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0"/>
            <p:cNvGraphicFramePr>
              <a:graphicFrameLocks noChangeAspect="1"/>
            </p:cNvGraphicFramePr>
            <p:nvPr/>
          </p:nvGraphicFramePr>
          <p:xfrm>
            <a:off x="432" y="3120"/>
            <a:ext cx="1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r:id="rId9" imgW="1028700" imgH="228600" progId="Equation.3">
                    <p:embed/>
                  </p:oleObj>
                </mc:Choice>
                <mc:Fallback>
                  <p:oleObj r:id="rId9" imgW="10287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" y="3120"/>
                          <a:ext cx="121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1"/>
            <p:cNvGraphicFramePr>
              <a:graphicFrameLocks noChangeAspect="1"/>
            </p:cNvGraphicFramePr>
            <p:nvPr/>
          </p:nvGraphicFramePr>
          <p:xfrm>
            <a:off x="1728" y="3360"/>
            <a:ext cx="2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r:id="rId11" imgW="2209800" imgH="228600" progId="Equation.3">
                    <p:embed/>
                  </p:oleObj>
                </mc:Choice>
                <mc:Fallback>
                  <p:oleObj r:id="rId11" imgW="22098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28" y="3360"/>
                          <a:ext cx="261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Text Box 3"/>
          <p:cNvSpPr txBox="1"/>
          <p:nvPr/>
        </p:nvSpPr>
        <p:spPr>
          <a:xfrm>
            <a:off x="0" y="500063"/>
            <a:ext cx="8715375" cy="1274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1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What is the least number of area codes needed</a:t>
            </a:r>
          </a:p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guarantee that the 25 million phones in a state have distinct 10-digit telephone numbers? </a:t>
            </a:r>
          </a:p>
        </p:txBody>
      </p:sp>
      <p:sp>
        <p:nvSpPr>
          <p:cNvPr id="17411" name="Text Box 4"/>
          <p:cNvSpPr txBox="1"/>
          <p:nvPr/>
        </p:nvSpPr>
        <p:spPr>
          <a:xfrm>
            <a:off x="1714500" y="1857375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—     —     </a:t>
            </a:r>
          </a:p>
        </p:txBody>
      </p:sp>
      <p:grpSp>
        <p:nvGrpSpPr>
          <p:cNvPr id="17412" name="Group 5"/>
          <p:cNvGrpSpPr/>
          <p:nvPr/>
        </p:nvGrpSpPr>
        <p:grpSpPr>
          <a:xfrm>
            <a:off x="1790700" y="2314575"/>
            <a:ext cx="990600" cy="622300"/>
            <a:chOff x="1200" y="2112"/>
            <a:chExt cx="624" cy="392"/>
          </a:xfrm>
        </p:grpSpPr>
        <p:grpSp>
          <p:nvGrpSpPr>
            <p:cNvPr id="17413" name="Group 6"/>
            <p:cNvGrpSpPr/>
            <p:nvPr/>
          </p:nvGrpSpPr>
          <p:grpSpPr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17414" name="Line 7"/>
              <p:cNvSpPr/>
              <p:nvPr/>
            </p:nvSpPr>
            <p:spPr>
              <a:xfrm>
                <a:off x="3264" y="3600"/>
                <a:ext cx="18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15" name="Line 8"/>
              <p:cNvSpPr/>
              <p:nvPr/>
            </p:nvSpPr>
            <p:spPr>
              <a:xfrm flipV="1">
                <a:off x="32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16" name="Line 9"/>
              <p:cNvSpPr/>
              <p:nvPr/>
            </p:nvSpPr>
            <p:spPr>
              <a:xfrm flipV="1">
                <a:off x="51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17" name="Text Box 10"/>
            <p:cNvSpPr txBox="1"/>
            <p:nvPr/>
          </p:nvSpPr>
          <p:spPr>
            <a:xfrm>
              <a:off x="1200" y="2151"/>
              <a:ext cx="624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area code</a:t>
              </a:r>
            </a:p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17418" name="Group 11"/>
          <p:cNvGrpSpPr/>
          <p:nvPr/>
        </p:nvGrpSpPr>
        <p:grpSpPr>
          <a:xfrm>
            <a:off x="3314700" y="2314575"/>
            <a:ext cx="990600" cy="622300"/>
            <a:chOff x="1200" y="2112"/>
            <a:chExt cx="624" cy="392"/>
          </a:xfrm>
        </p:grpSpPr>
        <p:grpSp>
          <p:nvGrpSpPr>
            <p:cNvPr id="17419" name="Group 12"/>
            <p:cNvGrpSpPr/>
            <p:nvPr/>
          </p:nvGrpSpPr>
          <p:grpSpPr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17420" name="Line 13"/>
              <p:cNvSpPr/>
              <p:nvPr/>
            </p:nvSpPr>
            <p:spPr>
              <a:xfrm>
                <a:off x="3264" y="3600"/>
                <a:ext cx="18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1" name="Line 14"/>
              <p:cNvSpPr/>
              <p:nvPr/>
            </p:nvSpPr>
            <p:spPr>
              <a:xfrm flipV="1">
                <a:off x="32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2" name="Line 15"/>
              <p:cNvSpPr/>
              <p:nvPr/>
            </p:nvSpPr>
            <p:spPr>
              <a:xfrm flipV="1">
                <a:off x="51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23" name="Text Box 16"/>
            <p:cNvSpPr txBox="1"/>
            <p:nvPr/>
          </p:nvSpPr>
          <p:spPr>
            <a:xfrm>
              <a:off x="1200" y="2151"/>
              <a:ext cx="624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office code</a:t>
              </a:r>
            </a:p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17424" name="Group 17"/>
          <p:cNvGrpSpPr/>
          <p:nvPr/>
        </p:nvGrpSpPr>
        <p:grpSpPr>
          <a:xfrm>
            <a:off x="4872038" y="2314575"/>
            <a:ext cx="1447800" cy="622300"/>
            <a:chOff x="1200" y="2112"/>
            <a:chExt cx="624" cy="392"/>
          </a:xfrm>
        </p:grpSpPr>
        <p:grpSp>
          <p:nvGrpSpPr>
            <p:cNvPr id="17425" name="Group 18"/>
            <p:cNvGrpSpPr/>
            <p:nvPr/>
          </p:nvGrpSpPr>
          <p:grpSpPr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17426" name="Line 19"/>
              <p:cNvSpPr/>
              <p:nvPr/>
            </p:nvSpPr>
            <p:spPr>
              <a:xfrm>
                <a:off x="3264" y="3600"/>
                <a:ext cx="18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7" name="Line 20"/>
              <p:cNvSpPr/>
              <p:nvPr/>
            </p:nvSpPr>
            <p:spPr>
              <a:xfrm flipV="1">
                <a:off x="32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8" name="Line 21"/>
              <p:cNvSpPr/>
              <p:nvPr/>
            </p:nvSpPr>
            <p:spPr>
              <a:xfrm flipV="1">
                <a:off x="5164" y="3552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29" name="Text Box 22"/>
            <p:cNvSpPr txBox="1"/>
            <p:nvPr/>
          </p:nvSpPr>
          <p:spPr>
            <a:xfrm>
              <a:off x="1200" y="2151"/>
              <a:ext cx="624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station code</a:t>
              </a:r>
            </a:p>
            <a:p>
              <a:pPr algn="ctr"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XXXX</a:t>
              </a:r>
            </a:p>
          </p:txBody>
        </p:sp>
      </p:grpSp>
      <p:sp>
        <p:nvSpPr>
          <p:cNvPr id="17430" name="Text Box 23"/>
          <p:cNvSpPr txBox="1"/>
          <p:nvPr/>
        </p:nvSpPr>
        <p:spPr>
          <a:xfrm>
            <a:off x="6743700" y="1857375"/>
            <a:ext cx="1752600" cy="696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N: 2 - 9 </a:t>
            </a:r>
          </a:p>
          <a:p>
            <a:pPr marL="457200" indent="-457200" eaLnBrk="0" hangingPunct="0">
              <a:spcBef>
                <a:spcPct val="2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X: 0 - 9</a:t>
            </a:r>
          </a:p>
        </p:txBody>
      </p:sp>
      <p:sp>
        <p:nvSpPr>
          <p:cNvPr id="1814552" name="Text Box 24"/>
          <p:cNvSpPr txBox="1"/>
          <p:nvPr/>
        </p:nvSpPr>
        <p:spPr>
          <a:xfrm>
            <a:off x="285750" y="3214688"/>
            <a:ext cx="8143875" cy="2432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arenBoth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phone numbers of the form NXX-XXXX </a:t>
            </a:r>
          </a:p>
          <a:p>
            <a:pPr marL="457200" indent="-457200"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8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10</a:t>
            </a:r>
            <a:r>
              <a:rPr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8,000,000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arenBoth" startAt="2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generalized pigeonhole principle, among 25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million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phones, at least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25/8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=4 of them must have identical numbers.</a:t>
            </a:r>
          </a:p>
          <a:p>
            <a:pPr marL="457200" indent="-457200"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Hence, at least 4 area codes are required to ensure that all 10-digit </a:t>
            </a:r>
          </a:p>
          <a:p>
            <a:pPr marL="457200" indent="-457200"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numbers are different.</a:t>
            </a:r>
          </a:p>
        </p:txBody>
      </p:sp>
      <p:sp>
        <p:nvSpPr>
          <p:cNvPr id="17432" name="Text Box 25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6579" name="Text Box 3"/>
          <p:cNvSpPr txBox="1"/>
          <p:nvPr/>
        </p:nvSpPr>
        <p:spPr>
          <a:xfrm>
            <a:off x="0" y="571500"/>
            <a:ext cx="8929688" cy="24558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2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bowl contains 10 red balls and 10 blue balls. One selects balls at random without looking at them.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How many balls must be select to be sure of having at least three balls of the same color?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How many balls must he select to be sure of having at least three blue balls? </a:t>
            </a:r>
          </a:p>
        </p:txBody>
      </p:sp>
      <p:sp>
        <p:nvSpPr>
          <p:cNvPr id="1816580" name="Text Box 4"/>
          <p:cNvSpPr txBox="1"/>
          <p:nvPr/>
        </p:nvSpPr>
        <p:spPr>
          <a:xfrm>
            <a:off x="285750" y="3071813"/>
            <a:ext cx="8643938" cy="3046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40000"/>
              </a:spcBef>
              <a:buFontTx/>
              <a:buNone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marL="457200" indent="-457200" eaLnBrk="0" hangingPunct="0">
              <a:spcBef>
                <a:spcPct val="4000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(1) pigeonholes:  red, blue color     pigeons: balls </a:t>
            </a:r>
          </a:p>
          <a:p>
            <a:pPr marL="457200" indent="-457200" eaLnBrk="0" hangingPunct="0">
              <a:spcBef>
                <a:spcPct val="4000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By the generalized pigeonhole principle,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5/2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=3</a:t>
            </a:r>
          </a:p>
          <a:p>
            <a:pPr marL="457200" indent="-457200" eaLnBrk="0" hangingPunct="0">
              <a:spcBef>
                <a:spcPct val="4000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5 balls suffice.</a:t>
            </a:r>
          </a:p>
          <a:p>
            <a:pPr marL="457200" indent="-457200" eaLnBrk="0" hangingPunct="0">
              <a:spcBef>
                <a:spcPct val="40000"/>
              </a:spcBef>
              <a:buFontTx/>
              <a:buAutoNum type="arabicParenBoth" startAt="2"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13 balls are needed.</a:t>
            </a:r>
          </a:p>
          <a:p>
            <a:pPr marL="457200" indent="-457200" eaLnBrk="0" hangingPunct="0">
              <a:spcBef>
                <a:spcPct val="4000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At most 10 of them are red, so at least three are blue.</a:t>
            </a:r>
          </a:p>
        </p:txBody>
      </p:sp>
      <p:sp>
        <p:nvSpPr>
          <p:cNvPr id="19460" name="Text Box 5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6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/>
      <p:bldP spid="181658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8627" name="Text Box 3"/>
          <p:cNvSpPr txBox="1">
            <a:spLocks noChangeArrowheads="1"/>
          </p:cNvSpPr>
          <p:nvPr/>
        </p:nvSpPr>
        <p:spPr bwMode="auto">
          <a:xfrm>
            <a:off x="0" y="500063"/>
            <a:ext cx="8426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 eaLnBrk="0" hangingPunct="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Some elegant applications of the pigeonhole principle</a:t>
            </a:r>
            <a:r>
              <a:rPr kumimoji="1" lang="en-US" altLang="zh-CN" sz="2000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18628" name="Line 4"/>
          <p:cNvSpPr/>
          <p:nvPr/>
        </p:nvSpPr>
        <p:spPr>
          <a:xfrm flipV="1">
            <a:off x="214313" y="1000125"/>
            <a:ext cx="7921625" cy="1270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8629" name="Text Box 5"/>
          <p:cNvSpPr txBox="1"/>
          <p:nvPr/>
        </p:nvSpPr>
        <p:spPr>
          <a:xfrm>
            <a:off x="0" y="1071563"/>
            <a:ext cx="885825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3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 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Show that among any </a:t>
            </a:r>
            <a:r>
              <a:rPr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+1 positive integers not exceeding 2</a:t>
            </a:r>
            <a:r>
              <a:rPr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there must be an integer that divides one of the other integers. </a:t>
            </a:r>
          </a:p>
        </p:txBody>
      </p:sp>
      <p:sp>
        <p:nvSpPr>
          <p:cNvPr id="1818630" name="Text Box 6"/>
          <p:cNvSpPr txBox="1"/>
          <p:nvPr/>
        </p:nvSpPr>
        <p:spPr>
          <a:xfrm>
            <a:off x="71438" y="18542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buFontTx/>
              <a:buNone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lang="en-US" altLang="zh-CN" baseline="-2500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04838" y="2260600"/>
            <a:ext cx="6705600" cy="427038"/>
            <a:chOff x="672" y="1840"/>
            <a:chExt cx="4224" cy="269"/>
          </a:xfrm>
        </p:grpSpPr>
        <p:sp>
          <p:nvSpPr>
            <p:cNvPr id="21511" name="Text Box 8"/>
            <p:cNvSpPr txBox="1"/>
            <p:nvPr/>
          </p:nvSpPr>
          <p:spPr>
            <a:xfrm>
              <a:off x="672" y="1840"/>
              <a:ext cx="4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 positive integers be</a:t>
              </a:r>
            </a:p>
          </p:txBody>
        </p:sp>
        <p:graphicFrame>
          <p:nvGraphicFramePr>
            <p:cNvPr id="21512" name="Object 9"/>
            <p:cNvGraphicFramePr>
              <a:graphicFrameLocks noChangeAspect="1"/>
            </p:cNvGraphicFramePr>
            <p:nvPr/>
          </p:nvGraphicFramePr>
          <p:xfrm>
            <a:off x="2880" y="1882"/>
            <a:ext cx="154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r:id="rId6" imgW="1574800" imgH="228600" progId="Equation.3">
                    <p:embed/>
                  </p:oleObj>
                </mc:Choice>
                <mc:Fallback>
                  <p:oleObj r:id="rId6" imgW="1574800" imgH="2286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80" y="1882"/>
                          <a:ext cx="1549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604838" y="2768600"/>
            <a:ext cx="7239000" cy="762000"/>
            <a:chOff x="480" y="1200"/>
            <a:chExt cx="4560" cy="480"/>
          </a:xfrm>
        </p:grpSpPr>
        <p:sp>
          <p:nvSpPr>
            <p:cNvPr id="21514" name="Text Box 11"/>
            <p:cNvSpPr txBox="1"/>
            <p:nvPr/>
          </p:nvSpPr>
          <p:spPr>
            <a:xfrm>
              <a:off x="480" y="1200"/>
              <a:ext cx="4560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Write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=1,2,</a:t>
              </a:r>
              <a:r>
                <a:rPr lang="en-US" altLang="zh-CN" sz="220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+1) as         ,  where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is a nonnegative integer and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is an odd positive integer less than 2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n.</a:t>
              </a:r>
            </a:p>
          </p:txBody>
        </p:sp>
        <p:graphicFrame>
          <p:nvGraphicFramePr>
            <p:cNvPr id="21515" name="Object 12"/>
            <p:cNvGraphicFramePr>
              <a:graphicFrameLocks noChangeAspect="1"/>
            </p:cNvGraphicFramePr>
            <p:nvPr/>
          </p:nvGraphicFramePr>
          <p:xfrm>
            <a:off x="2430" y="1221"/>
            <a:ext cx="3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r:id="rId8" imgW="342900" imgH="241300" progId="Equation.3">
                    <p:embed/>
                  </p:oleObj>
                </mc:Choice>
                <mc:Fallback>
                  <p:oleObj r:id="rId8" imgW="342900" imgH="241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30" y="1221"/>
                          <a:ext cx="396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8637" name="Text Box 13"/>
          <p:cNvSpPr txBox="1"/>
          <p:nvPr/>
        </p:nvSpPr>
        <p:spPr>
          <a:xfrm>
            <a:off x="604838" y="3606800"/>
            <a:ext cx="7239000" cy="1096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there are only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odd positive integers  less than 2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n,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pigeonhole principle it follows that there exist integers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such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818638" name="Text Box 14"/>
          <p:cNvSpPr txBox="1"/>
          <p:nvPr/>
        </p:nvSpPr>
        <p:spPr>
          <a:xfrm>
            <a:off x="604838" y="4826000"/>
            <a:ext cx="72390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</p:txBody>
      </p:sp>
      <p:graphicFrame>
        <p:nvGraphicFramePr>
          <p:cNvPr id="1818639" name="Object 15"/>
          <p:cNvGraphicFramePr>
            <a:graphicFrameLocks noChangeAspect="1"/>
          </p:cNvGraphicFramePr>
          <p:nvPr/>
        </p:nvGraphicFramePr>
        <p:xfrm>
          <a:off x="1785938" y="4786313"/>
          <a:ext cx="2408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10" imgW="1422400" imgH="266700" progId="Equation.3">
                  <p:embed/>
                </p:oleObj>
              </mc:Choice>
              <mc:Fallback>
                <p:oleObj r:id="rId10" imgW="1422400" imgH="266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5938" y="4786313"/>
                        <a:ext cx="2408237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8640" name="Text Box 16"/>
          <p:cNvSpPr txBox="1"/>
          <p:nvPr/>
        </p:nvSpPr>
        <p:spPr>
          <a:xfrm>
            <a:off x="604838" y="5359400"/>
            <a:ext cx="72390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It follows that if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j,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while if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</a:p>
        </p:txBody>
      </p:sp>
      <p:sp>
        <p:nvSpPr>
          <p:cNvPr id="21520" name="Text Box 17"/>
          <p:cNvSpPr txBox="1"/>
          <p:nvPr/>
        </p:nvSpPr>
        <p:spPr>
          <a:xfrm>
            <a:off x="5486400" y="44450"/>
            <a:ext cx="3505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1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1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ldLvl="0" animBg="1"/>
      <p:bldP spid="1818629" grpId="0"/>
      <p:bldP spid="1818630" grpId="0" build="p"/>
      <p:bldP spid="1818637" grpId="0"/>
      <p:bldP spid="1818638" grpId="0"/>
      <p:bldP spid="18186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Text Box 2"/>
          <p:cNvSpPr txBox="1"/>
          <p:nvPr/>
        </p:nvSpPr>
        <p:spPr>
          <a:xfrm>
            <a:off x="5486400" y="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23555" name="Text Box 3"/>
          <p:cNvSpPr txBox="1"/>
          <p:nvPr/>
        </p:nvSpPr>
        <p:spPr>
          <a:xfrm>
            <a:off x="228600" y="415925"/>
            <a:ext cx="86106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4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During 11 weeks football games will be held at least 1 game a day, but at most 12 games be arranged each week. Show that there must be a period of some number of consecutive days during which exactly 21 games must be played.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7892" name="Text Box 4"/>
          <p:cNvSpPr txBox="1"/>
          <p:nvPr/>
        </p:nvSpPr>
        <p:spPr>
          <a:xfrm>
            <a:off x="533400" y="2092325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buFontTx/>
              <a:buNone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57893" name="Object 2"/>
          <p:cNvGraphicFramePr>
            <a:graphicFrameLocks noChangeAspect="1"/>
          </p:cNvGraphicFramePr>
          <p:nvPr/>
        </p:nvGraphicFramePr>
        <p:xfrm>
          <a:off x="1981200" y="2724150"/>
          <a:ext cx="1066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r:id="rId4" imgW="673100" imgH="431800" progId="Equation.3">
                  <p:embed/>
                </p:oleObj>
              </mc:Choice>
              <mc:Fallback>
                <p:oleObj r:id="rId4" imgW="6731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724150"/>
                        <a:ext cx="10668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4" name="Object 3"/>
          <p:cNvGraphicFramePr>
            <a:graphicFrameLocks noChangeAspect="1"/>
          </p:cNvGraphicFramePr>
          <p:nvPr/>
        </p:nvGraphicFramePr>
        <p:xfrm>
          <a:off x="3810000" y="2833688"/>
          <a:ext cx="3910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r:id="rId6" imgW="2070100" imgH="228600" progId="Equation.3">
                  <p:embed/>
                </p:oleObj>
              </mc:Choice>
              <mc:Fallback>
                <p:oleObj r:id="rId6" imgW="20701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2833688"/>
                        <a:ext cx="39100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5" name="Object 4"/>
          <p:cNvGraphicFramePr>
            <a:graphicFrameLocks noChangeAspect="1"/>
          </p:cNvGraphicFramePr>
          <p:nvPr/>
        </p:nvGraphicFramePr>
        <p:xfrm>
          <a:off x="1981200" y="3373438"/>
          <a:ext cx="138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r:id="rId8" imgW="736600" imgH="228600" progId="Equation.3">
                  <p:embed/>
                </p:oleObj>
              </mc:Choice>
              <mc:Fallback>
                <p:oleObj r:id="rId8" imgW="7366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3373438"/>
                        <a:ext cx="13811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6" name="Object 5"/>
          <p:cNvGraphicFramePr>
            <a:graphicFrameLocks noChangeAspect="1"/>
          </p:cNvGraphicFramePr>
          <p:nvPr/>
        </p:nvGraphicFramePr>
        <p:xfrm>
          <a:off x="4006850" y="3389313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r:id="rId10" imgW="2311400" imgH="228600" progId="Equation.3">
                  <p:embed/>
                </p:oleObj>
              </mc:Choice>
              <mc:Fallback>
                <p:oleObj r:id="rId10" imgW="23114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06850" y="3389313"/>
                        <a:ext cx="43926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7" name="Object 6"/>
          <p:cNvGraphicFramePr>
            <a:graphicFrameLocks noChangeAspect="1"/>
          </p:cNvGraphicFramePr>
          <p:nvPr/>
        </p:nvGraphicFramePr>
        <p:xfrm>
          <a:off x="1981200" y="3978275"/>
          <a:ext cx="3357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r:id="rId12" imgW="1777365" imgH="228600" progId="Equation.3">
                  <p:embed/>
                </p:oleObj>
              </mc:Choice>
              <mc:Fallback>
                <p:oleObj r:id="rId12" imgW="1777365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1200" y="3978275"/>
                        <a:ext cx="33575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8" name="Object 7"/>
          <p:cNvGraphicFramePr>
            <a:graphicFrameLocks noChangeAspect="1"/>
          </p:cNvGraphicFramePr>
          <p:nvPr/>
        </p:nvGraphicFramePr>
        <p:xfrm>
          <a:off x="5853113" y="3949700"/>
          <a:ext cx="1895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r:id="rId14" imgW="965200" imgH="215900" progId="Equation.3">
                  <p:embed/>
                </p:oleObj>
              </mc:Choice>
              <mc:Fallback>
                <p:oleObj r:id="rId14" imgW="96520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53113" y="3949700"/>
                        <a:ext cx="18954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9" name="Object 8"/>
          <p:cNvGraphicFramePr>
            <a:graphicFrameLocks noChangeAspect="1"/>
          </p:cNvGraphicFramePr>
          <p:nvPr/>
        </p:nvGraphicFramePr>
        <p:xfrm>
          <a:off x="1981200" y="4516438"/>
          <a:ext cx="3719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16" imgW="2044700" imgH="241300" progId="Equation.3">
                  <p:embed/>
                </p:oleObj>
              </mc:Choice>
              <mc:Fallback>
                <p:oleObj r:id="rId16" imgW="20447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1200" y="4516438"/>
                        <a:ext cx="37195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0" name="Object 9"/>
          <p:cNvGraphicFramePr>
            <a:graphicFrameLocks noChangeAspect="1"/>
          </p:cNvGraphicFramePr>
          <p:nvPr/>
        </p:nvGraphicFramePr>
        <p:xfrm>
          <a:off x="1981200" y="5016500"/>
          <a:ext cx="139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r:id="rId18" imgW="774065" imgH="241300" progId="Equation.3">
                  <p:embed/>
                </p:oleObj>
              </mc:Choice>
              <mc:Fallback>
                <p:oleObj r:id="rId18" imgW="774065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1200" y="5016500"/>
                        <a:ext cx="13954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1" name="Object 10"/>
          <p:cNvGraphicFramePr>
            <a:graphicFrameLocks noChangeAspect="1"/>
          </p:cNvGraphicFramePr>
          <p:nvPr/>
        </p:nvGraphicFramePr>
        <p:xfrm>
          <a:off x="2000250" y="5445125"/>
          <a:ext cx="3519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r:id="rId20" imgW="1943100" imgH="241300" progId="Equation.3">
                  <p:embed/>
                </p:oleObj>
              </mc:Choice>
              <mc:Fallback>
                <p:oleObj r:id="rId20" imgW="1943100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00250" y="5445125"/>
                        <a:ext cx="35194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2" name="Object 11"/>
          <p:cNvGraphicFramePr>
            <a:graphicFrameLocks noChangeAspect="1"/>
          </p:cNvGraphicFramePr>
          <p:nvPr/>
        </p:nvGraphicFramePr>
        <p:xfrm>
          <a:off x="1420813" y="2420938"/>
          <a:ext cx="6399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r:id="rId22" imgW="4038600" imgH="228600" progId="Equation.3">
                  <p:embed/>
                </p:oleObj>
              </mc:Choice>
              <mc:Fallback>
                <p:oleObj r:id="rId22" imgW="40386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0813" y="2420938"/>
                        <a:ext cx="639921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5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5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5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5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5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5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5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5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5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9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09550" y="685800"/>
            <a:ext cx="8610600" cy="1273175"/>
            <a:chOff x="144" y="432"/>
            <a:chExt cx="5424" cy="802"/>
          </a:xfrm>
        </p:grpSpPr>
        <p:sp>
          <p:nvSpPr>
            <p:cNvPr id="25603" name="Text Box 4"/>
            <p:cNvSpPr txBox="1"/>
            <p:nvPr/>
          </p:nvSpPr>
          <p:spPr>
            <a:xfrm>
              <a:off x="144" y="432"/>
              <a:ext cx="5424" cy="8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〖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Example 5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〗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Suppose that there are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arbitrary integers                     . Show that there exist some consecutive integers </a:t>
              </a:r>
            </a:p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such that the sum of these integers is the multiple of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5604" name="Object 5"/>
            <p:cNvGraphicFramePr>
              <a:graphicFrameLocks noChangeAspect="1"/>
            </p:cNvGraphicFramePr>
            <p:nvPr/>
          </p:nvGraphicFramePr>
          <p:xfrm>
            <a:off x="4298" y="705"/>
            <a:ext cx="80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r:id="rId5" imgW="711200" imgH="228600" progId="Equation.3">
                    <p:embed/>
                  </p:oleObj>
                </mc:Choice>
                <mc:Fallback>
                  <p:oleObj r:id="rId5" imgW="7112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98" y="705"/>
                          <a:ext cx="80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18" name="Text Box 6"/>
          <p:cNvSpPr txBox="1"/>
          <p:nvPr/>
        </p:nvSpPr>
        <p:spPr>
          <a:xfrm>
            <a:off x="533400" y="20574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buFontTx/>
              <a:buNone/>
            </a:pPr>
            <a:r>
              <a:rPr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830919" name="Object 2"/>
          <p:cNvGraphicFramePr>
            <a:graphicFrameLocks noChangeAspect="1"/>
          </p:cNvGraphicFramePr>
          <p:nvPr/>
        </p:nvGraphicFramePr>
        <p:xfrm>
          <a:off x="1752600" y="2514600"/>
          <a:ext cx="2667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7" imgW="1435100" imgH="431800" progId="Equation.3">
                  <p:embed/>
                </p:oleObj>
              </mc:Choice>
              <mc:Fallback>
                <p:oleObj r:id="rId7" imgW="14351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514600"/>
                        <a:ext cx="26670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1714500" y="4357688"/>
            <a:ext cx="7162800" cy="503237"/>
            <a:chOff x="576" y="2748"/>
            <a:chExt cx="4512" cy="276"/>
          </a:xfrm>
        </p:grpSpPr>
        <p:graphicFrame>
          <p:nvGraphicFramePr>
            <p:cNvPr id="25608" name="Object 4"/>
            <p:cNvGraphicFramePr>
              <a:graphicFrameLocks noChangeAspect="1"/>
            </p:cNvGraphicFramePr>
            <p:nvPr/>
          </p:nvGraphicFramePr>
          <p:xfrm>
            <a:off x="1014" y="2791"/>
            <a:ext cx="7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r:id="rId9" imgW="736600" imgH="228600" progId="Equation.3">
                    <p:embed/>
                  </p:oleObj>
                </mc:Choice>
                <mc:Fallback>
                  <p:oleObj r:id="rId9" imgW="736600" imgH="228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4" y="2791"/>
                          <a:ext cx="755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10"/>
            <p:cNvSpPr txBox="1"/>
            <p:nvPr/>
          </p:nvSpPr>
          <p:spPr>
            <a:xfrm>
              <a:off x="576" y="2748"/>
              <a:ext cx="4512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 eaLnBrk="0" hangingPunct="0">
                <a:buNone/>
              </a:pP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714500" y="3571875"/>
            <a:ext cx="7162800" cy="503238"/>
            <a:chOff x="624" y="2112"/>
            <a:chExt cx="4512" cy="288"/>
          </a:xfrm>
        </p:grpSpPr>
        <p:sp>
          <p:nvSpPr>
            <p:cNvPr id="25611" name="Text Box 12"/>
            <p:cNvSpPr txBox="1"/>
            <p:nvPr/>
          </p:nvSpPr>
          <p:spPr>
            <a:xfrm>
              <a:off x="624" y="2112"/>
              <a:ext cx="451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 eaLnBrk="0" hangingPunct="0">
                <a:buNone/>
              </a:pP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25612" name="Object 3"/>
            <p:cNvGraphicFramePr>
              <a:graphicFrameLocks noChangeAspect="1"/>
            </p:cNvGraphicFramePr>
            <p:nvPr/>
          </p:nvGraphicFramePr>
          <p:xfrm>
            <a:off x="1008" y="2160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r:id="rId11" imgW="635000" imgH="228600" progId="Equation.3">
                    <p:embed/>
                  </p:oleObj>
                </mc:Choice>
                <mc:Fallback>
                  <p:oleObj r:id="rId11" imgW="635000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8" y="2160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26" name="Line 14"/>
          <p:cNvSpPr/>
          <p:nvPr/>
        </p:nvSpPr>
        <p:spPr>
          <a:xfrm>
            <a:off x="2743200" y="1858963"/>
            <a:ext cx="302418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0927" name="Line 15"/>
          <p:cNvSpPr/>
          <p:nvPr/>
        </p:nvSpPr>
        <p:spPr>
          <a:xfrm flipV="1">
            <a:off x="6286500" y="1844675"/>
            <a:ext cx="2101850" cy="14288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5" name="Text Box 16"/>
          <p:cNvSpPr txBox="1"/>
          <p:nvPr/>
        </p:nvSpPr>
        <p:spPr>
          <a:xfrm>
            <a:off x="5486400" y="587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25616" name="TextBox 16"/>
          <p:cNvSpPr txBox="1"/>
          <p:nvPr/>
        </p:nvSpPr>
        <p:spPr>
          <a:xfrm>
            <a:off x="3643313" y="3571875"/>
            <a:ext cx="421481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None/>
            </a:pPr>
            <a:r>
              <a:rPr lang="en-US" altLang="zh-CN">
                <a:latin typeface="楷体_GB2312" pitchFamily="49" charset="-122"/>
              </a:rPr>
              <a:t>Then ai gives the result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5617" name="TextBox 17"/>
          <p:cNvSpPr txBox="1"/>
          <p:nvPr/>
        </p:nvSpPr>
        <p:spPr>
          <a:xfrm>
            <a:off x="3929063" y="4429125"/>
            <a:ext cx="4214812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None/>
            </a:pP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</a:rPr>
              <a:t>The remainders are ranging from 1, n-1; two of them have the same remainder, and their difference gives the result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59" name="Text Box 3"/>
          <p:cNvSpPr txBox="1"/>
          <p:nvPr/>
        </p:nvSpPr>
        <p:spPr>
          <a:xfrm>
            <a:off x="228600" y="685800"/>
            <a:ext cx="86106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7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</a:t>
            </a:r>
            <a:r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Assume that in a group of six people, each pair of individuals consists of two friends or two enemies. Show that there are either three mutual friends or three mutual enemies in the group.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37060" name="Text Box 4"/>
          <p:cNvSpPr txBox="1"/>
          <p:nvPr/>
        </p:nvSpPr>
        <p:spPr>
          <a:xfrm>
            <a:off x="357188" y="1857375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buFontTx/>
              <a:buNone/>
            </a:pPr>
            <a:r>
              <a:rPr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837061" name="Text Box 5"/>
          <p:cNvSpPr txBox="1"/>
          <p:nvPr/>
        </p:nvSpPr>
        <p:spPr>
          <a:xfrm>
            <a:off x="642938" y="2786063"/>
            <a:ext cx="7239000" cy="1446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Take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into consideration. Of the five other people in the group, there are either three or more who are friends of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or three or more who are enemies of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.  This follows from the generalized pigeonhole principle. 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723900" y="2286000"/>
            <a:ext cx="7239000" cy="427038"/>
            <a:chOff x="480" y="576"/>
            <a:chExt cx="4560" cy="269"/>
          </a:xfrm>
        </p:grpSpPr>
        <p:sp>
          <p:nvSpPr>
            <p:cNvPr id="27654" name="Text Box 7"/>
            <p:cNvSpPr txBox="1"/>
            <p:nvPr/>
          </p:nvSpPr>
          <p:spPr>
            <a:xfrm>
              <a:off x="480" y="576"/>
              <a:ext cx="45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the six people be </a:t>
              </a:r>
            </a:p>
          </p:txBody>
        </p:sp>
        <p:graphicFrame>
          <p:nvGraphicFramePr>
            <p:cNvPr id="27655" name="Object 6"/>
            <p:cNvGraphicFramePr>
              <a:graphicFrameLocks noChangeAspect="1"/>
            </p:cNvGraphicFramePr>
            <p:nvPr/>
          </p:nvGraphicFramePr>
          <p:xfrm>
            <a:off x="2160" y="606"/>
            <a:ext cx="12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r:id="rId5" imgW="1168400" imgH="228600" progId="Equation.3">
                    <p:embed/>
                  </p:oleObj>
                </mc:Choice>
                <mc:Fallback>
                  <p:oleObj r:id="rId5" imgW="1168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606"/>
                          <a:ext cx="120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>
          <a:xfrm>
            <a:off x="509588" y="5426075"/>
            <a:ext cx="7239000" cy="468313"/>
            <a:chOff x="432" y="3264"/>
            <a:chExt cx="4560" cy="295"/>
          </a:xfrm>
        </p:grpSpPr>
        <p:graphicFrame>
          <p:nvGraphicFramePr>
            <p:cNvPr id="27657" name="Object 5"/>
            <p:cNvGraphicFramePr>
              <a:graphicFrameLocks noChangeAspect="1"/>
            </p:cNvGraphicFramePr>
            <p:nvPr/>
          </p:nvGraphicFramePr>
          <p:xfrm>
            <a:off x="768" y="3276"/>
            <a:ext cx="297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r:id="rId7" imgW="2501900" imgH="241300" progId="Equation.3">
                    <p:embed/>
                  </p:oleObj>
                </mc:Choice>
                <mc:Fallback>
                  <p:oleObj r:id="rId7" imgW="2501900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3276"/>
                          <a:ext cx="2976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13"/>
            <p:cNvSpPr txBox="1"/>
            <p:nvPr/>
          </p:nvSpPr>
          <p:spPr>
            <a:xfrm>
              <a:off x="432" y="3264"/>
              <a:ext cx="45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(2)  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71500" y="4286250"/>
            <a:ext cx="7239000" cy="427038"/>
            <a:chOff x="384" y="2784"/>
            <a:chExt cx="4560" cy="269"/>
          </a:xfrm>
        </p:grpSpPr>
        <p:sp>
          <p:nvSpPr>
            <p:cNvPr id="27660" name="Text Box 15"/>
            <p:cNvSpPr txBox="1"/>
            <p:nvPr/>
          </p:nvSpPr>
          <p:spPr>
            <a:xfrm>
              <a:off x="384" y="2784"/>
              <a:ext cx="45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  <a:buFontTx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(1)  </a:t>
              </a:r>
            </a:p>
          </p:txBody>
        </p:sp>
        <p:graphicFrame>
          <p:nvGraphicFramePr>
            <p:cNvPr id="27661" name="Object 4"/>
            <p:cNvGraphicFramePr>
              <a:graphicFrameLocks noChangeAspect="1"/>
            </p:cNvGraphicFramePr>
            <p:nvPr/>
          </p:nvGraphicFramePr>
          <p:xfrm>
            <a:off x="863" y="2799"/>
            <a:ext cx="256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r:id="rId9" imgW="2400300" imgH="241300" progId="Equation.3">
                    <p:embed/>
                  </p:oleObj>
                </mc:Choice>
                <mc:Fallback>
                  <p:oleObj r:id="rId9" imgW="24003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3" y="2799"/>
                          <a:ext cx="2562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2" name="Text Box 17"/>
          <p:cNvSpPr txBox="1"/>
          <p:nvPr/>
        </p:nvSpPr>
        <p:spPr>
          <a:xfrm>
            <a:off x="5486400" y="587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27663" name="文本框 5"/>
          <p:cNvSpPr txBox="1"/>
          <p:nvPr/>
        </p:nvSpPr>
        <p:spPr>
          <a:xfrm>
            <a:off x="1081088" y="4806950"/>
            <a:ext cx="77819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buNone/>
            </a:pPr>
            <a:r>
              <a:rPr lang="zh-CN" altLang="en-US">
                <a:latin typeface="楷体_GB2312" pitchFamily="49" charset="-122"/>
              </a:rPr>
              <a:t>如果</a:t>
            </a:r>
            <a:r>
              <a:rPr lang="en-US" altLang="zh-CN">
                <a:latin typeface="楷体_GB2312" pitchFamily="49" charset="-122"/>
              </a:rPr>
              <a:t>i,j,k</a:t>
            </a:r>
            <a:r>
              <a:rPr lang="zh-CN" altLang="en-US">
                <a:latin typeface="楷体_GB2312" pitchFamily="49" charset="-122"/>
              </a:rPr>
              <a:t>都是敌人，证毕；如果有一对朋友，再加</a:t>
            </a:r>
            <a:r>
              <a:rPr lang="en-US" altLang="zh-CN">
                <a:latin typeface="楷体_GB2312" pitchFamily="49" charset="-122"/>
              </a:rPr>
              <a:t>a1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/>
      <p:bldP spid="1837060" grpId="0" build="p"/>
      <p:bldP spid="18370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3332" name="Text Box 4"/>
          <p:cNvSpPr txBox="1">
            <a:spLocks noChangeArrowheads="1"/>
          </p:cNvSpPr>
          <p:nvPr/>
        </p:nvSpPr>
        <p:spPr bwMode="auto">
          <a:xfrm>
            <a:off x="457200" y="981075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Basic Counting Principles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763333" name="Text Box 5"/>
          <p:cNvSpPr txBox="1"/>
          <p:nvPr/>
        </p:nvSpPr>
        <p:spPr>
          <a:xfrm>
            <a:off x="533400" y="1673225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Sum Rule </a:t>
            </a:r>
          </a:p>
        </p:txBody>
      </p:sp>
      <p:sp>
        <p:nvSpPr>
          <p:cNvPr id="1763335" name="Line 7"/>
          <p:cNvSpPr/>
          <p:nvPr/>
        </p:nvSpPr>
        <p:spPr>
          <a:xfrm>
            <a:off x="609600" y="1433513"/>
            <a:ext cx="393065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97" name="Text Box 8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1763337" name="AutoShape 9"/>
          <p:cNvSpPr/>
          <p:nvPr/>
        </p:nvSpPr>
        <p:spPr>
          <a:xfrm>
            <a:off x="539750" y="2633663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a first task can be done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and a second task in </a:t>
            </a:r>
          </a:p>
          <a:p>
            <a:pPr>
              <a:buFontTx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ways, and if these tasks cannot be done at the same time,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then there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</a:t>
            </a:r>
            <a:r>
              <a:rPr lang="en-US" altLang="zh-CN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 one of these tasks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3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3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6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2" grpId="0" bldLvl="0" animBg="1"/>
      <p:bldP spid="1763333" grpId="0"/>
      <p:bldP spid="176333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5486400" y="4445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/>
          <p:cNvSpPr txBox="1"/>
          <p:nvPr/>
        </p:nvSpPr>
        <p:spPr>
          <a:xfrm>
            <a:off x="381000" y="5715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Ramsey number 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n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（拉姆齐）</a:t>
            </a:r>
            <a:endParaRPr lang="en-US" altLang="zh-CN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244" name="Text Box 4"/>
          <p:cNvSpPr txBox="1"/>
          <p:nvPr/>
        </p:nvSpPr>
        <p:spPr>
          <a:xfrm>
            <a:off x="428625" y="1104900"/>
            <a:ext cx="7824788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Ramsey number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</a:t>
            </a:r>
          </a:p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positive integers greater than or equal to 2, denotes</a:t>
            </a:r>
          </a:p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number of people at a party so that</a:t>
            </a:r>
          </a:p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are either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 friends or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</a:t>
            </a:r>
          </a:p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enemies, assuming that every pair of people at the</a:t>
            </a:r>
          </a:p>
          <a:p>
            <a:pPr marL="457200" indent="-457200" eaLnBrk="0" hangingPunct="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party are friends or enemies.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/>
      <p:bldP spid="1802244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Text Box 4"/>
          <p:cNvSpPr txBox="1"/>
          <p:nvPr/>
        </p:nvSpPr>
        <p:spPr>
          <a:xfrm>
            <a:off x="857250" y="1571625"/>
            <a:ext cx="6781800" cy="2122805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8)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41, 58, 70</a:t>
            </a:r>
            <a:endParaRPr lang="en-US" altLang="zh-CN" dirty="0">
              <a:latin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40, 42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44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8th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162" name="Text Box 2"/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The Basic of Counting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The Pigeonhole Principle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6.5 Generalized Permutations and Combinations </a:t>
            </a:r>
          </a:p>
          <a:p>
            <a:pPr marR="0" defTabSz="91440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6.6 Generating Permutations and Combinations </a:t>
            </a:r>
          </a:p>
        </p:txBody>
      </p:sp>
      <p:sp>
        <p:nvSpPr>
          <p:cNvPr id="1884163" name="Text Box 3"/>
          <p:cNvSpPr txBox="1">
            <a:spLocks noChangeArrowheads="1"/>
          </p:cNvSpPr>
          <p:nvPr/>
        </p:nvSpPr>
        <p:spPr bwMode="auto">
          <a:xfrm>
            <a:off x="179388" y="677863"/>
            <a:ext cx="830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06" name="Text Box 6"/>
          <p:cNvSpPr txBox="1">
            <a:spLocks noChangeArrowheads="1"/>
          </p:cNvSpPr>
          <p:nvPr/>
        </p:nvSpPr>
        <p:spPr bwMode="auto">
          <a:xfrm>
            <a:off x="47625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Permutations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5843" name="Line 7"/>
          <p:cNvSpPr/>
          <p:nvPr/>
        </p:nvSpPr>
        <p:spPr>
          <a:xfrm>
            <a:off x="123825" y="952500"/>
            <a:ext cx="215900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4" name="Text Box 9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  <p:sp>
        <p:nvSpPr>
          <p:cNvPr id="35845" name="Text Box 3"/>
          <p:cNvSpPr txBox="1"/>
          <p:nvPr/>
        </p:nvSpPr>
        <p:spPr>
          <a:xfrm>
            <a:off x="142875" y="1143000"/>
            <a:ext cx="83820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permutation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a set of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distinct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objects is an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ordered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arrangement of these objects.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r-permutation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ordered arrangement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of a set.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5846" name="Text Box 4"/>
          <p:cNvSpPr txBox="1"/>
          <p:nvPr/>
        </p:nvSpPr>
        <p:spPr>
          <a:xfrm>
            <a:off x="357188" y="27146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57188" y="3429000"/>
            <a:ext cx="8001000" cy="161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example,</a:t>
            </a:r>
            <a:endParaRPr kumimoji="1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In how many ways can we select three students from a group of five students to stand in line for a picture?</a:t>
            </a:r>
          </a:p>
          <a:p>
            <a:pPr marL="457200" marR="0" indent="-457200" algn="ctr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286250" y="6400800"/>
            <a:ext cx="609600" cy="457200"/>
          </a:xfrm>
        </p:spPr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53" name="AutoShape 5"/>
          <p:cNvSpPr/>
          <p:nvPr/>
        </p:nvSpPr>
        <p:spPr>
          <a:xfrm>
            <a:off x="214313" y="642938"/>
            <a:ext cx="7935912" cy="1460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【Theorem 1】 The number of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-permutations of a set with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distinct elements is</a:t>
            </a:r>
          </a:p>
          <a:p>
            <a:pPr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366713" y="2319338"/>
            <a:ext cx="8001000" cy="981075"/>
            <a:chOff x="336" y="864"/>
            <a:chExt cx="5040" cy="3983"/>
          </a:xfrm>
        </p:grpSpPr>
        <p:sp>
          <p:nvSpPr>
            <p:cNvPr id="37892" name="Text Box 7"/>
            <p:cNvSpPr txBox="1"/>
            <p:nvPr/>
          </p:nvSpPr>
          <p:spPr>
            <a:xfrm>
              <a:off x="384" y="916"/>
              <a:ext cx="4944" cy="39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solidFill>
                    <a:srgbClr val="66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Proof:</a:t>
              </a:r>
              <a:r>
                <a:rPr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Using the product rule.</a:t>
              </a:r>
              <a:r>
                <a:rPr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>
                <a:spcBef>
                  <a:spcPct val="4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</a:t>
              </a:r>
            </a:p>
          </p:txBody>
        </p:sp>
        <p:sp>
          <p:nvSpPr>
            <p:cNvPr id="37893" name="AutoShape 8"/>
            <p:cNvSpPr/>
            <p:nvPr/>
          </p:nvSpPr>
          <p:spPr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 eaLnBrk="0" hangingPunct="0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1845257" name="Text Box 9"/>
          <p:cNvSpPr txBox="1"/>
          <p:nvPr/>
        </p:nvSpPr>
        <p:spPr>
          <a:xfrm>
            <a:off x="366713" y="3309938"/>
            <a:ext cx="83820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particular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!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0) = 1 </a:t>
            </a:r>
          </a:p>
        </p:txBody>
      </p:sp>
      <p:graphicFrame>
        <p:nvGraphicFramePr>
          <p:cNvPr id="1845258" name="Object 10"/>
          <p:cNvGraphicFramePr>
            <a:graphicFrameLocks noChangeAspect="1"/>
          </p:cNvGraphicFramePr>
          <p:nvPr/>
        </p:nvGraphicFramePr>
        <p:xfrm>
          <a:off x="5989638" y="1298575"/>
          <a:ext cx="1152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10534650" imgH="7239000" progId="Equation.3">
                  <p:embed/>
                </p:oleObj>
              </mc:Choice>
              <mc:Fallback>
                <p:oleObj r:id="rId5" imgW="10534650" imgH="7239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9638" y="1298575"/>
                        <a:ext cx="11525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11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53" grpId="0" bldLvl="0" animBg="1"/>
      <p:bldP spid="184525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299" name="Text Box 3"/>
          <p:cNvSpPr txBox="1"/>
          <p:nvPr/>
        </p:nvSpPr>
        <p:spPr>
          <a:xfrm>
            <a:off x="288925" y="5715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39939" name="Rectangle 4"/>
          <p:cNvSpPr/>
          <p:nvPr/>
        </p:nvSpPr>
        <p:spPr>
          <a:xfrm>
            <a:off x="405765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1847301" name="Text Box 5"/>
          <p:cNvSpPr txBox="1"/>
          <p:nvPr/>
        </p:nvSpPr>
        <p:spPr>
          <a:xfrm>
            <a:off x="87313" y="1793875"/>
            <a:ext cx="87137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f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injection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 of the set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2" name="Text Box 6"/>
          <p:cNvSpPr txBox="1"/>
          <p:nvPr/>
        </p:nvSpPr>
        <p:spPr>
          <a:xfrm>
            <a:off x="447675" y="3090863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3" name="Text Box 7"/>
          <p:cNvSpPr txBox="1"/>
          <p:nvPr/>
        </p:nvSpPr>
        <p:spPr>
          <a:xfrm>
            <a:off x="517525" y="3781425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order the elements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304" name="Text Box 8"/>
          <p:cNvSpPr txBox="1"/>
          <p:nvPr/>
        </p:nvSpPr>
        <p:spPr>
          <a:xfrm>
            <a:off x="71438" y="2441575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injections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39944" name="Rectangle 9"/>
          <p:cNvSpPr/>
          <p:nvPr/>
        </p:nvSpPr>
        <p:spPr>
          <a:xfrm>
            <a:off x="4500563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39945" name="Rectangle 10"/>
          <p:cNvSpPr/>
          <p:nvPr/>
        </p:nvSpPr>
        <p:spPr>
          <a:xfrm>
            <a:off x="4491038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17525" y="4232275"/>
            <a:ext cx="8153400" cy="539750"/>
            <a:chOff x="384" y="2444"/>
            <a:chExt cx="5136" cy="340"/>
          </a:xfrm>
        </p:grpSpPr>
        <p:graphicFrame>
          <p:nvGraphicFramePr>
            <p:cNvPr id="39947" name="Object 12"/>
            <p:cNvGraphicFramePr>
              <a:graphicFrameLocks noChangeAspect="1"/>
            </p:cNvGraphicFramePr>
            <p:nvPr/>
          </p:nvGraphicFramePr>
          <p:xfrm>
            <a:off x="4032" y="2444"/>
            <a:ext cx="22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r:id="rId5" imgW="2409825" imgH="3733800" progId="Equation.3">
                    <p:embed/>
                  </p:oleObj>
                </mc:Choice>
                <mc:Fallback>
                  <p:oleObj r:id="rId5" imgW="2409825" imgH="3733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2444"/>
                          <a:ext cx="222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13"/>
            <p:cNvSpPr txBox="1"/>
            <p:nvPr/>
          </p:nvSpPr>
          <p:spPr>
            <a:xfrm>
              <a:off x="384" y="2448"/>
              <a:ext cx="5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There are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ways to choose the image of     ,</a:t>
              </a: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517525" y="4619625"/>
            <a:ext cx="8153400" cy="565150"/>
            <a:chOff x="384" y="2688"/>
            <a:chExt cx="5136" cy="356"/>
          </a:xfrm>
        </p:grpSpPr>
        <p:graphicFrame>
          <p:nvGraphicFramePr>
            <p:cNvPr id="39950" name="Object 15"/>
            <p:cNvGraphicFramePr>
              <a:graphicFrameLocks noChangeAspect="1"/>
            </p:cNvGraphicFramePr>
            <p:nvPr/>
          </p:nvGraphicFramePr>
          <p:xfrm>
            <a:off x="3456" y="2703"/>
            <a:ext cx="25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6" r:id="rId7" imgW="2847975" imgH="3733800" progId="Equation.3">
                    <p:embed/>
                  </p:oleObj>
                </mc:Choice>
                <mc:Fallback>
                  <p:oleObj r:id="rId7" imgW="2847975" imgH="3733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56" y="2703"/>
                          <a:ext cx="252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1" name="Text Box 16"/>
            <p:cNvSpPr txBox="1"/>
            <p:nvPr/>
          </p:nvSpPr>
          <p:spPr>
            <a:xfrm>
              <a:off x="384" y="2688"/>
              <a:ext cx="5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- 1 ways to choose the image of      ,</a:t>
              </a:r>
            </a:p>
          </p:txBody>
        </p:sp>
      </p:grpSp>
      <p:sp>
        <p:nvSpPr>
          <p:cNvPr id="1847313" name="Text Box 17"/>
          <p:cNvSpPr txBox="1"/>
          <p:nvPr/>
        </p:nvSpPr>
        <p:spPr>
          <a:xfrm>
            <a:off x="950913" y="5153025"/>
            <a:ext cx="68405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so forth.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447675" y="1131888"/>
            <a:ext cx="6551613" cy="477837"/>
            <a:chOff x="295" y="836"/>
            <a:chExt cx="4127" cy="301"/>
          </a:xfrm>
        </p:grpSpPr>
        <p:sp>
          <p:nvSpPr>
            <p:cNvPr id="39954" name="Text Box 19"/>
            <p:cNvSpPr txBox="1"/>
            <p:nvPr/>
          </p:nvSpPr>
          <p:spPr>
            <a:xfrm>
              <a:off x="3288" y="836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9955" name="Object 20"/>
            <p:cNvGraphicFramePr>
              <a:graphicFrameLocks noChangeAspect="1"/>
            </p:cNvGraphicFramePr>
            <p:nvPr/>
          </p:nvGraphicFramePr>
          <p:xfrm>
            <a:off x="295" y="845"/>
            <a:ext cx="140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r:id="rId9" imgW="17992725" imgH="3733800" progId="Equation.3">
                    <p:embed/>
                  </p:oleObj>
                </mc:Choice>
                <mc:Fallback>
                  <p:oleObj r:id="rId9" imgW="17992725" imgH="3733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5" y="845"/>
                          <a:ext cx="140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6" name="Object 21"/>
            <p:cNvGraphicFramePr>
              <a:graphicFrameLocks noChangeAspect="1"/>
            </p:cNvGraphicFramePr>
            <p:nvPr/>
          </p:nvGraphicFramePr>
          <p:xfrm>
            <a:off x="1791" y="863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r:id="rId11" imgW="19526250" imgH="3952875" progId="Equation.3">
                    <p:embed/>
                  </p:oleObj>
                </mc:Choice>
                <mc:Fallback>
                  <p:oleObj r:id="rId11" imgW="19526250" imgH="395287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91" y="863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7" name="Text Box 22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7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7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7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7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299" grpId="0"/>
      <p:bldP spid="1847301" grpId="0"/>
      <p:bldP spid="1847302" grpId="0"/>
      <p:bldP spid="1847303" grpId="0" build="p"/>
      <p:bldP spid="1847304" grpId="0"/>
      <p:bldP spid="18473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347" name="Text Box 3"/>
          <p:cNvSpPr txBox="1">
            <a:spLocks noChangeArrowheads="1"/>
          </p:cNvSpPr>
          <p:nvPr/>
        </p:nvSpPr>
        <p:spPr bwMode="auto">
          <a:xfrm>
            <a:off x="4667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Combinations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1987" name="Line 4"/>
          <p:cNvSpPr/>
          <p:nvPr/>
        </p:nvSpPr>
        <p:spPr>
          <a:xfrm>
            <a:off x="609600" y="1138238"/>
            <a:ext cx="2187575" cy="4762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88" name="Text Box 5"/>
          <p:cNvSpPr txBox="1"/>
          <p:nvPr/>
        </p:nvSpPr>
        <p:spPr>
          <a:xfrm>
            <a:off x="457200" y="1371600"/>
            <a:ext cx="838200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r-combination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elements of a set is an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unordered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selection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from the set.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89" name="Text Box 6"/>
          <p:cNvSpPr txBox="1"/>
          <p:nvPr/>
        </p:nvSpPr>
        <p:spPr>
          <a:xfrm>
            <a:off x="533400" y="22860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-combination is simply a subset of the set with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990" name="Rectangle 7"/>
          <p:cNvSpPr/>
          <p:nvPr/>
        </p:nvSpPr>
        <p:spPr>
          <a:xfrm>
            <a:off x="3795713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41991" name="Text Box 8"/>
          <p:cNvSpPr txBox="1"/>
          <p:nvPr/>
        </p:nvSpPr>
        <p:spPr>
          <a:xfrm>
            <a:off x="609600" y="29718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992" name="Object 9"/>
          <p:cNvGraphicFramePr>
            <a:graphicFrameLocks noChangeAspect="1"/>
          </p:cNvGraphicFramePr>
          <p:nvPr/>
        </p:nvGraphicFramePr>
        <p:xfrm>
          <a:off x="2124075" y="2838450"/>
          <a:ext cx="14017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4" imgW="14478000" imgH="7896225" progId="Equation.3">
                  <p:embed/>
                </p:oleObj>
              </mc:Choice>
              <mc:Fallback>
                <p:oleObj r:id="rId4" imgW="14478000" imgH="78962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075" y="2838450"/>
                        <a:ext cx="1401763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355" name="AutoShape 11"/>
          <p:cNvSpPr/>
          <p:nvPr/>
        </p:nvSpPr>
        <p:spPr>
          <a:xfrm>
            <a:off x="4038600" y="2971800"/>
            <a:ext cx="3429000" cy="609600"/>
          </a:xfrm>
          <a:prstGeom prst="cloudCallout">
            <a:avLst>
              <a:gd name="adj1" fmla="val -63148"/>
              <a:gd name="adj2" fmla="val -16667"/>
            </a:avLst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just" eaLnBrk="0" hangingPunct="0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Binomial coefficient</a:t>
            </a:r>
          </a:p>
        </p:txBody>
      </p:sp>
      <p:sp>
        <p:nvSpPr>
          <p:cNvPr id="41994" name="Text Box 13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5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7"/>
          <p:cNvSpPr/>
          <p:nvPr/>
        </p:nvSpPr>
        <p:spPr>
          <a:xfrm>
            <a:off x="3795713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44035" name="AutoShape 10"/>
          <p:cNvSpPr/>
          <p:nvPr/>
        </p:nvSpPr>
        <p:spPr>
          <a:xfrm>
            <a:off x="285750" y="785813"/>
            <a:ext cx="8143875" cy="3000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2】 The number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-combination of a set with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elements, where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an integer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with 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equals</a:t>
            </a:r>
          </a:p>
          <a:p>
            <a:pPr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</a:p>
          <a:p>
            <a:pPr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+1)/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44036" name="Text Box 13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214563" y="2286000"/>
          <a:ext cx="1209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4" imgW="12506325" imgH="7239000" progId="Equation.3">
                  <p:embed/>
                </p:oleObj>
              </mc:Choice>
              <mc:Fallback>
                <p:oleObj r:id="rId4" imgW="12506325" imgH="7239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4563" y="2286000"/>
                        <a:ext cx="120967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43" name="Text Box 3"/>
          <p:cNvSpPr txBox="1"/>
          <p:nvPr/>
        </p:nvSpPr>
        <p:spPr>
          <a:xfrm>
            <a:off x="381000" y="8382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1853444" name="Text Box 4"/>
          <p:cNvSpPr txBox="1"/>
          <p:nvPr/>
        </p:nvSpPr>
        <p:spPr>
          <a:xfrm>
            <a:off x="0" y="2209800"/>
            <a:ext cx="88392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40000"/>
              </a:spcBef>
              <a:buFontTx/>
              <a:buNone/>
            </a:pP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is the function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the image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1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An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r-combination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marL="457200" indent="-457200">
              <a:spcBef>
                <a:spcPct val="10000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| {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=|{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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(a)=1}|}|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79388" y="1466850"/>
            <a:ext cx="7696200" cy="484188"/>
            <a:chOff x="336" y="924"/>
            <a:chExt cx="4848" cy="305"/>
          </a:xfrm>
        </p:grpSpPr>
        <p:sp>
          <p:nvSpPr>
            <p:cNvPr id="46085" name="Text Box 6"/>
            <p:cNvSpPr txBox="1"/>
            <p:nvPr/>
          </p:nvSpPr>
          <p:spPr>
            <a:xfrm>
              <a:off x="336" y="924"/>
              <a:ext cx="48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lang="en-US" altLang="zh-CN" i="1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={0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1}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6086" name="Object 7"/>
            <p:cNvGraphicFramePr>
              <a:graphicFrameLocks noChangeAspect="1"/>
            </p:cNvGraphicFramePr>
            <p:nvPr/>
          </p:nvGraphicFramePr>
          <p:xfrm>
            <a:off x="476" y="957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r:id="rId5" imgW="19526250" imgH="3952875" progId="Equation.3">
                    <p:embed/>
                  </p:oleObj>
                </mc:Choice>
                <mc:Fallback>
                  <p:oleObj r:id="rId5" imgW="19526250" imgH="395287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6" y="957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7" name="Text Box 8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/>
      <p:bldP spid="185344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Text Box 2"/>
          <p:cNvSpPr txBox="1"/>
          <p:nvPr/>
        </p:nvSpPr>
        <p:spPr>
          <a:xfrm>
            <a:off x="285750" y="571500"/>
            <a:ext cx="8610600" cy="1951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1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soccer club has 8 female and 7 male members. For today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match, how many possible configurations are there?</a:t>
            </a:r>
          </a:p>
          <a:p>
            <a:pPr marL="457200" indent="-457200">
              <a:spcBef>
                <a:spcPct val="20000"/>
              </a:spcBef>
              <a:buFontTx/>
              <a:buAutoNum type="arabicParenBoth"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coach wants to have 6 female and 5 male players on the grass. </a:t>
            </a:r>
          </a:p>
          <a:p>
            <a:pPr marL="457200" indent="-457200">
              <a:spcBef>
                <a:spcPct val="20000"/>
              </a:spcBef>
              <a:buFontTx/>
              <a:buAutoNum type="arabicParenBoth"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coach wants to have 11 players with at most 5 male players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on the grass.</a:t>
            </a:r>
          </a:p>
        </p:txBody>
      </p:sp>
      <p:sp>
        <p:nvSpPr>
          <p:cNvPr id="1851395" name="Text Box 3"/>
          <p:cNvSpPr txBox="1"/>
          <p:nvPr/>
        </p:nvSpPr>
        <p:spPr>
          <a:xfrm>
            <a:off x="642938" y="2786063"/>
            <a:ext cx="7772400" cy="2492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marL="457200" indent="-457200">
              <a:buFontTx/>
              <a:buAutoNum type="arabicParenBoth"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C(8, 6) • C(7, 5) </a:t>
            </a:r>
          </a:p>
          <a:p>
            <a:pPr marL="457200" indent="-457200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8!/(6!2!) • 7!/(5!2!)</a:t>
            </a:r>
          </a:p>
          <a:p>
            <a:pPr marL="457200" indent="-457200" eaLnBrk="0" hangingPunct="0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28 • 21 </a:t>
            </a:r>
          </a:p>
          <a:p>
            <a:pPr marL="457200" indent="-457200" eaLnBrk="0" hangingPunct="0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588</a:t>
            </a:r>
          </a:p>
          <a:p>
            <a:pPr marL="457200" indent="-457200" eaLnBrk="0" hangingPunct="0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  C(8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6)C(7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5)+C(8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7)C(7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4)+C(8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8) C(7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</a:t>
            </a:r>
          </a:p>
        </p:txBody>
      </p:sp>
      <p:sp>
        <p:nvSpPr>
          <p:cNvPr id="48132" name="Text Box 5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2" name="Text Box 2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1765379" name="Text Box 3"/>
          <p:cNvSpPr txBox="1"/>
          <p:nvPr/>
        </p:nvSpPr>
        <p:spPr>
          <a:xfrm>
            <a:off x="381000" y="7620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sets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65380" name="Text Box 4"/>
          <p:cNvSpPr txBox="1"/>
          <p:nvPr/>
        </p:nvSpPr>
        <p:spPr>
          <a:xfrm>
            <a:off x="609600" y="1447800"/>
            <a:ext cx="7696200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two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disjoint finite sets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then the number of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elements in the union of these sets is the sum of numbers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elements in them, namely</a:t>
            </a:r>
          </a:p>
          <a:p>
            <a:pPr marL="457200" indent="-457200" algn="ctr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=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+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|.</a:t>
            </a:r>
          </a:p>
        </p:txBody>
      </p:sp>
      <p:sp>
        <p:nvSpPr>
          <p:cNvPr id="1765381" name="Text Box 5"/>
          <p:cNvSpPr txBox="1"/>
          <p:nvPr/>
        </p:nvSpPr>
        <p:spPr>
          <a:xfrm>
            <a:off x="428625" y="3571875"/>
            <a:ext cx="8229600" cy="1347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have common elements, then we should use the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lnclusion-Exclusion principle </a:t>
            </a: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Subtraction Rule</a:t>
            </a: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5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79" grpId="0"/>
      <p:bldP spid="1765380" grpId="0"/>
      <p:bldP spid="17653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5491" name="AutoShape 3"/>
          <p:cNvSpPr/>
          <p:nvPr/>
        </p:nvSpPr>
        <p:spPr>
          <a:xfrm>
            <a:off x="533400" y="765175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55492" name="Text Box 4"/>
          <p:cNvSpPr txBox="1"/>
          <p:nvPr/>
        </p:nvSpPr>
        <p:spPr>
          <a:xfrm>
            <a:off x="539750" y="2420938"/>
            <a:ext cx="8077200" cy="931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  <a:buNone/>
            </a:pPr>
            <a:r>
              <a:rPr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marL="457200" indent="-457200">
              <a:spcBef>
                <a:spcPct val="30000"/>
              </a:spcBef>
              <a:buFontTx/>
              <a:buNone/>
            </a:pP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Using theorem 2</a:t>
            </a:r>
          </a:p>
        </p:txBody>
      </p:sp>
      <p:sp>
        <p:nvSpPr>
          <p:cNvPr id="1855493" name="Text Box 5"/>
          <p:cNvSpPr txBox="1"/>
          <p:nvPr/>
        </p:nvSpPr>
        <p:spPr>
          <a:xfrm>
            <a:off x="714375" y="3571875"/>
            <a:ext cx="8208963" cy="979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8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Using </a:t>
            </a: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combinatorial proof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4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1855494" name="Object 6"/>
          <p:cNvGraphicFramePr>
            <a:graphicFrameLocks noChangeAspect="1"/>
          </p:cNvGraphicFramePr>
          <p:nvPr/>
        </p:nvGraphicFramePr>
        <p:xfrm>
          <a:off x="4214813" y="2714625"/>
          <a:ext cx="19526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5" imgW="20183475" imgH="7239000" progId="Equation.3">
                  <p:embed/>
                </p:oleObj>
              </mc:Choice>
              <mc:Fallback>
                <p:oleObj r:id="rId5" imgW="20183475" imgH="7239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4813" y="2714625"/>
                        <a:ext cx="195262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7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491" grpId="0" bldLvl="0" animBg="1"/>
      <p:bldP spid="1855492" grpId="0" build="p"/>
      <p:bldP spid="185549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6725" y="723900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Combinatorial Proofs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2226" name="Line 4"/>
          <p:cNvSpPr/>
          <p:nvPr/>
        </p:nvSpPr>
        <p:spPr>
          <a:xfrm>
            <a:off x="609600" y="1138238"/>
            <a:ext cx="309880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矩形 5"/>
          <p:cNvSpPr/>
          <p:nvPr/>
        </p:nvSpPr>
        <p:spPr>
          <a:xfrm>
            <a:off x="466725" y="1341438"/>
            <a:ext cx="8066088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【Definition】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combinatorial proof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an identity is a proof that  uses one of the following methods.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counting proof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uses counting arguments to prove that both sides of an identity count the same objects, but in different ways.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bijective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proof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shows  that there is a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bijection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between the sets of objects counted by the two sides of the identity.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228" name="Text Box 7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8820150" cy="5005388"/>
          </a:xfrm>
          <a:noFill/>
          <a:ln>
            <a:noFill/>
          </a:ln>
        </p:spPr>
        <p:txBody>
          <a:bodyPr anchor="t" anchorCtr="0"/>
          <a:lstStyle/>
          <a:p>
            <a:pPr marL="457200" lvl="1" indent="0"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Bijective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Suppose that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set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elements. The function that maps a subset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to      is a bijection between the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and the subsets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elements. Since there is a bijection between the two sets, they must have the same number of elements.  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（？）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Counting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By definition the number of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is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). Each subset A of S can also be described by specifying which elements are not in A, i.e., those which are  in     . Since the complement of a subset of 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has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elements, there are also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</a:p>
        </p:txBody>
      </p:sp>
      <p:pic>
        <p:nvPicPr>
          <p:cNvPr id="53250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9975" y="52578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35600" y="2593975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AutoShape 3"/>
          <p:cNvSpPr/>
          <p:nvPr/>
        </p:nvSpPr>
        <p:spPr>
          <a:xfrm>
            <a:off x="349250" y="6207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3253" name="Text Box 7"/>
          <p:cNvSpPr txBox="1"/>
          <p:nvPr/>
        </p:nvSpPr>
        <p:spPr>
          <a:xfrm>
            <a:off x="4787900" y="-26987"/>
            <a:ext cx="4203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6.3 Permutations and Combinations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43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Text Box 2"/>
          <p:cNvSpPr txBox="1"/>
          <p:nvPr/>
        </p:nvSpPr>
        <p:spPr>
          <a:xfrm>
            <a:off x="762000" y="1371600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8)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20, 44, 46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7427" name="Text Box 3"/>
          <p:cNvSpPr txBox="1"/>
          <p:nvPr/>
        </p:nvSpPr>
        <p:spPr>
          <a:xfrm>
            <a:off x="381000" y="685800"/>
            <a:ext cx="8077200" cy="179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1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statement labels in a programming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language must be a single letter or a single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decimal digit. Determine the number of     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different statement labels.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57200" y="2859088"/>
            <a:ext cx="8001000" cy="2855912"/>
            <a:chOff x="336" y="864"/>
            <a:chExt cx="5040" cy="2820"/>
          </a:xfrm>
        </p:grpSpPr>
        <p:sp>
          <p:nvSpPr>
            <p:cNvPr id="63492" name="Text Box 5"/>
            <p:cNvSpPr txBox="1"/>
            <p:nvPr/>
          </p:nvSpPr>
          <p:spPr>
            <a:xfrm>
              <a:off x="384" y="913"/>
              <a:ext cx="4944" cy="27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Tx/>
              </a:pPr>
              <a:r>
                <a:rPr lang="en-US" altLang="zh-CN" i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Solution:</a:t>
              </a:r>
            </a:p>
            <a:p>
              <a:pPr>
                <a:spcBef>
                  <a:spcPct val="40000"/>
                </a:spcBef>
                <a:buFont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Since a label cannot be both at the same time,</a:t>
              </a:r>
            </a:p>
            <a:p>
              <a:pPr>
                <a:spcBef>
                  <a:spcPct val="40000"/>
                </a:spcBef>
                <a:buFont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the number of labels = the number of letters + the </a:t>
              </a:r>
            </a:p>
            <a:p>
              <a:pPr>
                <a:spcBef>
                  <a:spcPct val="40000"/>
                </a:spcBef>
                <a:buFont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                                number of decimal digits</a:t>
              </a:r>
            </a:p>
            <a:p>
              <a:pPr>
                <a:spcBef>
                  <a:spcPct val="40000"/>
                </a:spcBef>
                <a:buFontTx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                                         = 26 + 10 = 36.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FontTx/>
              </a:pP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</a:p>
          </p:txBody>
        </p:sp>
        <p:sp>
          <p:nvSpPr>
            <p:cNvPr id="63493" name="AutoShape 6"/>
            <p:cNvSpPr/>
            <p:nvPr/>
          </p:nvSpPr>
          <p:spPr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63494" name="Text Box 7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7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9475" name="Text Box 3"/>
          <p:cNvSpPr txBox="1"/>
          <p:nvPr/>
        </p:nvSpPr>
        <p:spPr>
          <a:xfrm>
            <a:off x="381000" y="7620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can extend the sum rule to more than two tasks.</a:t>
            </a:r>
          </a:p>
        </p:txBody>
      </p:sp>
      <p:sp>
        <p:nvSpPr>
          <p:cNvPr id="1769476" name="AutoShape 4"/>
          <p:cNvSpPr/>
          <p:nvPr/>
        </p:nvSpPr>
        <p:spPr>
          <a:xfrm>
            <a:off x="357188" y="1214438"/>
            <a:ext cx="82296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the tasks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can be done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buFontTx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ways, respectively, and no two of these tasks can be done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at the same time. Then the number of ways to do one of these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tasks is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769477" name="Text Box 5"/>
          <p:cNvSpPr txBox="1"/>
          <p:nvPr/>
        </p:nvSpPr>
        <p:spPr>
          <a:xfrm>
            <a:off x="500063" y="3143250"/>
            <a:ext cx="8077200" cy="1881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marL="457200" indent="-457200">
              <a:spcBef>
                <a:spcPct val="30000"/>
              </a:spcBef>
              <a:buFontTx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: the sum rule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tasks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(1)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</a:p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(2)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</a:p>
        </p:txBody>
      </p:sp>
      <p:sp>
        <p:nvSpPr>
          <p:cNvPr id="1769478" name="Text Box 6"/>
          <p:cNvSpPr txBox="1"/>
          <p:nvPr/>
        </p:nvSpPr>
        <p:spPr>
          <a:xfrm>
            <a:off x="642938" y="5072063"/>
            <a:ext cx="7924800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= 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+ 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+… + 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, Where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=1,2,…,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65542" name="Text Box 7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9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9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69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5" grpId="0"/>
      <p:bldP spid="1769476" grpId="0" bldLvl="0" animBg="1"/>
      <p:bldP spid="1769477" grpId="0"/>
      <p:bldP spid="17694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1523" name="Text Box 3"/>
          <p:cNvSpPr txBox="1"/>
          <p:nvPr/>
        </p:nvSpPr>
        <p:spPr>
          <a:xfrm>
            <a:off x="357188" y="500063"/>
            <a:ext cx="8501062" cy="904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Tx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〖Example 2〗Counting the number of elements in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{length 10 bit strings with 0-streak of length exactly 5}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771524" name="Text Box 4"/>
          <p:cNvSpPr txBox="1"/>
          <p:nvPr/>
        </p:nvSpPr>
        <p:spPr>
          <a:xfrm>
            <a:off x="571500" y="1500188"/>
            <a:ext cx="8001000" cy="4819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Tx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Since the set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can be break up into the following case.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{000001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****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}    (* is either 0 or 1)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{1000001***}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{*1000001**}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{**1000001*}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{***1000001}</a:t>
            </a:r>
          </a:p>
          <a:p>
            <a:pPr>
              <a:spcBef>
                <a:spcPct val="20000"/>
              </a:spcBef>
              <a:buFontTx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 {****100000}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Apply the sum rule: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 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771525" name="AutoShape 5"/>
          <p:cNvSpPr/>
          <p:nvPr/>
        </p:nvSpPr>
        <p:spPr>
          <a:xfrm>
            <a:off x="571500" y="1500188"/>
            <a:ext cx="8001000" cy="4876800"/>
          </a:xfrm>
          <a:prstGeom prst="foldedCorner">
            <a:avLst>
              <a:gd name="adj" fmla="val 125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r">
              <a:spcBef>
                <a:spcPct val="50000"/>
              </a:spcBef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67589" name="Text Box 6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7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7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7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1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71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3" grpId="0"/>
      <p:bldP spid="1771524" grpId="0" build="p"/>
      <p:bldP spid="177152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3571" name="Text Box 3"/>
          <p:cNvSpPr txBox="1"/>
          <p:nvPr/>
        </p:nvSpPr>
        <p:spPr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The Product Rule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73572" name="AutoShape 4"/>
          <p:cNvSpPr/>
          <p:nvPr/>
        </p:nvSpPr>
        <p:spPr>
          <a:xfrm>
            <a:off x="357188" y="1000125"/>
            <a:ext cx="83058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a procedure can be broken down into two tasks.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do the first task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do the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second after the first task has been done, then there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to complete the procedure. </a:t>
            </a:r>
          </a:p>
        </p:txBody>
      </p:sp>
      <p:sp>
        <p:nvSpPr>
          <p:cNvPr id="1773573" name="Text Box 5"/>
          <p:cNvSpPr txBox="1"/>
          <p:nvPr/>
        </p:nvSpPr>
        <p:spPr>
          <a:xfrm>
            <a:off x="571500" y="28575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sets </a:t>
            </a:r>
          </a:p>
        </p:txBody>
      </p:sp>
      <p:sp>
        <p:nvSpPr>
          <p:cNvPr id="1773574" name="Text Box 6"/>
          <p:cNvSpPr txBox="1"/>
          <p:nvPr/>
        </p:nvSpPr>
        <p:spPr>
          <a:xfrm>
            <a:off x="642938" y="3500438"/>
            <a:ext cx="7696200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finite sets, then the number of elements in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Cartesian product of these sets is the product of the </a:t>
            </a:r>
          </a:p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number of elements in each set, namely</a:t>
            </a:r>
          </a:p>
          <a:p>
            <a:pPr marL="457200" indent="-457200" algn="ctr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=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</a:p>
        </p:txBody>
      </p:sp>
      <p:sp>
        <p:nvSpPr>
          <p:cNvPr id="69638" name="Text Box 7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7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7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7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73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71" grpId="0"/>
      <p:bldP spid="1773572" grpId="0" bldLvl="0" animBg="1"/>
      <p:bldP spid="1773573" grpId="0"/>
      <p:bldP spid="17735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5619" name="Text Box 3"/>
          <p:cNvSpPr txBox="1"/>
          <p:nvPr/>
        </p:nvSpPr>
        <p:spPr>
          <a:xfrm>
            <a:off x="533400" y="83661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30000"/>
              </a:spcBef>
              <a:buFontTx/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version of the product rule</a:t>
            </a:r>
          </a:p>
        </p:txBody>
      </p:sp>
      <p:sp>
        <p:nvSpPr>
          <p:cNvPr id="1775620" name="AutoShape 4"/>
          <p:cNvSpPr/>
          <p:nvPr/>
        </p:nvSpPr>
        <p:spPr>
          <a:xfrm>
            <a:off x="457200" y="1700213"/>
            <a:ext cx="82296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a procedure is carried out by performing the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tasks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. If task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can be done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after tasks</a:t>
            </a:r>
          </a:p>
          <a:p>
            <a:pPr>
              <a:buFontTx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have been done, then there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…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to carry out the procedure.</a:t>
            </a:r>
          </a:p>
        </p:txBody>
      </p:sp>
      <p:sp>
        <p:nvSpPr>
          <p:cNvPr id="1775621" name="Text Box 5"/>
          <p:cNvSpPr txBox="1"/>
          <p:nvPr/>
        </p:nvSpPr>
        <p:spPr>
          <a:xfrm>
            <a:off x="1343025" y="4038600"/>
            <a:ext cx="67579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= |A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|A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… |A</a:t>
            </a:r>
            <a:r>
              <a:rPr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</a:p>
        </p:txBody>
      </p:sp>
      <p:sp>
        <p:nvSpPr>
          <p:cNvPr id="71685" name="Text Box 6"/>
          <p:cNvSpPr txBox="1"/>
          <p:nvPr/>
        </p:nvSpPr>
        <p:spPr>
          <a:xfrm>
            <a:off x="6172200" y="4445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75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7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75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19" grpId="0"/>
      <p:bldP spid="1775620" grpId="0" bldLvl="0" animBg="1"/>
      <p:bldP spid="17756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912</TotalTime>
  <Words>3525</Words>
  <Application>Microsoft Office PowerPoint</Application>
  <PresentationFormat>全屏显示(4:3)</PresentationFormat>
  <Paragraphs>457</Paragraphs>
  <Slides>43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cajcd fnta1</vt:lpstr>
      <vt:lpstr>Monotype Sorts</vt:lpstr>
      <vt:lpstr>楷体_GB2312</vt:lpstr>
      <vt:lpstr>宋体</vt:lpstr>
      <vt:lpstr>微软雅黑</vt:lpstr>
      <vt:lpstr>Arial</vt:lpstr>
      <vt:lpstr>Symbol</vt:lpstr>
      <vt:lpstr>Times New Roman</vt:lpstr>
      <vt:lpstr>Webdings</vt:lpstr>
      <vt:lpstr>Wingdings</vt:lpstr>
      <vt:lpstr>Double Lines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liming</cp:lastModifiedBy>
  <cp:revision>21</cp:revision>
  <dcterms:created xsi:type="dcterms:W3CDTF">2014-04-03T05:06:00Z</dcterms:created>
  <dcterms:modified xsi:type="dcterms:W3CDTF">2024-04-01T02:21:25Z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1C88BC088A284D92A93EA3529F75E50E</vt:lpwstr>
  </property>
</Properties>
</file>