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679" r:id="rId2"/>
    <p:sldId id="680" r:id="rId3"/>
    <p:sldId id="681" r:id="rId4"/>
    <p:sldId id="682" r:id="rId5"/>
    <p:sldId id="683" r:id="rId6"/>
    <p:sldId id="684" r:id="rId7"/>
    <p:sldId id="685" r:id="rId8"/>
    <p:sldId id="686" r:id="rId9"/>
    <p:sldId id="687" r:id="rId10"/>
    <p:sldId id="696" r:id="rId11"/>
    <p:sldId id="700" r:id="rId12"/>
    <p:sldId id="701" r:id="rId13"/>
    <p:sldId id="688" r:id="rId14"/>
    <p:sldId id="698" r:id="rId15"/>
    <p:sldId id="702" r:id="rId16"/>
    <p:sldId id="691" r:id="rId17"/>
    <p:sldId id="692" r:id="rId18"/>
    <p:sldId id="693" r:id="rId19"/>
    <p:sldId id="694" r:id="rId20"/>
    <p:sldId id="703" r:id="rId21"/>
    <p:sldId id="695" r:id="rId22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4"/>
    <p:restoredTop sz="84712" autoAdjust="0"/>
  </p:normalViewPr>
  <p:slideViewPr>
    <p:cSldViewPr showGuides="1">
      <p:cViewPr varScale="1">
        <p:scale>
          <a:sx n="87" d="100"/>
          <a:sy n="87" d="100"/>
        </p:scale>
        <p:origin x="1332" y="42"/>
      </p:cViewPr>
      <p:guideLst>
        <p:guide orient="horz" pos="214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t" anchorCtr="0" compatLnSpc="1"/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000" b="0" i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9350" y="692150"/>
            <a:ext cx="4559300" cy="3416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b" anchorCtr="0" compatLnSpc="1"/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b" anchorCtr="0" compatLnSpc="1"/>
          <a:lstStyle/>
          <a:p>
            <a:pPr lvl="0" algn="r">
              <a:buNone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‹#›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9788E83B-2771-4B57-9F4F-B76AEAEF80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721F676-79FE-4C54-B602-5103A1DA9C94}" type="slidenum">
              <a:rPr altLang="zh-CN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zh-CN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9AD9006B-537A-4D46-937B-594D9F144D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33912" cy="3475037"/>
          </a:xfrm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4849B010-252C-407E-9F2F-B602B36BED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FFB27841-8AE9-4182-9992-BCC722C392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3C31E12-52FD-4A80-8BE7-729579E86124}" type="slidenum">
              <a:rPr altLang="zh-CN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zh-CN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7F56DCA6-CE3A-4364-A945-105F2986C5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33912" cy="3475037"/>
          </a:xfrm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143C1F22-8FF3-4D38-B6FF-A37A09EEE8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>
            <a:extLst>
              <a:ext uri="{FF2B5EF4-FFF2-40B4-BE49-F238E27FC236}">
                <a16:creationId xmlns:a16="http://schemas.microsoft.com/office/drawing/2014/main" id="{0ABB9C44-A571-45FC-80A2-54E99D1889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3427" name="备注占位符 2">
            <a:extLst>
              <a:ext uri="{FF2B5EF4-FFF2-40B4-BE49-F238E27FC236}">
                <a16:creationId xmlns:a16="http://schemas.microsoft.com/office/drawing/2014/main" id="{B76F9200-DBBC-40A4-99AC-6E86D6CAA1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28" name="灯片编号占位符 3">
            <a:extLst>
              <a:ext uri="{FF2B5EF4-FFF2-40B4-BE49-F238E27FC236}">
                <a16:creationId xmlns:a16="http://schemas.microsoft.com/office/drawing/2014/main" id="{C297088F-1B0A-4809-883B-3371D20453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4F2DF40-62B4-4000-A254-14A819C884F7}" type="slidenum">
              <a:rPr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zh-CN" altLang="en-US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>
            <a:extLst>
              <a:ext uri="{FF2B5EF4-FFF2-40B4-BE49-F238E27FC236}">
                <a16:creationId xmlns:a16="http://schemas.microsoft.com/office/drawing/2014/main" id="{19A548B8-6993-450E-8891-88652CAE34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8547" name="备注占位符 2">
            <a:extLst>
              <a:ext uri="{FF2B5EF4-FFF2-40B4-BE49-F238E27FC236}">
                <a16:creationId xmlns:a16="http://schemas.microsoft.com/office/drawing/2014/main" id="{2FFCAC57-D7E8-4221-B5E3-EC85AF7198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548" name="灯片编号占位符 3">
            <a:extLst>
              <a:ext uri="{FF2B5EF4-FFF2-40B4-BE49-F238E27FC236}">
                <a16:creationId xmlns:a16="http://schemas.microsoft.com/office/drawing/2014/main" id="{E71BCF9E-C52C-464F-B6EB-5DD555B15F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27EC69C-C8B8-41DA-902C-668071042D6F}" type="slidenum">
              <a:rPr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zh-CN" altLang="en-US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3000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0" name="Group 9"/>
          <p:cNvGrpSpPr/>
          <p:nvPr/>
        </p:nvGrpSpPr>
        <p:grpSpPr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Ø"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Ø"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85800" y="20574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2075" tIns="46038" rIns="92075" bIns="46038" numCol="1" anchor="b" anchorCtr="0" compatLnSpc="1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371600" y="4114800"/>
            <a:ext cx="6400800" cy="17526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2075" tIns="46038" rIns="92075" bIns="46038" numCol="1" anchor="t" anchorCtr="0" compatLnSpc="1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/>
          <a:lstStyle>
            <a:lvl1pPr algn="l">
              <a:spcBef>
                <a:spcPct val="0"/>
              </a:spcBef>
              <a:buFontTx/>
              <a:buNone/>
              <a:defRPr sz="1400" b="0"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/>
          <a:lstStyle>
            <a:lvl1pPr algn="ctr">
              <a:spcBef>
                <a:spcPct val="0"/>
              </a:spcBef>
              <a:buFontTx/>
              <a:buNone/>
              <a:defRPr sz="1400" b="0"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‹#›</a:t>
            </a:fld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TopNavBlank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47625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50000">
                <a:srgbClr val="6600FF"/>
              </a:gs>
              <a:gs pos="100000">
                <a:srgbClr val="0000CC"/>
              </a:gs>
            </a:gsLst>
            <a:lin ang="5400000" scaled="1"/>
            <a:tileRect/>
          </a:gradFill>
          <a:ln w="9525">
            <a:noFill/>
          </a:ln>
        </p:spPr>
      </p:pic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175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r"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2" name="Rectangle 64"/>
          <p:cNvSpPr>
            <a:spLocks noChangeArrowheads="1"/>
          </p:cNvSpPr>
          <p:nvPr/>
        </p:nvSpPr>
        <p:spPr bwMode="ltGray">
          <a:xfrm>
            <a:off x="4138613" y="298608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029" name="Text Box 65"/>
          <p:cNvSpPr txBox="1">
            <a:spLocks noChangeArrowheads="1"/>
          </p:cNvSpPr>
          <p:nvPr/>
        </p:nvSpPr>
        <p:spPr bwMode="ltGray">
          <a:xfrm>
            <a:off x="1371600" y="6172200"/>
            <a:ext cx="1828800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30" name="Object 79"/>
          <p:cNvGraphicFramePr>
            <a:graphicFrameLocks noChangeAspect="1"/>
          </p:cNvGraphicFramePr>
          <p:nvPr userDrawn="1"/>
        </p:nvGraphicFramePr>
        <p:xfrm flipH="1">
          <a:off x="8275638" y="5607050"/>
          <a:ext cx="7604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r:id="rId15" imgW="3154680" imgH="4708525" progId="MS_ClipArt_Gallery.2">
                  <p:embed/>
                </p:oleObj>
              </mc:Choice>
              <mc:Fallback>
                <p:oleObj r:id="rId15" imgW="3154680" imgH="4708525" progId="MS_ClipArt_Gallery.2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 flipH="1">
                        <a:off x="8275638" y="5607050"/>
                        <a:ext cx="760412" cy="1135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202F4-6865-4BFA-90CB-5959239073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Divide-and-Conquer Algorithms and Recurrence Relations</a:t>
            </a:r>
          </a:p>
        </p:txBody>
      </p:sp>
      <p:sp>
        <p:nvSpPr>
          <p:cNvPr id="92163" name="Subtitle 2">
            <a:extLst>
              <a:ext uri="{FF2B5EF4-FFF2-40B4-BE49-F238E27FC236}">
                <a16:creationId xmlns:a16="http://schemas.microsoft.com/office/drawing/2014/main" id="{DD56FED4-E414-4ACE-9B69-41D3737CF7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zh-CN">
                <a:ea typeface="宋体" panose="02010600030101010101" pitchFamily="2" charset="-122"/>
              </a:rPr>
              <a:t>Section </a:t>
            </a:r>
            <a:r>
              <a:rPr lang="en-US" altLang="zh-CN">
                <a:latin typeface="Cambria Math" panose="02040503050406030204" pitchFamily="18" charset="0"/>
                <a:ea typeface="宋体" panose="02010600030101010101" pitchFamily="2" charset="-122"/>
              </a:rPr>
              <a:t>8.3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图片 4">
            <a:extLst>
              <a:ext uri="{FF2B5EF4-FFF2-40B4-BE49-F238E27FC236}">
                <a16:creationId xmlns:a16="http://schemas.microsoft.com/office/drawing/2014/main" id="{6EADE49F-363B-4A06-96B3-9CA6C5CBD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8" t="83463" r="60698" b="9373"/>
          <a:stretch>
            <a:fillRect/>
          </a:stretch>
        </p:blipFill>
        <p:spPr bwMode="auto">
          <a:xfrm>
            <a:off x="2843213" y="981075"/>
            <a:ext cx="4392612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1" name="Title 1">
            <a:extLst>
              <a:ext uri="{FF2B5EF4-FFF2-40B4-BE49-F238E27FC236}">
                <a16:creationId xmlns:a16="http://schemas.microsoft.com/office/drawing/2014/main" id="{5AEA2CA7-5A22-4193-9826-338A0793B1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476250"/>
            <a:ext cx="8569325" cy="706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>
                <a:ea typeface="宋体" panose="02010600030101010101" pitchFamily="2" charset="-122"/>
              </a:rPr>
              <a:t>Example: Fast Matrix Multiplication</a:t>
            </a:r>
          </a:p>
        </p:txBody>
      </p:sp>
      <p:sp>
        <p:nvSpPr>
          <p:cNvPr id="104452" name="矩形 1">
            <a:extLst>
              <a:ext uri="{FF2B5EF4-FFF2-40B4-BE49-F238E27FC236}">
                <a16:creationId xmlns:a16="http://schemas.microsoft.com/office/drawing/2014/main" id="{FC2B747A-A898-4842-B154-9A553F905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196975"/>
            <a:ext cx="2881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>
                <a:solidFill>
                  <a:srgbClr val="191B1F"/>
                </a:solidFill>
                <a:latin typeface="-apple-system"/>
              </a:rPr>
              <a:t>Strassen</a:t>
            </a:r>
            <a:r>
              <a:rPr lang="zh-CN" altLang="en-US">
                <a:solidFill>
                  <a:srgbClr val="191B1F"/>
                </a:solidFill>
                <a:latin typeface="-apple-system"/>
              </a:rPr>
              <a:t>算法</a:t>
            </a:r>
          </a:p>
        </p:txBody>
      </p:sp>
      <p:pic>
        <p:nvPicPr>
          <p:cNvPr id="104453" name="Picture 4" descr="https://pic4.zhimg.com/v2-34528437b5358f5ed32f60cb61367c87_r.jpg">
            <a:extLst>
              <a:ext uri="{FF2B5EF4-FFF2-40B4-BE49-F238E27FC236}">
                <a16:creationId xmlns:a16="http://schemas.microsoft.com/office/drawing/2014/main" id="{B7D5FBCA-C1B3-482C-A4C1-B2B26FC1A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844675"/>
            <a:ext cx="7704137" cy="484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图片 4">
            <a:extLst>
              <a:ext uri="{FF2B5EF4-FFF2-40B4-BE49-F238E27FC236}">
                <a16:creationId xmlns:a16="http://schemas.microsoft.com/office/drawing/2014/main" id="{D6D502FE-9B4B-4F90-804D-3A708EB8B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549275"/>
            <a:ext cx="6551612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5" name="矩形 5">
            <a:extLst>
              <a:ext uri="{FF2B5EF4-FFF2-40B4-BE49-F238E27FC236}">
                <a16:creationId xmlns:a16="http://schemas.microsoft.com/office/drawing/2014/main" id="{98BC8C7A-F929-48E2-BBD0-0F5A58F30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2420938"/>
            <a:ext cx="31686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000" b="0">
                <a:solidFill>
                  <a:srgbClr val="191B1F"/>
                </a:solidFill>
                <a:latin typeface="-apple-system"/>
              </a:rPr>
              <a:t>可以看出每次递归操作都需要</a:t>
            </a:r>
            <a:r>
              <a:rPr lang="en-US" altLang="zh-CN" sz="2000">
                <a:solidFill>
                  <a:srgbClr val="191B1F"/>
                </a:solidFill>
                <a:latin typeface="-apple-system"/>
              </a:rPr>
              <a:t>8</a:t>
            </a:r>
            <a:r>
              <a:rPr lang="zh-CN" altLang="en-US" sz="2000">
                <a:solidFill>
                  <a:srgbClr val="191B1F"/>
                </a:solidFill>
                <a:latin typeface="-apple-system"/>
              </a:rPr>
              <a:t>次矩阵相乘</a:t>
            </a:r>
            <a:r>
              <a:rPr lang="zh-CN" altLang="en-US" sz="2000" b="0">
                <a:solidFill>
                  <a:srgbClr val="191B1F"/>
                </a:solidFill>
                <a:latin typeface="-apple-system"/>
              </a:rPr>
              <a:t>，而这正是瓶颈的来源。相比加法，</a:t>
            </a:r>
            <a:r>
              <a:rPr lang="zh-CN" altLang="en-US" sz="2000" i="1">
                <a:solidFill>
                  <a:srgbClr val="191B1F"/>
                </a:solidFill>
                <a:latin typeface="-apple-system"/>
              </a:rPr>
              <a:t>矩阵乘法是非常慢的</a:t>
            </a:r>
            <a:endParaRPr lang="zh-CN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图片 2">
            <a:extLst>
              <a:ext uri="{FF2B5EF4-FFF2-40B4-BE49-F238E27FC236}">
                <a16:creationId xmlns:a16="http://schemas.microsoft.com/office/drawing/2014/main" id="{F81BD39F-9B21-4220-99D5-30258A907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0"/>
            <a:ext cx="551021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499" name="图片 4">
            <a:extLst>
              <a:ext uri="{FF2B5EF4-FFF2-40B4-BE49-F238E27FC236}">
                <a16:creationId xmlns:a16="http://schemas.microsoft.com/office/drawing/2014/main" id="{970585F7-F8A0-4FB8-85FD-717C5C395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263" y="1341438"/>
            <a:ext cx="3741737" cy="295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>
            <a:extLst>
              <a:ext uri="{FF2B5EF4-FFF2-40B4-BE49-F238E27FC236}">
                <a16:creationId xmlns:a16="http://schemas.microsoft.com/office/drawing/2014/main" id="{54A08626-D1E3-485B-B173-6BEDB531C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>
                <a:ea typeface="宋体" panose="02010600030101010101" pitchFamily="2" charset="-122"/>
              </a:rPr>
              <a:t>Estimating the Size of Divide-and-Conquer Functions </a:t>
            </a:r>
          </a:p>
        </p:txBody>
      </p:sp>
      <p:sp>
        <p:nvSpPr>
          <p:cNvPr id="105475" name="Content Placeholder 2">
            <a:extLst>
              <a:ext uri="{FF2B5EF4-FFF2-40B4-BE49-F238E27FC236}">
                <a16:creationId xmlns:a16="http://schemas.microsoft.com/office/drawing/2014/main" id="{5B04D75C-A221-441A-9AF5-3214F8AF3E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676400"/>
            <a:ext cx="8229600" cy="4648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2700" b="1" dirty="0">
                <a:ea typeface="宋体" panose="02010600030101010101" pitchFamily="2" charset="-122"/>
              </a:rPr>
              <a:t>   Theorem </a:t>
            </a:r>
            <a:r>
              <a:rPr lang="en-US" altLang="zh-CN" sz="2700" b="1" dirty="0">
                <a:latin typeface="Cambria Math" panose="020405030504060302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700" dirty="0">
                <a:ea typeface="宋体" panose="02010600030101010101" pitchFamily="2" charset="-122"/>
              </a:rPr>
              <a:t>: Let </a:t>
            </a:r>
            <a:r>
              <a:rPr lang="en-US" altLang="zh-CN" sz="2700" i="1" dirty="0">
                <a:ea typeface="宋体" panose="02010600030101010101" pitchFamily="2" charset="-122"/>
              </a:rPr>
              <a:t>f</a:t>
            </a:r>
            <a:r>
              <a:rPr lang="en-US" altLang="zh-CN" sz="2700" dirty="0">
                <a:ea typeface="宋体" panose="02010600030101010101" pitchFamily="2" charset="-122"/>
              </a:rPr>
              <a:t> be an increasing function that satisfies the recurrence relation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2700" dirty="0">
                <a:highlight>
                  <a:srgbClr val="FFFF00"/>
                </a:highlight>
                <a:ea typeface="宋体" panose="02010600030101010101" pitchFamily="2" charset="-122"/>
              </a:rPr>
              <a:t>              </a:t>
            </a:r>
            <a:r>
              <a:rPr lang="en-US" altLang="zh-CN" sz="2700" i="1" dirty="0">
                <a:highlight>
                  <a:srgbClr val="FFFF00"/>
                </a:highlight>
                <a:ea typeface="宋体" panose="02010600030101010101" pitchFamily="2" charset="-122"/>
              </a:rPr>
              <a:t>f</a:t>
            </a:r>
            <a:r>
              <a:rPr lang="en-US" altLang="zh-CN" sz="2700" dirty="0">
                <a:highlight>
                  <a:srgbClr val="FFFF00"/>
                </a:highlight>
                <a:ea typeface="宋体" panose="02010600030101010101" pitchFamily="2" charset="-122"/>
              </a:rPr>
              <a:t>(</a:t>
            </a:r>
            <a:r>
              <a:rPr lang="en-US" altLang="zh-CN" sz="2700" i="1" dirty="0">
                <a:highlight>
                  <a:srgbClr val="FFFF00"/>
                </a:highlight>
                <a:ea typeface="宋体" panose="02010600030101010101" pitchFamily="2" charset="-122"/>
              </a:rPr>
              <a:t>n</a:t>
            </a:r>
            <a:r>
              <a:rPr lang="en-US" altLang="zh-CN" sz="2700" dirty="0">
                <a:highlight>
                  <a:srgbClr val="FFFF00"/>
                </a:highlight>
                <a:ea typeface="宋体" panose="02010600030101010101" pitchFamily="2" charset="-122"/>
              </a:rPr>
              <a:t>) = </a:t>
            </a:r>
            <a:r>
              <a:rPr lang="en-US" altLang="zh-CN" sz="2700" i="1" dirty="0" err="1">
                <a:highlight>
                  <a:srgbClr val="FFFF00"/>
                </a:highlight>
                <a:ea typeface="宋体" panose="02010600030101010101" pitchFamily="2" charset="-122"/>
              </a:rPr>
              <a:t>af</a:t>
            </a:r>
            <a:r>
              <a:rPr lang="en-US" altLang="zh-CN" sz="2700" dirty="0">
                <a:highlight>
                  <a:srgbClr val="FFFF00"/>
                </a:highlight>
                <a:ea typeface="宋体" panose="02010600030101010101" pitchFamily="2" charset="-122"/>
              </a:rPr>
              <a:t>(</a:t>
            </a:r>
            <a:r>
              <a:rPr lang="en-US" altLang="zh-CN" sz="2700" i="1" dirty="0">
                <a:highlight>
                  <a:srgbClr val="FFFF00"/>
                </a:highlight>
                <a:ea typeface="宋体" panose="02010600030101010101" pitchFamily="2" charset="-122"/>
              </a:rPr>
              <a:t>n</a:t>
            </a:r>
            <a:r>
              <a:rPr lang="en-US" altLang="zh-CN" sz="2700" dirty="0">
                <a:highlight>
                  <a:srgbClr val="FFFF00"/>
                </a:highlight>
                <a:ea typeface="宋体" panose="02010600030101010101" pitchFamily="2" charset="-122"/>
              </a:rPr>
              <a:t>/</a:t>
            </a:r>
            <a:r>
              <a:rPr lang="en-US" altLang="zh-CN" sz="2700" i="1" dirty="0">
                <a:highlight>
                  <a:srgbClr val="FFFF00"/>
                </a:highlight>
                <a:ea typeface="宋体" panose="02010600030101010101" pitchFamily="2" charset="-122"/>
              </a:rPr>
              <a:t>b</a:t>
            </a:r>
            <a:r>
              <a:rPr lang="en-US" altLang="zh-CN" sz="2700" dirty="0">
                <a:highlight>
                  <a:srgbClr val="FFFF00"/>
                </a:highlight>
                <a:ea typeface="宋体" panose="02010600030101010101" pitchFamily="2" charset="-122"/>
              </a:rPr>
              <a:t>) + </a:t>
            </a:r>
            <a:r>
              <a:rPr lang="en-US" altLang="zh-CN" sz="2700" i="1" dirty="0">
                <a:solidFill>
                  <a:srgbClr val="FF0000"/>
                </a:solidFill>
                <a:highlight>
                  <a:srgbClr val="FFFF00"/>
                </a:highlight>
                <a:ea typeface="宋体" panose="02010600030101010101" pitchFamily="2" charset="-122"/>
              </a:rPr>
              <a:t>c</a:t>
            </a:r>
            <a:endParaRPr lang="en-US" altLang="zh-CN" sz="2700" i="1" baseline="30000" dirty="0">
              <a:solidFill>
                <a:srgbClr val="FF0000"/>
              </a:solidFill>
              <a:highlight>
                <a:srgbClr val="FFFF00"/>
              </a:highlight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2700" dirty="0">
                <a:ea typeface="宋体" panose="02010600030101010101" pitchFamily="2" charset="-122"/>
              </a:rPr>
              <a:t>    whenever </a:t>
            </a:r>
            <a:r>
              <a:rPr lang="en-US" altLang="zh-CN" sz="2700" i="1" dirty="0">
                <a:ea typeface="宋体" panose="02010600030101010101" pitchFamily="2" charset="-122"/>
              </a:rPr>
              <a:t>n</a:t>
            </a:r>
            <a:r>
              <a:rPr lang="en-US" altLang="zh-CN" sz="2700" dirty="0">
                <a:ea typeface="宋体" panose="02010600030101010101" pitchFamily="2" charset="-122"/>
              </a:rPr>
              <a:t> is divisible by </a:t>
            </a:r>
            <a:r>
              <a:rPr lang="en-US" altLang="zh-CN" sz="2700" i="1" dirty="0">
                <a:ea typeface="宋体" panose="02010600030101010101" pitchFamily="2" charset="-122"/>
              </a:rPr>
              <a:t>b</a:t>
            </a:r>
            <a:r>
              <a:rPr lang="en-US" altLang="zh-CN" sz="2700" dirty="0">
                <a:ea typeface="宋体" panose="02010600030101010101" pitchFamily="2" charset="-122"/>
              </a:rPr>
              <a:t>, where </a:t>
            </a:r>
            <a:r>
              <a:rPr lang="en-US" altLang="zh-CN" sz="2700" i="1" dirty="0">
                <a:ea typeface="宋体" panose="02010600030101010101" pitchFamily="2" charset="-122"/>
              </a:rPr>
              <a:t>a</a:t>
            </a:r>
            <a:r>
              <a:rPr lang="en-US" altLang="zh-CN" sz="2700" dirty="0">
                <a:latin typeface="Cambria Math" panose="02040503050406030204" pitchFamily="18" charset="0"/>
                <a:ea typeface="宋体" panose="02010600030101010101" pitchFamily="2" charset="-122"/>
              </a:rPr>
              <a:t>≥</a:t>
            </a:r>
            <a:r>
              <a:rPr lang="en-US" altLang="zh-CN" sz="2700" dirty="0">
                <a:ea typeface="宋体" panose="02010600030101010101" pitchFamily="2" charset="-122"/>
              </a:rPr>
              <a:t> </a:t>
            </a:r>
            <a:r>
              <a:rPr lang="en-US" altLang="zh-CN" sz="2700" dirty="0">
                <a:latin typeface="Cambria Math" panose="020405030504060302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700" dirty="0">
                <a:ea typeface="宋体" panose="02010600030101010101" pitchFamily="2" charset="-122"/>
              </a:rPr>
              <a:t>, </a:t>
            </a:r>
            <a:r>
              <a:rPr lang="en-US" altLang="zh-CN" sz="2700" i="1" dirty="0">
                <a:ea typeface="宋体" panose="02010600030101010101" pitchFamily="2" charset="-122"/>
              </a:rPr>
              <a:t>b </a:t>
            </a:r>
            <a:r>
              <a:rPr lang="en-US" altLang="zh-CN" sz="2700" dirty="0">
                <a:ea typeface="宋体" panose="02010600030101010101" pitchFamily="2" charset="-122"/>
              </a:rPr>
              <a:t>is an integer greater than </a:t>
            </a:r>
            <a:r>
              <a:rPr lang="en-US" altLang="zh-CN" sz="2700" dirty="0">
                <a:latin typeface="Cambria Math" panose="020405030504060302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700" dirty="0">
                <a:ea typeface="宋体" panose="02010600030101010101" pitchFamily="2" charset="-122"/>
              </a:rPr>
              <a:t>, and </a:t>
            </a:r>
            <a:r>
              <a:rPr lang="en-US" altLang="zh-CN" sz="2700" i="1" dirty="0">
                <a:ea typeface="宋体" panose="02010600030101010101" pitchFamily="2" charset="-122"/>
              </a:rPr>
              <a:t>c</a:t>
            </a:r>
            <a:r>
              <a:rPr lang="en-US" altLang="zh-CN" sz="2700" dirty="0">
                <a:ea typeface="宋体" panose="02010600030101010101" pitchFamily="2" charset="-122"/>
              </a:rPr>
              <a:t> is a positive real number. Then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altLang="zh-CN" sz="27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2700" dirty="0">
                <a:ea typeface="宋体" panose="02010600030101010101" pitchFamily="2" charset="-122"/>
              </a:rPr>
              <a:t>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2700" dirty="0">
                <a:ea typeface="宋体" panose="02010600030101010101" pitchFamily="2" charset="-122"/>
              </a:rPr>
              <a:t>Furthermore, when </a:t>
            </a:r>
            <a:r>
              <a:rPr lang="en-US" altLang="zh-CN" sz="2700" i="1" dirty="0">
                <a:ea typeface="宋体" panose="02010600030101010101" pitchFamily="2" charset="-122"/>
              </a:rPr>
              <a:t>n</a:t>
            </a:r>
            <a:r>
              <a:rPr lang="en-US" altLang="zh-CN" sz="2700" dirty="0">
                <a:ea typeface="宋体" panose="02010600030101010101" pitchFamily="2" charset="-122"/>
              </a:rPr>
              <a:t> = </a:t>
            </a:r>
            <a:r>
              <a:rPr lang="en-US" altLang="zh-CN" sz="2700" i="1" dirty="0">
                <a:ea typeface="宋体" panose="02010600030101010101" pitchFamily="2" charset="-122"/>
              </a:rPr>
              <a:t>b</a:t>
            </a:r>
            <a:r>
              <a:rPr lang="en-US" altLang="zh-CN" sz="2700" i="1" baseline="30000" dirty="0">
                <a:ea typeface="宋体" panose="02010600030101010101" pitchFamily="2" charset="-122"/>
              </a:rPr>
              <a:t>k</a:t>
            </a:r>
            <a:r>
              <a:rPr lang="en-US" altLang="zh-CN" sz="2700" dirty="0">
                <a:ea typeface="宋体" panose="02010600030101010101" pitchFamily="2" charset="-122"/>
              </a:rPr>
              <a:t> and </a:t>
            </a:r>
            <a:r>
              <a:rPr lang="en-US" altLang="zh-CN" sz="2700" i="1" dirty="0">
                <a:ea typeface="宋体" panose="02010600030101010101" pitchFamily="2" charset="-122"/>
              </a:rPr>
              <a:t>a</a:t>
            </a:r>
            <a:r>
              <a:rPr lang="en-US" altLang="zh-CN" sz="2700" dirty="0">
                <a:ea typeface="宋体" panose="02010600030101010101" pitchFamily="2" charset="-122"/>
              </a:rPr>
              <a:t> </a:t>
            </a:r>
            <a:r>
              <a:rPr lang="en-US" altLang="zh-CN" sz="2700" dirty="0">
                <a:latin typeface="Cambria Math" panose="02040503050406030204" pitchFamily="18" charset="0"/>
                <a:ea typeface="宋体" panose="02010600030101010101" pitchFamily="2" charset="-122"/>
              </a:rPr>
              <a:t>≠1</a:t>
            </a:r>
            <a:r>
              <a:rPr lang="en-US" altLang="zh-CN" sz="2700" dirty="0">
                <a:ea typeface="宋体" panose="02010600030101010101" pitchFamily="2" charset="-122"/>
              </a:rPr>
              <a:t>, where </a:t>
            </a:r>
            <a:r>
              <a:rPr lang="en-US" altLang="zh-CN" sz="2700" i="1" dirty="0">
                <a:ea typeface="宋体" panose="02010600030101010101" pitchFamily="2" charset="-122"/>
              </a:rPr>
              <a:t>k</a:t>
            </a:r>
            <a:r>
              <a:rPr lang="en-US" altLang="zh-CN" sz="2700" dirty="0">
                <a:ea typeface="宋体" panose="02010600030101010101" pitchFamily="2" charset="-122"/>
              </a:rPr>
              <a:t> is a positive integer,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altLang="zh-CN" sz="27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2700" dirty="0">
                <a:ea typeface="宋体" panose="02010600030101010101" pitchFamily="2" charset="-122"/>
              </a:rPr>
              <a:t>    where </a:t>
            </a:r>
            <a:r>
              <a:rPr lang="en-US" altLang="zh-CN" sz="2700" i="1" dirty="0">
                <a:ea typeface="宋体" panose="02010600030101010101" pitchFamily="2" charset="-122"/>
              </a:rPr>
              <a:t>C</a:t>
            </a:r>
            <a:r>
              <a:rPr lang="en-US" altLang="zh-CN" sz="2700" baseline="-25000" dirty="0">
                <a:latin typeface="Cambria Math" panose="020405030504060302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700" dirty="0">
                <a:ea typeface="宋体" panose="02010600030101010101" pitchFamily="2" charset="-122"/>
              </a:rPr>
              <a:t> = </a:t>
            </a:r>
            <a:r>
              <a:rPr lang="en-US" altLang="zh-CN" sz="2700" i="1" dirty="0">
                <a:ea typeface="宋体" panose="02010600030101010101" pitchFamily="2" charset="-122"/>
              </a:rPr>
              <a:t>f</a:t>
            </a:r>
            <a:r>
              <a:rPr lang="en-US" altLang="zh-CN" sz="2700" dirty="0">
                <a:ea typeface="宋体" panose="02010600030101010101" pitchFamily="2" charset="-122"/>
              </a:rPr>
              <a:t>(</a:t>
            </a:r>
            <a:r>
              <a:rPr lang="en-US" altLang="zh-CN" sz="2700" dirty="0">
                <a:latin typeface="Cambria Math" panose="020405030504060302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700" dirty="0">
                <a:ea typeface="宋体" panose="02010600030101010101" pitchFamily="2" charset="-122"/>
              </a:rPr>
              <a:t>) + c/(</a:t>
            </a:r>
            <a:r>
              <a:rPr lang="en-US" altLang="zh-CN" sz="2700" i="1" dirty="0">
                <a:ea typeface="宋体" panose="02010600030101010101" pitchFamily="2" charset="-122"/>
              </a:rPr>
              <a:t>a</a:t>
            </a:r>
            <a:r>
              <a:rPr lang="en-US" altLang="zh-CN" sz="2700" i="1" dirty="0">
                <a:latin typeface="Cambria Math" panose="02040503050406030204" pitchFamily="18" charset="0"/>
                <a:ea typeface="宋体" panose="02010600030101010101" pitchFamily="2" charset="-122"/>
              </a:rPr>
              <a:t>−</a:t>
            </a:r>
            <a:r>
              <a:rPr lang="en-US" altLang="zh-CN" sz="2700" dirty="0">
                <a:latin typeface="Cambria Math" panose="020405030504060302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700" dirty="0">
                <a:ea typeface="宋体" panose="02010600030101010101" pitchFamily="2" charset="-122"/>
              </a:rPr>
              <a:t>) and </a:t>
            </a:r>
            <a:r>
              <a:rPr lang="en-US" altLang="zh-CN" sz="2700" i="1" dirty="0">
                <a:ea typeface="宋体" panose="02010600030101010101" pitchFamily="2" charset="-122"/>
              </a:rPr>
              <a:t>C</a:t>
            </a:r>
            <a:r>
              <a:rPr lang="en-US" altLang="zh-CN" sz="2700" baseline="-25000" dirty="0">
                <a:latin typeface="Cambria Math" panose="020405030504060302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700" dirty="0">
                <a:ea typeface="宋体" panose="02010600030101010101" pitchFamily="2" charset="-122"/>
              </a:rPr>
              <a:t> =  </a:t>
            </a:r>
            <a:r>
              <a:rPr lang="en-US" altLang="zh-CN" sz="2700" dirty="0">
                <a:latin typeface="Cambria Math" panose="02040503050406030204" pitchFamily="18" charset="0"/>
                <a:ea typeface="宋体" panose="02010600030101010101" pitchFamily="2" charset="-122"/>
              </a:rPr>
              <a:t>−</a:t>
            </a:r>
            <a:r>
              <a:rPr lang="en-US" altLang="zh-CN" sz="2700" dirty="0">
                <a:ea typeface="宋体" panose="02010600030101010101" pitchFamily="2" charset="-122"/>
              </a:rPr>
              <a:t>c/(</a:t>
            </a:r>
            <a:r>
              <a:rPr lang="en-US" altLang="zh-CN" sz="2700" i="1" dirty="0">
                <a:ea typeface="宋体" panose="02010600030101010101" pitchFamily="2" charset="-122"/>
              </a:rPr>
              <a:t>a</a:t>
            </a:r>
            <a:r>
              <a:rPr lang="en-US" altLang="zh-CN" sz="2700" i="1" dirty="0">
                <a:latin typeface="Cambria Math" panose="02040503050406030204" pitchFamily="18" charset="0"/>
                <a:ea typeface="宋体" panose="02010600030101010101" pitchFamily="2" charset="-122"/>
              </a:rPr>
              <a:t>−</a:t>
            </a:r>
            <a:r>
              <a:rPr lang="en-US" altLang="zh-CN" sz="2700" dirty="0">
                <a:latin typeface="Cambria Math" panose="020405030504060302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700" dirty="0">
                <a:ea typeface="宋体" panose="02010600030101010101" pitchFamily="2" charset="-122"/>
              </a:rPr>
              <a:t>). </a:t>
            </a:r>
          </a:p>
        </p:txBody>
      </p:sp>
      <p:pic>
        <p:nvPicPr>
          <p:cNvPr id="107524" name="Picture 8" descr="addin_tmp.png">
            <a:extLst>
              <a:ext uri="{FF2B5EF4-FFF2-40B4-BE49-F238E27FC236}">
                <a16:creationId xmlns:a16="http://schemas.microsoft.com/office/drawing/2014/main" id="{DD7E0805-59DA-454E-9E6A-7296FEDC55F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3933825"/>
            <a:ext cx="34734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5" name="Picture 9" descr="addin_tmp.png">
            <a:extLst>
              <a:ext uri="{FF2B5EF4-FFF2-40B4-BE49-F238E27FC236}">
                <a16:creationId xmlns:a16="http://schemas.microsoft.com/office/drawing/2014/main" id="{B564A183-0297-4CE0-B8C3-671B1F95B909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5445125"/>
            <a:ext cx="23876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图片 4">
            <a:extLst>
              <a:ext uri="{FF2B5EF4-FFF2-40B4-BE49-F238E27FC236}">
                <a16:creationId xmlns:a16="http://schemas.microsoft.com/office/drawing/2014/main" id="{7A8C550A-2913-40AD-A71E-BD7AC340C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224"/>
          <a:stretch>
            <a:fillRect/>
          </a:stretch>
        </p:blipFill>
        <p:spPr bwMode="auto">
          <a:xfrm>
            <a:off x="250825" y="2997200"/>
            <a:ext cx="8389938" cy="262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1" name="图片 4">
            <a:extLst>
              <a:ext uri="{FF2B5EF4-FFF2-40B4-BE49-F238E27FC236}">
                <a16:creationId xmlns:a16="http://schemas.microsoft.com/office/drawing/2014/main" id="{ADF2CDFF-A9A5-4989-804D-9648A43DB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2" t="72540"/>
          <a:stretch>
            <a:fillRect/>
          </a:stretch>
        </p:blipFill>
        <p:spPr bwMode="auto">
          <a:xfrm>
            <a:off x="539750" y="1125538"/>
            <a:ext cx="7459663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图片 4">
            <a:extLst>
              <a:ext uri="{FF2B5EF4-FFF2-40B4-BE49-F238E27FC236}">
                <a16:creationId xmlns:a16="http://schemas.microsoft.com/office/drawing/2014/main" id="{FCE9240F-EC4A-4E61-86B2-E15ED3622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0" t="67877" r="5212"/>
          <a:stretch>
            <a:fillRect/>
          </a:stretch>
        </p:blipFill>
        <p:spPr bwMode="auto">
          <a:xfrm>
            <a:off x="539750" y="4005263"/>
            <a:ext cx="78486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5" name="图片 4">
            <a:extLst>
              <a:ext uri="{FF2B5EF4-FFF2-40B4-BE49-F238E27FC236}">
                <a16:creationId xmlns:a16="http://schemas.microsoft.com/office/drawing/2014/main" id="{D5D64D14-AA67-4648-9215-FA894A6F1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4" t="34637" r="4089" b="31212"/>
          <a:stretch>
            <a:fillRect/>
          </a:stretch>
        </p:blipFill>
        <p:spPr bwMode="auto">
          <a:xfrm>
            <a:off x="611188" y="1125538"/>
            <a:ext cx="7559675" cy="257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6" name="图片 4">
            <a:extLst>
              <a:ext uri="{FF2B5EF4-FFF2-40B4-BE49-F238E27FC236}">
                <a16:creationId xmlns:a16="http://schemas.microsoft.com/office/drawing/2014/main" id="{AF515607-C2F1-410E-9619-83C45B78A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2" t="85251" b="2280"/>
          <a:stretch>
            <a:fillRect/>
          </a:stretch>
        </p:blipFill>
        <p:spPr bwMode="auto">
          <a:xfrm>
            <a:off x="755650" y="188913"/>
            <a:ext cx="7459663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>
            <a:extLst>
              <a:ext uri="{FF2B5EF4-FFF2-40B4-BE49-F238E27FC236}">
                <a16:creationId xmlns:a16="http://schemas.microsoft.com/office/drawing/2014/main" id="{4499F955-051B-4823-B1E7-E3E0CCAA1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ea typeface="宋体" panose="02010600030101010101" pitchFamily="2" charset="-122"/>
              </a:rPr>
              <a:t>Complexity of Binary Search</a:t>
            </a:r>
          </a:p>
        </p:txBody>
      </p:sp>
      <p:sp>
        <p:nvSpPr>
          <p:cNvPr id="111619" name="Content Placeholder 2">
            <a:extLst>
              <a:ext uri="{FF2B5EF4-FFF2-40B4-BE49-F238E27FC236}">
                <a16:creationId xmlns:a16="http://schemas.microsoft.com/office/drawing/2014/main" id="{8381F058-EF79-4334-9B1C-259F3E0B39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37734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pitchFamily="2" charset="2"/>
              <a:buNone/>
            </a:pPr>
            <a:r>
              <a:rPr lang="en-US" altLang="zh-CN" b="1">
                <a:ea typeface="宋体" panose="02010600030101010101" pitchFamily="2" charset="-122"/>
              </a:rPr>
              <a:t>   Binary Search Example</a:t>
            </a:r>
            <a:r>
              <a:rPr lang="en-US" altLang="zh-CN">
                <a:ea typeface="宋体" panose="02010600030101010101" pitchFamily="2" charset="-122"/>
              </a:rPr>
              <a:t>: Give a big-</a:t>
            </a:r>
            <a:r>
              <a:rPr lang="en-US" altLang="zh-CN" i="1">
                <a:ea typeface="宋体" panose="02010600030101010101" pitchFamily="2" charset="-122"/>
              </a:rPr>
              <a:t>O</a:t>
            </a:r>
            <a:r>
              <a:rPr lang="en-US" altLang="zh-CN">
                <a:ea typeface="宋体" panose="02010600030101010101" pitchFamily="2" charset="-122"/>
              </a:rPr>
              <a:t> estimate for the number of comparisons used by a binary search.</a:t>
            </a:r>
          </a:p>
          <a:p>
            <a:pP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</a:t>
            </a:r>
            <a:r>
              <a:rPr lang="en-US" altLang="zh-CN" b="1">
                <a:ea typeface="宋体" panose="02010600030101010101" pitchFamily="2" charset="-122"/>
              </a:rPr>
              <a:t>Solution</a:t>
            </a:r>
            <a:r>
              <a:rPr lang="en-US" altLang="zh-CN">
                <a:ea typeface="宋体" panose="02010600030101010101" pitchFamily="2" charset="-122"/>
              </a:rPr>
              <a:t>:  Since the number of comparisons used by binary search is 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i="1">
                <a:ea typeface="宋体" panose="02010600030101010101" pitchFamily="2" charset="-122"/>
              </a:rPr>
              <a:t>f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en-US" altLang="zh-CN" sz="2400" i="1">
                <a:ea typeface="宋体" panose="02010600030101010101" pitchFamily="2" charset="-122"/>
              </a:rPr>
              <a:t>n</a:t>
            </a:r>
            <a:r>
              <a:rPr lang="en-US" altLang="zh-CN" sz="2400">
                <a:ea typeface="宋体" panose="02010600030101010101" pitchFamily="2" charset="-122"/>
              </a:rPr>
              <a:t>) = </a:t>
            </a:r>
            <a:r>
              <a:rPr lang="en-US" altLang="zh-CN" sz="2400" i="1">
                <a:ea typeface="宋体" panose="02010600030101010101" pitchFamily="2" charset="-122"/>
              </a:rPr>
              <a:t>f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en-US" altLang="zh-CN" sz="2400" i="1">
                <a:ea typeface="宋体" panose="02010600030101010101" pitchFamily="2" charset="-122"/>
              </a:rPr>
              <a:t>n</a:t>
            </a:r>
            <a:r>
              <a:rPr lang="en-US" altLang="zh-CN" sz="2400">
                <a:ea typeface="宋体" panose="02010600030101010101" pitchFamily="2" charset="-122"/>
              </a:rPr>
              <a:t>/</a:t>
            </a:r>
            <a:r>
              <a:rPr lang="en-US" altLang="zh-CN" sz="2400">
                <a:latin typeface="Cambria Math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>
                <a:ea typeface="宋体" panose="02010600030101010101" pitchFamily="2" charset="-122"/>
              </a:rPr>
              <a:t>) + </a:t>
            </a:r>
            <a:r>
              <a:rPr lang="en-US" altLang="zh-CN" sz="2400">
                <a:latin typeface="Cambria Math" panose="02040503050406030204" pitchFamily="18" charset="0"/>
                <a:ea typeface="宋体" panose="02010600030101010101" pitchFamily="2" charset="-122"/>
              </a:rPr>
              <a:t>2 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latin typeface="Cambria Math" panose="02040503050406030204" pitchFamily="18" charset="0"/>
                <a:ea typeface="宋体" panose="02010600030101010101" pitchFamily="2" charset="-122"/>
              </a:rPr>
              <a:t>where </a:t>
            </a:r>
            <a:r>
              <a:rPr lang="en-US" altLang="zh-CN" sz="2400" i="1">
                <a:ea typeface="宋体" panose="02010600030101010101" pitchFamily="2" charset="-122"/>
              </a:rPr>
              <a:t>n</a:t>
            </a:r>
            <a:r>
              <a:rPr lang="en-US" altLang="zh-CN" sz="2400">
                <a:latin typeface="Cambria Math" panose="02040503050406030204" pitchFamily="18" charset="0"/>
                <a:ea typeface="宋体" panose="02010600030101010101" pitchFamily="2" charset="-122"/>
              </a:rPr>
              <a:t> is even, by Theorem 1, it follows that </a:t>
            </a:r>
            <a:r>
              <a:rPr lang="en-US" altLang="zh-CN" sz="2400" i="1">
                <a:ea typeface="宋体" panose="02010600030101010101" pitchFamily="2" charset="-122"/>
              </a:rPr>
              <a:t>f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en-US" altLang="zh-CN" sz="2400" i="1">
                <a:ea typeface="宋体" panose="02010600030101010101" pitchFamily="2" charset="-122"/>
              </a:rPr>
              <a:t>n</a:t>
            </a:r>
            <a:r>
              <a:rPr lang="en-US" altLang="zh-CN" sz="2400">
                <a:ea typeface="宋体" panose="02010600030101010101" pitchFamily="2" charset="-122"/>
              </a:rPr>
              <a:t>) is </a:t>
            </a:r>
            <a:r>
              <a:rPr lang="en-US" altLang="zh-CN" sz="2400" i="1">
                <a:ea typeface="宋体" panose="02010600030101010101" pitchFamily="2" charset="-122"/>
              </a:rPr>
              <a:t>O</a:t>
            </a:r>
            <a:r>
              <a:rPr lang="en-US" altLang="zh-CN" sz="2400">
                <a:ea typeface="宋体" panose="02010600030101010101" pitchFamily="2" charset="-122"/>
              </a:rPr>
              <a:t>(log </a:t>
            </a:r>
            <a:r>
              <a:rPr lang="en-US" altLang="zh-CN" sz="2400" i="1">
                <a:ea typeface="宋体" panose="02010600030101010101" pitchFamily="2" charset="-122"/>
              </a:rPr>
              <a:t>n</a:t>
            </a:r>
            <a:r>
              <a:rPr lang="en-US" altLang="zh-CN" sz="2400">
                <a:ea typeface="宋体" panose="02010600030101010101" pitchFamily="2" charset="-122"/>
              </a:rPr>
              <a:t>). </a:t>
            </a:r>
            <a:endParaRPr lang="en-US" altLang="zh-CN" sz="2400"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>
            <a:extLst>
              <a:ext uri="{FF2B5EF4-FFF2-40B4-BE49-F238E27FC236}">
                <a16:creationId xmlns:a16="http://schemas.microsoft.com/office/drawing/2014/main" id="{70CC7BC0-78CA-4E46-9C59-BEDFDD9376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>
                <a:ea typeface="宋体" panose="02010600030101010101" pitchFamily="2" charset="-122"/>
              </a:rPr>
              <a:t>Estimating the Size of Divide-and-conquer Functions (</a:t>
            </a:r>
            <a:r>
              <a:rPr lang="en-US" altLang="zh-CN" sz="3200" i="1">
                <a:ea typeface="宋体" panose="02010600030101010101" pitchFamily="2" charset="-122"/>
              </a:rPr>
              <a:t>continued</a:t>
            </a:r>
            <a:r>
              <a:rPr lang="en-US" altLang="zh-CN" sz="320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12643" name="Content Placeholder 2">
            <a:extLst>
              <a:ext uri="{FF2B5EF4-FFF2-40B4-BE49-F238E27FC236}">
                <a16:creationId xmlns:a16="http://schemas.microsoft.com/office/drawing/2014/main" id="{1D95D39A-8C81-460A-8611-2313A06597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676400"/>
            <a:ext cx="8229600" cy="464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3000" b="1">
                <a:ea typeface="宋体" panose="02010600030101010101" pitchFamily="2" charset="-122"/>
              </a:rPr>
              <a:t>   Theorem </a:t>
            </a:r>
            <a:r>
              <a:rPr lang="en-US" altLang="zh-CN" sz="3000" b="1">
                <a:latin typeface="Cambria Math" panose="02040503050406030204" pitchFamily="18" charset="0"/>
                <a:ea typeface="宋体" panose="02010600030101010101" pitchFamily="2" charset="-122"/>
              </a:rPr>
              <a:t>2. </a:t>
            </a:r>
            <a:r>
              <a:rPr lang="en-US" altLang="zh-CN" sz="3000" b="1">
                <a:solidFill>
                  <a:srgbClr val="FF0000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Master Theorem</a:t>
            </a:r>
            <a:r>
              <a:rPr lang="en-US" altLang="zh-CN" sz="3000">
                <a:ea typeface="宋体" panose="02010600030101010101" pitchFamily="2" charset="-122"/>
              </a:rPr>
              <a:t>: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3000">
                <a:ea typeface="宋体" panose="02010600030101010101" pitchFamily="2" charset="-122"/>
              </a:rPr>
              <a:t>Let </a:t>
            </a:r>
            <a:r>
              <a:rPr lang="en-US" altLang="zh-CN" sz="3000" i="1">
                <a:ea typeface="宋体" panose="02010600030101010101" pitchFamily="2" charset="-122"/>
              </a:rPr>
              <a:t>f</a:t>
            </a:r>
            <a:r>
              <a:rPr lang="en-US" altLang="zh-CN" sz="3000">
                <a:ea typeface="宋体" panose="02010600030101010101" pitchFamily="2" charset="-122"/>
              </a:rPr>
              <a:t> be an increasing function that satisfies the recurrence relation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3000">
                <a:ea typeface="宋体" panose="02010600030101010101" pitchFamily="2" charset="-122"/>
              </a:rPr>
              <a:t>              </a:t>
            </a:r>
            <a:r>
              <a:rPr lang="en-US" altLang="zh-CN" sz="3000" i="1">
                <a:ea typeface="宋体" panose="02010600030101010101" pitchFamily="2" charset="-122"/>
              </a:rPr>
              <a:t>f</a:t>
            </a:r>
            <a:r>
              <a:rPr lang="en-US" altLang="zh-CN" sz="3000">
                <a:ea typeface="宋体" panose="02010600030101010101" pitchFamily="2" charset="-122"/>
              </a:rPr>
              <a:t>(</a:t>
            </a:r>
            <a:r>
              <a:rPr lang="en-US" altLang="zh-CN" sz="3000" i="1">
                <a:ea typeface="宋体" panose="02010600030101010101" pitchFamily="2" charset="-122"/>
              </a:rPr>
              <a:t>n</a:t>
            </a:r>
            <a:r>
              <a:rPr lang="en-US" altLang="zh-CN" sz="3000">
                <a:ea typeface="宋体" panose="02010600030101010101" pitchFamily="2" charset="-122"/>
              </a:rPr>
              <a:t>) = </a:t>
            </a:r>
            <a:r>
              <a:rPr lang="en-US" altLang="zh-CN" sz="3000" i="1">
                <a:ea typeface="宋体" panose="02010600030101010101" pitchFamily="2" charset="-122"/>
              </a:rPr>
              <a:t>af</a:t>
            </a:r>
            <a:r>
              <a:rPr lang="en-US" altLang="zh-CN" sz="3000">
                <a:ea typeface="宋体" panose="02010600030101010101" pitchFamily="2" charset="-122"/>
              </a:rPr>
              <a:t>(</a:t>
            </a:r>
            <a:r>
              <a:rPr lang="en-US" altLang="zh-CN" sz="3000" i="1">
                <a:ea typeface="宋体" panose="02010600030101010101" pitchFamily="2" charset="-122"/>
              </a:rPr>
              <a:t>n</a:t>
            </a:r>
            <a:r>
              <a:rPr lang="en-US" altLang="zh-CN" sz="3000">
                <a:ea typeface="宋体" panose="02010600030101010101" pitchFamily="2" charset="-122"/>
              </a:rPr>
              <a:t>/</a:t>
            </a:r>
            <a:r>
              <a:rPr lang="en-US" altLang="zh-CN" sz="3000" i="1">
                <a:ea typeface="宋体" panose="02010600030101010101" pitchFamily="2" charset="-122"/>
              </a:rPr>
              <a:t>b</a:t>
            </a:r>
            <a:r>
              <a:rPr lang="en-US" altLang="zh-CN" sz="3000">
                <a:ea typeface="宋体" panose="02010600030101010101" pitchFamily="2" charset="-122"/>
              </a:rPr>
              <a:t>) + c</a:t>
            </a:r>
            <a:r>
              <a:rPr lang="en-US" altLang="zh-CN" sz="3000" i="1">
                <a:ea typeface="宋体" panose="02010600030101010101" pitchFamily="2" charset="-122"/>
              </a:rPr>
              <a:t>n</a:t>
            </a:r>
            <a:r>
              <a:rPr lang="en-US" altLang="zh-CN" sz="3000" i="1" baseline="30000">
                <a:ea typeface="宋体" panose="02010600030101010101" pitchFamily="2" charset="-122"/>
              </a:rPr>
              <a:t>d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3000">
                <a:ea typeface="宋体" panose="02010600030101010101" pitchFamily="2" charset="-122"/>
              </a:rPr>
              <a:t>    whenever </a:t>
            </a:r>
            <a:r>
              <a:rPr lang="en-US" altLang="zh-CN" sz="3000" i="1">
                <a:ea typeface="宋体" panose="02010600030101010101" pitchFamily="2" charset="-122"/>
              </a:rPr>
              <a:t>n = b</a:t>
            </a:r>
            <a:r>
              <a:rPr lang="en-US" altLang="zh-CN" sz="3000" i="1" baseline="30000">
                <a:ea typeface="宋体" panose="02010600030101010101" pitchFamily="2" charset="-122"/>
              </a:rPr>
              <a:t>k</a:t>
            </a:r>
            <a:r>
              <a:rPr lang="en-US" altLang="zh-CN" sz="3000">
                <a:ea typeface="宋体" panose="02010600030101010101" pitchFamily="2" charset="-122"/>
              </a:rPr>
              <a:t>, where </a:t>
            </a:r>
            <a:r>
              <a:rPr lang="en-US" altLang="zh-CN" sz="3000" i="1">
                <a:ea typeface="宋体" panose="02010600030101010101" pitchFamily="2" charset="-122"/>
              </a:rPr>
              <a:t>a</a:t>
            </a:r>
            <a:r>
              <a:rPr lang="en-US" altLang="zh-CN" sz="3000">
                <a:latin typeface="Cambria Math" panose="02040503050406030204" pitchFamily="18" charset="0"/>
                <a:ea typeface="宋体" panose="02010600030101010101" pitchFamily="2" charset="-122"/>
              </a:rPr>
              <a:t>≥</a:t>
            </a:r>
            <a:r>
              <a:rPr lang="en-US" altLang="zh-CN" sz="3000">
                <a:ea typeface="宋体" panose="02010600030101010101" pitchFamily="2" charset="-122"/>
              </a:rPr>
              <a:t> </a:t>
            </a:r>
            <a:r>
              <a:rPr lang="en-US" altLang="zh-CN" sz="3000">
                <a:latin typeface="Cambria Math" panose="020405030504060302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000">
                <a:ea typeface="宋体" panose="02010600030101010101" pitchFamily="2" charset="-122"/>
              </a:rPr>
              <a:t>, </a:t>
            </a:r>
            <a:r>
              <a:rPr lang="en-US" altLang="zh-CN" sz="3000" i="1">
                <a:ea typeface="宋体" panose="02010600030101010101" pitchFamily="2" charset="-122"/>
              </a:rPr>
              <a:t>b </a:t>
            </a:r>
            <a:r>
              <a:rPr lang="en-US" altLang="zh-CN" sz="3000">
                <a:ea typeface="宋体" panose="02010600030101010101" pitchFamily="2" charset="-122"/>
              </a:rPr>
              <a:t>is an integer greater than </a:t>
            </a:r>
            <a:r>
              <a:rPr lang="en-US" altLang="zh-CN" sz="3000">
                <a:latin typeface="Cambria Math" panose="020405030504060302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000">
                <a:ea typeface="宋体" panose="02010600030101010101" pitchFamily="2" charset="-122"/>
              </a:rPr>
              <a:t>, </a:t>
            </a:r>
            <a:r>
              <a:rPr lang="en-US" altLang="zh-CN" sz="3000" i="1">
                <a:ea typeface="宋体" panose="02010600030101010101" pitchFamily="2" charset="-122"/>
              </a:rPr>
              <a:t>k </a:t>
            </a:r>
            <a:r>
              <a:rPr lang="en-US" altLang="zh-CN" sz="3000">
                <a:ea typeface="宋体" panose="02010600030101010101" pitchFamily="2" charset="-122"/>
              </a:rPr>
              <a:t>is a positive integer greater than </a:t>
            </a:r>
            <a:r>
              <a:rPr lang="en-US" altLang="zh-CN" sz="3000">
                <a:latin typeface="Cambria Math" panose="020405030504060302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000">
                <a:ea typeface="宋体" panose="02010600030101010101" pitchFamily="2" charset="-122"/>
              </a:rPr>
              <a:t>, and </a:t>
            </a:r>
            <a:r>
              <a:rPr lang="en-US" altLang="zh-CN" sz="3000" i="1">
                <a:ea typeface="宋体" panose="02010600030101010101" pitchFamily="2" charset="-122"/>
              </a:rPr>
              <a:t>c</a:t>
            </a:r>
            <a:r>
              <a:rPr lang="en-US" altLang="zh-CN" sz="3000">
                <a:ea typeface="宋体" panose="02010600030101010101" pitchFamily="2" charset="-122"/>
              </a:rPr>
              <a:t>  and </a:t>
            </a:r>
            <a:r>
              <a:rPr lang="en-US" altLang="zh-CN" sz="3000" i="1">
                <a:ea typeface="宋体" panose="02010600030101010101" pitchFamily="2" charset="-122"/>
              </a:rPr>
              <a:t>d</a:t>
            </a:r>
            <a:r>
              <a:rPr lang="en-US" altLang="zh-CN" sz="3000">
                <a:ea typeface="宋体" panose="02010600030101010101" pitchFamily="2" charset="-122"/>
              </a:rPr>
              <a:t> are real numbers with </a:t>
            </a:r>
            <a:r>
              <a:rPr lang="en-US" altLang="zh-CN" sz="3000" i="1">
                <a:ea typeface="宋体" panose="02010600030101010101" pitchFamily="2" charset="-122"/>
              </a:rPr>
              <a:t>c</a:t>
            </a:r>
            <a:r>
              <a:rPr lang="en-US" altLang="zh-CN" sz="3000">
                <a:ea typeface="宋体" panose="02010600030101010101" pitchFamily="2" charset="-122"/>
              </a:rPr>
              <a:t> positive and </a:t>
            </a:r>
            <a:r>
              <a:rPr lang="en-US" altLang="zh-CN" sz="3000" i="1">
                <a:ea typeface="宋体" panose="02010600030101010101" pitchFamily="2" charset="-122"/>
              </a:rPr>
              <a:t>d</a:t>
            </a:r>
            <a:r>
              <a:rPr lang="en-US" altLang="zh-CN" sz="3000">
                <a:ea typeface="宋体" panose="02010600030101010101" pitchFamily="2" charset="-122"/>
              </a:rPr>
              <a:t> nonnegative. Then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CN" sz="30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3000">
                <a:ea typeface="宋体" panose="02010600030101010101" pitchFamily="2" charset="-122"/>
              </a:rPr>
              <a:t>  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CN" sz="30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CN" sz="3000">
              <a:ea typeface="宋体" panose="02010600030101010101" pitchFamily="2" charset="-122"/>
            </a:endParaRPr>
          </a:p>
        </p:txBody>
      </p:sp>
      <p:pic>
        <p:nvPicPr>
          <p:cNvPr id="112644" name="Picture 6" descr="addin_tmp.png">
            <a:extLst>
              <a:ext uri="{FF2B5EF4-FFF2-40B4-BE49-F238E27FC236}">
                <a16:creationId xmlns:a16="http://schemas.microsoft.com/office/drawing/2014/main" id="{85350420-1F42-496C-AC7B-493AFC3CAB0D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5516563"/>
            <a:ext cx="373538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>
            <a:extLst>
              <a:ext uri="{FF2B5EF4-FFF2-40B4-BE49-F238E27FC236}">
                <a16:creationId xmlns:a16="http://schemas.microsoft.com/office/drawing/2014/main" id="{880EB218-E5B2-477A-AE25-495DBA9D1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836613"/>
            <a:ext cx="8229600" cy="706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ea typeface="宋体" panose="02010600030101010101" pitchFamily="2" charset="-122"/>
              </a:rPr>
              <a:t>Complexity of Merge Sort</a:t>
            </a:r>
          </a:p>
        </p:txBody>
      </p:sp>
      <p:sp>
        <p:nvSpPr>
          <p:cNvPr id="113667" name="Content Placeholder 2">
            <a:extLst>
              <a:ext uri="{FF2B5EF4-FFF2-40B4-BE49-F238E27FC236}">
                <a16:creationId xmlns:a16="http://schemas.microsoft.com/office/drawing/2014/main" id="{488EB891-B691-4E4A-B6DD-8AA3B8ED3D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3850" y="2708275"/>
            <a:ext cx="8229600" cy="2909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3000" b="1">
                <a:ea typeface="宋体" panose="02010600030101010101" pitchFamily="2" charset="-122"/>
              </a:rPr>
              <a:t>   Merge Sort Example</a:t>
            </a:r>
            <a:r>
              <a:rPr lang="en-US" altLang="zh-CN" sz="3000">
                <a:ea typeface="宋体" panose="02010600030101010101" pitchFamily="2" charset="-122"/>
              </a:rPr>
              <a:t>: Give a big-</a:t>
            </a:r>
            <a:r>
              <a:rPr lang="en-US" altLang="zh-CN" sz="3000" i="1">
                <a:ea typeface="宋体" panose="02010600030101010101" pitchFamily="2" charset="-122"/>
              </a:rPr>
              <a:t>O</a:t>
            </a:r>
            <a:r>
              <a:rPr lang="en-US" altLang="zh-CN" sz="3000">
                <a:ea typeface="宋体" panose="02010600030101010101" pitchFamily="2" charset="-122"/>
              </a:rPr>
              <a:t> estimate for the number of comparisons used by merge sort.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3000">
                <a:ea typeface="宋体" panose="02010600030101010101" pitchFamily="2" charset="-122"/>
              </a:rPr>
              <a:t>   </a:t>
            </a:r>
            <a:r>
              <a:rPr lang="en-US" altLang="zh-CN" sz="3000" b="1">
                <a:ea typeface="宋体" panose="02010600030101010101" pitchFamily="2" charset="-122"/>
              </a:rPr>
              <a:t>Solution</a:t>
            </a:r>
            <a:r>
              <a:rPr lang="en-US" altLang="zh-CN" sz="3000">
                <a:ea typeface="宋体" panose="02010600030101010101" pitchFamily="2" charset="-122"/>
              </a:rPr>
              <a:t>:  Since the number of comparisons used by merge  sort to sort a list of </a:t>
            </a:r>
            <a:r>
              <a:rPr lang="en-US" altLang="zh-CN" sz="3000" i="1">
                <a:ea typeface="宋体" panose="02010600030101010101" pitchFamily="2" charset="-122"/>
              </a:rPr>
              <a:t>n</a:t>
            </a:r>
            <a:r>
              <a:rPr lang="en-US" altLang="zh-CN" sz="3000">
                <a:ea typeface="宋体" panose="02010600030101010101" pitchFamily="2" charset="-122"/>
              </a:rPr>
              <a:t> elements is less than  </a:t>
            </a:r>
            <a:r>
              <a:rPr lang="en-US" altLang="zh-CN" sz="3000" i="1">
                <a:ea typeface="宋体" panose="02010600030101010101" pitchFamily="2" charset="-122"/>
              </a:rPr>
              <a:t>M</a:t>
            </a:r>
            <a:r>
              <a:rPr lang="en-US" altLang="zh-CN" sz="3000">
                <a:ea typeface="宋体" panose="02010600030101010101" pitchFamily="2" charset="-122"/>
              </a:rPr>
              <a:t>(</a:t>
            </a:r>
            <a:r>
              <a:rPr lang="en-US" altLang="zh-CN" sz="3000" i="1">
                <a:ea typeface="宋体" panose="02010600030101010101" pitchFamily="2" charset="-122"/>
              </a:rPr>
              <a:t>n</a:t>
            </a:r>
            <a:r>
              <a:rPr lang="en-US" altLang="zh-CN" sz="3000">
                <a:ea typeface="宋体" panose="02010600030101010101" pitchFamily="2" charset="-122"/>
              </a:rPr>
              <a:t>) where </a:t>
            </a:r>
            <a:r>
              <a:rPr lang="en-US" altLang="zh-CN" sz="2200" i="1">
                <a:ea typeface="宋体" panose="02010600030101010101" pitchFamily="2" charset="-122"/>
              </a:rPr>
              <a:t>M</a:t>
            </a:r>
            <a:r>
              <a:rPr lang="en-US" altLang="zh-CN" sz="2200">
                <a:ea typeface="宋体" panose="02010600030101010101" pitchFamily="2" charset="-122"/>
              </a:rPr>
              <a:t>(</a:t>
            </a:r>
            <a:r>
              <a:rPr lang="en-US" altLang="zh-CN" sz="2200" i="1">
                <a:ea typeface="宋体" panose="02010600030101010101" pitchFamily="2" charset="-122"/>
              </a:rPr>
              <a:t>n</a:t>
            </a:r>
            <a:r>
              <a:rPr lang="en-US" altLang="zh-CN" sz="2200">
                <a:ea typeface="宋体" panose="02010600030101010101" pitchFamily="2" charset="-122"/>
              </a:rPr>
              <a:t>) = </a:t>
            </a:r>
            <a:r>
              <a:rPr lang="en-US" altLang="zh-CN" sz="2200">
                <a:latin typeface="Cambria Math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200" i="1">
                <a:ea typeface="宋体" panose="02010600030101010101" pitchFamily="2" charset="-122"/>
              </a:rPr>
              <a:t>M</a:t>
            </a:r>
            <a:r>
              <a:rPr lang="en-US" altLang="zh-CN" sz="2200">
                <a:ea typeface="宋体" panose="02010600030101010101" pitchFamily="2" charset="-122"/>
              </a:rPr>
              <a:t>(</a:t>
            </a:r>
            <a:r>
              <a:rPr lang="en-US" altLang="zh-CN" sz="2200" i="1">
                <a:ea typeface="宋体" panose="02010600030101010101" pitchFamily="2" charset="-122"/>
              </a:rPr>
              <a:t>n</a:t>
            </a:r>
            <a:r>
              <a:rPr lang="en-US" altLang="zh-CN" sz="2200">
                <a:ea typeface="宋体" panose="02010600030101010101" pitchFamily="2" charset="-122"/>
              </a:rPr>
              <a:t>/</a:t>
            </a:r>
            <a:r>
              <a:rPr lang="en-US" altLang="zh-CN" sz="2200">
                <a:latin typeface="Cambria Math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200">
                <a:ea typeface="宋体" panose="02010600030101010101" pitchFamily="2" charset="-122"/>
              </a:rPr>
              <a:t>) + </a:t>
            </a:r>
            <a:r>
              <a:rPr lang="en-US" altLang="zh-CN" sz="2200" i="1">
                <a:ea typeface="宋体" panose="02010600030101010101" pitchFamily="2" charset="-122"/>
              </a:rPr>
              <a:t>n</a:t>
            </a:r>
            <a:r>
              <a:rPr lang="en-US" altLang="zh-CN" sz="2200">
                <a:ea typeface="宋体" panose="02010600030101010101" pitchFamily="2" charset="-122"/>
              </a:rPr>
              <a:t>, by the master theorem </a:t>
            </a:r>
            <a:r>
              <a:rPr lang="en-US" altLang="zh-CN" sz="2200" i="1">
                <a:ea typeface="宋体" panose="02010600030101010101" pitchFamily="2" charset="-122"/>
              </a:rPr>
              <a:t>M</a:t>
            </a:r>
            <a:r>
              <a:rPr lang="en-US" altLang="zh-CN" sz="2200">
                <a:ea typeface="宋体" panose="02010600030101010101" pitchFamily="2" charset="-122"/>
              </a:rPr>
              <a:t>(</a:t>
            </a:r>
            <a:r>
              <a:rPr lang="en-US" altLang="zh-CN" sz="2200" i="1">
                <a:ea typeface="宋体" panose="02010600030101010101" pitchFamily="2" charset="-122"/>
              </a:rPr>
              <a:t>n</a:t>
            </a:r>
            <a:r>
              <a:rPr lang="en-US" altLang="zh-CN" sz="2200">
                <a:ea typeface="宋体" panose="02010600030101010101" pitchFamily="2" charset="-122"/>
              </a:rPr>
              <a:t>) is </a:t>
            </a:r>
            <a:r>
              <a:rPr lang="en-US" altLang="zh-CN" sz="2200" i="1">
                <a:ea typeface="宋体" panose="02010600030101010101" pitchFamily="2" charset="-122"/>
              </a:rPr>
              <a:t>O</a:t>
            </a:r>
            <a:r>
              <a:rPr lang="en-US" altLang="zh-CN" sz="2200">
                <a:ea typeface="宋体" panose="02010600030101010101" pitchFamily="2" charset="-122"/>
              </a:rPr>
              <a:t>(</a:t>
            </a:r>
            <a:r>
              <a:rPr lang="en-US" altLang="zh-CN" sz="2200" i="1">
                <a:ea typeface="宋体" panose="02010600030101010101" pitchFamily="2" charset="-122"/>
              </a:rPr>
              <a:t>n </a:t>
            </a:r>
            <a:r>
              <a:rPr lang="en-US" altLang="zh-CN" sz="2200">
                <a:ea typeface="宋体" panose="02010600030101010101" pitchFamily="2" charset="-122"/>
              </a:rPr>
              <a:t>log </a:t>
            </a:r>
            <a:r>
              <a:rPr lang="en-US" altLang="zh-CN" sz="2200" i="1">
                <a:ea typeface="宋体" panose="02010600030101010101" pitchFamily="2" charset="-122"/>
              </a:rPr>
              <a:t>n</a:t>
            </a:r>
            <a:r>
              <a:rPr lang="en-US" altLang="zh-CN" sz="2200">
                <a:ea typeface="宋体" panose="02010600030101010101" pitchFamily="2" charset="-122"/>
              </a:rPr>
              <a:t>).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CN" sz="22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CN" sz="30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CN" sz="30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3000">
                <a:ea typeface="宋体" panose="02010600030101010101" pitchFamily="2" charset="-122"/>
              </a:rPr>
              <a:t> </a:t>
            </a:r>
            <a:endParaRPr lang="en-US" altLang="zh-CN" sz="2200"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CN" sz="3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>
            <a:extLst>
              <a:ext uri="{FF2B5EF4-FFF2-40B4-BE49-F238E27FC236}">
                <a16:creationId xmlns:a16="http://schemas.microsoft.com/office/drawing/2014/main" id="{288F2A40-250F-460F-BB75-CEDE8CC91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>
                <a:ea typeface="宋体" panose="02010600030101010101" pitchFamily="2" charset="-122"/>
              </a:rPr>
              <a:t>Complexity of Fast Integer Multiplication Algorithm</a:t>
            </a:r>
          </a:p>
        </p:txBody>
      </p:sp>
      <p:sp>
        <p:nvSpPr>
          <p:cNvPr id="114691" name="Content Placeholder 2">
            <a:extLst>
              <a:ext uri="{FF2B5EF4-FFF2-40B4-BE49-F238E27FC236}">
                <a16:creationId xmlns:a16="http://schemas.microsoft.com/office/drawing/2014/main" id="{3B100E95-A8B5-4F28-92E6-B7ED9381DF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5068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500" b="1">
                <a:ea typeface="宋体" panose="02010600030101010101" pitchFamily="2" charset="-122"/>
              </a:rPr>
              <a:t>    Integer Multiplication Example</a:t>
            </a:r>
            <a:r>
              <a:rPr lang="en-US" altLang="zh-CN" sz="2500">
                <a:ea typeface="宋体" panose="02010600030101010101" pitchFamily="2" charset="-122"/>
              </a:rPr>
              <a:t>: Give a big-</a:t>
            </a:r>
            <a:r>
              <a:rPr lang="en-US" altLang="zh-CN" sz="2500" i="1">
                <a:ea typeface="宋体" panose="02010600030101010101" pitchFamily="2" charset="-122"/>
              </a:rPr>
              <a:t>O</a:t>
            </a:r>
            <a:r>
              <a:rPr lang="en-US" altLang="zh-CN" sz="2500">
                <a:ea typeface="宋体" panose="02010600030101010101" pitchFamily="2" charset="-122"/>
              </a:rPr>
              <a:t> estimate for the number of bit operations used needed to multiply two </a:t>
            </a:r>
            <a:r>
              <a:rPr lang="en-US" altLang="zh-CN" sz="2500" i="1">
                <a:ea typeface="宋体" panose="02010600030101010101" pitchFamily="2" charset="-122"/>
              </a:rPr>
              <a:t>n</a:t>
            </a:r>
            <a:r>
              <a:rPr lang="en-US" altLang="zh-CN" sz="2500">
                <a:ea typeface="宋体" panose="02010600030101010101" pitchFamily="2" charset="-122"/>
              </a:rPr>
              <a:t>-bit integers using the fast multiplication algorithm.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CN" sz="25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500">
                <a:ea typeface="宋体" panose="02010600030101010101" pitchFamily="2" charset="-122"/>
              </a:rPr>
              <a:t>    </a:t>
            </a:r>
            <a:r>
              <a:rPr lang="en-US" altLang="zh-CN" sz="2500" b="1">
                <a:ea typeface="宋体" panose="02010600030101010101" pitchFamily="2" charset="-122"/>
              </a:rPr>
              <a:t>Solution</a:t>
            </a:r>
            <a:r>
              <a:rPr lang="en-US" altLang="zh-CN" sz="2500">
                <a:ea typeface="宋体" panose="02010600030101010101" pitchFamily="2" charset="-122"/>
              </a:rPr>
              <a:t>: We have shown that</a:t>
            </a:r>
            <a:r>
              <a:rPr lang="en-US" altLang="zh-CN" sz="2200" i="1">
                <a:ea typeface="宋体" panose="02010600030101010101" pitchFamily="2" charset="-122"/>
              </a:rPr>
              <a:t> f</a:t>
            </a:r>
            <a:r>
              <a:rPr lang="en-US" altLang="zh-CN" sz="2200">
                <a:ea typeface="宋体" panose="02010600030101010101" pitchFamily="2" charset="-122"/>
              </a:rPr>
              <a:t>(</a:t>
            </a:r>
            <a:r>
              <a:rPr lang="en-US" altLang="zh-CN" sz="2200" i="1">
                <a:ea typeface="宋体" panose="02010600030101010101" pitchFamily="2" charset="-122"/>
              </a:rPr>
              <a:t>n</a:t>
            </a:r>
            <a:r>
              <a:rPr lang="en-US" altLang="zh-CN" sz="2200">
                <a:ea typeface="宋体" panose="02010600030101010101" pitchFamily="2" charset="-122"/>
              </a:rPr>
              <a:t>) = </a:t>
            </a:r>
            <a:r>
              <a:rPr lang="en-US" altLang="zh-CN" sz="2200">
                <a:latin typeface="Cambria Math" panose="020405030504060302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200" i="1">
                <a:ea typeface="宋体" panose="02010600030101010101" pitchFamily="2" charset="-122"/>
              </a:rPr>
              <a:t>f</a:t>
            </a:r>
            <a:r>
              <a:rPr lang="en-US" altLang="zh-CN" sz="2200">
                <a:ea typeface="宋体" panose="02010600030101010101" pitchFamily="2" charset="-122"/>
              </a:rPr>
              <a:t>(</a:t>
            </a:r>
            <a:r>
              <a:rPr lang="en-US" altLang="zh-CN" sz="2200" i="1">
                <a:ea typeface="宋体" panose="02010600030101010101" pitchFamily="2" charset="-122"/>
              </a:rPr>
              <a:t>n/</a:t>
            </a:r>
            <a:r>
              <a:rPr lang="en-US" altLang="zh-CN" sz="2200">
                <a:latin typeface="Cambria Math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200">
                <a:ea typeface="宋体" panose="02010600030101010101" pitchFamily="2" charset="-122"/>
              </a:rPr>
              <a:t>) + </a:t>
            </a:r>
            <a:r>
              <a:rPr lang="en-US" altLang="zh-CN" sz="2200" i="1">
                <a:ea typeface="宋体" panose="02010600030101010101" pitchFamily="2" charset="-122"/>
              </a:rPr>
              <a:t>Cn, </a:t>
            </a:r>
            <a:r>
              <a:rPr lang="en-US" altLang="zh-CN" sz="2200">
                <a:ea typeface="宋体" panose="02010600030101010101" pitchFamily="2" charset="-122"/>
              </a:rPr>
              <a:t>when</a:t>
            </a:r>
            <a:r>
              <a:rPr lang="en-US" altLang="zh-CN" sz="2200" i="1">
                <a:ea typeface="宋体" panose="02010600030101010101" pitchFamily="2" charset="-122"/>
              </a:rPr>
              <a:t> n</a:t>
            </a:r>
            <a:r>
              <a:rPr lang="en-US" altLang="zh-CN" sz="2200">
                <a:ea typeface="宋体" panose="02010600030101010101" pitchFamily="2" charset="-122"/>
              </a:rPr>
              <a:t> is even, where </a:t>
            </a:r>
            <a:r>
              <a:rPr lang="en-US" altLang="zh-CN" sz="2200" i="1">
                <a:ea typeface="宋体" panose="02010600030101010101" pitchFamily="2" charset="-122"/>
              </a:rPr>
              <a:t>f</a:t>
            </a:r>
            <a:r>
              <a:rPr lang="en-US" altLang="zh-CN" sz="2200">
                <a:ea typeface="宋体" panose="02010600030101010101" pitchFamily="2" charset="-122"/>
              </a:rPr>
              <a:t>(</a:t>
            </a:r>
            <a:r>
              <a:rPr lang="en-US" altLang="zh-CN" sz="2200" i="1">
                <a:ea typeface="宋体" panose="02010600030101010101" pitchFamily="2" charset="-122"/>
              </a:rPr>
              <a:t>n</a:t>
            </a:r>
            <a:r>
              <a:rPr lang="en-US" altLang="zh-CN" sz="2200">
                <a:ea typeface="宋体" panose="02010600030101010101" pitchFamily="2" charset="-122"/>
              </a:rPr>
              <a:t>) is the number of bit operations needed to multiply two </a:t>
            </a:r>
            <a:r>
              <a:rPr lang="en-US" altLang="zh-CN" sz="2200" i="1">
                <a:ea typeface="宋体" panose="02010600030101010101" pitchFamily="2" charset="-122"/>
              </a:rPr>
              <a:t>n</a:t>
            </a:r>
            <a:r>
              <a:rPr lang="en-US" altLang="zh-CN" sz="2200">
                <a:ea typeface="宋体" panose="02010600030101010101" pitchFamily="2" charset="-122"/>
              </a:rPr>
              <a:t>-bit integers. Hence by the master theorem  with </a:t>
            </a:r>
            <a:r>
              <a:rPr lang="en-US" altLang="zh-CN" sz="2200" i="1">
                <a:ea typeface="宋体" panose="02010600030101010101" pitchFamily="2" charset="-122"/>
              </a:rPr>
              <a:t>a</a:t>
            </a:r>
            <a:r>
              <a:rPr lang="en-US" altLang="zh-CN" sz="2200">
                <a:ea typeface="宋体" panose="02010600030101010101" pitchFamily="2" charset="-122"/>
              </a:rPr>
              <a:t> = </a:t>
            </a:r>
            <a:r>
              <a:rPr lang="en-US" altLang="zh-CN" sz="2200">
                <a:latin typeface="Cambria Math" panose="020405030504060302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200">
                <a:ea typeface="宋体" panose="02010600030101010101" pitchFamily="2" charset="-122"/>
              </a:rPr>
              <a:t>,        </a:t>
            </a:r>
            <a:r>
              <a:rPr lang="en-US" altLang="zh-CN" sz="2200" i="1">
                <a:ea typeface="宋体" panose="02010600030101010101" pitchFamily="2" charset="-122"/>
              </a:rPr>
              <a:t>b</a:t>
            </a:r>
            <a:r>
              <a:rPr lang="en-US" altLang="zh-CN" sz="2200">
                <a:ea typeface="宋体" panose="02010600030101010101" pitchFamily="2" charset="-122"/>
              </a:rPr>
              <a:t> = </a:t>
            </a:r>
            <a:r>
              <a:rPr lang="en-US" altLang="zh-CN" sz="2200">
                <a:latin typeface="Cambria Math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200">
                <a:ea typeface="宋体" panose="02010600030101010101" pitchFamily="2" charset="-122"/>
              </a:rPr>
              <a:t>, </a:t>
            </a:r>
            <a:r>
              <a:rPr lang="en-US" altLang="zh-CN" sz="2200" i="1">
                <a:ea typeface="宋体" panose="02010600030101010101" pitchFamily="2" charset="-122"/>
              </a:rPr>
              <a:t>c</a:t>
            </a:r>
            <a:r>
              <a:rPr lang="en-US" altLang="zh-CN" sz="2200">
                <a:ea typeface="宋体" panose="02010600030101010101" pitchFamily="2" charset="-122"/>
              </a:rPr>
              <a:t> = </a:t>
            </a:r>
            <a:r>
              <a:rPr lang="en-US" altLang="zh-CN" sz="2200" i="1">
                <a:ea typeface="宋体" panose="02010600030101010101" pitchFamily="2" charset="-122"/>
              </a:rPr>
              <a:t>C</a:t>
            </a:r>
            <a:r>
              <a:rPr lang="en-US" altLang="zh-CN" sz="2200">
                <a:ea typeface="宋体" panose="02010600030101010101" pitchFamily="2" charset="-122"/>
              </a:rPr>
              <a:t>, and </a:t>
            </a:r>
            <a:r>
              <a:rPr lang="en-US" altLang="zh-CN" sz="2200" i="1">
                <a:ea typeface="宋体" panose="02010600030101010101" pitchFamily="2" charset="-122"/>
              </a:rPr>
              <a:t>d</a:t>
            </a:r>
            <a:r>
              <a:rPr lang="en-US" altLang="zh-CN" sz="2200">
                <a:ea typeface="宋体" panose="02010600030101010101" pitchFamily="2" charset="-122"/>
              </a:rPr>
              <a:t> = </a:t>
            </a:r>
            <a:r>
              <a:rPr lang="en-US" altLang="zh-CN" sz="2200">
                <a:latin typeface="Cambria Math" panose="020405030504060302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200">
                <a:ea typeface="宋体" panose="02010600030101010101" pitchFamily="2" charset="-122"/>
              </a:rPr>
              <a:t> (so that we have the case where </a:t>
            </a:r>
            <a:r>
              <a:rPr lang="en-US" altLang="zh-CN" sz="2200" i="1">
                <a:ea typeface="宋体" panose="02010600030101010101" pitchFamily="2" charset="-122"/>
              </a:rPr>
              <a:t>a</a:t>
            </a:r>
            <a:r>
              <a:rPr lang="en-US" altLang="zh-CN" sz="2200">
                <a:ea typeface="宋体" panose="02010600030101010101" pitchFamily="2" charset="-122"/>
              </a:rPr>
              <a:t> &gt; </a:t>
            </a:r>
            <a:r>
              <a:rPr lang="en-US" altLang="zh-CN" sz="2200" i="1">
                <a:ea typeface="宋体" panose="02010600030101010101" pitchFamily="2" charset="-122"/>
              </a:rPr>
              <a:t>b</a:t>
            </a:r>
            <a:r>
              <a:rPr lang="en-US" altLang="zh-CN" sz="2200" i="1" baseline="30000">
                <a:ea typeface="宋体" panose="02010600030101010101" pitchFamily="2" charset="-122"/>
              </a:rPr>
              <a:t>d</a:t>
            </a:r>
            <a:r>
              <a:rPr lang="en-US" altLang="zh-CN" sz="2200">
                <a:ea typeface="宋体" panose="02010600030101010101" pitchFamily="2" charset="-122"/>
              </a:rPr>
              <a:t>), it follows that </a:t>
            </a:r>
            <a:r>
              <a:rPr lang="en-US" altLang="zh-CN" sz="2200" i="1">
                <a:ea typeface="宋体" panose="02010600030101010101" pitchFamily="2" charset="-122"/>
              </a:rPr>
              <a:t>f</a:t>
            </a:r>
            <a:r>
              <a:rPr lang="en-US" altLang="zh-CN" sz="2200">
                <a:ea typeface="宋体" panose="02010600030101010101" pitchFamily="2" charset="-122"/>
              </a:rPr>
              <a:t>(</a:t>
            </a:r>
            <a:r>
              <a:rPr lang="en-US" altLang="zh-CN" sz="2200" i="1">
                <a:ea typeface="宋体" panose="02010600030101010101" pitchFamily="2" charset="-122"/>
              </a:rPr>
              <a:t>n</a:t>
            </a:r>
            <a:r>
              <a:rPr lang="en-US" altLang="zh-CN" sz="2200">
                <a:ea typeface="宋体" panose="02010600030101010101" pitchFamily="2" charset="-122"/>
              </a:rPr>
              <a:t>) is </a:t>
            </a:r>
            <a:r>
              <a:rPr lang="en-US" altLang="zh-CN" sz="2200" i="1">
                <a:ea typeface="宋体" panose="02010600030101010101" pitchFamily="2" charset="-122"/>
              </a:rPr>
              <a:t>O</a:t>
            </a:r>
            <a:r>
              <a:rPr lang="en-US" altLang="zh-CN" sz="2200">
                <a:ea typeface="宋体" panose="02010600030101010101" pitchFamily="2" charset="-122"/>
              </a:rPr>
              <a:t>(</a:t>
            </a:r>
            <a:r>
              <a:rPr lang="en-US" altLang="zh-CN" sz="2200" i="1">
                <a:ea typeface="宋体" panose="02010600030101010101" pitchFamily="2" charset="-122"/>
              </a:rPr>
              <a:t>n</a:t>
            </a:r>
            <a:r>
              <a:rPr lang="en-US" altLang="zh-CN" sz="2200" baseline="30000">
                <a:ea typeface="宋体" panose="02010600030101010101" pitchFamily="2" charset="-122"/>
              </a:rPr>
              <a:t>log </a:t>
            </a:r>
            <a:r>
              <a:rPr lang="en-US" altLang="zh-CN" sz="2200" baseline="30000">
                <a:latin typeface="Cambria Math" panose="020405030504060302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200">
                <a:ea typeface="宋体" panose="02010600030101010101" pitchFamily="2" charset="-122"/>
              </a:rPr>
              <a:t>). </a:t>
            </a:r>
            <a:endParaRPr lang="en-US" altLang="zh-CN" sz="25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CN" sz="25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500">
                <a:ea typeface="宋体" panose="02010600030101010101" pitchFamily="2" charset="-122"/>
              </a:rPr>
              <a:t>    Note that log </a:t>
            </a:r>
            <a:r>
              <a:rPr lang="en-US" altLang="zh-CN" sz="2500">
                <a:latin typeface="Cambria Math" panose="020405030504060302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500">
                <a:ea typeface="宋体" panose="02010600030101010101" pitchFamily="2" charset="-122"/>
              </a:rPr>
              <a:t> </a:t>
            </a:r>
            <a:r>
              <a:rPr lang="en-US" altLang="zh-CN" sz="2500">
                <a:latin typeface="Cambria Math" panose="02040503050406030204" pitchFamily="18" charset="0"/>
                <a:ea typeface="宋体" panose="02010600030101010101" pitchFamily="2" charset="-122"/>
              </a:rPr>
              <a:t>≈ 1.6. </a:t>
            </a:r>
            <a:r>
              <a:rPr lang="en-US" altLang="zh-CN" sz="2500">
                <a:ea typeface="宋体" panose="02010600030101010101" pitchFamily="2" charset="-122"/>
              </a:rPr>
              <a:t>Therefore the fast multiplication algorithm is a substantial improvement over the conventional algorithm</a:t>
            </a:r>
            <a:r>
              <a:rPr lang="en-US" altLang="zh-CN" sz="2500">
                <a:latin typeface="Cambria Math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500">
                <a:ea typeface="宋体" panose="02010600030101010101" pitchFamily="2" charset="-122"/>
              </a:rPr>
              <a:t>that uses </a:t>
            </a:r>
            <a:r>
              <a:rPr lang="en-US" altLang="zh-CN" sz="2500" i="1">
                <a:ea typeface="宋体" panose="02010600030101010101" pitchFamily="2" charset="-122"/>
              </a:rPr>
              <a:t>O</a:t>
            </a:r>
            <a:r>
              <a:rPr lang="en-US" altLang="zh-CN" sz="2500">
                <a:latin typeface="Cambria Math" panose="020405030504060302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500" i="1">
                <a:ea typeface="宋体" panose="02010600030101010101" pitchFamily="2" charset="-122"/>
              </a:rPr>
              <a:t>n</a:t>
            </a:r>
            <a:r>
              <a:rPr lang="en-US" altLang="zh-CN" sz="2500" baseline="30000">
                <a:latin typeface="Cambria Math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500">
                <a:latin typeface="Cambria Math" panose="020405030504060302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2500">
                <a:ea typeface="宋体" panose="02010600030101010101" pitchFamily="2" charset="-122"/>
              </a:rPr>
              <a:t>bit operations</a:t>
            </a:r>
            <a:r>
              <a:rPr lang="en-US" altLang="zh-CN" sz="2500">
                <a:latin typeface="Cambria Math" panose="02040503050406030204" pitchFamily="18" charset="0"/>
                <a:ea typeface="宋体" panose="02010600030101010101" pitchFamily="2" charset="-122"/>
              </a:rPr>
              <a:t>.</a:t>
            </a:r>
            <a:endParaRPr lang="en-US" altLang="zh-CN" sz="1900"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CN" sz="25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>
            <a:extLst>
              <a:ext uri="{FF2B5EF4-FFF2-40B4-BE49-F238E27FC236}">
                <a16:creationId xmlns:a16="http://schemas.microsoft.com/office/drawing/2014/main" id="{C3CE5370-E2D9-4BEF-B326-E5475366A8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ea typeface="宋体" panose="02010600030101010101" pitchFamily="2" charset="-122"/>
              </a:rPr>
              <a:t>Section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AFEE0-9CFA-42D3-AD20-37298DFCC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Divide-and-Conquer Algorithms and Recurrence Relations</a:t>
            </a:r>
          </a:p>
          <a:p>
            <a:pPr>
              <a:defRPr/>
            </a:pPr>
            <a:r>
              <a:rPr lang="en-US" dirty="0"/>
              <a:t>Examples</a:t>
            </a:r>
          </a:p>
          <a:p>
            <a:pPr lvl="1">
              <a:defRPr/>
            </a:pPr>
            <a:r>
              <a:rPr lang="en-US" dirty="0"/>
              <a:t>Binary Search</a:t>
            </a:r>
          </a:p>
          <a:p>
            <a:pPr lvl="1">
              <a:defRPr/>
            </a:pPr>
            <a:r>
              <a:rPr lang="en-US" dirty="0"/>
              <a:t>Merge Sort</a:t>
            </a:r>
          </a:p>
          <a:p>
            <a:pPr lvl="1">
              <a:defRPr/>
            </a:pPr>
            <a:r>
              <a:rPr lang="en-US" dirty="0"/>
              <a:t>Fast Multiplication of Integers</a:t>
            </a:r>
          </a:p>
          <a:p>
            <a:pPr>
              <a:defRPr/>
            </a:pPr>
            <a:r>
              <a:rPr lang="en-US" dirty="0"/>
              <a:t>Master Theorem</a:t>
            </a:r>
          </a:p>
          <a:p>
            <a:pPr>
              <a:defRPr/>
            </a:pPr>
            <a:r>
              <a:rPr lang="en-US" dirty="0"/>
              <a:t>Closest Pair of Points (</a:t>
            </a:r>
            <a:r>
              <a:rPr lang="en-US" i="1" dirty="0"/>
              <a:t>not covered yet in these slides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4" name="图片 4">
            <a:extLst>
              <a:ext uri="{FF2B5EF4-FFF2-40B4-BE49-F238E27FC236}">
                <a16:creationId xmlns:a16="http://schemas.microsoft.com/office/drawing/2014/main" id="{55675513-0405-439D-BF5D-0A6BD2D5E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8" t="83463" r="60698" b="9373"/>
          <a:stretch>
            <a:fillRect/>
          </a:stretch>
        </p:blipFill>
        <p:spPr bwMode="auto">
          <a:xfrm>
            <a:off x="2843213" y="981075"/>
            <a:ext cx="4392612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5" name="Title 1">
            <a:extLst>
              <a:ext uri="{FF2B5EF4-FFF2-40B4-BE49-F238E27FC236}">
                <a16:creationId xmlns:a16="http://schemas.microsoft.com/office/drawing/2014/main" id="{83844039-D773-4EC8-9725-859C9D9DF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476250"/>
            <a:ext cx="8569325" cy="706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>
                <a:ea typeface="宋体" panose="02010600030101010101" pitchFamily="2" charset="-122"/>
              </a:rPr>
              <a:t>Example: Fast Matrix Multiplication</a:t>
            </a:r>
          </a:p>
        </p:txBody>
      </p:sp>
      <p:sp>
        <p:nvSpPr>
          <p:cNvPr id="115716" name="矩形 1">
            <a:extLst>
              <a:ext uri="{FF2B5EF4-FFF2-40B4-BE49-F238E27FC236}">
                <a16:creationId xmlns:a16="http://schemas.microsoft.com/office/drawing/2014/main" id="{F71B13AC-E58E-4D5C-AD34-33F9854E8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196975"/>
            <a:ext cx="2881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>
                <a:solidFill>
                  <a:srgbClr val="191B1F"/>
                </a:solidFill>
                <a:latin typeface="-apple-system"/>
              </a:rPr>
              <a:t>Strassen</a:t>
            </a:r>
            <a:r>
              <a:rPr lang="zh-CN" altLang="en-US">
                <a:solidFill>
                  <a:srgbClr val="191B1F"/>
                </a:solidFill>
                <a:latin typeface="-apple-system"/>
              </a:rPr>
              <a:t>算法</a:t>
            </a:r>
          </a:p>
        </p:txBody>
      </p:sp>
      <p:pic>
        <p:nvPicPr>
          <p:cNvPr id="115717" name="Picture 4" descr="https://pic4.zhimg.com/v2-34528437b5358f5ed32f60cb61367c87_r.jpg">
            <a:extLst>
              <a:ext uri="{FF2B5EF4-FFF2-40B4-BE49-F238E27FC236}">
                <a16:creationId xmlns:a16="http://schemas.microsoft.com/office/drawing/2014/main" id="{A9F43285-B255-41E2-9517-1CB3FD476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844675"/>
            <a:ext cx="7704137" cy="484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18" name="图片 5">
            <a:extLst>
              <a:ext uri="{FF2B5EF4-FFF2-40B4-BE49-F238E27FC236}">
                <a16:creationId xmlns:a16="http://schemas.microsoft.com/office/drawing/2014/main" id="{46924C4D-AE2E-40FE-A079-AF79B821D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4" t="88902" r="21713" b="-2377"/>
          <a:stretch>
            <a:fillRect/>
          </a:stretch>
        </p:blipFill>
        <p:spPr bwMode="auto">
          <a:xfrm>
            <a:off x="611188" y="1628775"/>
            <a:ext cx="3503612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7C98F21D-B535-4978-8851-55CA0C4AF0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ea typeface="宋体" panose="02010600030101010101" pitchFamily="2" charset="-122"/>
              </a:rPr>
              <a:t>Homework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DFAC07E1-B271-4399-A370-6154944077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989138"/>
            <a:ext cx="806132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pitchFamily="2" charset="2"/>
              <a:buNone/>
            </a:pPr>
            <a:r>
              <a:rPr kumimoji="1" lang="en-US" altLang="zh-CN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Sec. 8.3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089C778C-533E-44C1-AFA0-6944A76705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ea typeface="宋体" panose="02010600030101010101" pitchFamily="2" charset="-122"/>
              </a:rPr>
              <a:t>Divide-and-Conquer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B8A35991-5FA1-4CC7-B9B1-89E6E9E051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700213"/>
            <a:ext cx="7772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The most-well known algorithm design strategy:</a:t>
            </a:r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Divide</a:t>
            </a:r>
            <a:r>
              <a:rPr lang="en-US" altLang="zh-CN">
                <a:ea typeface="宋体" panose="02010600030101010101" pitchFamily="2" charset="-122"/>
              </a:rPr>
              <a:t> instance of problem into two or more smaller instances</a:t>
            </a:r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Solve smaller instances recursively</a:t>
            </a:r>
          </a:p>
          <a:p>
            <a:pPr marL="457200" indent="-457200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3. 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Conquer</a:t>
            </a:r>
            <a:r>
              <a:rPr lang="en-US" altLang="zh-CN">
                <a:ea typeface="宋体" panose="02010600030101010101" pitchFamily="2" charset="-122"/>
              </a:rPr>
              <a:t> the solution to original (larger) instance by combining these solutions</a:t>
            </a:r>
          </a:p>
          <a:p>
            <a:pPr marL="457200" indent="-457200">
              <a:buFont typeface="Monotype Sorts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99AEAEEA-F54C-4AFC-9968-EBCE72063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350" y="549275"/>
            <a:ext cx="774065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>
                <a:ea typeface="宋体" charset="-122"/>
              </a:rPr>
              <a:t>Divide-and-Conquer (cont.)</a:t>
            </a:r>
          </a:p>
        </p:txBody>
      </p:sp>
      <p:sp>
        <p:nvSpPr>
          <p:cNvPr id="96259" name="Oval 6">
            <a:extLst>
              <a:ext uri="{FF2B5EF4-FFF2-40B4-BE49-F238E27FC236}">
                <a16:creationId xmlns:a16="http://schemas.microsoft.com/office/drawing/2014/main" id="{AB7A5C6F-92A4-4F8D-ABEF-3AA7BAC94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362200"/>
            <a:ext cx="2286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1800">
                <a:ea typeface="宋体" panose="02010600030101010101" pitchFamily="2" charset="-122"/>
              </a:rPr>
              <a:t>subproblem 2 </a:t>
            </a:r>
          </a:p>
          <a:p>
            <a:r>
              <a:rPr lang="en-US" altLang="zh-CN" sz="1800">
                <a:ea typeface="宋体" panose="02010600030101010101" pitchFamily="2" charset="-122"/>
              </a:rPr>
              <a:t>of size </a:t>
            </a:r>
            <a:r>
              <a:rPr lang="en-US" altLang="zh-CN" sz="1800" i="1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/2</a:t>
            </a:r>
          </a:p>
        </p:txBody>
      </p:sp>
      <p:sp>
        <p:nvSpPr>
          <p:cNvPr id="96260" name="Oval 7">
            <a:extLst>
              <a:ext uri="{FF2B5EF4-FFF2-40B4-BE49-F238E27FC236}">
                <a16:creationId xmlns:a16="http://schemas.microsoft.com/office/drawing/2014/main" id="{E9A7D9E9-382B-43F1-A5D0-D65125367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362200"/>
            <a:ext cx="2286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1800">
                <a:ea typeface="宋体" panose="02010600030101010101" pitchFamily="2" charset="-122"/>
              </a:rPr>
              <a:t>subproblem 1 </a:t>
            </a:r>
          </a:p>
          <a:p>
            <a:r>
              <a:rPr lang="en-US" altLang="zh-CN" sz="1800">
                <a:ea typeface="宋体" panose="02010600030101010101" pitchFamily="2" charset="-122"/>
              </a:rPr>
              <a:t>of size </a:t>
            </a:r>
            <a:r>
              <a:rPr lang="en-US" altLang="zh-CN" sz="1800" i="1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/2</a:t>
            </a:r>
          </a:p>
        </p:txBody>
      </p:sp>
      <p:sp>
        <p:nvSpPr>
          <p:cNvPr id="96261" name="Rectangle 8">
            <a:extLst>
              <a:ext uri="{FF2B5EF4-FFF2-40B4-BE49-F238E27FC236}">
                <a16:creationId xmlns:a16="http://schemas.microsoft.com/office/drawing/2014/main" id="{F02B0F58-EBEE-4D7A-A16D-F62688189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6576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a solution to </a:t>
            </a:r>
          </a:p>
          <a:p>
            <a:r>
              <a:rPr lang="en-US" altLang="zh-CN" sz="1600">
                <a:ea typeface="宋体" panose="02010600030101010101" pitchFamily="2" charset="-122"/>
              </a:rPr>
              <a:t>subproblem 1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6262" name="Rectangle 9">
            <a:extLst>
              <a:ext uri="{FF2B5EF4-FFF2-40B4-BE49-F238E27FC236}">
                <a16:creationId xmlns:a16="http://schemas.microsoft.com/office/drawing/2014/main" id="{97461288-636E-49C7-A6BB-AEF79316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4102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a solution to</a:t>
            </a:r>
          </a:p>
          <a:p>
            <a:r>
              <a:rPr lang="en-US" altLang="zh-CN" sz="1600">
                <a:ea typeface="宋体" panose="02010600030101010101" pitchFamily="2" charset="-122"/>
              </a:rPr>
              <a:t>the original problem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6263" name="Rectangle 10">
            <a:extLst>
              <a:ext uri="{FF2B5EF4-FFF2-40B4-BE49-F238E27FC236}">
                <a16:creationId xmlns:a16="http://schemas.microsoft.com/office/drawing/2014/main" id="{8B01D50A-D70D-414C-83BB-0BE301455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6576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1600" dirty="0">
                <a:ea typeface="宋体" panose="02010600030101010101" pitchFamily="2" charset="-122"/>
              </a:rPr>
              <a:t>a solution to </a:t>
            </a:r>
          </a:p>
          <a:p>
            <a:r>
              <a:rPr lang="en-US" altLang="zh-CN" sz="1600" dirty="0">
                <a:ea typeface="宋体" panose="02010600030101010101" pitchFamily="2" charset="-122"/>
              </a:rPr>
              <a:t>subproblem 2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6264" name="Line 11">
            <a:extLst>
              <a:ext uri="{FF2B5EF4-FFF2-40B4-BE49-F238E27FC236}">
                <a16:creationId xmlns:a16="http://schemas.microsoft.com/office/drawing/2014/main" id="{679B61FA-F745-4C63-8D62-94DC9B0464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2057400"/>
            <a:ext cx="14478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5" name="Line 12">
            <a:extLst>
              <a:ext uri="{FF2B5EF4-FFF2-40B4-BE49-F238E27FC236}">
                <a16:creationId xmlns:a16="http://schemas.microsoft.com/office/drawing/2014/main" id="{FFA5F973-4948-4F5D-BAA7-3AAEF96543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057400"/>
            <a:ext cx="15240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6" name="Oval 4">
            <a:extLst>
              <a:ext uri="{FF2B5EF4-FFF2-40B4-BE49-F238E27FC236}">
                <a16:creationId xmlns:a16="http://schemas.microsoft.com/office/drawing/2014/main" id="{30E947B2-1D73-4350-B782-2A9131C08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295400"/>
            <a:ext cx="2500313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1800">
                <a:ea typeface="宋体" panose="02010600030101010101" pitchFamily="2" charset="-122"/>
              </a:rPr>
              <a:t>a problem of size </a:t>
            </a:r>
            <a:r>
              <a:rPr lang="en-US" altLang="zh-CN" sz="1800" i="1">
                <a:ea typeface="宋体" panose="02010600030101010101" pitchFamily="2" charset="-122"/>
              </a:rPr>
              <a:t>n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96267" name="Line 13">
            <a:extLst>
              <a:ext uri="{FF2B5EF4-FFF2-40B4-BE49-F238E27FC236}">
                <a16:creationId xmlns:a16="http://schemas.microsoft.com/office/drawing/2014/main" id="{F0AAC003-FCD8-4B6A-A90C-058DD0F292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200400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8" name="Line 14">
            <a:extLst>
              <a:ext uri="{FF2B5EF4-FFF2-40B4-BE49-F238E27FC236}">
                <a16:creationId xmlns:a16="http://schemas.microsoft.com/office/drawing/2014/main" id="{5DC0107F-3131-4E64-BA00-2C19288795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200400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9" name="Line 15">
            <a:extLst>
              <a:ext uri="{FF2B5EF4-FFF2-40B4-BE49-F238E27FC236}">
                <a16:creationId xmlns:a16="http://schemas.microsoft.com/office/drawing/2014/main" id="{E4A9E1A0-BFEC-4354-B4C1-985968B2D8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3434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0" name="Line 16">
            <a:extLst>
              <a:ext uri="{FF2B5EF4-FFF2-40B4-BE49-F238E27FC236}">
                <a16:creationId xmlns:a16="http://schemas.microsoft.com/office/drawing/2014/main" id="{96B830F6-B8AD-4B36-9EFE-6B3F92A69D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3434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1" name="Line 17">
            <a:extLst>
              <a:ext uri="{FF2B5EF4-FFF2-40B4-BE49-F238E27FC236}">
                <a16:creationId xmlns:a16="http://schemas.microsoft.com/office/drawing/2014/main" id="{B6880ED2-4A17-465C-9D57-AAEA2B1C22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876800"/>
            <a:ext cx="4419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2" name="Line 18">
            <a:extLst>
              <a:ext uri="{FF2B5EF4-FFF2-40B4-BE49-F238E27FC236}">
                <a16:creationId xmlns:a16="http://schemas.microsoft.com/office/drawing/2014/main" id="{EBC23DE6-2A89-4AD3-AC53-7C213BFFBC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876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3" name="Text Box 19">
            <a:extLst>
              <a:ext uri="{FF2B5EF4-FFF2-40B4-BE49-F238E27FC236}">
                <a16:creationId xmlns:a16="http://schemas.microsoft.com/office/drawing/2014/main" id="{B190A836-B968-4125-97B1-F223AC437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1773238"/>
            <a:ext cx="1447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>
                <a:ea typeface="宋体" panose="02010600030101010101" pitchFamily="2" charset="-122"/>
              </a:rPr>
              <a:t>(instance)</a:t>
            </a:r>
          </a:p>
        </p:txBody>
      </p:sp>
      <p:sp>
        <p:nvSpPr>
          <p:cNvPr id="281620" name="Text Box 20">
            <a:extLst>
              <a:ext uri="{FF2B5EF4-FFF2-40B4-BE49-F238E27FC236}">
                <a16:creationId xmlns:a16="http://schemas.microsoft.com/office/drawing/2014/main" id="{9B04828A-49BA-4FC5-80A2-9352426F3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5013325"/>
            <a:ext cx="2743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6600"/>
                </a:solidFill>
                <a:ea typeface="宋体" panose="02010600030101010101" pitchFamily="2" charset="-122"/>
              </a:rPr>
              <a:t>It generally leads to a recursive algorithm!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>
            <a:extLst>
              <a:ext uri="{FF2B5EF4-FFF2-40B4-BE49-F238E27FC236}">
                <a16:creationId xmlns:a16="http://schemas.microsoft.com/office/drawing/2014/main" id="{1332C1BF-6DBF-455C-ACAE-70C5D000F3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>
                <a:ea typeface="宋体" panose="02010600030101010101" pitchFamily="2" charset="-122"/>
              </a:rPr>
              <a:t>Divide-and-Conquer Algorithmic Paradigm</a:t>
            </a:r>
          </a:p>
        </p:txBody>
      </p:sp>
      <p:sp>
        <p:nvSpPr>
          <p:cNvPr id="98307" name="Content Placeholder 2">
            <a:extLst>
              <a:ext uri="{FF2B5EF4-FFF2-40B4-BE49-F238E27FC236}">
                <a16:creationId xmlns:a16="http://schemas.microsoft.com/office/drawing/2014/main" id="{DF877751-9ACF-489D-8F3B-1277E002A9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8313" y="1916113"/>
            <a:ext cx="8229600" cy="4752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200" b="1">
                <a:ea typeface="宋体" panose="02010600030101010101" pitchFamily="2" charset="-122"/>
              </a:rPr>
              <a:t>   Definition</a:t>
            </a:r>
            <a:r>
              <a:rPr lang="en-US" altLang="zh-CN" sz="2200">
                <a:ea typeface="宋体" panose="02010600030101010101" pitchFamily="2" charset="-122"/>
              </a:rPr>
              <a:t>: A </a:t>
            </a:r>
            <a:r>
              <a:rPr lang="en-US" altLang="zh-CN" sz="2200" i="1">
                <a:ea typeface="宋体" panose="02010600030101010101" pitchFamily="2" charset="-122"/>
              </a:rPr>
              <a:t>divide-and-conquer algorithm  </a:t>
            </a:r>
            <a:r>
              <a:rPr lang="en-US" altLang="zh-CN" sz="2200">
                <a:ea typeface="宋体" panose="02010600030101010101" pitchFamily="2" charset="-122"/>
              </a:rPr>
              <a:t>works by first  </a:t>
            </a:r>
            <a:r>
              <a:rPr lang="en-US" altLang="zh-CN" sz="2200" i="1">
                <a:ea typeface="宋体" panose="02010600030101010101" pitchFamily="2" charset="-122"/>
              </a:rPr>
              <a:t>dividing</a:t>
            </a:r>
            <a:r>
              <a:rPr lang="en-US" altLang="zh-CN" sz="2200">
                <a:ea typeface="宋体" panose="02010600030101010101" pitchFamily="2" charset="-122"/>
              </a:rPr>
              <a:t> a problem into one or more instances of the same problem of smaller size and then </a:t>
            </a:r>
            <a:r>
              <a:rPr lang="en-US" altLang="zh-CN" sz="2200" i="1">
                <a:ea typeface="宋体" panose="02010600030101010101" pitchFamily="2" charset="-122"/>
              </a:rPr>
              <a:t>conquering</a:t>
            </a:r>
            <a:r>
              <a:rPr lang="en-US" altLang="zh-CN" sz="2200">
                <a:ea typeface="宋体" panose="02010600030101010101" pitchFamily="2" charset="-122"/>
              </a:rPr>
              <a:t> the problem using the solutions of the smaller problems to find a solution of the original problem.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CN" sz="22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200" b="1">
                <a:ea typeface="宋体" panose="02010600030101010101" pitchFamily="2" charset="-122"/>
              </a:rPr>
              <a:t>    Examples</a:t>
            </a:r>
            <a:r>
              <a:rPr lang="en-US" altLang="zh-CN" sz="2200">
                <a:ea typeface="宋体" panose="02010600030101010101" pitchFamily="2" charset="-122"/>
              </a:rPr>
              <a:t>:</a:t>
            </a:r>
          </a:p>
          <a:p>
            <a:pPr lvl="2">
              <a:lnSpc>
                <a:spcPct val="80000"/>
              </a:lnSpc>
            </a:pPr>
            <a:r>
              <a:rPr lang="en-US" altLang="zh-CN" sz="2200">
                <a:ea typeface="宋体" panose="02010600030101010101" pitchFamily="2" charset="-122"/>
              </a:rPr>
              <a:t>Binary search, covered in Chapters </a:t>
            </a:r>
            <a:r>
              <a:rPr lang="en-US" altLang="zh-CN" sz="2200">
                <a:latin typeface="Cambria Math" panose="02040503050406030204" pitchFamily="18" charset="0"/>
                <a:ea typeface="宋体" panose="02010600030101010101" pitchFamily="2" charset="-122"/>
              </a:rPr>
              <a:t>3 and 5: It works by comparing the element to be located to the middle element. The original list is then split into two lists and the search continues recursively  in the appropriate sublist.</a:t>
            </a:r>
          </a:p>
          <a:p>
            <a:pPr lvl="2">
              <a:lnSpc>
                <a:spcPct val="80000"/>
              </a:lnSpc>
            </a:pPr>
            <a:r>
              <a:rPr lang="en-US" altLang="zh-CN" sz="2200">
                <a:ea typeface="宋体" panose="02010600030101010101" pitchFamily="2" charset="-122"/>
              </a:rPr>
              <a:t>Merge sort, covered in Chapter </a:t>
            </a:r>
            <a:r>
              <a:rPr lang="en-US" altLang="zh-CN" sz="2200">
                <a:latin typeface="Cambria Math" panose="02040503050406030204" pitchFamily="18" charset="0"/>
                <a:ea typeface="宋体" panose="02010600030101010101" pitchFamily="2" charset="-122"/>
              </a:rPr>
              <a:t>5: A list is  split into two approximately equal sized sublists, each  recursively sorted by merge sort.  Sorting is done by successively merging pairs of lists.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>
            <a:extLst>
              <a:ext uri="{FF2B5EF4-FFF2-40B4-BE49-F238E27FC236}">
                <a16:creationId xmlns:a16="http://schemas.microsoft.com/office/drawing/2014/main" id="{81B534F7-E8F1-4CF8-A5DE-7BFD1D20B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>
                <a:ea typeface="宋体" panose="02010600030101010101" pitchFamily="2" charset="-122"/>
              </a:rPr>
              <a:t>Divide-and-Conquer Recurrence Relations</a:t>
            </a:r>
          </a:p>
        </p:txBody>
      </p:sp>
      <p:sp>
        <p:nvSpPr>
          <p:cNvPr id="99331" name="Content Placeholder 2">
            <a:extLst>
              <a:ext uri="{FF2B5EF4-FFF2-40B4-BE49-F238E27FC236}">
                <a16:creationId xmlns:a16="http://schemas.microsoft.com/office/drawing/2014/main" id="{F6E6BE6A-14EA-44B5-B495-AFFF1767BA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7544" y="1988840"/>
            <a:ext cx="8229600" cy="42050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zh-CN" sz="2500" dirty="0">
                <a:ea typeface="宋体" panose="02010600030101010101" pitchFamily="2" charset="-122"/>
              </a:rPr>
              <a:t>Suppose that a recursive algorithm divides a problem of size </a:t>
            </a:r>
            <a:r>
              <a:rPr lang="en-US" altLang="zh-CN" sz="2500" i="1" dirty="0">
                <a:ea typeface="宋体" panose="02010600030101010101" pitchFamily="2" charset="-122"/>
              </a:rPr>
              <a:t>n</a:t>
            </a:r>
            <a:r>
              <a:rPr lang="en-US" altLang="zh-CN" sz="2500" dirty="0">
                <a:ea typeface="宋体" panose="02010600030101010101" pitchFamily="2" charset="-122"/>
              </a:rPr>
              <a:t> into </a:t>
            </a:r>
            <a:r>
              <a:rPr lang="en-US" altLang="zh-CN" sz="2500" i="1" dirty="0">
                <a:ea typeface="宋体" panose="02010600030101010101" pitchFamily="2" charset="-122"/>
              </a:rPr>
              <a:t>a</a:t>
            </a:r>
            <a:r>
              <a:rPr lang="en-US" altLang="zh-CN" sz="2500" dirty="0">
                <a:ea typeface="宋体" panose="02010600030101010101" pitchFamily="2" charset="-122"/>
              </a:rPr>
              <a:t> (a is a positive integer) subproblems. </a:t>
            </a:r>
          </a:p>
          <a:p>
            <a:pPr>
              <a:lnSpc>
                <a:spcPct val="80000"/>
              </a:lnSpc>
            </a:pPr>
            <a:r>
              <a:rPr lang="en-US" altLang="zh-CN" sz="2500" dirty="0">
                <a:ea typeface="宋体" panose="02010600030101010101" pitchFamily="2" charset="-122"/>
              </a:rPr>
              <a:t>Assume each subproblem is of size </a:t>
            </a:r>
            <a:r>
              <a:rPr lang="en-US" altLang="zh-CN" sz="2500" i="1" dirty="0">
                <a:ea typeface="宋体" panose="02010600030101010101" pitchFamily="2" charset="-122"/>
              </a:rPr>
              <a:t>n</a:t>
            </a:r>
            <a:r>
              <a:rPr lang="en-US" altLang="zh-CN" sz="2500" dirty="0">
                <a:ea typeface="宋体" panose="02010600030101010101" pitchFamily="2" charset="-122"/>
              </a:rPr>
              <a:t>/</a:t>
            </a:r>
            <a:r>
              <a:rPr lang="en-US" altLang="zh-CN" sz="2500" i="1" dirty="0">
                <a:ea typeface="宋体" panose="02010600030101010101" pitchFamily="2" charset="-122"/>
              </a:rPr>
              <a:t>b</a:t>
            </a:r>
            <a:r>
              <a:rPr lang="en-US" altLang="zh-CN" sz="2500" dirty="0">
                <a:ea typeface="宋体" panose="02010600030101010101" pitchFamily="2" charset="-122"/>
              </a:rPr>
              <a:t>. (b is a positive integer)</a:t>
            </a:r>
          </a:p>
          <a:p>
            <a:pPr>
              <a:lnSpc>
                <a:spcPct val="80000"/>
              </a:lnSpc>
            </a:pPr>
            <a:r>
              <a:rPr lang="en-US" altLang="zh-CN" sz="2500" dirty="0">
                <a:ea typeface="宋体" panose="02010600030101010101" pitchFamily="2" charset="-122"/>
              </a:rPr>
              <a:t>Suppose </a:t>
            </a:r>
            <a:r>
              <a:rPr lang="en-US" altLang="zh-CN" sz="2500" i="1" dirty="0">
                <a:ea typeface="宋体" panose="02010600030101010101" pitchFamily="2" charset="-122"/>
              </a:rPr>
              <a:t>g</a:t>
            </a:r>
            <a:r>
              <a:rPr lang="en-US" altLang="zh-CN" sz="2500" dirty="0">
                <a:ea typeface="宋体" panose="02010600030101010101" pitchFamily="2" charset="-122"/>
              </a:rPr>
              <a:t>(</a:t>
            </a:r>
            <a:r>
              <a:rPr lang="en-US" altLang="zh-CN" sz="2500" i="1" dirty="0">
                <a:ea typeface="宋体" panose="02010600030101010101" pitchFamily="2" charset="-122"/>
              </a:rPr>
              <a:t>n</a:t>
            </a:r>
            <a:r>
              <a:rPr lang="en-US" altLang="zh-CN" sz="2500" dirty="0">
                <a:ea typeface="宋体" panose="02010600030101010101" pitchFamily="2" charset="-122"/>
              </a:rPr>
              <a:t>) extra operations are needed in the conquer step.</a:t>
            </a:r>
          </a:p>
          <a:p>
            <a:pPr>
              <a:lnSpc>
                <a:spcPct val="80000"/>
              </a:lnSpc>
            </a:pPr>
            <a:r>
              <a:rPr lang="en-US" altLang="zh-CN" sz="2500" dirty="0">
                <a:ea typeface="宋体" panose="02010600030101010101" pitchFamily="2" charset="-122"/>
              </a:rPr>
              <a:t>Then </a:t>
            </a:r>
            <a:r>
              <a:rPr lang="en-US" altLang="zh-CN" sz="2500" i="1" dirty="0">
                <a:ea typeface="宋体" panose="02010600030101010101" pitchFamily="2" charset="-122"/>
              </a:rPr>
              <a:t>f</a:t>
            </a:r>
            <a:r>
              <a:rPr lang="en-US" altLang="zh-CN" sz="2500" dirty="0">
                <a:ea typeface="宋体" panose="02010600030101010101" pitchFamily="2" charset="-122"/>
              </a:rPr>
              <a:t>(</a:t>
            </a:r>
            <a:r>
              <a:rPr lang="en-US" altLang="zh-CN" sz="2500" i="1" dirty="0">
                <a:ea typeface="宋体" panose="02010600030101010101" pitchFamily="2" charset="-122"/>
              </a:rPr>
              <a:t>n</a:t>
            </a:r>
            <a:r>
              <a:rPr lang="en-US" altLang="zh-CN" sz="2500" dirty="0">
                <a:ea typeface="宋体" panose="02010600030101010101" pitchFamily="2" charset="-122"/>
              </a:rPr>
              <a:t>) represents the number of operations to solve a problem of size </a:t>
            </a:r>
            <a:r>
              <a:rPr lang="en-US" altLang="zh-CN" sz="2500" i="1" dirty="0">
                <a:ea typeface="宋体" panose="02010600030101010101" pitchFamily="2" charset="-122"/>
              </a:rPr>
              <a:t>n</a:t>
            </a:r>
            <a:r>
              <a:rPr lang="en-US" altLang="zh-CN" sz="2500" dirty="0">
                <a:ea typeface="宋体" panose="02010600030101010101" pitchFamily="2" charset="-122"/>
              </a:rPr>
              <a:t> satisfies the following recurrence relation: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500" i="1" dirty="0">
                <a:ea typeface="宋体" panose="02010600030101010101" pitchFamily="2" charset="-122"/>
              </a:rPr>
              <a:t>            f</a:t>
            </a:r>
            <a:r>
              <a:rPr lang="en-US" altLang="zh-CN" sz="2500" dirty="0">
                <a:ea typeface="宋体" panose="02010600030101010101" pitchFamily="2" charset="-122"/>
              </a:rPr>
              <a:t>(</a:t>
            </a:r>
            <a:r>
              <a:rPr lang="en-US" altLang="zh-CN" sz="2500" i="1" dirty="0">
                <a:ea typeface="宋体" panose="02010600030101010101" pitchFamily="2" charset="-122"/>
              </a:rPr>
              <a:t>n</a:t>
            </a:r>
            <a:r>
              <a:rPr lang="en-US" altLang="zh-CN" sz="2500" dirty="0">
                <a:ea typeface="宋体" panose="02010600030101010101" pitchFamily="2" charset="-122"/>
              </a:rPr>
              <a:t>) = </a:t>
            </a:r>
            <a:r>
              <a:rPr lang="en-US" altLang="zh-CN" sz="2500" i="1" dirty="0" err="1">
                <a:ea typeface="宋体" panose="02010600030101010101" pitchFamily="2" charset="-122"/>
              </a:rPr>
              <a:t>af</a:t>
            </a:r>
            <a:r>
              <a:rPr lang="en-US" altLang="zh-CN" sz="2500" dirty="0">
                <a:ea typeface="宋体" panose="02010600030101010101" pitchFamily="2" charset="-122"/>
              </a:rPr>
              <a:t>(</a:t>
            </a:r>
            <a:r>
              <a:rPr lang="en-US" altLang="zh-CN" sz="2500" i="1" dirty="0">
                <a:ea typeface="宋体" panose="02010600030101010101" pitchFamily="2" charset="-122"/>
              </a:rPr>
              <a:t>n</a:t>
            </a:r>
            <a:r>
              <a:rPr lang="en-US" altLang="zh-CN" sz="2500" dirty="0">
                <a:ea typeface="宋体" panose="02010600030101010101" pitchFamily="2" charset="-122"/>
              </a:rPr>
              <a:t>/</a:t>
            </a:r>
            <a:r>
              <a:rPr lang="en-US" altLang="zh-CN" sz="2500" i="1" dirty="0">
                <a:ea typeface="宋体" panose="02010600030101010101" pitchFamily="2" charset="-122"/>
              </a:rPr>
              <a:t>b</a:t>
            </a:r>
            <a:r>
              <a:rPr lang="en-US" altLang="zh-CN" sz="2500" dirty="0">
                <a:ea typeface="宋体" panose="02010600030101010101" pitchFamily="2" charset="-122"/>
              </a:rPr>
              <a:t>) + </a:t>
            </a:r>
            <a:r>
              <a:rPr lang="en-US" altLang="zh-CN" sz="2500" i="1" dirty="0">
                <a:ea typeface="宋体" panose="02010600030101010101" pitchFamily="2" charset="-122"/>
              </a:rPr>
              <a:t>g</a:t>
            </a:r>
            <a:r>
              <a:rPr lang="en-US" altLang="zh-CN" sz="2500" dirty="0">
                <a:ea typeface="宋体" panose="02010600030101010101" pitchFamily="2" charset="-122"/>
              </a:rPr>
              <a:t>(</a:t>
            </a:r>
            <a:r>
              <a:rPr lang="en-US" altLang="zh-CN" sz="2500" i="1" dirty="0">
                <a:ea typeface="宋体" panose="02010600030101010101" pitchFamily="2" charset="-122"/>
              </a:rPr>
              <a:t>n</a:t>
            </a:r>
            <a:r>
              <a:rPr lang="en-US" altLang="zh-CN" sz="2500" dirty="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2500" dirty="0">
                <a:ea typeface="宋体" panose="02010600030101010101" pitchFamily="2" charset="-122"/>
              </a:rPr>
              <a:t>This is called a </a:t>
            </a:r>
            <a:r>
              <a:rPr lang="en-US" altLang="zh-CN" sz="2500" i="1" dirty="0">
                <a:ea typeface="宋体" panose="02010600030101010101" pitchFamily="2" charset="-122"/>
              </a:rPr>
              <a:t>divide-and-conquer recurrence relation.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>
            <a:extLst>
              <a:ext uri="{FF2B5EF4-FFF2-40B4-BE49-F238E27FC236}">
                <a16:creationId xmlns:a16="http://schemas.microsoft.com/office/drawing/2014/main" id="{1A802A7D-A7E2-4DD2-A4B3-D3368CAA1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ea typeface="宋体" panose="02010600030101010101" pitchFamily="2" charset="-122"/>
              </a:rPr>
              <a:t>Example: Binary Search</a:t>
            </a:r>
          </a:p>
        </p:txBody>
      </p:sp>
      <p:sp>
        <p:nvSpPr>
          <p:cNvPr id="100355" name="Content Placeholder 2">
            <a:extLst>
              <a:ext uri="{FF2B5EF4-FFF2-40B4-BE49-F238E27FC236}">
                <a16:creationId xmlns:a16="http://schemas.microsoft.com/office/drawing/2014/main" id="{CA9D3A73-3A81-44D1-A030-4BC321955A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zh-CN" sz="2500">
                <a:ea typeface="宋体" panose="02010600030101010101" pitchFamily="2" charset="-122"/>
              </a:rPr>
              <a:t>Binary search reduces the search for an element in a sequence of size </a:t>
            </a:r>
            <a:r>
              <a:rPr lang="en-US" altLang="zh-CN" sz="2500" i="1">
                <a:ea typeface="宋体" panose="02010600030101010101" pitchFamily="2" charset="-122"/>
              </a:rPr>
              <a:t>n</a:t>
            </a:r>
            <a:r>
              <a:rPr lang="en-US" altLang="zh-CN" sz="2500">
                <a:ea typeface="宋体" panose="02010600030101010101" pitchFamily="2" charset="-122"/>
              </a:rPr>
              <a:t> to the search in a sequence of size </a:t>
            </a:r>
            <a:r>
              <a:rPr lang="en-US" altLang="zh-CN" sz="2500" i="1">
                <a:ea typeface="宋体" panose="02010600030101010101" pitchFamily="2" charset="-122"/>
              </a:rPr>
              <a:t>n</a:t>
            </a:r>
            <a:r>
              <a:rPr lang="en-US" altLang="zh-CN" sz="2500">
                <a:ea typeface="宋体" panose="02010600030101010101" pitchFamily="2" charset="-122"/>
              </a:rPr>
              <a:t>/</a:t>
            </a:r>
            <a:r>
              <a:rPr lang="en-US" altLang="zh-CN" sz="2500">
                <a:latin typeface="Cambria Math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500">
                <a:ea typeface="宋体" panose="02010600030101010101" pitchFamily="2" charset="-122"/>
              </a:rPr>
              <a:t>. Two comparisons are needed to implement this reduction;</a:t>
            </a:r>
          </a:p>
          <a:p>
            <a:pPr lvl="1">
              <a:lnSpc>
                <a:spcPct val="80000"/>
              </a:lnSpc>
            </a:pPr>
            <a:r>
              <a:rPr lang="en-US" altLang="zh-CN" sz="2200">
                <a:ea typeface="宋体" panose="02010600030101010101" pitchFamily="2" charset="-122"/>
              </a:rPr>
              <a:t>one to decide whether to search the upper or lower half of the sequence and </a:t>
            </a:r>
          </a:p>
          <a:p>
            <a:pPr lvl="1">
              <a:lnSpc>
                <a:spcPct val="80000"/>
              </a:lnSpc>
            </a:pPr>
            <a:r>
              <a:rPr lang="en-US" altLang="zh-CN" sz="2200">
                <a:ea typeface="宋体" panose="02010600030101010101" pitchFamily="2" charset="-122"/>
              </a:rPr>
              <a:t>the other to determine if the sequence has elements.</a:t>
            </a:r>
          </a:p>
          <a:p>
            <a:pPr>
              <a:lnSpc>
                <a:spcPct val="80000"/>
              </a:lnSpc>
            </a:pPr>
            <a:r>
              <a:rPr lang="en-US" altLang="zh-CN" sz="2500">
                <a:ea typeface="宋体" panose="02010600030101010101" pitchFamily="2" charset="-122"/>
              </a:rPr>
              <a:t>Hence, if </a:t>
            </a:r>
            <a:r>
              <a:rPr lang="en-US" altLang="zh-CN" sz="2500" i="1">
                <a:ea typeface="宋体" panose="02010600030101010101" pitchFamily="2" charset="-122"/>
              </a:rPr>
              <a:t>f</a:t>
            </a:r>
            <a:r>
              <a:rPr lang="en-US" altLang="zh-CN" sz="2500">
                <a:ea typeface="宋体" panose="02010600030101010101" pitchFamily="2" charset="-122"/>
              </a:rPr>
              <a:t>(</a:t>
            </a:r>
            <a:r>
              <a:rPr lang="en-US" altLang="zh-CN" sz="2500" i="1">
                <a:ea typeface="宋体" panose="02010600030101010101" pitchFamily="2" charset="-122"/>
              </a:rPr>
              <a:t>n</a:t>
            </a:r>
            <a:r>
              <a:rPr lang="en-US" altLang="zh-CN" sz="2500">
                <a:ea typeface="宋体" panose="02010600030101010101" pitchFamily="2" charset="-122"/>
              </a:rPr>
              <a:t>) is the number of comparisons required to search for an element in a sequence of size </a:t>
            </a:r>
            <a:r>
              <a:rPr lang="en-US" altLang="zh-CN" sz="2500" i="1">
                <a:ea typeface="宋体" panose="02010600030101010101" pitchFamily="2" charset="-122"/>
              </a:rPr>
              <a:t>n</a:t>
            </a:r>
            <a:r>
              <a:rPr lang="en-US" altLang="zh-CN" sz="2500">
                <a:ea typeface="宋体" panose="02010600030101010101" pitchFamily="2" charset="-122"/>
              </a:rPr>
              <a:t>, then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CN" sz="25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CN" sz="25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500">
                <a:ea typeface="宋体" panose="02010600030101010101" pitchFamily="2" charset="-122"/>
              </a:rPr>
              <a:t>      when </a:t>
            </a:r>
            <a:r>
              <a:rPr lang="en-US" altLang="zh-CN" sz="2500" i="1">
                <a:ea typeface="宋体" panose="02010600030101010101" pitchFamily="2" charset="-122"/>
              </a:rPr>
              <a:t>n</a:t>
            </a:r>
            <a:r>
              <a:rPr lang="en-US" altLang="zh-CN" sz="2500">
                <a:ea typeface="宋体" panose="02010600030101010101" pitchFamily="2" charset="-122"/>
              </a:rPr>
              <a:t> is even.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500">
                <a:ea typeface="宋体" panose="02010600030101010101" pitchFamily="2" charset="-122"/>
              </a:rPr>
              <a:t>        </a:t>
            </a:r>
          </a:p>
        </p:txBody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DAB70B10-E9DC-4CDE-A044-838E86D5E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572000"/>
            <a:ext cx="2686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i="1"/>
              <a:t> </a:t>
            </a:r>
            <a:r>
              <a:rPr lang="en-US" altLang="zh-CN" sz="2800" i="1"/>
              <a:t>f</a:t>
            </a:r>
            <a:r>
              <a:rPr lang="en-US" altLang="zh-CN" sz="2800"/>
              <a:t>(</a:t>
            </a:r>
            <a:r>
              <a:rPr lang="en-US" altLang="zh-CN" sz="2800" i="1"/>
              <a:t>n</a:t>
            </a:r>
            <a:r>
              <a:rPr lang="en-US" altLang="zh-CN" sz="2800"/>
              <a:t>) = </a:t>
            </a:r>
            <a:r>
              <a:rPr lang="en-US" altLang="zh-CN" sz="2800" i="1"/>
              <a:t>f</a:t>
            </a:r>
            <a:r>
              <a:rPr lang="en-US" altLang="zh-CN" sz="2800"/>
              <a:t>(</a:t>
            </a:r>
            <a:r>
              <a:rPr lang="en-US" altLang="zh-CN" sz="2800" i="1"/>
              <a:t>n</a:t>
            </a:r>
            <a:r>
              <a:rPr lang="en-US" altLang="zh-CN" sz="2800"/>
              <a:t>/</a:t>
            </a:r>
            <a:r>
              <a:rPr lang="en-US" altLang="zh-CN" sz="2800">
                <a:latin typeface="Cambria Math" panose="02040503050406030204" pitchFamily="18" charset="0"/>
              </a:rPr>
              <a:t>2</a:t>
            </a:r>
            <a:r>
              <a:rPr lang="en-US" altLang="zh-CN" sz="2800"/>
              <a:t>) + </a:t>
            </a:r>
            <a:r>
              <a:rPr lang="en-US" altLang="zh-CN" sz="2800">
                <a:latin typeface="Cambria Math" panose="02040503050406030204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>
            <a:extLst>
              <a:ext uri="{FF2B5EF4-FFF2-40B4-BE49-F238E27FC236}">
                <a16:creationId xmlns:a16="http://schemas.microsoft.com/office/drawing/2014/main" id="{969A4DA7-31F5-41E7-AD51-2670769FAF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ea typeface="宋体" panose="02010600030101010101" pitchFamily="2" charset="-122"/>
              </a:rPr>
              <a:t>Example: Merge Sort</a:t>
            </a:r>
          </a:p>
        </p:txBody>
      </p:sp>
      <p:sp>
        <p:nvSpPr>
          <p:cNvPr id="101379" name="Content Placeholder 2">
            <a:extLst>
              <a:ext uri="{FF2B5EF4-FFF2-40B4-BE49-F238E27FC236}">
                <a16:creationId xmlns:a16="http://schemas.microsoft.com/office/drawing/2014/main" id="{B8CF5013-E5FE-40F1-AAEE-438B87AE44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zh-CN" sz="2700">
                <a:ea typeface="宋体" panose="02010600030101010101" pitchFamily="2" charset="-122"/>
              </a:rPr>
              <a:t>The merge sort algorithm splits a list of </a:t>
            </a:r>
            <a:r>
              <a:rPr lang="en-US" altLang="zh-CN" sz="2700" i="1">
                <a:ea typeface="宋体" panose="02010600030101010101" pitchFamily="2" charset="-122"/>
              </a:rPr>
              <a:t>n</a:t>
            </a:r>
            <a:r>
              <a:rPr lang="en-US" altLang="zh-CN" sz="2700">
                <a:ea typeface="宋体" panose="02010600030101010101" pitchFamily="2" charset="-122"/>
              </a:rPr>
              <a:t> (assuming </a:t>
            </a:r>
            <a:r>
              <a:rPr lang="en-US" altLang="zh-CN" sz="2700" i="1">
                <a:ea typeface="宋体" panose="02010600030101010101" pitchFamily="2" charset="-122"/>
              </a:rPr>
              <a:t>n</a:t>
            </a:r>
            <a:r>
              <a:rPr lang="en-US" altLang="zh-CN" sz="2700">
                <a:ea typeface="宋体" panose="02010600030101010101" pitchFamily="2" charset="-122"/>
              </a:rPr>
              <a:t> is even) items to be sorted into two lists with </a:t>
            </a:r>
            <a:r>
              <a:rPr lang="en-US" altLang="zh-CN" sz="2700" i="1">
                <a:ea typeface="宋体" panose="02010600030101010101" pitchFamily="2" charset="-122"/>
              </a:rPr>
              <a:t>n</a:t>
            </a:r>
            <a:r>
              <a:rPr lang="en-US" altLang="zh-CN" sz="2700">
                <a:ea typeface="宋体" panose="02010600030101010101" pitchFamily="2" charset="-122"/>
              </a:rPr>
              <a:t>/</a:t>
            </a:r>
            <a:r>
              <a:rPr lang="en-US" altLang="zh-CN" sz="2700">
                <a:latin typeface="Cambria Math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700">
                <a:ea typeface="宋体" panose="02010600030101010101" pitchFamily="2" charset="-122"/>
              </a:rPr>
              <a:t> items. It uses fewer than </a:t>
            </a:r>
            <a:r>
              <a:rPr lang="en-US" altLang="zh-CN" sz="2700" i="1">
                <a:ea typeface="宋体" panose="02010600030101010101" pitchFamily="2" charset="-122"/>
              </a:rPr>
              <a:t>n</a:t>
            </a:r>
            <a:r>
              <a:rPr lang="en-US" altLang="zh-CN" sz="2700">
                <a:ea typeface="宋体" panose="02010600030101010101" pitchFamily="2" charset="-122"/>
              </a:rPr>
              <a:t> comparisons to merge the two sorted lists.</a:t>
            </a:r>
          </a:p>
          <a:p>
            <a:pPr>
              <a:lnSpc>
                <a:spcPct val="80000"/>
              </a:lnSpc>
            </a:pPr>
            <a:r>
              <a:rPr lang="en-US" altLang="zh-CN" sz="2700">
                <a:ea typeface="宋体" panose="02010600030101010101" pitchFamily="2" charset="-122"/>
              </a:rPr>
              <a:t>Hence, the number of comparisons required to sort a sequence of size </a:t>
            </a:r>
            <a:r>
              <a:rPr lang="en-US" altLang="zh-CN" sz="2700" i="1">
                <a:ea typeface="宋体" panose="02010600030101010101" pitchFamily="2" charset="-122"/>
              </a:rPr>
              <a:t>n</a:t>
            </a:r>
            <a:r>
              <a:rPr lang="en-US" altLang="zh-CN" sz="2700">
                <a:ea typeface="宋体" panose="02010600030101010101" pitchFamily="2" charset="-122"/>
              </a:rPr>
              <a:t>,  is no more than than  </a:t>
            </a:r>
            <a:r>
              <a:rPr lang="en-US" altLang="zh-CN" sz="2700" i="1">
                <a:ea typeface="宋体" panose="02010600030101010101" pitchFamily="2" charset="-122"/>
              </a:rPr>
              <a:t>M</a:t>
            </a:r>
            <a:r>
              <a:rPr lang="en-US" altLang="zh-CN" sz="2700">
                <a:ea typeface="宋体" panose="02010600030101010101" pitchFamily="2" charset="-122"/>
              </a:rPr>
              <a:t>(</a:t>
            </a:r>
            <a:r>
              <a:rPr lang="en-US" altLang="zh-CN" sz="2700" i="1">
                <a:ea typeface="宋体" panose="02010600030101010101" pitchFamily="2" charset="-122"/>
              </a:rPr>
              <a:t>n</a:t>
            </a:r>
            <a:r>
              <a:rPr lang="en-US" altLang="zh-CN" sz="2700">
                <a:ea typeface="宋体" panose="02010600030101010101" pitchFamily="2" charset="-122"/>
              </a:rPr>
              <a:t>) where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CN" sz="27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CN" sz="27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700">
                <a:ea typeface="宋体" panose="02010600030101010101" pitchFamily="2" charset="-122"/>
              </a:rPr>
              <a:t>  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700">
                <a:ea typeface="宋体" panose="02010600030101010101" pitchFamily="2" charset="-122"/>
              </a:rPr>
              <a:t>        </a:t>
            </a:r>
          </a:p>
        </p:txBody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6D5F2F6C-C342-42BB-874D-43A80CEA7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572000"/>
            <a:ext cx="3411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i="1"/>
              <a:t> </a:t>
            </a:r>
            <a:r>
              <a:rPr lang="en-US" altLang="zh-CN" sz="2800" i="1"/>
              <a:t>M</a:t>
            </a:r>
            <a:r>
              <a:rPr lang="en-US" altLang="zh-CN" sz="2800"/>
              <a:t>(</a:t>
            </a:r>
            <a:r>
              <a:rPr lang="en-US" altLang="zh-CN" sz="2800" i="1"/>
              <a:t>n</a:t>
            </a:r>
            <a:r>
              <a:rPr lang="en-US" altLang="zh-CN" sz="2800"/>
              <a:t>) = </a:t>
            </a:r>
            <a:r>
              <a:rPr lang="en-US" altLang="zh-CN" sz="2800">
                <a:latin typeface="Cambria Math" panose="02040503050406030204" pitchFamily="18" charset="0"/>
              </a:rPr>
              <a:t>2</a:t>
            </a:r>
            <a:r>
              <a:rPr lang="en-US" altLang="zh-CN" sz="2800" i="1"/>
              <a:t>M</a:t>
            </a:r>
            <a:r>
              <a:rPr lang="en-US" altLang="zh-CN" sz="2800"/>
              <a:t>(</a:t>
            </a:r>
            <a:r>
              <a:rPr lang="en-US" altLang="zh-CN" sz="2800" i="1"/>
              <a:t>n</a:t>
            </a:r>
            <a:r>
              <a:rPr lang="en-US" altLang="zh-CN" sz="2800"/>
              <a:t>/</a:t>
            </a:r>
            <a:r>
              <a:rPr lang="en-US" altLang="zh-CN" sz="2800">
                <a:latin typeface="Cambria Math" panose="02040503050406030204" pitchFamily="18" charset="0"/>
              </a:rPr>
              <a:t>2</a:t>
            </a:r>
            <a:r>
              <a:rPr lang="en-US" altLang="zh-CN" sz="2800"/>
              <a:t>) + </a:t>
            </a:r>
            <a:r>
              <a:rPr lang="en-US" altLang="zh-CN" sz="2800" i="1"/>
              <a:t>n</a:t>
            </a:r>
            <a:r>
              <a:rPr lang="en-US" altLang="zh-CN" sz="280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9B11-A26E-45B1-88E0-E0D00197F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7950" y="476250"/>
            <a:ext cx="9575800" cy="7064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Example: Fast Multiplication of Integers</a:t>
            </a:r>
          </a:p>
        </p:txBody>
      </p:sp>
      <p:sp>
        <p:nvSpPr>
          <p:cNvPr id="102403" name="Content Placeholder 2">
            <a:extLst>
              <a:ext uri="{FF2B5EF4-FFF2-40B4-BE49-F238E27FC236}">
                <a16:creationId xmlns:a16="http://schemas.microsoft.com/office/drawing/2014/main" id="{B4147425-2CAD-43E4-830B-2E6EE39B96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5357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zh-CN" sz="1700">
                <a:ea typeface="宋体" panose="02010600030101010101" pitchFamily="2" charset="-122"/>
              </a:rPr>
              <a:t>An algorithm  for the fast multiplication of  two </a:t>
            </a:r>
            <a:r>
              <a:rPr lang="en-US" altLang="zh-CN" sz="1700">
                <a:latin typeface="Cambria Math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700" i="1">
                <a:ea typeface="宋体" panose="02010600030101010101" pitchFamily="2" charset="-122"/>
              </a:rPr>
              <a:t>n</a:t>
            </a:r>
            <a:r>
              <a:rPr lang="en-US" altLang="zh-CN" sz="1700">
                <a:ea typeface="宋体" panose="02010600030101010101" pitchFamily="2" charset="-122"/>
              </a:rPr>
              <a:t>-bit integers  (assuming </a:t>
            </a:r>
            <a:r>
              <a:rPr lang="en-US" altLang="zh-CN" sz="1700" i="1">
                <a:ea typeface="宋体" panose="02010600030101010101" pitchFamily="2" charset="-122"/>
              </a:rPr>
              <a:t>n</a:t>
            </a:r>
            <a:r>
              <a:rPr lang="en-US" altLang="zh-CN" sz="1700">
                <a:ea typeface="宋体" panose="02010600030101010101" pitchFamily="2" charset="-122"/>
              </a:rPr>
              <a:t> is even) first splits each of the </a:t>
            </a:r>
            <a:r>
              <a:rPr lang="en-US" altLang="zh-CN" sz="1700">
                <a:latin typeface="Cambria Math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700" i="1">
                <a:ea typeface="宋体" panose="02010600030101010101" pitchFamily="2" charset="-122"/>
              </a:rPr>
              <a:t>n</a:t>
            </a:r>
            <a:r>
              <a:rPr lang="en-US" altLang="zh-CN" sz="1700">
                <a:ea typeface="宋体" panose="02010600030101010101" pitchFamily="2" charset="-122"/>
              </a:rPr>
              <a:t>-bit integers into two blocks, each of </a:t>
            </a:r>
            <a:r>
              <a:rPr lang="en-US" altLang="zh-CN" sz="1700" i="1">
                <a:ea typeface="宋体" panose="02010600030101010101" pitchFamily="2" charset="-122"/>
              </a:rPr>
              <a:t>n</a:t>
            </a:r>
            <a:r>
              <a:rPr lang="en-US" altLang="zh-CN" sz="1700">
                <a:ea typeface="宋体" panose="02010600030101010101" pitchFamily="2" charset="-122"/>
              </a:rPr>
              <a:t> bits.</a:t>
            </a:r>
          </a:p>
          <a:p>
            <a:pPr>
              <a:lnSpc>
                <a:spcPct val="80000"/>
              </a:lnSpc>
            </a:pPr>
            <a:r>
              <a:rPr lang="en-US" altLang="zh-CN" sz="1700">
                <a:ea typeface="宋体" panose="02010600030101010101" pitchFamily="2" charset="-122"/>
              </a:rPr>
              <a:t>Suppose that </a:t>
            </a:r>
            <a:r>
              <a:rPr lang="en-US" altLang="zh-CN" sz="1700" i="1">
                <a:ea typeface="宋体" panose="02010600030101010101" pitchFamily="2" charset="-122"/>
              </a:rPr>
              <a:t>a</a:t>
            </a:r>
            <a:r>
              <a:rPr lang="en-US" altLang="zh-CN" sz="1700">
                <a:ea typeface="宋体" panose="02010600030101010101" pitchFamily="2" charset="-122"/>
              </a:rPr>
              <a:t> and </a:t>
            </a:r>
            <a:r>
              <a:rPr lang="en-US" altLang="zh-CN" sz="1700" i="1">
                <a:ea typeface="宋体" panose="02010600030101010101" pitchFamily="2" charset="-122"/>
              </a:rPr>
              <a:t>b</a:t>
            </a:r>
            <a:r>
              <a:rPr lang="en-US" altLang="zh-CN" sz="1700">
                <a:ea typeface="宋体" panose="02010600030101010101" pitchFamily="2" charset="-122"/>
              </a:rPr>
              <a:t> are integers with binary expansions of length </a:t>
            </a:r>
            <a:r>
              <a:rPr lang="en-US" altLang="zh-CN" sz="1700">
                <a:latin typeface="Cambria Math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700" i="1">
                <a:ea typeface="宋体" panose="02010600030101010101" pitchFamily="2" charset="-122"/>
              </a:rPr>
              <a:t>n</a:t>
            </a:r>
            <a:r>
              <a:rPr lang="en-US" altLang="zh-CN" sz="1700">
                <a:ea typeface="宋体" panose="02010600030101010101" pitchFamily="2" charset="-122"/>
              </a:rPr>
              <a:t>. Let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700">
                <a:ea typeface="宋体" panose="02010600030101010101" pitchFamily="2" charset="-122"/>
              </a:rPr>
              <a:t>             </a:t>
            </a:r>
            <a:r>
              <a:rPr lang="en-US" altLang="zh-CN" sz="1700" i="1">
                <a:ea typeface="宋体" panose="02010600030101010101" pitchFamily="2" charset="-122"/>
              </a:rPr>
              <a:t>a</a:t>
            </a:r>
            <a:r>
              <a:rPr lang="en-US" altLang="zh-CN" sz="1700">
                <a:ea typeface="宋体" panose="02010600030101010101" pitchFamily="2" charset="-122"/>
              </a:rPr>
              <a:t> = (</a:t>
            </a:r>
            <a:r>
              <a:rPr lang="en-US" altLang="zh-CN" sz="1700" i="1">
                <a:ea typeface="宋体" panose="02010600030101010101" pitchFamily="2" charset="-122"/>
              </a:rPr>
              <a:t>a</a:t>
            </a:r>
            <a:r>
              <a:rPr lang="en-US" altLang="zh-CN" sz="1700" baseline="-25000">
                <a:latin typeface="Cambria Math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700" i="1" baseline="-25000">
                <a:ea typeface="宋体" panose="02010600030101010101" pitchFamily="2" charset="-122"/>
              </a:rPr>
              <a:t>n</a:t>
            </a:r>
            <a:r>
              <a:rPr lang="en-US" altLang="zh-CN" sz="1700" baseline="-25000">
                <a:latin typeface="Cambria Math" panose="02040503050406030204" pitchFamily="18" charset="0"/>
                <a:ea typeface="宋体" panose="02010600030101010101" pitchFamily="2" charset="-122"/>
              </a:rPr>
              <a:t>−1</a:t>
            </a:r>
            <a:r>
              <a:rPr lang="en-US" altLang="zh-CN" sz="1700" i="1">
                <a:ea typeface="宋体" panose="02010600030101010101" pitchFamily="2" charset="-122"/>
              </a:rPr>
              <a:t>a</a:t>
            </a:r>
            <a:r>
              <a:rPr lang="en-US" altLang="zh-CN" sz="1700" baseline="-25000">
                <a:latin typeface="Cambria Math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700" i="1" baseline="-25000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1700" baseline="-25000">
                <a:latin typeface="Cambria Math" panose="02040503050406030204" pitchFamily="18" charset="0"/>
                <a:ea typeface="宋体" panose="02010600030101010101" pitchFamily="2" charset="-122"/>
              </a:rPr>
              <a:t>−2 </a:t>
            </a:r>
            <a:r>
              <a:rPr lang="en-US" altLang="zh-CN" sz="1700">
                <a:latin typeface="Cambria Math" panose="02040503050406030204" pitchFamily="18" charset="0"/>
                <a:ea typeface="宋体" panose="02010600030101010101" pitchFamily="2" charset="-122"/>
              </a:rPr>
              <a:t>… </a:t>
            </a:r>
            <a:r>
              <a:rPr lang="en-US" altLang="zh-CN" sz="1700" i="1">
                <a:ea typeface="宋体" panose="02010600030101010101" pitchFamily="2" charset="-122"/>
              </a:rPr>
              <a:t>a</a:t>
            </a:r>
            <a:r>
              <a:rPr lang="en-US" altLang="zh-CN" sz="1700" baseline="-25000">
                <a:latin typeface="Cambria Math" panose="020405030504060302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700" i="1">
                <a:ea typeface="宋体" panose="02010600030101010101" pitchFamily="2" charset="-122"/>
              </a:rPr>
              <a:t>a</a:t>
            </a:r>
            <a:r>
              <a:rPr lang="en-US" altLang="zh-CN" sz="1700" baseline="-25000">
                <a:latin typeface="Cambria Math" panose="02040503050406030204" pitchFamily="18" charset="0"/>
                <a:ea typeface="宋体" panose="02010600030101010101" pitchFamily="2" charset="-122"/>
              </a:rPr>
              <a:t>0</a:t>
            </a:r>
            <a:r>
              <a:rPr lang="en-US" altLang="zh-CN" sz="1700">
                <a:latin typeface="Cambria Math" panose="02040503050406030204" pitchFamily="18" charset="0"/>
                <a:ea typeface="宋体" panose="02010600030101010101" pitchFamily="2" charset="-122"/>
              </a:rPr>
              <a:t>)</a:t>
            </a:r>
            <a:r>
              <a:rPr lang="en-US" altLang="zh-CN" sz="1700" baseline="-25000">
                <a:latin typeface="Cambria Math" panose="02040503050406030204" pitchFamily="18" charset="0"/>
                <a:ea typeface="宋体" panose="02010600030101010101" pitchFamily="2" charset="-122"/>
              </a:rPr>
              <a:t>2   </a:t>
            </a:r>
            <a:r>
              <a:rPr lang="en-US" altLang="zh-CN" sz="1700">
                <a:ea typeface="宋体" panose="02010600030101010101" pitchFamily="2" charset="-122"/>
              </a:rPr>
              <a:t>and</a:t>
            </a:r>
            <a:r>
              <a:rPr lang="en-US" altLang="zh-CN" sz="1700" i="1">
                <a:ea typeface="宋体" panose="02010600030101010101" pitchFamily="2" charset="-122"/>
              </a:rPr>
              <a:t> b</a:t>
            </a:r>
            <a:r>
              <a:rPr lang="en-US" altLang="zh-CN" sz="1700">
                <a:ea typeface="宋体" panose="02010600030101010101" pitchFamily="2" charset="-122"/>
              </a:rPr>
              <a:t> = (</a:t>
            </a:r>
            <a:r>
              <a:rPr lang="en-US" altLang="zh-CN" sz="1700" i="1">
                <a:ea typeface="宋体" panose="02010600030101010101" pitchFamily="2" charset="-122"/>
              </a:rPr>
              <a:t>b</a:t>
            </a:r>
            <a:r>
              <a:rPr lang="en-US" altLang="zh-CN" sz="1700" baseline="-25000">
                <a:latin typeface="Cambria Math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700" i="1" baseline="-25000">
                <a:ea typeface="宋体" panose="02010600030101010101" pitchFamily="2" charset="-122"/>
              </a:rPr>
              <a:t>n</a:t>
            </a:r>
            <a:r>
              <a:rPr lang="en-US" altLang="zh-CN" sz="1700" baseline="-25000">
                <a:latin typeface="Cambria Math" panose="02040503050406030204" pitchFamily="18" charset="0"/>
                <a:ea typeface="宋体" panose="02010600030101010101" pitchFamily="2" charset="-122"/>
              </a:rPr>
              <a:t>−1</a:t>
            </a:r>
            <a:r>
              <a:rPr lang="en-US" altLang="zh-CN" sz="1700" i="1">
                <a:ea typeface="宋体" panose="02010600030101010101" pitchFamily="2" charset="-122"/>
              </a:rPr>
              <a:t>b</a:t>
            </a:r>
            <a:r>
              <a:rPr lang="en-US" altLang="zh-CN" sz="1700" baseline="-25000">
                <a:latin typeface="Cambria Math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700" i="1" baseline="-25000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1700" baseline="-25000">
                <a:latin typeface="Cambria Math" panose="02040503050406030204" pitchFamily="18" charset="0"/>
                <a:ea typeface="宋体" panose="02010600030101010101" pitchFamily="2" charset="-122"/>
              </a:rPr>
              <a:t>−2 </a:t>
            </a:r>
            <a:r>
              <a:rPr lang="en-US" altLang="zh-CN" sz="1700">
                <a:latin typeface="Cambria Math" panose="02040503050406030204" pitchFamily="18" charset="0"/>
                <a:ea typeface="宋体" panose="02010600030101010101" pitchFamily="2" charset="-122"/>
              </a:rPr>
              <a:t>… </a:t>
            </a:r>
            <a:r>
              <a:rPr lang="en-US" altLang="zh-CN" sz="1700" i="1">
                <a:ea typeface="宋体" panose="02010600030101010101" pitchFamily="2" charset="-122"/>
              </a:rPr>
              <a:t>b</a:t>
            </a:r>
            <a:r>
              <a:rPr lang="en-US" altLang="zh-CN" sz="1700" baseline="-25000">
                <a:latin typeface="Cambria Math" panose="020405030504060302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700" i="1">
                <a:ea typeface="宋体" panose="02010600030101010101" pitchFamily="2" charset="-122"/>
              </a:rPr>
              <a:t>b</a:t>
            </a:r>
            <a:r>
              <a:rPr lang="en-US" altLang="zh-CN" sz="1700" baseline="-25000">
                <a:latin typeface="Cambria Math" panose="02040503050406030204" pitchFamily="18" charset="0"/>
                <a:ea typeface="宋体" panose="02010600030101010101" pitchFamily="2" charset="-122"/>
              </a:rPr>
              <a:t>0</a:t>
            </a:r>
            <a:r>
              <a:rPr lang="en-US" altLang="zh-CN" sz="1700">
                <a:latin typeface="Cambria Math" panose="02040503050406030204" pitchFamily="18" charset="0"/>
                <a:ea typeface="宋体" panose="02010600030101010101" pitchFamily="2" charset="-122"/>
              </a:rPr>
              <a:t>)</a:t>
            </a:r>
            <a:r>
              <a:rPr lang="en-US" altLang="zh-CN" sz="1700" baseline="-25000">
                <a:latin typeface="Cambria Math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700">
                <a:ea typeface="宋体" panose="02010600030101010101" pitchFamily="2" charset="-122"/>
              </a:rPr>
              <a:t> .</a:t>
            </a:r>
            <a:r>
              <a:rPr lang="en-US" altLang="zh-CN" sz="1700" baseline="-25000">
                <a:latin typeface="Cambria Math" panose="02040503050406030204" pitchFamily="18" charset="0"/>
                <a:ea typeface="宋体" panose="02010600030101010101" pitchFamily="2" charset="-122"/>
              </a:rPr>
              <a:t> </a:t>
            </a:r>
            <a:endParaRPr lang="en-US" altLang="zh-CN" sz="17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700">
                <a:ea typeface="宋体" panose="02010600030101010101" pitchFamily="2" charset="-122"/>
              </a:rPr>
              <a:t>Let </a:t>
            </a:r>
            <a:r>
              <a:rPr lang="en-US" altLang="zh-CN" sz="1700" i="1">
                <a:ea typeface="宋体" panose="02010600030101010101" pitchFamily="2" charset="-122"/>
              </a:rPr>
              <a:t>a</a:t>
            </a:r>
            <a:r>
              <a:rPr lang="en-US" altLang="zh-CN" sz="1700">
                <a:ea typeface="宋体" panose="02010600030101010101" pitchFamily="2" charset="-122"/>
              </a:rPr>
              <a:t> = </a:t>
            </a:r>
            <a:r>
              <a:rPr lang="en-US" altLang="zh-CN" sz="1700">
                <a:latin typeface="Cambria Math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700" i="1" baseline="30000">
                <a:ea typeface="宋体" panose="02010600030101010101" pitchFamily="2" charset="-122"/>
              </a:rPr>
              <a:t>n</a:t>
            </a:r>
            <a:r>
              <a:rPr lang="en-US" altLang="zh-CN" sz="1700" i="1">
                <a:ea typeface="宋体" panose="02010600030101010101" pitchFamily="2" charset="-122"/>
              </a:rPr>
              <a:t>A</a:t>
            </a:r>
            <a:r>
              <a:rPr lang="en-US" altLang="zh-CN" sz="1700" baseline="-25000">
                <a:latin typeface="Cambria Math" panose="020405030504060302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700">
                <a:ea typeface="宋体" panose="02010600030101010101" pitchFamily="2" charset="-122"/>
              </a:rPr>
              <a:t> + </a:t>
            </a:r>
            <a:r>
              <a:rPr lang="en-US" altLang="zh-CN" sz="1700" i="1">
                <a:ea typeface="宋体" panose="02010600030101010101" pitchFamily="2" charset="-122"/>
              </a:rPr>
              <a:t>A</a:t>
            </a:r>
            <a:r>
              <a:rPr lang="en-US" altLang="zh-CN" sz="1700" baseline="-25000">
                <a:latin typeface="Cambria Math" panose="02040503050406030204" pitchFamily="18" charset="0"/>
                <a:ea typeface="宋体" panose="02010600030101010101" pitchFamily="2" charset="-122"/>
              </a:rPr>
              <a:t>0</a:t>
            </a:r>
            <a:r>
              <a:rPr lang="en-US" altLang="zh-CN" sz="1700">
                <a:ea typeface="宋体" panose="02010600030101010101" pitchFamily="2" charset="-122"/>
              </a:rPr>
              <a:t>,  </a:t>
            </a:r>
            <a:r>
              <a:rPr lang="en-US" altLang="zh-CN" sz="1700" i="1">
                <a:ea typeface="宋体" panose="02010600030101010101" pitchFamily="2" charset="-122"/>
              </a:rPr>
              <a:t>b</a:t>
            </a:r>
            <a:r>
              <a:rPr lang="en-US" altLang="zh-CN" sz="1700">
                <a:ea typeface="宋体" panose="02010600030101010101" pitchFamily="2" charset="-122"/>
              </a:rPr>
              <a:t> = </a:t>
            </a:r>
            <a:r>
              <a:rPr lang="en-US" altLang="zh-CN" sz="1700">
                <a:latin typeface="Cambria Math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700" i="1" baseline="30000">
                <a:ea typeface="宋体" panose="02010600030101010101" pitchFamily="2" charset="-122"/>
              </a:rPr>
              <a:t>n</a:t>
            </a:r>
            <a:r>
              <a:rPr lang="en-US" altLang="zh-CN" sz="1700" i="1">
                <a:ea typeface="宋体" panose="02010600030101010101" pitchFamily="2" charset="-122"/>
              </a:rPr>
              <a:t>B</a:t>
            </a:r>
            <a:r>
              <a:rPr lang="en-US" altLang="zh-CN" sz="1700" baseline="-25000">
                <a:latin typeface="Cambria Math" panose="020405030504060302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700">
                <a:ea typeface="宋体" panose="02010600030101010101" pitchFamily="2" charset="-122"/>
              </a:rPr>
              <a:t> + </a:t>
            </a:r>
            <a:r>
              <a:rPr lang="en-US" altLang="zh-CN" sz="1700" i="1">
                <a:ea typeface="宋体" panose="02010600030101010101" pitchFamily="2" charset="-122"/>
              </a:rPr>
              <a:t>B</a:t>
            </a:r>
            <a:r>
              <a:rPr lang="en-US" altLang="zh-CN" sz="1700" baseline="-25000">
                <a:latin typeface="Cambria Math" panose="02040503050406030204" pitchFamily="18" charset="0"/>
                <a:ea typeface="宋体" panose="02010600030101010101" pitchFamily="2" charset="-122"/>
              </a:rPr>
              <a:t>0</a:t>
            </a:r>
            <a:r>
              <a:rPr lang="en-US" altLang="zh-CN" sz="1700">
                <a:ea typeface="宋体" panose="02010600030101010101" pitchFamily="2" charset="-122"/>
              </a:rPr>
              <a:t> , </a:t>
            </a:r>
            <a:r>
              <a:rPr lang="en-US" altLang="zh-CN" sz="1700">
                <a:latin typeface="Cambria Math" panose="02040503050406030204" pitchFamily="18" charset="0"/>
                <a:ea typeface="宋体" panose="02010600030101010101" pitchFamily="2" charset="-122"/>
              </a:rPr>
              <a:t>where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700" i="1">
                <a:ea typeface="宋体" panose="02010600030101010101" pitchFamily="2" charset="-122"/>
              </a:rPr>
              <a:t>               A</a:t>
            </a:r>
            <a:r>
              <a:rPr lang="en-US" altLang="zh-CN" sz="1700" baseline="-25000">
                <a:latin typeface="Cambria Math" panose="020405030504060302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700">
                <a:ea typeface="宋体" panose="02010600030101010101" pitchFamily="2" charset="-122"/>
              </a:rPr>
              <a:t> = (</a:t>
            </a:r>
            <a:r>
              <a:rPr lang="en-US" altLang="zh-CN" sz="1700" i="1">
                <a:ea typeface="宋体" panose="02010600030101010101" pitchFamily="2" charset="-122"/>
              </a:rPr>
              <a:t>a</a:t>
            </a:r>
            <a:r>
              <a:rPr lang="en-US" altLang="zh-CN" sz="1700" baseline="-25000">
                <a:latin typeface="Cambria Math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700" i="1" baseline="-25000">
                <a:ea typeface="宋体" panose="02010600030101010101" pitchFamily="2" charset="-122"/>
              </a:rPr>
              <a:t>n</a:t>
            </a:r>
            <a:r>
              <a:rPr lang="en-US" altLang="zh-CN" sz="1700" baseline="-25000">
                <a:latin typeface="Cambria Math" panose="02040503050406030204" pitchFamily="18" charset="0"/>
                <a:ea typeface="宋体" panose="02010600030101010101" pitchFamily="2" charset="-122"/>
              </a:rPr>
              <a:t>−1 </a:t>
            </a:r>
            <a:r>
              <a:rPr lang="en-US" altLang="zh-CN" sz="1700">
                <a:latin typeface="Cambria Math" panose="02040503050406030204" pitchFamily="18" charset="0"/>
                <a:ea typeface="宋体" panose="02010600030101010101" pitchFamily="2" charset="-122"/>
              </a:rPr>
              <a:t>… </a:t>
            </a:r>
            <a:r>
              <a:rPr lang="en-US" altLang="zh-CN" sz="1700" i="1">
                <a:ea typeface="宋体" panose="02010600030101010101" pitchFamily="2" charset="-122"/>
              </a:rPr>
              <a:t>a</a:t>
            </a:r>
            <a:r>
              <a:rPr lang="en-US" altLang="zh-CN" sz="1700" i="1" baseline="-25000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1700" baseline="-25000">
                <a:latin typeface="Cambria Math" panose="02040503050406030204" pitchFamily="18" charset="0"/>
                <a:ea typeface="宋体" panose="02010600030101010101" pitchFamily="2" charset="-122"/>
              </a:rPr>
              <a:t>+1</a:t>
            </a:r>
            <a:r>
              <a:rPr lang="en-US" altLang="zh-CN" sz="1700" i="1">
                <a:ea typeface="宋体" panose="02010600030101010101" pitchFamily="2" charset="-122"/>
              </a:rPr>
              <a:t>a</a:t>
            </a:r>
            <a:r>
              <a:rPr lang="en-US" altLang="zh-CN" sz="1700" i="1" baseline="-25000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1700">
                <a:latin typeface="Cambria Math" panose="02040503050406030204" pitchFamily="18" charset="0"/>
                <a:ea typeface="宋体" panose="02010600030101010101" pitchFamily="2" charset="-122"/>
              </a:rPr>
              <a:t>)</a:t>
            </a:r>
            <a:r>
              <a:rPr lang="en-US" altLang="zh-CN" sz="1700" baseline="-25000">
                <a:latin typeface="Cambria Math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700" i="1">
                <a:ea typeface="宋体" panose="02010600030101010101" pitchFamily="2" charset="-122"/>
              </a:rPr>
              <a:t> </a:t>
            </a:r>
            <a:r>
              <a:rPr lang="en-US" altLang="zh-CN" sz="1700">
                <a:ea typeface="宋体" panose="02010600030101010101" pitchFamily="2" charset="-122"/>
              </a:rPr>
              <a:t>, </a:t>
            </a:r>
            <a:r>
              <a:rPr lang="en-US" altLang="zh-CN" sz="1700" i="1">
                <a:ea typeface="宋体" panose="02010600030101010101" pitchFamily="2" charset="-122"/>
              </a:rPr>
              <a:t>A</a:t>
            </a:r>
            <a:r>
              <a:rPr lang="en-US" altLang="zh-CN" sz="1700" baseline="-25000">
                <a:latin typeface="Cambria Math" panose="02040503050406030204" pitchFamily="18" charset="0"/>
                <a:ea typeface="宋体" panose="02010600030101010101" pitchFamily="2" charset="-122"/>
              </a:rPr>
              <a:t>0</a:t>
            </a:r>
            <a:r>
              <a:rPr lang="en-US" altLang="zh-CN" sz="1700">
                <a:latin typeface="Cambria Math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700">
                <a:ea typeface="宋体" panose="02010600030101010101" pitchFamily="2" charset="-122"/>
              </a:rPr>
              <a:t>= (</a:t>
            </a:r>
            <a:r>
              <a:rPr lang="en-US" altLang="zh-CN" sz="1700" i="1">
                <a:ea typeface="宋体" panose="02010600030101010101" pitchFamily="2" charset="-122"/>
              </a:rPr>
              <a:t>a</a:t>
            </a:r>
            <a:r>
              <a:rPr lang="en-US" altLang="zh-CN" sz="1700" i="1" baseline="-25000">
                <a:ea typeface="宋体" panose="02010600030101010101" pitchFamily="2" charset="-122"/>
              </a:rPr>
              <a:t>n</a:t>
            </a:r>
            <a:r>
              <a:rPr lang="en-US" altLang="zh-CN" sz="1700" baseline="-25000">
                <a:latin typeface="Cambria Math" panose="02040503050406030204" pitchFamily="18" charset="0"/>
                <a:ea typeface="宋体" panose="02010600030101010101" pitchFamily="2" charset="-122"/>
              </a:rPr>
              <a:t>−1 </a:t>
            </a:r>
            <a:r>
              <a:rPr lang="en-US" altLang="zh-CN" sz="1700">
                <a:latin typeface="Cambria Math" panose="02040503050406030204" pitchFamily="18" charset="0"/>
                <a:ea typeface="宋体" panose="02010600030101010101" pitchFamily="2" charset="-122"/>
              </a:rPr>
              <a:t>… </a:t>
            </a:r>
            <a:r>
              <a:rPr lang="en-US" altLang="zh-CN" sz="1700" i="1">
                <a:ea typeface="宋体" panose="02010600030101010101" pitchFamily="2" charset="-122"/>
              </a:rPr>
              <a:t>a</a:t>
            </a:r>
            <a:r>
              <a:rPr lang="en-US" altLang="zh-CN" sz="1700" baseline="-25000">
                <a:latin typeface="Cambria Math" panose="020405030504060302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700" i="1">
                <a:ea typeface="宋体" panose="02010600030101010101" pitchFamily="2" charset="-122"/>
              </a:rPr>
              <a:t>a</a:t>
            </a:r>
            <a:r>
              <a:rPr lang="en-US" altLang="zh-CN" sz="1700" baseline="-25000">
                <a:latin typeface="Cambria Math" panose="02040503050406030204" pitchFamily="18" charset="0"/>
                <a:ea typeface="宋体" panose="02010600030101010101" pitchFamily="2" charset="-122"/>
              </a:rPr>
              <a:t>0</a:t>
            </a:r>
            <a:r>
              <a:rPr lang="en-US" altLang="zh-CN" sz="1700">
                <a:latin typeface="Cambria Math" panose="02040503050406030204" pitchFamily="18" charset="0"/>
                <a:ea typeface="宋体" panose="02010600030101010101" pitchFamily="2" charset="-122"/>
              </a:rPr>
              <a:t>)</a:t>
            </a:r>
            <a:r>
              <a:rPr lang="en-US" altLang="zh-CN" sz="1700" baseline="-25000">
                <a:latin typeface="Cambria Math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700" i="1">
                <a:ea typeface="宋体" panose="02010600030101010101" pitchFamily="2" charset="-122"/>
              </a:rPr>
              <a:t> ,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700" i="1">
                <a:ea typeface="宋体" panose="02010600030101010101" pitchFamily="2" charset="-122"/>
              </a:rPr>
              <a:t>               B</a:t>
            </a:r>
            <a:r>
              <a:rPr lang="en-US" altLang="zh-CN" sz="1700" baseline="-25000">
                <a:latin typeface="Cambria Math" panose="020405030504060302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700">
                <a:ea typeface="宋体" panose="02010600030101010101" pitchFamily="2" charset="-122"/>
              </a:rPr>
              <a:t> = (</a:t>
            </a:r>
            <a:r>
              <a:rPr lang="en-US" altLang="zh-CN" sz="1700" i="1">
                <a:ea typeface="宋体" panose="02010600030101010101" pitchFamily="2" charset="-122"/>
              </a:rPr>
              <a:t>b</a:t>
            </a:r>
            <a:r>
              <a:rPr lang="en-US" altLang="zh-CN" sz="1700" baseline="-25000">
                <a:latin typeface="Cambria Math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700" i="1" baseline="-25000">
                <a:ea typeface="宋体" panose="02010600030101010101" pitchFamily="2" charset="-122"/>
              </a:rPr>
              <a:t>n</a:t>
            </a:r>
            <a:r>
              <a:rPr lang="en-US" altLang="zh-CN" sz="1700" baseline="-25000">
                <a:latin typeface="Cambria Math" panose="02040503050406030204" pitchFamily="18" charset="0"/>
                <a:ea typeface="宋体" panose="02010600030101010101" pitchFamily="2" charset="-122"/>
              </a:rPr>
              <a:t>−1 </a:t>
            </a:r>
            <a:r>
              <a:rPr lang="en-US" altLang="zh-CN" sz="1700">
                <a:latin typeface="Cambria Math" panose="02040503050406030204" pitchFamily="18" charset="0"/>
                <a:ea typeface="宋体" panose="02010600030101010101" pitchFamily="2" charset="-122"/>
              </a:rPr>
              <a:t>… </a:t>
            </a:r>
            <a:r>
              <a:rPr lang="en-US" altLang="zh-CN" sz="1700" i="1">
                <a:ea typeface="宋体" panose="02010600030101010101" pitchFamily="2" charset="-122"/>
              </a:rPr>
              <a:t>b</a:t>
            </a:r>
            <a:r>
              <a:rPr lang="en-US" altLang="zh-CN" sz="1700" i="1" baseline="-25000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1700" baseline="-25000">
                <a:latin typeface="Cambria Math" panose="02040503050406030204" pitchFamily="18" charset="0"/>
                <a:ea typeface="宋体" panose="02010600030101010101" pitchFamily="2" charset="-122"/>
              </a:rPr>
              <a:t>+1</a:t>
            </a:r>
            <a:r>
              <a:rPr lang="en-US" altLang="zh-CN" sz="1700" i="1">
                <a:ea typeface="宋体" panose="02010600030101010101" pitchFamily="2" charset="-122"/>
              </a:rPr>
              <a:t>b</a:t>
            </a:r>
            <a:r>
              <a:rPr lang="en-US" altLang="zh-CN" sz="1700" i="1" baseline="-25000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1700">
                <a:latin typeface="Cambria Math" panose="02040503050406030204" pitchFamily="18" charset="0"/>
                <a:ea typeface="宋体" panose="02010600030101010101" pitchFamily="2" charset="-122"/>
              </a:rPr>
              <a:t>)</a:t>
            </a:r>
            <a:r>
              <a:rPr lang="en-US" altLang="zh-CN" sz="1700" baseline="-25000">
                <a:latin typeface="Cambria Math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700" i="1">
                <a:ea typeface="宋体" panose="02010600030101010101" pitchFamily="2" charset="-122"/>
              </a:rPr>
              <a:t> </a:t>
            </a:r>
            <a:r>
              <a:rPr lang="en-US" altLang="zh-CN" sz="1700">
                <a:ea typeface="宋体" panose="02010600030101010101" pitchFamily="2" charset="-122"/>
              </a:rPr>
              <a:t>, </a:t>
            </a:r>
            <a:r>
              <a:rPr lang="en-US" altLang="zh-CN" sz="1700" i="1">
                <a:ea typeface="宋体" panose="02010600030101010101" pitchFamily="2" charset="-122"/>
              </a:rPr>
              <a:t>B</a:t>
            </a:r>
            <a:r>
              <a:rPr lang="en-US" altLang="zh-CN" sz="1700" baseline="-25000">
                <a:latin typeface="Cambria Math" panose="02040503050406030204" pitchFamily="18" charset="0"/>
                <a:ea typeface="宋体" panose="02010600030101010101" pitchFamily="2" charset="-122"/>
              </a:rPr>
              <a:t>0</a:t>
            </a:r>
            <a:r>
              <a:rPr lang="en-US" altLang="zh-CN" sz="1700">
                <a:latin typeface="Cambria Math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700">
                <a:ea typeface="宋体" panose="02010600030101010101" pitchFamily="2" charset="-122"/>
              </a:rPr>
              <a:t>= (</a:t>
            </a:r>
            <a:r>
              <a:rPr lang="en-US" altLang="zh-CN" sz="1700" i="1">
                <a:ea typeface="宋体" panose="02010600030101010101" pitchFamily="2" charset="-122"/>
              </a:rPr>
              <a:t>b</a:t>
            </a:r>
            <a:r>
              <a:rPr lang="en-US" altLang="zh-CN" sz="1700" i="1" baseline="-25000">
                <a:ea typeface="宋体" panose="02010600030101010101" pitchFamily="2" charset="-122"/>
              </a:rPr>
              <a:t>n</a:t>
            </a:r>
            <a:r>
              <a:rPr lang="en-US" altLang="zh-CN" sz="1700" baseline="-25000">
                <a:latin typeface="Cambria Math" panose="02040503050406030204" pitchFamily="18" charset="0"/>
                <a:ea typeface="宋体" panose="02010600030101010101" pitchFamily="2" charset="-122"/>
              </a:rPr>
              <a:t>−1 </a:t>
            </a:r>
            <a:r>
              <a:rPr lang="en-US" altLang="zh-CN" sz="1700">
                <a:latin typeface="Cambria Math" panose="02040503050406030204" pitchFamily="18" charset="0"/>
                <a:ea typeface="宋体" panose="02010600030101010101" pitchFamily="2" charset="-122"/>
              </a:rPr>
              <a:t>… </a:t>
            </a:r>
            <a:r>
              <a:rPr lang="en-US" altLang="zh-CN" sz="1700" i="1">
                <a:ea typeface="宋体" panose="02010600030101010101" pitchFamily="2" charset="-122"/>
              </a:rPr>
              <a:t>b</a:t>
            </a:r>
            <a:r>
              <a:rPr lang="en-US" altLang="zh-CN" sz="1700" baseline="-25000">
                <a:latin typeface="Cambria Math" panose="020405030504060302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700" i="1">
                <a:ea typeface="宋体" panose="02010600030101010101" pitchFamily="2" charset="-122"/>
              </a:rPr>
              <a:t>b</a:t>
            </a:r>
            <a:r>
              <a:rPr lang="en-US" altLang="zh-CN" sz="1700" baseline="-25000">
                <a:latin typeface="Cambria Math" panose="02040503050406030204" pitchFamily="18" charset="0"/>
                <a:ea typeface="宋体" panose="02010600030101010101" pitchFamily="2" charset="-122"/>
              </a:rPr>
              <a:t>0</a:t>
            </a:r>
            <a:r>
              <a:rPr lang="en-US" altLang="zh-CN" sz="1700">
                <a:latin typeface="Cambria Math" panose="02040503050406030204" pitchFamily="18" charset="0"/>
                <a:ea typeface="宋体" panose="02010600030101010101" pitchFamily="2" charset="-122"/>
              </a:rPr>
              <a:t>)</a:t>
            </a:r>
            <a:r>
              <a:rPr lang="en-US" altLang="zh-CN" sz="1700" baseline="-25000">
                <a:latin typeface="Cambria Math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700">
                <a:latin typeface="Cambria Math" panose="02040503050406030204" pitchFamily="18" charset="0"/>
                <a:ea typeface="宋体" panose="02010600030101010101" pitchFamily="2" charset="-122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altLang="zh-CN" sz="1700">
                <a:ea typeface="宋体" panose="02010600030101010101" pitchFamily="2" charset="-122"/>
              </a:rPr>
              <a:t>The algorithm is based on the fact that </a:t>
            </a:r>
            <a:r>
              <a:rPr lang="en-US" altLang="zh-CN" sz="1700" i="1">
                <a:ea typeface="宋体" panose="02010600030101010101" pitchFamily="2" charset="-122"/>
              </a:rPr>
              <a:t>ab</a:t>
            </a:r>
            <a:r>
              <a:rPr lang="en-US" altLang="zh-CN" sz="1700">
                <a:ea typeface="宋体" panose="02010600030101010101" pitchFamily="2" charset="-122"/>
              </a:rPr>
              <a:t> can be rewritten as:</a:t>
            </a:r>
          </a:p>
          <a:p>
            <a:pPr>
              <a:lnSpc>
                <a:spcPct val="80000"/>
              </a:lnSpc>
            </a:pPr>
            <a:r>
              <a:rPr lang="en-US" altLang="zh-CN" sz="1700" i="1">
                <a:ea typeface="宋体" panose="02010600030101010101" pitchFamily="2" charset="-122"/>
              </a:rPr>
              <a:t>         </a:t>
            </a:r>
            <a:r>
              <a:rPr lang="en-US" altLang="zh-CN" sz="1700" i="1">
                <a:solidFill>
                  <a:srgbClr val="FF0000"/>
                </a:solidFill>
                <a:ea typeface="宋体" panose="02010600030101010101" pitchFamily="2" charset="-122"/>
              </a:rPr>
              <a:t>ab </a:t>
            </a:r>
            <a:r>
              <a:rPr lang="en-US" altLang="zh-CN" sz="1700">
                <a:solidFill>
                  <a:srgbClr val="FF0000"/>
                </a:solidFill>
                <a:ea typeface="宋体" panose="02010600030101010101" pitchFamily="2" charset="-122"/>
              </a:rPr>
              <a:t>= </a:t>
            </a:r>
            <a:r>
              <a:rPr lang="en-US" altLang="zh-CN" sz="1700">
                <a:solidFill>
                  <a:srgbClr val="FF0000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700" baseline="30000">
                <a:solidFill>
                  <a:srgbClr val="FF0000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700" i="1" baseline="3000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170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700" i="1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700" baseline="-25000">
                <a:solidFill>
                  <a:srgbClr val="FF0000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700" i="1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  <a:r>
              <a:rPr lang="en-US" altLang="zh-CN" sz="1700" baseline="-25000">
                <a:solidFill>
                  <a:srgbClr val="FF0000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700">
                <a:solidFill>
                  <a:srgbClr val="FF0000"/>
                </a:solidFill>
                <a:ea typeface="宋体" panose="02010600030101010101" pitchFamily="2" charset="-122"/>
              </a:rPr>
              <a:t> + </a:t>
            </a:r>
            <a:r>
              <a:rPr lang="en-US" altLang="zh-CN" sz="1700">
                <a:solidFill>
                  <a:srgbClr val="FF0000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700" i="1" baseline="30000">
                <a:solidFill>
                  <a:srgbClr val="FF0000"/>
                </a:solidFill>
                <a:ea typeface="宋体" panose="02010600030101010101" pitchFamily="2" charset="-122"/>
              </a:rPr>
              <a:t>n </a:t>
            </a:r>
            <a:r>
              <a:rPr lang="en-US" altLang="zh-CN" sz="1700">
                <a:solidFill>
                  <a:srgbClr val="FF0000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700" i="1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700" baseline="-25000">
                <a:solidFill>
                  <a:srgbClr val="FF0000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1700" i="1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  <a:r>
              <a:rPr lang="en-US" altLang="zh-CN" sz="1700" baseline="-25000">
                <a:solidFill>
                  <a:srgbClr val="FF0000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0</a:t>
            </a:r>
            <a:r>
              <a:rPr lang="en-US" altLang="zh-CN" sz="1700">
                <a:solidFill>
                  <a:srgbClr val="FF0000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 + </a:t>
            </a:r>
            <a:r>
              <a:rPr lang="en-US" altLang="zh-CN" sz="1700" i="1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700" baseline="-25000">
                <a:solidFill>
                  <a:srgbClr val="FF0000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1700" i="1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  <a:r>
              <a:rPr lang="en-US" altLang="zh-CN" sz="1700" baseline="-25000">
                <a:solidFill>
                  <a:srgbClr val="FF0000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700">
                <a:solidFill>
                  <a:srgbClr val="FF0000"/>
                </a:solidFill>
                <a:ea typeface="宋体" panose="02010600030101010101" pitchFamily="2" charset="-122"/>
              </a:rPr>
              <a:t>) + </a:t>
            </a:r>
            <a:r>
              <a:rPr lang="en-US" altLang="zh-CN" sz="1700" i="1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700" baseline="-25000">
                <a:solidFill>
                  <a:srgbClr val="FF0000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0</a:t>
            </a:r>
            <a:r>
              <a:rPr lang="en-US" altLang="zh-CN" sz="1700" i="1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  <a:r>
              <a:rPr lang="en-US" altLang="zh-CN" sz="1700" baseline="-25000">
                <a:solidFill>
                  <a:srgbClr val="FF0000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0</a:t>
            </a:r>
            <a:r>
              <a:rPr lang="en-US" altLang="zh-CN" sz="1700">
                <a:solidFill>
                  <a:srgbClr val="FF0000"/>
                </a:solidFill>
                <a:ea typeface="宋体" panose="02010600030101010101" pitchFamily="2" charset="-122"/>
              </a:rPr>
              <a:t>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700" i="1">
                <a:ea typeface="宋体" panose="02010600030101010101" pitchFamily="2" charset="-122"/>
              </a:rPr>
              <a:t>               ab </a:t>
            </a:r>
            <a:r>
              <a:rPr lang="en-US" altLang="zh-CN" sz="1700">
                <a:ea typeface="宋体" panose="02010600030101010101" pitchFamily="2" charset="-122"/>
              </a:rPr>
              <a:t>= (</a:t>
            </a:r>
            <a:r>
              <a:rPr lang="en-US" altLang="zh-CN" sz="1700">
                <a:latin typeface="Cambria Math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700" baseline="30000">
                <a:latin typeface="Cambria Math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700" i="1" baseline="30000">
                <a:ea typeface="宋体" panose="02010600030101010101" pitchFamily="2" charset="-122"/>
              </a:rPr>
              <a:t>n</a:t>
            </a:r>
            <a:r>
              <a:rPr lang="en-US" altLang="zh-CN" sz="1700">
                <a:ea typeface="宋体" panose="02010600030101010101" pitchFamily="2" charset="-122"/>
              </a:rPr>
              <a:t> + </a:t>
            </a:r>
            <a:r>
              <a:rPr lang="en-US" altLang="zh-CN" sz="1700">
                <a:latin typeface="Cambria Math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700" i="1" baseline="30000">
                <a:ea typeface="宋体" panose="02010600030101010101" pitchFamily="2" charset="-122"/>
              </a:rPr>
              <a:t>n</a:t>
            </a:r>
            <a:r>
              <a:rPr lang="en-US" altLang="zh-CN" sz="1700">
                <a:ea typeface="宋体" panose="02010600030101010101" pitchFamily="2" charset="-122"/>
              </a:rPr>
              <a:t>)</a:t>
            </a:r>
            <a:r>
              <a:rPr lang="en-US" altLang="zh-CN" sz="1700" i="1">
                <a:ea typeface="宋体" panose="02010600030101010101" pitchFamily="2" charset="-122"/>
              </a:rPr>
              <a:t>A</a:t>
            </a:r>
            <a:r>
              <a:rPr lang="en-US" altLang="zh-CN" sz="1700" baseline="-25000">
                <a:latin typeface="Cambria Math" panose="020405030504060302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700" i="1">
                <a:ea typeface="宋体" panose="02010600030101010101" pitchFamily="2" charset="-122"/>
              </a:rPr>
              <a:t>B</a:t>
            </a:r>
            <a:r>
              <a:rPr lang="en-US" altLang="zh-CN" sz="1700" baseline="-25000">
                <a:latin typeface="Cambria Math" panose="020405030504060302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700">
                <a:ea typeface="宋体" panose="02010600030101010101" pitchFamily="2" charset="-122"/>
              </a:rPr>
              <a:t> +</a:t>
            </a:r>
            <a:r>
              <a:rPr lang="en-US" altLang="zh-CN" sz="1700">
                <a:latin typeface="Cambria Math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700" i="1" baseline="30000">
                <a:ea typeface="宋体" panose="02010600030101010101" pitchFamily="2" charset="-122"/>
              </a:rPr>
              <a:t>n </a:t>
            </a:r>
            <a:r>
              <a:rPr lang="en-US" altLang="zh-CN" sz="1700">
                <a:ea typeface="宋体" panose="02010600030101010101" pitchFamily="2" charset="-122"/>
              </a:rPr>
              <a:t>(</a:t>
            </a:r>
            <a:r>
              <a:rPr lang="en-US" altLang="zh-CN" sz="1700" i="1">
                <a:ea typeface="宋体" panose="02010600030101010101" pitchFamily="2" charset="-122"/>
              </a:rPr>
              <a:t>A</a:t>
            </a:r>
            <a:r>
              <a:rPr lang="en-US" altLang="zh-CN" sz="1700" baseline="-25000">
                <a:latin typeface="Cambria Math" panose="020405030504060302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700">
                <a:latin typeface="Cambria Math" panose="02040503050406030204" pitchFamily="18" charset="0"/>
                <a:ea typeface="宋体" panose="02010600030101010101" pitchFamily="2" charset="-122"/>
              </a:rPr>
              <a:t>−</a:t>
            </a:r>
            <a:r>
              <a:rPr lang="en-US" altLang="zh-CN" sz="1700" i="1">
                <a:ea typeface="宋体" panose="02010600030101010101" pitchFamily="2" charset="-122"/>
              </a:rPr>
              <a:t>A</a:t>
            </a:r>
            <a:r>
              <a:rPr lang="en-US" altLang="zh-CN" sz="1700" baseline="-25000">
                <a:latin typeface="Cambria Math" panose="02040503050406030204" pitchFamily="18" charset="0"/>
                <a:ea typeface="宋体" panose="02010600030101010101" pitchFamily="2" charset="-122"/>
              </a:rPr>
              <a:t>0</a:t>
            </a:r>
            <a:r>
              <a:rPr lang="en-US" altLang="zh-CN" sz="1700">
                <a:ea typeface="宋体" panose="02010600030101010101" pitchFamily="2" charset="-122"/>
              </a:rPr>
              <a:t>)(</a:t>
            </a:r>
            <a:r>
              <a:rPr lang="en-US" altLang="zh-CN" sz="1700" i="1">
                <a:ea typeface="宋体" panose="02010600030101010101" pitchFamily="2" charset="-122"/>
              </a:rPr>
              <a:t>B</a:t>
            </a:r>
            <a:r>
              <a:rPr lang="en-US" altLang="zh-CN" sz="1700" baseline="-25000">
                <a:latin typeface="Cambria Math" panose="02040503050406030204" pitchFamily="18" charset="0"/>
                <a:ea typeface="宋体" panose="02010600030101010101" pitchFamily="2" charset="-122"/>
              </a:rPr>
              <a:t>0</a:t>
            </a:r>
            <a:r>
              <a:rPr lang="en-US" altLang="zh-CN" sz="1700">
                <a:latin typeface="Cambria Math" panose="02040503050406030204" pitchFamily="18" charset="0"/>
                <a:ea typeface="宋体" panose="02010600030101010101" pitchFamily="2" charset="-122"/>
              </a:rPr>
              <a:t> − </a:t>
            </a:r>
            <a:r>
              <a:rPr lang="en-US" altLang="zh-CN" sz="1700" i="1">
                <a:ea typeface="宋体" panose="02010600030101010101" pitchFamily="2" charset="-122"/>
              </a:rPr>
              <a:t>B</a:t>
            </a:r>
            <a:r>
              <a:rPr lang="en-US" altLang="zh-CN" sz="1700" baseline="-25000">
                <a:latin typeface="Cambria Math" panose="020405030504060302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700">
                <a:ea typeface="宋体" panose="02010600030101010101" pitchFamily="2" charset="-122"/>
              </a:rPr>
              <a:t>) +(</a:t>
            </a:r>
            <a:r>
              <a:rPr lang="en-US" altLang="zh-CN" sz="1700">
                <a:latin typeface="Cambria Math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700" i="1" baseline="30000">
                <a:ea typeface="宋体" panose="02010600030101010101" pitchFamily="2" charset="-122"/>
              </a:rPr>
              <a:t>n</a:t>
            </a:r>
            <a:r>
              <a:rPr lang="en-US" altLang="zh-CN" sz="1700">
                <a:ea typeface="宋体" panose="02010600030101010101" pitchFamily="2" charset="-122"/>
              </a:rPr>
              <a:t> + </a:t>
            </a:r>
            <a:r>
              <a:rPr lang="en-US" altLang="zh-CN" sz="1700">
                <a:latin typeface="Cambria Math" panose="020405030504060302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700">
                <a:ea typeface="宋体" panose="02010600030101010101" pitchFamily="2" charset="-122"/>
              </a:rPr>
              <a:t>)</a:t>
            </a:r>
            <a:r>
              <a:rPr lang="en-US" altLang="zh-CN" sz="1700" i="1">
                <a:ea typeface="宋体" panose="02010600030101010101" pitchFamily="2" charset="-122"/>
              </a:rPr>
              <a:t>A</a:t>
            </a:r>
            <a:r>
              <a:rPr lang="en-US" altLang="zh-CN" sz="1700" baseline="-25000">
                <a:latin typeface="Cambria Math" panose="02040503050406030204" pitchFamily="18" charset="0"/>
                <a:ea typeface="宋体" panose="02010600030101010101" pitchFamily="2" charset="-122"/>
              </a:rPr>
              <a:t>0</a:t>
            </a:r>
            <a:r>
              <a:rPr lang="en-US" altLang="zh-CN" sz="1700" i="1">
                <a:ea typeface="宋体" panose="02010600030101010101" pitchFamily="2" charset="-122"/>
              </a:rPr>
              <a:t>B</a:t>
            </a:r>
            <a:r>
              <a:rPr lang="en-US" altLang="zh-CN" sz="1700" baseline="-25000">
                <a:latin typeface="Cambria Math" panose="02040503050406030204" pitchFamily="18" charset="0"/>
                <a:ea typeface="宋体" panose="02010600030101010101" pitchFamily="2" charset="-122"/>
              </a:rPr>
              <a:t>0</a:t>
            </a:r>
            <a:r>
              <a:rPr lang="en-US" altLang="zh-CN" sz="1700">
                <a:ea typeface="宋体" panose="02010600030101010101" pitchFamily="2" charset="-122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altLang="zh-CN" sz="1700">
                <a:ea typeface="宋体" panose="02010600030101010101" pitchFamily="2" charset="-122"/>
              </a:rPr>
              <a:t>This identity shows that the multiplication of two </a:t>
            </a:r>
            <a:r>
              <a:rPr lang="en-US" altLang="zh-CN" sz="1700">
                <a:latin typeface="Cambria Math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700" i="1">
                <a:ea typeface="宋体" panose="02010600030101010101" pitchFamily="2" charset="-122"/>
              </a:rPr>
              <a:t>n</a:t>
            </a:r>
            <a:r>
              <a:rPr lang="en-US" altLang="zh-CN" sz="1700">
                <a:ea typeface="宋体" panose="02010600030101010101" pitchFamily="2" charset="-122"/>
              </a:rPr>
              <a:t>-bit integers can be carried out using three multiplications of </a:t>
            </a:r>
            <a:r>
              <a:rPr lang="en-US" altLang="zh-CN" sz="1700" i="1">
                <a:ea typeface="宋体" panose="02010600030101010101" pitchFamily="2" charset="-122"/>
              </a:rPr>
              <a:t>n</a:t>
            </a:r>
            <a:r>
              <a:rPr lang="en-US" altLang="zh-CN" sz="1700">
                <a:ea typeface="宋体" panose="02010600030101010101" pitchFamily="2" charset="-122"/>
              </a:rPr>
              <a:t>-bit integers, together with additions, subtractions, and shifts. </a:t>
            </a:r>
          </a:p>
          <a:p>
            <a:pPr>
              <a:lnSpc>
                <a:spcPct val="80000"/>
              </a:lnSpc>
            </a:pPr>
            <a:r>
              <a:rPr lang="en-US" altLang="zh-CN" sz="1700">
                <a:ea typeface="宋体" panose="02010600030101010101" pitchFamily="2" charset="-122"/>
              </a:rPr>
              <a:t>Hence, if </a:t>
            </a:r>
            <a:r>
              <a:rPr lang="en-US" altLang="zh-CN" sz="1700" i="1">
                <a:ea typeface="宋体" panose="02010600030101010101" pitchFamily="2" charset="-122"/>
              </a:rPr>
              <a:t>f</a:t>
            </a:r>
            <a:r>
              <a:rPr lang="en-US" altLang="zh-CN" sz="1700">
                <a:ea typeface="宋体" panose="02010600030101010101" pitchFamily="2" charset="-122"/>
              </a:rPr>
              <a:t>(</a:t>
            </a:r>
            <a:r>
              <a:rPr lang="en-US" altLang="zh-CN" sz="1700" i="1">
                <a:ea typeface="宋体" panose="02010600030101010101" pitchFamily="2" charset="-122"/>
              </a:rPr>
              <a:t>n</a:t>
            </a:r>
            <a:r>
              <a:rPr lang="en-US" altLang="zh-CN" sz="1700">
                <a:ea typeface="宋体" panose="02010600030101010101" pitchFamily="2" charset="-122"/>
              </a:rPr>
              <a:t>) is the total number of operations needed to multiply two </a:t>
            </a:r>
            <a:r>
              <a:rPr lang="en-US" altLang="zh-CN" sz="1700" i="1">
                <a:ea typeface="宋体" panose="02010600030101010101" pitchFamily="2" charset="-122"/>
              </a:rPr>
              <a:t>n</a:t>
            </a:r>
            <a:r>
              <a:rPr lang="en-US" altLang="zh-CN" sz="1700">
                <a:ea typeface="宋体" panose="02010600030101010101" pitchFamily="2" charset="-122"/>
              </a:rPr>
              <a:t>-bit integers, then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700">
                <a:ea typeface="宋体" panose="02010600030101010101" pitchFamily="2" charset="-122"/>
              </a:rPr>
              <a:t>     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700" i="1">
                <a:ea typeface="宋体" panose="02010600030101010101" pitchFamily="2" charset="-122"/>
              </a:rPr>
              <a:t>                f</a:t>
            </a:r>
            <a:r>
              <a:rPr lang="en-US" altLang="zh-CN" sz="1700">
                <a:ea typeface="宋体" panose="02010600030101010101" pitchFamily="2" charset="-122"/>
              </a:rPr>
              <a:t>(</a:t>
            </a:r>
            <a:r>
              <a:rPr lang="en-US" altLang="zh-CN" sz="1700">
                <a:latin typeface="Cambria Math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700" i="1">
                <a:ea typeface="宋体" panose="02010600030101010101" pitchFamily="2" charset="-122"/>
              </a:rPr>
              <a:t>n</a:t>
            </a:r>
            <a:r>
              <a:rPr lang="en-US" altLang="zh-CN" sz="1700">
                <a:ea typeface="宋体" panose="02010600030101010101" pitchFamily="2" charset="-122"/>
              </a:rPr>
              <a:t>) = </a:t>
            </a:r>
            <a:r>
              <a:rPr lang="en-US" altLang="zh-CN" sz="1700">
                <a:latin typeface="Cambria Math" panose="02040503050406030204" pitchFamily="18" charset="0"/>
                <a:ea typeface="宋体" panose="02010600030101010101" pitchFamily="2" charset="-122"/>
              </a:rPr>
              <a:t>3</a:t>
            </a:r>
            <a:r>
              <a:rPr lang="en-US" altLang="zh-CN" sz="1700" i="1">
                <a:ea typeface="宋体" panose="02010600030101010101" pitchFamily="2" charset="-122"/>
              </a:rPr>
              <a:t>f</a:t>
            </a:r>
            <a:r>
              <a:rPr lang="en-US" altLang="zh-CN" sz="1700">
                <a:ea typeface="宋体" panose="02010600030101010101" pitchFamily="2" charset="-122"/>
              </a:rPr>
              <a:t>(</a:t>
            </a:r>
            <a:r>
              <a:rPr lang="en-US" altLang="zh-CN" sz="1700" i="1">
                <a:ea typeface="宋体" panose="02010600030101010101" pitchFamily="2" charset="-122"/>
              </a:rPr>
              <a:t>n</a:t>
            </a:r>
            <a:r>
              <a:rPr lang="en-US" altLang="zh-CN" sz="1700">
                <a:ea typeface="宋体" panose="02010600030101010101" pitchFamily="2" charset="-122"/>
              </a:rPr>
              <a:t>) + </a:t>
            </a:r>
            <a:r>
              <a:rPr lang="en-US" altLang="zh-CN" sz="1700" i="1">
                <a:ea typeface="宋体" panose="02010600030101010101" pitchFamily="2" charset="-122"/>
              </a:rPr>
              <a:t>Cn    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CN" sz="1700" i="1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700" i="1">
                <a:ea typeface="宋体" panose="02010600030101010101" pitchFamily="2" charset="-122"/>
              </a:rPr>
              <a:t>       </a:t>
            </a:r>
            <a:r>
              <a:rPr lang="en-US" altLang="zh-CN" sz="1700">
                <a:ea typeface="宋体" panose="02010600030101010101" pitchFamily="2" charset="-122"/>
              </a:rPr>
              <a:t>where </a:t>
            </a:r>
            <a:r>
              <a:rPr lang="en-US" altLang="zh-CN" sz="1700" i="1">
                <a:ea typeface="宋体" panose="02010600030101010101" pitchFamily="2" charset="-122"/>
              </a:rPr>
              <a:t>Cn  </a:t>
            </a:r>
            <a:r>
              <a:rPr lang="en-US" altLang="zh-CN" sz="1700">
                <a:ea typeface="宋体" panose="02010600030101010101" pitchFamily="2" charset="-122"/>
              </a:rPr>
              <a:t>represents the total number of bit operations; the additions, subtractions and shifts that are a constant multiple of </a:t>
            </a:r>
            <a:r>
              <a:rPr lang="en-US" altLang="zh-CN" sz="1700" i="1">
                <a:ea typeface="宋体" panose="02010600030101010101" pitchFamily="2" charset="-122"/>
              </a:rPr>
              <a:t>n</a:t>
            </a:r>
            <a:r>
              <a:rPr lang="en-US" altLang="zh-CN" sz="1700">
                <a:ea typeface="宋体" panose="02010600030101010101" pitchFamily="2" charset="-122"/>
              </a:rPr>
              <a:t>-bit operations.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f(n)\; \mbox{is} \left\{\begin{array}{lll} O(n^{\mbox{log}_{b}a}) &amp;\mbox{if}&amp; a &gt; 1 \\&#10;O(\mbox{log}\; n)&amp; \mbox{if} &amp; a = 1.\end{array}\right. $$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f(n) = C_{1}n^{\mbox{log}_{b}a} + C_{2}$$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f(n)\; \mbox{is} \left\{ &#10;\begin{array}{lll} O(n^d) &amp; \mbox{if} &amp; a &lt; b^{d},\\&#10;O(n^d \mbox{log}\; n)  &amp;\mbox{if}&amp; a = b^d, \\&#10;O(n^{\mbox{log}_b\; a})&amp; \mbox{if} &amp; a &gt; b^d.\end{array}\right. $$&#10;&#10;&#10;\end{document}"/>
  <p:tag name="IGUANATEXSIZE" val="20"/>
</p:tagLst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CCECFF"/>
      </a:lt1>
      <a:dk2>
        <a:srgbClr val="006699"/>
      </a:dk2>
      <a:lt2>
        <a:srgbClr val="FFFFCC"/>
      </a:lt2>
      <a:accent1>
        <a:srgbClr val="FFCC00"/>
      </a:accent1>
      <a:accent2>
        <a:srgbClr val="6666FF"/>
      </a:accent2>
      <a:accent3>
        <a:srgbClr val="E2F4FF"/>
      </a:accent3>
      <a:accent4>
        <a:srgbClr val="000000"/>
      </a:accent4>
      <a:accent5>
        <a:srgbClr val="FFE2AA"/>
      </a:accent5>
      <a:accent6>
        <a:srgbClr val="5C5CE7"/>
      </a:accent6>
      <a:hlink>
        <a:srgbClr val="FFCC00"/>
      </a:hlink>
      <a:folHlink>
        <a:srgbClr val="006666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anose="05000000000000000000" pitchFamily="2" charset="2"/>
          <a:buChar char="Ø"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anose="05000000000000000000" pitchFamily="2" charset="2"/>
          <a:buChar char="Ø"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682</TotalTime>
  <Words>1393</Words>
  <Application>Microsoft Office PowerPoint</Application>
  <PresentationFormat>全屏显示(4:3)</PresentationFormat>
  <Paragraphs>121</Paragraphs>
  <Slides>21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-apple-system</vt:lpstr>
      <vt:lpstr>Monotype Sorts</vt:lpstr>
      <vt:lpstr>楷体_GB2312</vt:lpstr>
      <vt:lpstr>宋体</vt:lpstr>
      <vt:lpstr>Arial</vt:lpstr>
      <vt:lpstr>Cambria Math</vt:lpstr>
      <vt:lpstr>Symbol</vt:lpstr>
      <vt:lpstr>Times New Roman</vt:lpstr>
      <vt:lpstr>Wingdings</vt:lpstr>
      <vt:lpstr>Double Lines</vt:lpstr>
      <vt:lpstr>MS_ClipArt_Gallery.2</vt:lpstr>
      <vt:lpstr>Divide-and-Conquer Algorithms and Recurrence Relations</vt:lpstr>
      <vt:lpstr>Section Summary</vt:lpstr>
      <vt:lpstr>Divide-and-Conquer</vt:lpstr>
      <vt:lpstr>Divide-and-Conquer (cont.)</vt:lpstr>
      <vt:lpstr>Divide-and-Conquer Algorithmic Paradigm</vt:lpstr>
      <vt:lpstr>Divide-and-Conquer Recurrence Relations</vt:lpstr>
      <vt:lpstr>Example: Binary Search</vt:lpstr>
      <vt:lpstr>Example: Merge Sort</vt:lpstr>
      <vt:lpstr>Example: Fast Multiplication of Integers</vt:lpstr>
      <vt:lpstr>Example: Fast Matrix Multiplication</vt:lpstr>
      <vt:lpstr>PowerPoint 演示文稿</vt:lpstr>
      <vt:lpstr>PowerPoint 演示文稿</vt:lpstr>
      <vt:lpstr>Estimating the Size of Divide-and-Conquer Functions </vt:lpstr>
      <vt:lpstr>PowerPoint 演示文稿</vt:lpstr>
      <vt:lpstr>PowerPoint 演示文稿</vt:lpstr>
      <vt:lpstr>Complexity of Binary Search</vt:lpstr>
      <vt:lpstr>Estimating the Size of Divide-and-conquer Functions (continued)</vt:lpstr>
      <vt:lpstr>Complexity of Merge Sort</vt:lpstr>
      <vt:lpstr>Complexity of Fast Integer Multiplication Algorithm</vt:lpstr>
      <vt:lpstr>Example: Fast Matrix Multiplication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liming</cp:lastModifiedBy>
  <cp:revision>20</cp:revision>
  <dcterms:created xsi:type="dcterms:W3CDTF">2014-05-06T06:34:00Z</dcterms:created>
  <dcterms:modified xsi:type="dcterms:W3CDTF">2024-04-21T14:50:28Z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2F8D16DB5F574F83B684EDE49BB1D4C7</vt:lpwstr>
  </property>
  <property fmtid="{D5CDD505-2E9C-101B-9397-08002B2CF9AE}" pid="3" name="KSOProductBuildVer">
    <vt:lpwstr>2052-11.1.0.10667</vt:lpwstr>
  </property>
</Properties>
</file>