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tags/tag1.xml" ContentType="application/vnd.openxmlformats-officedocument.presentationml.tags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sldIdLst>
    <p:sldId id="343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65" r:id="rId24"/>
    <p:sldId id="366" r:id="rId25"/>
    <p:sldId id="367" r:id="rId26"/>
    <p:sldId id="368" r:id="rId27"/>
    <p:sldId id="369" r:id="rId28"/>
    <p:sldId id="430" r:id="rId29"/>
    <p:sldId id="431" r:id="rId30"/>
    <p:sldId id="432" r:id="rId31"/>
    <p:sldId id="433" r:id="rId32"/>
    <p:sldId id="434" r:id="rId33"/>
    <p:sldId id="435" r:id="rId34"/>
    <p:sldId id="436" r:id="rId35"/>
    <p:sldId id="437" r:id="rId36"/>
    <p:sldId id="438" r:id="rId37"/>
    <p:sldId id="439" r:id="rId38"/>
    <p:sldId id="440" r:id="rId39"/>
    <p:sldId id="441" r:id="rId40"/>
    <p:sldId id="442" r:id="rId41"/>
    <p:sldId id="443" r:id="rId42"/>
    <p:sldId id="444" r:id="rId43"/>
    <p:sldId id="445" r:id="rId44"/>
    <p:sldId id="446" r:id="rId45"/>
    <p:sldId id="447" r:id="rId46"/>
    <p:sldId id="448" r:id="rId47"/>
    <p:sldId id="449" r:id="rId48"/>
    <p:sldId id="450" r:id="rId49"/>
    <p:sldId id="451" r:id="rId50"/>
    <p:sldId id="452" r:id="rId51"/>
    <p:sldId id="453" r:id="rId52"/>
    <p:sldId id="454" r:id="rId53"/>
    <p:sldId id="455" r:id="rId54"/>
    <p:sldId id="456" r:id="rId55"/>
    <p:sldId id="461" r:id="rId56"/>
    <p:sldId id="457" r:id="rId57"/>
    <p:sldId id="458" r:id="rId58"/>
    <p:sldId id="459" r:id="rId59"/>
    <p:sldId id="460" r:id="rId60"/>
    <p:sldId id="462" r:id="rId6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/>
    <p:restoredTop sz="96110" autoAdjust="0"/>
  </p:normalViewPr>
  <p:slideViewPr>
    <p:cSldViewPr showGuides="1">
      <p:cViewPr varScale="1">
        <p:scale>
          <a:sx n="135" d="100"/>
          <a:sy n="135" d="100"/>
        </p:scale>
        <p:origin x="1176" y="184"/>
      </p:cViewPr>
      <p:guideLst>
        <p:guide orient="horz" pos="2160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E27428-BA05-4989-96F7-670026B5F98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2024/3/4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632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/>
          </a:p>
        </p:txBody>
      </p:sp>
      <p:sp>
        <p:nvSpPr>
          <p:cNvPr id="563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475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  <a:buFont typeface="Symbol" panose="05050102010706020507" pitchFamily="18" charset="2"/>
              <a:buChar char="•"/>
            </a:pPr>
            <a:endParaRPr lang="en-US" altLang="zh-CN"/>
          </a:p>
        </p:txBody>
      </p:sp>
      <p:sp>
        <p:nvSpPr>
          <p:cNvPr id="747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10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680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7680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11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88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788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12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089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089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13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294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  <a:buFont typeface="Symbol" panose="05050102010706020507" pitchFamily="18" charset="2"/>
              <a:buChar char="•"/>
            </a:pPr>
            <a:endParaRPr lang="en-US" altLang="zh-CN" dirty="0"/>
          </a:p>
        </p:txBody>
      </p:sp>
      <p:sp>
        <p:nvSpPr>
          <p:cNvPr id="829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14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49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/>
          </a:p>
        </p:txBody>
      </p:sp>
      <p:sp>
        <p:nvSpPr>
          <p:cNvPr id="849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15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704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  <a:buFont typeface="Symbol" panose="05050102010706020507" pitchFamily="18" charset="2"/>
              <a:buChar char="•"/>
            </a:pPr>
            <a:endParaRPr lang="en-US" altLang="zh-CN"/>
          </a:p>
        </p:txBody>
      </p:sp>
      <p:sp>
        <p:nvSpPr>
          <p:cNvPr id="8704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16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909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  <a:buFont typeface="Symbol" panose="05050102010706020507" pitchFamily="18" charset="2"/>
              <a:buChar char="•"/>
            </a:pPr>
            <a:endParaRPr lang="en-US" altLang="zh-CN"/>
          </a:p>
        </p:txBody>
      </p:sp>
      <p:sp>
        <p:nvSpPr>
          <p:cNvPr id="890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17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113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  <a:buFont typeface="Symbol" panose="05050102010706020507" pitchFamily="18" charset="2"/>
              <a:buChar char="•"/>
            </a:pPr>
            <a:endParaRPr lang="en-US" altLang="zh-CN"/>
          </a:p>
        </p:txBody>
      </p:sp>
      <p:sp>
        <p:nvSpPr>
          <p:cNvPr id="911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18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318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  <a:buFont typeface="Symbol" panose="05050102010706020507" pitchFamily="18" charset="2"/>
              <a:buChar char="•"/>
            </a:pPr>
            <a:endParaRPr lang="en-US" altLang="zh-CN"/>
          </a:p>
        </p:txBody>
      </p:sp>
      <p:sp>
        <p:nvSpPr>
          <p:cNvPr id="931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19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837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en-US" altLang="zh-CN"/>
          </a:p>
        </p:txBody>
      </p:sp>
      <p:sp>
        <p:nvSpPr>
          <p:cNvPr id="583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523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  <a:buFont typeface="Symbol" panose="05050102010706020507" pitchFamily="18" charset="2"/>
              <a:buChar char="•"/>
            </a:pPr>
            <a:endParaRPr lang="en-US" altLang="zh-CN"/>
          </a:p>
        </p:txBody>
      </p:sp>
      <p:sp>
        <p:nvSpPr>
          <p:cNvPr id="952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20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728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/>
          </a:p>
        </p:txBody>
      </p:sp>
      <p:sp>
        <p:nvSpPr>
          <p:cNvPr id="972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21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933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/>
          </a:p>
        </p:txBody>
      </p:sp>
      <p:sp>
        <p:nvSpPr>
          <p:cNvPr id="993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22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137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/>
          </a:p>
        </p:txBody>
      </p:sp>
      <p:sp>
        <p:nvSpPr>
          <p:cNvPr id="10137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23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342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/>
          </a:p>
        </p:txBody>
      </p:sp>
      <p:sp>
        <p:nvSpPr>
          <p:cNvPr id="10342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24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547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/>
          </a:p>
        </p:txBody>
      </p:sp>
      <p:sp>
        <p:nvSpPr>
          <p:cNvPr id="10547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25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752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/>
          </a:p>
        </p:txBody>
      </p:sp>
      <p:sp>
        <p:nvSpPr>
          <p:cNvPr id="1075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26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957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095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27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28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29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041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604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204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30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31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457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2457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32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2662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33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2867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34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072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07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35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277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27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36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481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48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37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38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89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39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24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en-US" altLang="zh-CN"/>
          </a:p>
        </p:txBody>
      </p:sp>
      <p:sp>
        <p:nvSpPr>
          <p:cNvPr id="624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09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40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301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30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41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505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50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42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710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710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43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marL="228600" lvl="0" indent="-22860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91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44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0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marL="228600" lvl="0" indent="-22860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5120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45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32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532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46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529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5529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47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734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573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48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93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593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49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451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  <a:buFont typeface="Symbol" panose="05050102010706020507" pitchFamily="18" charset="2"/>
              <a:buChar char="•"/>
            </a:pPr>
            <a:endParaRPr lang="en-US" altLang="zh-CN"/>
          </a:p>
        </p:txBody>
      </p:sp>
      <p:sp>
        <p:nvSpPr>
          <p:cNvPr id="645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144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en-US" altLang="zh-CN"/>
          </a:p>
        </p:txBody>
      </p:sp>
      <p:sp>
        <p:nvSpPr>
          <p:cNvPr id="6144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50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349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en-US" altLang="zh-CN"/>
          </a:p>
        </p:txBody>
      </p:sp>
      <p:sp>
        <p:nvSpPr>
          <p:cNvPr id="634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51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553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en-US" altLang="zh-CN"/>
          </a:p>
        </p:txBody>
      </p:sp>
      <p:sp>
        <p:nvSpPr>
          <p:cNvPr id="655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52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758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en-US" altLang="zh-CN"/>
          </a:p>
        </p:txBody>
      </p:sp>
      <p:sp>
        <p:nvSpPr>
          <p:cNvPr id="675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53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963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en-US" altLang="zh-CN"/>
          </a:p>
        </p:txBody>
      </p:sp>
      <p:sp>
        <p:nvSpPr>
          <p:cNvPr id="696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54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987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lnSpc>
                <a:spcPct val="90000"/>
              </a:lnSpc>
              <a:buFont typeface="Wingdings" panose="05000000000000000000" pitchFamily="2" charset="2"/>
              <a:buChar char="•"/>
            </a:pPr>
            <a:endParaRPr lang="en-US" altLang="zh-CN"/>
          </a:p>
        </p:txBody>
      </p:sp>
      <p:sp>
        <p:nvSpPr>
          <p:cNvPr id="7987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55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68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en-US" altLang="zh-CN">
              <a:solidFill>
                <a:srgbClr val="006600"/>
              </a:solidFill>
              <a:latin typeface="Arial" panose="020B0604020202020204" pitchFamily="34" charset="0"/>
            </a:endParaRPr>
          </a:p>
        </p:txBody>
      </p:sp>
      <p:sp>
        <p:nvSpPr>
          <p:cNvPr id="716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56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373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en-US" altLang="zh-CN">
              <a:solidFill>
                <a:srgbClr val="006600"/>
              </a:solidFill>
              <a:latin typeface="Arial" panose="020B0604020202020204" pitchFamily="34" charset="0"/>
            </a:endParaRPr>
          </a:p>
        </p:txBody>
      </p:sp>
      <p:sp>
        <p:nvSpPr>
          <p:cNvPr id="737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57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577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en-US" altLang="zh-CN">
              <a:solidFill>
                <a:srgbClr val="006600"/>
              </a:solidFill>
              <a:latin typeface="Arial" panose="020B0604020202020204" pitchFamily="34" charset="0"/>
            </a:endParaRPr>
          </a:p>
        </p:txBody>
      </p:sp>
      <p:sp>
        <p:nvSpPr>
          <p:cNvPr id="7577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58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782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7782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59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665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192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en-US" altLang="zh-CN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819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60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861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686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065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706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270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7270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9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4" name="Object 7"/>
          <p:cNvGraphicFramePr/>
          <p:nvPr userDrawn="1"/>
        </p:nvGraphicFramePr>
        <p:xfrm>
          <a:off x="304800" y="2971800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858000" imgH="48895" progId="MS_ClipArt_Gallery.2">
                  <p:embed/>
                </p:oleObj>
              </mc:Choice>
              <mc:Fallback>
                <p:oleObj r:id="rId2" imgW="6858000" imgH="48895" progId="MS_ClipArt_Gallery.2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4800" y="2971800"/>
                        <a:ext cx="85344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143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582738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248400"/>
            <a:ext cx="4319588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Computational Intelligence Lab, Zhejiang University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48400"/>
            <a:ext cx="1438275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/>
            <a:fld id="{9A0DB2DC-4C9A-4742-B13C-FB6460FD3503}" type="slidenum">
              <a:rPr lang="en-US" altLang="zh-CN">
                <a:latin typeface="Times New Roman" panose="02020603050405020304" pitchFamily="18" charset="0"/>
              </a:r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Computational Intelligence Lab, Zhejiang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115888"/>
            <a:ext cx="1943100" cy="613251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115888"/>
            <a:ext cx="5678487" cy="613251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Computational Intelligence Lab, Zhejiang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115888"/>
            <a:ext cx="7772400" cy="722312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125538"/>
            <a:ext cx="3810000" cy="512286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3810000" cy="512286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Computational Intelligence Lab, Zhejiang University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Computational Intelligence Lab, Zhejiang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Computational Intelligence Lab, Zhejiang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810000" cy="5122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3810000" cy="5122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Computational Intelligence Lab, Zhejiang University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Computational Intelligence Lab, Zhejiang University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Computational Intelligence Lab, Zhejiang University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Computational Intelligence Lab, Zhejiang University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Computational Intelligence Lab, Zhejiang University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Computational Intelligence Lab, Zhejiang University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4213" y="115888"/>
            <a:ext cx="7772400" cy="7223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125538"/>
            <a:ext cx="7772400" cy="51228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400800"/>
            <a:ext cx="14478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4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400800"/>
            <a:ext cx="44196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1" sz="1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Computational Intelligence Lab, Zhejiang University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14478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  <p:graphicFrame>
        <p:nvGraphicFramePr>
          <p:cNvPr id="1031" name="Object 7"/>
          <p:cNvGraphicFramePr/>
          <p:nvPr userDrawn="1"/>
        </p:nvGraphicFramePr>
        <p:xfrm>
          <a:off x="323850" y="836613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6858000" imgH="48895" progId="MS_ClipArt_Gallery.2">
                  <p:embed/>
                </p:oleObj>
              </mc:Choice>
              <mc:Fallback>
                <p:oleObj r:id="rId14" imgW="6858000" imgH="48895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23850" y="836613"/>
                        <a:ext cx="85344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FF33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5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5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0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8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0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7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8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2.wmf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5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3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62.wmf"/><Relationship Id="rId3" Type="http://schemas.openxmlformats.org/officeDocument/2006/relationships/oleObject" Target="../embeddings/oleObject57.bin"/><Relationship Id="rId21" Type="http://schemas.openxmlformats.org/officeDocument/2006/relationships/oleObject" Target="../embeddings/oleObject66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64.bin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61.wmf"/><Relationship Id="rId20" Type="http://schemas.openxmlformats.org/officeDocument/2006/relationships/image" Target="../media/image6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65.bin"/><Relationship Id="rId4" Type="http://schemas.openxmlformats.org/officeDocument/2006/relationships/image" Target="../media/image55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0.wmf"/><Relationship Id="rId22" Type="http://schemas.openxmlformats.org/officeDocument/2006/relationships/image" Target="../media/image64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0.w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7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71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4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84.bin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1.wmf"/><Relationship Id="rId2" Type="http://schemas.openxmlformats.org/officeDocument/2006/relationships/notesSlide" Target="../notesSlides/notesSlide55.xml"/><Relationship Id="rId16" Type="http://schemas.openxmlformats.org/officeDocument/2006/relationships/image" Target="../media/image8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82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684213" y="71438"/>
            <a:ext cx="7772400" cy="7223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Chapter 1  </a:t>
            </a:r>
            <a:b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1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The Foundations: Logic and Proofs</a:t>
            </a:r>
            <a:endParaRPr kumimoji="0" lang="zh-CN" altLang="en-US" sz="30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529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>
                <a:latin typeface="Times New Roman" panose="02020603050405020304" pitchFamily="18" charset="0"/>
              </a:r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755650" y="993775"/>
            <a:ext cx="7772400" cy="51228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40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1.1  Propositional Logic</a:t>
            </a:r>
          </a:p>
          <a:p>
            <a:pPr marL="342900" indent="-342900" eaLnBrk="1" hangingPunct="1">
              <a:spcBef>
                <a:spcPct val="80000"/>
              </a:spcBef>
              <a:buClr>
                <a:schemeClr val="accent2"/>
              </a:buClr>
            </a:pPr>
            <a:r>
              <a:rPr lang="en-US" altLang="zh-CN" sz="240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1.2  Applications of Propositional Logic</a:t>
            </a:r>
          </a:p>
          <a:p>
            <a:pPr marL="342900" indent="-342900" eaLnBrk="1" hangingPunct="1">
              <a:spcBef>
                <a:spcPct val="80000"/>
              </a:spcBef>
              <a:buClr>
                <a:schemeClr val="accent2"/>
              </a:buClr>
            </a:pPr>
            <a:r>
              <a:rPr lang="en-US" altLang="zh-CN" sz="240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1.3  Propositional Equivalences</a:t>
            </a:r>
          </a:p>
          <a:p>
            <a:pPr marL="342900" indent="-342900" eaLnBrk="1" hangingPunct="1">
              <a:spcBef>
                <a:spcPct val="80000"/>
              </a:spcBef>
              <a:buClr>
                <a:schemeClr val="accent2"/>
              </a:buClr>
            </a:pP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1.4  Predicates and Quantifiers (谓词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和量词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)</a:t>
            </a:r>
          </a:p>
          <a:p>
            <a:pPr marL="342900" indent="-342900" eaLnBrk="1" hangingPunct="1">
              <a:spcBef>
                <a:spcPct val="80000"/>
              </a:spcBef>
              <a:buClr>
                <a:schemeClr val="accent2"/>
              </a:buClr>
            </a:pPr>
            <a:r>
              <a:rPr lang="en-US" altLang="zh-CN" sz="240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1.5  Nested Quantifiers</a:t>
            </a:r>
          </a:p>
          <a:p>
            <a:pPr marL="342900" indent="-342900" eaLnBrk="1" hangingPunct="1">
              <a:spcBef>
                <a:spcPct val="80000"/>
              </a:spcBef>
              <a:buClr>
                <a:schemeClr val="accent2"/>
              </a:buClr>
            </a:pPr>
            <a:r>
              <a:rPr lang="en-US" altLang="zh-CN" sz="240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1.6  Rules of Inference</a:t>
            </a:r>
          </a:p>
          <a:p>
            <a:pPr marL="342900" indent="-342900" eaLnBrk="1" hangingPunct="1">
              <a:spcBef>
                <a:spcPct val="80000"/>
              </a:spcBef>
              <a:buClr>
                <a:schemeClr val="accent2"/>
              </a:buClr>
            </a:pPr>
            <a:r>
              <a:rPr lang="en-US" altLang="zh-CN" sz="240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1.7  Introduction to Proofs </a:t>
            </a:r>
          </a:p>
          <a:p>
            <a:pPr marL="342900" indent="-342900" eaLnBrk="1" hangingPunct="1">
              <a:spcBef>
                <a:spcPct val="80000"/>
              </a:spcBef>
              <a:buClr>
                <a:schemeClr val="accent2"/>
              </a:buClr>
            </a:pPr>
            <a:r>
              <a:rPr lang="en-US" altLang="zh-CN" sz="240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1.8  Proof Methods and Strategy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98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charRg st="98" end="1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>
                                            <p:txEl>
                                              <p:charRg st="130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6">
                                            <p:txEl>
                                              <p:charRg st="130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6">
                                            <p:txEl>
                                              <p:charRg st="154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6">
                                            <p:txEl>
                                              <p:charRg st="154" end="1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6">
                                            <p:txEl>
                                              <p:charRg st="178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6">
                                            <p:txEl>
                                              <p:charRg st="178" end="2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6">
                                            <p:txEl>
                                              <p:charRg st="207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6">
                                            <p:txEl>
                                              <p:charRg st="207" end="2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0"/>
              <a:t>Existential Quantification</a:t>
            </a: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1071563"/>
            <a:ext cx="8501063" cy="55006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</a:t>
            </a:r>
            <a:r>
              <a:rPr kumimoji="0" lang="en-US" altLang="zh-CN" sz="2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Definition】</a:t>
            </a:r>
            <a:r>
              <a:rPr kumimoji="0" lang="en-US" altLang="zh-CN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existential quantification 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</a:t>
            </a:r>
            <a:r>
              <a:rPr kumimoji="0" lang="en-US" altLang="zh-CN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denoted by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</a:t>
            </a: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600" b="0" i="1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600" b="0" i="1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P</a:t>
            </a: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600" b="0" i="1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)</a:t>
            </a: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,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the statement </a:t>
            </a: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“There exists an element </a:t>
            </a:r>
            <a:r>
              <a:rPr kumimoji="1" lang="en-US" altLang="zh-CN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x </a:t>
            </a: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in the </a:t>
            </a: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domain</a:t>
            </a: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such that </a:t>
            </a:r>
            <a:r>
              <a:rPr kumimoji="1" lang="en-US" altLang="zh-CN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P</a:t>
            </a: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). ” </a:t>
            </a: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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: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existential quantifier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Other expressions</a:t>
            </a: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        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For some 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P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)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          There is an 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such that 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P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          There is at least one 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such that 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P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7373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>
                <a:latin typeface="Times New Roman" panose="02020603050405020304" pitchFamily="18" charset="0"/>
              </a:r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0"/>
              <a:t>Existential Quantification</a:t>
            </a: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11213"/>
            <a:ext cx="8501063" cy="58578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Examples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</a:p>
          <a:p>
            <a:pPr marL="514350" marR="0" lvl="0" indent="-5143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rabicPeriod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Express the following statement as an existential quantification. “Some real numbers are rational numbers. ”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altLang="zh-CN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755650" y="2349500"/>
            <a:ext cx="7786688" cy="4071938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7" name="矩形 6"/>
          <p:cNvSpPr/>
          <p:nvPr/>
        </p:nvSpPr>
        <p:spPr>
          <a:xfrm>
            <a:off x="1042988" y="2781300"/>
            <a:ext cx="7000875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eaLnBrk="1" hangingPunct="1"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Let</a:t>
            </a:r>
            <a:r>
              <a:rPr lang="en-US" altLang="zh-CN" sz="2400" i="1">
                <a:latin typeface="Times New Roman" panose="02020603050405020304" pitchFamily="18" charset="0"/>
              </a:rPr>
              <a:t> Q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y</a:t>
            </a:r>
            <a:r>
              <a:rPr lang="en-US" altLang="zh-CN" sz="2400">
                <a:latin typeface="Times New Roman" panose="02020603050405020304" pitchFamily="18" charset="0"/>
              </a:rPr>
              <a:t>):</a:t>
            </a:r>
            <a:r>
              <a:rPr lang="en-US" altLang="zh-CN" sz="2400" i="1">
                <a:latin typeface="Times New Roman" panose="02020603050405020304" pitchFamily="18" charset="0"/>
              </a:rPr>
              <a:t> y </a:t>
            </a:r>
            <a:r>
              <a:rPr lang="en-US" altLang="zh-CN" sz="2400">
                <a:latin typeface="Times New Roman" panose="02020603050405020304" pitchFamily="18" charset="0"/>
              </a:rPr>
              <a:t>is a rational number</a:t>
            </a:r>
          </a:p>
          <a:p>
            <a:pPr marL="457200" indent="-457200" eaLnBrk="1" hangingPunct="1">
              <a:buAutoNum type="arabicParenBoth"/>
            </a:pPr>
            <a:r>
              <a:rPr lang="en-US" altLang="zh-CN" sz="2400">
                <a:latin typeface="Times New Roman" panose="02020603050405020304" pitchFamily="18" charset="0"/>
              </a:rPr>
              <a:t>Assuming that the domain is the set of all real numbers. 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3419475" y="3789363"/>
          <a:ext cx="11001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772525" imgH="3514725" progId="Equation.3">
                  <p:embed/>
                </p:oleObj>
              </mc:Choice>
              <mc:Fallback>
                <p:oleObj r:id="rId3" imgW="8772525" imgH="3514725" progId="Equation.3">
                  <p:embed/>
                  <p:pic>
                    <p:nvPicPr>
                      <p:cNvPr id="36868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9475" y="3789363"/>
                        <a:ext cx="1100138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7"/>
          <p:cNvSpPr txBox="1"/>
          <p:nvPr/>
        </p:nvSpPr>
        <p:spPr>
          <a:xfrm>
            <a:off x="1042988" y="4292600"/>
            <a:ext cx="7318375" cy="12366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(2) </a:t>
            </a:r>
            <a:r>
              <a:rPr lang="en-US" altLang="zh-CN" sz="2400">
                <a:latin typeface="Times New Roman" panose="02020603050405020304" pitchFamily="18" charset="0"/>
              </a:rPr>
              <a:t>Assuming that the domain is the set of all complex numbers. Let 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y</a:t>
            </a:r>
            <a:r>
              <a:rPr lang="en-US" altLang="zh-CN" sz="2400">
                <a:latin typeface="Times New Roman" panose="02020603050405020304" pitchFamily="18" charset="0"/>
              </a:rPr>
              <a:t>):</a:t>
            </a:r>
            <a:r>
              <a:rPr lang="en-US" altLang="zh-CN" sz="2400" i="1">
                <a:latin typeface="Times New Roman" panose="02020603050405020304" pitchFamily="18" charset="0"/>
              </a:rPr>
              <a:t> y</a:t>
            </a:r>
            <a:r>
              <a:rPr lang="en-US" altLang="zh-CN" sz="2400">
                <a:latin typeface="Times New Roman" panose="02020603050405020304" pitchFamily="18" charset="0"/>
              </a:rPr>
              <a:t> is a real number</a:t>
            </a:r>
            <a:endParaRPr lang="en-US" altLang="zh-CN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</a:p>
        </p:txBody>
      </p:sp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3203575" y="5157788"/>
          <a:ext cx="2282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8211800" imgH="3514725" progId="Equation.3">
                  <p:embed/>
                </p:oleObj>
              </mc:Choice>
              <mc:Fallback>
                <p:oleObj r:id="rId5" imgW="18211800" imgH="3514725" progId="Equation.3">
                  <p:embed/>
                  <p:pic>
                    <p:nvPicPr>
                      <p:cNvPr id="36869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3575" y="5157788"/>
                        <a:ext cx="228282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4" name="灯片编号占位符 9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>
                <a:latin typeface="Times New Roman" panose="02020603050405020304" pitchFamily="18" charset="0"/>
              </a:r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7" grpId="0"/>
      <p:bldP spid="9" grpId="0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0"/>
              <a:t>Existential Quantification</a:t>
            </a: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836613"/>
            <a:ext cx="8572500" cy="52863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Examples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</a:p>
          <a:p>
            <a:pPr marL="514350" marR="0" lvl="0" indent="-5143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rabicPeriod" startAt="2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is the truth value of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), where 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 is the statement “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&lt;3” and the domain is           ?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900113" y="2420938"/>
            <a:ext cx="7572375" cy="2071688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</p:txBody>
      </p:sp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3851275" y="1916113"/>
          <a:ext cx="75565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239000" imgH="3514725" progId="Equation.3">
                  <p:embed/>
                </p:oleObj>
              </mc:Choice>
              <mc:Fallback>
                <p:oleObj r:id="rId3" imgW="7239000" imgH="3514725" progId="Equation.3">
                  <p:embed/>
                  <p:pic>
                    <p:nvPicPr>
                      <p:cNvPr id="77828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51275" y="1916113"/>
                        <a:ext cx="755650" cy="423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58888" y="3357563"/>
            <a:ext cx="6715125" cy="1108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marR="0" indent="-457200" defTabSz="914400" eaLnBrk="1" hangingPunct="1">
              <a:buClrTx/>
              <a:buSzTx/>
              <a:buFontTx/>
              <a:buNone/>
              <a:defRPr/>
            </a:pPr>
            <a:r>
              <a:rPr kumimoji="1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Because </a:t>
            </a:r>
            <a:r>
              <a:rPr kumimoji="1" lang="en-US" altLang="zh-CN" sz="2400" i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i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), which is the statement “1&lt;3,” is true,</a:t>
            </a:r>
          </a:p>
          <a:p>
            <a:pPr marL="457200" marR="0" indent="-457200" defTabSz="914400" eaLnBrk="1" hangingPunct="1">
              <a:buClrTx/>
              <a:buSzTx/>
              <a:buFontTx/>
              <a:buNone/>
              <a:defRPr/>
            </a:pPr>
            <a:r>
              <a:rPr kumimoji="1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it follows that </a:t>
            </a:r>
            <a:r>
              <a:rPr kumimoji="1" lang="en-US" altLang="zh-CN" sz="2400" kern="1200" cap="none" spc="0" normalizeH="0" baseline="0" noProof="0" dirty="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i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i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i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is true.</a:t>
            </a:r>
            <a:endParaRPr kumimoji="1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endParaRPr kumimoji="0" lang="zh-CN" altLang="en-US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188" y="4724400"/>
            <a:ext cx="78581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zh-CN" sz="2400">
                <a:solidFill>
                  <a:srgbClr val="3333CC"/>
                </a:solidFill>
                <a:latin typeface="Times New Roman" panose="02020603050405020304" pitchFamily="18" charset="0"/>
              </a:rPr>
              <a:t>  Remark</a:t>
            </a:r>
            <a:r>
              <a:rPr lang="en-US" altLang="zh-CN" sz="2400">
                <a:latin typeface="Times New Roman" panose="02020603050405020304" pitchFamily="18" charset="0"/>
              </a:rPr>
              <a:t>: Given the domain as                      ,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4716463" y="4724400"/>
          <a:ext cx="16303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4925675" imgH="3952875" progId="Equation.3">
                  <p:embed/>
                </p:oleObj>
              </mc:Choice>
              <mc:Fallback>
                <p:oleObj r:id="rId5" imgW="14925675" imgH="3952875" progId="Equation.3">
                  <p:embed/>
                  <p:pic>
                    <p:nvPicPr>
                      <p:cNvPr id="11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6463" y="4724400"/>
                        <a:ext cx="1630362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4"/>
          <p:cNvGraphicFramePr>
            <a:graphicFrameLocks noChangeAspect="1"/>
          </p:cNvGraphicFramePr>
          <p:nvPr/>
        </p:nvGraphicFramePr>
        <p:xfrm>
          <a:off x="2484438" y="2781300"/>
          <a:ext cx="37226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0060900" imgH="3514725" progId="Equation.3">
                  <p:embed/>
                </p:oleObj>
              </mc:Choice>
              <mc:Fallback>
                <p:oleObj r:id="rId7" imgW="30060900" imgH="3514725" progId="Equation.3">
                  <p:embed/>
                  <p:pic>
                    <p:nvPicPr>
                      <p:cNvPr id="41990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84438" y="2781300"/>
                        <a:ext cx="3722687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2700338" y="5300663"/>
          <a:ext cx="41798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38176200" imgH="3952875" progId="Equation.3">
                  <p:embed/>
                </p:oleObj>
              </mc:Choice>
              <mc:Fallback>
                <p:oleObj r:id="rId9" imgW="38176200" imgH="3952875" progId="Equation.3">
                  <p:embed/>
                  <p:pic>
                    <p:nvPicPr>
                      <p:cNvPr id="41991" name="Object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00338" y="5300663"/>
                        <a:ext cx="4179887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4" name="灯片编号占位符 1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>
                <a:latin typeface="Times New Roman" panose="02020603050405020304" pitchFamily="18" charset="0"/>
              </a:rPr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0"/>
              <a:t>Quantifiers</a:t>
            </a:r>
            <a:endParaRPr lang="en-US" altLang="zh-CN"/>
          </a:p>
        </p:txBody>
      </p:sp>
      <p:sp>
        <p:nvSpPr>
          <p:cNvPr id="79874" name="Rectangle 3"/>
          <p:cNvSpPr>
            <a:spLocks noGrp="1"/>
          </p:cNvSpPr>
          <p:nvPr>
            <p:ph idx="1"/>
          </p:nvPr>
        </p:nvSpPr>
        <p:spPr>
          <a:xfrm>
            <a:off x="539750" y="3500438"/>
            <a:ext cx="8029575" cy="242887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20000"/>
              </a:lnSpc>
            </a:pPr>
            <a:r>
              <a:rPr lang="en-US" altLang="zh-CN" b="0" dirty="0">
                <a:solidFill>
                  <a:srgbClr val="3333CC"/>
                </a:solidFill>
                <a:sym typeface="Symbol" panose="05050102010706020507" pitchFamily="18" charset="2"/>
              </a:rPr>
              <a:t>Other Quantifiers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b="0" dirty="0">
                <a:solidFill>
                  <a:srgbClr val="3333CC"/>
                </a:solidFill>
                <a:sym typeface="Symbol" panose="05050102010706020507" pitchFamily="18" charset="2"/>
              </a:rPr>
              <a:t>Uniqueness quantifier: </a:t>
            </a:r>
            <a:r>
              <a:rPr lang="en-US" altLang="zh-CN" sz="2400" dirty="0">
                <a:solidFill>
                  <a:srgbClr val="3333CC"/>
                </a:solidFill>
                <a:sym typeface="Symbol" panose="05050102010706020507" pitchFamily="18" charset="2"/>
              </a:rPr>
              <a:t>! or </a:t>
            </a:r>
            <a:r>
              <a:rPr lang="en-US" altLang="zh-CN" sz="2400" baseline="-25000" dirty="0">
                <a:solidFill>
                  <a:srgbClr val="3333CC"/>
                </a:solidFill>
                <a:sym typeface="Symbol" panose="05050102010706020507" pitchFamily="18" charset="2"/>
              </a:rPr>
              <a:t>1</a:t>
            </a:r>
          </a:p>
          <a:p>
            <a:pPr lvl="1" eaLnBrk="1" hangingPunct="1">
              <a:lnSpc>
                <a:spcPct val="120000"/>
              </a:lnSpc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! </a:t>
            </a:r>
            <a:r>
              <a:rPr lang="en-US" altLang="zh-CN" sz="2400" i="1" dirty="0"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ym typeface="Symbol" panose="05050102010706020507" pitchFamily="18" charset="2"/>
              </a:rPr>
              <a:t>)or </a:t>
            </a:r>
            <a:r>
              <a:rPr lang="en-US" altLang="zh-CN" sz="2400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ym typeface="Symbol" panose="05050102010706020507" pitchFamily="18" charset="2"/>
              </a:rPr>
              <a:t>): There exists a unique </a:t>
            </a:r>
            <a:r>
              <a:rPr lang="en-US" altLang="zh-CN" sz="2400" i="1" dirty="0"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ym typeface="Symbol" panose="05050102010706020507" pitchFamily="18" charset="2"/>
              </a:rPr>
              <a:t> such that </a:t>
            </a:r>
            <a:r>
              <a:rPr lang="en-US" altLang="zh-CN" sz="2400" i="1" dirty="0"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ym typeface="Symbol" panose="05050102010706020507" pitchFamily="18" charset="2"/>
              </a:rPr>
              <a:t>) is true.</a:t>
            </a:r>
            <a:endParaRPr lang="en-US" altLang="zh-CN" sz="2400" baseline="-25000" dirty="0"/>
          </a:p>
          <a:p>
            <a:pPr lvl="1" eaLnBrk="1" hangingPunct="1">
              <a:lnSpc>
                <a:spcPct val="120000"/>
              </a:lnSpc>
              <a:buNone/>
            </a:pPr>
            <a:endParaRPr lang="en-US" altLang="zh-CN" b="0" dirty="0">
              <a:solidFill>
                <a:srgbClr val="3333CC"/>
              </a:solidFill>
              <a:sym typeface="Symbol" panose="05050102010706020507" pitchFamily="18" charset="2"/>
            </a:endParaRPr>
          </a:p>
          <a:p>
            <a:pPr lvl="1" eaLnBrk="1" hangingPunct="1">
              <a:lnSpc>
                <a:spcPct val="120000"/>
              </a:lnSpc>
              <a:buNone/>
            </a:pPr>
            <a:endParaRPr lang="en-US" altLang="zh-CN" b="0" dirty="0">
              <a:solidFill>
                <a:srgbClr val="3333CC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2600" b="0" dirty="0">
              <a:solidFill>
                <a:srgbClr val="3333CC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4" name="Group 11"/>
          <p:cNvGraphicFramePr>
            <a:graphicFrameLocks noGrp="1"/>
          </p:cNvGraphicFramePr>
          <p:nvPr/>
        </p:nvGraphicFramePr>
        <p:xfrm>
          <a:off x="539750" y="1052513"/>
          <a:ext cx="8143875" cy="2290762"/>
        </p:xfrm>
        <a:graphic>
          <a:graphicData uri="http://schemas.openxmlformats.org/drawingml/2006/table">
            <a:tbl>
              <a:tblPr/>
              <a:tblGrid>
                <a:gridCol w="142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0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1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Statement</a:t>
                      </a:r>
                    </a:p>
                  </a:txBody>
                  <a:tcPr marL="91439" marR="91439" marT="45729" marB="4572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When true?</a:t>
                      </a:r>
                    </a:p>
                  </a:txBody>
                  <a:tcPr marL="91439" marR="91439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When false?</a:t>
                      </a:r>
                    </a:p>
                  </a:txBody>
                  <a:tcPr marL="91439" marR="91439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1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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 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91439" marR="91439" marT="45729" marB="4572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 is true for every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x.</a:t>
                      </a:r>
                    </a:p>
                  </a:txBody>
                  <a:tcPr marL="91439" marR="91439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There is an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for which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 is false.</a:t>
                      </a:r>
                    </a:p>
                  </a:txBody>
                  <a:tcPr marL="91439" marR="91439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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 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91439" marR="91439" marT="45729" marB="4572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There is an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for which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 is true.</a:t>
                      </a:r>
                    </a:p>
                  </a:txBody>
                  <a:tcPr marL="91439" marR="91439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 is false for every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x.</a:t>
                      </a:r>
                    </a:p>
                  </a:txBody>
                  <a:tcPr marL="91439" marR="91439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9893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>
                <a:latin typeface="Times New Roman" panose="02020603050405020304" pitchFamily="18" charset="0"/>
              </a:rPr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0"/>
              <a:t>Quantifiers with Restricted Domains</a:t>
            </a:r>
            <a:endParaRPr lang="en-US" altLang="zh-CN"/>
          </a:p>
        </p:txBody>
      </p:sp>
      <p:sp>
        <p:nvSpPr>
          <p:cNvPr id="81922" name="Rectangle 3"/>
          <p:cNvSpPr>
            <a:spLocks noGrp="1"/>
          </p:cNvSpPr>
          <p:nvPr>
            <p:ph idx="1"/>
          </p:nvPr>
        </p:nvSpPr>
        <p:spPr>
          <a:xfrm>
            <a:off x="174625" y="908050"/>
            <a:ext cx="8501063" cy="3889102"/>
          </a:xfrm>
        </p:spPr>
        <p:txBody>
          <a:bodyPr vert="horz" wrap="square" lIns="91440" tIns="45720" rIns="91440" bIns="45720" anchor="t" anchorCtr="0"/>
          <a:lstStyle/>
          <a:p>
            <a:pPr marL="457200" indent="-457200" eaLnBrk="1" hangingPunct="1"/>
            <a:r>
              <a:rPr lang="en-US" altLang="zh-CN" b="0" dirty="0">
                <a:solidFill>
                  <a:srgbClr val="3333CC"/>
                </a:solidFill>
              </a:rPr>
              <a:t>Example</a:t>
            </a:r>
            <a:r>
              <a:rPr lang="en-US" altLang="zh-CN" b="0" dirty="0">
                <a:solidFill>
                  <a:srgbClr val="000000"/>
                </a:solidFill>
              </a:rPr>
              <a:t>: What do the statements </a:t>
            </a:r>
            <a:r>
              <a:rPr lang="en-US" altLang="zh-CN" b="0" dirty="0">
                <a:sym typeface="Symbol" panose="05050102010706020507" pitchFamily="18" charset="2"/>
              </a:rPr>
              <a:t> </a:t>
            </a:r>
            <a:r>
              <a:rPr lang="en-US" altLang="zh-CN" b="0" i="1" dirty="0">
                <a:sym typeface="Symbol" panose="05050102010706020507" pitchFamily="18" charset="2"/>
              </a:rPr>
              <a:t>x</a:t>
            </a:r>
            <a:r>
              <a:rPr lang="en-US" altLang="zh-CN" b="0" dirty="0">
                <a:sym typeface="Symbol" panose="05050102010706020507" pitchFamily="18" charset="2"/>
              </a:rPr>
              <a:t>&lt;0 ( </a:t>
            </a:r>
            <a:r>
              <a:rPr lang="en-US" altLang="zh-CN" b="0" i="1" dirty="0">
                <a:sym typeface="Symbol" panose="05050102010706020507" pitchFamily="18" charset="2"/>
              </a:rPr>
              <a:t>x</a:t>
            </a:r>
            <a:r>
              <a:rPr lang="en-US" altLang="zh-CN" b="0" i="1" baseline="30000" dirty="0">
                <a:sym typeface="Symbol" panose="05050102010706020507" pitchFamily="18" charset="2"/>
              </a:rPr>
              <a:t>2</a:t>
            </a:r>
            <a:r>
              <a:rPr lang="en-US" altLang="zh-CN" b="0" i="1" dirty="0">
                <a:sym typeface="Symbol" panose="05050102010706020507" pitchFamily="18" charset="2"/>
              </a:rPr>
              <a:t>&gt;</a:t>
            </a:r>
            <a:r>
              <a:rPr lang="en-US" altLang="zh-CN" b="0" dirty="0">
                <a:sym typeface="Symbol" panose="05050102010706020507" pitchFamily="18" charset="2"/>
              </a:rPr>
              <a:t>0),  </a:t>
            </a:r>
            <a:r>
              <a:rPr lang="en-US" altLang="zh-CN" b="0" i="1" dirty="0">
                <a:sym typeface="Symbol" panose="05050102010706020507" pitchFamily="18" charset="2"/>
              </a:rPr>
              <a:t>y</a:t>
            </a:r>
            <a:r>
              <a:rPr lang="en-US" altLang="zh-CN" b="0" dirty="0">
                <a:sym typeface="Symbol" panose="05050102010706020507" pitchFamily="18" charset="2"/>
              </a:rPr>
              <a:t>&gt;0 (</a:t>
            </a:r>
            <a:r>
              <a:rPr lang="en-US" altLang="zh-CN" b="0" i="1" dirty="0">
                <a:sym typeface="Symbol" panose="05050102010706020507" pitchFamily="18" charset="2"/>
              </a:rPr>
              <a:t>y</a:t>
            </a:r>
            <a:r>
              <a:rPr lang="en-US" altLang="zh-CN" b="0" i="1" baseline="30000" dirty="0">
                <a:sym typeface="Symbol" panose="05050102010706020507" pitchFamily="18" charset="2"/>
              </a:rPr>
              <a:t>2</a:t>
            </a:r>
            <a:r>
              <a:rPr lang="en-US" altLang="zh-CN" b="0" i="1" dirty="0">
                <a:sym typeface="Symbol" panose="05050102010706020507" pitchFamily="18" charset="2"/>
              </a:rPr>
              <a:t>=</a:t>
            </a:r>
            <a:r>
              <a:rPr lang="en-US" altLang="zh-CN" b="0" dirty="0">
                <a:sym typeface="Symbol" panose="05050102010706020507" pitchFamily="18" charset="2"/>
              </a:rPr>
              <a:t>2)</a:t>
            </a:r>
            <a:r>
              <a:rPr lang="en-US" altLang="zh-CN" b="0" i="1" dirty="0">
                <a:sym typeface="Symbol" panose="05050102010706020507" pitchFamily="18" charset="2"/>
              </a:rPr>
              <a:t> </a:t>
            </a:r>
            <a:r>
              <a:rPr lang="en-US" altLang="zh-CN" b="0" dirty="0">
                <a:sym typeface="Symbol" panose="05050102010706020507" pitchFamily="18" charset="2"/>
              </a:rPr>
              <a:t>mean, where the domain in each case consists of the real numbers? 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755650" y="2349624"/>
            <a:ext cx="7786688" cy="2663552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9113" y="2636962"/>
            <a:ext cx="200025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 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&lt;0 ( 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30000" dirty="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&gt;</a:t>
            </a:r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0)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5696" y="3068960"/>
            <a:ext cx="557212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</a:rPr>
              <a:t>For every real number 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 with 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&lt;0, 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30000" dirty="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&gt;</a:t>
            </a:r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1840" y="3933056"/>
            <a:ext cx="2071687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 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&gt;0 (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zh-CN" sz="2400" i="1" baseline="30000" dirty="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=</a:t>
            </a:r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2)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4437112"/>
            <a:ext cx="7200799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</a:rPr>
              <a:t>There exists a real number </a:t>
            </a:r>
            <a:r>
              <a:rPr lang="en-US" altLang="zh-CN" sz="2400" i="1" dirty="0">
                <a:latin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</a:rPr>
              <a:t> with </a:t>
            </a:r>
            <a:r>
              <a:rPr lang="en-US" altLang="zh-CN" sz="2400" i="1" dirty="0">
                <a:latin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</a:rPr>
              <a:t>&gt;0 such that 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zh-CN" sz="2400" i="1" baseline="30000" dirty="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=</a:t>
            </a:r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1928" name="灯片编号占位符 8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>
                <a:latin typeface="Times New Roman" panose="02020603050405020304" pitchFamily="18" charset="0"/>
              </a:r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1929" name="文本框 1"/>
          <p:cNvSpPr txBox="1"/>
          <p:nvPr/>
        </p:nvSpPr>
        <p:spPr>
          <a:xfrm>
            <a:off x="2933700" y="1682750"/>
            <a:ext cx="254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3333FF"/>
                </a:solidFill>
                <a:latin typeface="微软雅黑" panose="020B0503020204020204" charset="-122"/>
                <a:ea typeface="微软雅黑" panose="020B0503020204020204" charset="-122"/>
              </a:rPr>
              <a:t>限定域量词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3600AC5-956C-444C-BF61-B144F4A4C668}"/>
              </a:ext>
            </a:extLst>
          </p:cNvPr>
          <p:cNvSpPr/>
          <p:nvPr/>
        </p:nvSpPr>
        <p:spPr>
          <a:xfrm>
            <a:off x="4499992" y="1700808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一个缩略符号常被用来约束量词的论域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A76511-D906-4D36-879A-1FB751F0092A}"/>
              </a:ext>
            </a:extLst>
          </p:cNvPr>
          <p:cNvSpPr/>
          <p:nvPr/>
        </p:nvSpPr>
        <p:spPr>
          <a:xfrm>
            <a:off x="611560" y="5199583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全称量化的约束和一个条件语句的全称量化等价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9757C405-3297-47DF-B6A3-106DA8D73898}"/>
              </a:ext>
            </a:extLst>
          </p:cNvPr>
          <p:cNvSpPr txBox="1"/>
          <p:nvPr/>
        </p:nvSpPr>
        <p:spPr>
          <a:xfrm>
            <a:off x="5868144" y="5127575"/>
            <a:ext cx="3024336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x (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&lt;0 -</a:t>
            </a:r>
            <a:r>
              <a:rPr lang="en-US" altLang="zh-CN" sz="2400" dirty="0">
                <a:sym typeface="Symbol" panose="05050102010706020507" pitchFamily="18" charset="2"/>
              </a:rPr>
              <a:t>-&gt;</a:t>
            </a:r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30000" dirty="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&gt;</a:t>
            </a:r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0)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32F92ED8-597E-4849-B6B5-AD8C3A09B882}"/>
              </a:ext>
            </a:extLst>
          </p:cNvPr>
          <p:cNvSpPr txBox="1"/>
          <p:nvPr/>
        </p:nvSpPr>
        <p:spPr>
          <a:xfrm>
            <a:off x="5868144" y="5919663"/>
            <a:ext cx="2880320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y (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&gt;0  and 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zh-CN" sz="2400" i="1" baseline="30000" dirty="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=</a:t>
            </a:r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2)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63BAA1-25D1-4A88-A6F5-D6832E4DD035}"/>
              </a:ext>
            </a:extLst>
          </p:cNvPr>
          <p:cNvSpPr/>
          <p:nvPr/>
        </p:nvSpPr>
        <p:spPr>
          <a:xfrm>
            <a:off x="611560" y="5972577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存在量化的约束和一个合取的存在量化等价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/>
      <p:bldP spid="6" grpId="0"/>
      <p:bldP spid="7" grpId="0"/>
      <p:bldP spid="8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>
                <a:latin typeface="Times New Roman" panose="02020603050405020304" pitchFamily="18" charset="0"/>
              </a:r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39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b="0">
                <a:latin typeface="Arial" panose="020B0604020202020204" pitchFamily="34" charset="0"/>
              </a:rPr>
              <a:t>Precedence of Quantifiers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en-US" altLang="zh-CN" sz="2800" b="0" dirty="0"/>
              <a:t>The quantifiers 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</a:t>
            </a:r>
            <a:r>
              <a:rPr lang="en-US" altLang="zh-CN" b="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0" dirty="0">
                <a:sym typeface="Symbol" panose="05050102010706020507" pitchFamily="18" charset="2"/>
              </a:rPr>
              <a:t>and</a:t>
            </a:r>
            <a:r>
              <a:rPr lang="en-US" altLang="zh-CN" b="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n-US" altLang="zh-CN" b="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0" dirty="0">
                <a:sym typeface="Symbol" panose="05050102010706020507" pitchFamily="18" charset="2"/>
              </a:rPr>
              <a:t>have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higher</a:t>
            </a:r>
            <a:r>
              <a:rPr lang="en-US" altLang="zh-CN" sz="2800" b="0" dirty="0">
                <a:sym typeface="Symbol" panose="05050102010706020507" pitchFamily="18" charset="2"/>
              </a:rPr>
              <a:t> precedence than all logical operators from propositional calculus</a:t>
            </a:r>
            <a:r>
              <a:rPr lang="en-US" altLang="zh-CN" b="0" dirty="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r>
              <a:rPr lang="en-US" altLang="zh-CN" sz="2800" b="0" dirty="0">
                <a:solidFill>
                  <a:srgbClr val="3333FF"/>
                </a:solidFill>
                <a:sym typeface="Symbol" panose="05050102010706020507" pitchFamily="18" charset="2"/>
              </a:rPr>
              <a:t>Example</a:t>
            </a:r>
            <a:r>
              <a:rPr lang="en-US" altLang="zh-CN" sz="2800" b="0" dirty="0">
                <a:sym typeface="Symbol" panose="05050102010706020507" pitchFamily="18" charset="2"/>
              </a:rPr>
              <a:t>:</a:t>
            </a:r>
            <a:endParaRPr lang="en-US" altLang="zh-CN" b="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b="0" dirty="0">
                <a:sym typeface="Symbol" panose="05050102010706020507" pitchFamily="18" charset="2"/>
              </a:rPr>
              <a:t>     </a:t>
            </a:r>
          </a:p>
        </p:txBody>
      </p:sp>
      <p:graphicFrame>
        <p:nvGraphicFramePr>
          <p:cNvPr id="83972" name="Object 2"/>
          <p:cNvGraphicFramePr>
            <a:graphicFrameLocks noChangeAspect="1"/>
          </p:cNvGraphicFramePr>
          <p:nvPr/>
        </p:nvGraphicFramePr>
        <p:xfrm>
          <a:off x="2762250" y="3071813"/>
          <a:ext cx="24526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6240125" imgH="3514725" progId="Equation.3">
                  <p:embed/>
                </p:oleObj>
              </mc:Choice>
              <mc:Fallback>
                <p:oleObj r:id="rId3" imgW="16240125" imgH="3514725" progId="Equation.3">
                  <p:embed/>
                  <p:pic>
                    <p:nvPicPr>
                      <p:cNvPr id="83972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62250" y="3071813"/>
                        <a:ext cx="2452688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2714625" y="3857625"/>
          <a:ext cx="27178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7992725" imgH="3514725" progId="Equation.3">
                  <p:embed/>
                </p:oleObj>
              </mc:Choice>
              <mc:Fallback>
                <p:oleObj r:id="rId5" imgW="17992725" imgH="3514725" progId="Equation.3">
                  <p:embed/>
                  <p:pic>
                    <p:nvPicPr>
                      <p:cNvPr id="60419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14625" y="3857625"/>
                        <a:ext cx="2717800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2749550" y="4643438"/>
          <a:ext cx="275113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8211800" imgH="3514725" progId="Equation.3">
                  <p:embed/>
                </p:oleObj>
              </mc:Choice>
              <mc:Fallback>
                <p:oleObj r:id="rId7" imgW="18211800" imgH="3514725" progId="Equation.3">
                  <p:embed/>
                  <p:pic>
                    <p:nvPicPr>
                      <p:cNvPr id="60420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49550" y="4643438"/>
                        <a:ext cx="2751138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86438" y="3844925"/>
            <a:ext cx="157162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3200" b="1">
                <a:solidFill>
                  <a:schemeClr val="hlink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</a:t>
            </a:r>
            <a:endParaRPr lang="zh-CN" altLang="en-US" sz="3200" b="1"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86438" y="4500563"/>
            <a:ext cx="157162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3200" b="1">
                <a:solidFill>
                  <a:schemeClr val="hlink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X</a:t>
            </a:r>
            <a:endParaRPr lang="zh-CN" altLang="en-US" sz="32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0" dirty="0"/>
              <a:t>Binding Variables</a:t>
            </a:r>
            <a:r>
              <a:rPr lang="zh-CN" altLang="en-US" b="0" dirty="0"/>
              <a:t>（绑定变量）</a:t>
            </a:r>
            <a:endParaRPr lang="en-US" altLang="zh-CN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124744"/>
            <a:ext cx="8750747" cy="54292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Bound variable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: a variable is bound if </a:t>
            </a:r>
            <a:r>
              <a:rPr kumimoji="1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it is known or quantified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Free variable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: a variable neither quantified nor specified with a value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All the variables in a propositional function must be quantified or set equal to a particular value to turn it into </a:t>
            </a:r>
            <a:r>
              <a:rPr kumimoji="1" lang="en-US" altLang="zh-CN" sz="280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a proposition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Scope of a quantifier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: the part of a logical expression to which the quantifier is applied</a:t>
            </a:r>
            <a:endParaRPr kumimoji="1" lang="en-US" altLang="zh-CN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Examples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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x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28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x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+</a:t>
            </a:r>
            <a:r>
              <a:rPr kumimoji="0" lang="en-US" altLang="zh-CN" sz="28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y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)=1 x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lang="en-US" altLang="zh-CN" sz="2800" b="0" dirty="0">
                <a:sym typeface="Symbol" panose="05050102010706020507" pitchFamily="18" charset="2"/>
              </a:rPr>
              <a:t>bounded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,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y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lang="en-US" altLang="zh-CN" sz="2800" b="0" dirty="0">
                <a:sym typeface="Symbol" panose="05050102010706020507" pitchFamily="18" charset="2"/>
              </a:rPr>
              <a:t>free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         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x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(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P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x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)  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Q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x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))  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x R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x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), both bounded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lang="en-US" altLang="zh-CN" sz="2800" b="0" dirty="0">
              <a:sym typeface="Symbol" panose="05050102010706020507" pitchFamily="18" charset="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约束的、自由的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6019" name="TextBox 9"/>
          <p:cNvSpPr txBox="1"/>
          <p:nvPr/>
        </p:nvSpPr>
        <p:spPr>
          <a:xfrm>
            <a:off x="5000625" y="3571875"/>
            <a:ext cx="1841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6020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>
                <a:latin typeface="Times New Roman" panose="02020603050405020304" pitchFamily="18" charset="0"/>
              </a:rPr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/>
          </p:cNvSpPr>
          <p:nvPr>
            <p:ph type="title"/>
          </p:nvPr>
        </p:nvSpPr>
        <p:spPr>
          <a:xfrm>
            <a:off x="428625" y="187325"/>
            <a:ext cx="8215313" cy="669925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0"/>
              <a:t>Logical Equivalences Involving Quantifiers</a:t>
            </a: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08050"/>
            <a:ext cx="8501063" cy="54292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【Definition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】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Statements involving predicates and quantifiers are 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logically equivalent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iff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they have the same truth</a:t>
            </a:r>
          </a:p>
          <a:p>
            <a:pPr marL="1314450" marR="0" lvl="3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for every predicate substituted into these statements and </a:t>
            </a:r>
          </a:p>
          <a:p>
            <a:pPr marL="1314450" marR="0" lvl="3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for 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every domain of discourse 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used for the variables in the expressions. </a:t>
            </a:r>
            <a:endParaRPr kumimoji="1" lang="en-US" altLang="zh-CN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: two statements 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involving predicates and quantifiers are logically equivalent.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Examples: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8067" name="TextBox 9"/>
          <p:cNvSpPr txBox="1"/>
          <p:nvPr/>
        </p:nvSpPr>
        <p:spPr>
          <a:xfrm>
            <a:off x="5000625" y="3571875"/>
            <a:ext cx="1841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2123728" y="4437112"/>
          <a:ext cx="5381625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5424725" imgH="7458075" progId="Equation.3">
                  <p:embed/>
                </p:oleObj>
              </mc:Choice>
              <mc:Fallback>
                <p:oleObj r:id="rId3" imgW="45424725" imgH="7458075" progId="Equation.3">
                  <p:embed/>
                  <p:pic>
                    <p:nvPicPr>
                      <p:cNvPr id="5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3728" y="4437112"/>
                        <a:ext cx="5381625" cy="877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2195736" y="5589240"/>
          <a:ext cx="51054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47177325" imgH="7458075" progId="Equation.3">
                  <p:embed/>
                </p:oleObj>
              </mc:Choice>
              <mc:Fallback>
                <p:oleObj r:id="rId5" imgW="47177325" imgH="7458075" progId="Equation.3">
                  <p:embed/>
                  <p:pic>
                    <p:nvPicPr>
                      <p:cNvPr id="44035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95736" y="5589240"/>
                        <a:ext cx="5105400" cy="80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0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>
                <a:latin typeface="Times New Roman" panose="02020603050405020304" pitchFamily="18" charset="0"/>
              </a:r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extBox 9"/>
          <p:cNvSpPr txBox="1"/>
          <p:nvPr/>
        </p:nvSpPr>
        <p:spPr>
          <a:xfrm>
            <a:off x="5072633" y="3931915"/>
            <a:ext cx="1841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0114" name="Rectangle 2"/>
          <p:cNvSpPr txBox="1"/>
          <p:nvPr/>
        </p:nvSpPr>
        <p:spPr>
          <a:xfrm>
            <a:off x="428625" y="187325"/>
            <a:ext cx="8215313" cy="6699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ctr" eaLnBrk="1" hangingPunct="1"/>
            <a:r>
              <a:rPr lang="en-US" altLang="zh-CN" sz="3600">
                <a:solidFill>
                  <a:schemeClr val="accent2"/>
                </a:solidFill>
                <a:latin typeface="Times New Roman" panose="02020603050405020304" pitchFamily="18" charset="0"/>
              </a:rPr>
              <a:t>Logical Equivalences Involving Quantifiers</a:t>
            </a:r>
            <a:endParaRPr lang="en-US" altLang="zh-CN" sz="36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15" name="TextBox 8"/>
          <p:cNvSpPr txBox="1"/>
          <p:nvPr/>
        </p:nvSpPr>
        <p:spPr>
          <a:xfrm>
            <a:off x="323850" y="836613"/>
            <a:ext cx="84296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</a:rPr>
              <a:t> is not occurring in </a:t>
            </a:r>
            <a:r>
              <a:rPr lang="en-US" altLang="zh-CN" sz="2800" i="1">
                <a:latin typeface="Times New Roman" panose="02020603050405020304" pitchFamily="18" charset="0"/>
              </a:rPr>
              <a:t>A.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90116" name="Object 2"/>
          <p:cNvGraphicFramePr>
            <a:graphicFrameLocks noChangeAspect="1"/>
          </p:cNvGraphicFramePr>
          <p:nvPr/>
        </p:nvGraphicFramePr>
        <p:xfrm>
          <a:off x="2051050" y="1341438"/>
          <a:ext cx="5000625" cy="170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4986575" imgH="15363825" progId="Equation.3">
                  <p:embed/>
                </p:oleObj>
              </mc:Choice>
              <mc:Fallback>
                <p:oleObj r:id="rId3" imgW="44986575" imgH="15363825" progId="Equation.3">
                  <p:embed/>
                  <p:pic>
                    <p:nvPicPr>
                      <p:cNvPr id="90116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050" y="1341438"/>
                        <a:ext cx="5000625" cy="1703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7" name="Object 3"/>
          <p:cNvGraphicFramePr>
            <a:graphicFrameLocks noChangeAspect="1"/>
          </p:cNvGraphicFramePr>
          <p:nvPr/>
        </p:nvGraphicFramePr>
        <p:xfrm>
          <a:off x="2076450" y="3068638"/>
          <a:ext cx="5375275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47177325" imgH="15363825" progId="Equation.3">
                  <p:embed/>
                </p:oleObj>
              </mc:Choice>
              <mc:Fallback>
                <p:oleObj r:id="rId5" imgW="47177325" imgH="15363825" progId="Equation.3">
                  <p:embed/>
                  <p:pic>
                    <p:nvPicPr>
                      <p:cNvPr id="90117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76450" y="3068638"/>
                        <a:ext cx="5375275" cy="174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6"/>
          <p:cNvSpPr/>
          <p:nvPr/>
        </p:nvSpPr>
        <p:spPr>
          <a:xfrm>
            <a:off x="1907704" y="3933056"/>
            <a:ext cx="6143625" cy="2447925"/>
          </a:xfrm>
          <a:prstGeom prst="foldedCorner">
            <a:avLst>
              <a:gd name="adj" fmla="val 12500"/>
            </a:avLst>
          </a:prstGeom>
          <a:solidFill>
            <a:srgbClr val="CCC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/>
          <a:lstStyle/>
          <a:p>
            <a:pPr eaLnBrk="1" hangingPunct="1"/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Proof:</a:t>
            </a: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447861"/>
              </p:ext>
            </p:extLst>
          </p:nvPr>
        </p:nvGraphicFramePr>
        <p:xfrm>
          <a:off x="2858071" y="4509765"/>
          <a:ext cx="42656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4451925" imgH="3514725" progId="Equation.3">
                  <p:embed/>
                </p:oleObj>
              </mc:Choice>
              <mc:Fallback>
                <p:oleObj r:id="rId7" imgW="34451925" imgH="3514725" progId="Equation.3">
                  <p:embed/>
                  <p:pic>
                    <p:nvPicPr>
                      <p:cNvPr id="46084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58071" y="4509765"/>
                        <a:ext cx="4265612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416718"/>
              </p:ext>
            </p:extLst>
          </p:nvPr>
        </p:nvGraphicFramePr>
        <p:xfrm>
          <a:off x="4864671" y="5009828"/>
          <a:ext cx="20653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6678275" imgH="3514725" progId="Equation.3">
                  <p:embed/>
                </p:oleObj>
              </mc:Choice>
              <mc:Fallback>
                <p:oleObj r:id="rId9" imgW="16678275" imgH="3514725" progId="Equation.3">
                  <p:embed/>
                  <p:pic>
                    <p:nvPicPr>
                      <p:cNvPr id="46085" name="Object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64671" y="5009828"/>
                        <a:ext cx="2065337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122974"/>
              </p:ext>
            </p:extLst>
          </p:nvPr>
        </p:nvGraphicFramePr>
        <p:xfrm>
          <a:off x="4847208" y="5509890"/>
          <a:ext cx="20113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6240125" imgH="3514725" progId="Equation.3">
                  <p:embed/>
                </p:oleObj>
              </mc:Choice>
              <mc:Fallback>
                <p:oleObj r:id="rId11" imgW="16240125" imgH="3514725" progId="Equation.3">
                  <p:embed/>
                  <p:pic>
                    <p:nvPicPr>
                      <p:cNvPr id="46086" name="Object 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47208" y="5509890"/>
                        <a:ext cx="2011363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2" name="灯片编号占位符 1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>
                <a:latin typeface="Times New Roman" panose="02020603050405020304" pitchFamily="18" charset="0"/>
              </a:r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0"/>
              <a:t>Negating Quantified Expressions</a:t>
            </a: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881063"/>
            <a:ext cx="8643938" cy="56435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De Morgan’s laws for quantifiers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1" lang="en-US" altLang="zh-CN" sz="105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Example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   Let </a:t>
            </a:r>
            <a:r>
              <a:rPr kumimoji="0" lang="en-US" altLang="zh-CN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P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x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) be the statement</a:t>
            </a:r>
            <a:r>
              <a:rPr kumimoji="1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“Student </a:t>
            </a:r>
            <a:r>
              <a:rPr kumimoji="1" lang="en-US" altLang="zh-CN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has taken calculus.” Assume the domain consists of the students in our class.</a:t>
            </a:r>
          </a:p>
          <a:p>
            <a:pPr marL="857250" marR="0" lvl="1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Tx/>
              <a:buFont typeface="+mj-lt"/>
              <a:buAutoNum type="arabicPeriod"/>
              <a:defRPr/>
            </a:pPr>
            <a:r>
              <a:rPr kumimoji="1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Express 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Symbol" panose="05050102010706020507" pitchFamily="18" charset="2"/>
              </a:rPr>
              <a:t></a:t>
            </a:r>
            <a:r>
              <a:rPr kumimoji="0" lang="en-US" altLang="zh-CN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Symbol" panose="05050102010706020507" pitchFamily="18" charset="2"/>
              </a:rPr>
              <a:t>x P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Symbol" panose="05050102010706020507" pitchFamily="18" charset="2"/>
              </a:rPr>
              <a:t>(</a:t>
            </a:r>
            <a:r>
              <a:rPr kumimoji="0" lang="en-US" altLang="zh-CN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Symbol" panose="05050102010706020507" pitchFamily="18" charset="2"/>
              </a:rPr>
              <a:t>x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Symbol" panose="05050102010706020507" pitchFamily="18" charset="2"/>
              </a:rPr>
              <a:t>) and its negation.</a:t>
            </a:r>
          </a:p>
          <a:p>
            <a:pPr marL="857250" marR="0" lvl="1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Tx/>
              <a:buFont typeface="+mj-lt"/>
              <a:buAutoNum type="arabicPeriod"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Symbol" panose="05050102010706020507" pitchFamily="18" charset="2"/>
              </a:rPr>
              <a:t>Express </a:t>
            </a:r>
            <a:r>
              <a:rPr kumimoji="0" lang="en-US" altLang="zh-CN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Symbol" panose="05050102010706020507" pitchFamily="18" charset="2"/>
              </a:rPr>
              <a:t>x P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Symbol" panose="05050102010706020507" pitchFamily="18" charset="2"/>
              </a:rPr>
              <a:t>(</a:t>
            </a:r>
            <a:r>
              <a:rPr kumimoji="0" lang="en-US" altLang="zh-CN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Symbol" panose="05050102010706020507" pitchFamily="18" charset="2"/>
              </a:rPr>
              <a:t>x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Symbol" panose="05050102010706020507" pitchFamily="18" charset="2"/>
              </a:rPr>
              <a:t>) and its negation.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rabicPeriod"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     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   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2163" name="TextBox 9"/>
          <p:cNvSpPr txBox="1"/>
          <p:nvPr/>
        </p:nvSpPr>
        <p:spPr>
          <a:xfrm>
            <a:off x="5000625" y="3571875"/>
            <a:ext cx="1841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92164" name="Object 2"/>
          <p:cNvGraphicFramePr>
            <a:graphicFrameLocks noChangeAspect="1"/>
          </p:cNvGraphicFramePr>
          <p:nvPr/>
        </p:nvGraphicFramePr>
        <p:xfrm>
          <a:off x="5076825" y="981075"/>
          <a:ext cx="3357563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9403675" imgH="7458075" progId="Equation.3">
                  <p:embed/>
                </p:oleObj>
              </mc:Choice>
              <mc:Fallback>
                <p:oleObj r:id="rId3" imgW="29403675" imgH="7458075" progId="Equation.3">
                  <p:embed/>
                  <p:pic>
                    <p:nvPicPr>
                      <p:cNvPr id="92164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76825" y="981075"/>
                        <a:ext cx="3357563" cy="846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84213" y="3573463"/>
            <a:ext cx="8002588" cy="2808288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2988" y="4005263"/>
            <a:ext cx="7643812" cy="430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200" i="1">
                <a:latin typeface="Times New Roman" panose="02020603050405020304" pitchFamily="18" charset="0"/>
                <a:sym typeface="Symbol" panose="05050102010706020507" pitchFamily="18" charset="2"/>
              </a:rPr>
              <a:t>x P</a:t>
            </a:r>
            <a:r>
              <a:rPr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200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) : Every student in our class has taken calculus.</a:t>
            </a:r>
            <a:endParaRPr lang="zh-CN" altLang="en-US" sz="220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7413" y="4437063"/>
            <a:ext cx="7429500" cy="7699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200">
                <a:latin typeface="Times New Roman" panose="02020603050405020304" pitchFamily="18" charset="0"/>
              </a:rPr>
              <a:t>                     : There is a student in our class who has not taken calculus. (                   )</a:t>
            </a:r>
            <a:endParaRPr lang="zh-CN" altLang="en-US" sz="2200">
              <a:latin typeface="Times New Roman" panose="02020603050405020304" pitchFamily="18" charset="0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900113" y="4508500"/>
          <a:ext cx="139858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0534650" imgH="3514725" progId="Equation.3">
                  <p:embed/>
                </p:oleObj>
              </mc:Choice>
              <mc:Fallback>
                <p:oleObj r:id="rId5" imgW="10534650" imgH="3514725" progId="Equation.3">
                  <p:embed/>
                  <p:pic>
                    <p:nvPicPr>
                      <p:cNvPr id="9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3" y="4508500"/>
                        <a:ext cx="1398587" cy="357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2152650" y="4797425"/>
          <a:ext cx="133985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0096500" imgH="3514725" progId="Equation.3">
                  <p:embed/>
                </p:oleObj>
              </mc:Choice>
              <mc:Fallback>
                <p:oleObj r:id="rId7" imgW="10096500" imgH="3514725" progId="Equation.3">
                  <p:embed/>
                  <p:pic>
                    <p:nvPicPr>
                      <p:cNvPr id="45060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52650" y="4797425"/>
                        <a:ext cx="1339850" cy="357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27088" y="5157788"/>
            <a:ext cx="7286625" cy="430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 </a:t>
            </a:r>
            <a:r>
              <a:rPr lang="en-US" altLang="zh-CN" sz="2200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200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200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): There is a student in our class who has taken calculus. </a:t>
            </a:r>
            <a:endParaRPr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650" y="5516563"/>
            <a:ext cx="7429500" cy="7699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200">
                <a:latin typeface="Times New Roman" panose="02020603050405020304" pitchFamily="18" charset="0"/>
              </a:rPr>
              <a:t>                     : Every student in our class has not taken calculus. (                   )</a:t>
            </a:r>
            <a:endParaRPr lang="zh-CN" altLang="en-US" sz="2200">
              <a:latin typeface="Times New Roman" panose="02020603050405020304" pitchFamily="18" charset="0"/>
            </a:endParaRPr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900113" y="5589588"/>
          <a:ext cx="134143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0096500" imgH="3514725" progId="Equation.3">
                  <p:embed/>
                </p:oleObj>
              </mc:Choice>
              <mc:Fallback>
                <p:oleObj r:id="rId9" imgW="10096500" imgH="3514725" progId="Equation.3">
                  <p:embed/>
                  <p:pic>
                    <p:nvPicPr>
                      <p:cNvPr id="14" name="Object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0113" y="5589588"/>
                        <a:ext cx="1341437" cy="357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/>
        </p:nvGraphicFramePr>
        <p:xfrm>
          <a:off x="958850" y="5876925"/>
          <a:ext cx="13985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0534650" imgH="3514725" progId="Equation.3">
                  <p:embed/>
                </p:oleObj>
              </mc:Choice>
              <mc:Fallback>
                <p:oleObj r:id="rId11" imgW="10534650" imgH="3514725" progId="Equation.3">
                  <p:embed/>
                  <p:pic>
                    <p:nvPicPr>
                      <p:cNvPr id="15" name="Object 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58850" y="5876925"/>
                        <a:ext cx="1398588" cy="357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4" name="灯片编号占位符 1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>
                <a:latin typeface="Times New Roman" panose="02020603050405020304" pitchFamily="18" charset="0"/>
              </a:r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/>
      <p:bldP spid="8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0"/>
              <a:t>Predicate</a:t>
            </a:r>
            <a:r>
              <a:rPr lang="zh-CN" altLang="en-US" b="0"/>
              <a:t>（谓词）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96975"/>
            <a:ext cx="8029575" cy="439226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【Definition】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predicate (propositional function) 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a statement that contains variables. Once the values of the variables are specified, the function has a truth value.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                                 </a:t>
            </a: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: </a:t>
            </a: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n-place (n-</a:t>
            </a:r>
            <a:r>
              <a:rPr kumimoji="1" lang="en-US" altLang="zh-CN" sz="2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ary</a:t>
            </a: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) predicate</a:t>
            </a:r>
            <a:endParaRPr kumimoji="0" lang="en-US" altLang="zh-CN" sz="26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Examples</a:t>
            </a:r>
            <a:endParaRPr kumimoji="0" lang="en-US" altLang="zh-CN" sz="26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P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)=“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&gt;3”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Q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x,y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)=“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is the best player of team 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y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”                                                 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R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x,y,z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)=“</a:t>
            </a:r>
            <a:r>
              <a:rPr kumimoji="0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+</a:t>
            </a:r>
            <a:r>
              <a:rPr kumimoji="0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y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=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z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” </a:t>
            </a:r>
          </a:p>
        </p:txBody>
      </p:sp>
      <p:graphicFrame>
        <p:nvGraphicFramePr>
          <p:cNvPr id="57347" name="Object 11"/>
          <p:cNvGraphicFramePr>
            <a:graphicFrameLocks noChangeAspect="1"/>
          </p:cNvGraphicFramePr>
          <p:nvPr/>
        </p:nvGraphicFramePr>
        <p:xfrm>
          <a:off x="928688" y="2714625"/>
          <a:ext cx="27860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6240125" imgH="3952875" progId="Equation.3">
                  <p:embed/>
                </p:oleObj>
              </mc:Choice>
              <mc:Fallback>
                <p:oleObj r:id="rId3" imgW="16240125" imgH="3952875" progId="Equation.3">
                  <p:embed/>
                  <p:pic>
                    <p:nvPicPr>
                      <p:cNvPr id="57347" name="Object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688" y="2714625"/>
                        <a:ext cx="2786062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>
                <a:latin typeface="Times New Roman" panose="02020603050405020304" pitchFamily="18" charset="0"/>
              </a:r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104D10F-5FD6-4D42-9309-894B694FA359}"/>
              </a:ext>
            </a:extLst>
          </p:cNvPr>
          <p:cNvSpPr/>
          <p:nvPr/>
        </p:nvSpPr>
        <p:spPr>
          <a:xfrm>
            <a:off x="1187624" y="5589240"/>
            <a:ext cx="748883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i="1" kern="0" dirty="0">
                <a:solidFill>
                  <a:srgbClr val="FF0000"/>
                </a:solidFill>
                <a:cs typeface="Times New Roman" panose="02020603050405020304" pitchFamily="18" charset="0"/>
              </a:rPr>
              <a:t>All the variables in a propositional function must be quantified or set equal to a particular value to turn it into </a:t>
            </a:r>
            <a:r>
              <a:rPr kumimoji="1" lang="en-US" altLang="zh-CN" sz="2000" i="1" kern="0" dirty="0">
                <a:solidFill>
                  <a:srgbClr val="FF0000"/>
                </a:solidFill>
                <a:cs typeface="Times New Roman" panose="02020603050405020304" pitchFamily="18" charset="0"/>
              </a:rPr>
              <a:t>a </a:t>
            </a:r>
            <a:r>
              <a:rPr kumimoji="1" lang="en-US" altLang="zh-CN" sz="3200" b="1" i="1" kern="0" dirty="0">
                <a:solidFill>
                  <a:srgbClr val="FF0000"/>
                </a:solidFill>
                <a:cs typeface="Times New Roman" panose="02020603050405020304" pitchFamily="18" charset="0"/>
              </a:rPr>
              <a:t>proposition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0"/>
              <a:t>De Morgan’s Laws for Quantifiers</a:t>
            </a:r>
            <a:endParaRPr lang="en-US" altLang="zh-CN"/>
          </a:p>
        </p:txBody>
      </p:sp>
      <p:sp>
        <p:nvSpPr>
          <p:cNvPr id="94210" name="TextBox 9"/>
          <p:cNvSpPr txBox="1"/>
          <p:nvPr/>
        </p:nvSpPr>
        <p:spPr>
          <a:xfrm>
            <a:off x="5000625" y="3571875"/>
            <a:ext cx="1841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6" name="Group 4"/>
          <p:cNvGraphicFramePr>
            <a:graphicFrameLocks noGrp="1"/>
          </p:cNvGraphicFramePr>
          <p:nvPr/>
        </p:nvGraphicFramePr>
        <p:xfrm>
          <a:off x="571500" y="1857375"/>
          <a:ext cx="7891463" cy="2519363"/>
        </p:xfrm>
        <a:graphic>
          <a:graphicData uri="http://schemas.openxmlformats.org/drawingml/2006/table">
            <a:tbl>
              <a:tblPr/>
              <a:tblGrid>
                <a:gridCol w="1285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1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39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72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Negation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Equivalent Statement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When is Negation True?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When False?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25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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P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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 is false for every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There is an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for which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 is 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95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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P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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There is an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for which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 is 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 is true for every 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4233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>
                <a:latin typeface="Times New Roman" panose="02020603050405020304" pitchFamily="18" charset="0"/>
              </a:rPr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>
                <a:latin typeface="Times New Roman" panose="02020603050405020304" pitchFamily="18" charset="0"/>
              </a:r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625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en-US" altLang="zh-CN">
                <a:solidFill>
                  <a:srgbClr val="FF3300"/>
                </a:solidFill>
              </a:rPr>
              <a:t>Goal:</a:t>
            </a:r>
            <a:r>
              <a:rPr lang="en-US" altLang="zh-CN" b="0"/>
              <a:t> To produce a logical expression that is simple and can be easily used in subsequent reasoning.</a:t>
            </a:r>
          </a:p>
          <a:p>
            <a:r>
              <a:rPr lang="en-US" altLang="zh-CN">
                <a:solidFill>
                  <a:srgbClr val="FF3300"/>
                </a:solidFill>
              </a:rPr>
              <a:t>Steps:</a:t>
            </a:r>
          </a:p>
          <a:p>
            <a:pPr lvl="1"/>
            <a:r>
              <a:rPr lang="en-US" altLang="zh-CN" sz="2400" b="0"/>
              <a:t>Clearly identify the appropriate quantifier(s)</a:t>
            </a:r>
          </a:p>
          <a:p>
            <a:pPr lvl="1"/>
            <a:r>
              <a:rPr lang="en-US" altLang="zh-CN" sz="2400" b="0"/>
              <a:t>Introduce variable(s) and predicate(s)</a:t>
            </a:r>
          </a:p>
          <a:p>
            <a:pPr lvl="1"/>
            <a:r>
              <a:rPr lang="en-US" altLang="zh-CN" sz="2400" b="0"/>
              <a:t>Translate using quantifiers, predicates, and logical operators</a:t>
            </a:r>
          </a:p>
        </p:txBody>
      </p:sp>
      <p:sp>
        <p:nvSpPr>
          <p:cNvPr id="96259" name="Rectangle 2"/>
          <p:cNvSpPr>
            <a:spLocks noGrp="1"/>
          </p:cNvSpPr>
          <p:nvPr>
            <p:ph type="title"/>
          </p:nvPr>
        </p:nvSpPr>
        <p:spPr>
          <a:xfrm>
            <a:off x="285750" y="115888"/>
            <a:ext cx="8501063" cy="74136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200" b="0"/>
              <a:t>Translating from English into Logical Expressions</a:t>
            </a:r>
            <a:endParaRPr lang="en-US" altLang="zh-CN" sz="3200"/>
          </a:p>
        </p:txBody>
      </p:sp>
      <p:sp>
        <p:nvSpPr>
          <p:cNvPr id="10" name="TextBox 9"/>
          <p:cNvSpPr txBox="1"/>
          <p:nvPr/>
        </p:nvSpPr>
        <p:spPr>
          <a:xfrm>
            <a:off x="684213" y="4221163"/>
            <a:ext cx="7572375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3333FF"/>
                </a:solidFill>
                <a:latin typeface="Times New Roman" panose="02020603050405020304" pitchFamily="18" charset="0"/>
              </a:rPr>
              <a:t>There can be many ways to translate a particular sentence.</a:t>
            </a:r>
            <a:endParaRPr lang="zh-CN" altLang="en-US" sz="28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xfrm>
            <a:off x="2786063" y="3285034"/>
            <a:ext cx="1785938" cy="571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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 C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3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b="0">
                <a:latin typeface="Arial" panose="020B0604020202020204" pitchFamily="34" charset="0"/>
              </a:rPr>
              <a:t>Example</a:t>
            </a:r>
          </a:p>
        </p:txBody>
      </p:sp>
      <p:sp>
        <p:nvSpPr>
          <p:cNvPr id="8" name="灯片编号占位符 5"/>
          <p:cNvSpPr txBox="1"/>
          <p:nvPr/>
        </p:nvSpPr>
        <p:spPr>
          <a:xfrm>
            <a:off x="1785938" y="4213721"/>
            <a:ext cx="4714875" cy="5715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 eaLnBrk="1" hangingPunct="1"/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E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  or  </a:t>
            </a:r>
            <a:r>
              <a:rPr lang="en-US" altLang="zh-CN" sz="2800" b="1" i="1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 E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57500" y="5142409"/>
            <a:ext cx="276383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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 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28938" y="5928221"/>
            <a:ext cx="27860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</a:t>
            </a:r>
            <a:r>
              <a:rPr lang="en-US" altLang="zh-CN" sz="2800" b="1" i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 </a:t>
            </a:r>
            <a:r>
              <a:rPr lang="en-US" altLang="zh-CN" sz="2800" b="1" i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96136" y="5085184"/>
            <a:ext cx="294132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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))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FB4D7F81-E16D-42B5-B005-EE450AB2C6F4}"/>
              </a:ext>
            </a:extLst>
          </p:cNvPr>
          <p:cNvSpPr txBox="1"/>
          <p:nvPr/>
        </p:nvSpPr>
        <p:spPr>
          <a:xfrm>
            <a:off x="5652120" y="6021288"/>
            <a:ext cx="3146102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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)) 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2144D4B-7C15-413C-8175-F71FFAA33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7772400" cy="5122863"/>
          </a:xfrm>
        </p:spPr>
        <p:txBody>
          <a:bodyPr vert="horz" wrap="square" lIns="91440" tIns="45720" rIns="91440" bIns="45720" anchor="t" anchorCtr="0"/>
          <a:lstStyle/>
          <a:p>
            <a:pPr marL="457200" indent="-457200"/>
            <a:r>
              <a:rPr lang="en-US" altLang="zh-CN" b="0" i="1" dirty="0"/>
              <a:t>C</a:t>
            </a:r>
            <a:r>
              <a:rPr lang="en-US" altLang="zh-CN" b="0" dirty="0"/>
              <a:t>(</a:t>
            </a:r>
            <a:r>
              <a:rPr lang="en-US" altLang="zh-CN" b="0" i="1" dirty="0"/>
              <a:t>x</a:t>
            </a:r>
            <a:r>
              <a:rPr lang="en-US" altLang="zh-CN" b="0" dirty="0"/>
              <a:t>): </a:t>
            </a:r>
            <a:r>
              <a:rPr lang="en-US" altLang="zh-CN" b="0" i="1" dirty="0"/>
              <a:t>x</a:t>
            </a:r>
            <a:r>
              <a:rPr lang="en-US" altLang="zh-CN" b="0" dirty="0"/>
              <a:t> is a CS student,  </a:t>
            </a:r>
            <a:r>
              <a:rPr lang="en-US" altLang="zh-CN" b="0" i="1" dirty="0"/>
              <a:t>E</a:t>
            </a:r>
            <a:r>
              <a:rPr lang="en-US" altLang="zh-CN" b="0" dirty="0"/>
              <a:t>(</a:t>
            </a:r>
            <a:r>
              <a:rPr lang="en-US" altLang="zh-CN" b="0" i="1" dirty="0"/>
              <a:t>x</a:t>
            </a:r>
            <a:r>
              <a:rPr lang="en-US" altLang="zh-CN" b="0" dirty="0"/>
              <a:t>): </a:t>
            </a:r>
            <a:r>
              <a:rPr lang="en-US" altLang="zh-CN" b="0" i="1" dirty="0"/>
              <a:t>x</a:t>
            </a:r>
            <a:r>
              <a:rPr lang="en-US" altLang="zh-CN" b="0" dirty="0"/>
              <a:t> is a Math student, </a:t>
            </a:r>
            <a:r>
              <a:rPr lang="en-US" altLang="zh-CN" b="0" i="1" dirty="0"/>
              <a:t>S</a:t>
            </a:r>
            <a:r>
              <a:rPr lang="en-US" altLang="zh-CN" b="0" dirty="0"/>
              <a:t>(</a:t>
            </a:r>
            <a:r>
              <a:rPr lang="en-US" altLang="zh-CN" b="0" i="1" dirty="0"/>
              <a:t>x</a:t>
            </a:r>
            <a:r>
              <a:rPr lang="en-US" altLang="zh-CN" b="0" dirty="0"/>
              <a:t>): </a:t>
            </a:r>
            <a:r>
              <a:rPr lang="en-US" altLang="zh-CN" b="0" i="1" dirty="0"/>
              <a:t>x</a:t>
            </a:r>
            <a:r>
              <a:rPr lang="en-US" altLang="zh-CN" b="0" dirty="0"/>
              <a:t> is a smart student, and the domain consists of all students in our class</a:t>
            </a:r>
          </a:p>
          <a:p>
            <a:pPr marL="457200" indent="-457200"/>
            <a:endParaRPr lang="en-US" altLang="zh-CN" b="0" dirty="0"/>
          </a:p>
          <a:p>
            <a:pPr marL="457200" indent="-457200">
              <a:buNone/>
            </a:pPr>
            <a:r>
              <a:rPr lang="en-US" altLang="zh-CN" b="0" dirty="0"/>
              <a:t>        </a:t>
            </a:r>
            <a:r>
              <a:rPr lang="en-US" altLang="zh-CN" b="0" dirty="0">
                <a:solidFill>
                  <a:schemeClr val="hlink"/>
                </a:solidFill>
              </a:rPr>
              <a:t>1) Everyone is a CS student.</a:t>
            </a:r>
          </a:p>
          <a:p>
            <a:pPr marL="457200" indent="-457200">
              <a:buNone/>
            </a:pPr>
            <a:r>
              <a:rPr lang="en-US" altLang="zh-CN" b="0" dirty="0">
                <a:solidFill>
                  <a:schemeClr val="hlink"/>
                </a:solidFill>
              </a:rPr>
              <a:t>   </a:t>
            </a:r>
            <a:endParaRPr lang="en-US" altLang="zh-CN" dirty="0">
              <a:solidFill>
                <a:schemeClr val="hlink"/>
              </a:solidFill>
            </a:endParaRPr>
          </a:p>
          <a:p>
            <a:pPr marL="457200" indent="-457200">
              <a:buNone/>
            </a:pPr>
            <a:r>
              <a:rPr lang="en-US" altLang="zh-CN" b="0" dirty="0">
                <a:solidFill>
                  <a:schemeClr val="hlink"/>
                </a:solidFill>
              </a:rPr>
              <a:t>         2) Nobody is a Math student.</a:t>
            </a:r>
          </a:p>
          <a:p>
            <a:pPr marL="457200" indent="-457200">
              <a:buNone/>
            </a:pPr>
            <a:r>
              <a:rPr lang="en-US" altLang="zh-CN" b="0" dirty="0">
                <a:solidFill>
                  <a:schemeClr val="hlink"/>
                </a:solidFill>
                <a:sym typeface="Symbol" panose="05050102010706020507" pitchFamily="18" charset="2"/>
              </a:rPr>
              <a:t>                     </a:t>
            </a:r>
            <a:endParaRPr lang="en-US" altLang="zh-CN" b="0" dirty="0">
              <a:solidFill>
                <a:schemeClr val="hlink"/>
              </a:solidFill>
            </a:endParaRPr>
          </a:p>
          <a:p>
            <a:pPr marL="457200" indent="-457200">
              <a:buNone/>
            </a:pPr>
            <a:r>
              <a:rPr lang="en-US" altLang="zh-CN" b="0" dirty="0">
                <a:solidFill>
                  <a:schemeClr val="hlink"/>
                </a:solidFill>
              </a:rPr>
              <a:t>         3) All CS students are smart students.</a:t>
            </a:r>
          </a:p>
          <a:p>
            <a:pPr marL="457200" indent="-457200">
              <a:buNone/>
            </a:pPr>
            <a:r>
              <a:rPr lang="en-US" altLang="zh-CN" b="0" dirty="0">
                <a:solidFill>
                  <a:schemeClr val="hlink"/>
                </a:solidFill>
              </a:rPr>
              <a:t>              </a:t>
            </a:r>
            <a:r>
              <a:rPr lang="en-US" altLang="zh-CN" b="0" dirty="0">
                <a:solidFill>
                  <a:schemeClr val="hlink"/>
                </a:solidFill>
                <a:sym typeface="Symbol" panose="05050102010706020507" pitchFamily="18" charset="2"/>
              </a:rPr>
              <a:t>       </a:t>
            </a:r>
            <a:endParaRPr lang="en-US" altLang="zh-CN" dirty="0">
              <a:solidFill>
                <a:schemeClr val="hlink"/>
              </a:solidFill>
            </a:endParaRPr>
          </a:p>
          <a:p>
            <a:pPr marL="457200" indent="-457200">
              <a:buNone/>
            </a:pPr>
            <a:r>
              <a:rPr lang="en-US" altLang="zh-CN" b="0" dirty="0">
                <a:solidFill>
                  <a:schemeClr val="hlink"/>
                </a:solidFill>
              </a:rPr>
              <a:t>         4) Some CS students are smart students.</a:t>
            </a:r>
          </a:p>
          <a:p>
            <a:pPr marL="457200" indent="-457200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  <p:bldP spid="2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>
                <a:latin typeface="Times New Roman" panose="02020603050405020304" pitchFamily="18" charset="0"/>
              </a:r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03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b="0">
                <a:latin typeface="Arial" panose="020B0604020202020204" pitchFamily="34" charset="0"/>
              </a:rPr>
              <a:t>Example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67BB4A-1E06-463F-AF3E-03A1C2695853}"/>
              </a:ext>
            </a:extLst>
          </p:cNvPr>
          <p:cNvSpPr/>
          <p:nvPr/>
        </p:nvSpPr>
        <p:spPr>
          <a:xfrm>
            <a:off x="2555776" y="5517232"/>
            <a:ext cx="4032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 </a:t>
            </a:r>
            <a:r>
              <a:rPr lang="en-US" altLang="zh-CN" sz="2400" b="1" i="1" dirty="0">
                <a:solidFill>
                  <a:schemeClr val="hlink"/>
                </a:solidFill>
                <a:sym typeface="Symbol" panose="05050102010706020507" pitchFamily="18" charset="2"/>
              </a:rPr>
              <a:t>x </a:t>
            </a:r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((</a:t>
            </a:r>
            <a:r>
              <a:rPr lang="en-US" altLang="zh-CN" sz="2400" b="1" i="1" dirty="0">
                <a:solidFill>
                  <a:schemeClr val="hlink"/>
                </a:solidFill>
                <a:sym typeface="Symbol" panose="05050102010706020507" pitchFamily="18" charset="2"/>
              </a:rPr>
              <a:t>E</a:t>
            </a:r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chemeClr val="hlink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)  </a:t>
            </a:r>
            <a:r>
              <a:rPr lang="en-US" altLang="zh-CN" sz="2400" b="1" i="1" dirty="0">
                <a:solidFill>
                  <a:schemeClr val="hlink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chemeClr val="hlink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))  </a:t>
            </a:r>
            <a:r>
              <a:rPr lang="en-US" altLang="zh-CN" sz="2400" b="1" i="1" dirty="0">
                <a:solidFill>
                  <a:schemeClr val="hlink"/>
                </a:solidFill>
                <a:sym typeface="Symbol" panose="05050102010706020507" pitchFamily="18" charset="2"/>
              </a:rPr>
              <a:t>C</a:t>
            </a:r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chemeClr val="hlink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))</a:t>
            </a:r>
            <a:endParaRPr lang="zh-CN" altLang="en-US" sz="24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55CEF3-154A-4D1B-9EDE-E1D97DC9271E}"/>
              </a:ext>
            </a:extLst>
          </p:cNvPr>
          <p:cNvSpPr/>
          <p:nvPr/>
        </p:nvSpPr>
        <p:spPr>
          <a:xfrm>
            <a:off x="3347864" y="4437112"/>
            <a:ext cx="2656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solidFill>
                  <a:schemeClr val="hlink"/>
                </a:solidFill>
                <a:sym typeface="Symbol" panose="05050102010706020507" pitchFamily="18" charset="2"/>
              </a:rPr>
              <a:t>x </a:t>
            </a:r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[</a:t>
            </a:r>
            <a:r>
              <a:rPr lang="en-US" altLang="zh-CN" sz="2400" b="1" i="1" dirty="0">
                <a:solidFill>
                  <a:schemeClr val="hlink"/>
                </a:solidFill>
                <a:sym typeface="Symbol" panose="05050102010706020507" pitchFamily="18" charset="2"/>
              </a:rPr>
              <a:t>C</a:t>
            </a:r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chemeClr val="hlink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)  </a:t>
            </a:r>
            <a:r>
              <a:rPr lang="en-US" altLang="zh-CN" sz="2400" b="1" i="1" dirty="0">
                <a:solidFill>
                  <a:schemeClr val="hlink"/>
                </a:solidFill>
                <a:sym typeface="Symbol" panose="05050102010706020507" pitchFamily="18" charset="2"/>
              </a:rPr>
              <a:t>E</a:t>
            </a:r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chemeClr val="hlink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)]</a:t>
            </a:r>
            <a:endParaRPr lang="zh-CN" altLang="en-US" sz="24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8BB46E4-E372-43DD-9243-6BCB8F38BB94}"/>
              </a:ext>
            </a:extLst>
          </p:cNvPr>
          <p:cNvSpPr/>
          <p:nvPr/>
        </p:nvSpPr>
        <p:spPr>
          <a:xfrm>
            <a:off x="2267744" y="2996952"/>
            <a:ext cx="374974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38200" lvl="1" indent="-381000">
              <a:lnSpc>
                <a:spcPct val="90000"/>
              </a:lnSpc>
            </a:pPr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 		</a:t>
            </a:r>
            <a:r>
              <a:rPr lang="en-US" altLang="zh-CN" sz="2400" b="1" i="1" dirty="0">
                <a:solidFill>
                  <a:schemeClr val="hlink"/>
                </a:solidFill>
                <a:sym typeface="Symbol" panose="05050102010706020507" pitchFamily="18" charset="2"/>
              </a:rPr>
              <a:t>x </a:t>
            </a:r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chemeClr val="hlink"/>
                </a:solidFill>
                <a:sym typeface="Symbol" panose="05050102010706020507" pitchFamily="18" charset="2"/>
              </a:rPr>
              <a:t>C</a:t>
            </a:r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chemeClr val="hlink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)  </a:t>
            </a:r>
            <a:r>
              <a:rPr lang="en-US" altLang="zh-CN" sz="2400" b="1" i="1" dirty="0">
                <a:solidFill>
                  <a:schemeClr val="hlink"/>
                </a:solidFill>
                <a:sym typeface="Symbol" panose="05050102010706020507" pitchFamily="18" charset="2"/>
              </a:rPr>
              <a:t> E</a:t>
            </a:r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chemeClr val="hlink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))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B2E96AF4-30DB-42F0-9884-3129205D4339}"/>
              </a:ext>
            </a:extLst>
          </p:cNvPr>
          <p:cNvSpPr txBox="1">
            <a:spLocks/>
          </p:cNvSpPr>
          <p:nvPr/>
        </p:nvSpPr>
        <p:spPr>
          <a:xfrm>
            <a:off x="35496" y="980728"/>
            <a:ext cx="9217024" cy="511256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lnSpc>
                <a:spcPct val="90000"/>
              </a:lnSpc>
            </a:pPr>
            <a:r>
              <a:rPr lang="en-US" altLang="zh-CN" b="0" i="1" kern="0" dirty="0"/>
              <a:t>C</a:t>
            </a:r>
            <a:r>
              <a:rPr lang="en-US" altLang="zh-CN" b="0" kern="0" dirty="0"/>
              <a:t>(</a:t>
            </a:r>
            <a:r>
              <a:rPr lang="en-US" altLang="zh-CN" b="0" i="1" kern="0" dirty="0"/>
              <a:t>x</a:t>
            </a:r>
            <a:r>
              <a:rPr lang="en-US" altLang="zh-CN" b="0" kern="0" dirty="0"/>
              <a:t>): </a:t>
            </a:r>
            <a:r>
              <a:rPr lang="en-US" altLang="zh-CN" b="0" i="1" kern="0" dirty="0"/>
              <a:t>x</a:t>
            </a:r>
            <a:r>
              <a:rPr lang="en-US" altLang="zh-CN" b="0" kern="0" dirty="0"/>
              <a:t> is a CS student,  </a:t>
            </a:r>
            <a:r>
              <a:rPr lang="en-US" altLang="zh-CN" b="0" i="1" kern="0" dirty="0"/>
              <a:t>E</a:t>
            </a:r>
            <a:r>
              <a:rPr lang="en-US" altLang="zh-CN" b="0" kern="0" dirty="0"/>
              <a:t>(</a:t>
            </a:r>
            <a:r>
              <a:rPr lang="en-US" altLang="zh-CN" b="0" i="1" kern="0" dirty="0"/>
              <a:t>x</a:t>
            </a:r>
            <a:r>
              <a:rPr lang="en-US" altLang="zh-CN" b="0" kern="0" dirty="0"/>
              <a:t>): </a:t>
            </a:r>
            <a:r>
              <a:rPr lang="en-US" altLang="zh-CN" b="0" i="1" kern="0" dirty="0"/>
              <a:t>x</a:t>
            </a:r>
            <a:r>
              <a:rPr lang="en-US" altLang="zh-CN" b="0" kern="0" dirty="0"/>
              <a:t> is an Math student, </a:t>
            </a:r>
            <a:r>
              <a:rPr lang="en-US" altLang="zh-CN" b="0" i="1" kern="0" dirty="0"/>
              <a:t>S</a:t>
            </a:r>
            <a:r>
              <a:rPr lang="en-US" altLang="zh-CN" b="0" kern="0" dirty="0"/>
              <a:t>(</a:t>
            </a:r>
            <a:r>
              <a:rPr lang="en-US" altLang="zh-CN" b="0" i="1" kern="0" dirty="0"/>
              <a:t>x</a:t>
            </a:r>
            <a:r>
              <a:rPr lang="en-US" altLang="zh-CN" b="0" kern="0" dirty="0"/>
              <a:t>): </a:t>
            </a:r>
            <a:r>
              <a:rPr lang="en-US" altLang="zh-CN" b="0" i="1" kern="0" dirty="0"/>
              <a:t>x</a:t>
            </a:r>
            <a:r>
              <a:rPr lang="en-US" altLang="zh-CN" b="0" kern="0" dirty="0"/>
              <a:t> is a smart student, and the domain consists of all students in our class</a:t>
            </a:r>
          </a:p>
          <a:p>
            <a:pPr marL="457200" indent="-457200">
              <a:lnSpc>
                <a:spcPct val="90000"/>
              </a:lnSpc>
            </a:pPr>
            <a:endParaRPr lang="en-US" altLang="zh-CN" b="0" kern="0"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kern="0" dirty="0"/>
              <a:t>         </a:t>
            </a:r>
            <a:r>
              <a:rPr lang="en-US" altLang="zh-CN" kern="0" dirty="0">
                <a:solidFill>
                  <a:schemeClr val="hlink"/>
                </a:solidFill>
              </a:rPr>
              <a:t> 5</a:t>
            </a:r>
            <a:r>
              <a:rPr lang="en-US" altLang="zh-CN" b="0" kern="0" dirty="0">
                <a:solidFill>
                  <a:schemeClr val="hlink"/>
                </a:solidFill>
              </a:rPr>
              <a:t>) No CS student is an Math student.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zh-CN" sz="2400" b="0" kern="0" dirty="0">
                <a:solidFill>
                  <a:schemeClr val="hlink"/>
                </a:solidFill>
              </a:rPr>
              <a:t>If </a:t>
            </a:r>
            <a:r>
              <a:rPr lang="en-US" altLang="zh-CN" sz="2400" b="0" i="1" kern="0" dirty="0">
                <a:solidFill>
                  <a:schemeClr val="hlink"/>
                </a:solidFill>
              </a:rPr>
              <a:t>x</a:t>
            </a:r>
            <a:r>
              <a:rPr lang="en-US" altLang="zh-CN" sz="2400" b="0" kern="0" dirty="0">
                <a:solidFill>
                  <a:schemeClr val="hlink"/>
                </a:solidFill>
              </a:rPr>
              <a:t> is a CS student, then that student is not a Math student.</a:t>
            </a:r>
          </a:p>
          <a:p>
            <a:pPr marL="457200" lvl="1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b="0" kern="0" dirty="0">
              <a:solidFill>
                <a:schemeClr val="hlink"/>
              </a:solidFill>
            </a:endParaRPr>
          </a:p>
          <a:p>
            <a:pPr marL="838200" lvl="1" indent="-381000">
              <a:lnSpc>
                <a:spcPct val="90000"/>
              </a:lnSpc>
            </a:pPr>
            <a:endParaRPr lang="en-US" altLang="zh-CN" sz="2400" b="0" kern="0" dirty="0">
              <a:solidFill>
                <a:schemeClr val="hlink"/>
              </a:solidFill>
            </a:endParaRPr>
          </a:p>
          <a:p>
            <a:pPr marL="838200" lvl="1" indent="-381000">
              <a:lnSpc>
                <a:spcPct val="90000"/>
              </a:lnSpc>
            </a:pPr>
            <a:r>
              <a:rPr lang="en-US" altLang="zh-CN" sz="2400" b="0" kern="0" dirty="0">
                <a:solidFill>
                  <a:schemeClr val="hlink"/>
                </a:solidFill>
              </a:rPr>
              <a:t>There does not exist a CS student who is also a Math student.</a:t>
            </a:r>
          </a:p>
          <a:p>
            <a:pPr marL="838200" lvl="1" indent="-3810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b="0" kern="0" dirty="0">
                <a:solidFill>
                  <a:schemeClr val="hlink"/>
                </a:solidFill>
                <a:sym typeface="Symbol" panose="05050102010706020507" pitchFamily="18" charset="2"/>
              </a:rPr>
              <a:t>                  </a:t>
            </a:r>
            <a:r>
              <a:rPr lang="en-US" altLang="zh-CN" sz="2800" b="0" kern="0" dirty="0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endParaRPr lang="en-US" altLang="zh-CN" sz="2800" kern="0" dirty="0">
              <a:solidFill>
                <a:schemeClr val="hlink"/>
              </a:solidFill>
              <a:sym typeface="Symbol" panose="05050102010706020507" pitchFamily="18" charset="2"/>
            </a:endParaRPr>
          </a:p>
          <a:p>
            <a:pPr marL="838200" lvl="1" indent="-38100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b="0" kern="0" dirty="0">
              <a:solidFill>
                <a:schemeClr val="hlink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0" kern="0" dirty="0">
                <a:solidFill>
                  <a:schemeClr val="hlink"/>
                </a:solidFill>
              </a:rPr>
              <a:t>   6) If any Math student is a smart student then he is also a CS student.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>
                <a:latin typeface="Times New Roman" panose="02020603050405020304" pitchFamily="18" charset="0"/>
              </a:rPr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15888"/>
            <a:ext cx="7772400" cy="7223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Examples from Lewis Carroll [1]</a:t>
            </a:r>
          </a:p>
        </p:txBody>
      </p:sp>
      <p:sp>
        <p:nvSpPr>
          <p:cNvPr id="163843" name="Rectangle 3"/>
          <p:cNvSpPr>
            <a:spLocks noGrp="1"/>
          </p:cNvSpPr>
          <p:nvPr>
            <p:ph idx="1"/>
          </p:nvPr>
        </p:nvSpPr>
        <p:spPr>
          <a:xfrm>
            <a:off x="264455" y="908720"/>
            <a:ext cx="8856984" cy="4382135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</a:pPr>
            <a:r>
              <a:rPr lang="en-US" altLang="zh-CN" b="0" dirty="0"/>
              <a:t>“All lions are fierce”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b="0" dirty="0"/>
              <a:t>    “Some lions do not drink coffee”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b="0" dirty="0"/>
              <a:t>    “Some fierce creatures do not drink coffee”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b="0" dirty="0"/>
              <a:t> </a:t>
            </a:r>
            <a:r>
              <a:rPr lang="en-US" altLang="zh-CN" b="0" dirty="0">
                <a:solidFill>
                  <a:schemeClr val="hlink"/>
                </a:solidFill>
              </a:rPr>
              <a:t>          Let  </a:t>
            </a:r>
            <a:r>
              <a:rPr lang="en-US" altLang="zh-CN" b="0" i="1" dirty="0">
                <a:solidFill>
                  <a:schemeClr val="hlink"/>
                </a:solidFill>
              </a:rPr>
              <a:t>P</a:t>
            </a:r>
            <a:r>
              <a:rPr lang="en-US" altLang="zh-CN" b="0" dirty="0">
                <a:solidFill>
                  <a:schemeClr val="hlink"/>
                </a:solidFill>
              </a:rPr>
              <a:t>(</a:t>
            </a:r>
            <a:r>
              <a:rPr lang="en-US" altLang="zh-CN" b="0" i="1" dirty="0">
                <a:solidFill>
                  <a:schemeClr val="hlink"/>
                </a:solidFill>
              </a:rPr>
              <a:t>x</a:t>
            </a:r>
            <a:r>
              <a:rPr lang="en-US" altLang="zh-CN" b="0" dirty="0">
                <a:solidFill>
                  <a:schemeClr val="hlink"/>
                </a:solidFill>
              </a:rPr>
              <a:t>), </a:t>
            </a:r>
            <a:r>
              <a:rPr lang="en-US" altLang="zh-CN" b="0" i="1" dirty="0">
                <a:solidFill>
                  <a:schemeClr val="hlink"/>
                </a:solidFill>
              </a:rPr>
              <a:t>Q</a:t>
            </a:r>
            <a:r>
              <a:rPr lang="en-US" altLang="zh-CN" b="0" dirty="0">
                <a:solidFill>
                  <a:schemeClr val="hlink"/>
                </a:solidFill>
              </a:rPr>
              <a:t>(</a:t>
            </a:r>
            <a:r>
              <a:rPr lang="en-US" altLang="zh-CN" b="0" i="1" dirty="0">
                <a:solidFill>
                  <a:schemeClr val="hlink"/>
                </a:solidFill>
              </a:rPr>
              <a:t>x</a:t>
            </a:r>
            <a:r>
              <a:rPr lang="en-US" altLang="zh-CN" b="0" dirty="0">
                <a:solidFill>
                  <a:schemeClr val="hlink"/>
                </a:solidFill>
              </a:rPr>
              <a:t>), and </a:t>
            </a:r>
            <a:r>
              <a:rPr lang="en-US" altLang="zh-CN" b="0" i="1" dirty="0">
                <a:solidFill>
                  <a:schemeClr val="hlink"/>
                </a:solidFill>
              </a:rPr>
              <a:t>R</a:t>
            </a:r>
            <a:r>
              <a:rPr lang="en-US" altLang="zh-CN" b="0" dirty="0">
                <a:solidFill>
                  <a:schemeClr val="hlink"/>
                </a:solidFill>
              </a:rPr>
              <a:t>(</a:t>
            </a:r>
            <a:r>
              <a:rPr lang="en-US" altLang="zh-CN" b="0" i="1" dirty="0">
                <a:solidFill>
                  <a:schemeClr val="hlink"/>
                </a:solidFill>
              </a:rPr>
              <a:t>x</a:t>
            </a:r>
            <a:r>
              <a:rPr lang="en-US" altLang="zh-CN" b="0" dirty="0">
                <a:solidFill>
                  <a:schemeClr val="hlink"/>
                </a:solidFill>
              </a:rPr>
              <a:t>) be the statements “</a:t>
            </a:r>
            <a:r>
              <a:rPr lang="en-US" altLang="zh-CN" b="0" i="1" dirty="0">
                <a:solidFill>
                  <a:schemeClr val="hlink"/>
                </a:solidFill>
              </a:rPr>
              <a:t>x</a:t>
            </a:r>
            <a:r>
              <a:rPr lang="en-US" altLang="zh-CN" b="0" dirty="0">
                <a:solidFill>
                  <a:schemeClr val="hlink"/>
                </a:solidFill>
              </a:rPr>
              <a:t> is a lion”, “</a:t>
            </a:r>
            <a:r>
              <a:rPr lang="en-US" altLang="zh-CN" b="0" i="1" dirty="0">
                <a:solidFill>
                  <a:schemeClr val="hlink"/>
                </a:solidFill>
              </a:rPr>
              <a:t>x</a:t>
            </a:r>
            <a:r>
              <a:rPr lang="en-US" altLang="zh-CN" b="0" dirty="0">
                <a:solidFill>
                  <a:schemeClr val="hlink"/>
                </a:solidFill>
              </a:rPr>
              <a:t> is fierce”, and “</a:t>
            </a:r>
            <a:r>
              <a:rPr lang="en-US" altLang="zh-CN" b="0" i="1" dirty="0">
                <a:solidFill>
                  <a:schemeClr val="hlink"/>
                </a:solidFill>
              </a:rPr>
              <a:t>x</a:t>
            </a:r>
            <a:r>
              <a:rPr lang="en-US" altLang="zh-CN" b="0" dirty="0">
                <a:solidFill>
                  <a:schemeClr val="hlink"/>
                </a:solidFill>
              </a:rPr>
              <a:t> drinks coffee”, respectively. Assume the domain consists of all creatures.</a:t>
            </a:r>
          </a:p>
          <a:p>
            <a:pPr>
              <a:lnSpc>
                <a:spcPct val="90000"/>
              </a:lnSpc>
              <a:buNone/>
            </a:pPr>
            <a:endParaRPr lang="en-US" altLang="zh-CN" b="0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0" dirty="0">
                <a:solidFill>
                  <a:schemeClr val="hlink"/>
                </a:solidFill>
              </a:rPr>
              <a:t>     </a:t>
            </a:r>
          </a:p>
          <a:p>
            <a:pPr>
              <a:lnSpc>
                <a:spcPct val="90000"/>
              </a:lnSpc>
              <a:buNone/>
            </a:pPr>
            <a:endParaRPr lang="en-US" altLang="zh-CN" sz="2000" b="0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zh-CN" sz="2000" b="0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0" dirty="0">
                <a:solidFill>
                  <a:schemeClr val="hlink"/>
                </a:solidFill>
              </a:rPr>
              <a:t>the domain of </a:t>
            </a:r>
            <a:r>
              <a:rPr lang="en-US" altLang="zh-CN" sz="2000" b="0" dirty="0">
                <a:solidFill>
                  <a:schemeClr val="hlink"/>
                </a:solidFill>
                <a:sym typeface="+mn-ea"/>
              </a:rPr>
              <a:t>x: </a:t>
            </a:r>
            <a:r>
              <a:rPr lang="en-US" altLang="zh-CN" sz="2000" b="0" dirty="0">
                <a:solidFill>
                  <a:schemeClr val="hlink"/>
                </a:solidFill>
              </a:rPr>
              <a:t>all creatures </a:t>
            </a:r>
            <a:endParaRPr lang="en-US" altLang="zh-CN" b="0" dirty="0">
              <a:solidFill>
                <a:schemeClr val="accent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32045" y="6165215"/>
            <a:ext cx="4083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Alice in Wonderland  C.L. Dodgson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245" y="3213100"/>
            <a:ext cx="2000885" cy="296227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EBC6A9E-3464-4E64-9450-CC316A510F5B}"/>
              </a:ext>
            </a:extLst>
          </p:cNvPr>
          <p:cNvSpPr/>
          <p:nvPr/>
        </p:nvSpPr>
        <p:spPr>
          <a:xfrm>
            <a:off x="611560" y="3573016"/>
            <a:ext cx="5112568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hlink"/>
                </a:solidFill>
              </a:rPr>
              <a:t>	               </a:t>
            </a:r>
            <a:r>
              <a:rPr lang="en-US" altLang="zh-CN" sz="2400" dirty="0">
                <a:solidFill>
                  <a:schemeClr val="hlink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hlink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hlink"/>
                </a:solidFill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hlink"/>
                </a:solidFill>
              </a:rPr>
              <a:t>P</a:t>
            </a:r>
            <a:r>
              <a:rPr lang="en-US" altLang="zh-CN" sz="2400" dirty="0">
                <a:solidFill>
                  <a:schemeClr val="hlink"/>
                </a:solidFill>
              </a:rPr>
              <a:t>(</a:t>
            </a:r>
            <a:r>
              <a:rPr lang="en-US" altLang="zh-CN" sz="2400" i="1" dirty="0">
                <a:solidFill>
                  <a:schemeClr val="hlink"/>
                </a:solidFill>
              </a:rPr>
              <a:t>x</a:t>
            </a:r>
            <a:r>
              <a:rPr lang="en-US" altLang="zh-CN" sz="2400" dirty="0">
                <a:solidFill>
                  <a:schemeClr val="hlink"/>
                </a:solidFill>
              </a:rPr>
              <a:t>)</a:t>
            </a:r>
            <a:r>
              <a:rPr lang="en-US" altLang="zh-CN" sz="2400" dirty="0">
                <a:solidFill>
                  <a:schemeClr val="hlink"/>
                </a:solidFill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solidFill>
                  <a:schemeClr val="hlink"/>
                </a:solidFill>
              </a:rPr>
              <a:t>Q</a:t>
            </a:r>
            <a:r>
              <a:rPr lang="en-US" altLang="zh-CN" sz="2400" dirty="0">
                <a:solidFill>
                  <a:schemeClr val="hlink"/>
                </a:solidFill>
              </a:rPr>
              <a:t>(</a:t>
            </a:r>
            <a:r>
              <a:rPr lang="en-US" altLang="zh-CN" sz="2400" i="1" dirty="0">
                <a:solidFill>
                  <a:schemeClr val="hlink"/>
                </a:solidFill>
              </a:rPr>
              <a:t>x</a:t>
            </a:r>
            <a:r>
              <a:rPr lang="en-US" altLang="zh-CN" sz="2400" dirty="0">
                <a:solidFill>
                  <a:schemeClr val="hlink"/>
                </a:solidFill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hlink"/>
                </a:solidFill>
              </a:rPr>
              <a:t>                          </a:t>
            </a:r>
            <a:r>
              <a:rPr lang="en-US" altLang="zh-CN" sz="2400" dirty="0">
                <a:solidFill>
                  <a:schemeClr val="hlink"/>
                </a:solidFill>
                <a:sym typeface="Symbol" panose="05050102010706020507" pitchFamily="18" charset="2"/>
              </a:rPr>
              <a:t>x (</a:t>
            </a:r>
            <a:r>
              <a:rPr lang="en-US" altLang="zh-CN" sz="2400" i="1" dirty="0">
                <a:solidFill>
                  <a:schemeClr val="hlink"/>
                </a:solidFill>
              </a:rPr>
              <a:t>P</a:t>
            </a:r>
            <a:r>
              <a:rPr lang="en-US" altLang="zh-CN" sz="2400" dirty="0">
                <a:solidFill>
                  <a:schemeClr val="hlink"/>
                </a:solidFill>
              </a:rPr>
              <a:t>(</a:t>
            </a:r>
            <a:r>
              <a:rPr lang="en-US" altLang="zh-CN" sz="2400" i="1" dirty="0">
                <a:solidFill>
                  <a:schemeClr val="hlink"/>
                </a:solidFill>
              </a:rPr>
              <a:t>x</a:t>
            </a:r>
            <a:r>
              <a:rPr lang="en-US" altLang="zh-CN" sz="2400" dirty="0">
                <a:solidFill>
                  <a:schemeClr val="hlink"/>
                </a:solidFill>
              </a:rPr>
              <a:t>)</a:t>
            </a:r>
            <a:r>
              <a:rPr lang="en-US" altLang="zh-CN" sz="2400" dirty="0">
                <a:solidFill>
                  <a:schemeClr val="hlink"/>
                </a:solidFill>
                <a:sym typeface="Symbol" panose="05050102010706020507" pitchFamily="18" charset="2"/>
              </a:rPr>
              <a:t>   </a:t>
            </a:r>
            <a:r>
              <a:rPr lang="en-US" altLang="zh-CN" sz="2400" i="1" dirty="0">
                <a:solidFill>
                  <a:schemeClr val="hlink"/>
                </a:solidFill>
              </a:rPr>
              <a:t>R</a:t>
            </a:r>
            <a:r>
              <a:rPr lang="en-US" altLang="zh-CN" sz="2400" dirty="0">
                <a:solidFill>
                  <a:schemeClr val="hlink"/>
                </a:solidFill>
              </a:rPr>
              <a:t>(</a:t>
            </a:r>
            <a:r>
              <a:rPr lang="en-US" altLang="zh-CN" sz="2400" i="1" dirty="0">
                <a:solidFill>
                  <a:schemeClr val="hlink"/>
                </a:solidFill>
              </a:rPr>
              <a:t>x</a:t>
            </a:r>
            <a:r>
              <a:rPr lang="en-US" altLang="zh-CN" sz="2400" dirty="0">
                <a:solidFill>
                  <a:schemeClr val="hlink"/>
                </a:solidFill>
              </a:rPr>
              <a:t>))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hlink"/>
                </a:solidFill>
              </a:rPr>
              <a:t>                          </a:t>
            </a:r>
            <a:r>
              <a:rPr lang="en-US" altLang="zh-CN" sz="2400" dirty="0">
                <a:solidFill>
                  <a:schemeClr val="hlink"/>
                </a:solidFill>
                <a:sym typeface="Symbol" panose="05050102010706020507" pitchFamily="18" charset="2"/>
              </a:rPr>
              <a:t>x (</a:t>
            </a:r>
            <a:r>
              <a:rPr lang="en-US" altLang="zh-CN" sz="2400" i="1" dirty="0">
                <a:solidFill>
                  <a:schemeClr val="hlink"/>
                </a:solidFill>
              </a:rPr>
              <a:t>Q</a:t>
            </a:r>
            <a:r>
              <a:rPr lang="en-US" altLang="zh-CN" sz="2400" dirty="0">
                <a:solidFill>
                  <a:schemeClr val="hlink"/>
                </a:solidFill>
              </a:rPr>
              <a:t>(</a:t>
            </a:r>
            <a:r>
              <a:rPr lang="en-US" altLang="zh-CN" sz="2400" i="1" dirty="0">
                <a:solidFill>
                  <a:schemeClr val="hlink"/>
                </a:solidFill>
              </a:rPr>
              <a:t>x</a:t>
            </a:r>
            <a:r>
              <a:rPr lang="en-US" altLang="zh-CN" sz="2400" dirty="0">
                <a:solidFill>
                  <a:schemeClr val="hlink"/>
                </a:solidFill>
              </a:rPr>
              <a:t>)</a:t>
            </a:r>
            <a:r>
              <a:rPr lang="en-US" altLang="zh-CN" sz="2400" dirty="0">
                <a:solidFill>
                  <a:schemeClr val="hlink"/>
                </a:solidFill>
                <a:sym typeface="Symbol" panose="05050102010706020507" pitchFamily="18" charset="2"/>
              </a:rPr>
              <a:t>   </a:t>
            </a:r>
            <a:r>
              <a:rPr lang="en-US" altLang="zh-CN" sz="2400" i="1" dirty="0">
                <a:solidFill>
                  <a:schemeClr val="hlink"/>
                </a:solidFill>
              </a:rPr>
              <a:t>R</a:t>
            </a:r>
            <a:r>
              <a:rPr lang="en-US" altLang="zh-CN" sz="2400" dirty="0">
                <a:solidFill>
                  <a:schemeClr val="hlink"/>
                </a:solidFill>
              </a:rPr>
              <a:t>(</a:t>
            </a:r>
            <a:r>
              <a:rPr lang="en-US" altLang="zh-CN" sz="2400" i="1" dirty="0">
                <a:solidFill>
                  <a:schemeClr val="hlink"/>
                </a:solidFill>
              </a:rPr>
              <a:t>x</a:t>
            </a:r>
            <a:r>
              <a:rPr lang="en-US" altLang="zh-CN" sz="2400" dirty="0">
                <a:solidFill>
                  <a:schemeClr val="hlink"/>
                </a:solidFill>
              </a:rPr>
              <a:t>))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3058E9A-E2A3-4938-BDF7-F7F8FC414A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57" b="3119"/>
          <a:stretch/>
        </p:blipFill>
        <p:spPr>
          <a:xfrm>
            <a:off x="179512" y="5301208"/>
            <a:ext cx="8052538" cy="118808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>
                <a:latin typeface="Times New Roman" panose="02020603050405020304" pitchFamily="18" charset="0"/>
              </a:r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44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sz="3200" b="0">
                <a:latin typeface="Arial" panose="020B0604020202020204" pitchFamily="34" charset="0"/>
              </a:rPr>
              <a:t>Examples from Lewis Carroll [2]</a:t>
            </a:r>
          </a:p>
        </p:txBody>
      </p:sp>
      <p:sp>
        <p:nvSpPr>
          <p:cNvPr id="164867" name="Rectangle 3"/>
          <p:cNvSpPr>
            <a:spLocks noGrp="1"/>
          </p:cNvSpPr>
          <p:nvPr>
            <p:ph idx="1"/>
          </p:nvPr>
        </p:nvSpPr>
        <p:spPr>
          <a:xfrm>
            <a:off x="827584" y="1196752"/>
            <a:ext cx="7772400" cy="5122862"/>
          </a:xfrm>
        </p:spPr>
        <p:txBody>
          <a:bodyPr vert="horz" wrap="square" lIns="91440" tIns="45720" rIns="91440" bIns="45720" anchor="t" anchorCtr="0"/>
          <a:lstStyle/>
          <a:p>
            <a:r>
              <a:rPr lang="en-US" altLang="zh-CN" b="0" dirty="0"/>
              <a:t>“All hummingbirds are richly colored”</a:t>
            </a:r>
          </a:p>
          <a:p>
            <a:pPr>
              <a:buNone/>
            </a:pPr>
            <a:r>
              <a:rPr lang="en-US" altLang="zh-CN" b="0" dirty="0"/>
              <a:t>     “No large birds live on honey”</a:t>
            </a:r>
          </a:p>
          <a:p>
            <a:pPr>
              <a:buNone/>
            </a:pPr>
            <a:r>
              <a:rPr lang="en-US" altLang="zh-CN" b="0" dirty="0"/>
              <a:t>     “Birds that do not live on honey are dull in color”</a:t>
            </a:r>
          </a:p>
          <a:p>
            <a:pPr>
              <a:buNone/>
            </a:pPr>
            <a:r>
              <a:rPr lang="en-US" altLang="zh-CN" b="0" dirty="0"/>
              <a:t>     “Hummingbirds are small”</a:t>
            </a:r>
          </a:p>
          <a:p>
            <a:pPr>
              <a:buNone/>
            </a:pPr>
            <a:r>
              <a:rPr lang="en-US" altLang="zh-CN" sz="2800" b="0" dirty="0"/>
              <a:t>          </a:t>
            </a:r>
            <a:r>
              <a:rPr lang="en-US" altLang="zh-CN" b="0" dirty="0">
                <a:solidFill>
                  <a:schemeClr val="hlink"/>
                </a:solidFill>
              </a:rPr>
              <a:t>Let </a:t>
            </a:r>
            <a:r>
              <a:rPr lang="en-US" altLang="zh-CN" b="0" i="1" dirty="0">
                <a:solidFill>
                  <a:schemeClr val="hlink"/>
                </a:solidFill>
              </a:rPr>
              <a:t>P</a:t>
            </a:r>
            <a:r>
              <a:rPr lang="en-US" altLang="zh-CN" b="0" dirty="0">
                <a:solidFill>
                  <a:schemeClr val="hlink"/>
                </a:solidFill>
              </a:rPr>
              <a:t>(</a:t>
            </a:r>
            <a:r>
              <a:rPr lang="en-US" altLang="zh-CN" b="0" i="1" dirty="0">
                <a:solidFill>
                  <a:schemeClr val="hlink"/>
                </a:solidFill>
              </a:rPr>
              <a:t>x</a:t>
            </a:r>
            <a:r>
              <a:rPr lang="en-US" altLang="zh-CN" b="0" dirty="0">
                <a:solidFill>
                  <a:schemeClr val="hlink"/>
                </a:solidFill>
              </a:rPr>
              <a:t>), </a:t>
            </a:r>
            <a:r>
              <a:rPr lang="en-US" altLang="zh-CN" b="0" i="1" dirty="0">
                <a:solidFill>
                  <a:schemeClr val="hlink"/>
                </a:solidFill>
              </a:rPr>
              <a:t>Q</a:t>
            </a:r>
            <a:r>
              <a:rPr lang="en-US" altLang="zh-CN" b="0" dirty="0">
                <a:solidFill>
                  <a:schemeClr val="hlink"/>
                </a:solidFill>
              </a:rPr>
              <a:t>(</a:t>
            </a:r>
            <a:r>
              <a:rPr lang="en-US" altLang="zh-CN" b="0" i="1" dirty="0">
                <a:solidFill>
                  <a:schemeClr val="hlink"/>
                </a:solidFill>
              </a:rPr>
              <a:t>x</a:t>
            </a:r>
            <a:r>
              <a:rPr lang="en-US" altLang="zh-CN" b="0" dirty="0">
                <a:solidFill>
                  <a:schemeClr val="hlink"/>
                </a:solidFill>
              </a:rPr>
              <a:t>), </a:t>
            </a:r>
            <a:r>
              <a:rPr lang="en-US" altLang="zh-CN" b="0" i="1" dirty="0">
                <a:solidFill>
                  <a:schemeClr val="hlink"/>
                </a:solidFill>
              </a:rPr>
              <a:t>R</a:t>
            </a:r>
            <a:r>
              <a:rPr lang="en-US" altLang="zh-CN" b="0" dirty="0">
                <a:solidFill>
                  <a:schemeClr val="hlink"/>
                </a:solidFill>
              </a:rPr>
              <a:t>(</a:t>
            </a:r>
            <a:r>
              <a:rPr lang="en-US" altLang="zh-CN" b="0" i="1" dirty="0">
                <a:solidFill>
                  <a:schemeClr val="hlink"/>
                </a:solidFill>
              </a:rPr>
              <a:t>x</a:t>
            </a:r>
            <a:r>
              <a:rPr lang="en-US" altLang="zh-CN" b="0" dirty="0">
                <a:solidFill>
                  <a:schemeClr val="hlink"/>
                </a:solidFill>
              </a:rPr>
              <a:t>), and </a:t>
            </a:r>
            <a:r>
              <a:rPr lang="en-US" altLang="zh-CN" b="0" i="1" dirty="0">
                <a:solidFill>
                  <a:schemeClr val="hlink"/>
                </a:solidFill>
              </a:rPr>
              <a:t>S</a:t>
            </a:r>
            <a:r>
              <a:rPr lang="en-US" altLang="zh-CN" b="0" dirty="0">
                <a:solidFill>
                  <a:schemeClr val="hlink"/>
                </a:solidFill>
              </a:rPr>
              <a:t>(</a:t>
            </a:r>
            <a:r>
              <a:rPr lang="en-US" altLang="zh-CN" b="0" i="1" dirty="0">
                <a:solidFill>
                  <a:schemeClr val="hlink"/>
                </a:solidFill>
              </a:rPr>
              <a:t>x</a:t>
            </a:r>
            <a:r>
              <a:rPr lang="en-US" altLang="zh-CN" b="0" dirty="0">
                <a:solidFill>
                  <a:schemeClr val="hlink"/>
                </a:solidFill>
              </a:rPr>
              <a:t>) be the statements “</a:t>
            </a:r>
            <a:r>
              <a:rPr lang="en-US" altLang="zh-CN" b="0" i="1" dirty="0">
                <a:solidFill>
                  <a:schemeClr val="hlink"/>
                </a:solidFill>
              </a:rPr>
              <a:t>x</a:t>
            </a:r>
            <a:r>
              <a:rPr lang="en-US" altLang="zh-CN" b="0" dirty="0">
                <a:solidFill>
                  <a:schemeClr val="hlink"/>
                </a:solidFill>
              </a:rPr>
              <a:t> is a hummingbird”, “</a:t>
            </a:r>
            <a:r>
              <a:rPr lang="en-US" altLang="zh-CN" b="0" i="1" dirty="0">
                <a:solidFill>
                  <a:schemeClr val="hlink"/>
                </a:solidFill>
              </a:rPr>
              <a:t>x</a:t>
            </a:r>
            <a:r>
              <a:rPr lang="en-US" altLang="zh-CN" b="0" dirty="0">
                <a:solidFill>
                  <a:schemeClr val="hlink"/>
                </a:solidFill>
              </a:rPr>
              <a:t> is large”, “</a:t>
            </a:r>
            <a:r>
              <a:rPr lang="en-US" altLang="zh-CN" b="0" i="1" dirty="0">
                <a:solidFill>
                  <a:schemeClr val="hlink"/>
                </a:solidFill>
              </a:rPr>
              <a:t>x</a:t>
            </a:r>
            <a:r>
              <a:rPr lang="en-US" altLang="zh-CN" b="0" dirty="0">
                <a:solidFill>
                  <a:schemeClr val="hlink"/>
                </a:solidFill>
              </a:rPr>
              <a:t> lives on honey”, and “</a:t>
            </a:r>
            <a:r>
              <a:rPr lang="en-US" altLang="zh-CN" b="0" i="1" dirty="0">
                <a:solidFill>
                  <a:schemeClr val="hlink"/>
                </a:solidFill>
              </a:rPr>
              <a:t>x</a:t>
            </a:r>
            <a:r>
              <a:rPr lang="en-US" altLang="zh-CN" b="0" dirty="0">
                <a:solidFill>
                  <a:schemeClr val="hlink"/>
                </a:solidFill>
              </a:rPr>
              <a:t> is richly colored”, respectively. Assume the domain consists of all birds.</a:t>
            </a:r>
          </a:p>
          <a:p>
            <a:pPr>
              <a:buNone/>
            </a:pPr>
            <a:r>
              <a:rPr lang="en-US" altLang="zh-CN" b="0" dirty="0">
                <a:solidFill>
                  <a:schemeClr val="hlink"/>
                </a:solidFill>
              </a:rPr>
              <a:t>                               </a:t>
            </a:r>
            <a:r>
              <a:rPr lang="en-US" altLang="zh-CN" dirty="0">
                <a:solidFill>
                  <a:schemeClr val="hlink"/>
                </a:solidFill>
                <a:sym typeface="Symbol" panose="05050102010706020507" pitchFamily="18" charset="2"/>
              </a:rPr>
              <a:t></a:t>
            </a:r>
            <a:r>
              <a:rPr lang="en-US" altLang="zh-CN" b="0" i="1" dirty="0">
                <a:solidFill>
                  <a:schemeClr val="hlink"/>
                </a:solidFill>
                <a:sym typeface="Symbol" panose="05050102010706020507" pitchFamily="18" charset="2"/>
              </a:rPr>
              <a:t>x</a:t>
            </a:r>
            <a:r>
              <a:rPr lang="en-US" altLang="zh-CN" b="0" dirty="0">
                <a:solidFill>
                  <a:schemeClr val="hlink"/>
                </a:solidFill>
                <a:sym typeface="Symbol" panose="05050102010706020507" pitchFamily="18" charset="2"/>
              </a:rPr>
              <a:t> (</a:t>
            </a:r>
            <a:r>
              <a:rPr lang="en-US" altLang="zh-CN" b="0" i="1" dirty="0">
                <a:solidFill>
                  <a:schemeClr val="hlink"/>
                </a:solidFill>
                <a:sym typeface="Symbol" panose="05050102010706020507" pitchFamily="18" charset="2"/>
              </a:rPr>
              <a:t>P</a:t>
            </a:r>
            <a:r>
              <a:rPr lang="en-US" altLang="zh-CN" b="0" dirty="0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zh-CN" b="0" i="1" dirty="0">
                <a:solidFill>
                  <a:schemeClr val="hlink"/>
                </a:solidFill>
                <a:sym typeface="Symbol" panose="05050102010706020507" pitchFamily="18" charset="2"/>
              </a:rPr>
              <a:t>x</a:t>
            </a:r>
            <a:r>
              <a:rPr lang="en-US" altLang="zh-CN" b="0" dirty="0">
                <a:solidFill>
                  <a:schemeClr val="hlink"/>
                </a:solidFill>
                <a:sym typeface="Symbol" panose="05050102010706020507" pitchFamily="18" charset="2"/>
              </a:rPr>
              <a:t>)  </a:t>
            </a:r>
            <a:r>
              <a:rPr lang="en-US" altLang="zh-CN" b="0" i="1" dirty="0">
                <a:solidFill>
                  <a:schemeClr val="hlink"/>
                </a:solidFill>
                <a:sym typeface="Symbol" panose="05050102010706020507" pitchFamily="18" charset="2"/>
              </a:rPr>
              <a:t>S</a:t>
            </a:r>
            <a:r>
              <a:rPr lang="en-US" altLang="zh-CN" b="0" dirty="0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zh-CN" b="0" i="1" dirty="0">
                <a:solidFill>
                  <a:schemeClr val="hlink"/>
                </a:solidFill>
                <a:sym typeface="Symbol" panose="05050102010706020507" pitchFamily="18" charset="2"/>
              </a:rPr>
              <a:t>x</a:t>
            </a:r>
            <a:r>
              <a:rPr lang="en-US" altLang="zh-CN" b="0" dirty="0">
                <a:solidFill>
                  <a:schemeClr val="hlink"/>
                </a:solidFill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zh-CN" b="0" dirty="0">
                <a:solidFill>
                  <a:schemeClr val="hlink"/>
                </a:solidFill>
              </a:rPr>
              <a:t>                               </a:t>
            </a:r>
            <a:r>
              <a:rPr lang="en-US" altLang="zh-CN" dirty="0">
                <a:solidFill>
                  <a:schemeClr val="hlink"/>
                </a:solidFill>
                <a:sym typeface="Symbol" panose="05050102010706020507" pitchFamily="18" charset="2"/>
              </a:rPr>
              <a:t></a:t>
            </a:r>
            <a:r>
              <a:rPr lang="en-US" altLang="zh-CN" b="0" dirty="0">
                <a:solidFill>
                  <a:schemeClr val="hlink"/>
                </a:solidFill>
                <a:sym typeface="Symbol" panose="05050102010706020507" pitchFamily="18" charset="2"/>
              </a:rPr>
              <a:t>x (</a:t>
            </a:r>
            <a:r>
              <a:rPr lang="en-US" altLang="zh-CN" b="0" i="1" dirty="0">
                <a:solidFill>
                  <a:schemeClr val="hlink"/>
                </a:solidFill>
              </a:rPr>
              <a:t>Q</a:t>
            </a:r>
            <a:r>
              <a:rPr lang="en-US" altLang="zh-CN" b="0" dirty="0">
                <a:solidFill>
                  <a:schemeClr val="hlink"/>
                </a:solidFill>
              </a:rPr>
              <a:t>(</a:t>
            </a:r>
            <a:r>
              <a:rPr lang="en-US" altLang="zh-CN" b="0" i="1" dirty="0">
                <a:solidFill>
                  <a:schemeClr val="hlink"/>
                </a:solidFill>
              </a:rPr>
              <a:t>x</a:t>
            </a:r>
            <a:r>
              <a:rPr lang="en-US" altLang="zh-CN" b="0" dirty="0">
                <a:solidFill>
                  <a:schemeClr val="hlink"/>
                </a:solidFill>
              </a:rPr>
              <a:t>)</a:t>
            </a:r>
            <a:r>
              <a:rPr lang="en-US" altLang="zh-CN" b="0" dirty="0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hlink"/>
                </a:solidFill>
                <a:sym typeface="Symbol" panose="05050102010706020507" pitchFamily="18" charset="2"/>
              </a:rPr>
              <a:t></a:t>
            </a:r>
            <a:r>
              <a:rPr lang="en-US" altLang="zh-CN" b="0" dirty="0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zh-CN" b="0" i="1" dirty="0">
                <a:solidFill>
                  <a:schemeClr val="hlink"/>
                </a:solidFill>
              </a:rPr>
              <a:t>R</a:t>
            </a:r>
            <a:r>
              <a:rPr lang="en-US" altLang="zh-CN" b="0" dirty="0">
                <a:solidFill>
                  <a:schemeClr val="hlink"/>
                </a:solidFill>
              </a:rPr>
              <a:t>(</a:t>
            </a:r>
            <a:r>
              <a:rPr lang="en-US" altLang="zh-CN" b="0" i="1" dirty="0">
                <a:solidFill>
                  <a:schemeClr val="hlink"/>
                </a:solidFill>
              </a:rPr>
              <a:t>x</a:t>
            </a:r>
            <a:r>
              <a:rPr lang="en-US" altLang="zh-CN" b="0" dirty="0">
                <a:solidFill>
                  <a:schemeClr val="hlink"/>
                </a:solidFill>
              </a:rPr>
              <a:t>))</a:t>
            </a:r>
          </a:p>
          <a:p>
            <a:pPr>
              <a:buNone/>
            </a:pPr>
            <a:r>
              <a:rPr lang="en-US" altLang="zh-CN" b="0" dirty="0">
                <a:solidFill>
                  <a:schemeClr val="hlink"/>
                </a:solidFill>
              </a:rPr>
              <a:t>                               </a:t>
            </a:r>
            <a:r>
              <a:rPr lang="en-US" altLang="zh-CN" dirty="0">
                <a:solidFill>
                  <a:schemeClr val="hlink"/>
                </a:solidFill>
                <a:sym typeface="Symbol" panose="05050102010706020507" pitchFamily="18" charset="2"/>
              </a:rPr>
              <a:t></a:t>
            </a:r>
            <a:r>
              <a:rPr lang="en-US" altLang="zh-CN" b="0" dirty="0">
                <a:solidFill>
                  <a:schemeClr val="hlink"/>
                </a:solidFill>
                <a:sym typeface="Symbol" panose="05050102010706020507" pitchFamily="18" charset="2"/>
              </a:rPr>
              <a:t>x (</a:t>
            </a:r>
            <a:r>
              <a:rPr lang="en-US" altLang="zh-CN" b="0" i="1" dirty="0">
                <a:solidFill>
                  <a:schemeClr val="hlink"/>
                </a:solidFill>
              </a:rPr>
              <a:t>R</a:t>
            </a:r>
            <a:r>
              <a:rPr lang="en-US" altLang="zh-CN" b="0" dirty="0">
                <a:solidFill>
                  <a:schemeClr val="hlink"/>
                </a:solidFill>
              </a:rPr>
              <a:t>(</a:t>
            </a:r>
            <a:r>
              <a:rPr lang="en-US" altLang="zh-CN" b="0" i="1" dirty="0">
                <a:solidFill>
                  <a:schemeClr val="hlink"/>
                </a:solidFill>
              </a:rPr>
              <a:t>x</a:t>
            </a:r>
            <a:r>
              <a:rPr lang="en-US" altLang="zh-CN" b="0" dirty="0">
                <a:solidFill>
                  <a:schemeClr val="hlink"/>
                </a:solidFill>
              </a:rPr>
              <a:t>) </a:t>
            </a:r>
            <a:r>
              <a:rPr lang="en-US" altLang="zh-CN" b="0" dirty="0">
                <a:solidFill>
                  <a:schemeClr val="hlink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hlink"/>
                </a:solidFill>
                <a:sym typeface="Symbol" panose="05050102010706020507" pitchFamily="18" charset="2"/>
              </a:rPr>
              <a:t> </a:t>
            </a:r>
            <a:r>
              <a:rPr lang="en-US" altLang="zh-CN" b="0" i="1" dirty="0">
                <a:solidFill>
                  <a:schemeClr val="hlink"/>
                </a:solidFill>
                <a:sym typeface="Symbol" panose="05050102010706020507" pitchFamily="18" charset="2"/>
              </a:rPr>
              <a:t>S</a:t>
            </a:r>
            <a:r>
              <a:rPr lang="en-US" altLang="zh-CN" b="0" dirty="0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zh-CN" b="0" i="1" dirty="0">
                <a:solidFill>
                  <a:schemeClr val="hlink"/>
                </a:solidFill>
                <a:sym typeface="Symbol" panose="05050102010706020507" pitchFamily="18" charset="2"/>
              </a:rPr>
              <a:t>x</a:t>
            </a:r>
            <a:r>
              <a:rPr lang="en-US" altLang="zh-CN" b="0" dirty="0">
                <a:solidFill>
                  <a:schemeClr val="hlink"/>
                </a:solidFill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zh-CN" b="0" dirty="0">
                <a:solidFill>
                  <a:schemeClr val="hlink"/>
                </a:solidFill>
                <a:sym typeface="Symbol" panose="05050102010706020507" pitchFamily="18" charset="2"/>
              </a:rPr>
              <a:t>                               </a:t>
            </a:r>
            <a:r>
              <a:rPr lang="en-US" altLang="zh-CN" dirty="0">
                <a:solidFill>
                  <a:schemeClr val="hlink"/>
                </a:solidFill>
                <a:sym typeface="Symbol" panose="05050102010706020507" pitchFamily="18" charset="2"/>
              </a:rPr>
              <a:t></a:t>
            </a:r>
            <a:r>
              <a:rPr lang="en-US" altLang="zh-CN" b="0" dirty="0">
                <a:solidFill>
                  <a:schemeClr val="hlink"/>
                </a:solidFill>
                <a:sym typeface="Symbol" panose="05050102010706020507" pitchFamily="18" charset="2"/>
              </a:rPr>
              <a:t>x (</a:t>
            </a:r>
            <a:r>
              <a:rPr lang="en-US" altLang="zh-CN" b="0" i="1" dirty="0">
                <a:solidFill>
                  <a:schemeClr val="hlink"/>
                </a:solidFill>
                <a:sym typeface="Symbol" panose="05050102010706020507" pitchFamily="18" charset="2"/>
              </a:rPr>
              <a:t>P</a:t>
            </a:r>
            <a:r>
              <a:rPr lang="en-US" altLang="zh-CN" b="0" dirty="0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zh-CN" b="0" i="1" dirty="0">
                <a:solidFill>
                  <a:schemeClr val="hlink"/>
                </a:solidFill>
                <a:sym typeface="Symbol" panose="05050102010706020507" pitchFamily="18" charset="2"/>
              </a:rPr>
              <a:t>x</a:t>
            </a:r>
            <a:r>
              <a:rPr lang="en-US" altLang="zh-CN" b="0" dirty="0">
                <a:solidFill>
                  <a:schemeClr val="hlink"/>
                </a:solidFill>
                <a:sym typeface="Symbol" panose="05050102010706020507" pitchFamily="18" charset="2"/>
              </a:rPr>
              <a:t>)  </a:t>
            </a:r>
            <a:r>
              <a:rPr lang="en-US" altLang="zh-CN" dirty="0">
                <a:solidFill>
                  <a:schemeClr val="hlink"/>
                </a:solidFill>
                <a:sym typeface="Symbol" panose="05050102010706020507" pitchFamily="18" charset="2"/>
              </a:rPr>
              <a:t></a:t>
            </a:r>
            <a:r>
              <a:rPr lang="en-US" altLang="zh-CN" b="0" i="1" dirty="0">
                <a:solidFill>
                  <a:schemeClr val="hlink"/>
                </a:solidFill>
                <a:sym typeface="Symbol" panose="05050102010706020507" pitchFamily="18" charset="2"/>
              </a:rPr>
              <a:t>Q</a:t>
            </a:r>
            <a:r>
              <a:rPr lang="en-US" altLang="zh-CN" b="0" dirty="0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zh-CN" b="0" i="1" dirty="0">
                <a:solidFill>
                  <a:schemeClr val="hlink"/>
                </a:solidFill>
                <a:sym typeface="Symbol" panose="05050102010706020507" pitchFamily="18" charset="2"/>
              </a:rPr>
              <a:t>x</a:t>
            </a:r>
            <a:r>
              <a:rPr lang="en-US" altLang="zh-CN" b="0" dirty="0">
                <a:solidFill>
                  <a:schemeClr val="hlink"/>
                </a:solidFill>
                <a:sym typeface="Symbol" panose="05050102010706020507" pitchFamily="18" charset="2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>
                <a:latin typeface="Times New Roman" panose="02020603050405020304" pitchFamily="18" charset="0"/>
              </a:r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6498" name="Rectangle 3"/>
          <p:cNvSpPr>
            <a:spLocks noGrp="1"/>
          </p:cNvSpPr>
          <p:nvPr>
            <p:ph idx="1"/>
          </p:nvPr>
        </p:nvSpPr>
        <p:spPr>
          <a:xfrm>
            <a:off x="642938" y="1285875"/>
            <a:ext cx="7772400" cy="2946400"/>
          </a:xfrm>
        </p:spPr>
        <p:txBody>
          <a:bodyPr vert="horz" wrap="square" lIns="91440" tIns="45720" rIns="91440" bIns="45720" anchor="t" anchorCtr="0"/>
          <a:lstStyle/>
          <a:p>
            <a:r>
              <a:rPr lang="en-US" altLang="zh-CN" sz="2800">
                <a:solidFill>
                  <a:srgbClr val="3333CC"/>
                </a:solidFill>
              </a:rPr>
              <a:t>Tips</a:t>
            </a:r>
          </a:p>
          <a:p>
            <a:pPr>
              <a:buNone/>
            </a:pPr>
            <a:endParaRPr lang="en-US" altLang="zh-CN" sz="1000">
              <a:solidFill>
                <a:srgbClr val="3333CC"/>
              </a:solidFill>
            </a:endParaRPr>
          </a:p>
          <a:p>
            <a:pPr lvl="1"/>
            <a:r>
              <a:rPr lang="en-US" altLang="zh-CN" sz="2400" b="0"/>
              <a:t>All </a:t>
            </a:r>
            <a:r>
              <a:rPr lang="en-US" altLang="zh-CN" sz="2400" i="1"/>
              <a:t>S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</a:t>
            </a:r>
            <a:r>
              <a:rPr lang="en-US" altLang="zh-CN" sz="2400" b="0"/>
              <a:t> are </a:t>
            </a: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 </a:t>
            </a:r>
            <a:r>
              <a:rPr lang="en-US" altLang="zh-CN" sz="2400" b="0"/>
              <a:t>: </a:t>
            </a:r>
            <a:r>
              <a:rPr lang="en-US" altLang="zh-CN" sz="2400" b="0">
                <a:solidFill>
                  <a:schemeClr val="hlink"/>
                </a:solidFill>
              </a:rPr>
              <a:t> </a:t>
            </a:r>
            <a:r>
              <a:rPr lang="en-US" altLang="zh-CN" sz="2400">
                <a:solidFill>
                  <a:schemeClr val="hlink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0" i="1">
                <a:solidFill>
                  <a:schemeClr val="hlink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b="0">
                <a:solidFill>
                  <a:schemeClr val="hlink"/>
                </a:solidFill>
                <a:sym typeface="Symbol" panose="05050102010706020507" pitchFamily="18" charset="2"/>
              </a:rPr>
              <a:t> (</a:t>
            </a:r>
            <a:r>
              <a:rPr lang="en-US" altLang="zh-CN" sz="2400" b="0" i="1">
                <a:solidFill>
                  <a:schemeClr val="hlink"/>
                </a:solidFill>
              </a:rPr>
              <a:t>S</a:t>
            </a:r>
            <a:r>
              <a:rPr lang="en-US" altLang="zh-CN" sz="2400" b="0">
                <a:solidFill>
                  <a:schemeClr val="hlink"/>
                </a:solidFill>
              </a:rPr>
              <a:t>(</a:t>
            </a:r>
            <a:r>
              <a:rPr lang="en-US" altLang="zh-CN" sz="2400" b="0" i="1">
                <a:solidFill>
                  <a:schemeClr val="hlink"/>
                </a:solidFill>
              </a:rPr>
              <a:t>x</a:t>
            </a:r>
            <a:r>
              <a:rPr lang="en-US" altLang="zh-CN" sz="2400" b="0">
                <a:solidFill>
                  <a:schemeClr val="hlink"/>
                </a:solidFill>
              </a:rPr>
              <a:t>)</a:t>
            </a:r>
            <a:r>
              <a:rPr lang="en-US" altLang="zh-CN" sz="2400" b="0">
                <a:solidFill>
                  <a:schemeClr val="hlink"/>
                </a:solidFill>
                <a:sym typeface="Symbol" panose="05050102010706020507" pitchFamily="18" charset="2"/>
              </a:rPr>
              <a:t>  </a:t>
            </a:r>
            <a:r>
              <a:rPr lang="en-US" altLang="zh-CN" sz="2400" b="0" i="1">
                <a:solidFill>
                  <a:schemeClr val="hlink"/>
                </a:solidFill>
              </a:rPr>
              <a:t>O</a:t>
            </a:r>
            <a:r>
              <a:rPr lang="en-US" altLang="zh-CN" sz="2400" b="0">
                <a:solidFill>
                  <a:schemeClr val="hlink"/>
                </a:solidFill>
              </a:rPr>
              <a:t>(</a:t>
            </a:r>
            <a:r>
              <a:rPr lang="en-US" altLang="zh-CN" sz="2400" b="0" i="1">
                <a:solidFill>
                  <a:schemeClr val="hlink"/>
                </a:solidFill>
              </a:rPr>
              <a:t>x</a:t>
            </a:r>
            <a:r>
              <a:rPr lang="en-US" altLang="zh-CN" sz="2400" b="0">
                <a:solidFill>
                  <a:schemeClr val="hlink"/>
                </a:solidFill>
              </a:rPr>
              <a:t>))</a:t>
            </a:r>
            <a:endParaRPr lang="zh-CN" altLang="zh-CN" sz="2400" b="0"/>
          </a:p>
          <a:p>
            <a:pPr lvl="1"/>
            <a:r>
              <a:rPr lang="en-US" altLang="zh-CN" sz="2400" b="0"/>
              <a:t>No </a:t>
            </a:r>
            <a:r>
              <a:rPr lang="en-US" altLang="zh-CN" sz="2400" i="1"/>
              <a:t>S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</a:t>
            </a:r>
            <a:r>
              <a:rPr lang="en-US" altLang="zh-CN" sz="2400" b="0"/>
              <a:t> are </a:t>
            </a: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 </a:t>
            </a:r>
            <a:r>
              <a:rPr lang="en-US" altLang="zh-CN" sz="2400" b="0"/>
              <a:t>: </a:t>
            </a:r>
            <a:r>
              <a:rPr lang="en-US" altLang="zh-CN" sz="2400">
                <a:solidFill>
                  <a:schemeClr val="hlink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0" i="1">
                <a:solidFill>
                  <a:schemeClr val="hlink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b="0">
                <a:solidFill>
                  <a:schemeClr val="hlink"/>
                </a:solidFill>
                <a:sym typeface="Symbol" panose="05050102010706020507" pitchFamily="18" charset="2"/>
              </a:rPr>
              <a:t> (</a:t>
            </a:r>
            <a:r>
              <a:rPr lang="en-US" altLang="zh-CN" sz="2400" b="0" i="1">
                <a:solidFill>
                  <a:schemeClr val="hlink"/>
                </a:solidFill>
              </a:rPr>
              <a:t>S</a:t>
            </a:r>
            <a:r>
              <a:rPr lang="en-US" altLang="zh-CN" sz="2400" b="0">
                <a:solidFill>
                  <a:schemeClr val="hlink"/>
                </a:solidFill>
              </a:rPr>
              <a:t>(</a:t>
            </a:r>
            <a:r>
              <a:rPr lang="en-US" altLang="zh-CN" sz="2400" b="0" i="1">
                <a:solidFill>
                  <a:schemeClr val="hlink"/>
                </a:solidFill>
              </a:rPr>
              <a:t>x</a:t>
            </a:r>
            <a:r>
              <a:rPr lang="en-US" altLang="zh-CN" sz="2400" b="0">
                <a:solidFill>
                  <a:schemeClr val="hlink"/>
                </a:solidFill>
              </a:rPr>
              <a:t>)</a:t>
            </a:r>
            <a:r>
              <a:rPr lang="en-US" altLang="zh-CN" sz="2400" b="0">
                <a:solidFill>
                  <a:schemeClr val="hlink"/>
                </a:solidFill>
                <a:sym typeface="Symbol" panose="05050102010706020507" pitchFamily="18" charset="2"/>
              </a:rPr>
              <a:t>   </a:t>
            </a:r>
            <a:r>
              <a:rPr lang="en-US" altLang="zh-CN" sz="2400" b="0" i="1">
                <a:solidFill>
                  <a:schemeClr val="hlink"/>
                </a:solidFill>
              </a:rPr>
              <a:t>O</a:t>
            </a:r>
            <a:r>
              <a:rPr lang="en-US" altLang="zh-CN" sz="2400" b="0">
                <a:solidFill>
                  <a:schemeClr val="hlink"/>
                </a:solidFill>
              </a:rPr>
              <a:t>(</a:t>
            </a:r>
            <a:r>
              <a:rPr lang="en-US" altLang="zh-CN" sz="2400" b="0" i="1">
                <a:solidFill>
                  <a:schemeClr val="hlink"/>
                </a:solidFill>
              </a:rPr>
              <a:t>x</a:t>
            </a:r>
            <a:r>
              <a:rPr lang="en-US" altLang="zh-CN" sz="2400" b="0">
                <a:solidFill>
                  <a:schemeClr val="hlink"/>
                </a:solidFill>
              </a:rPr>
              <a:t>))</a:t>
            </a:r>
            <a:endParaRPr lang="zh-CN" altLang="zh-CN" sz="2400" b="0"/>
          </a:p>
          <a:p>
            <a:pPr lvl="1"/>
            <a:r>
              <a:rPr lang="en-US" altLang="zh-CN" sz="2400" b="0"/>
              <a:t>Some </a:t>
            </a:r>
            <a:r>
              <a:rPr lang="en-US" altLang="zh-CN" sz="2400" i="1"/>
              <a:t>S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</a:t>
            </a:r>
            <a:r>
              <a:rPr lang="en-US" altLang="zh-CN" sz="2400" b="0"/>
              <a:t>’s are </a:t>
            </a: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 </a:t>
            </a:r>
            <a:r>
              <a:rPr lang="en-US" altLang="zh-CN" sz="2400" b="0"/>
              <a:t>: </a:t>
            </a:r>
            <a:r>
              <a:rPr lang="en-US" altLang="zh-CN" sz="2400" b="0">
                <a:solidFill>
                  <a:schemeClr val="hlink"/>
                </a:solidFill>
                <a:sym typeface="Symbol" panose="05050102010706020507" pitchFamily="18" charset="2"/>
              </a:rPr>
              <a:t>x (</a:t>
            </a:r>
            <a:r>
              <a:rPr lang="en-US" altLang="zh-CN" sz="2400" b="0" i="1">
                <a:solidFill>
                  <a:schemeClr val="hlink"/>
                </a:solidFill>
              </a:rPr>
              <a:t>S</a:t>
            </a:r>
            <a:r>
              <a:rPr lang="en-US" altLang="zh-CN" sz="2400" b="0">
                <a:solidFill>
                  <a:schemeClr val="hlink"/>
                </a:solidFill>
              </a:rPr>
              <a:t>(</a:t>
            </a:r>
            <a:r>
              <a:rPr lang="en-US" altLang="zh-CN" sz="2400" b="0" i="1">
                <a:solidFill>
                  <a:schemeClr val="hlink"/>
                </a:solidFill>
              </a:rPr>
              <a:t>x</a:t>
            </a:r>
            <a:r>
              <a:rPr lang="en-US" altLang="zh-CN" sz="2400" b="0">
                <a:solidFill>
                  <a:schemeClr val="hlink"/>
                </a:solidFill>
              </a:rPr>
              <a:t>)</a:t>
            </a:r>
            <a:r>
              <a:rPr lang="en-US" altLang="zh-CN" sz="2400" b="0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>
                <a:solidFill>
                  <a:schemeClr val="hlink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olidFill>
                  <a:schemeClr val="hlink"/>
                </a:solidFill>
                <a:sym typeface="Symbol" panose="05050102010706020507" pitchFamily="18" charset="2"/>
              </a:rPr>
              <a:t> O</a:t>
            </a:r>
            <a:r>
              <a:rPr lang="en-US" altLang="zh-CN" sz="2400" b="0">
                <a:solidFill>
                  <a:schemeClr val="hlink"/>
                </a:solidFill>
              </a:rPr>
              <a:t>(</a:t>
            </a:r>
            <a:r>
              <a:rPr lang="en-US" altLang="zh-CN" sz="2400" b="0" i="1">
                <a:solidFill>
                  <a:schemeClr val="hlink"/>
                </a:solidFill>
              </a:rPr>
              <a:t>x</a:t>
            </a:r>
            <a:r>
              <a:rPr lang="en-US" altLang="zh-CN" sz="2400" b="0">
                <a:solidFill>
                  <a:schemeClr val="hlink"/>
                </a:solidFill>
              </a:rPr>
              <a:t>)) </a:t>
            </a:r>
            <a:endParaRPr lang="zh-CN" altLang="zh-CN" sz="2400" b="0"/>
          </a:p>
          <a:p>
            <a:pPr lvl="1"/>
            <a:r>
              <a:rPr lang="en-US" altLang="zh-CN" sz="2400" b="0"/>
              <a:t>Some </a:t>
            </a:r>
            <a:r>
              <a:rPr lang="en-US" altLang="zh-CN" sz="2400" i="1"/>
              <a:t>S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</a:t>
            </a:r>
            <a:r>
              <a:rPr lang="en-US" altLang="zh-CN" sz="2400" b="0"/>
              <a:t> are not </a:t>
            </a: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 </a:t>
            </a:r>
            <a:r>
              <a:rPr lang="en-US" altLang="zh-CN" sz="2400" b="0"/>
              <a:t>: </a:t>
            </a:r>
            <a:r>
              <a:rPr lang="en-US" altLang="zh-CN" sz="2400" b="0">
                <a:solidFill>
                  <a:schemeClr val="hlink"/>
                </a:solidFill>
                <a:sym typeface="Symbol" panose="05050102010706020507" pitchFamily="18" charset="2"/>
              </a:rPr>
              <a:t>x (</a:t>
            </a:r>
            <a:r>
              <a:rPr lang="en-US" altLang="zh-CN" sz="2400" b="0" i="1">
                <a:solidFill>
                  <a:schemeClr val="hlink"/>
                </a:solidFill>
              </a:rPr>
              <a:t>S</a:t>
            </a:r>
            <a:r>
              <a:rPr lang="en-US" altLang="zh-CN" sz="2400" b="0">
                <a:solidFill>
                  <a:schemeClr val="hlink"/>
                </a:solidFill>
              </a:rPr>
              <a:t>(</a:t>
            </a:r>
            <a:r>
              <a:rPr lang="en-US" altLang="zh-CN" sz="2400" b="0" i="1">
                <a:solidFill>
                  <a:schemeClr val="hlink"/>
                </a:solidFill>
              </a:rPr>
              <a:t>x</a:t>
            </a:r>
            <a:r>
              <a:rPr lang="en-US" altLang="zh-CN" sz="2400" b="0">
                <a:solidFill>
                  <a:schemeClr val="hlink"/>
                </a:solidFill>
              </a:rPr>
              <a:t>)</a:t>
            </a:r>
            <a:r>
              <a:rPr lang="en-US" altLang="zh-CN" sz="2400" b="0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>
                <a:solidFill>
                  <a:schemeClr val="hlink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olidFill>
                  <a:schemeClr val="hlink"/>
                </a:solidFill>
                <a:sym typeface="Symbol" panose="05050102010706020507" pitchFamily="18" charset="2"/>
              </a:rPr>
              <a:t>  </a:t>
            </a:r>
            <a:r>
              <a:rPr lang="en-US" altLang="zh-CN" sz="2400" b="0" i="1">
                <a:solidFill>
                  <a:schemeClr val="hlink"/>
                </a:solidFill>
              </a:rPr>
              <a:t>O</a:t>
            </a:r>
            <a:r>
              <a:rPr lang="en-US" altLang="zh-CN" sz="2400" b="0">
                <a:solidFill>
                  <a:schemeClr val="hlink"/>
                </a:solidFill>
              </a:rPr>
              <a:t>(</a:t>
            </a:r>
            <a:r>
              <a:rPr lang="en-US" altLang="zh-CN" sz="2400" b="0" i="1">
                <a:solidFill>
                  <a:schemeClr val="hlink"/>
                </a:solidFill>
              </a:rPr>
              <a:t>x</a:t>
            </a:r>
            <a:r>
              <a:rPr lang="en-US" altLang="zh-CN" sz="2400" b="0">
                <a:solidFill>
                  <a:schemeClr val="hlink"/>
                </a:solidFill>
              </a:rPr>
              <a:t>)) </a:t>
            </a:r>
            <a:endParaRPr lang="en-US" altLang="zh-CN" sz="2400" b="0"/>
          </a:p>
        </p:txBody>
      </p:sp>
      <p:sp>
        <p:nvSpPr>
          <p:cNvPr id="106499" name="Rectangle 2"/>
          <p:cNvSpPr>
            <a:spLocks noGrp="1"/>
          </p:cNvSpPr>
          <p:nvPr>
            <p:ph type="title"/>
          </p:nvPr>
        </p:nvSpPr>
        <p:spPr>
          <a:xfrm>
            <a:off x="285750" y="115888"/>
            <a:ext cx="8501063" cy="74136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200" b="0"/>
              <a:t>Translating from English into Logical Expressions</a:t>
            </a:r>
            <a:endParaRPr lang="en-US" altLang="zh-CN" sz="3200"/>
          </a:p>
        </p:txBody>
      </p:sp>
      <p:sp>
        <p:nvSpPr>
          <p:cNvPr id="106500" name="TextBox 6"/>
          <p:cNvSpPr txBox="1"/>
          <p:nvPr/>
        </p:nvSpPr>
        <p:spPr>
          <a:xfrm>
            <a:off x="571500" y="3929063"/>
            <a:ext cx="7929563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</a:rPr>
              <a:t>Where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</a:rPr>
              <a:t> and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O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</a:rPr>
              <a:t> are propositional functions of variable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endParaRPr lang="zh-CN" altLang="en-US" sz="2400" b="1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0"/>
              <a:t>Homework</a:t>
            </a:r>
            <a:endParaRPr lang="en-US" altLang="zh-CN"/>
          </a:p>
        </p:txBody>
      </p:sp>
      <p:sp>
        <p:nvSpPr>
          <p:cNvPr id="108546" name="Text Box 2"/>
          <p:cNvSpPr txBox="1"/>
          <p:nvPr/>
        </p:nvSpPr>
        <p:spPr>
          <a:xfrm>
            <a:off x="827088" y="1700213"/>
            <a:ext cx="7715250" cy="2553335"/>
          </a:xfrm>
          <a:prstGeom prst="rect">
            <a:avLst/>
          </a:prstGeom>
          <a:solidFill>
            <a:srgbClr val="C2FFF0"/>
          </a:solidFill>
          <a:ln w="9525">
            <a:noFill/>
          </a:ln>
          <a:effectLst>
            <a:outerShdw dist="107763" dir="2699999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/>
            <a:r>
              <a:rPr lang="en-US" altLang="zh-CN" sz="3200" dirty="0">
                <a:solidFill>
                  <a:srgbClr val="3333FF"/>
                </a:solidFill>
                <a:latin typeface="Times New Roman" panose="02020603050405020304" pitchFamily="18" charset="0"/>
              </a:rPr>
              <a:t>Due on 6 March</a:t>
            </a:r>
          </a:p>
          <a:p>
            <a:pPr eaLnBrk="1" hangingPunct="1"/>
            <a:r>
              <a:rPr lang="en-US" altLang="zh-CN" sz="3200" dirty="0">
                <a:solidFill>
                  <a:srgbClr val="3333FF"/>
                </a:solidFill>
                <a:latin typeface="Times New Roman" panose="02020603050405020304" pitchFamily="18" charset="0"/>
              </a:rPr>
              <a:t>Sec. 1.4</a:t>
            </a: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6(</a:t>
            </a:r>
            <a:r>
              <a:rPr lang="en-US" altLang="zh-CN" sz="3200" dirty="0" err="1">
                <a:latin typeface="Times New Roman" panose="02020603050405020304" pitchFamily="18" charset="0"/>
              </a:rPr>
              <a:t>c,d,e,f</a:t>
            </a:r>
            <a:r>
              <a:rPr lang="en-US" altLang="zh-CN" sz="3200" dirty="0">
                <a:latin typeface="Times New Roman" panose="02020603050405020304" pitchFamily="18" charset="0"/>
              </a:rPr>
              <a:t>), 9(</a:t>
            </a:r>
            <a:r>
              <a:rPr lang="en-US" altLang="zh-CN" sz="3200" dirty="0" err="1">
                <a:latin typeface="Times New Roman" panose="02020603050405020304" pitchFamily="18" charset="0"/>
              </a:rPr>
              <a:t>b,d</a:t>
            </a:r>
            <a:r>
              <a:rPr lang="en-US" altLang="zh-CN" sz="3200" dirty="0">
                <a:latin typeface="Times New Roman" panose="02020603050405020304" pitchFamily="18" charset="0"/>
              </a:rPr>
              <a:t>), 20(e), 24(</a:t>
            </a:r>
            <a:r>
              <a:rPr lang="en-US" altLang="zh-CN" sz="3200" dirty="0" err="1">
                <a:latin typeface="Times New Roman" panose="02020603050405020304" pitchFamily="18" charset="0"/>
              </a:rPr>
              <a:t>b,d</a:t>
            </a:r>
            <a:r>
              <a:rPr lang="en-US" altLang="zh-CN" sz="3200" dirty="0">
                <a:latin typeface="Times New Roman" panose="02020603050405020304" pitchFamily="18" charset="0"/>
              </a:rPr>
              <a:t>), 42(b), 46, 51(a)</a:t>
            </a:r>
          </a:p>
          <a:p>
            <a:pPr eaLnBrk="1" hangingPunct="1"/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10854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>
                <a:latin typeface="Times New Roman" panose="02020603050405020304" pitchFamily="18" charset="0"/>
              </a:rPr>
              <a:t>27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684213" y="71438"/>
            <a:ext cx="7772400" cy="7223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Chapter 1  </a:t>
            </a:r>
            <a:b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1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The Foundations: Logic and Proofs</a:t>
            </a:r>
            <a:endParaRPr kumimoji="0" lang="zh-CN" altLang="en-US" sz="30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36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>
                <a:latin typeface="Times New Roman" panose="02020603050405020304" pitchFamily="18" charset="0"/>
              </a:r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755650" y="993775"/>
            <a:ext cx="7772400" cy="51228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40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1.1  Propositional Logic</a:t>
            </a:r>
          </a:p>
          <a:p>
            <a:pPr marL="342900" indent="-342900" eaLnBrk="1" hangingPunct="1">
              <a:spcBef>
                <a:spcPct val="80000"/>
              </a:spcBef>
              <a:buClr>
                <a:schemeClr val="accent2"/>
              </a:buClr>
            </a:pPr>
            <a:r>
              <a:rPr lang="en-US" altLang="zh-CN" sz="240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1.2  Applications of Propositional Logic</a:t>
            </a:r>
          </a:p>
          <a:p>
            <a:pPr marL="342900" indent="-342900" eaLnBrk="1" hangingPunct="1">
              <a:spcBef>
                <a:spcPct val="80000"/>
              </a:spcBef>
              <a:buClr>
                <a:schemeClr val="accent2"/>
              </a:buClr>
            </a:pPr>
            <a:r>
              <a:rPr lang="en-US" altLang="zh-CN" sz="240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1.3  Propositional Equivalences</a:t>
            </a:r>
          </a:p>
          <a:p>
            <a:pPr marL="342900" indent="-342900" eaLnBrk="1" hangingPunct="1">
              <a:spcBef>
                <a:spcPct val="80000"/>
              </a:spcBef>
              <a:buClr>
                <a:schemeClr val="accent2"/>
              </a:buClr>
            </a:pPr>
            <a:r>
              <a:rPr lang="en-US" altLang="zh-CN" sz="240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1.4  Predicates and Quantifiers</a:t>
            </a:r>
          </a:p>
          <a:p>
            <a:pPr marL="342900" indent="-342900" eaLnBrk="1" hangingPunct="1">
              <a:spcBef>
                <a:spcPct val="80000"/>
              </a:spcBef>
              <a:buClr>
                <a:schemeClr val="accent2"/>
              </a:buClr>
            </a:pPr>
            <a:r>
              <a:rPr lang="en-US" altLang="zh-CN" sz="240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1.5  </a:t>
            </a:r>
            <a:r>
              <a:rPr lang="en-US" altLang="zh-CN" sz="2400" b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Nested Quantifiers </a:t>
            </a:r>
            <a:r>
              <a:rPr lang="zh-CN" altLang="en-US" sz="2400" b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（嵌套量词）</a:t>
            </a:r>
            <a:endParaRPr lang="en-US" altLang="zh-CN" sz="2400" b="1"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eaLnBrk="1" hangingPunct="1">
              <a:spcBef>
                <a:spcPct val="80000"/>
              </a:spcBef>
              <a:buClr>
                <a:schemeClr val="accent2"/>
              </a:buClr>
            </a:pPr>
            <a:r>
              <a:rPr lang="en-US" altLang="zh-CN" sz="240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1.6  Rules of Inference </a:t>
            </a:r>
            <a:r>
              <a:rPr lang="zh-CN" altLang="en-US" sz="2400"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（推理规则）</a:t>
            </a:r>
            <a:endParaRPr lang="en-US" altLang="zh-CN" sz="2400" b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marL="342900" indent="-342900" eaLnBrk="1" hangingPunct="1">
              <a:spcBef>
                <a:spcPct val="80000"/>
              </a:spcBef>
              <a:buClr>
                <a:schemeClr val="accent2"/>
              </a:buClr>
            </a:pPr>
            <a:r>
              <a:rPr lang="en-US" altLang="zh-CN" sz="240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1.7  Introduction to Proofs </a:t>
            </a:r>
          </a:p>
          <a:p>
            <a:pPr marL="342900" indent="-342900" eaLnBrk="1" hangingPunct="1">
              <a:spcBef>
                <a:spcPct val="80000"/>
              </a:spcBef>
              <a:buClr>
                <a:schemeClr val="accent2"/>
              </a:buClr>
            </a:pPr>
            <a:r>
              <a:rPr lang="en-US" altLang="zh-CN" sz="240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1.8  Proof Methods and Strategy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30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charRg st="130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6">
                                            <p:txEl>
                                              <p:charRg st="154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6">
                                            <p:txEl>
                                              <p:charRg st="154" end="1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6">
                                            <p:txEl>
                                              <p:charRg st="178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6">
                                            <p:txEl>
                                              <p:charRg st="178" end="2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6">
                                            <p:txEl>
                                              <p:charRg st="207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6">
                                            <p:txEl>
                                              <p:charRg st="207" end="2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0"/>
              <a:t>Nested Quantifiers</a:t>
            </a:r>
            <a:endParaRPr lang="en-US" altLang="zh-CN"/>
          </a:p>
        </p:txBody>
      </p:sp>
      <p:sp>
        <p:nvSpPr>
          <p:cNvPr id="3077" name="Rectangle 3"/>
          <p:cNvSpPr>
            <a:spLocks noGrp="1"/>
          </p:cNvSpPr>
          <p:nvPr>
            <p:ph idx="1"/>
          </p:nvPr>
        </p:nvSpPr>
        <p:spPr>
          <a:xfrm>
            <a:off x="107504" y="908720"/>
            <a:ext cx="8718227" cy="468052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spcBef>
                <a:spcPct val="0"/>
              </a:spcBef>
              <a:buClr>
                <a:srgbClr val="3333CC"/>
              </a:buClr>
            </a:pPr>
            <a:r>
              <a:rPr lang="en-US" altLang="zh-CN" dirty="0">
                <a:solidFill>
                  <a:srgbClr val="3333CC"/>
                </a:solidFill>
              </a:rPr>
              <a:t>A statement can have multiple variables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</a:pPr>
            <a:r>
              <a:rPr lang="en-US" altLang="zh-CN" b="0" dirty="0">
                <a:solidFill>
                  <a:srgbClr val="3333CC"/>
                </a:solidFill>
              </a:rPr>
              <a:t>Example</a:t>
            </a:r>
            <a:r>
              <a:rPr lang="en-US" altLang="zh-CN" b="0" dirty="0"/>
              <a:t>: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None/>
            </a:pPr>
            <a:r>
              <a:rPr lang="en-US" altLang="zh-CN" b="0" dirty="0"/>
              <a:t>     Let </a:t>
            </a:r>
            <a:r>
              <a:rPr lang="en-US" altLang="zh-CN" b="0" i="1" dirty="0"/>
              <a:t>C</a:t>
            </a:r>
            <a:r>
              <a:rPr lang="en-US" altLang="zh-CN" b="0" dirty="0"/>
              <a:t>(</a:t>
            </a:r>
            <a:r>
              <a:rPr lang="en-US" altLang="zh-CN" b="0" i="1" dirty="0" err="1"/>
              <a:t>x</a:t>
            </a:r>
            <a:r>
              <a:rPr lang="en-US" altLang="zh-CN" b="0" dirty="0" err="1"/>
              <a:t>,</a:t>
            </a:r>
            <a:r>
              <a:rPr lang="en-US" altLang="zh-CN" b="0" i="1" dirty="0" err="1"/>
              <a:t>y</a:t>
            </a:r>
            <a:r>
              <a:rPr lang="en-US" altLang="zh-CN" b="0" dirty="0"/>
              <a:t>) denote “</a:t>
            </a:r>
            <a:r>
              <a:rPr lang="en-US" altLang="zh-CN" b="0" i="1" dirty="0"/>
              <a:t>x</a:t>
            </a:r>
            <a:r>
              <a:rPr lang="en-US" altLang="zh-CN" b="0" dirty="0"/>
              <a:t> has taken course </a:t>
            </a:r>
            <a:r>
              <a:rPr lang="en-US" altLang="zh-CN" b="0" i="1" dirty="0"/>
              <a:t>y</a:t>
            </a:r>
            <a:r>
              <a:rPr lang="en-US" altLang="zh-CN" b="0" dirty="0"/>
              <a:t>,” where the domain of </a:t>
            </a:r>
            <a:r>
              <a:rPr lang="en-US" altLang="zh-CN" b="0" i="1" dirty="0"/>
              <a:t>x</a:t>
            </a:r>
            <a:r>
              <a:rPr lang="en-US" altLang="zh-CN" b="0" dirty="0"/>
              <a:t> and </a:t>
            </a:r>
            <a:r>
              <a:rPr lang="en-US" altLang="zh-CN" b="0" i="1" dirty="0"/>
              <a:t>y</a:t>
            </a:r>
            <a:r>
              <a:rPr lang="en-US" altLang="zh-CN" b="0" dirty="0"/>
              <a:t> consist of all ZJU students and  all CS courses, respectively. We may construct the following propositions: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None/>
            </a:pPr>
            <a:endParaRPr lang="en-US" altLang="zh-CN" sz="1800" b="0" dirty="0"/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None/>
            </a:pPr>
            <a:endParaRPr lang="en-US" altLang="zh-CN" sz="1800" b="0" dirty="0"/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None/>
            </a:pPr>
            <a:r>
              <a:rPr lang="en-US" altLang="zh-CN" b="0" dirty="0"/>
              <a:t>   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None/>
            </a:pPr>
            <a:r>
              <a:rPr lang="en-US" altLang="zh-CN" b="0" dirty="0"/>
              <a:t>     Every student at ZJU has taken some CS course.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None/>
            </a:pPr>
            <a:r>
              <a:rPr lang="en-US" altLang="zh-CN" sz="2600" b="0" dirty="0"/>
              <a:t>      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None/>
            </a:pPr>
            <a:endParaRPr lang="en-US" altLang="zh-CN" sz="2600" b="0" dirty="0"/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None/>
            </a:pPr>
            <a:r>
              <a:rPr lang="en-US" altLang="zh-CN" sz="2600" b="0" dirty="0"/>
              <a:t>     Some student at ZJU has taken all CS courses.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None/>
            </a:pPr>
            <a:endParaRPr lang="en-US" altLang="zh-CN" sz="1200" b="0" dirty="0"/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None/>
            </a:pPr>
            <a:endParaRPr lang="en-US" altLang="zh-CN" sz="2600" dirty="0"/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None/>
            </a:pPr>
            <a:r>
              <a:rPr lang="en-US" altLang="zh-CN" sz="2600" dirty="0"/>
              <a:t>【</a:t>
            </a:r>
            <a:r>
              <a:rPr lang="en-US" altLang="zh-CN" sz="2600" dirty="0" err="1"/>
              <a:t>Definition】</a:t>
            </a:r>
            <a:r>
              <a:rPr lang="en-US" altLang="zh-CN" sz="2600" b="0" dirty="0" err="1"/>
              <a:t>Two</a:t>
            </a:r>
            <a:r>
              <a:rPr lang="en-US" altLang="zh-CN" sz="2600" b="0" dirty="0"/>
              <a:t> quantifiers are </a:t>
            </a:r>
            <a:r>
              <a:rPr lang="en-US" altLang="zh-CN" sz="2600" b="0" dirty="0">
                <a:solidFill>
                  <a:srgbClr val="3333CC"/>
                </a:solidFill>
              </a:rPr>
              <a:t>nested</a:t>
            </a:r>
            <a:r>
              <a:rPr lang="en-US" altLang="zh-CN" sz="2600" b="0" dirty="0"/>
              <a:t> if one is within the scope of the other.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539872"/>
              </p:ext>
            </p:extLst>
          </p:nvPr>
        </p:nvGraphicFramePr>
        <p:xfrm>
          <a:off x="1259632" y="3284984"/>
          <a:ext cx="18986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4039850" imgH="3514725" progId="Equation.3">
                  <p:embed/>
                </p:oleObj>
              </mc:Choice>
              <mc:Fallback>
                <p:oleObj r:id="rId3" imgW="14039850" imgH="3514725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3284984"/>
                        <a:ext cx="1898650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491773"/>
              </p:ext>
            </p:extLst>
          </p:nvPr>
        </p:nvGraphicFramePr>
        <p:xfrm>
          <a:off x="1259632" y="4365104"/>
          <a:ext cx="182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4039850" imgH="3514725" progId="Equation.3">
                  <p:embed/>
                </p:oleObj>
              </mc:Choice>
              <mc:Fallback>
                <p:oleObj r:id="rId5" imgW="14039850" imgH="3514725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9632" y="4365104"/>
                        <a:ext cx="18288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0"/>
              <a:t>Predicate</a:t>
            </a:r>
            <a:endParaRPr lang="en-US" altLang="zh-CN"/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642938" y="1071563"/>
            <a:ext cx="7858125" cy="542925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sz="2800" b="0">
                <a:solidFill>
                  <a:srgbClr val="3333CC"/>
                </a:solidFill>
                <a:sym typeface="Symbol" panose="05050102010706020507" pitchFamily="18" charset="2"/>
              </a:rPr>
              <a:t>Examples</a:t>
            </a:r>
          </a:p>
          <a:p>
            <a:pPr lvl="1" eaLnBrk="1" hangingPunct="1"/>
            <a:r>
              <a:rPr lang="en-US" altLang="zh-CN" sz="2400" b="0">
                <a:sym typeface="Symbol" panose="05050102010706020507" pitchFamily="18" charset="2"/>
              </a:rPr>
              <a:t>Let </a:t>
            </a:r>
            <a:r>
              <a:rPr lang="en-US" altLang="zh-CN" sz="2400" b="0" i="1">
                <a:sym typeface="Symbol" panose="05050102010706020507" pitchFamily="18" charset="2"/>
              </a:rPr>
              <a:t>P</a:t>
            </a:r>
            <a:r>
              <a:rPr lang="en-US" altLang="zh-CN" sz="2400" b="0">
                <a:sym typeface="Symbol" panose="05050102010706020507" pitchFamily="18" charset="2"/>
              </a:rPr>
              <a:t>(</a:t>
            </a:r>
            <a:r>
              <a:rPr lang="en-US" altLang="zh-CN" sz="2400" b="0" i="1">
                <a:sym typeface="Symbol" panose="05050102010706020507" pitchFamily="18" charset="2"/>
              </a:rPr>
              <a:t>x</a:t>
            </a:r>
            <a:r>
              <a:rPr lang="en-US" altLang="zh-CN" sz="2400" b="0">
                <a:sym typeface="Symbol" panose="05050102010706020507" pitchFamily="18" charset="2"/>
              </a:rPr>
              <a:t>) denote the statement "</a:t>
            </a:r>
            <a:r>
              <a:rPr lang="en-US" altLang="zh-CN" sz="2400" b="0" i="1">
                <a:sym typeface="Symbol" panose="05050102010706020507" pitchFamily="18" charset="2"/>
              </a:rPr>
              <a:t>x</a:t>
            </a:r>
            <a:r>
              <a:rPr lang="en-US" altLang="zh-CN" sz="2400" b="0">
                <a:sym typeface="Symbol" panose="05050102010706020507" pitchFamily="18" charset="2"/>
              </a:rPr>
              <a:t> &gt; 0." What are the truth values of </a:t>
            </a:r>
            <a:r>
              <a:rPr lang="en-US" altLang="zh-CN" sz="2400" b="0" i="1">
                <a:sym typeface="Symbol" panose="05050102010706020507" pitchFamily="18" charset="2"/>
              </a:rPr>
              <a:t>P</a:t>
            </a:r>
            <a:r>
              <a:rPr lang="en-US" altLang="zh-CN" sz="2400" b="0">
                <a:sym typeface="Symbol" panose="05050102010706020507" pitchFamily="18" charset="2"/>
              </a:rPr>
              <a:t>(-3), </a:t>
            </a:r>
            <a:r>
              <a:rPr lang="en-US" altLang="zh-CN" sz="2400" b="0" i="1">
                <a:sym typeface="Symbol" panose="05050102010706020507" pitchFamily="18" charset="2"/>
              </a:rPr>
              <a:t>P</a:t>
            </a:r>
            <a:r>
              <a:rPr lang="en-US" altLang="zh-CN" sz="2400" b="0">
                <a:sym typeface="Symbol" panose="05050102010706020507" pitchFamily="18" charset="2"/>
              </a:rPr>
              <a:t>(0) and </a:t>
            </a:r>
            <a:r>
              <a:rPr lang="en-US" altLang="zh-CN" sz="2400" b="0" i="1">
                <a:sym typeface="Symbol" panose="05050102010706020507" pitchFamily="18" charset="2"/>
              </a:rPr>
              <a:t>P</a:t>
            </a:r>
            <a:r>
              <a:rPr lang="en-US" altLang="zh-CN" sz="2400" b="0">
                <a:sym typeface="Symbol" panose="05050102010706020507" pitchFamily="18" charset="2"/>
              </a:rPr>
              <a:t>(3)? </a:t>
            </a:r>
          </a:p>
          <a:p>
            <a:pPr lvl="1" eaLnBrk="1" hangingPunct="1">
              <a:buNone/>
            </a:pPr>
            <a:r>
              <a:rPr lang="en-US" altLang="zh-CN" sz="2400" b="0">
                <a:sym typeface="Symbol" panose="05050102010706020507" pitchFamily="18" charset="2"/>
              </a:rPr>
              <a:t>    </a:t>
            </a:r>
            <a:r>
              <a:rPr lang="en-US" altLang="zh-CN" sz="2400" b="0" i="1">
                <a:sym typeface="Symbol" panose="05050102010706020507" pitchFamily="18" charset="2"/>
              </a:rPr>
              <a:t>P</a:t>
            </a:r>
            <a:r>
              <a:rPr lang="en-US" altLang="zh-CN" sz="2400" b="0">
                <a:sym typeface="Symbol" panose="05050102010706020507" pitchFamily="18" charset="2"/>
              </a:rPr>
              <a:t>(-3)=“-3&gt;0”       </a:t>
            </a:r>
            <a:r>
              <a:rPr lang="en-US" altLang="zh-CN" sz="2400" b="0">
                <a:solidFill>
                  <a:srgbClr val="FF0000"/>
                </a:solidFill>
                <a:sym typeface="Symbol" panose="05050102010706020507" pitchFamily="18" charset="2"/>
              </a:rPr>
              <a:t>F</a:t>
            </a:r>
          </a:p>
          <a:p>
            <a:pPr lvl="1" eaLnBrk="1" hangingPunct="1">
              <a:buNone/>
            </a:pPr>
            <a:r>
              <a:rPr lang="en-US" altLang="zh-CN" sz="2400" b="0" i="1">
                <a:sym typeface="Symbol" panose="05050102010706020507" pitchFamily="18" charset="2"/>
              </a:rPr>
              <a:t>    P</a:t>
            </a:r>
            <a:r>
              <a:rPr lang="en-US" altLang="zh-CN" sz="2400" b="0">
                <a:sym typeface="Symbol" panose="05050102010706020507" pitchFamily="18" charset="2"/>
              </a:rPr>
              <a:t>0)=“0&gt;0”           </a:t>
            </a:r>
            <a:r>
              <a:rPr lang="en-US" altLang="zh-CN" sz="2400" b="0">
                <a:solidFill>
                  <a:srgbClr val="FF0000"/>
                </a:solidFill>
                <a:sym typeface="Symbol" panose="05050102010706020507" pitchFamily="18" charset="2"/>
              </a:rPr>
              <a:t>F</a:t>
            </a:r>
          </a:p>
          <a:p>
            <a:pPr lvl="1" eaLnBrk="1" hangingPunct="1">
              <a:buNone/>
            </a:pPr>
            <a:r>
              <a:rPr lang="en-US" altLang="zh-CN" sz="2400" b="0">
                <a:sym typeface="Symbol" panose="05050102010706020507" pitchFamily="18" charset="2"/>
              </a:rPr>
              <a:t>    </a:t>
            </a:r>
            <a:r>
              <a:rPr lang="en-US" altLang="zh-CN" sz="2400" b="0" i="1">
                <a:sym typeface="Symbol" panose="05050102010706020507" pitchFamily="18" charset="2"/>
              </a:rPr>
              <a:t>P</a:t>
            </a:r>
            <a:r>
              <a:rPr lang="en-US" altLang="zh-CN" sz="2400" b="0">
                <a:sym typeface="Symbol" panose="05050102010706020507" pitchFamily="18" charset="2"/>
              </a:rPr>
              <a:t>(3)=“3&gt;0”          </a:t>
            </a:r>
            <a:r>
              <a:rPr lang="en-US" altLang="zh-CN" sz="2400" b="0">
                <a:solidFill>
                  <a:srgbClr val="FF0000"/>
                </a:solidFill>
                <a:sym typeface="Symbol" panose="05050102010706020507" pitchFamily="18" charset="2"/>
              </a:rPr>
              <a:t>T</a:t>
            </a:r>
          </a:p>
          <a:p>
            <a:pPr lvl="1" eaLnBrk="1" hangingPunct="1">
              <a:buNone/>
            </a:pPr>
            <a:endParaRPr lang="en-US" altLang="zh-CN" sz="1200" b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CN" sz="2400" b="0"/>
              <a:t>Let </a:t>
            </a:r>
            <a:r>
              <a:rPr lang="en-US" altLang="zh-CN" sz="2400" b="0" i="1"/>
              <a:t>Q</a:t>
            </a:r>
            <a:r>
              <a:rPr lang="en-US" altLang="zh-CN" sz="2400" b="0"/>
              <a:t>(</a:t>
            </a:r>
            <a:r>
              <a:rPr lang="en-US" altLang="zh-CN" sz="2400" b="0" i="1"/>
              <a:t>x</a:t>
            </a:r>
            <a:r>
              <a:rPr lang="en-US" altLang="zh-CN" sz="2400" b="0"/>
              <a:t>,</a:t>
            </a:r>
            <a:r>
              <a:rPr lang="en-US" altLang="zh-CN" sz="2400" b="0" i="1"/>
              <a:t> y</a:t>
            </a:r>
            <a:r>
              <a:rPr lang="en-US" altLang="zh-CN" sz="2400" b="0"/>
              <a:t>) denote the statement “</a:t>
            </a:r>
            <a:r>
              <a:rPr lang="en-US" altLang="zh-CN" sz="2400" b="0" i="1"/>
              <a:t>x</a:t>
            </a:r>
            <a:r>
              <a:rPr lang="en-US" altLang="zh-CN" sz="2400" b="0"/>
              <a:t> &lt; </a:t>
            </a:r>
            <a:r>
              <a:rPr lang="en-US" altLang="zh-CN" sz="2400" b="0" i="1"/>
              <a:t>y</a:t>
            </a:r>
            <a:r>
              <a:rPr lang="en-US" altLang="zh-CN" sz="2400" b="0"/>
              <a:t>.” What are the truth values of </a:t>
            </a:r>
            <a:r>
              <a:rPr lang="en-US" altLang="zh-CN" sz="2400" b="0" i="1"/>
              <a:t>Q</a:t>
            </a:r>
            <a:r>
              <a:rPr lang="en-US" altLang="zh-CN" sz="2400" b="0"/>
              <a:t>(4, 3) and </a:t>
            </a:r>
            <a:r>
              <a:rPr lang="en-US" altLang="zh-CN" sz="2400" b="0" i="1"/>
              <a:t>Q</a:t>
            </a:r>
            <a:r>
              <a:rPr lang="en-US" altLang="zh-CN" sz="2400" b="0"/>
              <a:t>(2, 7) ?</a:t>
            </a:r>
          </a:p>
          <a:p>
            <a:pPr lvl="1" eaLnBrk="1" hangingPunct="1">
              <a:buNone/>
            </a:pPr>
            <a:r>
              <a:rPr lang="en-US" altLang="zh-CN" sz="2400" b="0" i="1"/>
              <a:t>     Q</a:t>
            </a:r>
            <a:r>
              <a:rPr lang="en-US" altLang="zh-CN" sz="2400" b="0"/>
              <a:t>(4, 3) =“4 &lt; 3”   </a:t>
            </a:r>
            <a:r>
              <a:rPr lang="en-US" altLang="zh-CN" sz="2400" b="0">
                <a:solidFill>
                  <a:srgbClr val="FF0000"/>
                </a:solidFill>
              </a:rPr>
              <a:t>F</a:t>
            </a:r>
          </a:p>
          <a:p>
            <a:pPr lvl="1" eaLnBrk="1" hangingPunct="1">
              <a:buNone/>
            </a:pPr>
            <a:r>
              <a:rPr lang="en-US" altLang="zh-CN" sz="2400" b="0" i="1"/>
              <a:t>     Q</a:t>
            </a:r>
            <a:r>
              <a:rPr lang="en-US" altLang="zh-CN" sz="2400" b="0"/>
              <a:t>(2, 7) = “2 &lt; 7”  </a:t>
            </a:r>
            <a:r>
              <a:rPr lang="en-US" altLang="zh-CN" sz="2400" b="0">
                <a:solidFill>
                  <a:srgbClr val="FF0000"/>
                </a:solidFill>
              </a:rPr>
              <a:t>T</a:t>
            </a:r>
            <a:endParaRPr lang="en-US" altLang="zh-CN" sz="2400" b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1" hangingPunct="1"/>
            <a:endParaRPr lang="en-US" altLang="zh-CN" sz="2000" b="0">
              <a:sym typeface="Symbol" panose="05050102010706020507" pitchFamily="18" charset="2"/>
            </a:endParaRPr>
          </a:p>
        </p:txBody>
      </p:sp>
      <p:sp>
        <p:nvSpPr>
          <p:cNvPr id="5939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>
                <a:latin typeface="Times New Roman" panose="02020603050405020304" pitchFamily="18" charset="0"/>
              </a:r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400" b="0"/>
              <a:t>Translating from Nested Quantifiers into English </a:t>
            </a:r>
            <a:endParaRPr lang="en-US" altLang="zh-CN" sz="340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83569" y="908050"/>
            <a:ext cx="7858770" cy="54292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Examples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rabicPeriod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Translate the statement                                              into English, where 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is "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has a computer," 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1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is "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friends," and the domain for both 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consists of all students at ZJU.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9459" name="Object 4"/>
          <p:cNvGraphicFramePr>
            <a:graphicFrameLocks noChangeAspect="1"/>
          </p:cNvGraphicFramePr>
          <p:nvPr/>
        </p:nvGraphicFramePr>
        <p:xfrm>
          <a:off x="4067175" y="1484313"/>
          <a:ext cx="343058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3137475" imgH="3514725" progId="Equation.3">
                  <p:embed/>
                </p:oleObj>
              </mc:Choice>
              <mc:Fallback>
                <p:oleObj r:id="rId3" imgW="33137475" imgH="3514725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7175" y="1484313"/>
                        <a:ext cx="3430588" cy="36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755576" y="3573016"/>
            <a:ext cx="7929563" cy="2808312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0038" y="4004815"/>
            <a:ext cx="7572375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For every student </a:t>
            </a:r>
            <a:r>
              <a:rPr lang="en-US" altLang="zh-CN" sz="2400" i="1">
                <a:solidFill>
                  <a:srgbClr val="3333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</a:rPr>
              <a:t> at ZJU, </a:t>
            </a:r>
            <a:r>
              <a:rPr lang="en-US" altLang="zh-CN" sz="2400" i="1">
                <a:solidFill>
                  <a:srgbClr val="3333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solidFill>
                  <a:srgbClr val="33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</a:rPr>
              <a:t>has a computer or there is a student </a:t>
            </a:r>
            <a:r>
              <a:rPr lang="en-US" altLang="zh-CN" sz="2400" i="1">
                <a:solidFill>
                  <a:srgbClr val="3333CC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>
                <a:latin typeface="Times New Roman" panose="02020603050405020304" pitchFamily="18" charset="0"/>
              </a:rPr>
              <a:t> such that </a:t>
            </a:r>
            <a:r>
              <a:rPr lang="en-US" altLang="zh-CN" sz="2400" i="1">
                <a:solidFill>
                  <a:srgbClr val="3333CC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>
                <a:latin typeface="Times New Roman" panose="02020603050405020304" pitchFamily="18" charset="0"/>
              </a:rPr>
              <a:t> has a computer and </a:t>
            </a:r>
            <a:r>
              <a:rPr lang="en-US" altLang="zh-CN" sz="2400" i="1">
                <a:solidFill>
                  <a:srgbClr val="3333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</a:rPr>
              <a:t> and </a:t>
            </a:r>
            <a:r>
              <a:rPr lang="en-US" altLang="zh-CN" sz="2400" i="1">
                <a:solidFill>
                  <a:srgbClr val="3333CC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>
                <a:latin typeface="Times New Roman" panose="02020603050405020304" pitchFamily="18" charset="0"/>
              </a:rPr>
              <a:t> are friends.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0038" y="5373240"/>
            <a:ext cx="7572375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Every student at ZJU has a computer or has a friend who has a computer.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8688" y="4868415"/>
            <a:ext cx="5000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>
                <a:latin typeface="Arial" panose="020B0604020202020204" pitchFamily="34" charset="0"/>
                <a:sym typeface="Wingdings" panose="05000000000000000000" pitchFamily="2" charset="2"/>
              </a:rPr>
              <a:t></a:t>
            </a:r>
            <a:endParaRPr lang="zh-CN" altLang="en-US" sz="2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400" b="0"/>
              <a:t>Translating from Nested Quantifiers into English </a:t>
            </a:r>
            <a:endParaRPr lang="en-US" altLang="zh-CN" sz="340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836613"/>
            <a:ext cx="7858125" cy="54292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Examples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rabicPeriod" startAt="2"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Translate the following statement into English, where 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1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means 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friends and the domain for 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y, and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consists of all students at ZJU. 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27584" y="3429000"/>
            <a:ext cx="7929563" cy="3071813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3484" y="3932238"/>
            <a:ext cx="7572375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There is a student </a:t>
            </a:r>
            <a:r>
              <a:rPr lang="en-US" altLang="zh-CN" sz="2400" i="1">
                <a:solidFill>
                  <a:srgbClr val="3333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</a:rPr>
              <a:t> such that for all students </a:t>
            </a:r>
            <a:r>
              <a:rPr lang="en-US" altLang="zh-CN" sz="2400" i="1">
                <a:solidFill>
                  <a:srgbClr val="3333CC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>
                <a:solidFill>
                  <a:srgbClr val="33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</a:rPr>
              <a:t>and all students </a:t>
            </a:r>
            <a:r>
              <a:rPr lang="en-US" altLang="zh-CN" sz="2400" i="1">
                <a:solidFill>
                  <a:srgbClr val="3333CC"/>
                </a:solidFill>
                <a:latin typeface="Times New Roman" panose="02020603050405020304" pitchFamily="18" charset="0"/>
              </a:rPr>
              <a:t>z </a:t>
            </a:r>
            <a:r>
              <a:rPr lang="en-US" altLang="zh-CN" sz="2400">
                <a:latin typeface="Times New Roman" panose="02020603050405020304" pitchFamily="18" charset="0"/>
              </a:rPr>
              <a:t>other than </a:t>
            </a:r>
            <a:r>
              <a:rPr lang="en-US" altLang="zh-CN" sz="2400" i="1">
                <a:solidFill>
                  <a:srgbClr val="3333CC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>
                <a:latin typeface="Times New Roman" panose="02020603050405020304" pitchFamily="18" charset="0"/>
              </a:rPr>
              <a:t>, if </a:t>
            </a:r>
            <a:r>
              <a:rPr lang="en-US" altLang="zh-CN" sz="2400" i="1">
                <a:solidFill>
                  <a:srgbClr val="3333CC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400">
                <a:latin typeface="Times New Roman" panose="02020603050405020304" pitchFamily="18" charset="0"/>
              </a:rPr>
              <a:t>and </a:t>
            </a:r>
            <a:r>
              <a:rPr lang="en-US" altLang="zh-CN" sz="2400" i="1">
                <a:solidFill>
                  <a:srgbClr val="3333CC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>
                <a:latin typeface="Times New Roman" panose="02020603050405020304" pitchFamily="18" charset="0"/>
              </a:rPr>
              <a:t> are friends and </a:t>
            </a:r>
            <a:r>
              <a:rPr lang="en-US" altLang="zh-CN" sz="2400" i="1">
                <a:solidFill>
                  <a:srgbClr val="3333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</a:rPr>
              <a:t> and </a:t>
            </a:r>
            <a:r>
              <a:rPr lang="en-US" altLang="zh-CN" sz="2400" i="1">
                <a:solidFill>
                  <a:srgbClr val="3333CC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400">
                <a:latin typeface="Times New Roman" panose="02020603050405020304" pitchFamily="18" charset="0"/>
              </a:rPr>
              <a:t> are friends, then </a:t>
            </a:r>
            <a:r>
              <a:rPr lang="en-US" altLang="zh-CN" sz="2400" i="1">
                <a:solidFill>
                  <a:srgbClr val="3333CC"/>
                </a:solidFill>
                <a:latin typeface="Times New Roman" panose="02020603050405020304" pitchFamily="18" charset="0"/>
              </a:rPr>
              <a:t>y </a:t>
            </a:r>
            <a:r>
              <a:rPr lang="en-US" altLang="zh-CN" sz="2400">
                <a:latin typeface="Times New Roman" panose="02020603050405020304" pitchFamily="18" charset="0"/>
              </a:rPr>
              <a:t>and </a:t>
            </a:r>
            <a:r>
              <a:rPr lang="en-US" altLang="zh-CN" sz="2400" i="1">
                <a:solidFill>
                  <a:srgbClr val="3333CC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400">
                <a:latin typeface="Times New Roman" panose="02020603050405020304" pitchFamily="18" charset="0"/>
              </a:rPr>
              <a:t> are not friends.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0459" y="5516563"/>
            <a:ext cx="7572375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There is a student none of whose friends are also friends with each other.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7671" y="5084763"/>
            <a:ext cx="5000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>
                <a:latin typeface="Arial" panose="020B0604020202020204" pitchFamily="34" charset="0"/>
                <a:sym typeface="Wingdings" panose="05000000000000000000" pitchFamily="2" charset="2"/>
              </a:rPr>
              <a:t>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21511" name="Object 3"/>
          <p:cNvGraphicFramePr>
            <a:graphicFrameLocks noChangeAspect="1"/>
          </p:cNvGraphicFramePr>
          <p:nvPr/>
        </p:nvGraphicFramePr>
        <p:xfrm>
          <a:off x="1403350" y="2492375"/>
          <a:ext cx="67849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5073550" imgH="3514725" progId="Equation.3">
                  <p:embed/>
                </p:oleObj>
              </mc:Choice>
              <mc:Fallback>
                <p:oleObj r:id="rId3" imgW="55073550" imgH="3514725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350" y="2492375"/>
                        <a:ext cx="67849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400" b="0"/>
              <a:t>Translating English into Logical Expressions</a:t>
            </a:r>
            <a:endParaRPr lang="en-US" altLang="zh-CN" sz="340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836613"/>
            <a:ext cx="8281988" cy="54292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Examples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rabicPeriod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Express the statement “Everyone has exactly one best friend” as a logical expression with a domain consisting of all people.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755576" y="2564904"/>
            <a:ext cx="7929563" cy="371475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476" y="3501529"/>
            <a:ext cx="75723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“For every person </a:t>
            </a:r>
            <a:r>
              <a:rPr lang="en-US" altLang="zh-CN" sz="2400" i="1">
                <a:solidFill>
                  <a:srgbClr val="3333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</a:rPr>
              <a:t> , </a:t>
            </a:r>
            <a:r>
              <a:rPr lang="en-US" altLang="zh-CN" sz="2400" i="1">
                <a:solidFill>
                  <a:srgbClr val="3333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solidFill>
                  <a:srgbClr val="33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</a:rPr>
              <a:t>has exactly one best friend.”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0039" y="5446217"/>
            <a:ext cx="757237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2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Let </a:t>
            </a:r>
            <a:r>
              <a:rPr lang="en-US" altLang="zh-CN" sz="2400" i="1">
                <a:latin typeface="Times New Roman" panose="02020603050405020304" pitchFamily="18" charset="0"/>
              </a:rPr>
              <a:t>B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x, y</a:t>
            </a:r>
            <a:r>
              <a:rPr lang="en-US" altLang="zh-CN" sz="2400">
                <a:latin typeface="Times New Roman" panose="02020603050405020304" pitchFamily="18" charset="0"/>
              </a:rPr>
              <a:t>) be the statement “</a:t>
            </a:r>
            <a:r>
              <a:rPr lang="en-US" altLang="zh-CN" sz="2400" i="1">
                <a:solidFill>
                  <a:srgbClr val="3333CC"/>
                </a:solidFill>
                <a:latin typeface="Times New Roman" panose="02020603050405020304" pitchFamily="18" charset="0"/>
              </a:rPr>
              <a:t>y </a:t>
            </a:r>
            <a:r>
              <a:rPr lang="en-US" altLang="zh-CN" sz="2400">
                <a:latin typeface="Times New Roman" panose="02020603050405020304" pitchFamily="18" charset="0"/>
              </a:rPr>
              <a:t>is the best friend of </a:t>
            </a:r>
            <a:r>
              <a:rPr lang="en-US" altLang="zh-CN" sz="2400" i="1">
                <a:solidFill>
                  <a:srgbClr val="3333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i="1">
                <a:latin typeface="Times New Roman" panose="02020603050405020304" pitchFamily="18" charset="0"/>
              </a:rPr>
              <a:t>.</a:t>
            </a:r>
            <a:r>
              <a:rPr lang="en-US" altLang="zh-CN" sz="2400"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476" y="2996704"/>
            <a:ext cx="5357813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Rewrite the original statement as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476" y="4365129"/>
            <a:ext cx="7572375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“There is a person </a:t>
            </a:r>
            <a:r>
              <a:rPr lang="en-US" altLang="zh-CN" sz="2400" i="1">
                <a:solidFill>
                  <a:srgbClr val="3333CC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>
                <a:latin typeface="Times New Roman" panose="02020603050405020304" pitchFamily="18" charset="0"/>
              </a:rPr>
              <a:t> who is the best friend of </a:t>
            </a:r>
            <a:r>
              <a:rPr lang="en-US" altLang="zh-CN" sz="2400" i="1">
                <a:solidFill>
                  <a:srgbClr val="3333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</a:rPr>
              <a:t>, and furthermore, that for every person </a:t>
            </a:r>
            <a:r>
              <a:rPr lang="en-US" altLang="zh-CN" sz="2400" i="1">
                <a:solidFill>
                  <a:srgbClr val="3333CC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400">
                <a:latin typeface="Times New Roman" panose="02020603050405020304" pitchFamily="18" charset="0"/>
              </a:rPr>
              <a:t>, if </a:t>
            </a:r>
            <a:r>
              <a:rPr lang="en-US" altLang="zh-CN" sz="2400" i="1">
                <a:solidFill>
                  <a:srgbClr val="3333CC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400">
                <a:latin typeface="Times New Roman" panose="02020603050405020304" pitchFamily="18" charset="0"/>
              </a:rPr>
              <a:t> is not </a:t>
            </a:r>
            <a:r>
              <a:rPr lang="en-US" altLang="zh-CN" sz="2400" i="1">
                <a:solidFill>
                  <a:srgbClr val="3333CC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>
                <a:latin typeface="Times New Roman" panose="02020603050405020304" pitchFamily="18" charset="0"/>
              </a:rPr>
              <a:t>, then </a:t>
            </a:r>
            <a:r>
              <a:rPr lang="en-US" altLang="zh-CN" sz="2400" i="1">
                <a:solidFill>
                  <a:srgbClr val="3333CC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400">
                <a:latin typeface="Times New Roman" panose="02020603050405020304" pitchFamily="18" charset="0"/>
              </a:rPr>
              <a:t> is not the best friend of </a:t>
            </a:r>
            <a:r>
              <a:rPr lang="en-US" altLang="zh-CN" sz="2400" i="1">
                <a:solidFill>
                  <a:srgbClr val="3333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</a:rPr>
              <a:t>.”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2426" y="3572967"/>
            <a:ext cx="3857625" cy="357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4427464" y="4004767"/>
            <a:ext cx="285750" cy="28575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906780"/>
              </p:ext>
            </p:extLst>
          </p:nvPr>
        </p:nvGraphicFramePr>
        <p:xfrm>
          <a:off x="1908101" y="5878017"/>
          <a:ext cx="53530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2786300" imgH="3514725" progId="Equation.3">
                  <p:embed/>
                </p:oleObj>
              </mc:Choice>
              <mc:Fallback>
                <p:oleObj r:id="rId3" imgW="42786300" imgH="351472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8101" y="5878017"/>
                        <a:ext cx="535305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  <p:bldP spid="7" grpId="0"/>
      <p:bldP spid="9" grpId="0"/>
      <p:bldP spid="10" grpId="0"/>
      <p:bldP spid="11" grpId="0" bldLvl="0" animBg="1"/>
      <p:bldP spid="12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400" b="0"/>
              <a:t>Translating English into Logical Expressions</a:t>
            </a:r>
            <a:endParaRPr lang="en-US" altLang="zh-CN" sz="340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836613"/>
            <a:ext cx="7858125" cy="54292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Examples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rabicPeriod" startAt="2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Express the statement “If a person is female and is a parent, then this person is someone’s mother” as a logical expression with a domain consisting of all people.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84213" y="2492375"/>
            <a:ext cx="7929563" cy="400050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550" y="3357563"/>
            <a:ext cx="7572375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“For every person </a:t>
            </a:r>
            <a:r>
              <a:rPr lang="en-US" altLang="zh-CN" sz="2400" i="1">
                <a:solidFill>
                  <a:srgbClr val="3333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</a:rPr>
              <a:t>, if </a:t>
            </a:r>
            <a:r>
              <a:rPr lang="en-US" altLang="zh-CN" sz="2400" i="1">
                <a:solidFill>
                  <a:srgbClr val="3333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solidFill>
                  <a:srgbClr val="33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</a:rPr>
              <a:t>is female and </a:t>
            </a:r>
            <a:r>
              <a:rPr lang="en-US" altLang="zh-CN" sz="2400" i="1">
                <a:solidFill>
                  <a:srgbClr val="3333CC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400">
                <a:latin typeface="Times New Roman" panose="02020603050405020304" pitchFamily="18" charset="0"/>
              </a:rPr>
              <a:t>is a parent, then there exists a person </a:t>
            </a:r>
            <a:r>
              <a:rPr lang="en-US" altLang="zh-CN" sz="2400" i="1">
                <a:solidFill>
                  <a:srgbClr val="3333CC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>
                <a:latin typeface="Times New Roman" panose="02020603050405020304" pitchFamily="18" charset="0"/>
              </a:rPr>
              <a:t> such that </a:t>
            </a:r>
            <a:r>
              <a:rPr lang="en-US" altLang="zh-CN" sz="2400" i="1">
                <a:solidFill>
                  <a:srgbClr val="3333CC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400">
                <a:latin typeface="Times New Roman" panose="02020603050405020304" pitchFamily="18" charset="0"/>
              </a:rPr>
              <a:t>is the mother of </a:t>
            </a:r>
            <a:r>
              <a:rPr lang="en-US" altLang="zh-CN" sz="2400" i="1">
                <a:solidFill>
                  <a:srgbClr val="3333CC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>
                <a:latin typeface="Times New Roman" panose="02020603050405020304" pitchFamily="18" charset="0"/>
              </a:rPr>
              <a:t>.”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0113" y="2852738"/>
            <a:ext cx="5357812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Rewrite the original statement as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1979613" y="5445125"/>
          <a:ext cx="43592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4890075" imgH="3514725" progId="Equation.3">
                  <p:embed/>
                </p:oleObj>
              </mc:Choice>
              <mc:Fallback>
                <p:oleObj r:id="rId3" imgW="34890075" imgH="3514725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613" y="5445125"/>
                        <a:ext cx="435927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00113" y="4076700"/>
            <a:ext cx="5715000" cy="1347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20000"/>
              </a:spcBef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Let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): “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is female,” </a:t>
            </a:r>
          </a:p>
          <a:p>
            <a:pPr marL="457200" indent="-457200" eaLnBrk="1" hangingPunct="1">
              <a:spcBef>
                <a:spcPct val="20000"/>
              </a:spcBef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): “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is a parent,” </a:t>
            </a:r>
          </a:p>
          <a:p>
            <a:pPr marL="457200" indent="-457200" eaLnBrk="1" hangingPunct="1">
              <a:spcBef>
                <a:spcPct val="20000"/>
              </a:spcBef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x, y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): “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is the mother of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y.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” </a:t>
            </a:r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1979613" y="5876925"/>
          <a:ext cx="4330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4671000" imgH="3514725" progId="Equation.3">
                  <p:embed/>
                </p:oleObj>
              </mc:Choice>
              <mc:Fallback>
                <p:oleObj r:id="rId5" imgW="34671000" imgH="3514725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613" y="5876925"/>
                        <a:ext cx="43307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/>
      <p:bldP spid="11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400" b="0"/>
              <a:t>Translating English into Logical Expressions</a:t>
            </a:r>
            <a:endParaRPr lang="en-US" altLang="zh-CN" sz="340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42938" y="1071563"/>
            <a:ext cx="7858125" cy="54292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Examples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rabicPeriod" startAt="3"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Express the definition of a limit using quantifiers.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714375" y="2357438"/>
            <a:ext cx="7929563" cy="3929063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definition of the limit                       is:</a:t>
            </a:r>
            <a:endParaRPr kumimoji="1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813" y="3214688"/>
            <a:ext cx="7572375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“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For every real number &gt;0 there exists a real number &gt;0 such that                                                              ”     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187450" y="5013325"/>
          <a:ext cx="63881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1130200" imgH="4391025" progId="Equation.3">
                  <p:embed/>
                </p:oleObj>
              </mc:Choice>
              <mc:Fallback>
                <p:oleObj r:id="rId3" imgW="51130200" imgH="4391025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450" y="5013325"/>
                        <a:ext cx="6388100" cy="554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57250" y="4143375"/>
            <a:ext cx="7500938" cy="904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20000"/>
              </a:spcBef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Assume the domain for the variables 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, , and x consist of </a:t>
            </a:r>
          </a:p>
          <a:p>
            <a:pPr marL="457200" indent="-457200" eaLnBrk="1" hangingPunct="1">
              <a:spcBef>
                <a:spcPct val="20000"/>
              </a:spcBef>
            </a:pP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all real numbers, we have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2241550" y="3571875"/>
          <a:ext cx="43021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8176200" imgH="4391025" progId="Equation.3">
                  <p:embed/>
                </p:oleObj>
              </mc:Choice>
              <mc:Fallback>
                <p:oleObj r:id="rId5" imgW="38176200" imgH="4391025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41550" y="3571875"/>
                        <a:ext cx="4302125" cy="500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4"/>
          <p:cNvGraphicFramePr>
            <a:graphicFrameLocks noChangeAspect="1"/>
          </p:cNvGraphicFramePr>
          <p:nvPr/>
        </p:nvGraphicFramePr>
        <p:xfrm>
          <a:off x="4071938" y="2714625"/>
          <a:ext cx="1630362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4039850" imgH="4829175" progId="Equation.3">
                  <p:embed/>
                </p:oleObj>
              </mc:Choice>
              <mc:Fallback>
                <p:oleObj r:id="rId7" imgW="14039850" imgH="4829175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71938" y="2714625"/>
                        <a:ext cx="1630362" cy="560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0"/>
              <a:t>The Order of Quantifiers</a:t>
            </a:r>
            <a:endParaRPr lang="en-US" altLang="zh-CN"/>
          </a:p>
        </p:txBody>
      </p:sp>
      <p:sp>
        <p:nvSpPr>
          <p:cNvPr id="29698" name="Rectangle 3"/>
          <p:cNvSpPr>
            <a:spLocks noGrp="1"/>
          </p:cNvSpPr>
          <p:nvPr>
            <p:ph idx="1"/>
          </p:nvPr>
        </p:nvSpPr>
        <p:spPr>
          <a:xfrm>
            <a:off x="395288" y="908050"/>
            <a:ext cx="8358187" cy="537527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spcBef>
                <a:spcPct val="0"/>
              </a:spcBef>
              <a:buClr>
                <a:srgbClr val="3333CC"/>
              </a:buClr>
            </a:pPr>
            <a:r>
              <a:rPr lang="en-US" altLang="zh-CN" dirty="0">
                <a:solidFill>
                  <a:srgbClr val="3333CC"/>
                </a:solidFill>
              </a:rPr>
              <a:t>The order of nested quantifiers </a:t>
            </a:r>
            <a:r>
              <a:rPr lang="en-US" altLang="zh-CN" dirty="0">
                <a:solidFill>
                  <a:srgbClr val="FF0000"/>
                </a:solidFill>
              </a:rPr>
              <a:t>matters</a:t>
            </a:r>
            <a:r>
              <a:rPr lang="en-US" altLang="zh-CN" dirty="0">
                <a:solidFill>
                  <a:srgbClr val="3333CC"/>
                </a:solidFill>
              </a:rPr>
              <a:t> if quantifiers are of </a:t>
            </a:r>
            <a:r>
              <a:rPr lang="en-US" altLang="zh-CN" dirty="0">
                <a:solidFill>
                  <a:srgbClr val="FF0000"/>
                </a:solidFill>
              </a:rPr>
              <a:t>different</a:t>
            </a:r>
            <a:r>
              <a:rPr lang="en-US" altLang="zh-CN" dirty="0">
                <a:solidFill>
                  <a:srgbClr val="3333CC"/>
                </a:solidFill>
              </a:rPr>
              <a:t> types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</a:pPr>
            <a:endParaRPr lang="en-US" altLang="zh-CN" dirty="0">
              <a:solidFill>
                <a:srgbClr val="3333CC"/>
              </a:solidFill>
            </a:endParaRPr>
          </a:p>
          <a:p>
            <a:pPr eaLnBrk="1" hangingPunct="1">
              <a:spcBef>
                <a:spcPct val="0"/>
              </a:spcBef>
              <a:buClr>
                <a:srgbClr val="3333CC"/>
              </a:buClr>
            </a:pPr>
            <a:endParaRPr lang="en-US" altLang="zh-CN" sz="1000" dirty="0">
              <a:solidFill>
                <a:srgbClr val="3333CC"/>
              </a:solidFill>
            </a:endParaRP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None/>
            </a:pPr>
            <a:r>
              <a:rPr lang="en-US" altLang="zh-CN" dirty="0">
                <a:solidFill>
                  <a:srgbClr val="3333CC"/>
                </a:solidFill>
              </a:rPr>
              <a:t>                             </a:t>
            </a:r>
            <a:r>
              <a:rPr lang="en-US" altLang="zh-CN" dirty="0"/>
              <a:t>is not the same as 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</a:pPr>
            <a:endParaRPr lang="en-US" altLang="zh-CN" sz="1000" dirty="0">
              <a:solidFill>
                <a:srgbClr val="3333CC"/>
              </a:solidFill>
            </a:endParaRPr>
          </a:p>
          <a:p>
            <a:pPr eaLnBrk="1" hangingPunct="1">
              <a:spcBef>
                <a:spcPct val="0"/>
              </a:spcBef>
              <a:buClr>
                <a:srgbClr val="3333CC"/>
              </a:buClr>
            </a:pPr>
            <a:endParaRPr lang="en-US" altLang="zh-CN" b="0" dirty="0">
              <a:solidFill>
                <a:srgbClr val="3333CC"/>
              </a:solidFill>
            </a:endParaRPr>
          </a:p>
          <a:p>
            <a:pPr eaLnBrk="1" hangingPunct="1">
              <a:spcBef>
                <a:spcPct val="0"/>
              </a:spcBef>
              <a:buClr>
                <a:srgbClr val="3333CC"/>
              </a:buClr>
            </a:pPr>
            <a:r>
              <a:rPr lang="en-US" altLang="zh-CN" b="0" dirty="0">
                <a:solidFill>
                  <a:srgbClr val="3333CC"/>
                </a:solidFill>
              </a:rPr>
              <a:t>Example</a:t>
            </a:r>
            <a:r>
              <a:rPr lang="en-US" altLang="zh-CN" b="0" dirty="0"/>
              <a:t>: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None/>
            </a:pPr>
            <a:r>
              <a:rPr lang="en-US" altLang="zh-CN" b="0" dirty="0"/>
              <a:t>     Assume P(</a:t>
            </a:r>
            <a:r>
              <a:rPr lang="en-US" altLang="zh-CN" b="0" i="1" dirty="0" err="1"/>
              <a:t>x</a:t>
            </a:r>
            <a:r>
              <a:rPr lang="en-US" altLang="zh-CN" b="0" dirty="0" err="1"/>
              <a:t>,</a:t>
            </a:r>
            <a:r>
              <a:rPr lang="en-US" altLang="zh-CN" b="0" i="1" dirty="0" err="1"/>
              <a:t>y</a:t>
            </a:r>
            <a:r>
              <a:rPr lang="en-US" altLang="zh-CN" b="0" dirty="0"/>
              <a:t>) denote “</a:t>
            </a:r>
            <a:r>
              <a:rPr lang="en-US" altLang="zh-CN" b="0" i="1" dirty="0"/>
              <a:t>x</a:t>
            </a:r>
            <a:r>
              <a:rPr lang="en-US" altLang="zh-CN" b="0" dirty="0"/>
              <a:t> loves </a:t>
            </a:r>
            <a:r>
              <a:rPr lang="en-US" altLang="zh-CN" b="0" i="1" dirty="0"/>
              <a:t>y,</a:t>
            </a:r>
            <a:r>
              <a:rPr lang="en-US" altLang="zh-CN" b="0" dirty="0"/>
              <a:t>” where the domain for variables </a:t>
            </a:r>
            <a:r>
              <a:rPr lang="en-US" altLang="zh-CN" b="0" i="1" dirty="0"/>
              <a:t>x</a:t>
            </a:r>
            <a:r>
              <a:rPr lang="en-US" altLang="zh-CN" b="0" dirty="0"/>
              <a:t> and </a:t>
            </a:r>
            <a:r>
              <a:rPr lang="en-US" altLang="zh-CN" b="0" i="1" dirty="0"/>
              <a:t>y</a:t>
            </a:r>
            <a:r>
              <a:rPr lang="en-US" altLang="zh-CN" b="0" dirty="0"/>
              <a:t> consists of all people. Translate the following expressions into English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None/>
            </a:pPr>
            <a:r>
              <a:rPr lang="en-US" altLang="zh-CN" b="0" dirty="0"/>
              <a:t>  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None/>
            </a:pPr>
            <a:r>
              <a:rPr lang="en-US" altLang="zh-CN" sz="2600" b="0" dirty="0"/>
              <a:t>          </a:t>
            </a:r>
          </a:p>
        </p:txBody>
      </p:sp>
      <p:graphicFrame>
        <p:nvGraphicFramePr>
          <p:cNvPr id="2969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061861"/>
              </p:ext>
            </p:extLst>
          </p:nvPr>
        </p:nvGraphicFramePr>
        <p:xfrm>
          <a:off x="827088" y="2179638"/>
          <a:ext cx="1800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820775" imgH="3514725" progId="Equation.3">
                  <p:embed/>
                </p:oleObj>
              </mc:Choice>
              <mc:Fallback>
                <p:oleObj r:id="rId3" imgW="13820775" imgH="3514725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088" y="2179638"/>
                        <a:ext cx="18002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603281"/>
              </p:ext>
            </p:extLst>
          </p:nvPr>
        </p:nvGraphicFramePr>
        <p:xfrm>
          <a:off x="5148064" y="2204864"/>
          <a:ext cx="17716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3601700" imgH="3514725" progId="Equation.3">
                  <p:embed/>
                </p:oleObj>
              </mc:Choice>
              <mc:Fallback>
                <p:oleObj r:id="rId5" imgW="13601700" imgH="3514725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8064" y="2204864"/>
                        <a:ext cx="17716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177347"/>
              </p:ext>
            </p:extLst>
          </p:nvPr>
        </p:nvGraphicFramePr>
        <p:xfrm>
          <a:off x="755650" y="1628775"/>
          <a:ext cx="3914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0060900" imgH="3514725" progId="Equation.3">
                  <p:embed/>
                </p:oleObj>
              </mc:Choice>
              <mc:Fallback>
                <p:oleObj r:id="rId7" imgW="30060900" imgH="351472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5650" y="1628775"/>
                        <a:ext cx="391477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074705"/>
              </p:ext>
            </p:extLst>
          </p:nvPr>
        </p:nvGraphicFramePr>
        <p:xfrm>
          <a:off x="1115045" y="4581872"/>
          <a:ext cx="17145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3820775" imgH="3514725" progId="Equation.3">
                  <p:embed/>
                </p:oleObj>
              </mc:Choice>
              <mc:Fallback>
                <p:oleObj r:id="rId9" imgW="13820775" imgH="3514725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15045" y="4581872"/>
                        <a:ext cx="1714500" cy="474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144088"/>
              </p:ext>
            </p:extLst>
          </p:nvPr>
        </p:nvGraphicFramePr>
        <p:xfrm>
          <a:off x="1115045" y="5374034"/>
          <a:ext cx="17716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3601700" imgH="3514725" progId="Equation.3">
                  <p:embed/>
                </p:oleObj>
              </mc:Choice>
              <mc:Fallback>
                <p:oleObj r:id="rId11" imgW="13601700" imgH="3514725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15045" y="5374034"/>
                        <a:ext cx="17716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70583" y="4942234"/>
            <a:ext cx="68580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There is someone who loves everyone.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3608" y="5877272"/>
            <a:ext cx="68580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Everybody is loved by somebody.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0"/>
              <a:t>Quantifications of Two Variables</a:t>
            </a:r>
            <a:endParaRPr lang="en-US" altLang="zh-CN"/>
          </a:p>
        </p:txBody>
      </p:sp>
      <p:graphicFrame>
        <p:nvGraphicFramePr>
          <p:cNvPr id="14" name="Group 37"/>
          <p:cNvGraphicFramePr>
            <a:graphicFrameLocks noGrp="1"/>
          </p:cNvGraphicFramePr>
          <p:nvPr/>
        </p:nvGraphicFramePr>
        <p:xfrm>
          <a:off x="323850" y="908050"/>
          <a:ext cx="8443912" cy="5183188"/>
        </p:xfrm>
        <a:graphic>
          <a:graphicData uri="http://schemas.openxmlformats.org/drawingml/2006/table">
            <a:tbl>
              <a:tblPr/>
              <a:tblGrid>
                <a:gridCol w="1655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1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6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Statement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When True?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When False?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9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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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 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x, 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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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x, 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 is true for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every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pair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</a:t>
                      </a:r>
                      <a:endParaRPr kumimoji="0" lang="en-US" altLang="zh-CN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There is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pair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for which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 is false.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15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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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 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For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every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there is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for which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 is true.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There is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for which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 is false for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every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58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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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 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There is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for which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 is true for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every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For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every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there is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for which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 is false.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41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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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 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y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y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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y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There is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pair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for which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 is true.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 is false for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every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pair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0"/>
              <a:t>Negating Nested Quantifiers</a:t>
            </a:r>
            <a:endParaRPr lang="en-US" altLang="zh-CN"/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08050"/>
            <a:ext cx="8358188" cy="53752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Negating nested quantifiers by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successively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applying the rules for negating statements involving a single quantifier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Examples: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rabicPeriod"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Express the negation of the statement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 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xy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1) so that no negation precedes a quantifiers.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755650" y="2997200"/>
            <a:ext cx="7715250" cy="3357563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Solution: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                 (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</a:t>
            </a:r>
            <a:r>
              <a:rPr kumimoji="0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 </a:t>
            </a:r>
            <a:r>
              <a:rPr kumimoji="0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y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xy=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1))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                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8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≡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 </a:t>
            </a:r>
            <a:r>
              <a:rPr kumimoji="0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</a:t>
            </a:r>
            <a:r>
              <a:rPr kumimoji="0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 </a:t>
            </a:r>
            <a:r>
              <a:rPr kumimoji="0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y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xy=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1))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                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8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≡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 </a:t>
            </a:r>
            <a:r>
              <a:rPr kumimoji="0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 </a:t>
            </a:r>
            <a:r>
              <a:rPr kumimoji="0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y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</a:t>
            </a:r>
            <a:r>
              <a:rPr kumimoji="0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xy=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1))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                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8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≡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 </a:t>
            </a:r>
            <a:r>
              <a:rPr kumimoji="0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 </a:t>
            </a:r>
            <a:r>
              <a:rPr kumimoji="0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y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xy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1)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1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1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1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0"/>
              <a:t>Negating Nested Quantifiers</a:t>
            </a:r>
            <a:endParaRPr lang="en-US" altLang="zh-CN"/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836613"/>
            <a:ext cx="8358188" cy="53752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Negating nested quantifiers by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successively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applying the rules for negating statements involving a single quantifier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Examples: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rabicPeriod" startAt="2"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Use quantifiers and predicates express the fact that                               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    does not exist.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785813" y="2852738"/>
            <a:ext cx="7786688" cy="3500438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7235825" y="2076450"/>
          <a:ext cx="11207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658350" imgH="4829175" progId="Equation.3">
                  <p:embed/>
                </p:oleObj>
              </mc:Choice>
              <mc:Fallback>
                <p:oleObj r:id="rId3" imgW="9658350" imgH="4829175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35825" y="2076450"/>
                        <a:ext cx="1120775" cy="560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1069975" y="3281363"/>
          <a:ext cx="685482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54854475" imgH="4391025" progId="Equation.3">
                  <p:embed/>
                </p:oleObj>
              </mc:Choice>
              <mc:Fallback>
                <p:oleObj r:id="rId5" imgW="54854475" imgH="4391025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9975" y="3281363"/>
                        <a:ext cx="6854825" cy="554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1071563" y="3798888"/>
          <a:ext cx="6856412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54854475" imgH="4391025" progId="Equation.3">
                  <p:embed/>
                </p:oleObj>
              </mc:Choice>
              <mc:Fallback>
                <p:oleObj r:id="rId7" imgW="54854475" imgH="4391025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1563" y="3798888"/>
                        <a:ext cx="6856412" cy="554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1071563" y="4281488"/>
          <a:ext cx="691038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55292625" imgH="4391025" progId="Equation.3">
                  <p:embed/>
                </p:oleObj>
              </mc:Choice>
              <mc:Fallback>
                <p:oleObj r:id="rId9" imgW="55292625" imgH="4391025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71563" y="4281488"/>
                        <a:ext cx="6910387" cy="554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1071563" y="4710113"/>
          <a:ext cx="682783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54635400" imgH="4391025" progId="Equation.3">
                  <p:embed/>
                </p:oleObj>
              </mc:Choice>
              <mc:Fallback>
                <p:oleObj r:id="rId11" imgW="54635400" imgH="4391025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71563" y="4710113"/>
                        <a:ext cx="6827837" cy="554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7"/>
          <p:cNvGraphicFramePr>
            <a:graphicFrameLocks noChangeAspect="1"/>
          </p:cNvGraphicFramePr>
          <p:nvPr/>
        </p:nvGraphicFramePr>
        <p:xfrm>
          <a:off x="1071563" y="5210175"/>
          <a:ext cx="6443662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51568350" imgH="4391025" progId="Equation.3">
                  <p:embed/>
                </p:oleObj>
              </mc:Choice>
              <mc:Fallback>
                <p:oleObj r:id="rId13" imgW="51568350" imgH="4391025" progId="Equation.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71563" y="5210175"/>
                        <a:ext cx="6443662" cy="554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1060450" y="5781675"/>
          <a:ext cx="686911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52882800" imgH="4391025" progId="Equation.3">
                  <p:embed/>
                </p:oleObj>
              </mc:Choice>
              <mc:Fallback>
                <p:oleObj r:id="rId15" imgW="52882800" imgH="4391025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60450" y="5781675"/>
                        <a:ext cx="6869113" cy="554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0"/>
              <a:t>Homework</a:t>
            </a:r>
            <a:endParaRPr lang="en-US" altLang="zh-CN"/>
          </a:p>
        </p:txBody>
      </p:sp>
      <p:sp>
        <p:nvSpPr>
          <p:cNvPr id="37890" name="Text Box 2"/>
          <p:cNvSpPr txBox="1"/>
          <p:nvPr/>
        </p:nvSpPr>
        <p:spPr>
          <a:xfrm>
            <a:off x="714375" y="2214563"/>
            <a:ext cx="7715250" cy="2061210"/>
          </a:xfrm>
          <a:prstGeom prst="rect">
            <a:avLst/>
          </a:prstGeom>
          <a:solidFill>
            <a:srgbClr val="C2FFF0"/>
          </a:solidFill>
          <a:ln w="9525">
            <a:noFill/>
          </a:ln>
          <a:effectLst>
            <a:outerShdw dist="107763" dir="2699999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/>
            <a:r>
              <a:rPr lang="en-US" altLang="zh-CN" sz="3200" dirty="0">
                <a:solidFill>
                  <a:srgbClr val="3333FF"/>
                </a:solidFill>
                <a:latin typeface="Times New Roman" panose="02020603050405020304" pitchFamily="18" charset="0"/>
              </a:rPr>
              <a:t>Due on Mar. 4</a:t>
            </a:r>
          </a:p>
          <a:p>
            <a:pPr eaLnBrk="1" hangingPunct="1"/>
            <a:r>
              <a:rPr lang="en-US" altLang="zh-CN" sz="3200" dirty="0">
                <a:solidFill>
                  <a:srgbClr val="3333FF"/>
                </a:solidFill>
                <a:latin typeface="Arial" panose="020B0604020202020204" pitchFamily="34" charset="0"/>
              </a:rPr>
              <a:t>Sec. 1.5</a:t>
            </a:r>
            <a:endParaRPr lang="en-US" altLang="zh-CN" sz="3200" dirty="0">
              <a:solidFill>
                <a:srgbClr val="3333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6(e, f), 12(d, h, k, n), 14(c, d, e, f), 24(a, d), 32(d), 34, 38(b, d), 42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0"/>
              <a:t>Quantifiers</a:t>
            </a:r>
            <a:r>
              <a:rPr lang="zh-CN" altLang="en-US" b="0"/>
              <a:t>（量词）</a:t>
            </a:r>
          </a:p>
        </p:txBody>
      </p:sp>
      <p:sp>
        <p:nvSpPr>
          <p:cNvPr id="61442" name="Rectangle 3"/>
          <p:cNvSpPr>
            <a:spLocks noGrp="1"/>
          </p:cNvSpPr>
          <p:nvPr>
            <p:ph idx="1"/>
          </p:nvPr>
        </p:nvSpPr>
        <p:spPr>
          <a:xfrm>
            <a:off x="571500" y="1143000"/>
            <a:ext cx="8029575" cy="52324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b="0">
                <a:solidFill>
                  <a:srgbClr val="3333CC"/>
                </a:solidFill>
                <a:sym typeface="Symbol" panose="05050102010706020507" pitchFamily="18" charset="2"/>
              </a:rPr>
              <a:t>Quantifications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b="0">
                <a:sym typeface="Symbol" panose="05050102010706020507" pitchFamily="18" charset="2"/>
              </a:rPr>
              <a:t>Every computer connected to the university network is functioning properly.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b="0">
                <a:sym typeface="Symbol" panose="05050102010706020507" pitchFamily="18" charset="2"/>
              </a:rPr>
              <a:t>Students in this class are smart. </a:t>
            </a:r>
            <a:r>
              <a:rPr lang="en-US" altLang="zh-CN" b="0">
                <a:solidFill>
                  <a:srgbClr val="3333CC"/>
                </a:solidFill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0">
                <a:solidFill>
                  <a:srgbClr val="3333CC"/>
                </a:solidFill>
                <a:sym typeface="Symbol" panose="05050102010706020507" pitchFamily="18" charset="2"/>
              </a:rPr>
              <a:t>Universal quantification </a:t>
            </a:r>
            <a:r>
              <a:rPr lang="zh-CN" altLang="en-US" b="0">
                <a:solidFill>
                  <a:srgbClr val="3333CC"/>
                </a:solidFill>
                <a:sym typeface="Symbol" panose="05050102010706020507" pitchFamily="18" charset="2"/>
              </a:rPr>
              <a:t>（全称量词）</a:t>
            </a:r>
            <a:endParaRPr lang="en-US" altLang="zh-CN" b="0">
              <a:solidFill>
                <a:srgbClr val="3333CC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0">
                <a:solidFill>
                  <a:srgbClr val="3333CC"/>
                </a:solidFill>
                <a:sym typeface="Symbol" panose="05050102010706020507" pitchFamily="18" charset="2"/>
              </a:rPr>
              <a:t>Existential quantification </a:t>
            </a:r>
            <a:r>
              <a:rPr lang="zh-CN" altLang="en-US" b="0">
                <a:solidFill>
                  <a:srgbClr val="3333CC"/>
                </a:solidFill>
                <a:sym typeface="Symbol" panose="05050102010706020507" pitchFamily="18" charset="2"/>
              </a:rPr>
              <a:t>（存在量词）</a:t>
            </a:r>
            <a:endParaRPr lang="en-US" altLang="zh-CN" b="0">
              <a:solidFill>
                <a:srgbClr val="3333CC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0">
                <a:solidFill>
                  <a:srgbClr val="3333CC"/>
                </a:solidFill>
                <a:sym typeface="Symbol" panose="05050102010706020507" pitchFamily="18" charset="2"/>
              </a:rPr>
              <a:t>Predicate</a:t>
            </a:r>
            <a:r>
              <a:rPr lang="en-US" altLang="zh-CN" b="0">
                <a:solidFill>
                  <a:srgbClr val="3333CC"/>
                </a:solidFill>
              </a:rPr>
              <a:t> logic (calculus):  </a:t>
            </a:r>
            <a:r>
              <a:rPr lang="en-US" altLang="zh-CN" b="0"/>
              <a:t>the area of logic that deals with </a:t>
            </a:r>
            <a:r>
              <a:rPr lang="en-US" altLang="zh-CN" b="0">
                <a:sym typeface="Symbol" panose="05050102010706020507" pitchFamily="18" charset="2"/>
              </a:rPr>
              <a:t>predicate</a:t>
            </a:r>
            <a:r>
              <a:rPr lang="en-US" altLang="zh-CN" b="0"/>
              <a:t> and quantifiers.</a:t>
            </a:r>
          </a:p>
          <a:p>
            <a:pPr eaLnBrk="1" hangingPunct="1">
              <a:lnSpc>
                <a:spcPct val="120000"/>
              </a:lnSpc>
            </a:pPr>
            <a:endParaRPr lang="en-US" altLang="zh-CN" sz="2600" b="0">
              <a:solidFill>
                <a:srgbClr val="3333CC"/>
              </a:solidFill>
              <a:sym typeface="Symbol" panose="05050102010706020507" pitchFamily="18" charset="2"/>
            </a:endParaRPr>
          </a:p>
        </p:txBody>
      </p:sp>
      <p:sp>
        <p:nvSpPr>
          <p:cNvPr id="6144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>
                <a:latin typeface="Times New Roman" panose="02020603050405020304" pitchFamily="18" charset="0"/>
              </a:r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0"/>
              <a:t>Propositional Normal Forms (</a:t>
            </a:r>
            <a:r>
              <a:rPr lang="zh-CN" altLang="en-US"/>
              <a:t>命题范式</a:t>
            </a:r>
            <a:r>
              <a:rPr lang="en-US" altLang="zh-CN"/>
              <a:t>)</a:t>
            </a:r>
            <a:endParaRPr lang="en-US" altLang="zh-CN" b="0"/>
          </a:p>
        </p:txBody>
      </p:sp>
      <p:sp>
        <p:nvSpPr>
          <p:cNvPr id="39938" name="内容占位符 6"/>
          <p:cNvSpPr>
            <a:spLocks noGrp="1"/>
          </p:cNvSpPr>
          <p:nvPr>
            <p:ph idx="1"/>
          </p:nvPr>
        </p:nvSpPr>
        <p:spPr>
          <a:xfrm>
            <a:off x="685800" y="1125538"/>
            <a:ext cx="8101013" cy="5122862"/>
          </a:xfrm>
        </p:spPr>
        <p:txBody>
          <a:bodyPr vert="horz" wrap="square" lIns="91440" tIns="45720" rIns="91440" bIns="45720" anchor="t" anchorCtr="0"/>
          <a:lstStyle/>
          <a:p>
            <a:r>
              <a:rPr lang="en-US" altLang="zh-CN" b="0" dirty="0"/>
              <a:t>Literal: </a:t>
            </a:r>
            <a:r>
              <a:rPr lang="en-US" altLang="zh-CN" i="1" dirty="0"/>
              <a:t>p</a:t>
            </a:r>
            <a:r>
              <a:rPr lang="en-US" altLang="zh-CN" dirty="0"/>
              <a:t> or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p  (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字面量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zh-CN" sz="2000" b="0" dirty="0"/>
              <a:t>A letter or symbol that stands for itself as opposed to a feature, function, or entity associated with it in a programming language</a:t>
            </a:r>
            <a:r>
              <a:rPr lang="en-US" altLang="zh-CN" sz="2000" i="1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endParaRPr lang="en-US" altLang="zh-CN" i="1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sz="1000" b="0" i="1" dirty="0"/>
          </a:p>
          <a:p>
            <a:pPr>
              <a:buNone/>
            </a:pPr>
            <a:r>
              <a:rPr lang="en-US" altLang="zh-CN" dirty="0"/>
              <a:t>【Definition】 </a:t>
            </a:r>
            <a:r>
              <a:rPr lang="en-US" altLang="zh-CN" b="0" dirty="0"/>
              <a:t>Disjunctions (conjunctions) with literals as</a:t>
            </a:r>
          </a:p>
          <a:p>
            <a:pPr>
              <a:buNone/>
            </a:pPr>
            <a:r>
              <a:rPr lang="en-US" altLang="zh-CN" b="0" dirty="0"/>
              <a:t>  disjuncts (conjuncts) are called </a:t>
            </a:r>
            <a:r>
              <a:rPr lang="en-US" altLang="zh-CN" i="1" dirty="0">
                <a:solidFill>
                  <a:srgbClr val="3333FF"/>
                </a:solidFill>
              </a:rPr>
              <a:t>disjunctive (conjunctive)</a:t>
            </a:r>
          </a:p>
          <a:p>
            <a:pPr>
              <a:buNone/>
            </a:pPr>
            <a:r>
              <a:rPr lang="en-US" altLang="zh-CN" i="1" dirty="0">
                <a:solidFill>
                  <a:srgbClr val="3333FF"/>
                </a:solidFill>
              </a:rPr>
              <a:t>  clauses(</a:t>
            </a:r>
            <a:r>
              <a:rPr lang="en-US" altLang="zh-CN" dirty="0" err="1">
                <a:solidFill>
                  <a:srgbClr val="3333FF"/>
                </a:solidFill>
                <a:latin typeface="黑体" panose="02010609060101010101" charset="-122"/>
                <a:ea typeface="黑体" panose="02010609060101010101" charset="-122"/>
              </a:rPr>
              <a:t>析取</a:t>
            </a:r>
            <a:r>
              <a:rPr lang="en-US" altLang="zh-CN" dirty="0">
                <a:solidFill>
                  <a:srgbClr val="3333FF"/>
                </a:solidFill>
                <a:latin typeface="黑体" panose="02010609060101010101" charset="-122"/>
                <a:ea typeface="黑体" panose="02010609060101010101" charset="-122"/>
              </a:rPr>
              <a:t>/</a:t>
            </a:r>
            <a:r>
              <a:rPr lang="en-US" altLang="zh-CN" dirty="0" err="1">
                <a:solidFill>
                  <a:srgbClr val="3333FF"/>
                </a:solidFill>
                <a:latin typeface="黑体" panose="02010609060101010101" charset="-122"/>
                <a:ea typeface="黑体" panose="02010609060101010101" charset="-122"/>
              </a:rPr>
              <a:t>和取</a:t>
            </a:r>
            <a:r>
              <a:rPr lang="en-US" altLang="zh-CN" sz="2800" dirty="0" err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子句</a:t>
            </a:r>
            <a:r>
              <a:rPr lang="en-US" altLang="zh-CN" i="1" dirty="0">
                <a:solidFill>
                  <a:srgbClr val="3333FF"/>
                </a:solidFill>
              </a:rPr>
              <a:t>)</a:t>
            </a:r>
            <a:r>
              <a:rPr lang="en-US" altLang="zh-CN" i="1" dirty="0"/>
              <a:t>.</a:t>
            </a:r>
            <a:r>
              <a:rPr lang="en-US" altLang="zh-CN" b="0" dirty="0"/>
              <a:t> Disjunctive and conjunctive clauses are simply called clauses.   </a:t>
            </a:r>
            <a:endParaRPr lang="en-US" altLang="zh-CN" sz="1000" b="0" dirty="0"/>
          </a:p>
          <a:p>
            <a:r>
              <a:rPr lang="en-US" altLang="zh-CN" b="0" dirty="0">
                <a:solidFill>
                  <a:srgbClr val="3333FF"/>
                </a:solidFill>
              </a:rPr>
              <a:t>Examples</a:t>
            </a:r>
            <a:r>
              <a:rPr lang="en-US" altLang="zh-CN" b="0" dirty="0"/>
              <a:t>:</a:t>
            </a:r>
          </a:p>
          <a:p>
            <a:pPr lvl="1"/>
            <a:r>
              <a:rPr lang="en-US" altLang="zh-CN" sz="2400" b="0" i="1" dirty="0">
                <a:sym typeface="Symbol" panose="05050102010706020507" pitchFamily="18" charset="2"/>
              </a:rPr>
              <a:t>q</a:t>
            </a:r>
            <a:r>
              <a:rPr lang="en-US" altLang="zh-CN" sz="2400" b="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</a:t>
            </a:r>
            <a:r>
              <a:rPr lang="en-US" altLang="zh-CN" sz="2400" b="0" dirty="0">
                <a:sym typeface="Symbol" panose="05050102010706020507" pitchFamily="18" charset="2"/>
              </a:rPr>
              <a:t> </a:t>
            </a:r>
            <a:r>
              <a:rPr lang="en-US" altLang="zh-CN" sz="2400" b="0" i="1" dirty="0">
                <a:sym typeface="Symbol" panose="05050102010706020507" pitchFamily="18" charset="2"/>
              </a:rPr>
              <a:t>r</a:t>
            </a:r>
            <a:endParaRPr lang="en-US" altLang="zh-CN" sz="2400" b="0" dirty="0">
              <a:sym typeface="Symbol" panose="05050102010706020507" pitchFamily="18" charset="2"/>
            </a:endParaRPr>
          </a:p>
          <a:p>
            <a:pPr lvl="1"/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 </a:t>
            </a:r>
            <a:r>
              <a:rPr lang="en-US" altLang="zh-CN" sz="2400" b="0" i="1" dirty="0">
                <a:sym typeface="Symbol" panose="05050102010706020507" pitchFamily="18" charset="2"/>
              </a:rPr>
              <a:t>q</a:t>
            </a:r>
            <a:r>
              <a:rPr lang="en-US" altLang="zh-CN" sz="2400" b="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</a:t>
            </a:r>
            <a:r>
              <a:rPr lang="en-US" altLang="zh-CN" sz="2400" b="0" dirty="0">
                <a:sym typeface="Symbol" panose="05050102010706020507" pitchFamily="18" charset="2"/>
              </a:rPr>
              <a:t> </a:t>
            </a:r>
            <a:r>
              <a:rPr lang="en-US" altLang="zh-CN" sz="2400" b="0" i="1" dirty="0">
                <a:sym typeface="Symbol" panose="05050102010706020507" pitchFamily="18" charset="2"/>
              </a:rPr>
              <a:t>p</a:t>
            </a:r>
          </a:p>
          <a:p>
            <a:pPr lvl="1"/>
            <a:r>
              <a:rPr lang="en-US" altLang="zh-CN" sz="2400" b="0" i="1" dirty="0"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ym typeface="Symbol" panose="05050102010706020507" pitchFamily="18" charset="2"/>
              </a:rPr>
              <a:t></a:t>
            </a:r>
            <a:r>
              <a:rPr lang="en-US" altLang="zh-CN" sz="2400" b="0" dirty="0">
                <a:sym typeface="Symbol" panose="05050102010706020507" pitchFamily="18" charset="2"/>
              </a:rPr>
              <a:t> </a:t>
            </a:r>
            <a:r>
              <a:rPr lang="en-US" altLang="zh-CN" sz="2400" b="0" i="1" dirty="0">
                <a:sym typeface="Symbol" panose="05050102010706020507" pitchFamily="18" charset="2"/>
              </a:rPr>
              <a:t>q</a:t>
            </a:r>
            <a:r>
              <a:rPr lang="en-US" altLang="zh-CN" sz="2400" b="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</a:t>
            </a:r>
            <a:r>
              <a:rPr lang="en-US" altLang="zh-CN" sz="2400" b="0" dirty="0">
                <a:sym typeface="Symbol" panose="05050102010706020507" pitchFamily="18" charset="2"/>
              </a:rPr>
              <a:t> </a:t>
            </a:r>
            <a:r>
              <a:rPr lang="en-US" altLang="zh-CN" sz="2400" b="0" i="1" dirty="0">
                <a:sym typeface="Symbol" panose="05050102010706020507" pitchFamily="18" charset="2"/>
              </a:rPr>
              <a:t>r</a:t>
            </a:r>
            <a:endParaRPr lang="en-US" altLang="zh-CN" sz="2400" b="0" i="1" dirty="0"/>
          </a:p>
          <a:p>
            <a:endParaRPr lang="zh-CN" altLang="en-US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4467225" y="4619625"/>
            <a:ext cx="359886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Disjunctive clause  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9938" y="5149850"/>
            <a:ext cx="2532062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Conjunctive clause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35500" y="5670550"/>
            <a:ext cx="170497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Not a clause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0"/>
              <a:t>Conjunctive Normal Form (CNF)</a:t>
            </a:r>
            <a:endParaRPr lang="en-US" altLang="zh-CN"/>
          </a:p>
        </p:txBody>
      </p:sp>
      <p:sp>
        <p:nvSpPr>
          <p:cNvPr id="41986" name="内容占位符 6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en-US" altLang="zh-CN"/>
              <a:t>【Definition】</a:t>
            </a:r>
            <a:r>
              <a:rPr lang="en-US" altLang="zh-CN" b="0"/>
              <a:t>A</a:t>
            </a:r>
            <a:r>
              <a:rPr lang="en-US" altLang="zh-CN"/>
              <a:t> </a:t>
            </a:r>
            <a:r>
              <a:rPr lang="en-US" altLang="zh-CN" b="0"/>
              <a:t>conjunction with disjunctive clauses as its</a:t>
            </a:r>
          </a:p>
          <a:p>
            <a:pPr>
              <a:buNone/>
            </a:pPr>
            <a:r>
              <a:rPr lang="en-US" altLang="zh-CN" b="0"/>
              <a:t>conjuncts is said to be in </a:t>
            </a:r>
            <a:r>
              <a:rPr lang="en-US" altLang="zh-CN" i="1">
                <a:solidFill>
                  <a:srgbClr val="3333FF"/>
                </a:solidFill>
              </a:rPr>
              <a:t>conjunctive normal form</a:t>
            </a:r>
            <a:r>
              <a:rPr lang="en-US" altLang="zh-CN" b="0"/>
              <a:t>. </a:t>
            </a:r>
            <a:br>
              <a:rPr lang="en-US" altLang="zh-CN" b="0"/>
            </a:b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（合取范式）</a:t>
            </a:r>
            <a:endParaRPr lang="en-US" altLang="zh-CN" b="0"/>
          </a:p>
          <a:p>
            <a:pPr algn="ctr">
              <a:buNone/>
            </a:pPr>
            <a:r>
              <a:rPr lang="en-US" altLang="zh-CN" b="0">
                <a:latin typeface="Arial" panose="020B0604020202020204" pitchFamily="34" charset="0"/>
              </a:rPr>
              <a:t>(</a:t>
            </a:r>
            <a:r>
              <a:rPr lang="en-US" altLang="zh-CN" b="0" i="1">
                <a:latin typeface="Arial" panose="020B0604020202020204" pitchFamily="34" charset="0"/>
              </a:rPr>
              <a:t>A</a:t>
            </a:r>
            <a:r>
              <a:rPr lang="en-US" altLang="zh-CN" b="0" i="1" baseline="-25000">
                <a:latin typeface="Arial" panose="020B0604020202020204" pitchFamily="34" charset="0"/>
              </a:rPr>
              <a:t>11</a:t>
            </a:r>
            <a:r>
              <a:rPr lang="en-US" altLang="zh-CN" b="0" baseline="-25000">
                <a:latin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b="0">
                <a:latin typeface="Arial" panose="020B0604020202020204" pitchFamily="34" charset="0"/>
                <a:sym typeface="Symbol" panose="05050102010706020507" pitchFamily="18" charset="2"/>
              </a:rPr>
              <a:t> …</a:t>
            </a:r>
            <a:r>
              <a:rPr lang="en-US" altLang="zh-CN" b="0" baseline="-25000">
                <a:latin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b="0" baseline="-25000">
                <a:latin typeface="Arial" panose="020B0604020202020204" pitchFamily="34" charset="0"/>
              </a:rPr>
              <a:t> </a:t>
            </a:r>
            <a:r>
              <a:rPr lang="en-US" altLang="zh-CN" b="0" i="1">
                <a:latin typeface="Arial" panose="020B0604020202020204" pitchFamily="34" charset="0"/>
              </a:rPr>
              <a:t>A</a:t>
            </a:r>
            <a:r>
              <a:rPr lang="en-US" altLang="zh-CN" b="0" i="1" baseline="-25000">
                <a:latin typeface="Arial" panose="020B0604020202020204" pitchFamily="34" charset="0"/>
              </a:rPr>
              <a:t>1n</a:t>
            </a:r>
            <a:r>
              <a:rPr lang="en-US" altLang="zh-CN" b="0" i="1" baseline="-46000">
                <a:latin typeface="Arial" panose="020B0604020202020204" pitchFamily="34" charset="0"/>
              </a:rPr>
              <a:t>1</a:t>
            </a:r>
            <a:r>
              <a:rPr lang="en-US" altLang="zh-CN" b="0">
                <a:latin typeface="Arial" panose="020B0604020202020204" pitchFamily="34" charset="0"/>
              </a:rPr>
              <a:t>)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 … </a:t>
            </a:r>
            <a:r>
              <a:rPr lang="en-US" altLang="zh-CN" b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b="0">
                <a:latin typeface="Arial" panose="020B0604020202020204" pitchFamily="34" charset="0"/>
              </a:rPr>
              <a:t>(</a:t>
            </a:r>
            <a:r>
              <a:rPr lang="en-US" altLang="zh-CN" b="0" i="1">
                <a:latin typeface="Arial" panose="020B0604020202020204" pitchFamily="34" charset="0"/>
              </a:rPr>
              <a:t>A</a:t>
            </a:r>
            <a:r>
              <a:rPr lang="en-US" altLang="zh-CN" b="0" i="1" baseline="-25000">
                <a:latin typeface="Arial" panose="020B0604020202020204" pitchFamily="34" charset="0"/>
              </a:rPr>
              <a:t>k1</a:t>
            </a:r>
            <a:r>
              <a:rPr lang="en-US" altLang="zh-CN" b="0" baseline="-25000">
                <a:latin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b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b="0">
                <a:latin typeface="Arial" panose="020B0604020202020204" pitchFamily="34" charset="0"/>
              </a:rPr>
              <a:t>…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b="0" baseline="-25000">
                <a:latin typeface="Arial" panose="020B0604020202020204" pitchFamily="34" charset="0"/>
              </a:rPr>
              <a:t> </a:t>
            </a:r>
            <a:r>
              <a:rPr lang="en-US" altLang="zh-CN" b="0" i="1">
                <a:latin typeface="Arial" panose="020B0604020202020204" pitchFamily="34" charset="0"/>
              </a:rPr>
              <a:t>A</a:t>
            </a:r>
            <a:r>
              <a:rPr lang="en-US" altLang="zh-CN" b="0" i="1" baseline="-25000">
                <a:latin typeface="Arial" panose="020B0604020202020204" pitchFamily="34" charset="0"/>
              </a:rPr>
              <a:t>kn</a:t>
            </a:r>
            <a:r>
              <a:rPr lang="en-US" altLang="zh-CN" b="0" i="1" baseline="-46000">
                <a:latin typeface="Arial" panose="020B0604020202020204" pitchFamily="34" charset="0"/>
              </a:rPr>
              <a:t>K</a:t>
            </a:r>
            <a:r>
              <a:rPr lang="en-US" altLang="zh-CN" b="0">
                <a:latin typeface="Arial" panose="020B0604020202020204" pitchFamily="34" charset="0"/>
              </a:rPr>
              <a:t>)</a:t>
            </a:r>
            <a:endParaRPr lang="en-US" altLang="zh-CN" b="0"/>
          </a:p>
          <a:p>
            <a:pPr>
              <a:buNone/>
            </a:pPr>
            <a:endParaRPr lang="en-US" altLang="zh-CN" sz="1000" b="0"/>
          </a:p>
          <a:p>
            <a:r>
              <a:rPr lang="en-US" altLang="zh-CN" b="0">
                <a:solidFill>
                  <a:srgbClr val="3333FF"/>
                </a:solidFill>
              </a:rPr>
              <a:t>Examples</a:t>
            </a:r>
            <a:r>
              <a:rPr lang="en-US" altLang="zh-CN" b="0"/>
              <a:t>:</a:t>
            </a:r>
          </a:p>
          <a:p>
            <a:pPr lvl="1"/>
            <a:r>
              <a:rPr lang="en-US" altLang="zh-CN" sz="2400" b="0" i="1"/>
              <a:t>p </a:t>
            </a:r>
            <a:r>
              <a:rPr lang="en-US" altLang="zh-CN" sz="2400"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ym typeface="Symbol" panose="05050102010706020507" pitchFamily="18" charset="2"/>
              </a:rPr>
              <a:t> (</a:t>
            </a:r>
            <a:r>
              <a:rPr lang="en-US" altLang="zh-CN" sz="2400" b="0" i="1">
                <a:sym typeface="Symbol" panose="05050102010706020507" pitchFamily="18" charset="2"/>
              </a:rPr>
              <a:t>q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ym typeface="Symbol" panose="05050102010706020507" pitchFamily="18" charset="2"/>
              </a:rPr>
              <a:t>r</a:t>
            </a:r>
            <a:r>
              <a:rPr lang="en-US" altLang="zh-CN" sz="2400" b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 </a:t>
            </a:r>
            <a:r>
              <a:rPr lang="en-US" altLang="zh-CN" sz="2400" b="0" i="1">
                <a:sym typeface="Symbol" panose="05050102010706020507" pitchFamily="18" charset="2"/>
              </a:rPr>
              <a:t>q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ym typeface="Symbol" panose="05050102010706020507" pitchFamily="18" charset="2"/>
              </a:rPr>
              <a:t>p</a:t>
            </a:r>
          </a:p>
          <a:p>
            <a:pPr lvl="1"/>
            <a:r>
              <a:rPr lang="en-US" altLang="zh-CN" sz="2400" b="0" i="1">
                <a:sym typeface="Symbol" panose="05050102010706020507" pitchFamily="18" charset="2"/>
              </a:rPr>
              <a:t>p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ym typeface="Symbol" panose="05050102010706020507" pitchFamily="18" charset="2"/>
              </a:rPr>
              <a:t> ((</a:t>
            </a:r>
            <a:r>
              <a:rPr lang="en-US" altLang="zh-CN" sz="2400" b="0" i="1">
                <a:sym typeface="Symbol" panose="05050102010706020507" pitchFamily="18" charset="2"/>
              </a:rPr>
              <a:t>p </a:t>
            </a:r>
            <a:r>
              <a:rPr lang="en-US" altLang="zh-CN" sz="2400"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ym typeface="Symbol" panose="05050102010706020507" pitchFamily="18" charset="2"/>
              </a:rPr>
              <a:t>q</a:t>
            </a:r>
            <a:r>
              <a:rPr lang="en-US" altLang="zh-CN" sz="2400" b="0">
                <a:sym typeface="Symbol" panose="05050102010706020507" pitchFamily="18" charset="2"/>
              </a:rPr>
              <a:t>) </a:t>
            </a:r>
            <a:r>
              <a:rPr lang="en-US" altLang="zh-CN" sz="2400"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ym typeface="Symbol" panose="05050102010706020507" pitchFamily="18" charset="2"/>
              </a:rPr>
              <a:t>r)</a:t>
            </a:r>
            <a:endParaRPr lang="en-US" altLang="zh-CN" sz="2400" b="0" i="1"/>
          </a:p>
          <a:p>
            <a:endParaRPr lang="zh-CN" altLang="en-US" b="0"/>
          </a:p>
        </p:txBody>
      </p:sp>
      <p:sp>
        <p:nvSpPr>
          <p:cNvPr id="8" name="TextBox 7"/>
          <p:cNvSpPr txBox="1"/>
          <p:nvPr/>
        </p:nvSpPr>
        <p:spPr>
          <a:xfrm>
            <a:off x="3923665" y="3429000"/>
            <a:ext cx="357188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000">
                <a:solidFill>
                  <a:srgbClr val="FF0000"/>
                </a:solidFill>
                <a:latin typeface="Tahoma" panose="020B0604030504040204" pitchFamily="34" charset="0"/>
              </a:rPr>
              <a:t>√</a:t>
            </a:r>
            <a:endParaRPr lang="zh-CN" altLang="en-US" sz="2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3665" y="3932873"/>
            <a:ext cx="357188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000">
                <a:solidFill>
                  <a:srgbClr val="FF0000"/>
                </a:solidFill>
                <a:latin typeface="Tahoma" panose="020B0604030504040204" pitchFamily="34" charset="0"/>
              </a:rPr>
              <a:t>√</a:t>
            </a:r>
            <a:endParaRPr lang="zh-CN" altLang="en-US" sz="2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3348" y="4437380"/>
            <a:ext cx="357187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endParaRPr lang="zh-CN" altLang="en-US" sz="2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0"/>
              <a:t>Disjunctive Normal Form (DNF)</a:t>
            </a:r>
            <a:endParaRPr lang="en-US" altLang="zh-CN"/>
          </a:p>
        </p:txBody>
      </p:sp>
      <p:sp>
        <p:nvSpPr>
          <p:cNvPr id="8" name="TextBox 7"/>
          <p:cNvSpPr txBox="1"/>
          <p:nvPr/>
        </p:nvSpPr>
        <p:spPr>
          <a:xfrm>
            <a:off x="4143375" y="3359468"/>
            <a:ext cx="357188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000">
                <a:solidFill>
                  <a:srgbClr val="FF0000"/>
                </a:solidFill>
                <a:latin typeface="Tahoma" panose="020B0604030504040204" pitchFamily="34" charset="0"/>
              </a:rPr>
              <a:t>√</a:t>
            </a:r>
            <a:endParaRPr lang="zh-CN" altLang="en-US" sz="2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43375" y="3788093"/>
            <a:ext cx="357188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000">
                <a:solidFill>
                  <a:srgbClr val="FF0000"/>
                </a:solidFill>
                <a:latin typeface="Tahoma" panose="020B0604030504040204" pitchFamily="34" charset="0"/>
              </a:rPr>
              <a:t>√</a:t>
            </a:r>
            <a:endParaRPr lang="zh-CN" altLang="en-US" sz="2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4813" y="4673918"/>
            <a:ext cx="357187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endParaRPr lang="zh-CN" altLang="en-US" sz="2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3375" y="4288155"/>
            <a:ext cx="357188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000">
                <a:solidFill>
                  <a:srgbClr val="FF0000"/>
                </a:solidFill>
                <a:latin typeface="Tahoma" panose="020B0604030504040204" pitchFamily="34" charset="0"/>
              </a:rPr>
              <a:t>√</a:t>
            </a:r>
            <a:endParaRPr lang="zh-CN" altLang="en-US" sz="2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内容占位符 6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en-US" altLang="zh-CN" dirty="0"/>
              <a:t>【</a:t>
            </a:r>
            <a:r>
              <a:rPr lang="en-US" altLang="zh-CN" dirty="0" err="1"/>
              <a:t>Definition】</a:t>
            </a:r>
            <a:r>
              <a:rPr lang="en-US" altLang="zh-CN" b="0" dirty="0" err="1"/>
              <a:t>A</a:t>
            </a:r>
            <a:r>
              <a:rPr lang="en-US" altLang="zh-CN" dirty="0"/>
              <a:t> </a:t>
            </a:r>
            <a:r>
              <a:rPr lang="en-US" altLang="zh-CN" b="0" dirty="0"/>
              <a:t>disjunction with conjunctive clauses as its</a:t>
            </a:r>
          </a:p>
          <a:p>
            <a:pPr>
              <a:buNone/>
            </a:pPr>
            <a:r>
              <a:rPr lang="en-US" altLang="zh-CN" b="0" dirty="0"/>
              <a:t>disjuncts is said to be in </a:t>
            </a:r>
            <a:r>
              <a:rPr lang="en-US" altLang="zh-CN" i="1" dirty="0">
                <a:solidFill>
                  <a:srgbClr val="3333FF"/>
                </a:solidFill>
              </a:rPr>
              <a:t>disjunctive normal form</a:t>
            </a:r>
            <a:r>
              <a:rPr lang="en-US" altLang="zh-CN" b="0" dirty="0"/>
              <a:t>. </a:t>
            </a:r>
            <a:br>
              <a:rPr lang="en-US" altLang="zh-CN" b="0" dirty="0"/>
            </a:b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（析取范式）</a:t>
            </a:r>
            <a:endParaRPr lang="en-US" altLang="zh-CN" b="0" dirty="0"/>
          </a:p>
          <a:p>
            <a:pPr algn="ctr">
              <a:buNone/>
            </a:pPr>
            <a:r>
              <a:rPr lang="en-US" altLang="zh-CN" b="0" dirty="0">
                <a:latin typeface="Arial" panose="020B0604020202020204" pitchFamily="34" charset="0"/>
              </a:rPr>
              <a:t>(</a:t>
            </a:r>
            <a:r>
              <a:rPr lang="en-US" altLang="zh-CN" b="0" i="1" dirty="0">
                <a:latin typeface="Arial" panose="020B0604020202020204" pitchFamily="34" charset="0"/>
              </a:rPr>
              <a:t>A</a:t>
            </a:r>
            <a:r>
              <a:rPr lang="en-US" altLang="zh-CN" b="0" baseline="-25000" dirty="0">
                <a:latin typeface="Arial" panose="020B0604020202020204" pitchFamily="34" charset="0"/>
              </a:rPr>
              <a:t>11 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b="0" dirty="0">
                <a:latin typeface="Arial" panose="020B0604020202020204" pitchFamily="34" charset="0"/>
                <a:sym typeface="Symbol" panose="05050102010706020507" pitchFamily="18" charset="2"/>
              </a:rPr>
              <a:t> …</a:t>
            </a:r>
            <a:r>
              <a:rPr lang="en-US" altLang="zh-CN" b="0" baseline="-25000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b="0" baseline="-25000" dirty="0">
                <a:latin typeface="Arial" panose="020B0604020202020204" pitchFamily="34" charset="0"/>
              </a:rPr>
              <a:t> </a:t>
            </a:r>
            <a:r>
              <a:rPr lang="en-US" altLang="zh-CN" b="0" i="1" dirty="0">
                <a:latin typeface="Arial" panose="020B0604020202020204" pitchFamily="34" charset="0"/>
              </a:rPr>
              <a:t>A</a:t>
            </a:r>
            <a:r>
              <a:rPr lang="en-US" altLang="zh-CN" b="0" i="1" baseline="-25000" dirty="0">
                <a:latin typeface="Arial" panose="020B0604020202020204" pitchFamily="34" charset="0"/>
              </a:rPr>
              <a:t>1n</a:t>
            </a:r>
            <a:r>
              <a:rPr lang="en-US" altLang="zh-CN" b="0" i="1" baseline="-46000" dirty="0">
                <a:latin typeface="Arial" panose="020B0604020202020204" pitchFamily="34" charset="0"/>
              </a:rPr>
              <a:t>1</a:t>
            </a:r>
            <a:r>
              <a:rPr lang="en-US" altLang="zh-CN" b="0" dirty="0">
                <a:latin typeface="Arial" panose="020B0604020202020204" pitchFamily="34" charset="0"/>
              </a:rPr>
              <a:t>) 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b="0" dirty="0">
                <a:latin typeface="Arial" panose="020B0604020202020204" pitchFamily="34" charset="0"/>
                <a:sym typeface="Symbol" panose="05050102010706020507" pitchFamily="18" charset="2"/>
              </a:rPr>
              <a:t> …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b="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b="0" dirty="0">
                <a:latin typeface="Arial" panose="020B0604020202020204" pitchFamily="34" charset="0"/>
              </a:rPr>
              <a:t>(</a:t>
            </a:r>
            <a:r>
              <a:rPr lang="en-US" altLang="zh-CN" b="0" i="1" dirty="0">
                <a:latin typeface="Arial" panose="020B0604020202020204" pitchFamily="34" charset="0"/>
              </a:rPr>
              <a:t>A</a:t>
            </a:r>
            <a:r>
              <a:rPr lang="en-US" altLang="zh-CN" b="0" i="1" baseline="-25000" dirty="0">
                <a:latin typeface="Arial" panose="020B0604020202020204" pitchFamily="34" charset="0"/>
              </a:rPr>
              <a:t>k1</a:t>
            </a:r>
            <a:r>
              <a:rPr lang="en-US" altLang="zh-CN" b="0" baseline="-25000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b="0" dirty="0">
                <a:latin typeface="Arial" panose="020B0604020202020204" pitchFamily="34" charset="0"/>
              </a:rPr>
              <a:t>…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b="0" baseline="-25000" dirty="0">
                <a:latin typeface="Arial" panose="020B0604020202020204" pitchFamily="34" charset="0"/>
              </a:rPr>
              <a:t> </a:t>
            </a:r>
            <a:r>
              <a:rPr lang="en-US" altLang="zh-CN" b="0" i="1" dirty="0" err="1">
                <a:latin typeface="Arial" panose="020B0604020202020204" pitchFamily="34" charset="0"/>
              </a:rPr>
              <a:t>A</a:t>
            </a:r>
            <a:r>
              <a:rPr lang="en-US" altLang="zh-CN" b="0" i="1" baseline="-25000" dirty="0" err="1">
                <a:latin typeface="Arial" panose="020B0604020202020204" pitchFamily="34" charset="0"/>
              </a:rPr>
              <a:t>kn</a:t>
            </a:r>
            <a:r>
              <a:rPr lang="en-US" altLang="zh-CN" b="0" i="1" baseline="-46000" dirty="0" err="1">
                <a:latin typeface="Arial" panose="020B0604020202020204" pitchFamily="34" charset="0"/>
              </a:rPr>
              <a:t>K</a:t>
            </a:r>
            <a:r>
              <a:rPr lang="en-US" altLang="zh-CN" b="0" dirty="0">
                <a:latin typeface="Arial" panose="020B0604020202020204" pitchFamily="34" charset="0"/>
              </a:rPr>
              <a:t>)</a:t>
            </a:r>
            <a:endParaRPr lang="en-US" altLang="zh-CN" sz="1000" b="0" dirty="0"/>
          </a:p>
          <a:p>
            <a:r>
              <a:rPr lang="en-US" altLang="zh-CN" b="0" dirty="0">
                <a:solidFill>
                  <a:srgbClr val="3333FF"/>
                </a:solidFill>
              </a:rPr>
              <a:t>Examples</a:t>
            </a:r>
            <a:r>
              <a:rPr lang="en-US" altLang="zh-CN" b="0" dirty="0"/>
              <a:t>:</a:t>
            </a:r>
          </a:p>
          <a:p>
            <a:pPr lvl="1"/>
            <a:r>
              <a:rPr lang="en-US" altLang="zh-CN" sz="2400" b="0" dirty="0"/>
              <a:t>(</a:t>
            </a:r>
            <a:r>
              <a:rPr lang="en-US" altLang="zh-CN" sz="2400" b="0" i="1" dirty="0"/>
              <a:t>p </a:t>
            </a:r>
            <a:r>
              <a:rPr lang="en-US" altLang="zh-CN" sz="2400" dirty="0">
                <a:sym typeface="Symbol" panose="05050102010706020507" pitchFamily="18" charset="2"/>
              </a:rPr>
              <a:t></a:t>
            </a:r>
            <a:r>
              <a:rPr lang="en-US" altLang="zh-CN" sz="2400" b="0" dirty="0">
                <a:sym typeface="Symbol" panose="05050102010706020507" pitchFamily="18" charset="2"/>
              </a:rPr>
              <a:t> </a:t>
            </a:r>
            <a:r>
              <a:rPr lang="en-US" altLang="zh-CN" sz="2400" b="0" i="1" dirty="0">
                <a:sym typeface="Symbol" panose="05050102010706020507" pitchFamily="18" charset="2"/>
              </a:rPr>
              <a:t>q</a:t>
            </a:r>
            <a:r>
              <a:rPr lang="en-US" altLang="zh-CN" sz="2400" b="0" dirty="0"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</a:t>
            </a:r>
            <a:r>
              <a:rPr lang="en-US" altLang="zh-CN" sz="2400" b="0" dirty="0">
                <a:sym typeface="Symbol" panose="05050102010706020507" pitchFamily="18" charset="2"/>
              </a:rPr>
              <a:t> (</a:t>
            </a:r>
            <a:r>
              <a:rPr lang="en-US" altLang="zh-CN" sz="2400" b="0" i="1" dirty="0"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ym typeface="Symbol" panose="05050102010706020507" pitchFamily="18" charset="2"/>
              </a:rPr>
              <a:t></a:t>
            </a:r>
            <a:r>
              <a:rPr lang="en-US" altLang="zh-CN" sz="2400" b="0" i="1" dirty="0">
                <a:sym typeface="Symbol" panose="05050102010706020507" pitchFamily="18" charset="2"/>
              </a:rPr>
              <a:t>q</a:t>
            </a:r>
            <a:r>
              <a:rPr lang="en-US" altLang="zh-CN" sz="2400" b="0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zh-CN" sz="2400" b="0" i="1" dirty="0"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ym typeface="Symbol" panose="05050102010706020507" pitchFamily="18" charset="2"/>
              </a:rPr>
              <a:t></a:t>
            </a:r>
            <a:r>
              <a:rPr lang="en-US" altLang="zh-CN" sz="2400" b="0" dirty="0">
                <a:sym typeface="Symbol" panose="05050102010706020507" pitchFamily="18" charset="2"/>
              </a:rPr>
              <a:t> (</a:t>
            </a:r>
            <a:r>
              <a:rPr lang="en-US" altLang="zh-CN" sz="2400" b="0" i="1" dirty="0"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ym typeface="Symbol" panose="05050102010706020507" pitchFamily="18" charset="2"/>
              </a:rPr>
              <a:t></a:t>
            </a:r>
            <a:r>
              <a:rPr lang="en-US" altLang="zh-CN" sz="2400" b="0" dirty="0">
                <a:sym typeface="Symbol" panose="05050102010706020507" pitchFamily="18" charset="2"/>
              </a:rPr>
              <a:t> </a:t>
            </a:r>
            <a:r>
              <a:rPr lang="en-US" altLang="zh-CN" sz="2400" b="0" i="1" dirty="0">
                <a:sym typeface="Symbol" panose="05050102010706020507" pitchFamily="18" charset="2"/>
              </a:rPr>
              <a:t>r</a:t>
            </a:r>
            <a:r>
              <a:rPr lang="en-US" altLang="zh-CN" sz="2400" b="0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b="0" i="1" dirty="0"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ym typeface="Symbol" panose="05050102010706020507" pitchFamily="18" charset="2"/>
              </a:rPr>
              <a:t></a:t>
            </a:r>
            <a:r>
              <a:rPr lang="en-US" altLang="zh-CN" sz="2400" b="0" dirty="0">
                <a:sym typeface="Symbol" panose="05050102010706020507" pitchFamily="18" charset="2"/>
              </a:rPr>
              <a:t> T</a:t>
            </a:r>
          </a:p>
          <a:p>
            <a:pPr lvl="1"/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b="0" dirty="0">
                <a:sym typeface="Symbol" panose="05050102010706020507" pitchFamily="18" charset="2"/>
              </a:rPr>
              <a:t>(</a:t>
            </a:r>
            <a:r>
              <a:rPr lang="en-US" altLang="zh-CN" sz="2400" b="0" i="1" dirty="0"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ym typeface="Symbol" panose="05050102010706020507" pitchFamily="18" charset="2"/>
              </a:rPr>
              <a:t></a:t>
            </a:r>
            <a:r>
              <a:rPr lang="en-US" altLang="zh-CN" sz="2400" b="0" dirty="0">
                <a:sym typeface="Symbol" panose="05050102010706020507" pitchFamily="18" charset="2"/>
              </a:rPr>
              <a:t> </a:t>
            </a:r>
            <a:r>
              <a:rPr lang="en-US" altLang="zh-CN" sz="2400" b="0" i="1" dirty="0">
                <a:sym typeface="Symbol" panose="05050102010706020507" pitchFamily="18" charset="2"/>
              </a:rPr>
              <a:t>q</a:t>
            </a:r>
            <a:r>
              <a:rPr lang="en-US" altLang="zh-CN" sz="2400" b="0" dirty="0"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</a:t>
            </a:r>
            <a:r>
              <a:rPr lang="en-US" altLang="zh-CN" sz="2400" b="0" dirty="0">
                <a:sym typeface="Symbol" panose="05050102010706020507" pitchFamily="18" charset="2"/>
              </a:rPr>
              <a:t> </a:t>
            </a:r>
            <a:r>
              <a:rPr lang="en-US" altLang="zh-CN" sz="2400" b="0" i="1" dirty="0">
                <a:sym typeface="Symbol" panose="05050102010706020507" pitchFamily="18" charset="2"/>
              </a:rPr>
              <a:t>r</a:t>
            </a:r>
            <a:endParaRPr lang="en-US" altLang="zh-CN" sz="2400" b="0" i="1" dirty="0"/>
          </a:p>
          <a:p>
            <a:endParaRPr lang="zh-CN" alt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0"/>
              <a:t>More Examples</a:t>
            </a:r>
            <a:endParaRPr lang="en-US" altLang="zh-CN"/>
          </a:p>
        </p:txBody>
      </p:sp>
      <p:sp>
        <p:nvSpPr>
          <p:cNvPr id="46082" name="内容占位符 6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en-US" altLang="zh-CN" sz="2800" b="0" i="1"/>
              <a:t>p</a:t>
            </a:r>
          </a:p>
          <a:p>
            <a:r>
              <a:rPr lang="en-US" altLang="zh-CN" sz="2800" b="0">
                <a:sym typeface="Symbol" panose="05050102010706020507" pitchFamily="18" charset="2"/>
              </a:rPr>
              <a:t></a:t>
            </a:r>
            <a:r>
              <a:rPr lang="en-US" altLang="zh-CN" sz="2800" b="0" i="1">
                <a:sym typeface="Symbol" panose="05050102010706020507" pitchFamily="18" charset="2"/>
              </a:rPr>
              <a:t>p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endParaRPr lang="en-US" altLang="zh-CN" sz="2800" b="0">
              <a:solidFill>
                <a:schemeClr val="hlink"/>
              </a:solidFill>
              <a:sym typeface="Symbol" panose="05050102010706020507" pitchFamily="18" charset="2"/>
            </a:endParaRPr>
          </a:p>
          <a:p>
            <a:r>
              <a:rPr lang="en-US" altLang="zh-CN" sz="2800" b="0">
                <a:sym typeface="Symbol" panose="05050102010706020507" pitchFamily="18" charset="2"/>
              </a:rPr>
              <a:t></a:t>
            </a:r>
            <a:r>
              <a:rPr lang="en-US" altLang="zh-CN" sz="2800" b="0" i="1">
                <a:sym typeface="Symbol" panose="05050102010706020507" pitchFamily="18" charset="2"/>
              </a:rPr>
              <a:t>p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</a:t>
            </a:r>
            <a:r>
              <a:rPr lang="en-US" altLang="zh-CN" sz="2800" b="0" i="1">
                <a:sym typeface="Symbol" panose="05050102010706020507" pitchFamily="18" charset="2"/>
              </a:rPr>
              <a:t>r</a:t>
            </a:r>
            <a:endParaRPr lang="en-US" altLang="zh-CN" sz="2800" b="0">
              <a:solidFill>
                <a:schemeClr val="hlink"/>
              </a:solidFill>
              <a:sym typeface="Symbol" panose="05050102010706020507" pitchFamily="18" charset="2"/>
            </a:endParaRPr>
          </a:p>
          <a:p>
            <a:r>
              <a:rPr lang="en-US" altLang="zh-CN" sz="2800" b="0">
                <a:sym typeface="Symbol" panose="05050102010706020507" pitchFamily="18" charset="2"/>
              </a:rPr>
              <a:t></a:t>
            </a:r>
            <a:r>
              <a:rPr lang="en-US" altLang="zh-CN" sz="2800" b="0" i="1">
                <a:sym typeface="Symbol" panose="05050102010706020507" pitchFamily="18" charset="2"/>
              </a:rPr>
              <a:t>p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(</a:t>
            </a:r>
            <a:r>
              <a:rPr lang="en-US" altLang="zh-CN" sz="2800" b="0" i="1">
                <a:sym typeface="Symbol" panose="05050102010706020507" pitchFamily="18" charset="2"/>
              </a:rPr>
              <a:t>q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</a:t>
            </a:r>
            <a:r>
              <a:rPr lang="en-US" altLang="zh-CN" sz="2800" b="0" i="1">
                <a:sym typeface="Symbol" panose="05050102010706020507" pitchFamily="18" charset="2"/>
              </a:rPr>
              <a:t>r</a:t>
            </a:r>
            <a:r>
              <a:rPr lang="en-US" altLang="zh-CN" sz="2800" b="0">
                <a:sym typeface="Symbol" panose="05050102010706020507" pitchFamily="18" charset="2"/>
              </a:rPr>
              <a:t>)                           </a:t>
            </a:r>
            <a:endParaRPr lang="en-US" altLang="zh-CN" sz="2800" b="0">
              <a:solidFill>
                <a:schemeClr val="hlink"/>
              </a:solidFill>
              <a:sym typeface="Symbol" panose="05050102010706020507" pitchFamily="18" charset="2"/>
            </a:endParaRPr>
          </a:p>
          <a:p>
            <a:r>
              <a:rPr lang="en-US" altLang="zh-CN" sz="2800" b="0">
                <a:sym typeface="Symbol" panose="05050102010706020507" pitchFamily="18" charset="2"/>
              </a:rPr>
              <a:t></a:t>
            </a:r>
            <a:r>
              <a:rPr lang="en-US" altLang="zh-CN" sz="2800" b="0" i="1">
                <a:sym typeface="Symbol" panose="05050102010706020507" pitchFamily="18" charset="2"/>
              </a:rPr>
              <a:t>p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(</a:t>
            </a:r>
            <a:r>
              <a:rPr lang="en-US" altLang="zh-CN" sz="2800" b="0" i="1">
                <a:sym typeface="Symbol" panose="05050102010706020507" pitchFamily="18" charset="2"/>
              </a:rPr>
              <a:t>q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</a:t>
            </a:r>
            <a:r>
              <a:rPr lang="en-US" altLang="zh-CN" sz="2800" b="0" i="1">
                <a:sym typeface="Symbol" panose="05050102010706020507" pitchFamily="18" charset="2"/>
              </a:rPr>
              <a:t>r</a:t>
            </a:r>
            <a:r>
              <a:rPr lang="en-US" altLang="zh-CN" sz="2800" b="0">
                <a:sym typeface="Symbol" panose="05050102010706020507" pitchFamily="18" charset="2"/>
              </a:rPr>
              <a:t>)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(</a:t>
            </a:r>
            <a:r>
              <a:rPr lang="en-US" altLang="zh-CN" sz="2800" b="0" i="1">
                <a:sym typeface="Symbol" panose="05050102010706020507" pitchFamily="18" charset="2"/>
              </a:rPr>
              <a:t>q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r</a:t>
            </a:r>
            <a:r>
              <a:rPr lang="en-US" altLang="zh-CN" sz="2800" b="0">
                <a:sym typeface="Symbol" panose="05050102010706020507" pitchFamily="18" charset="2"/>
              </a:rPr>
              <a:t>)          </a:t>
            </a:r>
            <a:endParaRPr lang="en-US" altLang="zh-CN" sz="2800" b="0">
              <a:solidFill>
                <a:schemeClr val="hlink"/>
              </a:solidFill>
            </a:endParaRPr>
          </a:p>
          <a:p>
            <a:endParaRPr lang="zh-CN" altLang="en-US" sz="2800" b="0"/>
          </a:p>
        </p:txBody>
      </p:sp>
      <p:sp>
        <p:nvSpPr>
          <p:cNvPr id="8" name="TextBox 7"/>
          <p:cNvSpPr txBox="1"/>
          <p:nvPr/>
        </p:nvSpPr>
        <p:spPr>
          <a:xfrm>
            <a:off x="5286375" y="1241425"/>
            <a:ext cx="321468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DNF &amp; CNF</a:t>
            </a:r>
            <a:endParaRPr lang="zh-CN" altLang="en-US" sz="28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86375" y="1765300"/>
            <a:ext cx="321468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DNF &amp; CNF</a:t>
            </a:r>
            <a:endParaRPr lang="zh-CN" altLang="en-US" sz="28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86375" y="2241550"/>
            <a:ext cx="321468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DNF &amp; CNF</a:t>
            </a:r>
            <a:endParaRPr lang="zh-CN" altLang="en-US" sz="28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86375" y="2765425"/>
            <a:ext cx="321468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DNF</a:t>
            </a:r>
            <a:endParaRPr lang="zh-CN" altLang="en-US" sz="28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86375" y="3265488"/>
            <a:ext cx="321468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CNF</a:t>
            </a:r>
            <a:endParaRPr lang="zh-CN" altLang="en-US" sz="28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0"/>
              <a:t>How to Obtain Normal Forms</a:t>
            </a:r>
            <a:endParaRPr lang="en-US" altLang="zh-CN"/>
          </a:p>
        </p:txBody>
      </p:sp>
      <p:sp>
        <p:nvSpPr>
          <p:cNvPr id="48130" name="内容占位符 6"/>
          <p:cNvSpPr>
            <a:spLocks noGrp="1"/>
          </p:cNvSpPr>
          <p:nvPr>
            <p:ph idx="1"/>
          </p:nvPr>
        </p:nvSpPr>
        <p:spPr>
          <a:xfrm>
            <a:off x="611188" y="1258888"/>
            <a:ext cx="7772400" cy="5122862"/>
          </a:xfrm>
        </p:spPr>
        <p:txBody>
          <a:bodyPr vert="horz" wrap="square" lIns="91440" tIns="45720" rIns="91440" bIns="45720" anchor="t" anchorCtr="0"/>
          <a:lstStyle/>
          <a:p>
            <a:pPr marL="457200" indent="-457200">
              <a:buFont typeface="Wingdings" panose="05000000000000000000" pitchFamily="2" charset="2"/>
              <a:buAutoNum type="arabicParenR"/>
            </a:pPr>
            <a:r>
              <a:rPr lang="en-US" altLang="zh-CN" sz="2800" b="0" i="1">
                <a:sym typeface="Symbol" panose="05050102010706020507" pitchFamily="18" charset="2"/>
              </a:rPr>
              <a:t>p </a:t>
            </a:r>
            <a:r>
              <a:rPr lang="en-US" altLang="zh-CN" sz="2800" b="0">
                <a:sym typeface="Symbol" panose="05050102010706020507" pitchFamily="18" charset="2"/>
              </a:rPr>
              <a:t> </a:t>
            </a:r>
            <a:r>
              <a:rPr lang="en-US" altLang="zh-CN" sz="2800" b="0" i="1">
                <a:sym typeface="Symbol" panose="05050102010706020507" pitchFamily="18" charset="2"/>
              </a:rPr>
              <a:t>q </a:t>
            </a:r>
            <a:r>
              <a:rPr lang="en-US" altLang="zh-CN" sz="2800" b="0">
                <a:sym typeface="Symbol" panose="05050102010706020507" pitchFamily="18" charset="2"/>
              </a:rPr>
              <a:t> </a:t>
            </a:r>
            <a:r>
              <a:rPr lang="en-US" altLang="zh-CN" sz="2800" b="0" i="1">
                <a:sym typeface="Symbol" panose="05050102010706020507" pitchFamily="18" charset="2"/>
              </a:rPr>
              <a:t>p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</a:p>
          <a:p>
            <a:pPr marL="457200" indent="-457200">
              <a:buFont typeface="Wingdings" panose="05000000000000000000" pitchFamily="2" charset="2"/>
              <a:buAutoNum type="arabicParenR"/>
            </a:pPr>
            <a:r>
              <a:rPr lang="en-US" altLang="zh-CN" sz="2800" b="0" i="1">
                <a:sym typeface="Symbol" panose="05050102010706020507" pitchFamily="18" charset="2"/>
              </a:rPr>
              <a:t>p </a:t>
            </a:r>
            <a:r>
              <a:rPr lang="en-US" altLang="zh-CN" sz="2800" b="0">
                <a:sym typeface="Symbol" panose="05050102010706020507" pitchFamily="18" charset="2"/>
              </a:rPr>
              <a:t> </a:t>
            </a:r>
            <a:r>
              <a:rPr lang="en-US" altLang="zh-CN" sz="2800" b="0" i="1">
                <a:sym typeface="Symbol" panose="05050102010706020507" pitchFamily="18" charset="2"/>
              </a:rPr>
              <a:t>q </a:t>
            </a:r>
            <a:r>
              <a:rPr lang="en-US" altLang="zh-CN" sz="2800" b="0">
                <a:sym typeface="Symbol" panose="05050102010706020507" pitchFamily="18" charset="2"/>
              </a:rPr>
              <a:t> (</a:t>
            </a:r>
            <a:r>
              <a:rPr lang="en-US" altLang="zh-CN" sz="2800" b="0" i="1">
                <a:sym typeface="Symbol" panose="05050102010706020507" pitchFamily="18" charset="2"/>
              </a:rPr>
              <a:t>p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>
                <a:sym typeface="Symbol" panose="05050102010706020507" pitchFamily="18" charset="2"/>
              </a:rPr>
              <a:t>)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(</a:t>
            </a:r>
            <a:r>
              <a:rPr lang="en-US" altLang="zh-CN" sz="2800" b="0" i="1">
                <a:sym typeface="Symbol" panose="05050102010706020507" pitchFamily="18" charset="2"/>
              </a:rPr>
              <a:t>p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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>
                <a:sym typeface="Symbol" panose="05050102010706020507" pitchFamily="18" charset="2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AutoNum type="arabicParenR"/>
            </a:pPr>
            <a:r>
              <a:rPr lang="en-US" altLang="zh-CN" sz="2800" b="0" i="1">
                <a:sym typeface="Symbol" panose="05050102010706020507" pitchFamily="18" charset="2"/>
              </a:rPr>
              <a:t>p </a:t>
            </a:r>
            <a:r>
              <a:rPr lang="en-US" altLang="zh-CN" sz="2800" b="0">
                <a:sym typeface="Symbol" panose="05050102010706020507" pitchFamily="18" charset="2"/>
              </a:rPr>
              <a:t> </a:t>
            </a:r>
            <a:r>
              <a:rPr lang="en-US" altLang="zh-CN" sz="2800" b="0" i="1">
                <a:sym typeface="Symbol" panose="05050102010706020507" pitchFamily="18" charset="2"/>
              </a:rPr>
              <a:t>q </a:t>
            </a:r>
            <a:r>
              <a:rPr lang="en-US" altLang="zh-CN" sz="2800" b="0">
                <a:sym typeface="Symbol" panose="05050102010706020507" pitchFamily="18" charset="2"/>
              </a:rPr>
              <a:t> (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>
                <a:sym typeface="Symbol" panose="05050102010706020507" pitchFamily="18" charset="2"/>
              </a:rPr>
              <a:t>)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(</a:t>
            </a:r>
            <a:r>
              <a:rPr lang="en-US" altLang="zh-CN" sz="2800" b="0" i="1">
                <a:sym typeface="Symbol" panose="05050102010706020507" pitchFamily="18" charset="2"/>
              </a:rPr>
              <a:t>p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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>
                <a:sym typeface="Symbol" panose="05050102010706020507" pitchFamily="18" charset="2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AutoNum type="arabicParenR"/>
            </a:pPr>
            <a:r>
              <a:rPr lang="en-US" altLang="zh-CN" sz="2800" b="0">
                <a:sym typeface="Symbol" panose="05050102010706020507" pitchFamily="18" charset="2"/>
              </a:rPr>
              <a:t></a:t>
            </a:r>
            <a:r>
              <a:rPr lang="en-US" altLang="zh-CN" sz="2800" b="0" i="1">
                <a:sym typeface="Symbol" panose="05050102010706020507" pitchFamily="18" charset="2"/>
              </a:rPr>
              <a:t>p </a:t>
            </a:r>
            <a:r>
              <a:rPr lang="en-US" altLang="zh-CN" sz="2800" b="0">
                <a:sym typeface="Symbol" panose="05050102010706020507" pitchFamily="18" charset="2"/>
              </a:rPr>
              <a:t> 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</a:p>
          <a:p>
            <a:pPr marL="457200" indent="-457200">
              <a:buFont typeface="Wingdings" panose="05000000000000000000" pitchFamily="2" charset="2"/>
              <a:buAutoNum type="arabicParenR"/>
            </a:pPr>
            <a:r>
              <a:rPr lang="en-US" altLang="zh-CN" sz="2800" b="0">
                <a:sym typeface="Symbol" panose="05050102010706020507" pitchFamily="18" charset="2"/>
              </a:rPr>
              <a:t>(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 baseline="-25000">
                <a:sym typeface="Symbol" panose="05050102010706020507" pitchFamily="18" charset="2"/>
              </a:rPr>
              <a:t>1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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 i="1" baseline="-25000">
                <a:sym typeface="Symbol" panose="05050102010706020507" pitchFamily="18" charset="2"/>
              </a:rPr>
              <a:t>n</a:t>
            </a:r>
            <a:r>
              <a:rPr lang="en-US" altLang="zh-CN" sz="2800" b="0">
                <a:sym typeface="Symbol" panose="05050102010706020507" pitchFamily="18" charset="2"/>
              </a:rPr>
              <a:t>)  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 baseline="-25000">
                <a:sym typeface="Symbol" panose="05050102010706020507" pitchFamily="18" charset="2"/>
              </a:rPr>
              <a:t>1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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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 i="1" baseline="-25000">
                <a:sym typeface="Symbol" panose="05050102010706020507" pitchFamily="18" charset="2"/>
              </a:rPr>
              <a:t>n</a:t>
            </a:r>
          </a:p>
          <a:p>
            <a:pPr marL="457200" indent="-457200">
              <a:buFont typeface="Wingdings" panose="05000000000000000000" pitchFamily="2" charset="2"/>
              <a:buAutoNum type="arabicParenR"/>
            </a:pPr>
            <a:r>
              <a:rPr lang="en-US" altLang="zh-CN" sz="2800" b="0">
                <a:sym typeface="Symbol" panose="05050102010706020507" pitchFamily="18" charset="2"/>
              </a:rPr>
              <a:t>(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 baseline="-25000">
                <a:sym typeface="Symbol" panose="05050102010706020507" pitchFamily="18" charset="2"/>
              </a:rPr>
              <a:t>1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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 i="1" baseline="-25000">
                <a:sym typeface="Symbol" panose="05050102010706020507" pitchFamily="18" charset="2"/>
              </a:rPr>
              <a:t>n</a:t>
            </a:r>
            <a:r>
              <a:rPr lang="en-US" altLang="zh-CN" sz="2800" b="0">
                <a:sym typeface="Symbol" panose="05050102010706020507" pitchFamily="18" charset="2"/>
              </a:rPr>
              <a:t>)  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 baseline="-25000">
                <a:sym typeface="Symbol" panose="05050102010706020507" pitchFamily="18" charset="2"/>
              </a:rPr>
              <a:t>1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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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 i="1" baseline="-25000">
                <a:sym typeface="Symbol" panose="05050102010706020507" pitchFamily="18" charset="2"/>
              </a:rPr>
              <a:t>n</a:t>
            </a:r>
            <a:endParaRPr lang="en-US" altLang="zh-CN" sz="2800" b="0">
              <a:sym typeface="Symbol" panose="05050102010706020507" pitchFamily="18" charset="2"/>
            </a:endParaRPr>
          </a:p>
          <a:p>
            <a:pPr marL="457200" indent="-457200">
              <a:buFont typeface="Wingdings" panose="05000000000000000000" pitchFamily="2" charset="2"/>
              <a:buAutoNum type="arabicParenR"/>
            </a:pP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(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baseline="-25000">
                <a:sym typeface="Symbol" panose="05050102010706020507" pitchFamily="18" charset="2"/>
              </a:rPr>
              <a:t>1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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i="1" baseline="-25000">
                <a:sym typeface="Symbol" panose="05050102010706020507" pitchFamily="18" charset="2"/>
              </a:rPr>
              <a:t>n</a:t>
            </a:r>
            <a:r>
              <a:rPr lang="en-US" altLang="zh-CN" sz="2800" b="0">
                <a:sym typeface="Symbol" panose="05050102010706020507" pitchFamily="18" charset="2"/>
              </a:rPr>
              <a:t>)  (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baseline="-25000">
                <a:sym typeface="Symbol" panose="05050102010706020507" pitchFamily="18" charset="2"/>
              </a:rPr>
              <a:t>1</a:t>
            </a:r>
            <a:r>
              <a:rPr lang="en-US" altLang="zh-CN" sz="2800" b="0">
                <a:sym typeface="Symbol" panose="05050102010706020507" pitchFamily="18" charset="2"/>
              </a:rPr>
              <a:t>)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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(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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i="1" baseline="-25000">
                <a:sym typeface="Symbol" panose="05050102010706020507" pitchFamily="18" charset="2"/>
              </a:rPr>
              <a:t>n</a:t>
            </a:r>
            <a:r>
              <a:rPr lang="en-US" altLang="zh-CN" sz="2800" b="0">
                <a:sym typeface="Symbol" panose="05050102010706020507" pitchFamily="18" charset="2"/>
              </a:rPr>
              <a:t>)              (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baseline="-25000">
                <a:sym typeface="Symbol" panose="05050102010706020507" pitchFamily="18" charset="2"/>
              </a:rPr>
              <a:t>1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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i="1" baseline="-25000">
                <a:sym typeface="Symbol" panose="05050102010706020507" pitchFamily="18" charset="2"/>
              </a:rPr>
              <a:t>n</a:t>
            </a:r>
            <a:r>
              <a:rPr lang="en-US" altLang="zh-CN" sz="2800" b="0">
                <a:sym typeface="Symbol" panose="05050102010706020507" pitchFamily="18" charset="2"/>
              </a:rPr>
              <a:t>)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 (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baseline="-25000">
                <a:sym typeface="Symbol" panose="05050102010706020507" pitchFamily="18" charset="2"/>
              </a:rPr>
              <a:t>1</a:t>
            </a:r>
            <a:r>
              <a:rPr lang="en-US" altLang="zh-CN" sz="2800" b="0">
                <a:sym typeface="Symbol" panose="05050102010706020507" pitchFamily="18" charset="2"/>
              </a:rPr>
              <a:t>) </a:t>
            </a:r>
            <a:r>
              <a:rPr lang="en-US" altLang="zh-CN" sz="2800">
                <a:sym typeface="Symbol" panose="05050102010706020507" pitchFamily="18" charset="2"/>
              </a:rPr>
              <a:t></a:t>
            </a:r>
            <a:r>
              <a:rPr lang="en-US" altLang="zh-CN" sz="2800" b="0">
                <a:sym typeface="Symbol" panose="05050102010706020507" pitchFamily="18" charset="2"/>
              </a:rPr>
              <a:t> (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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i="1" baseline="-25000">
                <a:sym typeface="Symbol" panose="05050102010706020507" pitchFamily="18" charset="2"/>
              </a:rPr>
              <a:t>n</a:t>
            </a:r>
            <a:r>
              <a:rPr lang="en-US" altLang="zh-CN" sz="2800" b="0">
                <a:sym typeface="Symbol" panose="05050102010706020507" pitchFamily="18" charset="2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AutoNum type="arabicParenR"/>
            </a:pP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(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baseline="-25000">
                <a:sym typeface="Symbol" panose="05050102010706020507" pitchFamily="18" charset="2"/>
              </a:rPr>
              <a:t>1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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i="1" baseline="-25000">
                <a:sym typeface="Symbol" panose="05050102010706020507" pitchFamily="18" charset="2"/>
              </a:rPr>
              <a:t>n</a:t>
            </a:r>
            <a:r>
              <a:rPr lang="en-US" altLang="zh-CN" sz="2800" b="0">
                <a:sym typeface="Symbol" panose="05050102010706020507" pitchFamily="18" charset="2"/>
              </a:rPr>
              <a:t>)  (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baseline="-25000">
                <a:sym typeface="Symbol" panose="05050102010706020507" pitchFamily="18" charset="2"/>
              </a:rPr>
              <a:t>1</a:t>
            </a:r>
            <a:r>
              <a:rPr lang="en-US" altLang="zh-CN" sz="2800" b="0">
                <a:sym typeface="Symbol" panose="05050102010706020507" pitchFamily="18" charset="2"/>
              </a:rPr>
              <a:t>)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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(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i="1" baseline="-25000">
                <a:sym typeface="Symbol" panose="05050102010706020507" pitchFamily="18" charset="2"/>
              </a:rPr>
              <a:t>n</a:t>
            </a:r>
            <a:r>
              <a:rPr lang="en-US" altLang="zh-CN" sz="2800" b="0">
                <a:sym typeface="Symbol" panose="05050102010706020507" pitchFamily="18" charset="2"/>
              </a:rPr>
              <a:t>)            (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baseline="-25000">
                <a:sym typeface="Symbol" panose="05050102010706020507" pitchFamily="18" charset="2"/>
              </a:rPr>
              <a:t>1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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i="1" baseline="-25000">
                <a:sym typeface="Symbol" panose="05050102010706020507" pitchFamily="18" charset="2"/>
              </a:rPr>
              <a:t>n</a:t>
            </a:r>
            <a:r>
              <a:rPr lang="en-US" altLang="zh-CN" sz="2800" b="0">
                <a:sym typeface="Symbol" panose="05050102010706020507" pitchFamily="18" charset="2"/>
              </a:rPr>
              <a:t>)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 (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baseline="-25000">
                <a:sym typeface="Symbol" panose="05050102010706020507" pitchFamily="18" charset="2"/>
              </a:rPr>
              <a:t>1</a:t>
            </a:r>
            <a:r>
              <a:rPr lang="en-US" altLang="zh-CN" sz="2800" b="0">
                <a:sym typeface="Symbol" panose="05050102010706020507" pitchFamily="18" charset="2"/>
              </a:rPr>
              <a:t>)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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(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i="1" baseline="-25000">
                <a:sym typeface="Symbol" panose="05050102010706020507" pitchFamily="18" charset="2"/>
              </a:rPr>
              <a:t>n</a:t>
            </a:r>
            <a:r>
              <a:rPr lang="en-US" altLang="zh-CN" sz="2800" b="0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48131" name="TextBox 8"/>
          <p:cNvSpPr txBox="1"/>
          <p:nvPr/>
        </p:nvSpPr>
        <p:spPr>
          <a:xfrm>
            <a:off x="684213" y="908050"/>
            <a:ext cx="7215187" cy="49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Clr>
                <a:srgbClr val="3333CC"/>
              </a:buClr>
            </a:pPr>
            <a:r>
              <a:rPr lang="en-US" altLang="zh-CN" sz="2600">
                <a:solidFill>
                  <a:srgbClr val="3333CC"/>
                </a:solidFill>
                <a:latin typeface="Times New Roman" panose="02020603050405020304" pitchFamily="18" charset="0"/>
              </a:rPr>
              <a:t>Use logical Equivalences</a:t>
            </a:r>
            <a:endParaRPr lang="zh-CN" altLang="en-US" sz="260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0"/>
              <a:t>How to Obtain Normal Forms</a:t>
            </a:r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2938" y="1571625"/>
            <a:ext cx="7772400" cy="27146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(1)–(3) we eliminate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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(4)–(6) we eliminate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,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from the scope of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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such that any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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has only a literal as its scope.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(7) we eliminate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from the scope of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.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(8) we eliminate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from the scope of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.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0179" name="TextBox 8"/>
          <p:cNvSpPr txBox="1"/>
          <p:nvPr/>
        </p:nvSpPr>
        <p:spPr>
          <a:xfrm>
            <a:off x="642938" y="1071563"/>
            <a:ext cx="7215187" cy="49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Clr>
                <a:srgbClr val="3333CC"/>
              </a:buClr>
            </a:pPr>
            <a:r>
              <a:rPr lang="en-US" altLang="zh-CN" sz="2600">
                <a:solidFill>
                  <a:srgbClr val="3333CC"/>
                </a:solidFill>
                <a:latin typeface="Times New Roman" panose="02020603050405020304" pitchFamily="18" charset="0"/>
              </a:rPr>
              <a:t>Use logical Equivalences</a:t>
            </a:r>
            <a:endParaRPr lang="zh-CN" altLang="en-US" sz="260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50" y="4143375"/>
            <a:ext cx="7643813" cy="110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>
                <a:solidFill>
                  <a:srgbClr val="3333CC"/>
                </a:solidFill>
                <a:latin typeface="Times New Roman" panose="02020603050405020304" pitchFamily="18" charset="0"/>
              </a:rPr>
              <a:t>This method leads to obtaining the disjunctive or conjunctive normal forms.</a:t>
            </a:r>
          </a:p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836613"/>
            <a:ext cx="7858125" cy="54292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Examples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rabicPeriod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Convert the following formula into a conjunctive normal form.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                             ((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p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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q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)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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39750" y="2708275"/>
            <a:ext cx="7929563" cy="338455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22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0"/>
              <a:t>How to Obtain Normal Forms</a:t>
            </a:r>
            <a:endParaRPr lang="en-US" altLang="zh-CN"/>
          </a:p>
        </p:txBody>
      </p:sp>
      <p:sp>
        <p:nvSpPr>
          <p:cNvPr id="15" name="TextBox 14"/>
          <p:cNvSpPr txBox="1"/>
          <p:nvPr/>
        </p:nvSpPr>
        <p:spPr>
          <a:xfrm>
            <a:off x="1403350" y="3284538"/>
            <a:ext cx="6357938" cy="2370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</a:pP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((</a:t>
            </a:r>
            <a:r>
              <a:rPr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 </a:t>
            </a:r>
            <a:r>
              <a:rPr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)  </a:t>
            </a:r>
            <a:r>
              <a:rPr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buFont typeface="Wingdings" panose="05000000000000000000" pitchFamily="2" charset="2"/>
            </a:pP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 (</a:t>
            </a:r>
            <a:r>
              <a:rPr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 </a:t>
            </a:r>
            <a:r>
              <a:rPr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)  </a:t>
            </a:r>
            <a:r>
              <a:rPr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r     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De Morgan’s Law</a:t>
            </a:r>
          </a:p>
          <a:p>
            <a:pPr eaLnBrk="1" hangingPunct="1">
              <a:buFont typeface="Wingdings" panose="05000000000000000000" pitchFamily="2" charset="2"/>
            </a:pP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 (</a:t>
            </a:r>
            <a:r>
              <a:rPr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 </a:t>
            </a:r>
            <a:r>
              <a:rPr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)  </a:t>
            </a:r>
            <a:r>
              <a:rPr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r           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Double negation</a:t>
            </a:r>
          </a:p>
          <a:p>
            <a:pPr eaLnBrk="1" hangingPunct="1">
              <a:buFont typeface="Wingdings" panose="05000000000000000000" pitchFamily="2" charset="2"/>
            </a:pP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 (</a:t>
            </a:r>
            <a:r>
              <a:rPr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 </a:t>
            </a:r>
            <a:r>
              <a:rPr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)  </a:t>
            </a:r>
            <a:r>
              <a:rPr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r        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De Morgan’s Law</a:t>
            </a:r>
          </a:p>
          <a:p>
            <a:pPr eaLnBrk="1" hangingPunct="1">
              <a:buFont typeface="Wingdings" panose="05000000000000000000" pitchFamily="2" charset="2"/>
            </a:pP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 (</a:t>
            </a:r>
            <a:r>
              <a:rPr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)  </a:t>
            </a:r>
            <a:r>
              <a:rPr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r              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Double negation</a:t>
            </a:r>
          </a:p>
          <a:p>
            <a:pPr eaLnBrk="1" hangingPunct="1">
              <a:buFont typeface="Wingdings" panose="05000000000000000000" pitchFamily="2" charset="2"/>
            </a:pP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 (</a:t>
            </a:r>
            <a:r>
              <a:rPr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)  (</a:t>
            </a:r>
            <a:r>
              <a:rPr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)      </a:t>
            </a:r>
            <a:r>
              <a:rPr lang="en-US" altLang="zh-CN" sz="2400">
                <a:latin typeface="Times New Roman" panose="02020603050405020304" pitchFamily="18" charset="0"/>
              </a:rPr>
              <a:t>Distributive law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808038"/>
            <a:ext cx="7858125" cy="54292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Examples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rabicPeriod" startAt="2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Convert the following formula into conjunctive and disjunctive normal forms.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11188" y="2204403"/>
            <a:ext cx="7929563" cy="457200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42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0"/>
              <a:t>How to Obtain Normal Forms</a:t>
            </a:r>
            <a:endParaRPr lang="en-US" altLang="zh-CN"/>
          </a:p>
        </p:txBody>
      </p:sp>
      <p:graphicFrame>
        <p:nvGraphicFramePr>
          <p:cNvPr id="54276" name="Object 2"/>
          <p:cNvGraphicFramePr>
            <a:graphicFrameLocks noChangeAspect="1"/>
          </p:cNvGraphicFramePr>
          <p:nvPr/>
        </p:nvGraphicFramePr>
        <p:xfrm>
          <a:off x="4572000" y="1628775"/>
          <a:ext cx="22129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1288375" imgH="3733800" progId="Equation.3">
                  <p:embed/>
                </p:oleObj>
              </mc:Choice>
              <mc:Fallback>
                <p:oleObj r:id="rId3" imgW="21288375" imgH="37338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1628775"/>
                        <a:ext cx="22129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1763713" y="2349500"/>
          <a:ext cx="2217737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1288375" imgH="3733800" progId="Equation.3">
                  <p:embed/>
                </p:oleObj>
              </mc:Choice>
              <mc:Fallback>
                <p:oleObj r:id="rId5" imgW="21288375" imgH="37338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3713" y="2349500"/>
                        <a:ext cx="2217737" cy="395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1552575" y="2781300"/>
          <a:ext cx="567213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49587150" imgH="3514725" progId="Equation.3">
                  <p:embed/>
                </p:oleObj>
              </mc:Choice>
              <mc:Fallback>
                <p:oleObj r:id="rId7" imgW="49587150" imgH="351472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52575" y="2781300"/>
                        <a:ext cx="5672138" cy="395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1565275" y="3224213"/>
          <a:ext cx="53641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46958250" imgH="3514725" progId="Equation.3">
                  <p:embed/>
                </p:oleObj>
              </mc:Choice>
              <mc:Fallback>
                <p:oleObj r:id="rId9" imgW="46958250" imgH="3514725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65275" y="3224213"/>
                        <a:ext cx="5364163" cy="395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1563688" y="3681413"/>
          <a:ext cx="66516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58150125" imgH="3514725" progId="Equation.3">
                  <p:embed/>
                </p:oleObj>
              </mc:Choice>
              <mc:Fallback>
                <p:oleObj r:id="rId11" imgW="58150125" imgH="3514725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63688" y="3681413"/>
                        <a:ext cx="6651625" cy="395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1565275" y="4062413"/>
          <a:ext cx="55149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48272700" imgH="3514725" progId="Equation.3">
                  <p:embed/>
                </p:oleObj>
              </mc:Choice>
              <mc:Fallback>
                <p:oleObj r:id="rId13" imgW="48272700" imgH="3514725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65275" y="4062413"/>
                        <a:ext cx="5514975" cy="395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8"/>
          <p:cNvGraphicFramePr>
            <a:graphicFrameLocks noChangeAspect="1"/>
          </p:cNvGraphicFramePr>
          <p:nvPr/>
        </p:nvGraphicFramePr>
        <p:xfrm>
          <a:off x="1616075" y="4519613"/>
          <a:ext cx="28622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25012650" imgH="3514725" progId="Equation.3">
                  <p:embed/>
                </p:oleObj>
              </mc:Choice>
              <mc:Fallback>
                <p:oleObj r:id="rId15" imgW="25012650" imgH="3514725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16075" y="4519613"/>
                        <a:ext cx="2862263" cy="395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9"/>
          <p:cNvGraphicFramePr>
            <a:graphicFrameLocks noChangeAspect="1"/>
          </p:cNvGraphicFramePr>
          <p:nvPr/>
        </p:nvGraphicFramePr>
        <p:xfrm>
          <a:off x="1624013" y="4976813"/>
          <a:ext cx="40227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35109150" imgH="3514725" progId="Equation.3">
                  <p:embed/>
                </p:oleObj>
              </mc:Choice>
              <mc:Fallback>
                <p:oleObj r:id="rId17" imgW="35109150" imgH="3514725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624013" y="4976813"/>
                        <a:ext cx="4022725" cy="395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10"/>
          <p:cNvGraphicFramePr>
            <a:graphicFrameLocks noChangeAspect="1"/>
          </p:cNvGraphicFramePr>
          <p:nvPr/>
        </p:nvGraphicFramePr>
        <p:xfrm>
          <a:off x="1681163" y="5467350"/>
          <a:ext cx="5338762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46739175" imgH="3514725" progId="Equation.3">
                  <p:embed/>
                </p:oleObj>
              </mc:Choice>
              <mc:Fallback>
                <p:oleObj r:id="rId19" imgW="46739175" imgH="3514725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681163" y="5467350"/>
                        <a:ext cx="5338762" cy="395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11"/>
          <p:cNvGraphicFramePr>
            <a:graphicFrameLocks noChangeAspect="1"/>
          </p:cNvGraphicFramePr>
          <p:nvPr/>
        </p:nvGraphicFramePr>
        <p:xfrm>
          <a:off x="1630363" y="5891213"/>
          <a:ext cx="29972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26327100" imgH="3514725" progId="Equation.3">
                  <p:embed/>
                </p:oleObj>
              </mc:Choice>
              <mc:Fallback>
                <p:oleObj r:id="rId21" imgW="26327100" imgH="3514725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630363" y="5891213"/>
                        <a:ext cx="2997200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29"/>
          <p:cNvSpPr/>
          <p:nvPr/>
        </p:nvSpPr>
        <p:spPr>
          <a:xfrm>
            <a:off x="4572000" y="4364673"/>
            <a:ext cx="4724400" cy="1219200"/>
          </a:xfrm>
          <a:prstGeom prst="cloudCallout">
            <a:avLst>
              <a:gd name="adj1" fmla="val -34171"/>
              <a:gd name="adj2" fmla="val 201824"/>
            </a:avLst>
          </a:prstGeom>
          <a:solidFill>
            <a:srgbClr val="CCECFF"/>
          </a:solidFill>
          <a:ln w="9525" cap="flat" cmpd="sng">
            <a:solidFill>
              <a:srgbClr val="CCCC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algn="just"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000080"/>
                </a:solidFill>
                <a:latin typeface="Arial" panose="020B0604020202020204" pitchFamily="34" charset="0"/>
              </a:rPr>
              <a:t>Remark</a:t>
            </a:r>
            <a:r>
              <a:rPr lang="en-US" altLang="zh-CN" b="1">
                <a:latin typeface="CMR12"/>
              </a:rPr>
              <a:t>: Formulas (</a:t>
            </a:r>
            <a:r>
              <a:rPr lang="en-US" altLang="zh-CN" b="1">
                <a:latin typeface="Arial" panose="020B0604020202020204" pitchFamily="34" charset="0"/>
              </a:rPr>
              <a:t>*</a:t>
            </a:r>
            <a:r>
              <a:rPr lang="en-US" altLang="zh-CN" b="1">
                <a:latin typeface="CMR12"/>
              </a:rPr>
              <a:t>) is in </a:t>
            </a:r>
            <a:r>
              <a:rPr lang="en-US" altLang="zh-CN" b="1">
                <a:latin typeface="Arial" panose="020B0604020202020204" pitchFamily="34" charset="0"/>
              </a:rPr>
              <a:t>CNF</a:t>
            </a:r>
            <a:r>
              <a:rPr lang="en-US" altLang="zh-CN" b="1">
                <a:latin typeface="CMR12"/>
              </a:rPr>
              <a:t> and formulas (</a:t>
            </a:r>
            <a:r>
              <a:rPr lang="en-US" altLang="zh-CN" b="1">
                <a:latin typeface="Arial" panose="020B0604020202020204" pitchFamily="34" charset="0"/>
              </a:rPr>
              <a:t>**</a:t>
            </a:r>
            <a:r>
              <a:rPr lang="en-US" altLang="zh-CN" b="1">
                <a:latin typeface="CMR12"/>
              </a:rPr>
              <a:t>) is in DNF.</a:t>
            </a:r>
            <a:endParaRPr lang="en-US" altLang="zh-CN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16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/>
          </p:cNvSpPr>
          <p:nvPr>
            <p:ph type="title"/>
          </p:nvPr>
        </p:nvSpPr>
        <p:spPr>
          <a:xfrm>
            <a:off x="35560" y="44450"/>
            <a:ext cx="6111240" cy="721995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0"/>
              <a:t>Full Disjunctive Normal Form</a:t>
            </a:r>
            <a:endParaRPr lang="en-US" altLang="zh-CN"/>
          </a:p>
        </p:txBody>
      </p:sp>
      <p:sp>
        <p:nvSpPr>
          <p:cNvPr id="56322" name="内容占位符 6"/>
          <p:cNvSpPr>
            <a:spLocks noGrp="1"/>
          </p:cNvSpPr>
          <p:nvPr>
            <p:ph idx="1"/>
          </p:nvPr>
        </p:nvSpPr>
        <p:spPr>
          <a:xfrm>
            <a:off x="755576" y="980728"/>
            <a:ext cx="7772400" cy="4680619"/>
          </a:xfrm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en-US" altLang="zh-CN" dirty="0"/>
              <a:t>【Definition】 </a:t>
            </a:r>
            <a:r>
              <a:rPr lang="en-US" altLang="zh-CN" b="0" dirty="0"/>
              <a:t>A </a:t>
            </a:r>
            <a:r>
              <a:rPr lang="en-US" altLang="zh-CN" i="1" dirty="0" err="1">
                <a:solidFill>
                  <a:srgbClr val="3333CC"/>
                </a:solidFill>
              </a:rPr>
              <a:t>minterm</a:t>
            </a:r>
            <a:r>
              <a:rPr lang="en-US" altLang="zh-CN" b="0" dirty="0"/>
              <a:t> is a conjunction of literals in which each variable is represented exactly once. </a:t>
            </a:r>
          </a:p>
          <a:p>
            <a:pPr>
              <a:buNone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（最小项）</a:t>
            </a:r>
            <a:endParaRPr lang="en-US" altLang="zh-CN" sz="1000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b="0" dirty="0">
                <a:solidFill>
                  <a:srgbClr val="3333FF"/>
                </a:solidFill>
              </a:rPr>
              <a:t>Example</a:t>
            </a:r>
            <a:r>
              <a:rPr lang="en-US" altLang="zh-CN" b="0" dirty="0"/>
              <a:t>:</a:t>
            </a:r>
            <a:r>
              <a:rPr lang="en-US" altLang="zh-CN" dirty="0"/>
              <a:t> </a:t>
            </a:r>
            <a:endParaRPr lang="en-US" altLang="zh-CN" b="0" dirty="0"/>
          </a:p>
          <a:p>
            <a:pPr>
              <a:buNone/>
            </a:pPr>
            <a:r>
              <a:rPr lang="en-US" altLang="zh-CN" b="0" dirty="0"/>
              <a:t>    If a Boolean function has the variables </a:t>
            </a:r>
            <a:r>
              <a:rPr lang="en-US" altLang="zh-CN" b="0" i="1" dirty="0">
                <a:sym typeface="Webdings" panose="05030102010509060703" pitchFamily="18" charset="2"/>
              </a:rPr>
              <a:t>p</a:t>
            </a:r>
            <a:r>
              <a:rPr lang="en-US" altLang="zh-CN" b="0" dirty="0">
                <a:sym typeface="Webdings" panose="05030102010509060703" pitchFamily="18" charset="2"/>
              </a:rPr>
              <a:t>, </a:t>
            </a:r>
            <a:r>
              <a:rPr lang="en-US" altLang="zh-CN" b="0" i="1" dirty="0">
                <a:sym typeface="Webdings" panose="05030102010509060703" pitchFamily="18" charset="2"/>
              </a:rPr>
              <a:t>q</a:t>
            </a:r>
            <a:r>
              <a:rPr lang="en-US" altLang="zh-CN" b="0" dirty="0">
                <a:sym typeface="Webdings" panose="05030102010509060703" pitchFamily="18" charset="2"/>
              </a:rPr>
              <a:t>, </a:t>
            </a:r>
            <a:r>
              <a:rPr lang="en-US" altLang="zh-CN" b="0" i="1" dirty="0">
                <a:sym typeface="Webdings" panose="05030102010509060703" pitchFamily="18" charset="2"/>
              </a:rPr>
              <a:t>r</a:t>
            </a:r>
            <a:r>
              <a:rPr lang="en-US" altLang="zh-CN" b="0" dirty="0">
                <a:sym typeface="Webdings" panose="05030102010509060703" pitchFamily="18" charset="2"/>
              </a:rPr>
              <a:t>,</a:t>
            </a:r>
            <a:r>
              <a:rPr lang="en-US" altLang="zh-CN" b="0" i="1" dirty="0">
                <a:sym typeface="Webdings" panose="05030102010509060703" pitchFamily="18" charset="2"/>
              </a:rPr>
              <a:t> </a:t>
            </a:r>
            <a:r>
              <a:rPr lang="en-US" altLang="zh-CN" b="0" dirty="0">
                <a:sym typeface="Webdings" panose="05030102010509060703" pitchFamily="18" charset="2"/>
              </a:rPr>
              <a:t>then</a:t>
            </a:r>
          </a:p>
          <a:p>
            <a:pPr>
              <a:buNone/>
            </a:pPr>
            <a:r>
              <a:rPr lang="en-US" altLang="zh-CN" b="0" dirty="0">
                <a:sym typeface="Webdings" panose="05030102010509060703" pitchFamily="18" charset="2"/>
              </a:rPr>
              <a:t>    </a:t>
            </a:r>
            <a:r>
              <a:rPr lang="en-US" altLang="zh-CN" b="0" i="1" dirty="0">
                <a:sym typeface="Webdings" panose="05030102010509060703" pitchFamily="18" charset="2"/>
              </a:rPr>
              <a:t>p</a:t>
            </a:r>
            <a:r>
              <a:rPr lang="en-US" altLang="zh-CN" b="0" dirty="0">
                <a:sym typeface="Symbol" panose="05050102010706020507" pitchFamily="18" charset="2"/>
              </a:rPr>
              <a:t></a:t>
            </a:r>
            <a:r>
              <a:rPr lang="en-US" altLang="zh-CN" b="0" dirty="0">
                <a:sym typeface="Webdings" panose="05030102010509060703" pitchFamily="18" charset="2"/>
              </a:rPr>
              <a:t> </a:t>
            </a:r>
            <a:r>
              <a:rPr lang="en-US" altLang="zh-CN" b="0" dirty="0">
                <a:sym typeface="Symbol" panose="05050102010706020507" pitchFamily="18" charset="2"/>
              </a:rPr>
              <a:t></a:t>
            </a:r>
            <a:r>
              <a:rPr lang="en-US" altLang="zh-CN" b="0" i="1" dirty="0">
                <a:sym typeface="Webdings" panose="05030102010509060703" pitchFamily="18" charset="2"/>
              </a:rPr>
              <a:t>q</a:t>
            </a:r>
            <a:r>
              <a:rPr lang="en-US" altLang="zh-CN" b="0" dirty="0">
                <a:sym typeface="Symbol" panose="05050102010706020507" pitchFamily="18" charset="2"/>
              </a:rPr>
              <a:t></a:t>
            </a:r>
            <a:r>
              <a:rPr lang="en-US" altLang="zh-CN" b="0" dirty="0">
                <a:sym typeface="Webdings" panose="05030102010509060703" pitchFamily="18" charset="2"/>
              </a:rPr>
              <a:t> </a:t>
            </a:r>
            <a:r>
              <a:rPr lang="en-US" altLang="zh-CN" b="0" i="1" dirty="0">
                <a:sym typeface="Webdings" panose="05030102010509060703" pitchFamily="18" charset="2"/>
              </a:rPr>
              <a:t>r</a:t>
            </a:r>
            <a:r>
              <a:rPr lang="en-US" altLang="zh-CN" b="0" dirty="0">
                <a:sym typeface="Webdings" panose="05030102010509060703" pitchFamily="18" charset="2"/>
              </a:rPr>
              <a:t> is a </a:t>
            </a:r>
            <a:r>
              <a:rPr lang="en-US" altLang="zh-CN" b="0" dirty="0" err="1">
                <a:sym typeface="Webdings" panose="05030102010509060703" pitchFamily="18" charset="2"/>
              </a:rPr>
              <a:t>minterm</a:t>
            </a:r>
            <a:r>
              <a:rPr lang="en-US" altLang="zh-CN" b="0" dirty="0">
                <a:sym typeface="Webdings" panose="05030102010509060703" pitchFamily="18" charset="2"/>
              </a:rPr>
              <a:t>, but </a:t>
            </a:r>
            <a:r>
              <a:rPr lang="en-US" altLang="zh-CN" b="0" i="1" dirty="0">
                <a:sym typeface="Webdings" panose="05030102010509060703" pitchFamily="18" charset="2"/>
              </a:rPr>
              <a:t>p</a:t>
            </a:r>
            <a:r>
              <a:rPr lang="en-US" altLang="zh-CN" b="0" dirty="0">
                <a:sym typeface="Symbol" panose="05050102010706020507" pitchFamily="18" charset="2"/>
              </a:rPr>
              <a:t></a:t>
            </a:r>
            <a:r>
              <a:rPr lang="en-US" altLang="zh-CN" b="0" dirty="0">
                <a:sym typeface="Webdings" panose="05030102010509060703" pitchFamily="18" charset="2"/>
              </a:rPr>
              <a:t> </a:t>
            </a:r>
            <a:r>
              <a:rPr lang="en-US" altLang="zh-CN" b="0" dirty="0">
                <a:sym typeface="Symbol" panose="05050102010706020507" pitchFamily="18" charset="2"/>
              </a:rPr>
              <a:t></a:t>
            </a:r>
            <a:r>
              <a:rPr lang="en-US" altLang="zh-CN" b="0" i="1" dirty="0">
                <a:sym typeface="Webdings" panose="05030102010509060703" pitchFamily="18" charset="2"/>
              </a:rPr>
              <a:t>q </a:t>
            </a:r>
            <a:r>
              <a:rPr lang="en-US" altLang="zh-CN" b="0" dirty="0">
                <a:sym typeface="Webdings" panose="05030102010509060703" pitchFamily="18" charset="2"/>
              </a:rPr>
              <a:t>and </a:t>
            </a:r>
            <a:r>
              <a:rPr lang="en-US" altLang="zh-CN" b="0" i="1" dirty="0">
                <a:sym typeface="Webdings" panose="05030102010509060703" pitchFamily="18" charset="2"/>
              </a:rPr>
              <a:t>p</a:t>
            </a:r>
            <a:r>
              <a:rPr lang="en-US" altLang="zh-CN" b="0" dirty="0">
                <a:sym typeface="Symbol" panose="05050102010706020507" pitchFamily="18" charset="2"/>
              </a:rPr>
              <a:t></a:t>
            </a:r>
            <a:r>
              <a:rPr lang="en-US" altLang="zh-CN" b="0" dirty="0">
                <a:sym typeface="Webdings" panose="05030102010509060703" pitchFamily="18" charset="2"/>
              </a:rPr>
              <a:t> </a:t>
            </a:r>
            <a:r>
              <a:rPr lang="en-US" altLang="zh-CN" b="0" dirty="0">
                <a:sym typeface="Symbol" panose="05050102010706020507" pitchFamily="18" charset="2"/>
              </a:rPr>
              <a:t></a:t>
            </a:r>
            <a:r>
              <a:rPr lang="en-US" altLang="zh-CN" b="0" i="1" dirty="0">
                <a:sym typeface="Webdings" panose="05030102010509060703" pitchFamily="18" charset="2"/>
              </a:rPr>
              <a:t>p</a:t>
            </a:r>
            <a:r>
              <a:rPr lang="en-US" altLang="zh-CN" b="0" dirty="0">
                <a:sym typeface="Symbol" panose="05050102010706020507" pitchFamily="18" charset="2"/>
              </a:rPr>
              <a:t></a:t>
            </a:r>
            <a:r>
              <a:rPr lang="en-US" altLang="zh-CN" b="0" dirty="0">
                <a:sym typeface="Webdings" panose="05030102010509060703" pitchFamily="18" charset="2"/>
              </a:rPr>
              <a:t> </a:t>
            </a:r>
            <a:r>
              <a:rPr lang="en-US" altLang="zh-CN" b="0" i="1" dirty="0">
                <a:sym typeface="Webdings" panose="05030102010509060703" pitchFamily="18" charset="2"/>
              </a:rPr>
              <a:t>r</a:t>
            </a:r>
            <a:r>
              <a:rPr lang="en-US" altLang="zh-CN" b="0" dirty="0">
                <a:sym typeface="Webdings" panose="05030102010509060703" pitchFamily="18" charset="2"/>
              </a:rPr>
              <a:t> are not.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bg1"/>
                </a:solidFill>
              </a:rPr>
              <a:t>Question: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b="0" dirty="0">
                <a:solidFill>
                  <a:schemeClr val="bg1"/>
                </a:solidFill>
                <a:sym typeface="Webdings" panose="05030102010509060703" pitchFamily="18" charset="2"/>
              </a:rPr>
              <a:t>f a formula has </a:t>
            </a:r>
            <a:r>
              <a:rPr lang="en-US" altLang="zh-CN" b="0" i="1" dirty="0">
                <a:solidFill>
                  <a:schemeClr val="bg1"/>
                </a:solidFill>
                <a:sym typeface="Webdings" panose="05030102010509060703" pitchFamily="18" charset="2"/>
              </a:rPr>
              <a:t>n</a:t>
            </a:r>
            <a:r>
              <a:rPr lang="en-US" altLang="zh-CN" b="0" dirty="0">
                <a:solidFill>
                  <a:schemeClr val="bg1"/>
                </a:solidFill>
                <a:sym typeface="Webdings" panose="05030102010509060703" pitchFamily="18" charset="2"/>
              </a:rPr>
              <a:t> </a:t>
            </a:r>
            <a:r>
              <a:rPr lang="en-US" altLang="zh-CN" b="0" dirty="0" err="1">
                <a:solidFill>
                  <a:schemeClr val="bg1"/>
                </a:solidFill>
                <a:sym typeface="Webdings" panose="05030102010509060703" pitchFamily="18" charset="2"/>
              </a:rPr>
              <a:t>varbles</a:t>
            </a:r>
            <a:r>
              <a:rPr lang="en-US" altLang="zh-CN" b="0" dirty="0">
                <a:solidFill>
                  <a:schemeClr val="bg1"/>
                </a:solidFill>
                <a:sym typeface="Webdings" panose="05030102010509060703" pitchFamily="18" charset="2"/>
              </a:rPr>
              <a:t>, how many </a:t>
            </a:r>
            <a:r>
              <a:rPr lang="en-US" altLang="zh-CN" b="0" dirty="0" err="1">
                <a:solidFill>
                  <a:schemeClr val="bg1"/>
                </a:solidFill>
                <a:sym typeface="Webdings" panose="05030102010509060703" pitchFamily="18" charset="2"/>
              </a:rPr>
              <a:t>minterms</a:t>
            </a:r>
            <a:r>
              <a:rPr lang="en-US" altLang="zh-CN" b="0" dirty="0">
                <a:solidFill>
                  <a:schemeClr val="bg1"/>
                </a:solidFill>
                <a:sym typeface="Webdings" panose="05030102010509060703" pitchFamily="18" charset="2"/>
              </a:rPr>
              <a:t> are there? </a:t>
            </a:r>
          </a:p>
          <a:p>
            <a:pPr>
              <a:buNone/>
            </a:pPr>
            <a:r>
              <a:rPr lang="en-US" altLang="zh-CN" dirty="0"/>
              <a:t>【Definition】 </a:t>
            </a:r>
            <a:r>
              <a:rPr lang="en-US" altLang="zh-CN" b="0" dirty="0">
                <a:sym typeface="Webdings" panose="05030102010509060703" pitchFamily="18" charset="2"/>
              </a:rPr>
              <a:t>If a formula is expressed as a </a:t>
            </a:r>
            <a:r>
              <a:rPr lang="en-US" altLang="zh-CN" b="0" dirty="0">
                <a:solidFill>
                  <a:srgbClr val="3333CC"/>
                </a:solidFill>
                <a:sym typeface="Webdings" panose="05030102010509060703" pitchFamily="18" charset="2"/>
              </a:rPr>
              <a:t>disjunction </a:t>
            </a:r>
            <a:r>
              <a:rPr lang="en-US" altLang="zh-CN" b="0" dirty="0">
                <a:sym typeface="Webdings" panose="05030102010509060703" pitchFamily="18" charset="2"/>
              </a:rPr>
              <a:t>of </a:t>
            </a:r>
            <a:r>
              <a:rPr lang="en-US" altLang="zh-CN" b="0" dirty="0" err="1">
                <a:sym typeface="Webdings" panose="05030102010509060703" pitchFamily="18" charset="2"/>
              </a:rPr>
              <a:t>minterms</a:t>
            </a:r>
            <a:r>
              <a:rPr lang="en-US" altLang="zh-CN" b="0" dirty="0">
                <a:sym typeface="Webdings" panose="05030102010509060703" pitchFamily="18" charset="2"/>
              </a:rPr>
              <a:t>, it is said to be in </a:t>
            </a:r>
            <a:r>
              <a:rPr lang="en-US" altLang="zh-CN" i="1" dirty="0">
                <a:solidFill>
                  <a:srgbClr val="3333CC"/>
                </a:solidFill>
                <a:sym typeface="Webdings" panose="05030102010509060703" pitchFamily="18" charset="2"/>
              </a:rPr>
              <a:t>full disjunctive normal form</a:t>
            </a:r>
            <a:r>
              <a:rPr lang="en-US" altLang="zh-CN" b="0" i="1" dirty="0">
                <a:solidFill>
                  <a:srgbClr val="008000"/>
                </a:solidFill>
                <a:sym typeface="Webdings" panose="05030102010509060703" pitchFamily="18" charset="2"/>
              </a:rPr>
              <a:t>.</a:t>
            </a:r>
            <a:r>
              <a:rPr lang="en-US" altLang="zh-CN" b="0" dirty="0">
                <a:sym typeface="Webdings" panose="05030102010509060703" pitchFamily="18" charset="2"/>
              </a:rPr>
              <a:t> </a:t>
            </a:r>
          </a:p>
          <a:p>
            <a:pPr>
              <a:buClr>
                <a:srgbClr val="3333CC"/>
              </a:buClr>
            </a:pPr>
            <a:r>
              <a:rPr lang="en-US" altLang="zh-CN" b="0" dirty="0">
                <a:solidFill>
                  <a:srgbClr val="3333FF"/>
                </a:solidFill>
              </a:rPr>
              <a:t>Example</a:t>
            </a:r>
            <a:r>
              <a:rPr lang="en-US" altLang="zh-CN" b="0" dirty="0">
                <a:solidFill>
                  <a:srgbClr val="000000"/>
                </a:solidFill>
              </a:rPr>
              <a:t>: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endParaRPr lang="en-US" altLang="zh-CN" b="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altLang="zh-CN" b="0" dirty="0">
              <a:sym typeface="Webdings" panose="05030102010509060703" pitchFamily="18" charset="2"/>
            </a:endParaRP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897212"/>
              </p:ext>
            </p:extLst>
          </p:nvPr>
        </p:nvGraphicFramePr>
        <p:xfrm>
          <a:off x="1115616" y="5805264"/>
          <a:ext cx="73453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0998100" imgH="3514725" progId="Equation.3">
                  <p:embed/>
                </p:oleObj>
              </mc:Choice>
              <mc:Fallback>
                <p:oleObj r:id="rId3" imgW="60998100" imgH="3514725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5805264"/>
                        <a:ext cx="7345363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228080" y="476885"/>
            <a:ext cx="277241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None/>
            </a:pPr>
            <a:r>
              <a:rPr lang="en-US" altLang="zh-CN" sz="1600" b="1">
                <a:sym typeface="Webdings" panose="05030102010509060703" pitchFamily="18" charset="2"/>
              </a:rPr>
              <a:t>(</a:t>
            </a:r>
            <a:r>
              <a:rPr lang="zh-CN" altLang="en-US" sz="1600" b="1">
                <a:sym typeface="Webdings" panose="05030102010509060703" pitchFamily="18" charset="2"/>
              </a:rPr>
              <a:t>主析取范式，完全析取范式</a:t>
            </a:r>
            <a:r>
              <a:rPr lang="en-US" altLang="zh-CN" sz="1600" b="1">
                <a:sym typeface="Webdings" panose="05030102010509060703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/>
          </p:cNvSpPr>
          <p:nvPr>
            <p:ph type="title"/>
          </p:nvPr>
        </p:nvSpPr>
        <p:spPr>
          <a:xfrm>
            <a:off x="428625" y="115888"/>
            <a:ext cx="8459788" cy="72231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200" b="0"/>
              <a:t>Transforming to Full Disjunctive Normal Form</a:t>
            </a:r>
            <a:endParaRPr lang="en-US" altLang="zh-CN" sz="3200"/>
          </a:p>
        </p:txBody>
      </p:sp>
      <p:sp>
        <p:nvSpPr>
          <p:cNvPr id="24579" name="内容占位符 6"/>
          <p:cNvSpPr>
            <a:spLocks noGrp="1"/>
          </p:cNvSpPr>
          <p:nvPr>
            <p:ph idx="1"/>
          </p:nvPr>
        </p:nvSpPr>
        <p:spPr>
          <a:xfrm>
            <a:off x="107504" y="1052736"/>
            <a:ext cx="8856984" cy="2808982"/>
          </a:xfrm>
        </p:spPr>
        <p:txBody>
          <a:bodyPr vert="horz" wrap="square" lIns="91440" tIns="45720" rIns="91440" bIns="45720" numCol="1" anchor="t" anchorCtr="0" compatLnSpc="1"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rabicPeriod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Obtain disjunctive normal form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rabicPeriod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Make use of negation laws and distributive laws to obtain full disjunctive normal form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Example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Convert the following formula into full disjunctive normal form. 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ebdings" panose="05030102010509060703" pitchFamily="18" charset="2"/>
            </a:endParaRPr>
          </a:p>
        </p:txBody>
      </p:sp>
      <p:graphicFrame>
        <p:nvGraphicFramePr>
          <p:cNvPr id="58371" name="Object 4"/>
          <p:cNvGraphicFramePr>
            <a:graphicFrameLocks noChangeAspect="1"/>
          </p:cNvGraphicFramePr>
          <p:nvPr/>
        </p:nvGraphicFramePr>
        <p:xfrm>
          <a:off x="2714625" y="3214688"/>
          <a:ext cx="33512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9403675" imgH="3514725" progId="Equation.3">
                  <p:embed/>
                </p:oleObj>
              </mc:Choice>
              <mc:Fallback>
                <p:oleObj r:id="rId3" imgW="29403675" imgH="3514725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4625" y="3214688"/>
                        <a:ext cx="3351213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251520" y="4149080"/>
            <a:ext cx="8636635" cy="2304256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604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933400"/>
              </p:ext>
            </p:extLst>
          </p:nvPr>
        </p:nvGraphicFramePr>
        <p:xfrm>
          <a:off x="1188021" y="4581773"/>
          <a:ext cx="327342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9622750" imgH="3514725" progId="Equation.3">
                  <p:embed/>
                </p:oleObj>
              </mc:Choice>
              <mc:Fallback>
                <p:oleObj r:id="rId5" imgW="29622750" imgH="3514725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8021" y="4581773"/>
                        <a:ext cx="3273425" cy="395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82814"/>
              </p:ext>
            </p:extLst>
          </p:nvPr>
        </p:nvGraphicFramePr>
        <p:xfrm>
          <a:off x="1188021" y="5085011"/>
          <a:ext cx="71532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64731900" imgH="3514725" progId="Equation.3">
                  <p:embed/>
                </p:oleObj>
              </mc:Choice>
              <mc:Fallback>
                <p:oleObj r:id="rId7" imgW="64731900" imgH="3514725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8021" y="5085011"/>
                        <a:ext cx="7153275" cy="395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055832"/>
              </p:ext>
            </p:extLst>
          </p:nvPr>
        </p:nvGraphicFramePr>
        <p:xfrm>
          <a:off x="611758" y="5588248"/>
          <a:ext cx="7730490" cy="302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7995285" imgH="385445" progId="Equation.3">
                  <p:embed/>
                </p:oleObj>
              </mc:Choice>
              <mc:Fallback>
                <p:oleObj r:id="rId9" imgW="7995285" imgH="385445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758" y="5588248"/>
                        <a:ext cx="7730490" cy="3028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399534"/>
              </p:ext>
            </p:extLst>
          </p:nvPr>
        </p:nvGraphicFramePr>
        <p:xfrm>
          <a:off x="1262633" y="6021636"/>
          <a:ext cx="67659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61217175" imgH="3514725" progId="Equation.3">
                  <p:embed/>
                </p:oleObj>
              </mc:Choice>
              <mc:Fallback>
                <p:oleObj r:id="rId11" imgW="61217175" imgH="3514725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62633" y="6021636"/>
                        <a:ext cx="6765925" cy="395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0"/>
              <a:t>Universal Quantification</a:t>
            </a: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36613"/>
            <a:ext cx="8501063" cy="58578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【Definition】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universal quantification 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</a:t>
            </a:r>
            <a:r>
              <a:rPr kumimoji="0" lang="en-US" altLang="zh-CN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denoted by </a:t>
            </a: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 </a:t>
            </a:r>
            <a:r>
              <a:rPr kumimoji="1" lang="en-US" altLang="zh-CN" sz="2600" b="0" i="1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600" b="0" i="1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P</a:t>
            </a: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600" b="0" i="1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)</a:t>
            </a: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,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the statement </a:t>
            </a: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“</a:t>
            </a:r>
            <a:r>
              <a:rPr kumimoji="1" lang="en-US" altLang="zh-CN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P</a:t>
            </a: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) for all values of </a:t>
            </a:r>
            <a:r>
              <a:rPr kumimoji="1" lang="en-US" altLang="zh-CN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in the domain. ” </a:t>
            </a: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  <a:sym typeface="Symbol" panose="05050102010706020507" pitchFamily="18" charset="2"/>
              </a:rPr>
              <a:t>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: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universal quantifier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Domain (domain of discourse / universe of discourse): </a:t>
            </a: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range of the possible values of the variable </a:t>
            </a:r>
            <a:r>
              <a:rPr kumimoji="1" lang="en-US" altLang="zh-CN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x </a:t>
            </a: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（</a:t>
            </a:r>
            <a:r>
              <a:rPr kumimoji="1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论</a:t>
            </a: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域</a:t>
            </a:r>
            <a:r>
              <a:rPr kumimoji="1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，常简称域</a:t>
            </a: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）</a:t>
            </a:r>
            <a:endParaRPr kumimoji="1" lang="en-US" altLang="zh-CN" sz="26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An element for which </a:t>
            </a:r>
            <a:r>
              <a:rPr kumimoji="0" lang="en-US" altLang="zh-CN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is false is called a </a:t>
            </a: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counterexample</a:t>
            </a: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of  </a:t>
            </a:r>
            <a:r>
              <a:rPr kumimoji="1" lang="en-US" altLang="zh-CN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P</a:t>
            </a: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Example</a:t>
            </a: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: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   Let </a:t>
            </a:r>
            <a:r>
              <a:rPr kumimoji="1" lang="en-US" altLang="zh-CN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P</a:t>
            </a: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) be the statement “</a:t>
            </a:r>
            <a:r>
              <a:rPr kumimoji="1" lang="en-US" altLang="zh-CN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&lt;2.” In the domain of all real numbers, x=3 is a counterexample for  </a:t>
            </a:r>
            <a:r>
              <a:rPr kumimoji="1" lang="en-US" altLang="zh-CN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P</a:t>
            </a: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).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altLang="zh-CN" sz="26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349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>
                <a:latin typeface="Times New Roman" panose="02020603050405020304" pitchFamily="18" charset="0"/>
              </a:r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333" end="3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charRg st="333" end="3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343" end="4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195">
                                            <p:txEl>
                                              <p:charRg st="343" end="4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/>
          </p:cNvSpPr>
          <p:nvPr>
            <p:ph type="title"/>
          </p:nvPr>
        </p:nvSpPr>
        <p:spPr>
          <a:xfrm>
            <a:off x="357188" y="115888"/>
            <a:ext cx="8459787" cy="72231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200" b="0"/>
              <a:t>Full Disjunctive Normal Form from Truth Table</a:t>
            </a:r>
            <a:endParaRPr lang="en-US" altLang="zh-CN" sz="3200"/>
          </a:p>
        </p:txBody>
      </p:sp>
      <p:graphicFrame>
        <p:nvGraphicFramePr>
          <p:cNvPr id="60418" name="Object 4"/>
          <p:cNvGraphicFramePr>
            <a:graphicFrameLocks noChangeAspect="1"/>
          </p:cNvGraphicFramePr>
          <p:nvPr/>
        </p:nvGraphicFramePr>
        <p:xfrm>
          <a:off x="2555875" y="981075"/>
          <a:ext cx="37766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3137475" imgH="3514725" progId="Equation.3">
                  <p:embed/>
                </p:oleObj>
              </mc:Choice>
              <mc:Fallback>
                <p:oleObj r:id="rId3" imgW="33137475" imgH="3514725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5875" y="981075"/>
                        <a:ext cx="3776663" cy="500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表格 24580"/>
          <p:cNvGraphicFramePr/>
          <p:nvPr/>
        </p:nvGraphicFramePr>
        <p:xfrm>
          <a:off x="1547813" y="1557338"/>
          <a:ext cx="6096000" cy="362585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2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i="1" dirty="0">
                          <a:latin typeface="Arial" panose="020B0604020202020204" pitchFamily="34" charset="0"/>
                        </a:rPr>
                        <a:t>p</a:t>
                      </a:r>
                      <a:endParaRPr lang="en-US" altLang="zh-CN" sz="2000" b="1" dirty="0">
                        <a:latin typeface="Arial" panose="020B0604020202020204" pitchFamily="34" charset="0"/>
                      </a:endParaRPr>
                    </a:p>
                  </a:txBody>
                  <a:tcPr marT="45728" marB="457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i="1" dirty="0">
                          <a:latin typeface="Arial" panose="020B0604020202020204" pitchFamily="34" charset="0"/>
                        </a:rPr>
                        <a:t>q</a:t>
                      </a:r>
                      <a:endParaRPr lang="en-US" altLang="zh-CN" sz="2000" b="1" dirty="0">
                        <a:latin typeface="Arial" panose="020B0604020202020204" pitchFamily="34" charset="0"/>
                      </a:endParaRPr>
                    </a:p>
                  </a:txBody>
                  <a:tcPr marT="45728" marB="457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i="1" dirty="0">
                          <a:latin typeface="Arial" panose="020B0604020202020204" pitchFamily="34" charset="0"/>
                        </a:rPr>
                        <a:t>r</a:t>
                      </a:r>
                    </a:p>
                  </a:txBody>
                  <a:tcPr marT="45728" marB="45728"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i="1" dirty="0">
                          <a:latin typeface="Arial" panose="020B0604020202020204" pitchFamily="34" charset="0"/>
                        </a:rPr>
                        <a:t>f</a:t>
                      </a:r>
                      <a:endParaRPr lang="en-US" altLang="zh-CN" sz="2000" b="1" dirty="0">
                        <a:latin typeface="Arial" panose="020B0604020202020204" pitchFamily="34" charset="0"/>
                      </a:endParaRPr>
                    </a:p>
                  </a:txBody>
                  <a:tcPr marT="45728" marB="45728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T="45728" marB="45728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T="45728" marB="45728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T="45728" marB="45728"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T="45728" marB="45728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T="45728" marB="457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T="45728" marB="457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T="45728" marB="45728"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T="45728" marB="45728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T="45728" marB="457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T="45728" marB="457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T="45728" marB="45728"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T="45728" marB="45728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T="45728" marB="457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T="45728" marB="457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T="45728" marB="45728"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T="45728" marB="45728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81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T="45728" marB="457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T="45728" marB="457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T="45728" marB="45728"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T="45728" marB="45728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63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T="45728" marB="457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T="45728" marB="457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T="45728" marB="45728"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T="45728" marB="45728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81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T="45728" marB="457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T="45728" marB="457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T="45728" marB="45728"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T="45728" marB="45728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T="45728" marB="457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T="45728" marB="457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T="45728" marB="45728"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T="45728" marB="45728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Line 70"/>
          <p:cNvSpPr/>
          <p:nvPr/>
        </p:nvSpPr>
        <p:spPr>
          <a:xfrm>
            <a:off x="2114550" y="2349500"/>
            <a:ext cx="5029200" cy="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" name="Line 71"/>
          <p:cNvSpPr/>
          <p:nvPr/>
        </p:nvSpPr>
        <p:spPr>
          <a:xfrm>
            <a:off x="2114550" y="2781300"/>
            <a:ext cx="5029200" cy="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Line 72"/>
          <p:cNvSpPr/>
          <p:nvPr/>
        </p:nvSpPr>
        <p:spPr>
          <a:xfrm>
            <a:off x="2114550" y="4005263"/>
            <a:ext cx="5029200" cy="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" name="Line 73"/>
          <p:cNvSpPr/>
          <p:nvPr/>
        </p:nvSpPr>
        <p:spPr>
          <a:xfrm>
            <a:off x="2114550" y="4724400"/>
            <a:ext cx="5029200" cy="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4379" name="Object 43"/>
          <p:cNvGraphicFramePr>
            <a:graphicFrameLocks noChangeAspect="1"/>
          </p:cNvGraphicFramePr>
          <p:nvPr/>
        </p:nvGraphicFramePr>
        <p:xfrm>
          <a:off x="395605" y="5373370"/>
          <a:ext cx="8630285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63636525" imgH="3514725" progId="Equation.3">
                  <p:embed/>
                </p:oleObj>
              </mc:Choice>
              <mc:Fallback>
                <p:oleObj r:id="rId5" imgW="63636525" imgH="3514725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605" y="5373370"/>
                        <a:ext cx="8630285" cy="4292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/>
          </p:cNvSpPr>
          <p:nvPr>
            <p:ph type="title"/>
          </p:nvPr>
        </p:nvSpPr>
        <p:spPr>
          <a:xfrm>
            <a:off x="357188" y="115888"/>
            <a:ext cx="8459787" cy="72231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200" b="0"/>
              <a:t>Full Disjunctive Normal Form from Truth Table</a:t>
            </a:r>
            <a:endParaRPr lang="en-US" altLang="zh-CN" sz="3200"/>
          </a:p>
        </p:txBody>
      </p:sp>
      <p:graphicFrame>
        <p:nvGraphicFramePr>
          <p:cNvPr id="58371" name="表格 58370"/>
          <p:cNvGraphicFramePr/>
          <p:nvPr>
            <p:custDataLst>
              <p:tags r:id="rId1"/>
            </p:custDataLst>
          </p:nvPr>
        </p:nvGraphicFramePr>
        <p:xfrm>
          <a:off x="785813" y="1214438"/>
          <a:ext cx="7467600" cy="257175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27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i="1" dirty="0">
                          <a:latin typeface="Arial" panose="020B0604020202020204" pitchFamily="34" charset="0"/>
                        </a:rPr>
                        <a:t>p</a:t>
                      </a:r>
                      <a:endParaRPr lang="en-US" altLang="zh-CN" sz="2000" b="1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i="1" dirty="0">
                          <a:latin typeface="Arial" panose="020B0604020202020204" pitchFamily="34" charset="0"/>
                        </a:rPr>
                        <a:t>q</a:t>
                      </a:r>
                      <a:endParaRPr lang="en-US" altLang="zh-CN" sz="2000" b="1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zh-CN" altLang="en-US" sz="2000" b="1" dirty="0"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zh-CN" altLang="en-US" sz="2000" b="1" i="1" dirty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2000" b="1" i="1" dirty="0">
                          <a:latin typeface="Arial" panose="020B0604020202020204" pitchFamily="34" charset="0"/>
                        </a:rPr>
                        <a:t>p</a:t>
                      </a: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2000" b="1" dirty="0"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2000" b="1" dirty="0"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000" b="1" i="1" dirty="0">
                          <a:latin typeface="Arial" panose="020B0604020202020204" pitchFamily="34" charset="0"/>
                        </a:rPr>
                        <a:t>q</a:t>
                      </a: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zh-CN" altLang="en-US" sz="2000" b="1" dirty="0"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zh-CN" altLang="en-US" sz="2000" b="1" i="1" dirty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2000" b="1" i="1" dirty="0">
                          <a:latin typeface="Arial" panose="020B0604020202020204" pitchFamily="34" charset="0"/>
                        </a:rPr>
                        <a:t>p</a:t>
                      </a: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2000" b="1" dirty="0"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2000" b="1" i="1" dirty="0"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i="1" dirty="0">
                          <a:latin typeface="Arial" panose="020B0604020202020204" pitchFamily="34" charset="0"/>
                        </a:rPr>
                        <a:t>p</a:t>
                      </a: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2000" b="1" dirty="0"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2000" b="1" dirty="0"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000" b="1" i="1" dirty="0">
                          <a:latin typeface="Arial" panose="020B0604020202020204" pitchFamily="34" charset="0"/>
                        </a:rPr>
                        <a:t>q</a:t>
                      </a: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i="1" dirty="0">
                          <a:latin typeface="Arial" panose="020B0604020202020204" pitchFamily="34" charset="0"/>
                        </a:rPr>
                        <a:t>p</a:t>
                      </a: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2000" b="1" dirty="0"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2000" b="1" i="1" dirty="0">
                          <a:latin typeface="Arial" panose="020B0604020202020204" pitchFamily="34" charset="0"/>
                        </a:rPr>
                        <a:t>q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11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2510" name="Text Box 47"/>
          <p:cNvSpPr txBox="1"/>
          <p:nvPr/>
        </p:nvSpPr>
        <p:spPr>
          <a:xfrm>
            <a:off x="857250" y="4357688"/>
            <a:ext cx="7315200" cy="179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buFont typeface="Wingdings" panose="05000000000000000000" pitchFamily="2" charset="2"/>
              <a:buAutoNum type="arabicParenBoth"/>
            </a:pPr>
            <a:r>
              <a:rPr lang="en-US" altLang="zh-CN" sz="2400">
                <a:latin typeface="Times New Roman" panose="02020603050405020304" pitchFamily="18" charset="0"/>
                <a:sym typeface="Webdings" panose="05030102010509060703" pitchFamily="18" charset="2"/>
              </a:rPr>
              <a:t>Each minterm is true for exactly one assignment.</a:t>
            </a:r>
          </a:p>
          <a:p>
            <a:pPr marL="457200" indent="-457200" eaLnBrk="1" hangingPunct="1">
              <a:spcBef>
                <a:spcPct val="30000"/>
              </a:spcBef>
              <a:buFont typeface="Wingdings" panose="05000000000000000000" pitchFamily="2" charset="2"/>
              <a:buAutoNum type="arabicParenBoth"/>
            </a:pPr>
            <a:r>
              <a:rPr lang="en-US" altLang="zh-CN" sz="2400">
                <a:latin typeface="Times New Roman" panose="02020603050405020304" pitchFamily="18" charset="0"/>
                <a:sym typeface="Webdings" panose="05030102010509060703" pitchFamily="18" charset="2"/>
              </a:rPr>
              <a:t>If </a:t>
            </a:r>
            <a:r>
              <a:rPr lang="en-US" altLang="zh-CN" sz="2400" i="1">
                <a:latin typeface="Times New Roman" panose="02020603050405020304" pitchFamily="18" charset="0"/>
                <a:sym typeface="Webdings" panose="05030102010509060703" pitchFamily="18" charset="2"/>
              </a:rPr>
              <a:t>A </a:t>
            </a:r>
            <a:r>
              <a:rPr lang="en-US" altLang="zh-CN" sz="2400">
                <a:latin typeface="Times New Roman" panose="02020603050405020304" pitchFamily="18" charset="0"/>
                <a:sym typeface="Webdings" panose="05030102010509060703" pitchFamily="18" charset="2"/>
              </a:rPr>
              <a:t>and </a:t>
            </a:r>
            <a:r>
              <a:rPr lang="en-US" altLang="zh-CN" sz="2400" i="1">
                <a:latin typeface="Times New Roman" panose="02020603050405020304" pitchFamily="18" charset="0"/>
                <a:sym typeface="Webdings" panose="05030102010509060703" pitchFamily="18" charset="2"/>
              </a:rPr>
              <a:t>B </a:t>
            </a:r>
            <a:r>
              <a:rPr lang="en-US" altLang="zh-CN" sz="2400">
                <a:latin typeface="Times New Roman" panose="02020603050405020304" pitchFamily="18" charset="0"/>
                <a:sym typeface="Webdings" panose="05030102010509060703" pitchFamily="18" charset="2"/>
              </a:rPr>
              <a:t>are two distinct minterms, then </a:t>
            </a:r>
            <a:r>
              <a:rPr lang="en-US" altLang="zh-CN" sz="2400" i="1">
                <a:latin typeface="Times New Roman" panose="02020603050405020304" pitchFamily="18" charset="0"/>
                <a:sym typeface="Webdings" panose="05030102010509060703" pitchFamily="18" charset="2"/>
              </a:rPr>
              <a:t>A 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i="1">
                <a:latin typeface="Times New Roman" panose="02020603050405020304" pitchFamily="18" charset="0"/>
                <a:sym typeface="Webdings" panose="05030102010509060703" pitchFamily="18" charset="2"/>
              </a:rPr>
              <a:t> B 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>
                <a:latin typeface="Times New Roman" panose="02020603050405020304" pitchFamily="18" charset="0"/>
                <a:sym typeface="Webdings" panose="05030102010509060703" pitchFamily="18" charset="2"/>
              </a:rPr>
              <a:t>F.</a:t>
            </a:r>
          </a:p>
          <a:p>
            <a:pPr marL="457200" indent="-457200" eaLnBrk="1" hangingPunct="1">
              <a:spcBef>
                <a:spcPct val="30000"/>
              </a:spcBef>
              <a:buFont typeface="Wingdings" panose="05000000000000000000" pitchFamily="2" charset="2"/>
              <a:buAutoNum type="arabicParenBoth"/>
            </a:pPr>
            <a:r>
              <a:rPr lang="en-US" altLang="zh-CN" sz="2400">
                <a:latin typeface="Times New Roman" panose="02020603050405020304" pitchFamily="18" charset="0"/>
                <a:sym typeface="Webdings" panose="05030102010509060703" pitchFamily="18" charset="2"/>
              </a:rPr>
              <a:t>A disjunction of minterms is true only if at least one of its constituents minterms is true.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/>
          </p:cNvSpPr>
          <p:nvPr>
            <p:ph type="title"/>
          </p:nvPr>
        </p:nvSpPr>
        <p:spPr>
          <a:xfrm>
            <a:off x="357188" y="115888"/>
            <a:ext cx="8459787" cy="72231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200" b="0"/>
              <a:t>Full Disjunctive Normal Form from Truth Table</a:t>
            </a:r>
            <a:endParaRPr lang="en-US" altLang="zh-CN" sz="3200"/>
          </a:p>
        </p:txBody>
      </p:sp>
      <p:sp>
        <p:nvSpPr>
          <p:cNvPr id="11" name="TextBox 10"/>
          <p:cNvSpPr txBox="1"/>
          <p:nvPr/>
        </p:nvSpPr>
        <p:spPr>
          <a:xfrm>
            <a:off x="642938" y="928688"/>
            <a:ext cx="7643813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defTabSz="914400" eaLnBrk="1" hangingPunct="1">
              <a:spcBef>
                <a:spcPct val="20000"/>
              </a:spcBef>
              <a:buClr>
                <a:srgbClr val="3333CC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400" kern="0" cap="none" spc="0" normalizeH="0" baseline="0" noProof="0" dirty="0">
                <a:solidFill>
                  <a:srgbClr val="3333CC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Example</a:t>
            </a: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1" lang="en-US" altLang="zh-CN" sz="24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Find the full disjunctive normal form for </a:t>
            </a:r>
            <a:r>
              <a:rPr kumimoji="1" lang="en-US" altLang="zh-CN" sz="2400" i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4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given by the table.</a:t>
            </a:r>
            <a:endParaRPr kumimoji="0" lang="zh-CN" altLang="en-US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5605" name="表格 25604"/>
          <p:cNvGraphicFramePr/>
          <p:nvPr/>
        </p:nvGraphicFramePr>
        <p:xfrm>
          <a:off x="1428750" y="1928813"/>
          <a:ext cx="6096000" cy="366077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i="1" dirty="0">
                          <a:latin typeface="Arial" panose="020B0604020202020204" pitchFamily="34" charset="0"/>
                        </a:rPr>
                        <a:t>p</a:t>
                      </a:r>
                      <a:endParaRPr lang="en-US" altLang="zh-CN" sz="2000" b="1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i="1" dirty="0">
                          <a:latin typeface="Arial" panose="020B0604020202020204" pitchFamily="34" charset="0"/>
                        </a:rPr>
                        <a:t>q</a:t>
                      </a:r>
                      <a:endParaRPr lang="en-US" altLang="zh-CN" sz="2000" b="1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i="1" dirty="0">
                          <a:latin typeface="Arial" panose="020B0604020202020204" pitchFamily="34" charset="0"/>
                        </a:rPr>
                        <a:t>r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i="1" dirty="0">
                          <a:latin typeface="Arial" panose="020B0604020202020204" pitchFamily="34" charset="0"/>
                        </a:rPr>
                        <a:t>f</a:t>
                      </a:r>
                      <a:endParaRPr lang="en-US" altLang="zh-CN" sz="2000" b="1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81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63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81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2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Line 69"/>
          <p:cNvSpPr/>
          <p:nvPr/>
        </p:nvSpPr>
        <p:spPr>
          <a:xfrm>
            <a:off x="1981200" y="2728913"/>
            <a:ext cx="5029200" cy="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" name="Line 70"/>
          <p:cNvSpPr/>
          <p:nvPr/>
        </p:nvSpPr>
        <p:spPr>
          <a:xfrm>
            <a:off x="1981200" y="3567113"/>
            <a:ext cx="5029200" cy="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" name="Line 71"/>
          <p:cNvSpPr/>
          <p:nvPr/>
        </p:nvSpPr>
        <p:spPr>
          <a:xfrm>
            <a:off x="2062163" y="5214938"/>
            <a:ext cx="5029200" cy="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1714500" y="5857875"/>
          <a:ext cx="60309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8710850" imgH="3514725" progId="Equation.3">
                  <p:embed/>
                </p:oleObj>
              </mc:Choice>
              <mc:Fallback>
                <p:oleObj r:id="rId3" imgW="48710850" imgH="3514725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4500" y="5857875"/>
                        <a:ext cx="6030913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/>
          </p:cNvSpPr>
          <p:nvPr>
            <p:ph type="title"/>
          </p:nvPr>
        </p:nvSpPr>
        <p:spPr>
          <a:xfrm>
            <a:off x="357188" y="115888"/>
            <a:ext cx="8459787" cy="72231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200" b="0"/>
              <a:t>Full Disjunctive Normal Form</a:t>
            </a:r>
            <a:endParaRPr lang="en-US" altLang="zh-CN" sz="3200"/>
          </a:p>
        </p:txBody>
      </p:sp>
      <p:sp>
        <p:nvSpPr>
          <p:cNvPr id="5" name="矩形 4"/>
          <p:cNvSpPr/>
          <p:nvPr/>
        </p:nvSpPr>
        <p:spPr>
          <a:xfrm>
            <a:off x="500063" y="1285875"/>
            <a:ext cx="8286750" cy="37084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Questions: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3333FF"/>
              </a:buClr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Using the full disjunctive normal form,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Webdings" panose="05030102010509060703" pitchFamily="18" charset="2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how to determine whether two statements are logical equivalent?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Webdings" panose="05030102010509060703" pitchFamily="18" charset="2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how to determine whether a given statement is tautology, contradiction or contingency?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Webdings" panose="05030102010509060703" pitchFamily="18" charset="2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how to find the assignments for which a given statement is true?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/>
          </p:cNvSpPr>
          <p:nvPr>
            <p:ph type="title"/>
          </p:nvPr>
        </p:nvSpPr>
        <p:spPr>
          <a:xfrm>
            <a:off x="357188" y="115888"/>
            <a:ext cx="8459787" cy="72231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200" b="0"/>
              <a:t>Prenex Normal Form</a:t>
            </a:r>
            <a:r>
              <a:rPr lang="en-US" altLang="zh-CN" sz="3200">
                <a:latin typeface="黑体" panose="02010609060101010101" charset="-122"/>
                <a:ea typeface="黑体" panose="02010609060101010101" charset="-122"/>
              </a:rPr>
              <a:t> (前束范式)</a:t>
            </a:r>
            <a:endParaRPr lang="zh-CN" altLang="en-US" sz="32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215" y="1052513"/>
            <a:ext cx="8429625" cy="52578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【Definition】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 statement is in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prenex normal form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iff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it is of the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form                               ,  where                      is             and the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predicate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is quantifier free.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Courier New" panose="02070309020205020404" pitchFamily="49" charset="0"/>
                <a:sym typeface="Symbol" panose="05050102010706020507" pitchFamily="18" charset="2"/>
              </a:rPr>
              <a:t>  A formula with no quantifiers is regarded as a trivial case of a prenex normal form.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Examples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</a:t>
            </a:r>
            <a:r>
              <a:rPr kumimoji="1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xP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 </a:t>
            </a:r>
            <a:r>
              <a:rPr kumimoji="1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xQ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                          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</a:t>
            </a:r>
            <a:r>
              <a:rPr kumimoji="1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</a:t>
            </a:r>
            <a:r>
              <a:rPr kumimoji="1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y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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P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Q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y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                      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</a:t>
            </a:r>
            <a:r>
              <a:rPr kumimoji="1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</a:t>
            </a:r>
            <a:r>
              <a:rPr kumimoji="1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yR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x,y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                                  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x,y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</a:t>
            </a:r>
            <a:r>
              <a:rPr kumimoji="1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xR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x,y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                                    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graphicFrame>
        <p:nvGraphicFramePr>
          <p:cNvPr id="68611" name="Object 2"/>
          <p:cNvGraphicFramePr>
            <a:graphicFrameLocks noChangeAspect="1"/>
          </p:cNvGraphicFramePr>
          <p:nvPr/>
        </p:nvGraphicFramePr>
        <p:xfrm>
          <a:off x="1187450" y="1519238"/>
          <a:ext cx="21336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9526250" imgH="3952875" progId="Equation.3">
                  <p:embed/>
                </p:oleObj>
              </mc:Choice>
              <mc:Fallback>
                <p:oleObj r:id="rId3" imgW="19526250" imgH="3952875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450" y="1519238"/>
                        <a:ext cx="2133600" cy="430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3"/>
          <p:cNvGraphicFramePr>
            <a:graphicFrameLocks noChangeAspect="1"/>
          </p:cNvGraphicFramePr>
          <p:nvPr/>
        </p:nvGraphicFramePr>
        <p:xfrm>
          <a:off x="4427538" y="1484313"/>
          <a:ext cx="15716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4925675" imgH="3952875" progId="Equation.3">
                  <p:embed/>
                </p:oleObj>
              </mc:Choice>
              <mc:Fallback>
                <p:oleObj r:id="rId5" imgW="14925675" imgH="3952875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27538" y="1484313"/>
                        <a:ext cx="1571625" cy="500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4"/>
          <p:cNvGraphicFramePr>
            <a:graphicFrameLocks noChangeAspect="1"/>
          </p:cNvGraphicFramePr>
          <p:nvPr/>
        </p:nvGraphicFramePr>
        <p:xfrm>
          <a:off x="6300153" y="1484313"/>
          <a:ext cx="865187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7239000" imgH="3076575" progId="Equation.3">
                  <p:embed/>
                </p:oleObj>
              </mc:Choice>
              <mc:Fallback>
                <p:oleObj r:id="rId7" imgW="7239000" imgH="3076575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00153" y="1484313"/>
                        <a:ext cx="865187" cy="414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43500" y="3933825"/>
            <a:ext cx="357188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000">
                <a:solidFill>
                  <a:srgbClr val="FF0000"/>
                </a:solidFill>
                <a:latin typeface="Tahoma" panose="020B0604030504040204" pitchFamily="34" charset="0"/>
              </a:rPr>
              <a:t>X</a:t>
            </a:r>
            <a:endParaRPr lang="zh-CN" altLang="en-US" sz="2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3500" y="5048250"/>
            <a:ext cx="357188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000">
                <a:solidFill>
                  <a:srgbClr val="FF0000"/>
                </a:solidFill>
                <a:latin typeface="Tahoma" panose="020B0604030504040204" pitchFamily="34" charset="0"/>
              </a:rPr>
              <a:t>√</a:t>
            </a:r>
            <a:endParaRPr lang="zh-CN" altLang="en-US" sz="2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3500" y="4648200"/>
            <a:ext cx="357188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000">
                <a:solidFill>
                  <a:srgbClr val="FF0000"/>
                </a:solidFill>
                <a:latin typeface="Tahoma" panose="020B0604030504040204" pitchFamily="34" charset="0"/>
              </a:rPr>
              <a:t>√</a:t>
            </a:r>
            <a:endParaRPr lang="zh-CN" altLang="en-US" sz="2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3500" y="4262438"/>
            <a:ext cx="357188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000">
                <a:solidFill>
                  <a:srgbClr val="FF0000"/>
                </a:solidFill>
                <a:latin typeface="Tahoma" panose="020B0604030504040204" pitchFamily="34" charset="0"/>
              </a:rPr>
              <a:t>√</a:t>
            </a:r>
            <a:endParaRPr lang="zh-CN" altLang="en-US" sz="2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14938" y="5405438"/>
            <a:ext cx="357187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000">
                <a:solidFill>
                  <a:srgbClr val="FF0000"/>
                </a:solidFill>
                <a:latin typeface="Tahoma" panose="020B0604030504040204" pitchFamily="34" charset="0"/>
              </a:rPr>
              <a:t>X</a:t>
            </a:r>
            <a:endParaRPr lang="zh-CN" altLang="en-US" sz="2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/>
          </p:cNvSpPr>
          <p:nvPr>
            <p:ph type="title"/>
          </p:nvPr>
        </p:nvSpPr>
        <p:spPr>
          <a:xfrm>
            <a:off x="357188" y="115888"/>
            <a:ext cx="8459787" cy="72231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200" b="0"/>
              <a:t>Transforming to Prenex Normal Form</a:t>
            </a:r>
            <a:endParaRPr lang="en-US" altLang="zh-CN" sz="3200"/>
          </a:p>
        </p:txBody>
      </p:sp>
      <p:sp>
        <p:nvSpPr>
          <p:cNvPr id="78850" name="TextBox 3"/>
          <p:cNvSpPr txBox="1"/>
          <p:nvPr/>
        </p:nvSpPr>
        <p:spPr>
          <a:xfrm>
            <a:off x="357188" y="1143000"/>
            <a:ext cx="7572375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§"/>
            </a:pPr>
            <a:r>
              <a:rPr lang="en-US" altLang="zh-CN" sz="240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Example: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Convert the following formulas into prenex normal form.</a:t>
            </a:r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78851" name="Object 2"/>
          <p:cNvGraphicFramePr>
            <a:graphicFrameLocks noChangeAspect="1"/>
          </p:cNvGraphicFramePr>
          <p:nvPr/>
        </p:nvGraphicFramePr>
        <p:xfrm>
          <a:off x="1214438" y="1928813"/>
          <a:ext cx="672623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4197250" imgH="3514725" progId="Equation.3">
                  <p:embed/>
                </p:oleObj>
              </mc:Choice>
              <mc:Fallback>
                <p:oleObj r:id="rId3" imgW="54197250" imgH="3514725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4438" y="1928813"/>
                        <a:ext cx="6726237" cy="357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571500" y="2286000"/>
            <a:ext cx="8072438" cy="4143375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766763" y="2871788"/>
          <a:ext cx="67103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54197250" imgH="3514725" progId="Equation.3">
                  <p:embed/>
                </p:oleObj>
              </mc:Choice>
              <mc:Fallback>
                <p:oleObj r:id="rId5" imgW="54197250" imgH="3514725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6763" y="2871788"/>
                        <a:ext cx="6710362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781050" y="3405188"/>
          <a:ext cx="71993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58150125" imgH="3514725" progId="Equation.3">
                  <p:embed/>
                </p:oleObj>
              </mc:Choice>
              <mc:Fallback>
                <p:oleObj r:id="rId7" imgW="58150125" imgH="3514725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1050" y="3405188"/>
                        <a:ext cx="7199313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739775" y="3963988"/>
          <a:ext cx="76898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62103000" imgH="3514725" progId="Equation.3">
                  <p:embed/>
                </p:oleObj>
              </mc:Choice>
              <mc:Fallback>
                <p:oleObj r:id="rId9" imgW="62103000" imgH="3514725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9775" y="3963988"/>
                        <a:ext cx="768985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6"/>
          <p:cNvGraphicFramePr>
            <a:graphicFrameLocks noChangeAspect="1"/>
          </p:cNvGraphicFramePr>
          <p:nvPr/>
        </p:nvGraphicFramePr>
        <p:xfrm>
          <a:off x="720725" y="4519613"/>
          <a:ext cx="72548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58588275" imgH="3514725" progId="Equation.3">
                  <p:embed/>
                </p:oleObj>
              </mc:Choice>
              <mc:Fallback>
                <p:oleObj r:id="rId11" imgW="58588275" imgH="3514725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0725" y="4519613"/>
                        <a:ext cx="725487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766763" y="5081588"/>
          <a:ext cx="67929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54854475" imgH="3514725" progId="Equation.3">
                  <p:embed/>
                </p:oleObj>
              </mc:Choice>
              <mc:Fallback>
                <p:oleObj r:id="rId13" imgW="54854475" imgH="3514725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66763" y="5081588"/>
                        <a:ext cx="6792912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8"/>
          <p:cNvGraphicFramePr>
            <a:graphicFrameLocks noChangeAspect="1"/>
          </p:cNvGraphicFramePr>
          <p:nvPr/>
        </p:nvGraphicFramePr>
        <p:xfrm>
          <a:off x="781050" y="5640388"/>
          <a:ext cx="67929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54854475" imgH="3514725" progId="Equation.3">
                  <p:embed/>
                </p:oleObj>
              </mc:Choice>
              <mc:Fallback>
                <p:oleObj r:id="rId15" imgW="54854475" imgH="3514725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81050" y="5640388"/>
                        <a:ext cx="6792913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/>
          </p:cNvSpPr>
          <p:nvPr>
            <p:ph type="title"/>
          </p:nvPr>
        </p:nvSpPr>
        <p:spPr>
          <a:xfrm>
            <a:off x="357188" y="115888"/>
            <a:ext cx="8459787" cy="72231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200" b="0"/>
              <a:t>Transforming to Prenex Normal Form</a:t>
            </a:r>
            <a:endParaRPr lang="en-US" altLang="zh-CN" sz="3200"/>
          </a:p>
        </p:txBody>
      </p:sp>
      <p:sp>
        <p:nvSpPr>
          <p:cNvPr id="5" name="矩形 4"/>
          <p:cNvSpPr/>
          <p:nvPr/>
        </p:nvSpPr>
        <p:spPr>
          <a:xfrm>
            <a:off x="357188" y="1071563"/>
            <a:ext cx="8429625" cy="49434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Any expression can be converted into a prenex normal form.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defRPr/>
            </a:pPr>
            <a:endParaRPr kumimoji="1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+mj-lt"/>
              <a:buAutoNum type="arabicPeriod"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Eliminate all occurrences of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and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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from the formula in question;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+mj-lt"/>
              <a:buAutoNum type="arabicPeriod"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Move all negations inward such that, in the end, negations only appear as part of literals;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+mj-lt"/>
              <a:buAutoNum type="arabicPeriod"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Rename the variables (when necessary);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+mj-lt"/>
              <a:buAutoNum type="arabicPeriod"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prenex normal form can now be obtained by moving all quantifiers to the front of the formula.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/>
          </p:cNvSpPr>
          <p:nvPr>
            <p:ph type="title"/>
          </p:nvPr>
        </p:nvSpPr>
        <p:spPr>
          <a:xfrm>
            <a:off x="357188" y="115888"/>
            <a:ext cx="8459787" cy="72231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200" b="0"/>
              <a:t>Transforming to Prenex Normal Form</a:t>
            </a:r>
            <a:endParaRPr lang="en-US" altLang="zh-CN" sz="3200"/>
          </a:p>
        </p:txBody>
      </p:sp>
      <p:sp>
        <p:nvSpPr>
          <p:cNvPr id="5" name="矩形 4"/>
          <p:cNvSpPr/>
          <p:nvPr/>
        </p:nvSpPr>
        <p:spPr>
          <a:xfrm>
            <a:off x="357188" y="1071563"/>
            <a:ext cx="8429625" cy="50292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Step 1: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 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 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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 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 (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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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(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 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 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 (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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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(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 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Tx/>
              <a:buFontTx/>
              <a:buNone/>
              <a:defRPr/>
            </a:pP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Step 2: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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 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</a:t>
            </a:r>
            <a:r>
              <a:rPr kumimoji="1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xA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 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</a:t>
            </a:r>
            <a:r>
              <a:rPr kumimoji="1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</a:t>
            </a:r>
            <a:r>
              <a:rPr kumimoji="1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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</a:t>
            </a:r>
            <a:r>
              <a:rPr kumimoji="1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xA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  </a:t>
            </a:r>
            <a:r>
              <a:rPr kumimoji="1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</a:t>
            </a:r>
            <a:r>
              <a:rPr kumimoji="1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/>
          </p:cNvSpPr>
          <p:nvPr>
            <p:ph type="title"/>
          </p:nvPr>
        </p:nvSpPr>
        <p:spPr>
          <a:xfrm>
            <a:off x="357188" y="115888"/>
            <a:ext cx="8459787" cy="72231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200" b="0"/>
              <a:t>Transforming to Prenex Normal Form</a:t>
            </a:r>
            <a:endParaRPr lang="en-US" altLang="zh-CN" sz="3200"/>
          </a:p>
        </p:txBody>
      </p:sp>
      <p:sp>
        <p:nvSpPr>
          <p:cNvPr id="5" name="矩形 4"/>
          <p:cNvSpPr/>
          <p:nvPr/>
        </p:nvSpPr>
        <p:spPr>
          <a:xfrm>
            <a:off x="357188" y="1071563"/>
            <a:ext cx="8429625" cy="37242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Step 3: Rename all variables in the statement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Example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: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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))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</a:t>
            </a:r>
            <a:r>
              <a:rPr kumimoji="0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xQ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</a:t>
            </a:r>
            <a:r>
              <a:rPr kumimoji="0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zP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z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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z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z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))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Solution: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Use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for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in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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u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for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in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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xQ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), and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for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z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in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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zP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z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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y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y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y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))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</a:t>
            </a:r>
            <a:r>
              <a:rPr kumimoji="0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uQ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u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</a:t>
            </a:r>
            <a:r>
              <a:rPr kumimoji="0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wP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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z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z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))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/>
          </p:cNvSpPr>
          <p:nvPr>
            <p:ph type="title"/>
          </p:nvPr>
        </p:nvSpPr>
        <p:spPr>
          <a:xfrm>
            <a:off x="357188" y="115888"/>
            <a:ext cx="8459787" cy="72231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200" b="0"/>
              <a:t>Transforming to Prenex Normal Form</a:t>
            </a:r>
            <a:endParaRPr lang="en-US" altLang="zh-CN" sz="3200"/>
          </a:p>
        </p:txBody>
      </p:sp>
      <p:sp>
        <p:nvSpPr>
          <p:cNvPr id="5" name="矩形 4"/>
          <p:cNvSpPr/>
          <p:nvPr/>
        </p:nvSpPr>
        <p:spPr>
          <a:xfrm>
            <a:off x="357188" y="944563"/>
            <a:ext cx="8429625" cy="40687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Step 4: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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</a:t>
            </a:r>
            <a:r>
              <a:rPr kumimoji="1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xB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  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(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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))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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</a:t>
            </a:r>
            <a:r>
              <a:rPr kumimoji="1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xB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 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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(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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))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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</a:t>
            </a:r>
            <a:r>
              <a:rPr kumimoji="1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xB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  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(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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))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 </a:t>
            </a:r>
            <a:r>
              <a:rPr kumimoji="1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xB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 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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(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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))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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</a:t>
            </a:r>
            <a:r>
              <a:rPr kumimoji="1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</a:t>
            </a:r>
            <a:r>
              <a:rPr kumimoji="1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y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x,y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 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</a:t>
            </a:r>
            <a:r>
              <a:rPr kumimoji="1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y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</a:t>
            </a:r>
            <a:r>
              <a:rPr kumimoji="1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x,y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</a:t>
            </a:r>
            <a:r>
              <a:rPr kumimoji="1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</a:t>
            </a:r>
            <a:r>
              <a:rPr kumimoji="1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y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x,y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  </a:t>
            </a:r>
            <a:r>
              <a:rPr kumimoji="1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y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</a:t>
            </a:r>
            <a:r>
              <a:rPr kumimoji="1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x,y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Q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xA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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Q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yB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y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  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Q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xQ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y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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y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))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Q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xA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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Q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yB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y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  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Q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xQ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y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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y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0"/>
              <a:t>Universal Quantification</a:t>
            </a:r>
            <a:endParaRPr lang="en-US" altLang="zh-CN"/>
          </a:p>
        </p:txBody>
      </p:sp>
      <p:sp>
        <p:nvSpPr>
          <p:cNvPr id="65538" name="Rectangle 3"/>
          <p:cNvSpPr>
            <a:spLocks noGrp="1"/>
          </p:cNvSpPr>
          <p:nvPr>
            <p:ph idx="1"/>
          </p:nvPr>
        </p:nvSpPr>
        <p:spPr>
          <a:xfrm>
            <a:off x="428625" y="1143000"/>
            <a:ext cx="8286750" cy="542925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20000"/>
              </a:lnSpc>
            </a:pPr>
            <a:r>
              <a:rPr lang="en-US" altLang="zh-CN" sz="2600" b="0">
                <a:solidFill>
                  <a:schemeClr val="accent2"/>
                </a:solidFill>
              </a:rPr>
              <a:t>Many ways </a:t>
            </a:r>
            <a:r>
              <a:rPr lang="en-US" altLang="zh-CN" sz="2600" b="0"/>
              <a:t>to express universal quantification: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 b="0"/>
              <a:t>For all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 b="0"/>
              <a:t>For every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 b="0"/>
              <a:t>All of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 b="0"/>
              <a:t>For each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 b="0"/>
              <a:t>Given any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 b="0"/>
              <a:t>For arbitrary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 b="0">
                <a:solidFill>
                  <a:srgbClr val="FF0000"/>
                </a:solidFill>
              </a:rPr>
              <a:t>For any</a:t>
            </a:r>
          </a:p>
          <a:p>
            <a:pPr eaLnBrk="1" hangingPunct="1">
              <a:lnSpc>
                <a:spcPct val="120000"/>
              </a:lnSpc>
              <a:buNone/>
            </a:pPr>
            <a:endParaRPr lang="en-US" altLang="zh-CN" sz="2600" b="0"/>
          </a:p>
        </p:txBody>
      </p:sp>
      <p:sp>
        <p:nvSpPr>
          <p:cNvPr id="6553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>
                <a:latin typeface="Times New Roman" panose="02020603050405020304" pitchFamily="18" charset="0"/>
              </a:r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/>
          </p:cNvSpPr>
          <p:nvPr>
            <p:ph type="title"/>
          </p:nvPr>
        </p:nvSpPr>
        <p:spPr>
          <a:xfrm>
            <a:off x="357188" y="115888"/>
            <a:ext cx="8459787" cy="72231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200" b="0"/>
              <a:t>Prenex CNF and DNF</a:t>
            </a:r>
            <a:endParaRPr lang="en-US" altLang="zh-CN" sz="3200"/>
          </a:p>
        </p:txBody>
      </p:sp>
      <p:sp>
        <p:nvSpPr>
          <p:cNvPr id="5" name="矩形 4"/>
          <p:cNvSpPr/>
          <p:nvPr/>
        </p:nvSpPr>
        <p:spPr>
          <a:xfrm>
            <a:off x="428625" y="1143000"/>
            <a:ext cx="8429625" cy="904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Step1: Prenex normal form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Step 2: Prenex DNF or CNF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0"/>
              <a:t>Universal Quantification</a:t>
            </a: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57188" y="811213"/>
            <a:ext cx="8429625" cy="58578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Examples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</a:p>
          <a:p>
            <a:pPr marL="514350" marR="0" lvl="0" indent="-5143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rabicPeriod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is the truth value of                      if the domain consists of all real numbers? What is the truth value of this statement if the domain consists of all integers?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altLang="zh-CN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11188" y="2781300"/>
            <a:ext cx="7929563" cy="3500438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the domain consists of all real numbers.</a:t>
            </a: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Because                        ,                          is false   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arenBoth" startAt="2"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If the domain consists of all integers. </a:t>
            </a: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arenBoth" startAt="2"/>
              <a:defRPr/>
            </a:pPr>
            <a:endParaRPr kumimoji="1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              is true                      </a:t>
            </a: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arenBoth" startAt="2"/>
              <a:defRPr/>
            </a:pPr>
            <a:endParaRPr kumimoji="1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4140200" y="1341438"/>
          <a:ext cx="1500188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2068175" imgH="3952875" progId="Equation.3">
                  <p:embed/>
                </p:oleObj>
              </mc:Choice>
              <mc:Fallback>
                <p:oleObj r:id="rId3" imgW="12068175" imgH="3952875" progId="Equation.3">
                  <p:embed/>
                  <p:pic>
                    <p:nvPicPr>
                      <p:cNvPr id="67588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40200" y="1341438"/>
                        <a:ext cx="1500188" cy="490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2339975" y="3716338"/>
          <a:ext cx="14287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0534650" imgH="8115300" progId="Equation.3">
                  <p:embed/>
                </p:oleObj>
              </mc:Choice>
              <mc:Fallback>
                <p:oleObj r:id="rId5" imgW="10534650" imgH="8115300" progId="Equation.3">
                  <p:embed/>
                  <p:pic>
                    <p:nvPicPr>
                      <p:cNvPr id="8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9975" y="3716338"/>
                        <a:ext cx="142875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4067175" y="3860800"/>
          <a:ext cx="150018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2068175" imgH="3952875" progId="Equation.3">
                  <p:embed/>
                </p:oleObj>
              </mc:Choice>
              <mc:Fallback>
                <p:oleObj r:id="rId7" imgW="12068175" imgH="3952875" progId="Equation.3">
                  <p:embed/>
                  <p:pic>
                    <p:nvPicPr>
                      <p:cNvPr id="89094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67175" y="3860800"/>
                        <a:ext cx="1500188" cy="490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Object 7"/>
          <p:cNvGraphicFramePr>
            <a:graphicFrameLocks noChangeAspect="1"/>
          </p:cNvGraphicFramePr>
          <p:nvPr/>
        </p:nvGraphicFramePr>
        <p:xfrm>
          <a:off x="1187450" y="5300663"/>
          <a:ext cx="1500188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2068175" imgH="3952875" progId="Equation.3">
                  <p:embed/>
                </p:oleObj>
              </mc:Choice>
              <mc:Fallback>
                <p:oleObj r:id="rId9" imgW="12068175" imgH="3952875" progId="Equation.3">
                  <p:embed/>
                  <p:pic>
                    <p:nvPicPr>
                      <p:cNvPr id="89095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7450" y="5300663"/>
                        <a:ext cx="1500188" cy="490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2" name="灯片编号占位符 8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>
                <a:latin typeface="Times New Roman" panose="02020603050405020304" pitchFamily="18" charset="0"/>
              </a:r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0"/>
              <a:t>Universal Quantification</a:t>
            </a: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11213"/>
            <a:ext cx="8501063" cy="58578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Examples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</a:p>
          <a:p>
            <a:pPr marL="514350" marR="0" lvl="0" indent="-5143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rabicPeriod" startAt="2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Express the following statement as a universal quantification: “All lions are fierce.”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altLang="zh-CN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785813" y="2276475"/>
            <a:ext cx="7786688" cy="4071938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Let </a:t>
            </a:r>
            <a:r>
              <a:rPr kumimoji="1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denote the statement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1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fierce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Assuming that the domain is the set of  all lions.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defRPr/>
            </a:pPr>
            <a:endParaRPr kumimoji="1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arenBoth" startAt="2"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Assuming that domain is the set of all creatures.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Let </a:t>
            </a:r>
            <a:r>
              <a:rPr kumimoji="1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P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 denote the statement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“</a:t>
            </a:r>
            <a:r>
              <a:rPr kumimoji="1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is a lion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”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8066" name="Object 2"/>
          <p:cNvGraphicFramePr>
            <a:graphicFrameLocks noChangeAspect="1"/>
          </p:cNvGraphicFramePr>
          <p:nvPr/>
        </p:nvGraphicFramePr>
        <p:xfrm>
          <a:off x="3714750" y="3562350"/>
          <a:ext cx="113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001125" imgH="3514725" progId="Equation.3">
                  <p:embed/>
                </p:oleObj>
              </mc:Choice>
              <mc:Fallback>
                <p:oleObj r:id="rId3" imgW="9001125" imgH="3514725" progId="Equation.3">
                  <p:embed/>
                  <p:pic>
                    <p:nvPicPr>
                      <p:cNvPr id="88066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14750" y="3562350"/>
                        <a:ext cx="1130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3348038" y="5157788"/>
          <a:ext cx="24463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9526250" imgH="3514725" progId="Equation.3">
                  <p:embed/>
                </p:oleObj>
              </mc:Choice>
              <mc:Fallback>
                <p:oleObj r:id="rId5" imgW="19526250" imgH="3514725" progId="Equation.3">
                  <p:embed/>
                  <p:pic>
                    <p:nvPicPr>
                      <p:cNvPr id="88067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8038" y="5157788"/>
                        <a:ext cx="2446337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8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>
                <a:latin typeface="Times New Roman" panose="02020603050405020304" pitchFamily="18" charset="0"/>
              </a:r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0"/>
              <a:t>Universal Quantification</a:t>
            </a: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836613"/>
            <a:ext cx="8572500" cy="52863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Examples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</a:p>
          <a:p>
            <a:pPr marL="514350" marR="0" lvl="0" indent="-5143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rabicPeriod" startAt="3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is the truth value of 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), where 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 is the statement “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&lt;3” and the domain is           ?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827088" y="2420938"/>
            <a:ext cx="7572375" cy="1800225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3924300" y="1925638"/>
          <a:ext cx="75565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239000" imgH="3514725" progId="Equation.3">
                  <p:embed/>
                </p:oleObj>
              </mc:Choice>
              <mc:Fallback>
                <p:oleObj r:id="rId3" imgW="7239000" imgH="3514725" progId="Equation.3">
                  <p:embed/>
                  <p:pic>
                    <p:nvPicPr>
                      <p:cNvPr id="71684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4300" y="1925638"/>
                        <a:ext cx="755650" cy="423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2411413" y="2708275"/>
          <a:ext cx="37607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0279975" imgH="3514725" progId="Equation.3">
                  <p:embed/>
                </p:oleObj>
              </mc:Choice>
              <mc:Fallback>
                <p:oleObj r:id="rId5" imgW="30279975" imgH="3514725" progId="Equation.3">
                  <p:embed/>
                  <p:pic>
                    <p:nvPicPr>
                      <p:cNvPr id="35845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1413" y="2708275"/>
                        <a:ext cx="3760787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58888" y="3213100"/>
            <a:ext cx="6715125" cy="1108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marR="0" indent="-457200" defTabSz="914400" eaLnBrk="1" hangingPunct="1">
              <a:buClrTx/>
              <a:buSzTx/>
              <a:buFontTx/>
              <a:buNone/>
              <a:defRPr/>
            </a:pPr>
            <a:r>
              <a:rPr kumimoji="1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Because </a:t>
            </a:r>
            <a:r>
              <a:rPr kumimoji="1" lang="en-US" altLang="zh-CN" sz="2400" i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i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1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), which is the statement “3&lt;3,” is false,</a:t>
            </a:r>
          </a:p>
          <a:p>
            <a:pPr marL="457200" marR="0" indent="-457200" defTabSz="914400" eaLnBrk="1" hangingPunct="1">
              <a:buClrTx/>
              <a:buSzTx/>
              <a:buFontTx/>
              <a:buNone/>
              <a:defRPr/>
            </a:pPr>
            <a:r>
              <a:rPr kumimoji="1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it follows that </a:t>
            </a:r>
            <a:r>
              <a:rPr kumimoji="1" lang="en-US" altLang="zh-CN" sz="2400" kern="1200" cap="none" spc="0" normalizeH="0" baseline="0" noProof="0" dirty="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i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i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i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is false.</a:t>
            </a:r>
            <a:endParaRPr kumimoji="1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endParaRPr kumimoji="0" lang="zh-CN" altLang="en-US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188" y="4508500"/>
            <a:ext cx="78581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zh-CN" sz="2400">
                <a:solidFill>
                  <a:srgbClr val="3333CC"/>
                </a:solidFill>
                <a:latin typeface="Times New Roman" panose="02020603050405020304" pitchFamily="18" charset="0"/>
              </a:rPr>
              <a:t>  Remark</a:t>
            </a:r>
            <a:r>
              <a:rPr lang="en-US" altLang="zh-CN" sz="2400">
                <a:latin typeface="Times New Roman" panose="02020603050405020304" pitchFamily="18" charset="0"/>
              </a:rPr>
              <a:t>: Given the domain as                      ,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4716463" y="4581525"/>
          <a:ext cx="16303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4925675" imgH="3952875" progId="Equation.3">
                  <p:embed/>
                </p:oleObj>
              </mc:Choice>
              <mc:Fallback>
                <p:oleObj r:id="rId7" imgW="14925675" imgH="3952875" progId="Equation.3">
                  <p:embed/>
                  <p:pic>
                    <p:nvPicPr>
                      <p:cNvPr id="11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16463" y="4581525"/>
                        <a:ext cx="1630362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2411413" y="5157788"/>
          <a:ext cx="42195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38623875" imgH="3952875" progId="Equation.3">
                  <p:embed/>
                </p:oleObj>
              </mc:Choice>
              <mc:Fallback>
                <p:oleObj r:id="rId9" imgW="38623875" imgH="3952875" progId="Equation.3">
                  <p:embed/>
                  <p:pic>
                    <p:nvPicPr>
                      <p:cNvPr id="35847" name="Object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11413" y="5157788"/>
                        <a:ext cx="421957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0" name="灯片编号占位符 1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>
                <a:latin typeface="Times New Roman" panose="02020603050405020304" pitchFamily="18" charset="0"/>
              </a:r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08ce81b-1891-4c66-b31d-ec359e4a2e55}"/>
</p:tagLst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0066"/>
      </a:hlink>
      <a:folHlink>
        <a:srgbClr val="B2B2B2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</TotalTime>
  <Words>5299</Words>
  <Application>Microsoft Macintosh PowerPoint</Application>
  <PresentationFormat>全屏显示(4:3)</PresentationFormat>
  <Paragraphs>795</Paragraphs>
  <Slides>60</Slides>
  <Notes>60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60</vt:i4>
      </vt:variant>
    </vt:vector>
  </HeadingPairs>
  <TitlesOfParts>
    <vt:vector size="75" baseType="lpstr">
      <vt:lpstr>黑体</vt:lpstr>
      <vt:lpstr>微软雅黑</vt:lpstr>
      <vt:lpstr>Arial Unicode MS</vt:lpstr>
      <vt:lpstr>CMR12</vt:lpstr>
      <vt:lpstr>Arial</vt:lpstr>
      <vt:lpstr>Calibri</vt:lpstr>
      <vt:lpstr>Monotype Sorts</vt:lpstr>
      <vt:lpstr>Symbol</vt:lpstr>
      <vt:lpstr>Tahoma</vt:lpstr>
      <vt:lpstr>Times New Roman</vt:lpstr>
      <vt:lpstr>Webdings</vt:lpstr>
      <vt:lpstr>Wingdings</vt:lpstr>
      <vt:lpstr>1_默认设计模板</vt:lpstr>
      <vt:lpstr>MS_ClipArt_Gallery.2</vt:lpstr>
      <vt:lpstr>Equation.3</vt:lpstr>
      <vt:lpstr>Chapter 1   The Foundations: Logic and Proofs</vt:lpstr>
      <vt:lpstr>Predicate（谓词）</vt:lpstr>
      <vt:lpstr>Predicate</vt:lpstr>
      <vt:lpstr>Quantifiers（量词）</vt:lpstr>
      <vt:lpstr>Universal Quantification</vt:lpstr>
      <vt:lpstr>Universal Quantification</vt:lpstr>
      <vt:lpstr>Universal Quantification</vt:lpstr>
      <vt:lpstr>Universal Quantification</vt:lpstr>
      <vt:lpstr>Universal Quantification</vt:lpstr>
      <vt:lpstr>Existential Quantification</vt:lpstr>
      <vt:lpstr>Existential Quantification</vt:lpstr>
      <vt:lpstr>Existential Quantification</vt:lpstr>
      <vt:lpstr>Quantifiers</vt:lpstr>
      <vt:lpstr>Quantifiers with Restricted Domains</vt:lpstr>
      <vt:lpstr>Precedence of Quantifiers</vt:lpstr>
      <vt:lpstr>Binding Variables（绑定变量）</vt:lpstr>
      <vt:lpstr>Logical Equivalences Involving Quantifiers</vt:lpstr>
      <vt:lpstr>PowerPoint 演示文稿</vt:lpstr>
      <vt:lpstr>Negating Quantified Expressions</vt:lpstr>
      <vt:lpstr>De Morgan’s Laws for Quantifiers</vt:lpstr>
      <vt:lpstr>Translating from English into Logical Expressions</vt:lpstr>
      <vt:lpstr>Example</vt:lpstr>
      <vt:lpstr>Example</vt:lpstr>
      <vt:lpstr>Examples from Lewis Carroll [1]</vt:lpstr>
      <vt:lpstr>Examples from Lewis Carroll [2]</vt:lpstr>
      <vt:lpstr>Translating from English into Logical Expressions</vt:lpstr>
      <vt:lpstr>Homework</vt:lpstr>
      <vt:lpstr>Chapter 1   The Foundations: Logic and Proofs</vt:lpstr>
      <vt:lpstr>Nested Quantifiers</vt:lpstr>
      <vt:lpstr>Translating from Nested Quantifiers into English </vt:lpstr>
      <vt:lpstr>Translating from Nested Quantifiers into English </vt:lpstr>
      <vt:lpstr>Translating English into Logical Expressions</vt:lpstr>
      <vt:lpstr>Translating English into Logical Expressions</vt:lpstr>
      <vt:lpstr>Translating English into Logical Expressions</vt:lpstr>
      <vt:lpstr>The Order of Quantifiers</vt:lpstr>
      <vt:lpstr>Quantifications of Two Variables</vt:lpstr>
      <vt:lpstr>Negating Nested Quantifiers</vt:lpstr>
      <vt:lpstr>Negating Nested Quantifiers</vt:lpstr>
      <vt:lpstr>Homework</vt:lpstr>
      <vt:lpstr>Propositional Normal Forms (命题范式)</vt:lpstr>
      <vt:lpstr>Conjunctive Normal Form (CNF)</vt:lpstr>
      <vt:lpstr>Disjunctive Normal Form (DNF)</vt:lpstr>
      <vt:lpstr>More Examples</vt:lpstr>
      <vt:lpstr>How to Obtain Normal Forms</vt:lpstr>
      <vt:lpstr>How to Obtain Normal Forms</vt:lpstr>
      <vt:lpstr>How to Obtain Normal Forms</vt:lpstr>
      <vt:lpstr>How to Obtain Normal Forms</vt:lpstr>
      <vt:lpstr>Full Disjunctive Normal Form</vt:lpstr>
      <vt:lpstr>Transforming to Full Disjunctive Normal Form</vt:lpstr>
      <vt:lpstr>Full Disjunctive Normal Form from Truth Table</vt:lpstr>
      <vt:lpstr>Full Disjunctive Normal Form from Truth Table</vt:lpstr>
      <vt:lpstr>Full Disjunctive Normal Form from Truth Table</vt:lpstr>
      <vt:lpstr>Full Disjunctive Normal Form</vt:lpstr>
      <vt:lpstr>Prenex Normal Form (前束范式)</vt:lpstr>
      <vt:lpstr>Transforming to Prenex Normal Form</vt:lpstr>
      <vt:lpstr>Transforming to Prenex Normal Form</vt:lpstr>
      <vt:lpstr>Transforming to Prenex Normal Form</vt:lpstr>
      <vt:lpstr>Transforming to Prenex Normal Form</vt:lpstr>
      <vt:lpstr>Transforming to Prenex Normal Form</vt:lpstr>
      <vt:lpstr>Prenex CNF and DNF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  The Foundations: Logic and Proofs</dc:title>
  <dc:creator/>
  <cp:lastModifiedBy>大开 柴</cp:lastModifiedBy>
  <cp:revision>111</cp:revision>
  <dcterms:created xsi:type="dcterms:W3CDTF">2014-02-27T06:04:00Z</dcterms:created>
  <dcterms:modified xsi:type="dcterms:W3CDTF">2024-03-04T00:12:40Z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60A719CB91604B649FE3D3760DD5E987</vt:lpwstr>
  </property>
</Properties>
</file>