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1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351" r:id="rId2"/>
    <p:sldId id="323" r:id="rId3"/>
    <p:sldId id="341" r:id="rId4"/>
    <p:sldId id="342" r:id="rId5"/>
    <p:sldId id="257" r:id="rId6"/>
    <p:sldId id="325" r:id="rId7"/>
    <p:sldId id="326" r:id="rId8"/>
    <p:sldId id="315" r:id="rId9"/>
    <p:sldId id="343" r:id="rId10"/>
    <p:sldId id="327" r:id="rId11"/>
    <p:sldId id="330" r:id="rId12"/>
    <p:sldId id="331" r:id="rId13"/>
    <p:sldId id="328" r:id="rId14"/>
    <p:sldId id="332" r:id="rId15"/>
    <p:sldId id="333" r:id="rId16"/>
    <p:sldId id="345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4" r:id="rId25"/>
    <p:sldId id="346" r:id="rId26"/>
    <p:sldId id="347" r:id="rId27"/>
    <p:sldId id="348" r:id="rId28"/>
    <p:sldId id="349" r:id="rId29"/>
    <p:sldId id="350" r:id="rId30"/>
    <p:sldId id="297" r:id="rId31"/>
    <p:sldId id="444" r:id="rId32"/>
    <p:sldId id="445" r:id="rId33"/>
    <p:sldId id="447" r:id="rId34"/>
    <p:sldId id="448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62" r:id="rId49"/>
    <p:sldId id="463" r:id="rId50"/>
    <p:sldId id="464" r:id="rId51"/>
    <p:sldId id="465" r:id="rId52"/>
    <p:sldId id="466" r:id="rId53"/>
    <p:sldId id="467" r:id="rId54"/>
    <p:sldId id="468" r:id="rId55"/>
    <p:sldId id="469" r:id="rId56"/>
    <p:sldId id="470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8"/>
    <p:restoredTop sz="83796"/>
  </p:normalViewPr>
  <p:slideViewPr>
    <p:cSldViewPr showGuides="1">
      <p:cViewPr varScale="1">
        <p:scale>
          <a:sx n="86" d="100"/>
          <a:sy n="86" d="100"/>
        </p:scale>
        <p:origin x="1215" y="42"/>
      </p:cViewPr>
      <p:guideLst>
        <p:guide orient="horz" pos="2160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40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12" Type="http://schemas.openxmlformats.org/officeDocument/2006/relationships/image" Target="../media/image39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F98853-D40D-4BC2-8AB9-11471001C36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2024/3/7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44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44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64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85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05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05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57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57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77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77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98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98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18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218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39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239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59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259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80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280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00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00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20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20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41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41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61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61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82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82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02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02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29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23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23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39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/>
              <a:t>空的</a:t>
            </a: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49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50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481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8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en-US" altLang="zh-CN" dirty="0"/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73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73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93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93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60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61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62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65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66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19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73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42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849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849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75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830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03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2" name="Object 7"/>
          <p:cNvGraphicFramePr/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r:id="rId3" imgW="6858000" imgH="48895" progId="MS_ClipArt_Gallery.2">
                  <p:embed/>
                </p:oleObj>
              </mc:Choice>
              <mc:Fallback>
                <p:oleObj r:id="rId3" imgW="6858000" imgH="48895" progId="MS_ClipArt_Gallery.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582738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84438" y="6248400"/>
            <a:ext cx="4319588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48400"/>
            <a:ext cx="1438275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25538"/>
            <a:ext cx="7772400" cy="5122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solidFill>
                  <a:schemeClr val="bg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Computational Intelligence Lab, Zhejiang University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/>
              <a:t>‹#›</a:t>
            </a:fld>
            <a:endParaRPr lang="en-US" altLang="zh-CN">
              <a:latin typeface="Arial" panose="020B0604020202020204" pitchFamily="34" charset="0"/>
            </a:endParaRPr>
          </a:p>
        </p:txBody>
      </p:sp>
      <p:graphicFrame>
        <p:nvGraphicFramePr>
          <p:cNvPr id="1031" name="Object 7"/>
          <p:cNvGraphicFramePr/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r:id="rId15" imgW="6858000" imgH="48895" progId="MS_ClipArt_Gallery.2">
                  <p:embed/>
                </p:oleObj>
              </mc:Choice>
              <mc:Fallback>
                <p:oleObj r:id="rId15" imgW="6858000" imgH="48895" progId="MS_ClipArt_Gallery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6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6.bin"/><Relationship Id="rId26" Type="http://schemas.openxmlformats.org/officeDocument/2006/relationships/oleObject" Target="../embeddings/oleObject40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34.wmf"/><Relationship Id="rId25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29" Type="http://schemas.openxmlformats.org/officeDocument/2006/relationships/image" Target="../media/image40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1.wmf"/><Relationship Id="rId24" Type="http://schemas.openxmlformats.org/officeDocument/2006/relationships/oleObject" Target="../embeddings/oleObject39.bin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image" Target="../media/image37.wmf"/><Relationship Id="rId28" Type="http://schemas.openxmlformats.org/officeDocument/2006/relationships/oleObject" Target="../embeddings/oleObject41.bin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Relationship Id="rId27" Type="http://schemas.openxmlformats.org/officeDocument/2006/relationships/image" Target="../media/image39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7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4.wmf"/><Relationship Id="rId3" Type="http://schemas.openxmlformats.org/officeDocument/2006/relationships/notesSlide" Target="../notesSlides/notesSlide57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5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  </a:t>
            </a:r>
            <a:b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Foundations: Logic and Proofs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294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>
                <a:latin typeface="Times New Roman" panose="02020603050405020304" pitchFamily="18" charset="0"/>
              </a:rPr>
              <a:t>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55650" y="993775"/>
            <a:ext cx="7772400" cy="51228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1.1 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1.2  Applications of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1.3  Propositional Equivalences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1.4  Predicates and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1.5  Nested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1.6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Rules of Inference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1.7  Introduction to Proofs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1.8  Proof Methods and Strategy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571500" y="1571625"/>
            <a:ext cx="7858125" cy="269875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tollens (Latin for mode that  denies)</a:t>
            </a:r>
          </a:p>
          <a:p>
            <a:pPr eaLnBrk="1" hangingPunct="1"/>
            <a:endParaRPr lang="en-US" altLang="zh-CN" sz="28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  <p:grpSp>
        <p:nvGrpSpPr>
          <p:cNvPr id="101379" name="组合 6"/>
          <p:cNvGrpSpPr/>
          <p:nvPr/>
        </p:nvGrpSpPr>
        <p:grpSpPr>
          <a:xfrm>
            <a:off x="928688" y="2428875"/>
            <a:ext cx="1643062" cy="1471613"/>
            <a:chOff x="1071538" y="2357430"/>
            <a:chExt cx="1643074" cy="1471172"/>
          </a:xfrm>
        </p:grpSpPr>
        <p:sp>
          <p:nvSpPr>
            <p:cNvPr id="101384" name="Text Box 5"/>
            <p:cNvSpPr txBox="1"/>
            <p:nvPr/>
          </p:nvSpPr>
          <p:spPr>
            <a:xfrm>
              <a:off x="1071538" y="2357430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lang="en-US" altLang="zh-CN" sz="280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101385" name="Line 6"/>
            <p:cNvSpPr/>
            <p:nvPr/>
          </p:nvSpPr>
          <p:spPr>
            <a:xfrm>
              <a:off x="1431908" y="3357562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组合 7"/>
          <p:cNvGrpSpPr/>
          <p:nvPr/>
        </p:nvGrpSpPr>
        <p:grpSpPr>
          <a:xfrm>
            <a:off x="2500313" y="2428875"/>
            <a:ext cx="6286500" cy="1471613"/>
            <a:chOff x="802671" y="2357429"/>
            <a:chExt cx="2180807" cy="933781"/>
          </a:xfrm>
        </p:grpSpPr>
        <p:sp>
          <p:nvSpPr>
            <p:cNvPr id="101382" name="Text Box 5"/>
            <p:cNvSpPr txBox="1"/>
            <p:nvPr/>
          </p:nvSpPr>
          <p:spPr>
            <a:xfrm>
              <a:off x="802671" y="2357429"/>
              <a:ext cx="2180807" cy="9337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We will not go skiing today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 It doesn’t snow today</a:t>
              </a:r>
            </a:p>
          </p:txBody>
        </p:sp>
        <p:sp>
          <p:nvSpPr>
            <p:cNvPr id="101383" name="Line 6"/>
            <p:cNvSpPr/>
            <p:nvPr/>
          </p:nvSpPr>
          <p:spPr>
            <a:xfrm flipV="1">
              <a:off x="951362" y="2992232"/>
              <a:ext cx="19825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1381" name="文本框 1"/>
          <p:cNvSpPr txBox="1"/>
          <p:nvPr/>
        </p:nvSpPr>
        <p:spPr>
          <a:xfrm>
            <a:off x="1519238" y="4662488"/>
            <a:ext cx="3900487" cy="952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modus ponens:肯定律 </a:t>
            </a:r>
          </a:p>
          <a:p>
            <a:pPr eaLnBrk="1" hangingPunct="1"/>
            <a:r>
              <a:rPr lang="en-US" altLang="zh-CN" sz="2800" b="1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modus tollens: 否定律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03426" name="Rectangle 3"/>
          <p:cNvSpPr>
            <a:spLocks noGrp="1"/>
          </p:cNvSpPr>
          <p:nvPr>
            <p:ph idx="1"/>
          </p:nvPr>
        </p:nvSpPr>
        <p:spPr>
          <a:xfrm>
            <a:off x="539750" y="836613"/>
            <a:ext cx="7858125" cy="40719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103427" name="组合 6"/>
          <p:cNvGrpSpPr/>
          <p:nvPr/>
        </p:nvGrpSpPr>
        <p:grpSpPr>
          <a:xfrm>
            <a:off x="2916238" y="1341438"/>
            <a:ext cx="1643062" cy="1471612"/>
            <a:chOff x="1071538" y="1928802"/>
            <a:chExt cx="1643074" cy="1471172"/>
          </a:xfrm>
        </p:grpSpPr>
        <p:sp>
          <p:nvSpPr>
            <p:cNvPr id="103475" name="Text Box 5"/>
            <p:cNvSpPr txBox="1"/>
            <p:nvPr/>
          </p:nvSpPr>
          <p:spPr>
            <a:xfrm>
              <a:off x="1071538" y="1928802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lang="en-US" altLang="zh-CN" sz="280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103476" name="Line 6"/>
            <p:cNvSpPr/>
            <p:nvPr/>
          </p:nvSpPr>
          <p:spPr>
            <a:xfrm>
              <a:off x="1503346" y="2928934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7174" name="表格 7173"/>
          <p:cNvGraphicFramePr/>
          <p:nvPr/>
        </p:nvGraphicFramePr>
        <p:xfrm>
          <a:off x="1071563" y="2990850"/>
          <a:ext cx="6643688" cy="2786063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CA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q</a:t>
                      </a:r>
                      <a:endParaRPr lang="en-CA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p 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3472" name="Object 2"/>
          <p:cNvGraphicFramePr>
            <a:graphicFrameLocks noChangeAspect="1"/>
          </p:cNvGraphicFramePr>
          <p:nvPr/>
        </p:nvGraphicFramePr>
        <p:xfrm>
          <a:off x="5003800" y="3068638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r:id="rId4" imgW="23917275" imgH="3514725" progId="Equation.3">
                  <p:embed/>
                </p:oleObj>
              </mc:Choice>
              <mc:Fallback>
                <p:oleObj r:id="rId4" imgW="23917275" imgH="351472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3068638"/>
                        <a:ext cx="2714625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10800000" flipV="1">
            <a:off x="6500813" y="2562225"/>
            <a:ext cx="642938" cy="500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57938" y="2205038"/>
            <a:ext cx="2286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Is this a tautology?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05474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7858125" cy="40719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tollens (Latin for mode that  denies)</a:t>
            </a:r>
          </a:p>
        </p:txBody>
      </p:sp>
      <p:grpSp>
        <p:nvGrpSpPr>
          <p:cNvPr id="105475" name="组合 6"/>
          <p:cNvGrpSpPr/>
          <p:nvPr/>
        </p:nvGrpSpPr>
        <p:grpSpPr>
          <a:xfrm>
            <a:off x="2857500" y="1412875"/>
            <a:ext cx="1643063" cy="1471613"/>
            <a:chOff x="1071538" y="1928802"/>
            <a:chExt cx="1643074" cy="1471172"/>
          </a:xfrm>
        </p:grpSpPr>
        <p:sp>
          <p:nvSpPr>
            <p:cNvPr id="105522" name="Text Box 5"/>
            <p:cNvSpPr txBox="1"/>
            <p:nvPr/>
          </p:nvSpPr>
          <p:spPr>
            <a:xfrm>
              <a:off x="1071538" y="1928802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Ø</a:t>
              </a:r>
              <a:r>
                <a:rPr lang="en-US" altLang="zh-CN" sz="2800" i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 Ø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105523" name="Line 6"/>
            <p:cNvSpPr/>
            <p:nvPr/>
          </p:nvSpPr>
          <p:spPr>
            <a:xfrm>
              <a:off x="1503346" y="2928934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8198" name="表格 8197"/>
          <p:cNvGraphicFramePr/>
          <p:nvPr/>
        </p:nvGraphicFramePr>
        <p:xfrm>
          <a:off x="1042988" y="2997200"/>
          <a:ext cx="6643688" cy="2786063"/>
        </p:xfrm>
        <a:graphic>
          <a:graphicData uri="http://schemas.openxmlformats.org/drawingml/2006/table">
            <a:tbl>
              <a:tblPr/>
              <a:tblGrid>
                <a:gridCol w="64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6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p</a:t>
                      </a:r>
                      <a:endParaRPr lang="en-CA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i="1" dirty="0">
                          <a:latin typeface="Times New Roman" panose="02020603050405020304" pitchFamily="18" charset="0"/>
                        </a:rPr>
                        <a:t>q</a:t>
                      </a:r>
                      <a:endParaRPr lang="en-CA" altLang="zh-CN" sz="2000" i="1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i="1" dirty="0">
                          <a:latin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 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q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000" b="1" i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en-CA" altLang="zh-CN" sz="2000" b="1" i="1" dirty="0">
                        <a:latin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            F                T      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            F                T      F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            F                T      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  <a:endParaRPr lang="en-CA" altLang="zh-CN" sz="2000" dirty="0">
                        <a:latin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            T                T   </a:t>
                      </a:r>
                      <a:r>
                        <a:rPr lang="en-CA" altLang="zh-CN" sz="1200" dirty="0">
                          <a:latin typeface="Times New Roman" panose="02020603050405020304" pitchFamily="18" charset="0"/>
                        </a:rPr>
                        <a:t>   </a:t>
                      </a:r>
                      <a:r>
                        <a:rPr lang="en-CA" altLang="zh-CN" sz="1600" dirty="0"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CA" altLang="zh-CN" sz="2000" dirty="0"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5520" name="Object 2"/>
          <p:cNvGraphicFramePr>
            <a:graphicFrameLocks noChangeAspect="1"/>
          </p:cNvGraphicFramePr>
          <p:nvPr/>
        </p:nvGraphicFramePr>
        <p:xfrm>
          <a:off x="5003800" y="3141663"/>
          <a:ext cx="27146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r:id="rId4" imgW="23917275" imgH="3514725" progId="Equation.3">
                  <p:embed/>
                </p:oleObj>
              </mc:Choice>
              <mc:Fallback>
                <p:oleObj r:id="rId4" imgW="23917275" imgH="35147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03800" y="3141663"/>
                        <a:ext cx="2714625" cy="357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6807200" y="3644900"/>
            <a:ext cx="357188" cy="2000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07522" name="Rectangle 3"/>
          <p:cNvSpPr>
            <a:spLocks noGrp="1"/>
          </p:cNvSpPr>
          <p:nvPr>
            <p:ph idx="1"/>
          </p:nvPr>
        </p:nvSpPr>
        <p:spPr>
          <a:xfrm>
            <a:off x="571500" y="1571625"/>
            <a:ext cx="7858125" cy="40719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tollens (Latin for mode that  denies)</a:t>
            </a:r>
          </a:p>
        </p:txBody>
      </p:sp>
      <p:sp>
        <p:nvSpPr>
          <p:cNvPr id="5" name="Text Box 5"/>
          <p:cNvSpPr txBox="1"/>
          <p:nvPr/>
        </p:nvSpPr>
        <p:spPr>
          <a:xfrm>
            <a:off x="785813" y="2143125"/>
            <a:ext cx="5357812" cy="3292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  <a:sym typeface="Webdings" panose="05030102010509060703" pitchFamily="18" charset="2"/>
              </a:rPr>
              <a:t>1.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   </a:t>
            </a:r>
            <a:r>
              <a:rPr lang="en-US" altLang="zh-CN" sz="3200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lang="en-US" altLang="zh-CN" sz="3200" i="1">
                <a:latin typeface="Symbol" panose="05050102010706020507" pitchFamily="18" charset="2"/>
                <a:sym typeface="Webdings" panose="05030102010509060703" pitchFamily="18" charset="2"/>
              </a:rPr>
              <a:t> 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endParaRPr lang="en-US" altLang="zh-CN" sz="32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  </a:t>
            </a:r>
            <a:r>
              <a:rPr lang="en-US" altLang="zh-CN" sz="3200">
                <a:latin typeface="Times New Roman" panose="02020603050405020304" pitchFamily="18" charset="0"/>
                <a:sym typeface="Webdings" panose="05030102010509060703" pitchFamily="18" charset="2"/>
              </a:rPr>
              <a:t>2.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  p</a:t>
            </a:r>
            <a:r>
              <a:rPr lang="en-US" altLang="zh-CN" sz="320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3200">
                <a:latin typeface="Times New Roman" panose="02020603050405020304" pitchFamily="18" charset="0"/>
                <a:sym typeface="Webdings" panose="05030102010509060703" pitchFamily="18" charset="2"/>
              </a:rPr>
              <a:t>  3. </a:t>
            </a:r>
            <a:r>
              <a:rPr lang="en-US" altLang="zh-CN" sz="320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r>
              <a:rPr lang="en-US" altLang="zh-CN" sz="3200">
                <a:latin typeface="Symbol" panose="05050102010706020507" pitchFamily="18" charset="2"/>
                <a:sym typeface="Webdings" panose="05030102010509060703" pitchFamily="18" charset="2"/>
              </a:rPr>
              <a:t>® Ø 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3200">
                <a:latin typeface="Times New Roman" panose="02020603050405020304" pitchFamily="18" charset="0"/>
                <a:sym typeface="Webdings" panose="05030102010509060703" pitchFamily="18" charset="2"/>
              </a:rPr>
              <a:t>  4. </a:t>
            </a:r>
            <a:r>
              <a:rPr lang="en-US" altLang="zh-CN" sz="3200">
                <a:latin typeface="Symbol" panose="05050102010706020507" pitchFamily="18" charset="2"/>
                <a:sym typeface="Webdings" panose="05030102010509060703" pitchFamily="18" charset="2"/>
              </a:rPr>
              <a:t>Ø </a:t>
            </a:r>
            <a:r>
              <a:rPr lang="en-US" altLang="zh-CN" sz="3200" i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endParaRPr lang="en-US" altLang="zh-CN" sz="32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3200" i="1" u="sng">
                <a:latin typeface="Times New Roman" panose="02020603050405020304" pitchFamily="18" charset="0"/>
                <a:sym typeface="Webdings" panose="05030102010509060703" pitchFamily="18" charset="2"/>
              </a:rPr>
              <a:t>  </a:t>
            </a:r>
            <a:endParaRPr lang="en-US" altLang="zh-CN" sz="32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endParaRPr lang="en-US" altLang="zh-CN" sz="320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sp>
        <p:nvSpPr>
          <p:cNvPr id="6" name="Line 6"/>
          <p:cNvSpPr/>
          <p:nvPr/>
        </p:nvSpPr>
        <p:spPr>
          <a:xfrm>
            <a:off x="1000125" y="3286125"/>
            <a:ext cx="18573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TextBox 10"/>
          <p:cNvSpPr txBox="1"/>
          <p:nvPr/>
        </p:nvSpPr>
        <p:spPr>
          <a:xfrm>
            <a:off x="3357563" y="3286125"/>
            <a:ext cx="55006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Equivalence of Contrapositive, 2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29000" y="3857625"/>
            <a:ext cx="5500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Modus ponens, 1,3  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09570" name="内容占位符 14"/>
          <p:cNvSpPr>
            <a:spLocks noGrp="1"/>
          </p:cNvSpPr>
          <p:nvPr>
            <p:ph idx="1"/>
          </p:nvPr>
        </p:nvSpPr>
        <p:spPr>
          <a:xfrm>
            <a:off x="755650" y="908050"/>
            <a:ext cx="7772400" cy="1731963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3333FF"/>
                </a:solidFill>
              </a:rPr>
              <a:t>Hypothetical Syllogism </a:t>
            </a:r>
            <a:r>
              <a:rPr lang="zh-CN" altLang="en-US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（假言三段论）</a:t>
            </a:r>
          </a:p>
        </p:txBody>
      </p:sp>
      <p:grpSp>
        <p:nvGrpSpPr>
          <p:cNvPr id="109571" name="组合 21"/>
          <p:cNvGrpSpPr/>
          <p:nvPr/>
        </p:nvGrpSpPr>
        <p:grpSpPr>
          <a:xfrm>
            <a:off x="1214438" y="1268413"/>
            <a:ext cx="2214562" cy="1274762"/>
            <a:chOff x="1214414" y="1714488"/>
            <a:chExt cx="2214578" cy="1274195"/>
          </a:xfrm>
        </p:grpSpPr>
        <p:sp>
          <p:nvSpPr>
            <p:cNvPr id="109581" name="Text Box 13"/>
            <p:cNvSpPr txBox="1"/>
            <p:nvPr/>
          </p:nvSpPr>
          <p:spPr>
            <a:xfrm>
              <a:off x="1214414" y="1714488"/>
              <a:ext cx="2214578" cy="127419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400" b="1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q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r</a:t>
              </a:r>
              <a:r>
                <a:rPr lang="en-US" altLang="zh-CN" sz="2400" b="1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® 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r</a:t>
              </a:r>
              <a:r>
                <a:rPr lang="en-US" altLang="zh-CN" sz="2400" b="1">
                  <a:latin typeface="Times New Roman" panose="02020603050405020304" pitchFamily="18" charset="0"/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500166" y="2571357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9572" name="Object 3"/>
          <p:cNvGraphicFramePr>
            <a:graphicFrameLocks noChangeAspect="1"/>
          </p:cNvGraphicFramePr>
          <p:nvPr/>
        </p:nvGraphicFramePr>
        <p:xfrm>
          <a:off x="3714750" y="1625600"/>
          <a:ext cx="4230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r:id="rId4" imgW="33794700" imgH="3514725" progId="Equation.3">
                  <p:embed/>
                </p:oleObj>
              </mc:Choice>
              <mc:Fallback>
                <p:oleObj r:id="rId4" imgW="33794700" imgH="351472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14750" y="1625600"/>
                        <a:ext cx="42306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内容占位符 14"/>
          <p:cNvSpPr txBox="1"/>
          <p:nvPr/>
        </p:nvSpPr>
        <p:spPr>
          <a:xfrm>
            <a:off x="755650" y="2492375"/>
            <a:ext cx="7772400" cy="1731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Disjunctive syllogism  </a:t>
            </a:r>
            <a:r>
              <a:rPr lang="zh-CN" altLang="en-US" sz="2400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（吸取三段论）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4" name="Text Box 13"/>
          <p:cNvSpPr txBox="1"/>
          <p:nvPr/>
        </p:nvSpPr>
        <p:spPr>
          <a:xfrm>
            <a:off x="1116013" y="3068638"/>
            <a:ext cx="2214562" cy="1274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p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Ø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endParaRPr lang="en-US" altLang="zh-CN" sz="2400" b="1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547813" y="393382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76" name="Object 4"/>
          <p:cNvGraphicFramePr>
            <a:graphicFrameLocks noChangeAspect="1"/>
          </p:cNvGraphicFramePr>
          <p:nvPr/>
        </p:nvGraphicFramePr>
        <p:xfrm>
          <a:off x="3851275" y="3429000"/>
          <a:ext cx="2595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r:id="rId6" imgW="20850225" imgH="3514725" progId="Equation.3">
                  <p:embed/>
                </p:oleObj>
              </mc:Choice>
              <mc:Fallback>
                <p:oleObj r:id="rId6" imgW="20850225" imgH="351472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1275" y="3429000"/>
                        <a:ext cx="25955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7" name="内容占位符 14"/>
          <p:cNvSpPr txBox="1"/>
          <p:nvPr/>
        </p:nvSpPr>
        <p:spPr>
          <a:xfrm>
            <a:off x="611188" y="4508500"/>
            <a:ext cx="7772400" cy="1731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Addition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8" name="Text Box 13"/>
          <p:cNvSpPr txBox="1"/>
          <p:nvPr/>
        </p:nvSpPr>
        <p:spPr>
          <a:xfrm>
            <a:off x="1187450" y="5013325"/>
            <a:ext cx="2214563" cy="868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 p</a:t>
            </a:r>
            <a:endParaRPr lang="en-US" altLang="zh-CN" sz="2400" b="1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p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619250" y="5445125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80" name="Object 5"/>
          <p:cNvGraphicFramePr>
            <a:graphicFrameLocks noChangeAspect="1"/>
          </p:cNvGraphicFramePr>
          <p:nvPr/>
        </p:nvGraphicFramePr>
        <p:xfrm>
          <a:off x="3995738" y="5084763"/>
          <a:ext cx="186213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r:id="rId8" imgW="13601700" imgH="3514725" progId="Equation.3">
                  <p:embed/>
                </p:oleObj>
              </mc:Choice>
              <mc:Fallback>
                <p:oleObj r:id="rId8" imgW="13601700" imgH="35147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95738" y="5084763"/>
                        <a:ext cx="1862137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111618" name="内容占位符 14"/>
          <p:cNvSpPr>
            <a:spLocks noGrp="1"/>
          </p:cNvSpPr>
          <p:nvPr>
            <p:ph idx="1"/>
          </p:nvPr>
        </p:nvSpPr>
        <p:spPr>
          <a:xfrm>
            <a:off x="611188" y="836613"/>
            <a:ext cx="7772400" cy="1731962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3333FF"/>
                </a:solidFill>
              </a:rPr>
              <a:t>Simplification</a:t>
            </a:r>
            <a:endParaRPr lang="zh-CN" altLang="en-US">
              <a:solidFill>
                <a:srgbClr val="3333FF"/>
              </a:solidFill>
            </a:endParaRPr>
          </a:p>
        </p:txBody>
      </p:sp>
      <p:grpSp>
        <p:nvGrpSpPr>
          <p:cNvPr id="111619" name="组合 21"/>
          <p:cNvGrpSpPr/>
          <p:nvPr/>
        </p:nvGrpSpPr>
        <p:grpSpPr>
          <a:xfrm>
            <a:off x="1258888" y="1341438"/>
            <a:ext cx="2214562" cy="868362"/>
            <a:chOff x="1214414" y="1714488"/>
            <a:chExt cx="2214578" cy="867930"/>
          </a:xfrm>
        </p:grpSpPr>
        <p:sp>
          <p:nvSpPr>
            <p:cNvPr id="111629" name="Text Box 13"/>
            <p:cNvSpPr txBox="1"/>
            <p:nvPr/>
          </p:nvSpPr>
          <p:spPr>
            <a:xfrm>
              <a:off x="1214414" y="1714488"/>
              <a:ext cx="2214578" cy="8679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Ù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400" b="1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 </a:t>
              </a: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 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400" b="1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400" b="1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r>
                <a:rPr lang="en-US" altLang="zh-CN" sz="2400" b="1">
                  <a:latin typeface="Times New Roman" panose="02020603050405020304" pitchFamily="18" charset="0"/>
                  <a:sym typeface="Webdings" panose="05030102010509060703" pitchFamily="18" charset="2"/>
                </a:rPr>
                <a:t> 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500166" y="2142900"/>
              <a:ext cx="92869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620" name="内容占位符 14"/>
          <p:cNvSpPr txBox="1"/>
          <p:nvPr/>
        </p:nvSpPr>
        <p:spPr>
          <a:xfrm>
            <a:off x="684213" y="2420938"/>
            <a:ext cx="7772400" cy="1731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Conjunction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1" name="Text Box 13"/>
          <p:cNvSpPr txBox="1"/>
          <p:nvPr/>
        </p:nvSpPr>
        <p:spPr>
          <a:xfrm>
            <a:off x="1187450" y="2852738"/>
            <a:ext cx="2214563" cy="1274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p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q</a:t>
            </a:r>
            <a:endParaRPr lang="en-US" altLang="zh-CN" sz="2400" b="1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Ù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476375" y="371633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23" name="内容占位符 14"/>
          <p:cNvSpPr txBox="1"/>
          <p:nvPr/>
        </p:nvSpPr>
        <p:spPr>
          <a:xfrm>
            <a:off x="684213" y="4221163"/>
            <a:ext cx="7772400" cy="1731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Resolution </a:t>
            </a:r>
            <a:r>
              <a:rPr lang="zh-CN" altLang="en-US" sz="2400" b="1">
                <a:solidFill>
                  <a:srgbClr val="3333FF"/>
                </a:solidFill>
                <a:latin typeface="黑体" panose="02010609060101010101" charset="-122"/>
                <a:ea typeface="黑体" panose="02010609060101010101" charset="-122"/>
              </a:rPr>
              <a:t>（消解）</a:t>
            </a:r>
          </a:p>
        </p:txBody>
      </p:sp>
      <p:sp>
        <p:nvSpPr>
          <p:cNvPr id="111624" name="Text Box 13"/>
          <p:cNvSpPr txBox="1"/>
          <p:nvPr/>
        </p:nvSpPr>
        <p:spPr>
          <a:xfrm>
            <a:off x="1116013" y="4724400"/>
            <a:ext cx="2214562" cy="1274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p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q</a:t>
            </a: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    </a:t>
            </a:r>
            <a:r>
              <a:rPr lang="en-US" altLang="zh-CN" sz="2400" b="1" i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p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r</a:t>
            </a:r>
            <a:endParaRPr lang="en-US" altLang="zh-CN" sz="2400" b="1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</a:pP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\ 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 q</a:t>
            </a:r>
            <a:r>
              <a:rPr lang="en-US" altLang="zh-CN" sz="2400" b="1">
                <a:latin typeface="Symbol" panose="05050102010706020507" pitchFamily="18" charset="2"/>
                <a:sym typeface="Webdings" panose="05030102010509060703" pitchFamily="18" charset="2"/>
              </a:rPr>
              <a:t>Ú</a:t>
            </a:r>
            <a:r>
              <a:rPr lang="en-US" altLang="zh-CN" sz="2400" b="1" i="1">
                <a:latin typeface="Times New Roman" panose="02020603050405020304" pitchFamily="18" charset="0"/>
                <a:sym typeface="Webdings" panose="05030102010509060703" pitchFamily="18" charset="2"/>
              </a:rPr>
              <a:t>r</a:t>
            </a:r>
            <a:endParaRPr lang="en-US" altLang="zh-CN" sz="2400" b="1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1403350" y="5589588"/>
            <a:ext cx="928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626" name="Object 5"/>
          <p:cNvGraphicFramePr>
            <a:graphicFrameLocks noChangeAspect="1"/>
          </p:cNvGraphicFramePr>
          <p:nvPr/>
        </p:nvGraphicFramePr>
        <p:xfrm>
          <a:off x="3924300" y="1484313"/>
          <a:ext cx="18621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6" r:id="rId4" imgW="13601700" imgH="3514725" progId="Equation.3">
                  <p:embed/>
                </p:oleObj>
              </mc:Choice>
              <mc:Fallback>
                <p:oleObj r:id="rId4" imgW="13601700" imgH="351472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4300" y="1484313"/>
                        <a:ext cx="1862138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6"/>
          <p:cNvGraphicFramePr>
            <a:graphicFrameLocks noChangeAspect="1"/>
          </p:cNvGraphicFramePr>
          <p:nvPr/>
        </p:nvGraphicFramePr>
        <p:xfrm>
          <a:off x="3779838" y="3068638"/>
          <a:ext cx="2693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7" r:id="rId6" imgW="21507450" imgH="3514725" progId="Equation.3">
                  <p:embed/>
                </p:oleObj>
              </mc:Choice>
              <mc:Fallback>
                <p:oleObj r:id="rId6" imgW="21507450" imgH="351472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9838" y="3068638"/>
                        <a:ext cx="2693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7"/>
          <p:cNvGraphicFramePr>
            <a:graphicFrameLocks noChangeAspect="1"/>
          </p:cNvGraphicFramePr>
          <p:nvPr/>
        </p:nvGraphicFramePr>
        <p:xfrm>
          <a:off x="3563938" y="5013325"/>
          <a:ext cx="397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8" r:id="rId8" imgW="31813500" imgH="3514725" progId="Equation.3">
                  <p:embed/>
                </p:oleObj>
              </mc:Choice>
              <mc:Fallback>
                <p:oleObj r:id="rId8" imgW="31813500" imgH="351472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63938" y="5013325"/>
                        <a:ext cx="39798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</a:p>
        </p:txBody>
      </p:sp>
      <p:sp>
        <p:nvSpPr>
          <p:cNvPr id="1136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0" dirty="0"/>
              <a:t>An argument is valid if</a:t>
            </a:r>
          </a:p>
          <a:p>
            <a:pPr lvl="1" eaLnBrk="1" hangingPunct="1"/>
            <a:r>
              <a:rPr lang="en-US" altLang="zh-CN" sz="2400" b="0" dirty="0"/>
              <a:t>whenever all premises are true, the conclusion is also true</a:t>
            </a:r>
          </a:p>
          <a:p>
            <a:pPr eaLnBrk="1" hangingPunct="1"/>
            <a:r>
              <a:rPr lang="en-US" altLang="zh-CN" dirty="0"/>
              <a:t>To prove that an argument is valid:</a:t>
            </a:r>
          </a:p>
          <a:p>
            <a:pPr lvl="1" eaLnBrk="1" hangingPunct="1"/>
            <a:r>
              <a:rPr lang="en-US" altLang="zh-CN" sz="2400" b="0" dirty="0"/>
              <a:t>Assume the premises are true</a:t>
            </a:r>
          </a:p>
          <a:p>
            <a:pPr lvl="1" eaLnBrk="1" hangingPunct="1"/>
            <a:r>
              <a:rPr lang="en-US" altLang="zh-CN" sz="2400" b="0" dirty="0"/>
              <a:t>Use the rules of inference and logical equivalences to determine that the conclusion is true</a:t>
            </a:r>
          </a:p>
          <a:p>
            <a:pPr eaLnBrk="1" hangingPunct="1"/>
            <a:endParaRPr lang="en-US" altLang="zh-CN" b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114690" name="内容占位符 3"/>
          <p:cNvSpPr>
            <a:spLocks noGrp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lang="en-US" altLang="zh-CN" b="0"/>
              <a:t>Show that the premises “It is not sunny this afternoon,” “We will go swimming only if it is sunny,” “If we do not go swimming, then we will take a canoe trip,” and “If we take a canoe trip, then we will be home by sunset” lead to the conclusion “We will be home by sunset.”</a:t>
            </a:r>
            <a:endParaRPr lang="zh-CN" altLang="en-US" b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28625" y="2714625"/>
            <a:ext cx="8286750" cy="3429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063" y="3000375"/>
            <a:ext cx="81438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Let  </a:t>
            </a:r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</a:rPr>
              <a:t> “It is sunny this afternoon”;  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 “We will go swimming”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</a:t>
            </a:r>
            <a:r>
              <a:rPr lang="en-US" altLang="zh-CN" sz="2400" i="1">
                <a:latin typeface="Times New Roman" panose="02020603050405020304" pitchFamily="18" charset="0"/>
              </a:rPr>
              <a:t>s</a:t>
            </a:r>
            <a:r>
              <a:rPr lang="en-US" altLang="zh-CN" sz="2400">
                <a:latin typeface="Times New Roman" panose="02020603050405020304" pitchFamily="18" charset="0"/>
              </a:rPr>
              <a:t> “We will take a canoe trip”;   </a:t>
            </a:r>
            <a:r>
              <a:rPr lang="en-US" altLang="zh-CN" sz="2400" i="1">
                <a:latin typeface="Times New Roman" panose="02020603050405020304" pitchFamily="18" charset="0"/>
              </a:rPr>
              <a:t>t</a:t>
            </a:r>
            <a:r>
              <a:rPr lang="en-US" altLang="zh-CN" sz="2400">
                <a:latin typeface="Times New Roman" panose="02020603050405020304" pitchFamily="18" charset="0"/>
              </a:rPr>
              <a:t> “We will be home by sunset”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     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428875" y="1571625"/>
            <a:ext cx="257175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214938" y="1214438"/>
            <a:ext cx="2214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71938" y="1928813"/>
            <a:ext cx="29289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500438" y="2357438"/>
            <a:ext cx="3357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714375" y="1571625"/>
            <a:ext cx="13573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1500" y="3857625"/>
            <a:ext cx="4929188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 argument form is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    Ø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/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r</a:t>
            </a:r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    Ø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eaLnBrk="1" hangingPunct="1"/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s</a:t>
            </a:r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®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\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928688" y="5715000"/>
            <a:ext cx="1428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utoShape 7"/>
          <p:cNvSpPr/>
          <p:nvPr/>
        </p:nvSpPr>
        <p:spPr>
          <a:xfrm>
            <a:off x="2590800" y="2857500"/>
            <a:ext cx="6553200" cy="3714750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338" y="2852738"/>
            <a:ext cx="60721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Construct an argument by using rules of inference and logical equivalences</a:t>
            </a:r>
            <a:r>
              <a:rPr lang="zh-CN" altLang="en-US" sz="2400">
                <a:latin typeface="Times New Roman" panose="02020603050405020304" pitchFamily="18" charset="0"/>
              </a:rPr>
              <a:t> 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7500" y="3571875"/>
            <a:ext cx="5643563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solidFill>
                  <a:srgbClr val="3333CC"/>
                </a:solidFill>
                <a:latin typeface="+mn-lt"/>
                <a:ea typeface="宋体" panose="02010600030101010101" pitchFamily="2" charset="-122"/>
                <a:cs typeface="+mn-cs"/>
              </a:rPr>
              <a:t>Step                                     Reason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/>
              <a:defRPr/>
            </a:pPr>
            <a:r>
              <a:rPr kumimoji="1" lang="en-US" altLang="zh-CN" sz="2400" kern="1200" cap="none" spc="0" normalizeH="0" baseline="0" noProof="0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400" i="1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 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kern="1200" cap="none" spc="0" normalizeH="0" baseline="0" noProof="0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400" i="1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Premise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kern="1200" cap="none" spc="0" normalizeH="0" baseline="0" noProof="0" dirty="0" err="1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400" i="1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tollens, 1,2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  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ponens, 3,5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 startAt="2"/>
              <a:defRPr/>
            </a:pPr>
            <a:r>
              <a:rPr kumimoji="1" lang="en-US" altLang="zh-CN" sz="2400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                                </a:t>
            </a:r>
            <a:r>
              <a:rPr kumimoji="1" lang="en-US" altLang="zh-CN" sz="24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ponens, 4,6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2" grpId="0"/>
      <p:bldP spid="25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116738" name="内容占位符 3"/>
          <p:cNvSpPr>
            <a:spLocks noGrp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/>
              <a:t>: </a:t>
            </a:r>
            <a:r>
              <a:rPr lang="en-US" altLang="zh-CN" b="0">
                <a:solidFill>
                  <a:srgbClr val="000000"/>
                </a:solidFill>
              </a:rPr>
              <a:t>Show that </a:t>
            </a:r>
            <a:r>
              <a:rPr lang="en-US" altLang="zh-CN">
                <a:solidFill>
                  <a:srgbClr val="000000"/>
                </a:solidFill>
                <a:latin typeface="Symbol" panose="05050102010706020507" pitchFamily="18" charset="2"/>
              </a:rPr>
              <a:t>Ø </a:t>
            </a:r>
            <a:r>
              <a:rPr lang="en-US" altLang="zh-CN" b="0" i="1">
                <a:solidFill>
                  <a:srgbClr val="000000"/>
                </a:solidFill>
              </a:rPr>
              <a:t>w</a:t>
            </a:r>
            <a:r>
              <a:rPr lang="en-US" altLang="zh-CN" b="0">
                <a:solidFill>
                  <a:srgbClr val="000000"/>
                </a:solidFill>
              </a:rPr>
              <a:t> logically follows from the premises </a:t>
            </a:r>
            <a:endParaRPr lang="zh-CN" altLang="en-US" b="0"/>
          </a:p>
        </p:txBody>
      </p:sp>
      <p:graphicFrame>
        <p:nvGraphicFramePr>
          <p:cNvPr id="116739" name="Object 2"/>
          <p:cNvGraphicFramePr>
            <a:graphicFrameLocks noChangeAspect="1"/>
          </p:cNvGraphicFramePr>
          <p:nvPr/>
        </p:nvGraphicFramePr>
        <p:xfrm>
          <a:off x="2286000" y="1214438"/>
          <a:ext cx="5391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r:id="rId4" imgW="43443525" imgH="3514725" progId="Equation.3">
                  <p:embed/>
                </p:oleObj>
              </mc:Choice>
              <mc:Fallback>
                <p:oleObj r:id="rId4" imgW="43443525" imgH="3514725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214438"/>
                        <a:ext cx="53911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571500" y="1643063"/>
            <a:ext cx="8286750" cy="5143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Step                            Reason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     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Premise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defRPr/>
            </a:pP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v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      Premise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      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®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Hypothetical syllogism, 1,2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   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Simplification, 4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     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tollens, 3, 6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     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Simplification, 4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9.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Conjunction, 7,8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.     Ø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      9 and De Morgan’s law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11.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tollens</a:t>
            </a:r>
            <a:r>
              <a:rPr kumimoji="1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5,10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12.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1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 and De Morgan’s law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13.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                            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Simplification, 12</a:t>
            </a:r>
            <a:endParaRPr kumimoji="1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118786" name="内容占位符 3"/>
          <p:cNvSpPr>
            <a:spLocks noGrp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 b="0">
                <a:solidFill>
                  <a:srgbClr val="3333FF"/>
                </a:solidFill>
              </a:rPr>
              <a:t>Note</a:t>
            </a:r>
          </a:p>
          <a:p>
            <a:pPr>
              <a:buNone/>
            </a:pPr>
            <a:r>
              <a:rPr lang="en-US" altLang="zh-CN" sz="2800" b="0"/>
              <a:t>    </a:t>
            </a:r>
            <a:r>
              <a:rPr lang="en-US" altLang="zh-CN" b="0">
                <a:sym typeface="Webdings" panose="05030102010509060703" pitchFamily="18" charset="2"/>
              </a:rPr>
              <a:t>If the conclusion is given in a form of  </a:t>
            </a:r>
            <a:r>
              <a:rPr lang="en-US" altLang="zh-CN" b="0" i="1">
                <a:sym typeface="Webdings" panose="05030102010509060703" pitchFamily="18" charset="2"/>
              </a:rPr>
              <a:t>p </a:t>
            </a:r>
            <a:r>
              <a:rPr lang="en-US" altLang="zh-CN" b="0">
                <a:latin typeface="Symbol" panose="05050102010706020507" pitchFamily="18" charset="2"/>
                <a:sym typeface="Webdings" panose="05030102010509060703" pitchFamily="18" charset="2"/>
              </a:rPr>
              <a:t>®</a:t>
            </a:r>
            <a:r>
              <a:rPr lang="en-US" altLang="zh-CN" b="0" i="1">
                <a:sym typeface="Webdings" panose="05030102010509060703" pitchFamily="18" charset="2"/>
              </a:rPr>
              <a:t> q</a:t>
            </a:r>
            <a:r>
              <a:rPr lang="en-US" altLang="zh-CN" b="0">
                <a:sym typeface="Webdings" panose="05030102010509060703" pitchFamily="18" charset="2"/>
              </a:rPr>
              <a:t>, we can convert the argument  </a:t>
            </a:r>
          </a:p>
          <a:p>
            <a:pPr>
              <a:buNone/>
            </a:pPr>
            <a:endParaRPr lang="en-US" altLang="zh-CN" b="0"/>
          </a:p>
          <a:p>
            <a:pPr>
              <a:buNone/>
            </a:pPr>
            <a:endParaRPr lang="en-US" altLang="zh-CN" b="0"/>
          </a:p>
          <a:p>
            <a:pPr>
              <a:buNone/>
            </a:pPr>
            <a:r>
              <a:rPr lang="en-US" altLang="zh-CN" b="0"/>
              <a:t>      to</a:t>
            </a:r>
            <a:endParaRPr lang="zh-CN" altLang="en-US" b="0"/>
          </a:p>
        </p:txBody>
      </p:sp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2289175" y="2286000"/>
          <a:ext cx="42275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4" r:id="rId4" imgW="30718125" imgH="3952875" progId="Equation.3">
                  <p:embed/>
                </p:oleObj>
              </mc:Choice>
              <mc:Fallback>
                <p:oleObj r:id="rId4" imgW="30718125" imgH="3952875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9175" y="2286000"/>
                        <a:ext cx="4227513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5"/>
          <p:cNvGraphicFramePr>
            <a:graphicFrameLocks noChangeAspect="1"/>
          </p:cNvGraphicFramePr>
          <p:nvPr/>
        </p:nvGraphicFramePr>
        <p:xfrm>
          <a:off x="2571750" y="3500438"/>
          <a:ext cx="38052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r:id="rId6" imgW="27651075" imgH="3952875" progId="Equation.3">
                  <p:embed/>
                </p:oleObj>
              </mc:Choice>
              <mc:Fallback>
                <p:oleObj r:id="rId6" imgW="27651075" imgH="395287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1750" y="3500438"/>
                        <a:ext cx="3805238" cy="65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468313" y="4868863"/>
          <a:ext cx="80073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6" r:id="rId8" imgW="63855600" imgH="3952875" progId="Equation.3">
                  <p:embed/>
                </p:oleObj>
              </mc:Choice>
              <mc:Fallback>
                <p:oleObj r:id="rId8" imgW="63855600" imgH="395287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4868863"/>
                        <a:ext cx="800735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4213" y="4221163"/>
            <a:ext cx="4000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Because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Valid Arguments</a:t>
            </a:r>
            <a:r>
              <a:rPr lang="en-US" altLang="zh-CN" b="0">
                <a:latin typeface="黑体" panose="02010609060101010101" charset="-122"/>
                <a:ea typeface="黑体" panose="02010609060101010101" charset="-122"/>
              </a:rPr>
              <a:t>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有效论断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</a:rPr>
              <a:t>论证</a:t>
            </a:r>
            <a:r>
              <a:rPr lang="en-US" altLang="zh-CN" b="0">
                <a:latin typeface="黑体" panose="02010609060101010101" charset="-122"/>
                <a:ea typeface="黑体" panose="02010609060101010101" charset="-122"/>
              </a:rPr>
              <a:t>)</a:t>
            </a:r>
            <a:endParaRPr lang="en-US" altLang="zh-CN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4994" name="Text Box 4"/>
          <p:cNvSpPr txBox="1"/>
          <p:nvPr/>
        </p:nvSpPr>
        <p:spPr>
          <a:xfrm>
            <a:off x="611188" y="2060575"/>
            <a:ext cx="55054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altLang="zh-CN" sz="2400">
                <a:latin typeface="Times New Roman" panose="02020603050405020304" pitchFamily="18" charset="0"/>
              </a:rPr>
              <a:t>Proofs in mathematics are </a:t>
            </a:r>
            <a:r>
              <a:rPr lang="en-GB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valid arguments</a:t>
            </a:r>
          </a:p>
        </p:txBody>
      </p:sp>
      <p:sp>
        <p:nvSpPr>
          <p:cNvPr id="84995" name="Text Box 5"/>
          <p:cNvSpPr txBox="1"/>
          <p:nvPr/>
        </p:nvSpPr>
        <p:spPr>
          <a:xfrm>
            <a:off x="565150" y="1196975"/>
            <a:ext cx="85788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altLang="zh-CN" sz="2400">
                <a:latin typeface="Times New Roman" panose="02020603050405020304" pitchFamily="18" charset="0"/>
              </a:rPr>
              <a:t>An </a:t>
            </a:r>
            <a:r>
              <a:rPr lang="en-GB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argument</a:t>
            </a:r>
            <a:r>
              <a:rPr lang="en-GB" altLang="zh-CN" sz="2400" b="1">
                <a:latin typeface="Times New Roman" panose="02020603050405020304" pitchFamily="18" charset="0"/>
              </a:rPr>
              <a:t> </a:t>
            </a:r>
            <a:r>
              <a:rPr lang="en-GB" altLang="zh-CN" sz="2400">
                <a:latin typeface="Times New Roman" panose="02020603050405020304" pitchFamily="18" charset="0"/>
              </a:rPr>
              <a:t>is a sequence of statements that end with a conclusion</a:t>
            </a:r>
          </a:p>
        </p:txBody>
      </p:sp>
      <p:sp>
        <p:nvSpPr>
          <p:cNvPr id="84996" name="Text Box 6"/>
          <p:cNvSpPr txBox="1"/>
          <p:nvPr/>
        </p:nvSpPr>
        <p:spPr>
          <a:xfrm>
            <a:off x="571500" y="3071813"/>
            <a:ext cx="8001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GB" altLang="zh-CN" sz="2400">
                <a:latin typeface="Times New Roman" panose="02020603050405020304" pitchFamily="18" charset="0"/>
              </a:rPr>
              <a:t>By </a:t>
            </a:r>
            <a:r>
              <a:rPr lang="en-GB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valid</a:t>
            </a:r>
            <a:r>
              <a:rPr lang="en-GB" altLang="zh-CN" sz="2400">
                <a:latin typeface="Times New Roman" panose="02020603050405020304" pitchFamily="18" charset="0"/>
              </a:rPr>
              <a:t>,</a:t>
            </a:r>
            <a:r>
              <a:rPr lang="en-GB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GB" altLang="zh-CN" sz="2400">
                <a:latin typeface="Times New Roman" panose="02020603050405020304" pitchFamily="18" charset="0"/>
              </a:rPr>
              <a:t>we mean the conclusion must follow from the truth of the preceding statements (premises)</a:t>
            </a:r>
          </a:p>
        </p:txBody>
      </p:sp>
      <p:sp>
        <p:nvSpPr>
          <p:cNvPr id="84997" name="Text Box 7"/>
          <p:cNvSpPr txBox="1"/>
          <p:nvPr/>
        </p:nvSpPr>
        <p:spPr>
          <a:xfrm>
            <a:off x="619125" y="4429125"/>
            <a:ext cx="69532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GB" altLang="zh-CN" sz="2400">
                <a:latin typeface="Times New Roman" panose="02020603050405020304" pitchFamily="18" charset="0"/>
              </a:rPr>
              <a:t>We use </a:t>
            </a:r>
            <a:r>
              <a:rPr lang="en-GB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rules of inference</a:t>
            </a:r>
            <a:r>
              <a:rPr lang="en-GB" altLang="zh-CN" sz="2400" b="1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GB" altLang="zh-CN" sz="2400">
                <a:latin typeface="Times New Roman" panose="02020603050405020304" pitchFamily="18" charset="0"/>
              </a:rPr>
              <a:t>to construct valid arguments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120834" name="内容占位符 3"/>
          <p:cNvSpPr>
            <a:spLocks noGrp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>
                <a:solidFill>
                  <a:srgbClr val="3333FF"/>
                </a:solidFill>
              </a:rPr>
              <a:t>Example</a:t>
            </a:r>
            <a:r>
              <a:rPr lang="en-US" altLang="zh-CN" b="0"/>
              <a:t>: </a:t>
            </a:r>
            <a:r>
              <a:rPr lang="en-US" altLang="zh-CN" b="0">
                <a:solidFill>
                  <a:srgbClr val="000000"/>
                </a:solidFill>
              </a:rPr>
              <a:t>Show that             logically follows from the premises</a:t>
            </a:r>
            <a:endParaRPr lang="zh-CN" altLang="en-US" b="0"/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827088" y="1700213"/>
            <a:ext cx="7715250" cy="47148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Step                               Reason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Premise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Premise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Premise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Additional premise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Disjunctive syllogism,1,4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ponens, 2, 5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Modus ponens, 3,6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0836" name="Object 3"/>
          <p:cNvGraphicFramePr>
            <a:graphicFrameLocks noChangeAspect="1"/>
          </p:cNvGraphicFramePr>
          <p:nvPr/>
        </p:nvGraphicFramePr>
        <p:xfrm>
          <a:off x="3316288" y="928688"/>
          <a:ext cx="827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r:id="rId4" imgW="7019925" imgH="2409825" progId="Equation.3">
                  <p:embed/>
                </p:oleObj>
              </mc:Choice>
              <mc:Fallback>
                <p:oleObj r:id="rId4" imgW="7019925" imgH="24098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6288" y="928688"/>
                        <a:ext cx="8270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4"/>
          <p:cNvGraphicFramePr>
            <a:graphicFrameLocks noChangeAspect="1"/>
          </p:cNvGraphicFramePr>
          <p:nvPr/>
        </p:nvGraphicFramePr>
        <p:xfrm>
          <a:off x="2714625" y="1214438"/>
          <a:ext cx="36433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0" r:id="rId6" imgW="25231725" imgH="3514725" progId="Equation.3">
                  <p:embed/>
                </p:oleObj>
              </mc:Choice>
              <mc:Fallback>
                <p:oleObj r:id="rId6" imgW="25231725" imgH="3514725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14625" y="1214438"/>
                        <a:ext cx="3643313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85750" y="857250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 b="0" dirty="0">
                <a:solidFill>
                  <a:srgbClr val="3333FF"/>
                </a:solidFill>
              </a:rPr>
              <a:t>Resolution rule</a:t>
            </a:r>
            <a:r>
              <a:rPr lang="zh-CN" altLang="en-US" sz="2800" b="0" dirty="0">
                <a:solidFill>
                  <a:srgbClr val="3333FF"/>
                </a:solidFill>
              </a:rPr>
              <a:t> </a:t>
            </a:r>
            <a:r>
              <a:rPr lang="en-US" altLang="zh-CN" sz="2800" b="0" dirty="0">
                <a:solidFill>
                  <a:srgbClr val="3333FF"/>
                </a:solidFill>
              </a:rPr>
              <a:t>(</a:t>
            </a:r>
            <a:r>
              <a:rPr lang="zh-CN" altLang="en-US" sz="2800" b="0" dirty="0">
                <a:solidFill>
                  <a:srgbClr val="3333FF"/>
                </a:solidFill>
              </a:rPr>
              <a:t>消解规则</a:t>
            </a:r>
            <a:r>
              <a:rPr lang="en-US" altLang="zh-CN" sz="2800" b="0" dirty="0">
                <a:solidFill>
                  <a:srgbClr val="3333FF"/>
                </a:solidFill>
              </a:rPr>
              <a:t>)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Construct arguments in propositional logic using resolution as  the </a:t>
            </a:r>
          </a:p>
          <a:p>
            <a:pPr>
              <a:buNone/>
            </a:pPr>
            <a:r>
              <a:rPr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only rule of inference</a:t>
            </a:r>
          </a:p>
          <a:p>
            <a:pPr lvl="1">
              <a:buFont typeface="Tahoma" panose="020B060403050404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sym typeface="Symbol" panose="05050102010706020507" pitchFamily="18" charset="2"/>
              </a:rPr>
              <a:t>Write the premises and the conclusion as </a:t>
            </a:r>
            <a:r>
              <a:rPr lang="en-US" altLang="zh-CN" sz="2400" b="0" dirty="0">
                <a:solidFill>
                  <a:srgbClr val="FF0000"/>
                </a:solidFill>
                <a:sym typeface="Symbol" panose="05050102010706020507" pitchFamily="18" charset="2"/>
              </a:rPr>
              <a:t>clauses</a:t>
            </a:r>
            <a:r>
              <a:rPr lang="zh-CN" altLang="en-US" sz="2400" b="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24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zh-CN" altLang="en-US" sz="2400" b="0" dirty="0">
                <a:solidFill>
                  <a:srgbClr val="FF0000"/>
                </a:solidFill>
                <a:sym typeface="Symbol" panose="05050102010706020507" pitchFamily="18" charset="2"/>
              </a:rPr>
              <a:t>（条款）</a:t>
            </a:r>
            <a:endParaRPr lang="en-US" altLang="zh-CN" sz="2400" b="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1">
              <a:buFont typeface="Tahoma" panose="020B0604030504040204" pitchFamily="34" charset="0"/>
              <a:buChar char="•"/>
            </a:pPr>
            <a:r>
              <a:rPr lang="en-US" altLang="zh-CN" sz="2400" b="0" dirty="0"/>
              <a:t>Use resolution rule</a:t>
            </a:r>
          </a:p>
          <a:p>
            <a:pPr>
              <a:buNone/>
            </a:pPr>
            <a:r>
              <a:rPr lang="en-US" altLang="zh-CN" sz="2800" dirty="0"/>
              <a:t>【</a:t>
            </a:r>
            <a:r>
              <a:rPr lang="en-US" altLang="zh-CN" sz="2800" dirty="0" err="1"/>
              <a:t>Definition】</a:t>
            </a:r>
            <a:r>
              <a:rPr lang="en-US" altLang="zh-CN" sz="2800" b="0" dirty="0" err="1"/>
              <a:t>A</a:t>
            </a:r>
            <a:r>
              <a:rPr lang="en-US" altLang="zh-CN" sz="2800" b="0" dirty="0"/>
              <a:t> </a:t>
            </a:r>
            <a:r>
              <a:rPr lang="en-US" altLang="zh-CN" sz="2800" b="0" dirty="0">
                <a:solidFill>
                  <a:srgbClr val="3333FF"/>
                </a:solidFill>
              </a:rPr>
              <a:t>clause</a:t>
            </a:r>
            <a:r>
              <a:rPr lang="en-US" altLang="zh-CN" sz="2800" b="0" dirty="0"/>
              <a:t> is a disjunction of variables or negations of the these variables</a:t>
            </a:r>
            <a:endParaRPr lang="en-US" altLang="zh-CN" b="0" dirty="0"/>
          </a:p>
          <a:p>
            <a:r>
              <a:rPr lang="en-US" altLang="zh-CN" sz="2800" b="0" dirty="0"/>
              <a:t>Example</a:t>
            </a:r>
          </a:p>
          <a:p>
            <a:pPr>
              <a:buNone/>
            </a:pPr>
            <a:r>
              <a:rPr lang="en-US" altLang="zh-CN" sz="2800" b="0" dirty="0"/>
              <a:t>    proposition                       can be written as </a:t>
            </a:r>
          </a:p>
          <a:p>
            <a:pPr>
              <a:buNone/>
            </a:pPr>
            <a:r>
              <a:rPr lang="en-US" altLang="zh-CN" sz="2800" b="0" dirty="0"/>
              <a:t>    two clauses              and </a:t>
            </a:r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500313" y="5002213"/>
          <a:ext cx="178593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r:id="rId4" imgW="11849100" imgH="3514725" progId="Equation.3">
                  <p:embed/>
                </p:oleObj>
              </mc:Choice>
              <mc:Fallback>
                <p:oleObj r:id="rId4" imgW="11849100" imgH="35147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0313" y="5002213"/>
                        <a:ext cx="1785937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500313" y="5684838"/>
          <a:ext cx="9588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r:id="rId6" imgW="6362700" imgH="2847975" progId="Equation.3">
                  <p:embed/>
                </p:oleObj>
              </mc:Choice>
              <mc:Fallback>
                <p:oleObj r:id="rId6" imgW="6362700" imgH="284797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0313" y="5684838"/>
                        <a:ext cx="95885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471988" y="5645150"/>
          <a:ext cx="9255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r:id="rId8" imgW="6143625" imgH="2847975" progId="Equation.3">
                  <p:embed/>
                </p:oleObj>
              </mc:Choice>
              <mc:Fallback>
                <p:oleObj r:id="rId8" imgW="6143625" imgH="2847975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71988" y="5645150"/>
                        <a:ext cx="925512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>
            <a:extLst>
              <a:ext uri="{FF2B5EF4-FFF2-40B4-BE49-F238E27FC236}">
                <a16:creationId xmlns:a16="http://schemas.microsoft.com/office/drawing/2014/main" id="{1ACEEC70-DE93-4066-8405-05C33E95BF63}"/>
              </a:ext>
            </a:extLst>
          </p:cNvPr>
          <p:cNvSpPr txBox="1"/>
          <p:nvPr/>
        </p:nvSpPr>
        <p:spPr>
          <a:xfrm>
            <a:off x="3779912" y="2924944"/>
            <a:ext cx="525658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p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r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( 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s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))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3200" b="1" i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3200" b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endParaRPr lang="en-US" altLang="zh-CN" sz="3200" b="1" i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964501-5FDD-4060-B16B-EBE4047BE05C}"/>
              </a:ext>
            </a:extLst>
          </p:cNvPr>
          <p:cNvSpPr txBox="1"/>
          <p:nvPr/>
        </p:nvSpPr>
        <p:spPr>
          <a:xfrm>
            <a:off x="1187624" y="6309320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将定理的推理和证明自动化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Using Rules of Inference to Build Arguments</a:t>
            </a:r>
            <a:endParaRPr lang="en-US" altLang="zh-CN" sz="3200"/>
          </a:p>
        </p:txBody>
      </p:sp>
      <p:sp>
        <p:nvSpPr>
          <p:cNvPr id="124930" name="内容占位符 3"/>
          <p:cNvSpPr>
            <a:spLocks noGrp="1"/>
          </p:cNvSpPr>
          <p:nvPr>
            <p:ph idx="1"/>
          </p:nvPr>
        </p:nvSpPr>
        <p:spPr>
          <a:xfrm>
            <a:off x="285750" y="1000125"/>
            <a:ext cx="8429625" cy="542925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 b="0" dirty="0">
                <a:solidFill>
                  <a:srgbClr val="3333FF"/>
                </a:solidFill>
              </a:rPr>
              <a:t>Resolution rule</a:t>
            </a:r>
          </a:p>
          <a:p>
            <a:r>
              <a:rPr lang="en-US" altLang="zh-CN" b="0" dirty="0"/>
              <a:t>Example: Show that the premises (</a:t>
            </a:r>
            <a:r>
              <a:rPr lang="en-US" altLang="zh-CN" b="0" i="1" dirty="0"/>
              <a:t>p </a:t>
            </a:r>
            <a:r>
              <a:rPr lang="en-US" altLang="zh-CN" b="0" dirty="0">
                <a:sym typeface="Symbol" panose="05050102010706020507" pitchFamily="18" charset="2"/>
              </a:rPr>
              <a:t> </a:t>
            </a:r>
            <a:r>
              <a:rPr lang="en-US" altLang="zh-CN" b="0" i="1" dirty="0"/>
              <a:t>q</a:t>
            </a:r>
            <a:r>
              <a:rPr lang="en-US" altLang="zh-CN" b="0" dirty="0"/>
              <a:t>) </a:t>
            </a:r>
            <a:r>
              <a:rPr lang="en-US" altLang="zh-CN" b="0" dirty="0">
                <a:sym typeface="Symbol" panose="05050102010706020507" pitchFamily="18" charset="2"/>
              </a:rPr>
              <a:t> </a:t>
            </a:r>
            <a:r>
              <a:rPr lang="en-US" altLang="zh-CN" b="0" i="1" dirty="0"/>
              <a:t>r</a:t>
            </a:r>
            <a:r>
              <a:rPr lang="en-US" altLang="zh-CN" b="0" dirty="0"/>
              <a:t> and </a:t>
            </a:r>
            <a:r>
              <a:rPr lang="en-US" altLang="zh-CN" b="0" i="1" dirty="0"/>
              <a:t>r </a:t>
            </a:r>
            <a:r>
              <a:rPr lang="en-US" altLang="zh-CN" b="0" dirty="0">
                <a:sym typeface="Symbol" panose="05050102010706020507" pitchFamily="18" charset="2"/>
              </a:rPr>
              <a:t> </a:t>
            </a:r>
            <a:r>
              <a:rPr lang="en-US" altLang="zh-CN" b="0" i="1" dirty="0"/>
              <a:t>s</a:t>
            </a:r>
            <a:r>
              <a:rPr lang="en-US" altLang="zh-CN" b="0" dirty="0"/>
              <a:t> imply the conclusion </a:t>
            </a:r>
            <a:r>
              <a:rPr lang="en-US" altLang="zh-CN" b="0" i="1" dirty="0"/>
              <a:t>p </a:t>
            </a:r>
            <a:r>
              <a:rPr lang="en-US" altLang="zh-CN" b="0" dirty="0">
                <a:sym typeface="Symbol" panose="05050102010706020507" pitchFamily="18" charset="2"/>
              </a:rPr>
              <a:t> </a:t>
            </a:r>
            <a:r>
              <a:rPr lang="en-US" altLang="zh-CN" b="0" i="1" dirty="0"/>
              <a:t>s</a:t>
            </a:r>
            <a:r>
              <a:rPr lang="en-US" altLang="zh-CN" b="0" dirty="0"/>
              <a:t>.</a:t>
            </a: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714375" y="2500313"/>
            <a:ext cx="7358063" cy="26273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928688" y="3071813"/>
            <a:ext cx="6840537" cy="179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p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q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s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 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s</a:t>
            </a:r>
          </a:p>
          <a:p>
            <a:pPr eaLnBrk="1" hangingPunct="1">
              <a:spcBef>
                <a:spcPct val="8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((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r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 p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(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s </a:t>
            </a:r>
            <a:r>
              <a:rPr lang="en-US" altLang="zh-CN" sz="2400" b="1" dirty="0">
                <a:latin typeface="Times New Roman" panose="02020603050405020304" pitchFamily="18" charset="0"/>
              </a:rPr>
              <a:t>))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s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/>
          </p:cNvSpPr>
          <p:nvPr>
            <p:ph type="title"/>
          </p:nvPr>
        </p:nvSpPr>
        <p:spPr>
          <a:xfrm>
            <a:off x="285750" y="115888"/>
            <a:ext cx="8501063" cy="72231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200" b="0"/>
              <a:t>Fallacies</a:t>
            </a:r>
            <a:r>
              <a:rPr lang="zh-CN" altLang="en-US" sz="3200" b="0"/>
              <a:t> （谬论</a:t>
            </a:r>
            <a:r>
              <a:rPr lang="en-US" altLang="zh-CN" sz="3200" b="0"/>
              <a:t>/</a:t>
            </a:r>
            <a:r>
              <a:rPr lang="zh-CN" altLang="en-US" sz="3200" b="0"/>
              <a:t>误）</a:t>
            </a:r>
            <a:endParaRPr lang="en-US" altLang="zh-CN" sz="3200"/>
          </a:p>
        </p:txBody>
      </p:sp>
      <p:sp>
        <p:nvSpPr>
          <p:cNvPr id="126978" name="内容占位符 3"/>
          <p:cNvSpPr>
            <a:spLocks noGrp="1"/>
          </p:cNvSpPr>
          <p:nvPr>
            <p:ph idx="1"/>
          </p:nvPr>
        </p:nvSpPr>
        <p:spPr>
          <a:xfrm>
            <a:off x="357188" y="860425"/>
            <a:ext cx="8429625" cy="2928938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sz="2800" b="0">
                <a:solidFill>
                  <a:srgbClr val="3333FF"/>
                </a:solidFill>
              </a:rPr>
              <a:t>Examples</a:t>
            </a:r>
          </a:p>
          <a:p>
            <a:pPr>
              <a:buNone/>
            </a:pPr>
            <a:endParaRPr lang="en-US" altLang="zh-CN" b="0"/>
          </a:p>
          <a:p>
            <a:pPr>
              <a:buNone/>
            </a:pPr>
            <a:endParaRPr lang="en-US" altLang="zh-CN" b="0"/>
          </a:p>
        </p:txBody>
      </p:sp>
      <p:sp>
        <p:nvSpPr>
          <p:cNvPr id="126979" name="TextBox 4"/>
          <p:cNvSpPr txBox="1"/>
          <p:nvPr/>
        </p:nvSpPr>
        <p:spPr>
          <a:xfrm>
            <a:off x="857250" y="1503363"/>
            <a:ext cx="5500688" cy="13477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If you overslept, you’ll be late.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You didn’t oversleep.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Therefore: You aren’t late.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980" name="TextBox 5"/>
          <p:cNvSpPr txBox="1"/>
          <p:nvPr/>
        </p:nvSpPr>
        <p:spPr>
          <a:xfrm>
            <a:off x="857250" y="3932238"/>
            <a:ext cx="5500688" cy="1347787"/>
          </a:xfrm>
          <a:prstGeom prst="rect">
            <a:avLst/>
          </a:pr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If you are in China, you’re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You are in Asia.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Therefore: You are in China.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6715125" y="1431925"/>
            <a:ext cx="1643063" cy="1471613"/>
            <a:chOff x="1071538" y="2214589"/>
            <a:chExt cx="1643074" cy="1471172"/>
          </a:xfrm>
        </p:grpSpPr>
        <p:sp>
          <p:nvSpPr>
            <p:cNvPr id="126989" name="Text Box 5"/>
            <p:cNvSpPr txBox="1"/>
            <p:nvPr/>
          </p:nvSpPr>
          <p:spPr>
            <a:xfrm>
              <a:off x="1071538" y="2214589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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 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126990" name="Line 6"/>
            <p:cNvSpPr/>
            <p:nvPr/>
          </p:nvSpPr>
          <p:spPr>
            <a:xfrm>
              <a:off x="1431908" y="3214421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13" name="直接箭头连接符 12"/>
          <p:cNvCxnSpPr/>
          <p:nvPr/>
        </p:nvCxnSpPr>
        <p:spPr>
          <a:xfrm rot="10800000">
            <a:off x="3857625" y="2932113"/>
            <a:ext cx="428625" cy="357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3188" y="3217863"/>
            <a:ext cx="4572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Fallacy of denying the hypothesis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组合 16"/>
          <p:cNvGrpSpPr/>
          <p:nvPr/>
        </p:nvGrpSpPr>
        <p:grpSpPr>
          <a:xfrm>
            <a:off x="6929438" y="3860800"/>
            <a:ext cx="1643062" cy="1471613"/>
            <a:chOff x="1071538" y="2214589"/>
            <a:chExt cx="1643074" cy="1471172"/>
          </a:xfrm>
        </p:grpSpPr>
        <p:sp>
          <p:nvSpPr>
            <p:cNvPr id="126987" name="Text Box 5"/>
            <p:cNvSpPr txBox="1"/>
            <p:nvPr/>
          </p:nvSpPr>
          <p:spPr>
            <a:xfrm>
              <a:off x="1071538" y="2214589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126988" name="Line 6"/>
            <p:cNvSpPr/>
            <p:nvPr/>
          </p:nvSpPr>
          <p:spPr>
            <a:xfrm>
              <a:off x="1431908" y="3214421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cxnSp>
        <p:nvCxnSpPr>
          <p:cNvPr id="20" name="直接箭头连接符 19"/>
          <p:cNvCxnSpPr/>
          <p:nvPr/>
        </p:nvCxnSpPr>
        <p:spPr>
          <a:xfrm rot="10800000">
            <a:off x="4010025" y="5360988"/>
            <a:ext cx="428625" cy="3571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95588" y="5646738"/>
            <a:ext cx="4572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Fallacy of affirming the conclusion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5" name="Picture 3" descr="t01_5_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692150"/>
            <a:ext cx="8286750" cy="56435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9026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857250"/>
            <a:ext cx="8286750" cy="497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3333FF"/>
                </a:solidFill>
                <a:latin typeface="+mn-lt"/>
                <a:ea typeface="宋体" panose="02010600030101010101" pitchFamily="2" charset="-122"/>
                <a:cs typeface="+mn-cs"/>
              </a:rPr>
              <a:t>Examples</a:t>
            </a:r>
            <a:r>
              <a:rPr kumimoji="0" lang="en-US" altLang="zh-CN" sz="2400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Everyone in the discrete math class has taken a CS course. Marla is a student in the discrete class. Therefore, Marla has taken a CS course. Assume the domain consists of all people.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27088" y="2565400"/>
            <a:ext cx="7929563" cy="3714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1000125" y="2995613"/>
            <a:ext cx="7215188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Let </a:t>
            </a:r>
            <a:r>
              <a:rPr lang="en-US" altLang="zh-CN" sz="2400" i="1">
                <a:latin typeface="Times New Roman" panose="02020603050405020304" pitchFamily="18" charset="0"/>
              </a:rPr>
              <a:t>D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): 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is in the discrete math class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</a:rPr>
              <a:t>      C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): </a:t>
            </a: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 has taken a CS course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072188" y="2781300"/>
            <a:ext cx="2620962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   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 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     D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(Marla)</a:t>
            </a:r>
            <a:endParaRPr lang="en-US" altLang="zh-CN" sz="2400" u="sng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sz="24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(Marla)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" name="Line 8"/>
          <p:cNvSpPr/>
          <p:nvPr/>
        </p:nvSpPr>
        <p:spPr>
          <a:xfrm>
            <a:off x="6572250" y="3567113"/>
            <a:ext cx="17478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143000" y="4264025"/>
            <a:ext cx="7783513" cy="156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indent="-457200" defTabSz="914400" eaLnBrk="1" hangingPunct="1">
              <a:buClrTx/>
              <a:buSzTx/>
              <a:buFontTx/>
              <a:buAutoNum type="arabicPeriod"/>
              <a:defRPr/>
            </a:pP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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x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D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x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)  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C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x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))		Premise</a:t>
            </a:r>
          </a:p>
          <a:p>
            <a:pPr marL="457200" marR="0" indent="-457200" defTabSz="914400" eaLnBrk="1" hangingPunct="1">
              <a:buClrTx/>
              <a:buSzTx/>
              <a:buFontTx/>
              <a:buAutoNum type="arabicPeriod"/>
              <a:defRPr/>
            </a:pP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D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(Marla)			Premise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3.   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D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(Marla)  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C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Marla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)	UI, 1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4.   </a:t>
            </a:r>
            <a:r>
              <a:rPr kumimoji="0" lang="en-US" altLang="zh-CN" sz="2400" i="1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C</a:t>
            </a:r>
            <a:r>
              <a:rPr kumimoji="0" lang="en-US" altLang="zh-CN" sz="2400" kern="1200" cap="none" spc="0" normalizeH="0" baseline="0" noProof="0" dirty="0">
                <a:latin typeface="+mj-lt"/>
                <a:ea typeface="宋体" panose="02010600030101010101" pitchFamily="2" charset="-122"/>
                <a:cs typeface="+mj-lt"/>
                <a:sym typeface="Symbol" panose="05050102010706020507" pitchFamily="18" charset="2"/>
              </a:rPr>
              <a:t>(Marla)			Modus ponens, 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/>
      <p:bldP spid="8" grpId="0"/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Quantified Statements</a:t>
            </a:r>
            <a:endParaRPr lang="en-US" altLang="zh-CN" sz="3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0063" y="877888"/>
            <a:ext cx="8286750" cy="4979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kern="0" cap="none" spc="0" normalizeH="0" baseline="0" noProof="0" dirty="0">
                <a:solidFill>
                  <a:srgbClr val="3333FF"/>
                </a:solidFill>
                <a:latin typeface="+mn-lt"/>
                <a:ea typeface="宋体" panose="02010600030101010101" pitchFamily="2" charset="-122"/>
                <a:cs typeface="+mn-cs"/>
              </a:rPr>
              <a:t>Examples</a:t>
            </a:r>
            <a:r>
              <a:rPr kumimoji="0" lang="en-US" altLang="zh-CN" sz="2400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:</a:t>
            </a:r>
          </a:p>
          <a:p>
            <a:pPr marL="457200" marR="0" indent="-4572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Each member of the committee is teacher and expert. Some members of the committee are young. Therefore, some members of the committee are young experts. 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42875" y="2500313"/>
            <a:ext cx="7929563" cy="40005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Solution: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214313" y="2871788"/>
            <a:ext cx="764381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Let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be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is a member of the committee,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”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be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is an expert,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”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be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is a teacher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be 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is young.</a:t>
            </a: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33125" name="Text Box 5"/>
          <p:cNvSpPr txBox="1"/>
          <p:nvPr/>
        </p:nvSpPr>
        <p:spPr>
          <a:xfrm>
            <a:off x="928688" y="3571875"/>
            <a:ext cx="3571875" cy="1471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800" i="1">
                <a:latin typeface="Times New Roman" panose="02020603050405020304" pitchFamily="18" charset="0"/>
                <a:sym typeface="Webdings" panose="05030102010509060703" pitchFamily="18" charset="2"/>
              </a:rPr>
              <a:t>    </a:t>
            </a:r>
            <a:r>
              <a:rPr lang="en-US" altLang="zh-CN" sz="2800" i="1" u="sng">
                <a:latin typeface="Times New Roman" panose="02020603050405020304" pitchFamily="18" charset="0"/>
                <a:sym typeface="Webdings" panose="05030102010509060703" pitchFamily="18" charset="2"/>
              </a:rPr>
              <a:t> </a:t>
            </a:r>
            <a:endParaRPr lang="en-US" altLang="zh-CN" sz="2800">
              <a:latin typeface="Times New Roman" panose="02020603050405020304" pitchFamily="18" charset="0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endParaRPr lang="en-US" altLang="zh-CN" sz="2800">
              <a:latin typeface="Symbol" panose="05050102010706020507" pitchFamily="18" charset="2"/>
              <a:sym typeface="Webdings" panose="05030102010509060703" pitchFamily="18" charset="2"/>
            </a:endParaRPr>
          </a:p>
          <a:p>
            <a:pPr marL="457200" indent="-457200" eaLnBrk="1" hangingPunct="1">
              <a:spcBef>
                <a:spcPct val="10000"/>
              </a:spcBef>
              <a:buFont typeface="Wingdings" panose="05000000000000000000" pitchFamily="2" charset="2"/>
            </a:pP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>
              <a:latin typeface="Times New Roman" panose="02020603050405020304" pitchFamily="18" charset="0"/>
              <a:sym typeface="Webdings" panose="05030102010509060703" pitchFamily="18" charset="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142875" y="3786188"/>
            <a:ext cx="3214688" cy="1357312"/>
            <a:chOff x="1071538" y="3643314"/>
            <a:chExt cx="3049587" cy="1428760"/>
          </a:xfrm>
        </p:grpSpPr>
        <p:sp>
          <p:nvSpPr>
            <p:cNvPr id="133149" name="Line 6"/>
            <p:cNvSpPr/>
            <p:nvPr/>
          </p:nvSpPr>
          <p:spPr>
            <a:xfrm>
              <a:off x="1214414" y="4572008"/>
              <a:ext cx="26432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33150" name="Object 5"/>
            <p:cNvGraphicFramePr>
              <a:graphicFrameLocks noChangeAspect="1"/>
            </p:cNvGraphicFramePr>
            <p:nvPr/>
          </p:nvGraphicFramePr>
          <p:xfrm>
            <a:off x="1214414" y="3643314"/>
            <a:ext cx="2428892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6" r:id="rId4" imgW="27651075" imgH="3514725" progId="Equation.3">
                    <p:embed/>
                  </p:oleObj>
                </mc:Choice>
                <mc:Fallback>
                  <p:oleObj r:id="rId4" imgW="27651075" imgH="3514725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14414" y="3643314"/>
                          <a:ext cx="2428892" cy="428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1" name="Object 3"/>
            <p:cNvGraphicFramePr>
              <a:graphicFrameLocks noChangeAspect="1"/>
            </p:cNvGraphicFramePr>
            <p:nvPr/>
          </p:nvGraphicFramePr>
          <p:xfrm>
            <a:off x="1285852" y="4071942"/>
            <a:ext cx="21431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7" r:id="rId6" imgW="17992725" imgH="3514725" progId="Equation.3">
                    <p:embed/>
                  </p:oleObj>
                </mc:Choice>
                <mc:Fallback>
                  <p:oleObj r:id="rId6" imgW="17992725" imgH="3514725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85852" y="4071942"/>
                          <a:ext cx="2143140" cy="428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2" name="Object 34"/>
            <p:cNvGraphicFramePr>
              <a:graphicFrameLocks noChangeAspect="1"/>
            </p:cNvGraphicFramePr>
            <p:nvPr/>
          </p:nvGraphicFramePr>
          <p:xfrm>
            <a:off x="1071538" y="4686312"/>
            <a:ext cx="3049587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8" r:id="rId8" imgW="27651075" imgH="3514725" progId="Equation.3">
                    <p:embed/>
                  </p:oleObj>
                </mc:Choice>
                <mc:Fallback>
                  <p:oleObj r:id="rId8" imgW="27651075" imgH="3514725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71538" y="4686312"/>
                          <a:ext cx="3049587" cy="385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AutoShape 7"/>
          <p:cNvSpPr/>
          <p:nvPr/>
        </p:nvSpPr>
        <p:spPr>
          <a:xfrm>
            <a:off x="3000375" y="2786063"/>
            <a:ext cx="6143625" cy="3857625"/>
          </a:xfrm>
          <a:prstGeom prst="foldedCorner">
            <a:avLst>
              <a:gd name="adj" fmla="val 12500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" name="Text Box 7"/>
          <p:cNvSpPr txBox="1"/>
          <p:nvPr/>
        </p:nvSpPr>
        <p:spPr>
          <a:xfrm>
            <a:off x="3357563" y="2714625"/>
            <a:ext cx="5257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</a:rPr>
              <a:t>Step                                Reason </a:t>
            </a:r>
          </a:p>
        </p:txBody>
      </p:sp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3005138" y="3230563"/>
          <a:ext cx="2162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9" r:id="rId10" imgW="22602825" imgH="3733800" progId="Equation.3">
                  <p:embed/>
                </p:oleObj>
              </mc:Choice>
              <mc:Fallback>
                <p:oleObj r:id="rId10" imgW="22602825" imgH="37338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5138" y="3230563"/>
                        <a:ext cx="216217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/>
        </p:nvGraphicFramePr>
        <p:xfrm>
          <a:off x="3068638" y="3860800"/>
          <a:ext cx="17192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0" r:id="rId12" imgW="17992725" imgH="3733800" progId="Equation.3">
                  <p:embed/>
                </p:oleObj>
              </mc:Choice>
              <mc:Fallback>
                <p:oleObj r:id="rId12" imgW="17992725" imgH="3733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68638" y="3860800"/>
                        <a:ext cx="17192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/>
        </p:nvGraphicFramePr>
        <p:xfrm>
          <a:off x="2997200" y="3573463"/>
          <a:ext cx="31146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1" r:id="rId14" imgW="32699325" imgH="3733800" progId="Equation.3">
                  <p:embed/>
                </p:oleObj>
              </mc:Choice>
              <mc:Fallback>
                <p:oleObj r:id="rId14" imgW="32699325" imgH="37338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97200" y="3573463"/>
                        <a:ext cx="311467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/>
        </p:nvGraphicFramePr>
        <p:xfrm>
          <a:off x="3000375" y="4143375"/>
          <a:ext cx="26320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2" r:id="rId16" imgW="27651075" imgH="3733800" progId="Equation.3">
                  <p:embed/>
                </p:oleObj>
              </mc:Choice>
              <mc:Fallback>
                <p:oleObj r:id="rId16" imgW="27651075" imgH="37338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00375" y="4143375"/>
                        <a:ext cx="26320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3005138" y="44704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3" r:id="rId18" imgW="10753725" imgH="3733800" progId="Equation.3">
                  <p:embed/>
                </p:oleObj>
              </mc:Choice>
              <mc:Fallback>
                <p:oleObj r:id="rId18" imgW="10753725" imgH="37338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005138" y="4470400"/>
                        <a:ext cx="10191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3005138" y="4775200"/>
          <a:ext cx="177006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r:id="rId20" imgW="18649950" imgH="3733800" progId="Equation.3">
                  <p:embed/>
                </p:oleObj>
              </mc:Choice>
              <mc:Fallback>
                <p:oleObj r:id="rId20" imgW="18649950" imgH="3733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05138" y="4775200"/>
                        <a:ext cx="1770062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3005138" y="5080000"/>
          <a:ext cx="1019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5" r:id="rId22" imgW="10753725" imgH="3733800" progId="Equation.3">
                  <p:embed/>
                </p:oleObj>
              </mc:Choice>
              <mc:Fallback>
                <p:oleObj r:id="rId22" imgW="10753725" imgH="3733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005138" y="5080000"/>
                        <a:ext cx="1019175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7"/>
          <p:cNvGraphicFramePr>
            <a:graphicFrameLocks noChangeAspect="1"/>
          </p:cNvGraphicFramePr>
          <p:nvPr/>
        </p:nvGraphicFramePr>
        <p:xfrm>
          <a:off x="3005138" y="5659438"/>
          <a:ext cx="2444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r:id="rId24" imgW="25669875" imgH="3733800" progId="Equation.3">
                  <p:embed/>
                </p:oleObj>
              </mc:Choice>
              <mc:Fallback>
                <p:oleObj r:id="rId24" imgW="25669875" imgH="3733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005138" y="5659438"/>
                        <a:ext cx="2444750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/>
        </p:nvGraphicFramePr>
        <p:xfrm>
          <a:off x="3000375" y="5973763"/>
          <a:ext cx="3016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7" r:id="rId26" imgW="31813500" imgH="3733800" progId="Equation.3">
                  <p:embed/>
                </p:oleObj>
              </mc:Choice>
              <mc:Fallback>
                <p:oleObj r:id="rId26" imgW="31813500" imgH="3733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00375" y="5973763"/>
                        <a:ext cx="301625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9"/>
          <p:cNvSpPr txBox="1"/>
          <p:nvPr/>
        </p:nvSpPr>
        <p:spPr>
          <a:xfrm>
            <a:off x="6434138" y="3154363"/>
            <a:ext cx="3581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Premises </a:t>
            </a:r>
          </a:p>
        </p:txBody>
      </p:sp>
      <p:sp>
        <p:nvSpPr>
          <p:cNvPr id="28" name="Text Box 20"/>
          <p:cNvSpPr txBox="1"/>
          <p:nvPr/>
        </p:nvSpPr>
        <p:spPr>
          <a:xfrm>
            <a:off x="6516688" y="3789363"/>
            <a:ext cx="15525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EI, 1 </a:t>
            </a:r>
          </a:p>
        </p:txBody>
      </p:sp>
      <p:sp>
        <p:nvSpPr>
          <p:cNvPr id="29" name="Text Box 21"/>
          <p:cNvSpPr txBox="1"/>
          <p:nvPr/>
        </p:nvSpPr>
        <p:spPr>
          <a:xfrm>
            <a:off x="6443663" y="3500438"/>
            <a:ext cx="41910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Premise </a:t>
            </a:r>
          </a:p>
        </p:txBody>
      </p:sp>
      <p:sp>
        <p:nvSpPr>
          <p:cNvPr id="30" name="Text Box 22"/>
          <p:cNvSpPr txBox="1"/>
          <p:nvPr/>
        </p:nvSpPr>
        <p:spPr>
          <a:xfrm>
            <a:off x="6486525" y="4078288"/>
            <a:ext cx="19431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UI, 2 </a:t>
            </a:r>
          </a:p>
        </p:txBody>
      </p:sp>
      <p:sp>
        <p:nvSpPr>
          <p:cNvPr id="31" name="Text Box 23"/>
          <p:cNvSpPr txBox="1"/>
          <p:nvPr/>
        </p:nvSpPr>
        <p:spPr>
          <a:xfrm>
            <a:off x="6434138" y="4373563"/>
            <a:ext cx="24955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Simplification, 3 </a:t>
            </a:r>
          </a:p>
        </p:txBody>
      </p:sp>
      <p:sp>
        <p:nvSpPr>
          <p:cNvPr id="32" name="Text Box 24"/>
          <p:cNvSpPr txBox="1"/>
          <p:nvPr/>
        </p:nvSpPr>
        <p:spPr>
          <a:xfrm>
            <a:off x="6448425" y="4711700"/>
            <a:ext cx="226695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Modus ponens, 4,5 </a:t>
            </a:r>
          </a:p>
        </p:txBody>
      </p:sp>
      <p:sp>
        <p:nvSpPr>
          <p:cNvPr id="33" name="Text Box 25"/>
          <p:cNvSpPr txBox="1"/>
          <p:nvPr/>
        </p:nvSpPr>
        <p:spPr>
          <a:xfrm>
            <a:off x="6434138" y="4983163"/>
            <a:ext cx="2138362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Simplification, 6 </a:t>
            </a:r>
          </a:p>
        </p:txBody>
      </p:sp>
      <p:sp>
        <p:nvSpPr>
          <p:cNvPr id="34" name="Text Box 26"/>
          <p:cNvSpPr txBox="1"/>
          <p:nvPr/>
        </p:nvSpPr>
        <p:spPr>
          <a:xfrm>
            <a:off x="6415088" y="5287963"/>
            <a:ext cx="244316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Simplification ,2</a:t>
            </a:r>
          </a:p>
        </p:txBody>
      </p:sp>
      <p:sp>
        <p:nvSpPr>
          <p:cNvPr id="35" name="Text Box 27"/>
          <p:cNvSpPr txBox="1"/>
          <p:nvPr/>
        </p:nvSpPr>
        <p:spPr>
          <a:xfrm>
            <a:off x="6424613" y="5592763"/>
            <a:ext cx="2147887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Conjunction,5,7,8 </a:t>
            </a:r>
          </a:p>
        </p:txBody>
      </p:sp>
      <p:sp>
        <p:nvSpPr>
          <p:cNvPr id="36" name="Text Box 28"/>
          <p:cNvSpPr txBox="1"/>
          <p:nvPr/>
        </p:nvSpPr>
        <p:spPr>
          <a:xfrm>
            <a:off x="6434138" y="5957888"/>
            <a:ext cx="16383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EG,9 </a:t>
            </a:r>
          </a:p>
        </p:txBody>
      </p:sp>
      <p:graphicFrame>
        <p:nvGraphicFramePr>
          <p:cNvPr id="1424400" name="Object 16"/>
          <p:cNvGraphicFramePr>
            <a:graphicFrameLocks noChangeAspect="1"/>
          </p:cNvGraphicFramePr>
          <p:nvPr/>
        </p:nvGraphicFramePr>
        <p:xfrm>
          <a:off x="3000375" y="5357813"/>
          <a:ext cx="11461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8" r:id="rId28" imgW="10534650" imgH="3733800" progId="Equation.3">
                  <p:embed/>
                </p:oleObj>
              </mc:Choice>
              <mc:Fallback>
                <p:oleObj r:id="rId28" imgW="10534650" imgH="37338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00375" y="5357813"/>
                        <a:ext cx="1146175" cy="360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42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7" grpId="0"/>
      <p:bldP spid="16" grpId="0" animBg="1"/>
      <p:bldP spid="17" grpId="0" build="p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Combining Rules of Inference </a:t>
            </a:r>
            <a:br>
              <a:rPr lang="en-US" altLang="zh-CN" sz="2800">
                <a:solidFill>
                  <a:srgbClr val="3333FF"/>
                </a:solidFill>
              </a:rPr>
            </a:br>
            <a:r>
              <a:rPr lang="en-US" altLang="zh-CN" sz="2800">
                <a:solidFill>
                  <a:srgbClr val="3333FF"/>
                </a:solidFill>
              </a:rPr>
              <a:t>for Propositions and Quantified Statements</a:t>
            </a:r>
          </a:p>
        </p:txBody>
      </p:sp>
      <p:sp>
        <p:nvSpPr>
          <p:cNvPr id="135170" name="Rectangle 3"/>
          <p:cNvSpPr txBox="1"/>
          <p:nvPr/>
        </p:nvSpPr>
        <p:spPr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Universal modus ponens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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where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 particular element in the domain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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Q(a)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14500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"/>
          <p:cNvSpPr txBox="1"/>
          <p:nvPr/>
        </p:nvSpPr>
        <p:spPr>
          <a:xfrm>
            <a:off x="500063" y="3643313"/>
            <a:ext cx="8401050" cy="1471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80000"/>
              </a:lnSpc>
              <a:buClr>
                <a:srgbClr val="3333FF"/>
              </a:buClr>
            </a:pPr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Assume that “For all positive integers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, if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is greater than 4,then  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is less than 2</a:t>
            </a:r>
            <a:r>
              <a:rPr lang="en-US" altLang="zh-CN" sz="2400" i="1" baseline="30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” is true. Use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universal modus ponens to show that 100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2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&lt;2</a:t>
            </a:r>
            <a:r>
              <a:rPr lang="en-US" altLang="zh-CN" sz="2400" baseline="3000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100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sym typeface="Webdings" panose="05030102010509060703" pitchFamily="18" charset="2"/>
              </a:rPr>
              <a:t>.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Combining Rules of Inference </a:t>
            </a:r>
            <a:br>
              <a:rPr lang="en-US" altLang="zh-CN" sz="2800">
                <a:solidFill>
                  <a:srgbClr val="3333FF"/>
                </a:solidFill>
              </a:rPr>
            </a:br>
            <a:r>
              <a:rPr lang="en-US" altLang="zh-CN" sz="2800">
                <a:solidFill>
                  <a:srgbClr val="3333FF"/>
                </a:solidFill>
              </a:rPr>
              <a:t>for Propositions and Quantified Statements</a:t>
            </a:r>
          </a:p>
        </p:txBody>
      </p:sp>
      <p:sp>
        <p:nvSpPr>
          <p:cNvPr id="137218" name="Rectangle 3"/>
          <p:cNvSpPr txBox="1"/>
          <p:nvPr/>
        </p:nvSpPr>
        <p:spPr>
          <a:xfrm>
            <a:off x="357188" y="1071563"/>
            <a:ext cx="7858125" cy="20716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Universal modus tollens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928688" y="1724025"/>
            <a:ext cx="7569200" cy="1347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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where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 particular element in the domain</a:t>
            </a:r>
          </a:p>
          <a:p>
            <a:pPr marL="457200" marR="0" lvl="1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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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P(a)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785938" y="2652713"/>
            <a:ext cx="62865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8715375" cy="8842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2800">
                <a:solidFill>
                  <a:srgbClr val="3333FF"/>
                </a:solidFill>
              </a:rPr>
              <a:t>Combining Rules of Inference </a:t>
            </a:r>
            <a:br>
              <a:rPr lang="en-US" altLang="zh-CN" sz="2800">
                <a:solidFill>
                  <a:srgbClr val="3333FF"/>
                </a:solidFill>
              </a:rPr>
            </a:br>
            <a:r>
              <a:rPr lang="en-US" altLang="zh-CN" sz="2800">
                <a:solidFill>
                  <a:srgbClr val="3333FF"/>
                </a:solidFill>
              </a:rPr>
              <a:t>for Propositions and Quantified Statements</a:t>
            </a:r>
          </a:p>
        </p:txBody>
      </p:sp>
      <p:sp>
        <p:nvSpPr>
          <p:cNvPr id="139266" name="Rectangle 3"/>
          <p:cNvSpPr txBox="1"/>
          <p:nvPr/>
        </p:nvSpPr>
        <p:spPr>
          <a:xfrm>
            <a:off x="357188" y="1143000"/>
            <a:ext cx="8215312" cy="10001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Example: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Determine whether the following argument is valid.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2"/>
              </a:buClr>
            </a:pPr>
            <a:endParaRPr lang="en-US" altLang="zh-CN" sz="2800">
              <a:solidFill>
                <a:srgbClr val="33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39267" name="Object 5"/>
          <p:cNvGraphicFramePr>
            <a:graphicFrameLocks noChangeAspect="1"/>
          </p:cNvGraphicFramePr>
          <p:nvPr/>
        </p:nvGraphicFramePr>
        <p:xfrm>
          <a:off x="1825625" y="2041525"/>
          <a:ext cx="21034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r:id="rId5" imgW="18430875" imgH="3733800" progId="Equation.3">
                  <p:embed/>
                </p:oleObj>
              </mc:Choice>
              <mc:Fallback>
                <p:oleObj r:id="rId5" imgW="18430875" imgH="37338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25625" y="2041525"/>
                        <a:ext cx="210343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6"/>
          <p:cNvGraphicFramePr>
            <a:graphicFrameLocks noChangeAspect="1"/>
          </p:cNvGraphicFramePr>
          <p:nvPr/>
        </p:nvGraphicFramePr>
        <p:xfrm>
          <a:off x="1828800" y="2755900"/>
          <a:ext cx="1839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r:id="rId7" imgW="16021050" imgH="3733800" progId="Equation.3">
                  <p:embed/>
                </p:oleObj>
              </mc:Choice>
              <mc:Fallback>
                <p:oleObj r:id="rId7" imgW="16021050" imgH="37338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28800" y="2755900"/>
                        <a:ext cx="183991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7"/>
          <p:cNvGraphicFramePr>
            <a:graphicFrameLocks noChangeAspect="1"/>
          </p:cNvGraphicFramePr>
          <p:nvPr/>
        </p:nvGraphicFramePr>
        <p:xfrm>
          <a:off x="1857375" y="3395663"/>
          <a:ext cx="1482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r:id="rId9" imgW="12944475" imgH="3733800" progId="Equation.3">
                  <p:embed/>
                </p:oleObj>
              </mc:Choice>
              <mc:Fallback>
                <p:oleObj r:id="rId9" imgW="12944475" imgH="3733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57375" y="3395663"/>
                        <a:ext cx="1482725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8"/>
          <p:cNvGraphicFramePr>
            <a:graphicFrameLocks noChangeAspect="1"/>
          </p:cNvGraphicFramePr>
          <p:nvPr/>
        </p:nvGraphicFramePr>
        <p:xfrm>
          <a:off x="1874838" y="4041775"/>
          <a:ext cx="1839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r:id="rId11" imgW="16021050" imgH="3733800" progId="Equation.3">
                  <p:embed/>
                </p:oleObj>
              </mc:Choice>
              <mc:Fallback>
                <p:oleObj r:id="rId11" imgW="16021050" imgH="37338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4838" y="4041775"/>
                        <a:ext cx="183991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9"/>
          <p:cNvGraphicFramePr>
            <a:graphicFrameLocks noChangeAspect="1"/>
          </p:cNvGraphicFramePr>
          <p:nvPr/>
        </p:nvGraphicFramePr>
        <p:xfrm>
          <a:off x="1857375" y="475615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r:id="rId13" imgW="18869025" imgH="3733800" progId="Equation.3">
                  <p:embed/>
                </p:oleObj>
              </mc:Choice>
              <mc:Fallback>
                <p:oleObj r:id="rId13" imgW="18869025" imgH="37338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57375" y="4756150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0"/>
          <p:cNvSpPr txBox="1"/>
          <p:nvPr/>
        </p:nvSpPr>
        <p:spPr>
          <a:xfrm>
            <a:off x="4510088" y="1946275"/>
            <a:ext cx="3581400" cy="3268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90000"/>
              </a:spcBef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Premise</a:t>
            </a:r>
          </a:p>
          <a:p>
            <a:pPr marL="457200" indent="-457200" algn="just" eaLnBrk="1" hangingPunct="1">
              <a:spcBef>
                <a:spcPct val="90000"/>
              </a:spcBef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UI using Step 1</a:t>
            </a:r>
          </a:p>
          <a:p>
            <a:pPr marL="457200" indent="-457200" algn="just" eaLnBrk="1" hangingPunct="1">
              <a:spcBef>
                <a:spcPct val="90000"/>
              </a:spcBef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EI using Step 2</a:t>
            </a:r>
          </a:p>
          <a:p>
            <a:pPr marL="457200" indent="-457200" algn="just" eaLnBrk="1" hangingPunct="1">
              <a:spcBef>
                <a:spcPct val="90000"/>
              </a:spcBef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UG using Step 3</a:t>
            </a:r>
          </a:p>
          <a:p>
            <a:pPr marL="457200" indent="-457200" algn="just" eaLnBrk="1" hangingPunct="1">
              <a:spcBef>
                <a:spcPct val="90000"/>
              </a:spcBef>
              <a:buFont typeface="Wingdings" panose="05000000000000000000" pitchFamily="2" charset="2"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EG using Step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87042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8358187" cy="8572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b="0"/>
              <a:t>Determine whether the following is a valid argument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/>
              <a:t>          </a:t>
            </a:r>
          </a:p>
        </p:txBody>
      </p:sp>
      <p:sp>
        <p:nvSpPr>
          <p:cNvPr id="87043" name="TextBox 6"/>
          <p:cNvSpPr txBox="1"/>
          <p:nvPr/>
        </p:nvSpPr>
        <p:spPr>
          <a:xfrm>
            <a:off x="357188" y="1785938"/>
            <a:ext cx="8572500" cy="120015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“If you have a current password, then you can log onto the network.”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 “You have a current password.”</a:t>
            </a:r>
          </a:p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“You can log onto the network.”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5400000">
            <a:off x="6643688" y="2085975"/>
            <a:ext cx="928688" cy="7858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40" idx="1"/>
          </p:cNvCxnSpPr>
          <p:nvPr/>
        </p:nvCxnSpPr>
        <p:spPr>
          <a:xfrm>
            <a:off x="4429125" y="2357438"/>
            <a:ext cx="1598613" cy="808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5786438" y="3071813"/>
            <a:ext cx="1643063" cy="64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Premises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5" name="直接箭头连接符 44"/>
          <p:cNvCxnSpPr>
            <a:endCxn id="40" idx="1"/>
          </p:cNvCxnSpPr>
          <p:nvPr/>
        </p:nvCxnSpPr>
        <p:spPr>
          <a:xfrm rot="16200000" flipH="1">
            <a:off x="3107531" y="2893219"/>
            <a:ext cx="357188" cy="2857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2357438" y="3214688"/>
            <a:ext cx="2000250" cy="6429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Conclusion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57188" y="3857625"/>
            <a:ext cx="8572500" cy="83026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Let   </a:t>
            </a:r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: “You have a current password”</a:t>
            </a:r>
          </a:p>
          <a:p>
            <a:pPr eaLnBrk="1" hangingPunct="1"/>
            <a:r>
              <a:rPr lang="en-US" altLang="zh-CN" sz="2400" i="1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q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: “You can log onto the network”</a:t>
            </a:r>
          </a:p>
        </p:txBody>
      </p:sp>
      <p:graphicFrame>
        <p:nvGraphicFramePr>
          <p:cNvPr id="66" name="Object 8"/>
          <p:cNvGraphicFramePr>
            <a:graphicFrameLocks noChangeAspect="1"/>
          </p:cNvGraphicFramePr>
          <p:nvPr/>
        </p:nvGraphicFramePr>
        <p:xfrm>
          <a:off x="3414713" y="5000625"/>
          <a:ext cx="11715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r:id="rId4" imgW="9001125" imgH="12287250" progId="Equation.3">
                  <p:embed/>
                </p:oleObj>
              </mc:Choice>
              <mc:Fallback>
                <p:oleObj r:id="rId4" imgW="9001125" imgH="1228725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713" y="5000625"/>
                        <a:ext cx="11715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3"/>
          <p:cNvSpPr txBox="1"/>
          <p:nvPr/>
        </p:nvSpPr>
        <p:spPr>
          <a:xfrm>
            <a:off x="428625" y="4786313"/>
            <a:ext cx="8358188" cy="803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>
                <a:solidFill>
                  <a:srgbClr val="3333CC"/>
                </a:solidFill>
                <a:latin typeface="Times New Roman" panose="02020603050405020304" pitchFamily="18" charset="0"/>
              </a:rPr>
              <a:t>Argument form: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anose="05000000000000000000" pitchFamily="2" charset="2"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 marL="342900" indent="-342900" eaLnBrk="1" hangingPunct="1">
              <a:buClr>
                <a:schemeClr val="bg1"/>
              </a:buClr>
            </a:pPr>
            <a:endParaRPr lang="en-US" altLang="zh-CN" sz="1000">
              <a:latin typeface="Times New Roman" panose="02020603050405020304" pitchFamily="18" charset="0"/>
            </a:endParaRPr>
          </a:p>
          <a:p>
            <a:pPr marL="342900" indent="-342900" eaLnBrk="1" hangingPunct="1">
              <a:buClr>
                <a:srgbClr val="3333CC"/>
              </a:buClr>
              <a:buFont typeface="Wingdings" panose="05000000000000000000" pitchFamily="2" charset="2"/>
            </a:pPr>
            <a:r>
              <a:rPr lang="en-US" altLang="zh-CN" sz="2600">
                <a:latin typeface="Times New Roman" panose="02020603050405020304" pitchFamily="18" charset="0"/>
              </a:rPr>
              <a:t>     </a:t>
            </a:r>
          </a:p>
          <a:p>
            <a:pPr marL="342900" indent="-342900" eaLnBrk="1" hangingPunct="1">
              <a:buClr>
                <a:srgbClr val="3333CC"/>
              </a:buClr>
              <a:buFont typeface="Wingdings" panose="05000000000000000000" pitchFamily="2" charset="2"/>
            </a:pPr>
            <a:r>
              <a:rPr lang="en-US" altLang="zh-CN" sz="2600">
                <a:latin typeface="Times New Roman" panose="02020603050405020304" pitchFamily="18" charset="0"/>
              </a:rPr>
              <a:t>          </a:t>
            </a:r>
          </a:p>
        </p:txBody>
      </p:sp>
      <p:cxnSp>
        <p:nvCxnSpPr>
          <p:cNvPr id="13" name="直接箭头连接符 12"/>
          <p:cNvCxnSpPr>
            <a:endCxn id="40" idx="1"/>
          </p:cNvCxnSpPr>
          <p:nvPr/>
        </p:nvCxnSpPr>
        <p:spPr>
          <a:xfrm>
            <a:off x="2714625" y="5786438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57313" y="5357813"/>
            <a:ext cx="1571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therefore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6" grpId="0" animBg="1"/>
      <p:bldP spid="52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141314" name="Text Box 2"/>
          <p:cNvSpPr txBox="1"/>
          <p:nvPr/>
        </p:nvSpPr>
        <p:spPr>
          <a:xfrm>
            <a:off x="714375" y="2214563"/>
            <a:ext cx="7715250" cy="1076325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rgbClr val="3333FF"/>
                </a:solidFill>
                <a:latin typeface="Times New Roman" panose="02020603050405020304" pitchFamily="18" charset="0"/>
              </a:rPr>
              <a:t>Sec. 1.6 Due on Mar. 11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12, 14(d), 18, 24, 29, 34(a)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835696" y="1340768"/>
            <a:ext cx="5829300" cy="541735"/>
          </a:xfrm>
        </p:spPr>
        <p:txBody>
          <a:bodyPr vert="horz" wrap="square" lIns="68580" tIns="34290" rIns="68580" bIns="3429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 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225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Foundations: Logic and Proofs</a:t>
            </a:r>
            <a:endParaRPr kumimoji="0" lang="zh-CN" altLang="en-US" sz="22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4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050">
                <a:latin typeface="Times New Roman" panose="02020603050405020304" pitchFamily="18" charset="0"/>
              </a:rPr>
              <a:t>31</a:t>
            </a:fld>
            <a:endParaRPr lang="en-US" altLang="zh-CN" sz="105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051720" y="2276872"/>
            <a:ext cx="5829300" cy="384214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1.1 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1.2  Applications of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1.3  Propositional Equivalences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1.4  Predicates and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1.5  Nested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1.6  Rules of Inference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1.7  Introduction to Proofs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1.8  Proof Methods and Strategy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68580" tIns="34290" rIns="68580" bIns="34290" anchor="ctr" anchorCtr="0"/>
          <a:lstStyle/>
          <a:p>
            <a:pPr>
              <a:buClrTx/>
              <a:buSzTx/>
              <a:buFontTx/>
            </a:pPr>
            <a:r>
              <a:rPr lang="en-US" altLang="zh-CN">
                <a:latin typeface="+mj-lt"/>
                <a:ea typeface="+mj-ea"/>
                <a:cs typeface="+mj-cs"/>
              </a:rPr>
              <a:t>Introduction to Proofs</a:t>
            </a:r>
          </a:p>
        </p:txBody>
      </p:sp>
      <p:sp>
        <p:nvSpPr>
          <p:cNvPr id="30722" name="Subtitle 2"/>
          <p:cNvSpPr>
            <a:spLocks noGrp="1"/>
          </p:cNvSpPr>
          <p:nvPr>
            <p:ph type="subTitle" idx="1"/>
          </p:nvPr>
        </p:nvSpPr>
        <p:spPr/>
        <p:txBody>
          <a:bodyPr vert="horz" wrap="square" lIns="68580" tIns="34290" rIns="68580" bIns="34290" anchor="t" anchorCtr="0"/>
          <a:lstStyle/>
          <a:p>
            <a:pPr>
              <a:buSzTx/>
            </a:pPr>
            <a:r>
              <a:rPr lang="en-US" altLang="zh-CN">
                <a:latin typeface="+mn-lt"/>
                <a:ea typeface="+mn-ea"/>
                <a:cs typeface="+mn-cs"/>
              </a:rPr>
              <a:t>Section 1.7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r>
              <a:rPr lang="en-US" altLang="zh-CN"/>
              <a:t>Section Summary</a:t>
            </a:r>
          </a:p>
        </p:txBody>
      </p:sp>
      <p:sp>
        <p:nvSpPr>
          <p:cNvPr id="11266" name="Content Placeholder 2"/>
          <p:cNvSpPr>
            <a:spLocks noGrp="1"/>
          </p:cNvSpPr>
          <p:nvPr>
            <p:ph idx="1"/>
          </p:nvPr>
        </p:nvSpPr>
        <p:spPr>
          <a:xfrm>
            <a:off x="1657350" y="1701404"/>
            <a:ext cx="5829300" cy="3842147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Mathematical Proofs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Forms of Theorems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Direct Proofs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Indirect Proofs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Proof of the Contrapositive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6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Proof by Contradiction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Some Terminology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9070" y="1268730"/>
            <a:ext cx="8971915" cy="4858385"/>
          </a:xfrm>
        </p:spPr>
        <p:txBody>
          <a:bodyPr vert="horz" wrap="square" lIns="68580" tIns="34290" rIns="68580" bIns="34290" anchor="t" anchorCtr="0"/>
          <a:lstStyle/>
          <a:p>
            <a:pPr marL="0" indent="0"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FF"/>
                </a:solidFill>
              </a:rPr>
              <a:t>proof </a:t>
            </a:r>
            <a:r>
              <a:rPr lang="en-US" altLang="zh-CN" sz="1800" b="0"/>
              <a:t>is a valid argument that establishes the truth of a mathematical statement. 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（证明）</a:t>
            </a:r>
            <a:endParaRPr lang="en-US" altLang="zh-CN" sz="1800" b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en-US" altLang="zh-CN" sz="1800" b="0"/>
          </a:p>
          <a:p>
            <a:pPr marL="0" indent="0"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CC"/>
                </a:solidFill>
              </a:rPr>
              <a:t>theorem </a:t>
            </a:r>
            <a:r>
              <a:rPr lang="en-US" altLang="zh-CN" sz="1800" b="0"/>
              <a:t>(</a:t>
            </a:r>
            <a:r>
              <a:rPr lang="en-US" altLang="zh-CN" sz="1800" b="0">
                <a:solidFill>
                  <a:srgbClr val="3333FF"/>
                </a:solidFill>
              </a:rPr>
              <a:t>proposition/fact/result</a:t>
            </a:r>
            <a:r>
              <a:rPr lang="en-US" altLang="zh-CN" sz="1800" b="0"/>
              <a:t>) is a statement that can be shown to be true.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（定理</a:t>
            </a:r>
            <a:r>
              <a:rPr lang="en-US" altLang="zh-CN" sz="1800" b="0">
                <a:latin typeface="黑体" panose="02010609060101010101" charset="-122"/>
                <a:ea typeface="黑体" panose="02010609060101010101" charset="-122"/>
              </a:rPr>
              <a:t>/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命题）</a:t>
            </a:r>
            <a:endParaRPr lang="en-US" altLang="zh-CN" sz="1800" b="0"/>
          </a:p>
          <a:p>
            <a:pPr marL="0" indent="0">
              <a:buNone/>
            </a:pPr>
            <a:endParaRPr lang="en-US" altLang="zh-CN" sz="1800" b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altLang="zh-CN" sz="1800" b="0">
                <a:solidFill>
                  <a:srgbClr val="3333FF"/>
                </a:solidFill>
              </a:rPr>
              <a:t>Axioms</a:t>
            </a:r>
            <a:r>
              <a:rPr lang="en-US" altLang="zh-CN" sz="1800" b="0"/>
              <a:t> (</a:t>
            </a:r>
            <a:r>
              <a:rPr lang="en-US" altLang="zh-CN" sz="1800" b="0">
                <a:solidFill>
                  <a:srgbClr val="3333FF"/>
                </a:solidFill>
              </a:rPr>
              <a:t>postulates</a:t>
            </a:r>
            <a:r>
              <a:rPr lang="en-US" altLang="zh-CN" sz="1800" b="0"/>
              <a:t>) are statements we assume to be true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（公理）</a:t>
            </a:r>
            <a:endParaRPr lang="en-US" altLang="zh-CN" sz="1800" b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en-US" altLang="zh-CN" sz="1800" b="0"/>
          </a:p>
          <a:p>
            <a:pPr marL="0" indent="0"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FF"/>
                </a:solidFill>
              </a:rPr>
              <a:t>lemma</a:t>
            </a:r>
            <a:r>
              <a:rPr lang="en-US" altLang="zh-CN" sz="1800" b="0"/>
              <a:t> is a less important theorem that is helpful in the proof of other results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（引理）</a:t>
            </a:r>
            <a:endParaRPr lang="en-US" altLang="zh-CN" sz="1800" b="0">
              <a:latin typeface="黑体" panose="02010609060101010101" charset="-122"/>
              <a:ea typeface="黑体" panose="02010609060101010101" charset="-122"/>
            </a:endParaRPr>
          </a:p>
          <a:p>
            <a:pPr marL="0" indent="0">
              <a:buNone/>
            </a:pPr>
            <a:endParaRPr lang="en-US" altLang="zh-CN" sz="1800" b="0"/>
          </a:p>
          <a:p>
            <a:pPr marL="0" indent="0"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FF"/>
                </a:solidFill>
              </a:rPr>
              <a:t>corollary</a:t>
            </a:r>
            <a:r>
              <a:rPr lang="en-US" altLang="zh-CN" sz="1800" b="0"/>
              <a:t> is a theorem that can be established directly from a theorem that has been proved.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（推论）</a:t>
            </a:r>
            <a:endParaRPr lang="en-US" altLang="zh-CN" sz="1800" b="0"/>
          </a:p>
          <a:p>
            <a:pPr marL="0" indent="0">
              <a:buNone/>
            </a:pPr>
            <a:endParaRPr lang="en-US" altLang="zh-CN" sz="1800" b="0"/>
          </a:p>
          <a:p>
            <a:pPr marL="0" indent="0"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FF"/>
                </a:solidFill>
              </a:rPr>
              <a:t>conjecture</a:t>
            </a:r>
            <a:r>
              <a:rPr lang="en-US" altLang="zh-CN" sz="1800" b="0"/>
              <a:t> is a statement that is being proposed to be a true statement </a:t>
            </a:r>
            <a:r>
              <a:rPr lang="zh-CN" altLang="en-US" sz="1800" b="0">
                <a:latin typeface="黑体" panose="02010609060101010101" charset="-122"/>
                <a:ea typeface="黑体" panose="02010609060101010101" charset="-122"/>
              </a:rPr>
              <a:t>（猜想）</a:t>
            </a:r>
            <a:endParaRPr lang="en-US" altLang="zh-CN" sz="1800" b="0"/>
          </a:p>
          <a:p>
            <a:pPr>
              <a:buNone/>
            </a:pPr>
            <a:endParaRPr lang="en-US" altLang="zh-CN" sz="1800" b="0"/>
          </a:p>
          <a:p>
            <a:pPr>
              <a:buNone/>
            </a:pPr>
            <a:r>
              <a:rPr lang="en-US" altLang="zh-CN" sz="1800" b="0"/>
              <a:t>A </a:t>
            </a:r>
            <a:r>
              <a:rPr lang="en-US" altLang="zh-CN" sz="1800" b="0">
                <a:solidFill>
                  <a:srgbClr val="3333FF"/>
                </a:solidFill>
              </a:rPr>
              <a:t>conjecture</a:t>
            </a:r>
            <a:r>
              <a:rPr lang="en-US" altLang="zh-CN" sz="1800" b="0"/>
              <a:t> becomes a </a:t>
            </a:r>
            <a:r>
              <a:rPr lang="en-US" altLang="zh-CN" sz="1800" b="0">
                <a:solidFill>
                  <a:srgbClr val="3333FF"/>
                </a:solidFill>
              </a:rPr>
              <a:t>theorem</a:t>
            </a:r>
            <a:r>
              <a:rPr lang="en-US" altLang="zh-CN" sz="1800" b="0"/>
              <a:t> once it has been proved to be true.</a:t>
            </a:r>
          </a:p>
          <a:p>
            <a:endParaRPr lang="en-US" altLang="zh-CN" sz="1800" b="0"/>
          </a:p>
          <a:p>
            <a:endParaRPr lang="en-US" altLang="zh-CN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72" end="5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472" end="5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/>
              <a:t>Understanding How Theorems Are Stated</a:t>
            </a:r>
            <a:endParaRPr lang="en-US" altLang="zh-CN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39553" y="1538288"/>
            <a:ext cx="8064896" cy="4122960"/>
          </a:xfrm>
        </p:spPr>
        <p:txBody>
          <a:bodyPr vert="horz" wrap="square" lIns="68580" tIns="34290" rIns="68580" bIns="3429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Implied universal quantifiers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“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if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, where x and y are positive real numbers, then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.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”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  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For all positive real numbers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 and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, if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, then 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&gt;</a:t>
            </a:r>
            <a:r>
              <a:rPr kumimoji="1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y</a:t>
            </a:r>
            <a:r>
              <a:rPr kumimoji="1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  <a:cs typeface="+mn-cs"/>
              <a:sym typeface="Symbol" panose="05050102010706020507" pitchFamily="18" charset="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Implicit implications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+mn-ea"/>
                <a:cs typeface="+mn-cs"/>
              </a:rPr>
              <a:t>Example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“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+mn-cs"/>
                <a:sym typeface="Symbol" panose="05050102010706020507" pitchFamily="18" charset="2"/>
              </a:rPr>
              <a:t>The square of an odd integer is odd.</a:t>
            </a:r>
            <a:r>
              <a:rPr kumimoji="1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 integer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odd,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odd.”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“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all integer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if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odd, then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odd.”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393700" y="188595"/>
            <a:ext cx="8572500" cy="541655"/>
          </a:xfrm>
        </p:spPr>
        <p:txBody>
          <a:bodyPr vert="horz" wrap="square" lIns="68580" tIns="34290" rIns="68580" bIns="34290" anchor="ctr" anchorCtr="0"/>
          <a:lstStyle/>
          <a:p>
            <a:r>
              <a:rPr lang="en-US" altLang="zh-CN"/>
              <a:t>Proofs of Mathematical Statements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68580" tIns="34290" rIns="68580" bIns="34290" anchor="t" anchorCtr="0"/>
          <a:lstStyle/>
          <a:p>
            <a:r>
              <a:rPr lang="en-US" altLang="zh-CN"/>
              <a:t>In math, CS,  and other disciplines, informal proofs</a:t>
            </a:r>
            <a:r>
              <a:rPr lang="zh-CN" altLang="en-US"/>
              <a:t>（非形式化证明）</a:t>
            </a:r>
            <a:r>
              <a:rPr lang="en-US" altLang="zh-CN"/>
              <a:t>  which are generally shorter, are generally used.</a:t>
            </a:r>
          </a:p>
          <a:p>
            <a:pPr lvl="1"/>
            <a:r>
              <a:rPr lang="en-US" altLang="zh-CN"/>
              <a:t>More than one rule of inference are often used in a step. </a:t>
            </a:r>
          </a:p>
          <a:p>
            <a:pPr lvl="1"/>
            <a:r>
              <a:rPr lang="en-US" altLang="zh-CN"/>
              <a:t>Steps may be skipped.</a:t>
            </a:r>
          </a:p>
          <a:p>
            <a:pPr lvl="1"/>
            <a:r>
              <a:rPr lang="en-US" altLang="zh-CN"/>
              <a:t>The rules of inference used are not explicitly stated. </a:t>
            </a:r>
          </a:p>
          <a:p>
            <a:pPr lvl="1"/>
            <a:r>
              <a:rPr lang="en-US" altLang="zh-CN"/>
              <a:t>Easier to understand and to explain to people. </a:t>
            </a:r>
          </a:p>
          <a:p>
            <a:pPr lvl="1"/>
            <a:r>
              <a:rPr lang="en-US" altLang="zh-CN"/>
              <a:t>But it is also easier to introduce errors. </a:t>
            </a:r>
          </a:p>
          <a:p>
            <a:pPr lvl="1"/>
            <a:endParaRPr lang="en-US" altLang="zh-CN"/>
          </a:p>
          <a:p>
            <a:r>
              <a:rPr lang="en-US" altLang="zh-CN"/>
              <a:t>Proofs have many practical applications:</a:t>
            </a:r>
          </a:p>
          <a:p>
            <a:pPr lvl="1"/>
            <a:r>
              <a:rPr lang="en-US" altLang="zh-CN"/>
              <a:t>verification that computer programs are correct </a:t>
            </a:r>
          </a:p>
          <a:p>
            <a:pPr lvl="1"/>
            <a:r>
              <a:rPr lang="en-US" altLang="zh-CN"/>
              <a:t>establishing that operating systems are secure </a:t>
            </a:r>
          </a:p>
          <a:p>
            <a:pPr lvl="1"/>
            <a:r>
              <a:rPr lang="en-US" altLang="zh-CN"/>
              <a:t>enabling programs to make inferences in artificial intelligence </a:t>
            </a:r>
          </a:p>
          <a:p>
            <a:pPr lvl="1"/>
            <a:r>
              <a:rPr lang="en-US" altLang="zh-CN"/>
              <a:t>showing that system specifications are consistent</a:t>
            </a:r>
          </a:p>
          <a:p>
            <a:pPr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/>
              <a:t>Formal Proofs vs. Informal Proofs</a:t>
            </a:r>
            <a:endParaRPr lang="en-US" altLang="zh-CN" sz="2400"/>
          </a:p>
        </p:txBody>
      </p:sp>
      <p:sp>
        <p:nvSpPr>
          <p:cNvPr id="39938" name="内容占位符 3"/>
          <p:cNvSpPr>
            <a:spLocks noGrp="1"/>
          </p:cNvSpPr>
          <p:nvPr>
            <p:ph idx="1"/>
          </p:nvPr>
        </p:nvSpPr>
        <p:spPr>
          <a:xfrm>
            <a:off x="971550" y="1485265"/>
            <a:ext cx="7643495" cy="3335020"/>
          </a:xfrm>
        </p:spPr>
        <p:txBody>
          <a:bodyPr vert="horz" wrap="square" lIns="68580" tIns="34290" rIns="68580" bIns="34290" anchor="t" anchorCtr="0"/>
          <a:lstStyle/>
          <a:p>
            <a:r>
              <a:rPr lang="en-US" altLang="zh-CN" b="0"/>
              <a:t>Formal proofs </a:t>
            </a:r>
          </a:p>
          <a:p>
            <a:pPr lvl="1"/>
            <a:r>
              <a:rPr lang="en-US" altLang="zh-CN" b="0"/>
              <a:t>Can be extremely long</a:t>
            </a:r>
          </a:p>
          <a:p>
            <a:pPr lvl="1"/>
            <a:r>
              <a:rPr lang="en-US" altLang="zh-CN" b="0"/>
              <a:t>May be hard to follow</a:t>
            </a:r>
          </a:p>
          <a:p>
            <a:pPr lvl="1"/>
            <a:endParaRPr lang="en-US" altLang="zh-CN" sz="2400" b="0"/>
          </a:p>
          <a:p>
            <a:r>
              <a:rPr lang="en-US" altLang="zh-CN" b="0"/>
              <a:t>Informal Proofs </a:t>
            </a:r>
            <a:r>
              <a:rPr lang="zh-CN" altLang="en-US" b="0"/>
              <a:t>（非形式化证明）</a:t>
            </a:r>
            <a:endParaRPr lang="en-US" altLang="zh-CN" b="0"/>
          </a:p>
          <a:p>
            <a:pPr lvl="1"/>
            <a:r>
              <a:rPr lang="en-US" altLang="zh-CN" b="0"/>
              <a:t>More than one rule of inference are often used in a step. </a:t>
            </a:r>
          </a:p>
          <a:p>
            <a:pPr lvl="1"/>
            <a:r>
              <a:rPr lang="en-US" altLang="zh-CN" b="0"/>
              <a:t>Steps may be skipped.</a:t>
            </a:r>
          </a:p>
          <a:p>
            <a:pPr lvl="1"/>
            <a:r>
              <a:rPr lang="en-US" altLang="zh-CN" b="0"/>
              <a:t>The rules of inference used are not explicitly stated. </a:t>
            </a:r>
          </a:p>
          <a:p>
            <a:pPr lvl="1"/>
            <a:r>
              <a:rPr lang="en-US" altLang="zh-CN" b="0"/>
              <a:t>Easier to understand and to explain to people. </a:t>
            </a:r>
          </a:p>
          <a:p>
            <a:pPr lvl="1"/>
            <a:r>
              <a:rPr lang="en-US" altLang="zh-CN" b="0"/>
              <a:t>But it is also easier to introduce errors. </a:t>
            </a:r>
          </a:p>
          <a:p>
            <a:pPr lvl="1"/>
            <a:endParaRPr lang="en-US" altLang="zh-CN" b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/>
              <a:t>Methods of Proving Theorems</a:t>
            </a:r>
            <a:endParaRPr lang="en-US" altLang="zh-CN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60070" y="1824355"/>
            <a:ext cx="8047990" cy="3107690"/>
          </a:xfrm>
        </p:spPr>
        <p:txBody>
          <a:bodyPr vert="horz" wrap="square" lIns="68580" tIns="34290" rIns="68580" bIns="34290" anchor="t" anchorCtr="0"/>
          <a:lstStyle/>
          <a:p>
            <a:r>
              <a:rPr lang="en-US" altLang="zh-CN" b="0"/>
              <a:t>Prove a theorem of the form</a:t>
            </a:r>
          </a:p>
          <a:p>
            <a:pPr>
              <a:buNone/>
            </a:pPr>
            <a:r>
              <a:rPr lang="en-US" altLang="zh-CN" b="0"/>
              <a:t>	                      </a:t>
            </a:r>
            <a:r>
              <a:rPr lang="en-US" altLang="zh-CN">
                <a:sym typeface="Symbol" panose="05050102010706020507" pitchFamily="18" charset="2"/>
              </a:rPr>
              <a:t> 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   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 b="0"/>
          </a:p>
          <a:p>
            <a:pPr>
              <a:buNone/>
            </a:pPr>
            <a:r>
              <a:rPr lang="en-US" altLang="zh-CN" b="0"/>
              <a:t> </a:t>
            </a:r>
          </a:p>
          <a:p>
            <a:pPr>
              <a:buNone/>
            </a:pPr>
            <a:endParaRPr lang="en-US" altLang="zh-CN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0">
                <a:sym typeface="Symbol" panose="05050102010706020507" pitchFamily="18" charset="2"/>
              </a:rPr>
              <a:t>   </a:t>
            </a:r>
            <a:r>
              <a:rPr lang="en-US" altLang="zh-CN" i="1">
                <a:sym typeface="Symbol" panose="05050102010706020507" pitchFamily="18" charset="2"/>
              </a:rPr>
              <a:t>P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)   </a:t>
            </a:r>
            <a:r>
              <a:rPr lang="en-US" altLang="zh-CN" i="1">
                <a:sym typeface="Symbol" panose="05050102010706020507" pitchFamily="18" charset="2"/>
              </a:rPr>
              <a:t>Q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), </a:t>
            </a:r>
            <a:r>
              <a:rPr lang="en-US" altLang="zh-CN" b="0">
                <a:sym typeface="Symbol" panose="05050102010706020507" pitchFamily="18" charset="2"/>
              </a:rPr>
              <a:t>where </a:t>
            </a:r>
            <a:r>
              <a:rPr lang="en-US" altLang="zh-CN" i="1">
                <a:sym typeface="Symbol" panose="05050102010706020507" pitchFamily="18" charset="2"/>
              </a:rPr>
              <a:t>c</a:t>
            </a:r>
            <a:r>
              <a:rPr lang="en-US" altLang="zh-CN" b="0">
                <a:sym typeface="Symbol" panose="05050102010706020507" pitchFamily="18" charset="2"/>
              </a:rPr>
              <a:t> is an arbitrary element of the domain</a:t>
            </a:r>
          </a:p>
          <a:p>
            <a:pPr>
              <a:buNone/>
            </a:pPr>
            <a:endParaRPr lang="en-US" altLang="zh-CN" b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>
                <a:sym typeface="Symbol" panose="05050102010706020507" pitchFamily="18" charset="2"/>
              </a:rPr>
              <a:t>     </a:t>
            </a:r>
            <a:endParaRPr lang="en-US" altLang="zh-CN" b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b="0"/>
          </a:p>
        </p:txBody>
      </p:sp>
      <p:sp>
        <p:nvSpPr>
          <p:cNvPr id="5" name="上下箭头 4"/>
          <p:cNvSpPr/>
          <p:nvPr/>
        </p:nvSpPr>
        <p:spPr>
          <a:xfrm>
            <a:off x="4007644" y="2956322"/>
            <a:ext cx="160735" cy="428625"/>
          </a:xfrm>
          <a:prstGeom prst="upDownArrow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545" y="2781300"/>
            <a:ext cx="2250281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Universal instantiation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上下箭头 6"/>
          <p:cNvSpPr/>
          <p:nvPr/>
        </p:nvSpPr>
        <p:spPr>
          <a:xfrm>
            <a:off x="4007644" y="4134961"/>
            <a:ext cx="160735" cy="428625"/>
          </a:xfrm>
          <a:prstGeom prst="upDownArrow">
            <a:avLst/>
          </a:prstGeom>
          <a:noFill/>
          <a:ln>
            <a:solidFill>
              <a:srgbClr val="33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6722" y="4563666"/>
            <a:ext cx="3429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800">
                <a:latin typeface="Times New Roman" panose="02020603050405020304" pitchFamily="18" charset="0"/>
              </a:rPr>
              <a:t>When 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) is true, 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1800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) is true 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393" y="4195525"/>
            <a:ext cx="2250281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Truth table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  <p:bldP spid="7" grpId="0" bldLvl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/>
              <a:t>Direct Proofs</a:t>
            </a:r>
            <a:endParaRPr lang="en-US" altLang="zh-CN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00380" y="2959100"/>
            <a:ext cx="8143240" cy="1017905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Assumes the hypotheses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true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Uses the rules of inference, axioms and any logical equivalences to establish the truth of the conclusion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661172" y="1714500"/>
            <a:ext cx="215201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 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b="0"/>
              <a:t>Valid Arguments in Propositional Logic</a:t>
            </a:r>
            <a:endParaRPr lang="en-US" altLang="zh-CN"/>
          </a:p>
        </p:txBody>
      </p:sp>
      <p:sp>
        <p:nvSpPr>
          <p:cNvPr id="89090" name="Rectangle 3"/>
          <p:cNvSpPr>
            <a:spLocks noGrp="1"/>
          </p:cNvSpPr>
          <p:nvPr>
            <p:ph idx="1"/>
          </p:nvPr>
        </p:nvSpPr>
        <p:spPr>
          <a:xfrm>
            <a:off x="357188" y="1000125"/>
            <a:ext cx="8358187" cy="8032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Clr>
                <a:srgbClr val="3333CC"/>
              </a:buClr>
            </a:pPr>
            <a:r>
              <a:rPr lang="en-US" altLang="zh-CN" b="0">
                <a:solidFill>
                  <a:srgbClr val="3333CC"/>
                </a:solidFill>
              </a:rPr>
              <a:t>Example:</a:t>
            </a:r>
            <a:endParaRPr lang="en-US" altLang="zh-CN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endParaRPr lang="en-US" altLang="zh-CN" b="0"/>
          </a:p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zh-CN" sz="1000" b="0"/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/>
              <a:t>     </a:t>
            </a:r>
          </a:p>
          <a:p>
            <a:pPr eaLnBrk="1" hangingPunct="1">
              <a:spcBef>
                <a:spcPct val="0"/>
              </a:spcBef>
              <a:buClr>
                <a:srgbClr val="3333CC"/>
              </a:buClr>
              <a:buNone/>
            </a:pPr>
            <a:r>
              <a:rPr lang="en-US" altLang="zh-CN" sz="2600" b="0"/>
              <a:t>          </a:t>
            </a:r>
          </a:p>
        </p:txBody>
      </p:sp>
      <p:graphicFrame>
        <p:nvGraphicFramePr>
          <p:cNvPr id="65" name="Object 2"/>
          <p:cNvGraphicFramePr>
            <a:graphicFrameLocks noChangeAspect="1"/>
          </p:cNvGraphicFramePr>
          <p:nvPr/>
        </p:nvGraphicFramePr>
        <p:xfrm>
          <a:off x="2124075" y="1196975"/>
          <a:ext cx="32861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r:id="rId4" imgW="20621625" imgH="3514725" progId="Equation.3">
                  <p:embed/>
                </p:oleObj>
              </mc:Choice>
              <mc:Fallback>
                <p:oleObj r:id="rId4" imgW="20621625" imgH="351472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4075" y="1196975"/>
                        <a:ext cx="32861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143000" y="1838325"/>
          <a:ext cx="6562725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r:id="rId6" imgW="55730775" imgH="20621625" progId="Equation.3">
                  <p:embed/>
                </p:oleObj>
              </mc:Choice>
              <mc:Fallback>
                <p:oleObj r:id="rId6" imgW="55730775" imgH="2062162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1838325"/>
                        <a:ext cx="6562725" cy="2428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85813" y="3838575"/>
            <a:ext cx="7215188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072188" y="2409825"/>
            <a:ext cx="571500" cy="214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rot="5400000">
            <a:off x="6465094" y="1802606"/>
            <a:ext cx="1285875" cy="6429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86625" y="1052513"/>
            <a:ext cx="14287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tautology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9097" name="Object 6"/>
          <p:cNvGraphicFramePr>
            <a:graphicFrameLocks noChangeAspect="1"/>
          </p:cNvGraphicFramePr>
          <p:nvPr/>
        </p:nvGraphicFramePr>
        <p:xfrm>
          <a:off x="1143000" y="4437063"/>
          <a:ext cx="99377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4" r:id="rId8" imgW="9001125" imgH="12287250" progId="Equation.3">
                  <p:embed/>
                </p:oleObj>
              </mc:Choice>
              <mc:Fallback>
                <p:oleObj r:id="rId8" imgW="9001125" imgH="1228725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43000" y="4437063"/>
                        <a:ext cx="993775" cy="1357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286000" y="4794250"/>
            <a:ext cx="54292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is a valid argument form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7088" y="5805488"/>
            <a:ext cx="7286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>
                <a:latin typeface="Times New Roman" panose="02020603050405020304" pitchFamily="18" charset="0"/>
              </a:rPr>
              <a:t>The sequence of propositions is a valid argument.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3" grpId="0"/>
      <p:bldP spid="25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>
                <a:latin typeface="Arial" panose="020B0604020202020204" pitchFamily="34" charset="0"/>
              </a:rPr>
              <a:t> </a:t>
            </a:r>
            <a:r>
              <a:rPr lang="en-US" altLang="zh-CN" b="0"/>
              <a:t>If </a:t>
            </a:r>
            <a:r>
              <a:rPr lang="en-US" altLang="zh-CN" b="0" i="1"/>
              <a:t>n</a:t>
            </a:r>
            <a:r>
              <a:rPr lang="en-US" altLang="zh-CN" b="0"/>
              <a:t> is odd, then </a:t>
            </a:r>
            <a:r>
              <a:rPr lang="en-US" altLang="zh-CN" b="0" i="1"/>
              <a:t>n</a:t>
            </a:r>
            <a:r>
              <a:rPr lang="en-US" altLang="zh-CN" b="0" baseline="30000"/>
              <a:t>2</a:t>
            </a:r>
            <a:r>
              <a:rPr lang="en-US" altLang="zh-CN" b="0"/>
              <a:t> is odd. </a:t>
            </a:r>
            <a:endParaRPr lang="en-US" altLang="zh-CN" b="0">
              <a:solidFill>
                <a:schemeClr val="hlink"/>
              </a:solidFill>
            </a:endParaRPr>
          </a:p>
        </p:txBody>
      </p:sp>
      <p:sp>
        <p:nvSpPr>
          <p:cNvPr id="362500" name="Text Box 4"/>
          <p:cNvSpPr txBox="1"/>
          <p:nvPr/>
        </p:nvSpPr>
        <p:spPr>
          <a:xfrm>
            <a:off x="611560" y="2083594"/>
            <a:ext cx="7038206" cy="35640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Assume that 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</a:rPr>
              <a:t> is odd.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</a:rPr>
              <a:t>= 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+ 1, where 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is some integer.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It follows that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	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(2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+ 1)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= 4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+ 4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+ 1 = 2(2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+ 2</a:t>
            </a:r>
            <a:r>
              <a:rPr lang="en-US" altLang="zh-CN" sz="2400" i="1" dirty="0">
                <a:latin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) + 1.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Therefore,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 is odd (it is 1 more than twice an integer).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Q.E.D.</a:t>
            </a:r>
          </a:p>
        </p:txBody>
      </p:sp>
      <p:sp>
        <p:nvSpPr>
          <p:cNvPr id="46083" name="Text Box 5"/>
          <p:cNvSpPr txBox="1"/>
          <p:nvPr/>
        </p:nvSpPr>
        <p:spPr>
          <a:xfrm>
            <a:off x="1547813" y="1538288"/>
            <a:ext cx="1782366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/>
            <a:r>
              <a:rPr lang="en-US" altLang="zh-CN" sz="1800">
                <a:solidFill>
                  <a:srgbClr val="FF0000"/>
                </a:solidFill>
                <a:latin typeface="Times New Roman" panose="02020603050405020304" pitchFamily="18" charset="0"/>
              </a:rPr>
              <a:t>Proof: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2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2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/>
              <a:t>Proof by Contraposition</a:t>
            </a:r>
          </a:p>
        </p:txBody>
      </p:sp>
      <p:sp>
        <p:nvSpPr>
          <p:cNvPr id="48130" name="Rectangle 3"/>
          <p:cNvSpPr>
            <a:spLocks noGrp="1"/>
          </p:cNvSpPr>
          <p:nvPr>
            <p:ph idx="1"/>
          </p:nvPr>
        </p:nvSpPr>
        <p:spPr>
          <a:xfrm>
            <a:off x="1115616" y="2276872"/>
            <a:ext cx="7164982" cy="3013472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3200" b="0" dirty="0">
                <a:solidFill>
                  <a:srgbClr val="3333FF"/>
                </a:solidFill>
              </a:rPr>
              <a:t>A direct proof of the contrapositive  </a:t>
            </a:r>
          </a:p>
          <a:p>
            <a:pPr algn="ctr" eaLnBrk="1" hangingPunct="1">
              <a:buNone/>
            </a:pPr>
            <a:r>
              <a:rPr lang="en-US" altLang="zh-CN" sz="3600" b="0" i="1" dirty="0">
                <a:sym typeface="Symbol" panose="05050102010706020507" pitchFamily="18" charset="2"/>
              </a:rPr>
              <a:t>P</a:t>
            </a:r>
            <a:r>
              <a:rPr lang="en-US" altLang="zh-CN" sz="3600" b="0" dirty="0">
                <a:sym typeface="Symbol" panose="05050102010706020507" pitchFamily="18" charset="2"/>
              </a:rPr>
              <a:t></a:t>
            </a:r>
            <a:r>
              <a:rPr lang="en-US" altLang="zh-CN" sz="3600" b="0" i="1" dirty="0">
                <a:sym typeface="Symbol" panose="05050102010706020507" pitchFamily="18" charset="2"/>
              </a:rPr>
              <a:t>Q </a:t>
            </a:r>
            <a:r>
              <a:rPr lang="en-US" altLang="zh-CN" sz="3600" dirty="0">
                <a:sym typeface="Symbol" panose="05050102010706020507" pitchFamily="18" charset="2"/>
              </a:rPr>
              <a:t> </a:t>
            </a:r>
            <a:r>
              <a:rPr lang="en-US" altLang="zh-CN" sz="3600" b="0" i="1" dirty="0">
                <a:sym typeface="Symbol" panose="05050102010706020507" pitchFamily="18" charset="2"/>
              </a:rPr>
              <a:t>Q</a:t>
            </a:r>
            <a:r>
              <a:rPr lang="en-US" altLang="zh-CN" sz="3600" b="0" dirty="0"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sym typeface="Symbol" panose="05050102010706020507" pitchFamily="18" charset="2"/>
              </a:rPr>
              <a:t></a:t>
            </a:r>
            <a:r>
              <a:rPr lang="en-US" altLang="zh-CN" sz="3600" b="0" i="1" dirty="0">
                <a:sym typeface="Symbol" panose="05050102010706020507" pitchFamily="18" charset="2"/>
              </a:rPr>
              <a:t>P </a:t>
            </a:r>
          </a:p>
          <a:p>
            <a:pPr lvl="1" eaLnBrk="1" hangingPunct="1"/>
            <a:r>
              <a:rPr lang="en-US" altLang="zh-CN" sz="2800" b="0" dirty="0"/>
              <a:t>Assumes that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b="0" i="1" dirty="0">
                <a:sym typeface="Symbol" panose="05050102010706020507" pitchFamily="18" charset="2"/>
              </a:rPr>
              <a:t>Q</a:t>
            </a:r>
            <a:r>
              <a:rPr lang="en-US" altLang="zh-CN" sz="2800" b="0" dirty="0">
                <a:sym typeface="Symbol" panose="05050102010706020507" pitchFamily="18" charset="2"/>
              </a:rPr>
              <a:t> is true</a:t>
            </a:r>
          </a:p>
          <a:p>
            <a:pPr lvl="1"/>
            <a:r>
              <a:rPr lang="en-US" altLang="zh-CN" sz="2800" b="0" dirty="0">
                <a:sym typeface="Symbol" panose="05050102010706020507" pitchFamily="18" charset="2"/>
              </a:rPr>
              <a:t>Uses </a:t>
            </a:r>
            <a:r>
              <a:rPr lang="en-US" altLang="zh-CN" sz="2800" b="0" dirty="0"/>
              <a:t>the rules of inference, axioms and any logical equivalences to establish </a:t>
            </a:r>
            <a:r>
              <a:rPr lang="en-US" altLang="zh-CN" sz="2800" dirty="0">
                <a:sym typeface="Symbol" panose="05050102010706020507" pitchFamily="18" charset="2"/>
              </a:rPr>
              <a:t></a:t>
            </a:r>
            <a:r>
              <a:rPr lang="en-US" altLang="zh-CN" sz="2800" b="0" i="1" dirty="0">
                <a:sym typeface="Symbol" panose="05050102010706020507" pitchFamily="18" charset="2"/>
              </a:rPr>
              <a:t>P </a:t>
            </a:r>
            <a:r>
              <a:rPr lang="en-US" altLang="zh-CN" sz="2800" b="0" dirty="0"/>
              <a:t>is true</a:t>
            </a:r>
            <a:endParaRPr lang="en-US" altLang="zh-CN" sz="2800" b="0" i="1" dirty="0"/>
          </a:p>
          <a:p>
            <a:pPr lvl="1" eaLnBrk="1" hangingPunct="1"/>
            <a:endParaRPr lang="en-US" altLang="zh-CN" sz="2800" b="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800" b="0" dirty="0">
                <a:solidFill>
                  <a:srgbClr val="FF0000"/>
                </a:solidFill>
                <a:sym typeface="Symbol" panose="05050102010706020507" pitchFamily="18" charset="2"/>
              </a:rPr>
              <a:t>   </a:t>
            </a:r>
            <a:endParaRPr lang="en-US" altLang="zh-CN" sz="2800" b="0" dirty="0">
              <a:sym typeface="Symbol" panose="05050102010706020507" pitchFamily="18" charset="2"/>
            </a:endParaRPr>
          </a:p>
          <a:p>
            <a:pPr lvl="1" eaLnBrk="1" hangingPunct="1">
              <a:buNone/>
            </a:pPr>
            <a:endParaRPr lang="en-US" altLang="zh-CN" sz="2800" b="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36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>
                <a:latin typeface="Arial" panose="020B0604020202020204" pitchFamily="34" charset="0"/>
              </a:rPr>
              <a:t> </a:t>
            </a:r>
            <a:r>
              <a:rPr lang="en-US" altLang="zh-CN" b="0"/>
              <a:t>A perfect number is not a prime.</a:t>
            </a:r>
            <a:endParaRPr lang="en-US" altLang="zh-CN" b="0">
              <a:solidFill>
                <a:schemeClr val="hlink"/>
              </a:solidFill>
            </a:endParaRPr>
          </a:p>
        </p:txBody>
      </p:sp>
      <p:sp>
        <p:nvSpPr>
          <p:cNvPr id="362500" name="Text Box 4"/>
          <p:cNvSpPr txBox="1"/>
          <p:nvPr/>
        </p:nvSpPr>
        <p:spPr>
          <a:xfrm>
            <a:off x="1258888" y="3284855"/>
            <a:ext cx="5993606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We assume the number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is a prime and show it is not perfect.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But the only divisors of a prime are 1 and itself.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Hence the sum of the divisors less than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is 1 which is not equal to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Hence </a:t>
            </a:r>
            <a:r>
              <a:rPr lang="en-US" altLang="zh-CN" sz="2000" i="1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 cannot be perfect.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Q.E.D.</a:t>
            </a:r>
          </a:p>
        </p:txBody>
      </p:sp>
      <p:sp>
        <p:nvSpPr>
          <p:cNvPr id="50179" name="Text Box 5"/>
          <p:cNvSpPr txBox="1"/>
          <p:nvPr/>
        </p:nvSpPr>
        <p:spPr>
          <a:xfrm>
            <a:off x="323215" y="2852420"/>
            <a:ext cx="36887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1" hangingPunct="1"/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Proof by contraposition:</a:t>
            </a:r>
          </a:p>
        </p:txBody>
      </p:sp>
      <p:sp>
        <p:nvSpPr>
          <p:cNvPr id="50180" name="TextBox 4"/>
          <p:cNvSpPr txBox="1"/>
          <p:nvPr/>
        </p:nvSpPr>
        <p:spPr>
          <a:xfrm>
            <a:off x="292100" y="1510665"/>
            <a:ext cx="842708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perfect 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number is one which is the sum of all its divisors except itself. </a:t>
            </a:r>
          </a:p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For example, 6 is perfect since 1 + 2 + 3 = 6. </a:t>
            </a:r>
          </a:p>
          <a:p>
            <a:pPr eaLnBrk="1" hangingPunct="1"/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2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Vacuous Proof</a:t>
            </a:r>
            <a:r>
              <a:rPr lang="zh-CN" altLang="en-US" b="0"/>
              <a:t> （空证</a:t>
            </a:r>
            <a:r>
              <a:rPr lang="en-US" altLang="zh-CN" b="0"/>
              <a:t>/</a:t>
            </a:r>
            <a:r>
              <a:rPr lang="zh-CN" altLang="en-US" b="0"/>
              <a:t>空虚的）</a:t>
            </a:r>
            <a:endParaRPr lang="en-US" altLang="zh-CN" b="0"/>
          </a:p>
        </p:txBody>
      </p:sp>
      <p:sp>
        <p:nvSpPr>
          <p:cNvPr id="52226" name="Rectangle 3"/>
          <p:cNvSpPr>
            <a:spLocks noGrp="1"/>
          </p:cNvSpPr>
          <p:nvPr>
            <p:ph idx="1"/>
          </p:nvPr>
        </p:nvSpPr>
        <p:spPr>
          <a:xfrm>
            <a:off x="467544" y="1268760"/>
            <a:ext cx="8640960" cy="2424113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2800" b="0" dirty="0"/>
              <a:t>If we know </a:t>
            </a:r>
            <a:r>
              <a:rPr lang="en-US" altLang="zh-CN" sz="2800" b="0" i="1" dirty="0"/>
              <a:t>P</a:t>
            </a:r>
            <a:r>
              <a:rPr lang="en-US" altLang="zh-CN" sz="2800" b="0" dirty="0"/>
              <a:t> is false then  </a:t>
            </a:r>
            <a:r>
              <a:rPr lang="en-US" altLang="zh-CN" sz="2800" b="0" i="1" dirty="0"/>
              <a:t>P</a:t>
            </a:r>
            <a:r>
              <a:rPr lang="en-US" altLang="zh-CN" sz="2800" b="0" dirty="0">
                <a:sym typeface="Symbol" panose="05050102010706020507" pitchFamily="18" charset="2"/>
              </a:rPr>
              <a:t></a:t>
            </a:r>
            <a:r>
              <a:rPr lang="en-US" altLang="zh-CN" sz="2800" b="0" i="1" dirty="0">
                <a:sym typeface="Symbol" panose="05050102010706020507" pitchFamily="18" charset="2"/>
              </a:rPr>
              <a:t>Q</a:t>
            </a:r>
            <a:r>
              <a:rPr lang="en-US" altLang="zh-CN" sz="2800" b="0" dirty="0">
                <a:sym typeface="Symbol" panose="05050102010706020507" pitchFamily="18" charset="2"/>
              </a:rPr>
              <a:t> is </a:t>
            </a:r>
            <a:r>
              <a:rPr lang="en-US" altLang="zh-CN" sz="2800" b="0" i="1" dirty="0">
                <a:solidFill>
                  <a:srgbClr val="3333CC"/>
                </a:solidFill>
                <a:sym typeface="Symbol" panose="05050102010706020507" pitchFamily="18" charset="2"/>
              </a:rPr>
              <a:t>vacuously</a:t>
            </a:r>
            <a:r>
              <a:rPr lang="en-US" altLang="zh-CN" sz="2800" b="0" dirty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ym typeface="Symbol" panose="05050102010706020507" pitchFamily="18" charset="2"/>
              </a:rPr>
              <a:t>true.</a:t>
            </a:r>
          </a:p>
          <a:p>
            <a:pPr eaLnBrk="1" hangingPunct="1"/>
            <a:r>
              <a:rPr lang="en-US" altLang="zh-CN" sz="2800" b="0" dirty="0">
                <a:sym typeface="Symbol" panose="05050102010706020507" pitchFamily="18" charset="2"/>
              </a:rPr>
              <a:t>F  T and F  F are both true.</a:t>
            </a:r>
          </a:p>
          <a:p>
            <a:pPr eaLnBrk="1" hangingPunct="1"/>
            <a:r>
              <a:rPr lang="en-US" altLang="zh-CN" sz="2800" b="0" dirty="0">
                <a:sym typeface="Symbol" panose="05050102010706020507" pitchFamily="18" charset="2"/>
              </a:rPr>
              <a:t>Example:</a:t>
            </a:r>
          </a:p>
          <a:p>
            <a:pPr lvl="1" eaLnBrk="1" hangingPunct="1">
              <a:buNone/>
            </a:pPr>
            <a:r>
              <a:rPr lang="en-US" altLang="zh-CN" sz="2400" b="0" dirty="0">
                <a:solidFill>
                  <a:srgbClr val="000000"/>
                </a:solidFill>
              </a:rPr>
              <a:t>If Tom is both handsome and ugly then he feels unhappy</a:t>
            </a:r>
            <a:r>
              <a:rPr lang="en-US" altLang="zh-CN" sz="2400" b="0" dirty="0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933056"/>
            <a:ext cx="835292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Proof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 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This is of  the form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 q 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and the hypotheses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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 form a contradiction.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Hence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q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follows from the hypotheses vacuously.</a:t>
            </a:r>
          </a:p>
          <a:p>
            <a:pPr marR="0" defTabSz="914400" eaLnBrk="1" hangingPunct="1">
              <a:buClrTx/>
              <a:buSzTx/>
              <a:buFontTx/>
              <a:buNone/>
              <a:defRPr/>
            </a:pPr>
            <a:endParaRPr kumimoji="0" lang="zh-CN" altLang="en-US" sz="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Trivial Proof</a:t>
            </a:r>
          </a:p>
        </p:txBody>
      </p:sp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971600" y="1844824"/>
            <a:ext cx="7920880" cy="3842147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2800" b="0" dirty="0"/>
              <a:t>If we know </a:t>
            </a:r>
            <a:r>
              <a:rPr lang="en-US" altLang="zh-CN" sz="2800" b="0" i="1" dirty="0"/>
              <a:t>Q</a:t>
            </a:r>
            <a:r>
              <a:rPr lang="en-US" altLang="zh-CN" sz="2800" b="0" dirty="0"/>
              <a:t> is true, then </a:t>
            </a:r>
            <a:r>
              <a:rPr lang="en-US" altLang="zh-CN" sz="2800" b="0" i="1" dirty="0"/>
              <a:t>P </a:t>
            </a:r>
            <a:r>
              <a:rPr lang="en-US" altLang="zh-CN" sz="2800" b="0" dirty="0">
                <a:sym typeface="Symbol" panose="05050102010706020507" pitchFamily="18" charset="2"/>
              </a:rPr>
              <a:t> </a:t>
            </a:r>
            <a:r>
              <a:rPr lang="en-US" altLang="zh-CN" sz="2800" b="0" i="1" dirty="0">
                <a:sym typeface="Symbol" panose="05050102010706020507" pitchFamily="18" charset="2"/>
              </a:rPr>
              <a:t>Q</a:t>
            </a:r>
            <a:r>
              <a:rPr lang="en-US" altLang="zh-CN" sz="2800" b="0" dirty="0">
                <a:sym typeface="Symbol" panose="05050102010706020507" pitchFamily="18" charset="2"/>
              </a:rPr>
              <a:t> is true</a:t>
            </a:r>
          </a:p>
          <a:p>
            <a:pPr eaLnBrk="1" hangingPunct="1"/>
            <a:r>
              <a:rPr lang="en-US" altLang="zh-CN" sz="2800" b="0" dirty="0">
                <a:sym typeface="Symbol" panose="05050102010706020507" pitchFamily="18" charset="2"/>
              </a:rPr>
              <a:t>F  T and T  T are both true.</a:t>
            </a:r>
          </a:p>
          <a:p>
            <a:pPr eaLnBrk="1" hangingPunct="1"/>
            <a:r>
              <a:rPr lang="en-US" altLang="zh-CN" sz="2800" b="0" dirty="0">
                <a:sym typeface="Symbol" panose="05050102010706020507" pitchFamily="18" charset="2"/>
              </a:rPr>
              <a:t>Example:</a:t>
            </a:r>
          </a:p>
          <a:p>
            <a:pPr lvl="1" eaLnBrk="1" hangingPunct="1"/>
            <a:r>
              <a:rPr lang="en-US" altLang="zh-CN" sz="2400" b="0" dirty="0">
                <a:sym typeface="Symbol" panose="05050102010706020507" pitchFamily="18" charset="2"/>
              </a:rPr>
              <a:t>If it’s raining today then the empty set is a subset of every set.</a:t>
            </a:r>
          </a:p>
          <a:p>
            <a:pPr lvl="1" eaLnBrk="1" hangingPunct="1">
              <a:buNone/>
            </a:pPr>
            <a:r>
              <a:rPr lang="en-US" altLang="zh-CN" sz="1000" b="0" dirty="0">
                <a:sym typeface="Symbol" panose="05050102010706020507" pitchFamily="18" charset="2"/>
              </a:rPr>
              <a:t>    </a:t>
            </a:r>
          </a:p>
          <a:p>
            <a:pPr lvl="1" eaLnBrk="1" hangingPunct="1">
              <a:buNone/>
            </a:pPr>
            <a:r>
              <a:rPr lang="en-US" altLang="zh-CN" sz="2400" b="0" dirty="0">
                <a:sym typeface="Symbol" panose="05050102010706020507" pitchFamily="18" charset="2"/>
              </a:rPr>
              <a:t>    </a:t>
            </a:r>
            <a:r>
              <a:rPr lang="en-US" altLang="zh-CN" sz="2400" b="0" dirty="0">
                <a:solidFill>
                  <a:srgbClr val="FF0000"/>
                </a:solidFill>
                <a:sym typeface="Symbol" panose="05050102010706020507" pitchFamily="18" charset="2"/>
              </a:rPr>
              <a:t>Proof</a:t>
            </a:r>
            <a:r>
              <a:rPr lang="en-US" altLang="zh-CN" sz="2400" b="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buNone/>
            </a:pPr>
            <a:r>
              <a:rPr lang="en-US" altLang="zh-CN" sz="2400" b="0" dirty="0">
                <a:sym typeface="Symbol" panose="05050102010706020507" pitchFamily="18" charset="2"/>
              </a:rPr>
              <a:t>    The assertion is </a:t>
            </a:r>
            <a:r>
              <a:rPr lang="en-US" altLang="zh-CN" sz="2400" b="0" i="1" dirty="0">
                <a:sym typeface="Symbol" panose="05050102010706020507" pitchFamily="18" charset="2"/>
              </a:rPr>
              <a:t>trivially</a:t>
            </a:r>
            <a:r>
              <a:rPr lang="en-US" altLang="zh-CN" sz="2400" b="0" dirty="0">
                <a:sym typeface="Symbol" panose="05050102010706020507" pitchFamily="18" charset="2"/>
              </a:rPr>
              <a:t> true independent of the truth value of </a:t>
            </a:r>
            <a:r>
              <a:rPr lang="en-US" altLang="zh-CN" sz="2400" i="1" dirty="0">
                <a:sym typeface="Symbol" panose="05050102010706020507" pitchFamily="18" charset="2"/>
              </a:rPr>
              <a:t>p</a:t>
            </a:r>
            <a:r>
              <a:rPr lang="en-US" altLang="zh-CN" sz="2400" b="0" dirty="0"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Proof  </a:t>
            </a:r>
            <a:r>
              <a:rPr lang="en-US" altLang="zh-CN" b="0" i="1"/>
              <a:t>p</a:t>
            </a:r>
            <a:r>
              <a:rPr lang="en-US" altLang="zh-CN" b="0"/>
              <a:t> by Contradiction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1404"/>
            <a:ext cx="8208912" cy="3671812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Establish the truth of  a statement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using the method of </a:t>
            </a:r>
            <a:r>
              <a:rPr kumimoji="1" lang="en-US" altLang="zh-CN" sz="32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proof by contradiction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400050" marR="0" lvl="1" indent="0" algn="just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assumes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p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is false</a:t>
            </a:r>
          </a:p>
          <a:p>
            <a:pPr marL="400050" marR="0" lvl="1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deduces that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ea"/>
                <a:sym typeface="Symbol" panose="05050102010706020507" pitchFamily="18" charset="2"/>
              </a:rPr>
              <a:t>Ø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ea"/>
                <a:sym typeface="Symbol" panose="05050102010706020507" pitchFamily="18" charset="2"/>
              </a:rPr>
              <a:t>®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(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q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ea"/>
                <a:sym typeface="Symbol" panose="05050102010706020507" pitchFamily="18" charset="2"/>
              </a:rPr>
              <a:t>Ù Ø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),  which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q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ea"/>
                <a:sym typeface="Symbol" panose="05050102010706020507" pitchFamily="18" charset="2"/>
              </a:rPr>
              <a:t>Ù Ø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q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is a contradiction</a:t>
            </a:r>
          </a:p>
          <a:p>
            <a:pPr marL="400050" marR="0" lvl="1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Symbol" panose="05050102010706020507" pitchFamily="18" charset="2"/>
              </a:rPr>
              <a:t> follows from the above</a:t>
            </a:r>
            <a:endParaRPr kumimoji="1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There is no largest prime number</a:t>
            </a:r>
          </a:p>
        </p:txBody>
      </p:sp>
      <p:sp>
        <p:nvSpPr>
          <p:cNvPr id="40966" name="Rectangle 3"/>
          <p:cNvSpPr>
            <a:spLocks noGrp="1"/>
          </p:cNvSpPr>
          <p:nvPr>
            <p:ph idx="1"/>
          </p:nvPr>
        </p:nvSpPr>
        <p:spPr>
          <a:xfrm>
            <a:off x="611560" y="1772816"/>
            <a:ext cx="8352928" cy="413893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rgbClr val="FF0000"/>
                </a:solidFill>
              </a:rPr>
              <a:t>Proof</a:t>
            </a:r>
            <a:r>
              <a:rPr lang="en-US" altLang="zh-CN" sz="2000" b="0" dirty="0"/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Let 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 be the proposition “there is no largest prime number.”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Assume that ¬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 is true, namely, there is a largest prime number, denoted by </a:t>
            </a:r>
            <a:r>
              <a:rPr lang="en-US" altLang="zh-CN" sz="2000" b="0" i="1" dirty="0"/>
              <a:t>s</a:t>
            </a:r>
            <a:r>
              <a:rPr lang="en-US" altLang="zh-CN" sz="2000" b="0" dirty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Hence, the set of all primes lie between 2 and </a:t>
            </a:r>
            <a:r>
              <a:rPr lang="en-US" altLang="zh-CN" sz="2000" b="0" i="1" dirty="0"/>
              <a:t>s</a:t>
            </a:r>
            <a:r>
              <a:rPr lang="en-US" altLang="zh-CN" sz="2000" b="0" dirty="0"/>
              <a:t>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Form the product of these primes: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i="1" dirty="0"/>
              <a:t>                 r</a:t>
            </a:r>
            <a:r>
              <a:rPr lang="en-US" altLang="zh-CN" sz="2000" b="0" dirty="0"/>
              <a:t> = 2•3•5•7•11•....•</a:t>
            </a:r>
            <a:r>
              <a:rPr lang="en-US" altLang="zh-CN" sz="2000" b="0" i="1" dirty="0"/>
              <a:t>s</a:t>
            </a:r>
            <a:r>
              <a:rPr lang="en-US" altLang="zh-CN" sz="2000" b="0" dirty="0"/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But </a:t>
            </a:r>
            <a:r>
              <a:rPr lang="en-US" altLang="zh-CN" sz="2000" b="0" i="1" dirty="0"/>
              <a:t>r </a:t>
            </a:r>
            <a:r>
              <a:rPr lang="en-US" altLang="zh-CN" sz="2000" b="0" dirty="0"/>
              <a:t>+ 1 is a prime or has a prime factor larger than s.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This is a contradiction since we have shown that ¬</a:t>
            </a:r>
            <a:r>
              <a:rPr lang="en-US" altLang="zh-CN" sz="2000" b="0" i="1" dirty="0"/>
              <a:t>p </a:t>
            </a:r>
            <a:r>
              <a:rPr lang="en-US" altLang="zh-CN" sz="2000" b="0" dirty="0"/>
              <a:t>implies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both </a:t>
            </a:r>
            <a:r>
              <a:rPr lang="en-US" altLang="zh-CN" sz="2000" b="0" i="1" dirty="0"/>
              <a:t>q</a:t>
            </a:r>
            <a:r>
              <a:rPr lang="en-US" altLang="zh-CN" sz="2000" b="0" dirty="0"/>
              <a:t> and ¬</a:t>
            </a:r>
            <a:r>
              <a:rPr lang="en-US" altLang="zh-CN" sz="2000" b="0" i="1" dirty="0"/>
              <a:t>q</a:t>
            </a:r>
            <a:r>
              <a:rPr lang="en-US" altLang="zh-CN" sz="2000" b="0" dirty="0"/>
              <a:t> where </a:t>
            </a:r>
            <a:r>
              <a:rPr lang="en-US" altLang="zh-CN" sz="2000" b="0" i="1" dirty="0"/>
              <a:t>q</a:t>
            </a:r>
            <a:r>
              <a:rPr lang="en-US" altLang="zh-CN" sz="2000" b="0" dirty="0"/>
              <a:t> is the statement that </a:t>
            </a:r>
            <a:r>
              <a:rPr lang="en-US" altLang="zh-CN" sz="2000" b="0" i="1" dirty="0"/>
              <a:t>s </a:t>
            </a:r>
            <a:r>
              <a:rPr lang="en-US" altLang="zh-CN" sz="2000" b="0" dirty="0"/>
              <a:t>is the largest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prime number.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Hence, ¬</a:t>
            </a:r>
            <a:r>
              <a:rPr lang="en-US" altLang="zh-CN" sz="2000" b="0" i="1" dirty="0"/>
              <a:t>p </a:t>
            </a:r>
            <a:r>
              <a:rPr lang="en-US" altLang="zh-CN" sz="2000" b="0" dirty="0"/>
              <a:t>is false, so that </a:t>
            </a:r>
            <a:r>
              <a:rPr lang="en-US" altLang="zh-CN" sz="2000" b="0" i="1" dirty="0"/>
              <a:t>p</a:t>
            </a:r>
            <a:r>
              <a:rPr lang="en-US" altLang="zh-CN" sz="2000" b="0" dirty="0"/>
              <a:t>, “there is no largest prime number,”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/>
              <a:t>is true.  Q.E.D.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9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9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09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9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966">
                                            <p:txEl>
                                              <p:char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160" y="944166"/>
            <a:ext cx="5829300" cy="541735"/>
          </a:xfrm>
        </p:spPr>
        <p:txBody>
          <a:bodyPr vert="horz" wrap="square" lIns="68580" tIns="34290" rIns="68580" bIns="3429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Proof  </a:t>
            </a:r>
            <a:r>
              <a:rPr kumimoji="0" lang="en-US" altLang="zh-CN" sz="2700" b="0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1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ymbol" panose="05050102010706020507" pitchFamily="18" charset="2"/>
                <a:ea typeface="+mj-ea"/>
                <a:cs typeface="+mj-cs"/>
                <a:sym typeface="Symbol" panose="05050102010706020507" pitchFamily="18" charset="2"/>
              </a:rPr>
              <a:t> ® </a:t>
            </a:r>
            <a:r>
              <a:rPr kumimoji="1" lang="en-US" altLang="zh-CN" sz="2700" b="0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Symbol" panose="05050102010706020507" pitchFamily="18" charset="2"/>
              </a:rPr>
              <a:t>q</a:t>
            </a:r>
            <a:r>
              <a:rPr kumimoji="0" lang="en-US" altLang="zh-CN" sz="27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by Contradiction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755576" y="2565241"/>
            <a:ext cx="7920880" cy="3495675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The proof of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p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Webdings" panose="05030102010509060703" pitchFamily="18" charset="2"/>
              </a:rPr>
              <a:t>®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q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by contradiction consists of the following steps: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1)   assumes that both 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p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 and </a:t>
            </a: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Webdings" panose="05030102010509060703" pitchFamily="18" charset="2"/>
              </a:rPr>
              <a:t>Ø</a:t>
            </a:r>
            <a:r>
              <a:rPr kumimoji="1" lang="en-US" altLang="zh-CN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q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 are true</a:t>
            </a: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AutoNum type="arabicParenR" startAt="2"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shows that (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Ù Ø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q)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  <a:sym typeface="Symbol" panose="05050102010706020507" pitchFamily="18" charset="2"/>
              </a:rPr>
              <a:t>®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F, 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ebdings" panose="05030102010509060703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ebdings" panose="05030102010509060703" pitchFamily="18" charset="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ebdings" panose="05030102010509060703" pitchFamily="18" charset="2"/>
              </a:rPr>
              <a:t>We have obtained a contradiction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3"/>
          <p:cNvSpPr>
            <a:spLocks noGrp="1"/>
          </p:cNvSpPr>
          <p:nvPr>
            <p:ph idx="1"/>
          </p:nvPr>
        </p:nvSpPr>
        <p:spPr>
          <a:xfrm>
            <a:off x="1439466" y="1267540"/>
            <a:ext cx="6322219" cy="1125140"/>
          </a:xfrm>
        </p:spPr>
        <p:txBody>
          <a:bodyPr vert="horz" wrap="square" lIns="68580" tIns="34290" rIns="68580" bIns="34290" anchor="t" anchorCtr="0"/>
          <a:lstStyle/>
          <a:p>
            <a:pPr eaLnBrk="1" hangingPunct="1">
              <a:spcBef>
                <a:spcPct val="25000"/>
              </a:spcBef>
              <a:buNone/>
            </a:pPr>
            <a:r>
              <a:rPr lang="en-US" altLang="zh-CN" sz="2100" b="0">
                <a:solidFill>
                  <a:srgbClr val="000000"/>
                </a:solidFill>
              </a:rPr>
              <a:t>Show that          logically follows from the hypotheses </a:t>
            </a:r>
          </a:p>
          <a:p>
            <a:pPr eaLnBrk="1" hangingPunct="1">
              <a:spcBef>
                <a:spcPct val="25000"/>
              </a:spcBef>
              <a:buNone/>
            </a:pPr>
            <a:endParaRPr lang="en-US" altLang="zh-CN" sz="2100" b="0">
              <a:sym typeface="Webdings" panose="05030102010509060703" pitchFamily="18" charset="2"/>
            </a:endParaRPr>
          </a:p>
          <a:p>
            <a:pPr eaLnBrk="1" hangingPunct="1">
              <a:spcBef>
                <a:spcPct val="25000"/>
              </a:spcBef>
              <a:buNone/>
            </a:pPr>
            <a:endParaRPr lang="en-US" altLang="zh-CN" sz="2100" b="0">
              <a:solidFill>
                <a:srgbClr val="3333CC"/>
              </a:solidFill>
              <a:sym typeface="Webdings" panose="05030102010509060703" pitchFamily="18" charset="2"/>
            </a:endParaRPr>
          </a:p>
        </p:txBody>
      </p:sp>
      <p:graphicFrame>
        <p:nvGraphicFramePr>
          <p:cNvPr id="62466" name="Object 5"/>
          <p:cNvGraphicFramePr>
            <a:graphicFrameLocks noChangeAspect="1"/>
          </p:cNvGraphicFramePr>
          <p:nvPr/>
        </p:nvGraphicFramePr>
        <p:xfrm>
          <a:off x="2681288" y="1375886"/>
          <a:ext cx="504825" cy="215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r:id="rId4" imgW="5705475" imgH="2409825" progId="Equation.3">
                  <p:embed/>
                </p:oleObj>
              </mc:Choice>
              <mc:Fallback>
                <p:oleObj r:id="rId4" imgW="5705475" imgH="240982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1288" y="1375886"/>
                        <a:ext cx="504825" cy="2155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6"/>
          <p:cNvGraphicFramePr>
            <a:graphicFrameLocks noChangeAspect="1"/>
          </p:cNvGraphicFramePr>
          <p:nvPr/>
        </p:nvGraphicFramePr>
        <p:xfrm>
          <a:off x="3393281" y="1658065"/>
          <a:ext cx="1989535" cy="263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r:id="rId6" imgW="21288375" imgH="2847975" progId="Equation.3">
                  <p:embed/>
                </p:oleObj>
              </mc:Choice>
              <mc:Fallback>
                <p:oleObj r:id="rId6" imgW="21288375" imgH="284797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93281" y="1658065"/>
                        <a:ext cx="1989535" cy="2631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1475661" y="2565639"/>
            <a:ext cx="6229350" cy="38576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Proof: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Step                 Reason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r)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Additional hypothesis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 Morgan’s Law, 1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                        Simplification, 2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   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Simplification, 2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    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Hypothesis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                        Modus tollens, 4, 5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7.    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Hypothesis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                        Modus tollens, 3,7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9.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Conjunction, 6,8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10.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q)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 Morgan’s Law, 9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 startAt="11"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 </a:t>
            </a: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                   Hypothesis</a:t>
            </a: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Q.E.D.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5482829" y="4864894"/>
            <a:ext cx="375047" cy="107156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 rot="-10800000" flipV="1">
            <a:off x="5536406" y="5079206"/>
            <a:ext cx="321469" cy="107156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5857875" y="4864894"/>
            <a:ext cx="1500188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en-US" altLang="zh-CN" sz="100">
                <a:solidFill>
                  <a:srgbClr val="FF0000"/>
                </a:solidFill>
                <a:latin typeface="Times New Roman" panose="02020603050405020304" pitchFamily="18" charset="0"/>
              </a:rPr>
              <a:t>contradiction</a:t>
            </a:r>
            <a:endParaRPr lang="zh-CN" altLang="en-US" sz="1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 animBg="1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Proofs of Equivalence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1656160" y="1593056"/>
            <a:ext cx="5829300" cy="1084660"/>
          </a:xfrm>
        </p:spPr>
        <p:txBody>
          <a:bodyPr vert="horz" wrap="square" lIns="68580" tIns="34290" rIns="68580" bIns="34290" numCol="1" anchor="t" anchorCtr="0" compatLnSpc="1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How to prove the proposition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“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if and only if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Symbol" panose="05050102010706020507" pitchFamily="18" charset="2"/>
              </a:rPr>
              <a:t>”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?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arenBoth"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How to prove that several propositions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, 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1200" cap="none" spc="0" normalizeH="0" baseline="-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,...,</a:t>
            </a:r>
            <a:r>
              <a:rPr kumimoji="1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1200" cap="none" spc="0" normalizeH="0" baseline="-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are equivalent?</a:t>
            </a:r>
            <a:r>
              <a:rPr kumimoji="1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" name="Rectangle 4"/>
          <p:cNvSpPr/>
          <p:nvPr/>
        </p:nvSpPr>
        <p:spPr>
          <a:xfrm>
            <a:off x="1763316" y="2672954"/>
            <a:ext cx="5829300" cy="1129903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1" hangingPunct="1"/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925241" y="2888456"/>
            <a:ext cx="56007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1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To show that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,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,...,p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are equivalent, </a:t>
            </a:r>
          </a:p>
          <a:p>
            <a:pPr eaLnBrk="1" hangingPunct="1"/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  establish the implications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>
                <a:latin typeface="Symbol" panose="05050102010706020507" pitchFamily="18" charset="2"/>
                <a:sym typeface="Symbol" panose="05050102010706020507" pitchFamily="18" charset="2"/>
              </a:rPr>
              <a:t>®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, ...,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n-1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1800">
                <a:latin typeface="Symbol" panose="05050102010706020507" pitchFamily="18" charset="2"/>
                <a:sym typeface="Symbol" panose="05050102010706020507" pitchFamily="18" charset="2"/>
              </a:rPr>
              <a:t>®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,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800">
                <a:latin typeface="Symbol" panose="05050102010706020507" pitchFamily="18" charset="2"/>
                <a:sym typeface="Symbol" panose="05050102010706020507" pitchFamily="18" charset="2"/>
              </a:rPr>
              <a:t>®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p</a:t>
            </a:r>
            <a:r>
              <a:rPr lang="en-US" altLang="zh-CN" sz="18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1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ltGray">
          <a:xfrm>
            <a:off x="1818085" y="3914775"/>
            <a:ext cx="5613797" cy="702469"/>
          </a:xfrm>
          <a:prstGeom prst="wedgeRoundRectCallout">
            <a:avLst>
              <a:gd name="adj1" fmla="val -36926"/>
              <a:gd name="adj2" fmla="val -110509"/>
              <a:gd name="adj3" fmla="val 16667"/>
            </a:avLst>
          </a:prstGeom>
          <a:solidFill>
            <a:srgbClr val="FFFFCC"/>
          </a:solidFill>
          <a:ln w="9525">
            <a:solidFill>
              <a:srgbClr val="006600"/>
            </a:solidFill>
            <a:miter lim="800000"/>
          </a:ln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 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... </a:t>
            </a:r>
            <a:r>
              <a:rPr kumimoji="1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]  [(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)(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3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)...  (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1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uild="p"/>
      <p:bldP spid="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91138" name="Rectangle 3"/>
          <p:cNvSpPr>
            <a:spLocks noGrp="1"/>
          </p:cNvSpPr>
          <p:nvPr>
            <p:ph idx="1"/>
          </p:nvPr>
        </p:nvSpPr>
        <p:spPr>
          <a:xfrm>
            <a:off x="323850" y="908050"/>
            <a:ext cx="8501063" cy="50006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/>
              <a:t>【Definition】</a:t>
            </a:r>
          </a:p>
          <a:p>
            <a:pPr eaLnBrk="1" hangingPunct="1">
              <a:buNone/>
            </a:pPr>
            <a:r>
              <a:rPr lang="en-US" altLang="zh-CN" b="0">
                <a:sym typeface="Symbol" panose="05050102010706020507" pitchFamily="18" charset="2"/>
              </a:rPr>
              <a:t>  An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</a:t>
            </a:r>
            <a:r>
              <a:rPr lang="en-US" altLang="zh-CN" b="0">
                <a:sym typeface="Symbol" panose="05050102010706020507" pitchFamily="18" charset="2"/>
              </a:rPr>
              <a:t> in propositional logic is a sequence of  propositions.</a:t>
            </a:r>
          </a:p>
          <a:p>
            <a:pPr eaLnBrk="1" hangingPunct="1">
              <a:buNone/>
            </a:pP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(</a:t>
            </a:r>
            <a:r>
              <a:rPr lang="zh-CN" altLang="en-US"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论断</a:t>
            </a:r>
            <a:r>
              <a:rPr lang="en-US" altLang="zh-CN">
                <a:latin typeface="黑体" panose="02010609060101010101" charset="-122"/>
                <a:ea typeface="黑体" panose="02010609060101010101" charset="-122"/>
                <a:sym typeface="Symbol" panose="05050102010706020507" pitchFamily="18" charset="2"/>
              </a:rPr>
              <a:t>) </a:t>
            </a:r>
          </a:p>
          <a:p>
            <a:pPr eaLnBrk="1" hangingPunct="1">
              <a:buNone/>
            </a:pPr>
            <a:r>
              <a:rPr lang="en-US" altLang="zh-CN" sz="1000" b="0">
                <a:sym typeface="Symbol" panose="05050102010706020507" pitchFamily="18" charset="2"/>
              </a:rPr>
              <a:t>  </a:t>
            </a:r>
          </a:p>
          <a:p>
            <a:pPr eaLnBrk="1" hangingPunct="1">
              <a:buNone/>
            </a:pPr>
            <a:r>
              <a:rPr lang="en-US" altLang="zh-CN" b="0">
                <a:sym typeface="Symbol" panose="05050102010706020507" pitchFamily="18" charset="2"/>
              </a:rPr>
              <a:t>  All but the final proposition in the argument are called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premises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and the final proposition is called the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conclusion</a:t>
            </a:r>
            <a:r>
              <a:rPr lang="en-US" altLang="zh-CN" b="0">
                <a:sym typeface="Symbol" panose="05050102010706020507" pitchFamily="18" charset="2"/>
              </a:rPr>
              <a:t>. </a:t>
            </a:r>
          </a:p>
          <a:p>
            <a:pPr eaLnBrk="1" hangingPunct="1">
              <a:buNone/>
            </a:pPr>
            <a:r>
              <a:rPr lang="en-US" altLang="zh-CN" sz="1000" b="0">
                <a:sym typeface="Symbol" panose="05050102010706020507" pitchFamily="18" charset="2"/>
              </a:rPr>
              <a:t>    </a:t>
            </a:r>
          </a:p>
          <a:p>
            <a:pPr eaLnBrk="1" hangingPunct="1">
              <a:buNone/>
            </a:pPr>
            <a:r>
              <a:rPr lang="en-US" altLang="zh-CN" b="0">
                <a:sym typeface="Symbol" panose="05050102010706020507" pitchFamily="18" charset="2"/>
              </a:rPr>
              <a:t> 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An argument</a:t>
            </a:r>
            <a:r>
              <a:rPr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is</a:t>
            </a:r>
            <a:r>
              <a:rPr lang="en-US" altLang="zh-CN" i="1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3333FF"/>
                </a:solidFill>
                <a:sym typeface="Symbol" panose="05050102010706020507" pitchFamily="18" charset="2"/>
              </a:rPr>
              <a:t>valid</a:t>
            </a:r>
            <a:r>
              <a:rPr lang="en-US" altLang="zh-CN" b="0">
                <a:sym typeface="Symbol" panose="05050102010706020507" pitchFamily="18" charset="2"/>
              </a:rPr>
              <a:t> if the truth of all its premises implies that the conclusion is true.</a:t>
            </a:r>
          </a:p>
          <a:p>
            <a:pPr eaLnBrk="1" hangingPunct="1">
              <a:buNone/>
            </a:pPr>
            <a:r>
              <a:rPr lang="en-US" altLang="zh-CN" b="0">
                <a:sym typeface="Symbol" panose="05050102010706020507" pitchFamily="18" charset="2"/>
              </a:rPr>
              <a:t>  An </a:t>
            </a: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argument form </a:t>
            </a:r>
            <a:r>
              <a:rPr lang="en-US" altLang="zh-CN" b="0">
                <a:sym typeface="Symbol" panose="05050102010706020507" pitchFamily="18" charset="2"/>
              </a:rPr>
              <a:t>in propositional logic is a sequence of compound propositions involving propositional variables.</a:t>
            </a:r>
          </a:p>
          <a:p>
            <a:pPr eaLnBrk="1" hangingPunct="1">
              <a:buNone/>
            </a:pPr>
            <a:endParaRPr lang="en-US" altLang="zh-CN" sz="1000" b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>
                <a:solidFill>
                  <a:srgbClr val="3333CC"/>
                </a:solidFill>
                <a:sym typeface="Symbol" panose="05050102010706020507" pitchFamily="18" charset="2"/>
              </a:rPr>
              <a:t>  An argument form is valid </a:t>
            </a:r>
            <a:r>
              <a:rPr lang="en-US" altLang="zh-CN" b="0">
                <a:sym typeface="Symbol" panose="05050102010706020507" pitchFamily="18" charset="2"/>
              </a:rPr>
              <a:t>if no matter which particular propositions are substituted for the propositional variables in its premises, the conclusion is true if the premises are all true. </a:t>
            </a:r>
          </a:p>
          <a:p>
            <a:pPr eaLnBrk="1" hangingPunct="1">
              <a:buNone/>
            </a:pPr>
            <a:endParaRPr lang="en-US" altLang="zh-CN" b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b="0">
              <a:sym typeface="Symbol" panose="05050102010706020507" pitchFamily="18" charset="2"/>
            </a:endParaRPr>
          </a:p>
        </p:txBody>
      </p:sp>
      <p:sp>
        <p:nvSpPr>
          <p:cNvPr id="91139" name="TextBox 3"/>
          <p:cNvSpPr txBox="1"/>
          <p:nvPr/>
        </p:nvSpPr>
        <p:spPr>
          <a:xfrm>
            <a:off x="714375" y="6488113"/>
            <a:ext cx="6858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/>
              <a:t>Mistakes in Proofs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1601391" y="1484710"/>
            <a:ext cx="5994797" cy="1513285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1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Many mistakes result from the introduction of steps that do not logically follow from those that precede it.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1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Many incorrect arguments</a:t>
            </a:r>
            <a:r>
              <a:rPr kumimoji="1" lang="en-US" altLang="zh-CN" sz="195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1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are based on a fallacy called </a:t>
            </a:r>
            <a:r>
              <a:rPr kumimoji="1" lang="en-US" altLang="zh-CN" sz="195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begging the question</a:t>
            </a:r>
            <a:r>
              <a:rPr kumimoji="1" lang="en-US" altLang="zh-CN" sz="1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(circular reasoning).</a:t>
            </a:r>
          </a:p>
        </p:txBody>
      </p:sp>
      <p:sp>
        <p:nvSpPr>
          <p:cNvPr id="4" name="矩形 3"/>
          <p:cNvSpPr/>
          <p:nvPr/>
        </p:nvSpPr>
        <p:spPr>
          <a:xfrm>
            <a:off x="1710055" y="3050540"/>
            <a:ext cx="613727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Example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: Prove that an integer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 is even, if </a:t>
            </a:r>
            <a:r>
              <a:rPr kumimoji="0" lang="en-US" altLang="ko-KR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n</a:t>
            </a:r>
            <a:r>
              <a:rPr kumimoji="0" lang="en-US" altLang="ko-KR" sz="18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굴림" pitchFamily="48" charset="-127"/>
                <a:cs typeface="+mn-cs"/>
              </a:rPr>
              <a:t> is even.</a:t>
            </a:r>
          </a:p>
        </p:txBody>
      </p:sp>
      <p:sp>
        <p:nvSpPr>
          <p:cNvPr id="66564" name="TextBox 4"/>
          <p:cNvSpPr txBox="1"/>
          <p:nvPr/>
        </p:nvSpPr>
        <p:spPr>
          <a:xfrm>
            <a:off x="1710055" y="3375660"/>
            <a:ext cx="5890260" cy="16967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ko-KR" sz="1800">
                <a:solidFill>
                  <a:srgbClr val="FF0000"/>
                </a:solidFill>
                <a:latin typeface="Times New Roman" panose="02020603050405020304" pitchFamily="18" charset="0"/>
                <a:ea typeface="Gulim" pitchFamily="34" charset="-127"/>
              </a:rPr>
              <a:t>Attempted proof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: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Assume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is even.  Then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 baseline="300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2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=2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k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for some integer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k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Dividing both sides by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gives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 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= (2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k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)/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 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= 2(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k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/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).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So there is an integer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(namely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k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/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) such that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=2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j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 Therefore </a:t>
            </a:r>
            <a:r>
              <a:rPr lang="en-US" altLang="ko-KR" sz="1800" i="1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n</a:t>
            </a:r>
            <a:r>
              <a:rPr lang="en-US" altLang="ko-KR" sz="1800">
                <a:solidFill>
                  <a:srgbClr val="000000"/>
                </a:solidFill>
                <a:latin typeface="Times New Roman" panose="02020603050405020304" pitchFamily="18" charset="0"/>
                <a:ea typeface="Gulim" pitchFamily="34" charset="-127"/>
              </a:rPr>
              <a:t> is even.”</a:t>
            </a:r>
          </a:p>
        </p:txBody>
      </p:sp>
      <p:sp>
        <p:nvSpPr>
          <p:cNvPr id="6" name="Text Box 4"/>
          <p:cNvSpPr txBox="1"/>
          <p:nvPr/>
        </p:nvSpPr>
        <p:spPr>
          <a:xfrm>
            <a:off x="1547178" y="5301734"/>
            <a:ext cx="4929188" cy="645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Begs the question: How do you show that </a:t>
            </a:r>
            <a:r>
              <a:rPr lang="en-US" altLang="zh-CN" sz="1800" i="1">
                <a:latin typeface="Times New Roman" panose="02020603050405020304" pitchFamily="18" charset="0"/>
              </a:rPr>
              <a:t>j</a:t>
            </a:r>
            <a:r>
              <a:rPr lang="en-US" altLang="zh-CN" sz="1800">
                <a:latin typeface="Times New Roman" panose="02020603050405020304" pitchFamily="18" charset="0"/>
              </a:rPr>
              <a:t>=</a:t>
            </a:r>
            <a:r>
              <a:rPr lang="en-US" altLang="zh-CN" sz="1800" i="1">
                <a:latin typeface="Times New Roman" panose="02020603050405020304" pitchFamily="18" charset="0"/>
              </a:rPr>
              <a:t>k/n</a:t>
            </a:r>
            <a:r>
              <a:rPr lang="en-US" altLang="zh-CN" sz="1800">
                <a:latin typeface="Times New Roman" panose="02020603050405020304" pitchFamily="18" charset="0"/>
              </a:rPr>
              <a:t> is an integer, without first assuming </a:t>
            </a:r>
            <a:r>
              <a:rPr lang="en-US" altLang="zh-CN" sz="1800" i="1">
                <a:latin typeface="Times New Roman" panose="02020603050405020304" pitchFamily="18" charset="0"/>
              </a:rPr>
              <a:t>n</a:t>
            </a:r>
            <a:r>
              <a:rPr lang="en-US" altLang="zh-CN" sz="1800">
                <a:latin typeface="Times New Roman" panose="02020603050405020304" pitchFamily="18" charset="0"/>
              </a:rPr>
              <a:t> is even?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r>
              <a:rPr lang="en-US" altLang="zh-CN"/>
              <a:t>What is wrong with this?</a:t>
            </a:r>
          </a:p>
        </p:txBody>
      </p:sp>
      <p:pic>
        <p:nvPicPr>
          <p:cNvPr id="68610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01404" y="2692004"/>
            <a:ext cx="5436394" cy="17752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1" name="TextBox 9"/>
          <p:cNvSpPr txBox="1"/>
          <p:nvPr/>
        </p:nvSpPr>
        <p:spPr>
          <a:xfrm>
            <a:off x="444103" y="1949054"/>
            <a:ext cx="600075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100">
                <a:latin typeface="Arial" panose="020B0604020202020204" pitchFamily="34" charset="0"/>
              </a:rPr>
              <a:t>“Proof” that </a:t>
            </a:r>
            <a:r>
              <a:rPr lang="en-US" altLang="zh-CN" sz="2100" i="1">
                <a:latin typeface="Arial" panose="020B0604020202020204" pitchFamily="34" charset="0"/>
              </a:rPr>
              <a:t>1</a:t>
            </a:r>
            <a:r>
              <a:rPr lang="en-US" altLang="zh-CN" sz="2100">
                <a:latin typeface="Arial" panose="020B0604020202020204" pitchFamily="34" charset="0"/>
              </a:rPr>
              <a:t> = </a:t>
            </a:r>
            <a:r>
              <a:rPr lang="en-US" altLang="zh-CN" sz="2100" i="1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2704" y="4635104"/>
            <a:ext cx="3600450" cy="106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00" b="1">
                <a:latin typeface="Arial" panose="020B0604020202020204" pitchFamily="34" charset="0"/>
              </a:rPr>
              <a:t>Solution</a:t>
            </a:r>
            <a:r>
              <a:rPr lang="en-US" altLang="zh-CN" sz="100">
                <a:latin typeface="Arial" panose="020B0604020202020204" pitchFamily="34" charset="0"/>
              </a:rPr>
              <a:t>: Step 5.  a - b = </a:t>
            </a:r>
            <a:r>
              <a:rPr lang="en-US" altLang="zh-CN" sz="100">
                <a:latin typeface="Cambria Math" panose="02040503050406030204" pitchFamily="18" charset="0"/>
              </a:rPr>
              <a:t>0 by the premise and division by 0 is undefined.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657430" y="1341359"/>
            <a:ext cx="5829300" cy="541735"/>
          </a:xfrm>
        </p:spPr>
        <p:txBody>
          <a:bodyPr vert="horz" wrap="square" lIns="68580" tIns="34290" rIns="68580" bIns="3429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5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1 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1" lang="en-US" altLang="zh-CN" sz="225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Foundations: Logic and Proofs</a:t>
            </a:r>
            <a:endParaRPr kumimoji="0" lang="zh-CN" altLang="en-US" sz="225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50" dirty="0">
                <a:latin typeface="Times New Roman" panose="02020603050405020304" pitchFamily="18" charset="0"/>
              </a:rPr>
              <a:t>52</a:t>
            </a:fld>
            <a:endParaRPr lang="en-US" altLang="zh-CN" sz="1050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63078" y="2205196"/>
            <a:ext cx="5829300" cy="384214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1.1 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1.2  Applications of Propositional Logic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1.3  Propositional Equivalences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1.4  Predicates and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1.5  Nested Quantifiers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1.6  Rules of Inference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1.7  Introduction to Proofs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1.8  Proof Methods and Strategy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zh-CN" altLang="en-US" sz="18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Section Summary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altLang="zh-CN" dirty="0"/>
              <a:t>Proof by Cases</a:t>
            </a:r>
            <a:r>
              <a:rPr lang="zh-CN" altLang="en-US" dirty="0"/>
              <a:t>（分情形证明法）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Existence Proofs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Constructive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/>
              <a:t>Nonconstructive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Disproof by Counterexample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Nonexistence Proofs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Uniqueness Proofs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Proof Strategies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Proving Universally Quantified Assertions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Open Problems</a:t>
            </a:r>
          </a:p>
          <a:p>
            <a:pPr>
              <a:lnSpc>
                <a:spcPct val="90000"/>
              </a:lnSpc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sz="2400" b="0" dirty="0"/>
              <a:t>Proof by Cases and Exhaustive Proof </a:t>
            </a:r>
          </a:p>
        </p:txBody>
      </p:sp>
      <p:sp>
        <p:nvSpPr>
          <p:cNvPr id="49158" name="Rectangle 3"/>
          <p:cNvSpPr>
            <a:spLocks noGrp="1"/>
          </p:cNvSpPr>
          <p:nvPr>
            <p:ph idx="1"/>
          </p:nvPr>
        </p:nvSpPr>
        <p:spPr>
          <a:xfrm>
            <a:off x="1464469" y="1484710"/>
            <a:ext cx="6022181" cy="3375422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1950" b="0" dirty="0">
                <a:solidFill>
                  <a:srgbClr val="3333FF"/>
                </a:solidFill>
              </a:rPr>
              <a:t>Proof by Cases</a:t>
            </a:r>
          </a:p>
          <a:p>
            <a:pPr lvl="1" eaLnBrk="1" hangingPunct="1"/>
            <a:r>
              <a:rPr lang="en-US" altLang="zh-CN" sz="1800" b="0" dirty="0"/>
              <a:t>Break the premise of </a:t>
            </a:r>
            <a:r>
              <a:rPr lang="en-US" altLang="zh-CN" sz="1800" b="0" i="1" dirty="0"/>
              <a:t>p</a:t>
            </a:r>
            <a:r>
              <a:rPr lang="en-US" altLang="zh-CN" sz="1800" b="0" dirty="0">
                <a:sym typeface="Symbol" panose="05050102010706020507" pitchFamily="18" charset="2"/>
              </a:rPr>
              <a:t></a:t>
            </a:r>
            <a:r>
              <a:rPr lang="en-US" altLang="zh-CN" sz="1800" b="0" i="1" dirty="0">
                <a:sym typeface="Symbol" panose="05050102010706020507" pitchFamily="18" charset="2"/>
              </a:rPr>
              <a:t>q</a:t>
            </a:r>
            <a:r>
              <a:rPr lang="en-US" altLang="zh-CN" sz="1800" b="0" dirty="0">
                <a:sym typeface="Symbol" panose="05050102010706020507" pitchFamily="18" charset="2"/>
              </a:rPr>
              <a:t> into an equivalent disjunction of the form </a:t>
            </a:r>
            <a:r>
              <a:rPr lang="en-US" altLang="zh-CN" sz="1800" b="0" i="1" dirty="0">
                <a:sym typeface="Symbol" panose="05050102010706020507" pitchFamily="18" charset="2"/>
              </a:rPr>
              <a:t>p</a:t>
            </a:r>
            <a:r>
              <a:rPr lang="en-US" altLang="zh-CN" sz="1800" b="0" baseline="-25000" dirty="0">
                <a:sym typeface="Symbol" panose="05050102010706020507" pitchFamily="18" charset="2"/>
              </a:rPr>
              <a:t>1</a:t>
            </a:r>
            <a:r>
              <a:rPr lang="en-US" altLang="zh-CN" sz="1800" b="0" dirty="0">
                <a:sym typeface="Symbol" panose="05050102010706020507" pitchFamily="18" charset="2"/>
              </a:rPr>
              <a:t></a:t>
            </a:r>
            <a:r>
              <a:rPr lang="en-US" altLang="zh-CN" sz="1800" b="0" i="1" dirty="0">
                <a:sym typeface="Symbol" panose="05050102010706020507" pitchFamily="18" charset="2"/>
              </a:rPr>
              <a:t>p</a:t>
            </a:r>
            <a:r>
              <a:rPr lang="en-US" altLang="zh-CN" sz="1800" b="0" baseline="-25000" dirty="0">
                <a:sym typeface="Symbol" panose="05050102010706020507" pitchFamily="18" charset="2"/>
              </a:rPr>
              <a:t>2</a:t>
            </a:r>
            <a:r>
              <a:rPr lang="en-US" altLang="zh-CN" sz="1800" b="0" dirty="0">
                <a:sym typeface="Symbol" panose="05050102010706020507" pitchFamily="18" charset="2"/>
              </a:rPr>
              <a:t></a:t>
            </a:r>
            <a:r>
              <a:rPr lang="en-US" altLang="zh-CN" sz="1800" b="0" i="1" dirty="0">
                <a:sym typeface="Symbol" panose="05050102010706020507" pitchFamily="18" charset="2"/>
              </a:rPr>
              <a:t>p</a:t>
            </a:r>
            <a:r>
              <a:rPr lang="en-US" altLang="zh-CN" sz="1800" b="0" i="1" baseline="-25000" dirty="0">
                <a:sym typeface="Symbol" panose="05050102010706020507" pitchFamily="18" charset="2"/>
              </a:rPr>
              <a:t>n</a:t>
            </a:r>
            <a:endParaRPr lang="en-US" altLang="zh-CN" sz="1800" b="0" baseline="-25000" dirty="0"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1800" b="0" dirty="0">
                <a:sym typeface="Symbol" panose="05050102010706020507" pitchFamily="18" charset="2"/>
              </a:rPr>
              <a:t>Then use the rule</a:t>
            </a:r>
          </a:p>
          <a:p>
            <a:pPr eaLnBrk="1" hangingPunct="1">
              <a:buNone/>
            </a:pPr>
            <a:r>
              <a:rPr lang="en-US" altLang="zh-CN" b="0" dirty="0">
                <a:sym typeface="Symbol" panose="05050102010706020507" pitchFamily="18" charset="2"/>
              </a:rPr>
              <a:t>        ((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baseline="-25000" dirty="0">
                <a:sym typeface="Symbol" panose="05050102010706020507" pitchFamily="18" charset="2"/>
              </a:rPr>
              <a:t>1</a:t>
            </a:r>
            <a:r>
              <a:rPr lang="en-US" altLang="zh-CN" b="0" dirty="0">
                <a:sym typeface="Symbol" panose="05050102010706020507" pitchFamily="18" charset="2"/>
              </a:rPr>
              <a:t>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baseline="-25000" dirty="0">
                <a:sym typeface="Symbol" panose="05050102010706020507" pitchFamily="18" charset="2"/>
              </a:rPr>
              <a:t>2</a:t>
            </a:r>
            <a:r>
              <a:rPr lang="en-US" altLang="zh-CN" b="0" dirty="0">
                <a:sym typeface="Symbol" panose="05050102010706020507" pitchFamily="18" charset="2"/>
              </a:rPr>
              <a:t>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i="1" baseline="-25000" dirty="0">
                <a:sym typeface="Symbol" panose="05050102010706020507" pitchFamily="18" charset="2"/>
              </a:rPr>
              <a:t>n</a:t>
            </a:r>
            <a:r>
              <a:rPr lang="en-US" altLang="zh-CN" b="0" dirty="0">
                <a:sym typeface="Symbol" panose="05050102010706020507" pitchFamily="18" charset="2"/>
              </a:rPr>
              <a:t>)  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</a:t>
            </a:r>
            <a:r>
              <a:rPr lang="en-US" altLang="zh-CN" b="0" dirty="0">
                <a:sym typeface="Symbol" panose="05050102010706020507" pitchFamily="18" charset="2"/>
              </a:rPr>
              <a:t> ((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baseline="-25000" dirty="0">
                <a:sym typeface="Symbol" panose="05050102010706020507" pitchFamily="18" charset="2"/>
              </a:rPr>
              <a:t>1</a:t>
            </a:r>
            <a:r>
              <a:rPr lang="en-US" altLang="zh-CN" b="0" dirty="0"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)(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baseline="-25000" dirty="0">
                <a:sym typeface="Symbol" panose="05050102010706020507" pitchFamily="18" charset="2"/>
              </a:rPr>
              <a:t>2 </a:t>
            </a:r>
            <a:r>
              <a:rPr lang="en-US" altLang="zh-CN" b="0" dirty="0"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)   (</a:t>
            </a:r>
            <a:r>
              <a:rPr lang="en-US" altLang="zh-CN" b="0" i="1" dirty="0">
                <a:sym typeface="Symbol" panose="05050102010706020507" pitchFamily="18" charset="2"/>
              </a:rPr>
              <a:t>p</a:t>
            </a:r>
            <a:r>
              <a:rPr lang="en-US" altLang="zh-CN" b="0" i="1" baseline="-25000" dirty="0">
                <a:sym typeface="Symbol" panose="05050102010706020507" pitchFamily="18" charset="2"/>
              </a:rPr>
              <a:t>n</a:t>
            </a:r>
            <a:r>
              <a:rPr lang="en-US" altLang="zh-CN" b="0" dirty="0">
                <a:sym typeface="Symbol" panose="05050102010706020507" pitchFamily="18" charset="2"/>
              </a:rPr>
              <a:t>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)) </a:t>
            </a:r>
          </a:p>
          <a:p>
            <a:pPr eaLnBrk="1" hangingPunct="1"/>
            <a:endParaRPr lang="en-US" altLang="zh-CN" sz="2100" b="0" dirty="0"/>
          </a:p>
          <a:p>
            <a:pPr eaLnBrk="1" hangingPunct="1"/>
            <a:r>
              <a:rPr lang="en-US" altLang="zh-CN" sz="1950" b="0" dirty="0"/>
              <a:t>You must</a:t>
            </a:r>
          </a:p>
          <a:p>
            <a:pPr lvl="1" eaLnBrk="1" hangingPunct="1"/>
            <a:r>
              <a:rPr lang="en-US" altLang="zh-CN" sz="1800" b="0" dirty="0"/>
              <a:t>Convince the reader that the cases are inclusive (i.e., they exhaust all possibilities)</a:t>
            </a:r>
          </a:p>
          <a:p>
            <a:pPr lvl="1" eaLnBrk="1" hangingPunct="1"/>
            <a:r>
              <a:rPr lang="en-US" altLang="zh-CN" sz="1800" b="0" dirty="0"/>
              <a:t>Establish all implications</a:t>
            </a:r>
          </a:p>
          <a:p>
            <a:pPr eaLnBrk="1" hangingPunct="1">
              <a:buNone/>
            </a:pPr>
            <a:endParaRPr lang="en-US" altLang="zh-CN" sz="2100" b="0" dirty="0"/>
          </a:p>
        </p:txBody>
      </p:sp>
      <p:sp>
        <p:nvSpPr>
          <p:cNvPr id="8" name="AutoShape 8"/>
          <p:cNvSpPr/>
          <p:nvPr/>
        </p:nvSpPr>
        <p:spPr>
          <a:xfrm>
            <a:off x="3178969" y="3199210"/>
            <a:ext cx="4607719" cy="628650"/>
          </a:xfrm>
          <a:prstGeom prst="cloudCallout">
            <a:avLst>
              <a:gd name="adj1" fmla="val 13843"/>
              <a:gd name="adj2" fmla="val -73866"/>
            </a:avLst>
          </a:prstGeom>
          <a:solidFill>
            <a:srgbClr val="CCECFF"/>
          </a:solidFill>
          <a:ln w="9525">
            <a:noFill/>
          </a:ln>
        </p:spPr>
        <p:txBody>
          <a:bodyPr anchor="t" anchorCtr="0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Each of the implications p</a:t>
            </a:r>
            <a:r>
              <a:rPr lang="en-US" altLang="zh-CN" sz="1800" baseline="-30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8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®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 is a case.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271" y="5589032"/>
            <a:ext cx="5840015" cy="6451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An </a:t>
            </a:r>
            <a:r>
              <a:rPr lang="en-US" altLang="zh-CN" sz="1800" i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exhaustive proof 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is a special type of proof by cases where each case involves checking a single example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Proof by Cases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124744"/>
            <a:ext cx="8568952" cy="4299347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integer not divisible by 3, then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1 (mod 3).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05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Proof: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integer not divisible by 3;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1 (mod 3)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P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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where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1 (mod 3);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: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2 (mod 3)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show that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→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we need to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prove that both the cases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→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→ 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are true.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Case (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). 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1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→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(detail omitted)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Case (ii).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P</a:t>
            </a:r>
            <a:r>
              <a:rPr kumimoji="0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→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Q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(detail omitted)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Because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holds in all two cases, we can conclude that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</a:t>
            </a:r>
          </a:p>
          <a:p>
            <a:pPr marL="457200" marR="0" lvl="0" indent="-4572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integer not divisible by 3, then </a:t>
            </a:r>
            <a:r>
              <a:rPr kumimoji="0" lang="en-US" altLang="zh-CN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 1 (mod 3).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Proof by Cases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701404"/>
            <a:ext cx="8208912" cy="3842147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Examples: 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2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Prove that if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an integer not divisible by 2 or 3, then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 is divisible by 24.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6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+1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6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eriod" startAt="3"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that there are no solutions in integers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+3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=8.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-2,-1,0,1,2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-1,0,1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Existence Proof</a:t>
            </a:r>
          </a:p>
        </p:txBody>
      </p:sp>
      <p:sp>
        <p:nvSpPr>
          <p:cNvPr id="56322" name="Rectangle 3"/>
          <p:cNvSpPr>
            <a:spLocks noGrp="1"/>
          </p:cNvSpPr>
          <p:nvPr>
            <p:ph idx="1"/>
          </p:nvPr>
        </p:nvSpPr>
        <p:spPr>
          <a:xfrm>
            <a:off x="251520" y="1484784"/>
            <a:ext cx="8280920" cy="1727597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b="0" dirty="0"/>
              <a:t>We wish to establish the truth of</a:t>
            </a:r>
          </a:p>
          <a:p>
            <a:pPr algn="ctr" eaLnBrk="1" hangingPunct="1">
              <a:buNone/>
            </a:pPr>
            <a:r>
              <a:rPr lang="en-US" altLang="zh-CN" sz="2800" b="0" dirty="0">
                <a:sym typeface="Symbol" panose="05050102010706020507" pitchFamily="18" charset="2"/>
              </a:rPr>
              <a:t></a:t>
            </a:r>
            <a:r>
              <a:rPr lang="en-US" altLang="zh-CN" sz="2800" b="0" i="1" dirty="0">
                <a:sym typeface="Symbol" panose="05050102010706020507" pitchFamily="18" charset="2"/>
              </a:rPr>
              <a:t>xP</a:t>
            </a:r>
            <a:r>
              <a:rPr lang="en-US" altLang="zh-CN" sz="2800" b="0" dirty="0">
                <a:sym typeface="Symbol" panose="05050102010706020507" pitchFamily="18" charset="2"/>
              </a:rPr>
              <a:t>(</a:t>
            </a:r>
            <a:r>
              <a:rPr lang="en-US" altLang="zh-CN" sz="2800" b="0" i="1" dirty="0">
                <a:sym typeface="Symbol" panose="05050102010706020507" pitchFamily="18" charset="2"/>
              </a:rPr>
              <a:t>x</a:t>
            </a:r>
            <a:r>
              <a:rPr lang="en-US" altLang="zh-CN" sz="2800" b="0" dirty="0">
                <a:sym typeface="Symbol" panose="05050102010706020507" pitchFamily="18" charset="2"/>
              </a:rPr>
              <a:t>)</a:t>
            </a:r>
            <a:endParaRPr lang="en-US" altLang="zh-CN" b="0" dirty="0"/>
          </a:p>
          <a:p>
            <a:pPr eaLnBrk="1" hangingPunct="1"/>
            <a:r>
              <a:rPr lang="en-US" altLang="zh-CN" sz="3200" b="0" i="1" dirty="0">
                <a:solidFill>
                  <a:srgbClr val="3333FF"/>
                </a:solidFill>
              </a:rPr>
              <a:t>Constructive</a:t>
            </a:r>
            <a:r>
              <a:rPr lang="en-US" altLang="zh-CN" sz="3200" b="0" dirty="0"/>
              <a:t> existence proof:</a:t>
            </a:r>
          </a:p>
        </p:txBody>
      </p:sp>
      <p:sp>
        <p:nvSpPr>
          <p:cNvPr id="56323" name="矩形 4"/>
          <p:cNvSpPr/>
          <p:nvPr/>
        </p:nvSpPr>
        <p:spPr>
          <a:xfrm>
            <a:off x="539552" y="3645024"/>
            <a:ext cx="7991698" cy="104047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Establish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true for some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in the domain.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Then </a:t>
            </a:r>
            <a:r>
              <a:rPr lang="en-US" altLang="zh-CN" sz="2400" dirty="0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$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true by Existential Generalization (EG).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520" y="5013176"/>
            <a:ext cx="8372255" cy="127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i="1" kern="0" cap="none" spc="0" normalizeH="0" baseline="0" noProof="0" dirty="0">
                <a:solidFill>
                  <a:srgbClr val="3333FF"/>
                </a:solidFill>
                <a:latin typeface="Times New Roman" panose="02020603050405020304"/>
                <a:ea typeface="宋体" panose="02010600030101010101" pitchFamily="2" charset="-122"/>
                <a:cs typeface="+mn-cs"/>
              </a:rPr>
              <a:t>Nonconstructive</a:t>
            </a:r>
            <a:r>
              <a:rPr kumimoji="0" lang="en-US" altLang="zh-CN" sz="2400" kern="0" cap="none" spc="0" normalizeH="0" baseline="0" noProof="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cs typeface="+mn-cs"/>
              </a:rPr>
              <a:t> existence proof: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Assume no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exists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which makes 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 true and derive a contradiction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Example (Constructive existence proof)</a:t>
            </a: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360680" y="1196340"/>
            <a:ext cx="8419465" cy="655955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b="0" dirty="0"/>
              <a:t>Show that there are </a:t>
            </a:r>
            <a:r>
              <a:rPr lang="en-US" altLang="zh-CN" b="0" i="1" dirty="0"/>
              <a:t>n</a:t>
            </a:r>
            <a:r>
              <a:rPr lang="en-US" altLang="zh-CN" b="0" dirty="0"/>
              <a:t> consecutive composite positive integers for every positive integer </a:t>
            </a:r>
            <a:r>
              <a:rPr lang="en-US" altLang="zh-CN" b="0" i="1" dirty="0"/>
              <a:t>n</a:t>
            </a:r>
            <a:r>
              <a:rPr lang="en-US" altLang="zh-CN" b="0" dirty="0"/>
              <a:t>.</a:t>
            </a:r>
          </a:p>
          <a:p>
            <a:pPr eaLnBrk="1" hangingPunct="1"/>
            <a:endParaRPr lang="en-US" altLang="zh-CN" b="0" dirty="0"/>
          </a:p>
        </p:txBody>
      </p:sp>
      <p:grpSp>
        <p:nvGrpSpPr>
          <p:cNvPr id="2" name="Group 5"/>
          <p:cNvGrpSpPr/>
          <p:nvPr/>
        </p:nvGrpSpPr>
        <p:grpSpPr>
          <a:xfrm>
            <a:off x="3500438" y="2074069"/>
            <a:ext cx="3943350" cy="628650"/>
            <a:chOff x="2160" y="1200"/>
            <a:chExt cx="3312" cy="528"/>
          </a:xfrm>
        </p:grpSpPr>
        <p:sp>
          <p:nvSpPr>
            <p:cNvPr id="58372" name="AutoShape 6"/>
            <p:cNvSpPr/>
            <p:nvPr/>
          </p:nvSpPr>
          <p:spPr>
            <a:xfrm>
              <a:off x="2208" y="1200"/>
              <a:ext cx="3216" cy="528"/>
            </a:xfrm>
            <a:prstGeom prst="cloudCallout">
              <a:avLst>
                <a:gd name="adj1" fmla="val 7273"/>
                <a:gd name="adj2" fmla="val -89394"/>
              </a:avLst>
            </a:prstGeom>
            <a:solidFill>
              <a:srgbClr val="CCEC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endParaRPr lang="zh-CN" altLang="en-US" sz="1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58373" name="Object 7"/>
            <p:cNvGraphicFramePr>
              <a:graphicFrameLocks noChangeAspect="1"/>
            </p:cNvGraphicFramePr>
            <p:nvPr/>
          </p:nvGraphicFramePr>
          <p:xfrm>
            <a:off x="2160" y="1290"/>
            <a:ext cx="33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r:id="rId4" imgW="2717800" imgH="203200" progId="Equation.3">
                    <p:embed/>
                  </p:oleObj>
                </mc:Choice>
                <mc:Fallback>
                  <p:oleObj r:id="rId4" imgW="2717800" imgH="2032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160" y="1290"/>
                          <a:ext cx="331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842645" y="2853055"/>
            <a:ext cx="7874635" cy="2028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Let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(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+ 1)! + 1.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Consider the integers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+ 1,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+ 2, … ,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Note that 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 divides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(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+ 1)! + (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+ 1) for </a:t>
            </a:r>
            <a:r>
              <a:rPr kumimoji="0" lang="en-US" altLang="zh-CN" sz="1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= 1, 2, … ,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Hence, </a:t>
            </a:r>
            <a:r>
              <a:rPr kumimoji="0" lang="en-US" altLang="zh-CN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n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 consecutive composite positive integers have been given.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Q.E.D.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57471" y="5373529"/>
            <a:ext cx="6482954" cy="9772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Tx/>
              <a:buFont typeface="Wingdings" panose="05000000000000000000" pitchFamily="2" charset="2"/>
              <a:buChar char="§"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Note that in the solution a number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such that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 +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is composite for </a:t>
            </a:r>
            <a:r>
              <a:rPr lang="en-US" altLang="zh-CN" sz="1800" i="1" dirty="0" err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= 1, 2, … , </a:t>
            </a:r>
            <a:r>
              <a:rPr lang="en-US" altLang="zh-CN" sz="18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 has been produced. </a:t>
            </a:r>
          </a:p>
          <a:p>
            <a:pPr marL="342900" indent="-342900">
              <a:spcBef>
                <a:spcPct val="20000"/>
              </a:spcBef>
              <a:buClr>
                <a:srgbClr val="3333CC"/>
              </a:buClr>
              <a:buSzTx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   Hence, this is an example of constructive existence proof.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xfrm>
            <a:off x="431165" y="332740"/>
            <a:ext cx="8460740" cy="541655"/>
          </a:xfrm>
        </p:spPr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Example (Nonconstructive existence proof)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754981"/>
            <a:ext cx="8006954" cy="656035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Prove that for all integers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there exists a prime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so that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&gt; </a:t>
            </a:r>
            <a:r>
              <a:rPr kumimoji="0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89435" y="2318147"/>
            <a:ext cx="6215063" cy="29394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Proof: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be an arbitrary integer, and consider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+ 1.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 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+ 1) is prime, we are done since 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+ 1) &gt;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 But what if 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+ 1) is composite?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If 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+ 1) is composite then it has a prime factorization: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6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65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zh-CN" sz="16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65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zh-CN" sz="16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kumimoji="0" lang="en-US" altLang="zh-CN" sz="165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65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kumimoji="0" lang="en-US" altLang="zh-CN" sz="165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(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! + 1)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Consider the smallest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how small can it be?  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（从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都不是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n!+1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Symbol" panose="05050102010706020507" pitchFamily="18" charset="2"/>
              </a:rPr>
              <a:t>的因子）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Let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=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 then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and we are done.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Q.E.D.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43138" y="4979194"/>
            <a:ext cx="4500563" cy="355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90000"/>
              </a:lnSpc>
              <a:buSzTx/>
            </a:pP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BUT WE DON’T KNOW WHAT </a:t>
            </a:r>
            <a:r>
              <a:rPr lang="en-US" altLang="zh-CN" sz="1800" i="1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8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IS!!!</a:t>
            </a:r>
            <a:endParaRPr lang="en-US" altLang="zh-CN" sz="1800" dirty="0">
              <a:solidFill>
                <a:srgbClr val="3333FF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>
              <a:buSzTx/>
            </a:pPr>
            <a:endParaRPr lang="zh-CN" altLang="en-US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78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charRg st="278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323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charRg st="323" end="3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Valid Arguments in Propositional Logic</a:t>
            </a:r>
            <a:endParaRPr lang="en-US" altLang="zh-CN" sz="3400"/>
          </a:p>
        </p:txBody>
      </p:sp>
      <p:sp>
        <p:nvSpPr>
          <p:cNvPr id="93186" name="Rectangle 3"/>
          <p:cNvSpPr>
            <a:spLocks noGrp="1"/>
          </p:cNvSpPr>
          <p:nvPr>
            <p:ph idx="1"/>
          </p:nvPr>
        </p:nvSpPr>
        <p:spPr>
          <a:xfrm>
            <a:off x="0" y="908050"/>
            <a:ext cx="8572500" cy="421481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0">
                <a:sym typeface="Webdings" panose="05030102010509060703" pitchFamily="18" charset="2"/>
              </a:rPr>
              <a:t>The </a:t>
            </a:r>
            <a:r>
              <a:rPr lang="en-US" altLang="zh-CN" b="0">
                <a:sym typeface="Symbol" panose="05050102010706020507" pitchFamily="18" charset="2"/>
              </a:rPr>
              <a:t>argument form with premises                        and conclusion</a:t>
            </a: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149370"/>
              </p:ext>
            </p:extLst>
          </p:nvPr>
        </p:nvGraphicFramePr>
        <p:xfrm>
          <a:off x="4572000" y="908720"/>
          <a:ext cx="17541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r:id="rId4" imgW="13820775" imgH="3952875" progId="Equation.3">
                  <p:embed/>
                </p:oleObj>
              </mc:Choice>
              <mc:Fallback>
                <p:oleObj r:id="rId4" imgW="13820775" imgH="395287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908720"/>
                        <a:ext cx="1754187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/>
        </p:nvGraphicFramePr>
        <p:xfrm>
          <a:off x="8243888" y="908050"/>
          <a:ext cx="3571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6" r:id="rId6" imgW="2190750" imgH="2847975" progId="Equation.3">
                  <p:embed/>
                </p:oleObj>
              </mc:Choice>
              <mc:Fallback>
                <p:oleObj r:id="rId6" imgW="2190750" imgH="284797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3888" y="908050"/>
                        <a:ext cx="35718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/>
        </p:nvGraphicFramePr>
        <p:xfrm>
          <a:off x="2268538" y="1196975"/>
          <a:ext cx="1000125" cy="351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" r:id="rId8" imgW="4829175" imgH="20183475" progId="Equation.3">
                  <p:embed/>
                </p:oleObj>
              </mc:Choice>
              <mc:Fallback>
                <p:oleObj r:id="rId8" imgW="4829175" imgH="2018347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68538" y="1196975"/>
                        <a:ext cx="1000125" cy="351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/>
          <p:cNvCxnSpPr/>
          <p:nvPr/>
        </p:nvCxnSpPr>
        <p:spPr>
          <a:xfrm>
            <a:off x="1692275" y="3860800"/>
            <a:ext cx="714375" cy="5715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5288" y="3500438"/>
            <a:ext cx="15716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therefore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188" y="4797425"/>
            <a:ext cx="82153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is valid when                                    is a tautology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611438" y="4797425"/>
          <a:ext cx="3101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r:id="rId10" imgW="24574500" imgH="3952875" progId="Equation.3">
                  <p:embed/>
                </p:oleObj>
              </mc:Choice>
              <mc:Fallback>
                <p:oleObj r:id="rId10" imgW="24574500" imgH="395287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11438" y="4797425"/>
                        <a:ext cx="3101975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39750" y="5373688"/>
            <a:ext cx="8215313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An argument in propositional logic is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valid</a:t>
            </a:r>
            <a:r>
              <a:rPr lang="en-US" altLang="zh-CN" sz="2800">
                <a:latin typeface="Times New Roman" panose="02020603050405020304" pitchFamily="18" charset="0"/>
              </a:rPr>
              <a:t> when its argument form is 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valid</a:t>
            </a:r>
            <a:r>
              <a:rPr lang="en-US" altLang="zh-CN" sz="2800">
                <a:latin typeface="Times New Roman" panose="02020603050405020304" pitchFamily="18" charset="0"/>
              </a:rPr>
              <a:t>.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Uniqueness  Proof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99592" y="1124745"/>
            <a:ext cx="7560840" cy="1008112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To show that a theorem assert the existence of a unique element with a particular property.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7" name="Text Box 9"/>
          <p:cNvSpPr txBox="1"/>
          <p:nvPr/>
        </p:nvSpPr>
        <p:spPr>
          <a:xfrm>
            <a:off x="1475656" y="2420888"/>
            <a:ext cx="599427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x (P(x)   y (y xP(y)))</a:t>
            </a:r>
          </a:p>
        </p:txBody>
      </p:sp>
      <p:sp>
        <p:nvSpPr>
          <p:cNvPr id="62468" name="矩形 9"/>
          <p:cNvSpPr/>
          <p:nvPr/>
        </p:nvSpPr>
        <p:spPr>
          <a:xfrm>
            <a:off x="611560" y="3429000"/>
            <a:ext cx="7776864" cy="2603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There are two parts of a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uniqueness proof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Existence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 We show that an element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x with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desired property exists.</a:t>
            </a:r>
          </a:p>
          <a:p>
            <a:pPr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Uniqueness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 We show that if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then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does not have the desired property. Equivalently, we can also show that if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both have the desired property ,then 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Uniqueness  Proof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115616" y="1268760"/>
            <a:ext cx="6984627" cy="1031081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Show that if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and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are real numbers and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≠ 0, then there is a unique real number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such that </a:t>
            </a:r>
            <a:r>
              <a:rPr kumimoji="1" lang="en-US" altLang="zh-CN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ar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= 0.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2924944"/>
            <a:ext cx="713288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Existence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  Note that the real number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r = -b/a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is a solution of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0 because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a(-b/a)+b=-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b+b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0. Thus, a real number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exists for which 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0.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Uniqueness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: suppose that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is a real number such that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as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0.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Then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as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1" lang="en-US" altLang="zh-CN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ar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1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b,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where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= -b/a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 Subtracting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from both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sides, we find that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as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=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 Dividing both sides of this last equation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by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, which is nonzero, we see that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Q.E.D.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Proof Strategies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844824"/>
            <a:ext cx="8208912" cy="3268266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Forward reasoning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Using  premises, together with axioms and known theorems to lead to the conclusion.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Backward reasoning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 reason backward to prove a statement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we find a statement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that we can prove with the property that 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</a:t>
            </a:r>
            <a:r>
              <a:rPr kumimoji="1" lang="en-US" altLang="zh-CN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Char char="§"/>
              <a:defRPr/>
            </a:pPr>
            <a:endParaRPr kumimoji="1" lang="en-US" altLang="zh-CN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Proof Strategies for proving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→ </a:t>
            </a:r>
            <a:r>
              <a:rPr lang="en-US" altLang="zh-CN" i="1" dirty="0">
                <a:latin typeface="Cambria Math" panose="02040503050406030204"/>
                <a:ea typeface="Cambria Math" panose="02040503050406030204"/>
              </a:rPr>
              <a:t>q 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54" y="1485027"/>
            <a:ext cx="7772400" cy="2759869"/>
          </a:xfrm>
        </p:spPr>
        <p:txBody>
          <a:bodyPr>
            <a:noAutofit/>
          </a:bodyPr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cs"/>
              </a:rPr>
              <a:t>Choose a method.</a:t>
            </a:r>
          </a:p>
          <a:p>
            <a:pPr marL="850265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First try a direct method of proof.  </a:t>
            </a:r>
          </a:p>
          <a:p>
            <a:pPr marL="850265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If this does not work, try an indirect method (e.g., try to prove the contrapositive).</a:t>
            </a:r>
          </a:p>
          <a:p>
            <a:pPr marL="393065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None/>
            </a:pPr>
            <a:endParaRPr kumimoji="0" lang="en-US" sz="1800" b="1" i="0" u="none" strike="noStrike" kern="0" cap="none" spc="0" normalizeH="0" baseline="0" noProof="1">
              <a:solidFill>
                <a:schemeClr val="tx1"/>
              </a:solidFill>
              <a:latin typeface="Cambria Math" panose="02040503050406030204"/>
              <a:ea typeface="Cambria Math" panose="02040503050406030204"/>
              <a:cs typeface="+mn-ea"/>
            </a:endParaRPr>
          </a:p>
          <a:p>
            <a:pPr marL="484505" marR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cs"/>
              </a:rPr>
              <a:t>For whichever method you are trying, choose a strategy.</a:t>
            </a:r>
          </a:p>
          <a:p>
            <a:pPr marL="850265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First try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forward reasoning.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Start with the axioms and known theorems and construct a sequence of steps that end in the conclusion.  Start with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p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and prove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q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or start with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¬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q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and prove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¬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p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.</a:t>
            </a:r>
          </a:p>
          <a:p>
            <a:pPr marL="850265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+mj-lt"/>
              <a:buAutoNum type="arabicPeriod"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If this doesn’t work, try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backward reasoning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. When trying to prove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q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 find a statement p that we can prove with the  property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p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→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q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/>
                <a:ea typeface="Cambria Math" panose="02040503050406030204"/>
                <a:cs typeface="+mn-ea"/>
              </a:rPr>
              <a:t>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Backward Reasoning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22" y="1508125"/>
            <a:ext cx="7772400" cy="3842147"/>
          </a:xfrm>
        </p:spPr>
        <p:txBody>
          <a:bodyPr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Example: Suppose that two people play a game taking turns removing,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2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or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3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stones at a time from a pile that begins with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15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stones. The person who removes the last stone wins the game. Show that the first player can win the game no matter what the second player does.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0" lang="en-US" sz="18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Proof: Let </a:t>
            </a:r>
            <a:r>
              <a:rPr kumimoji="0" lang="en-US" sz="1800" b="1" i="1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 the last step of the game.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n:   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can win if the pile contains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or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3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will have to leave such a pile if the pile that he/she is faced with has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4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can leave 4 stones when there are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5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6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or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7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 left at the beginning of his/her turn.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3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must leave  such a pile, if there are  8 stones 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4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has to have a pile with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9,10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, or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 to ensure that there are 8 left.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5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needs to be faced with 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 to be forced to leave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9,10,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or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11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33"/>
              </a:buClr>
              <a:buSzTx/>
              <a:buFont typeface="Wingdings" panose="05000000000000000000" pitchFamily="2" charset="2"/>
              <a:buNone/>
            </a:pP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Step n-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6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Player</a:t>
            </a:r>
            <a:r>
              <a:rPr kumimoji="0" lang="en-US" sz="1400" b="1" i="0" u="none" strike="noStrike" kern="0" cap="none" spc="0" normalizeH="0" baseline="-2500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 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can leave 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12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 by removing 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</a:rPr>
              <a:t>3</a:t>
            </a:r>
            <a:r>
              <a:rPr kumimoji="0" lang="en-US" sz="1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ea"/>
              </a:rPr>
              <a:t> stones. </a:t>
            </a: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Now reasoning forward, the first player can ensure a win by removing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3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stones and leaving 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12</a:t>
            </a:r>
            <a:r>
              <a:rPr kumimoji="0" lang="en-US" sz="18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/>
          </p:cNvSpPr>
          <p:nvPr>
            <p:ph type="title"/>
          </p:nvPr>
        </p:nvSpPr>
        <p:spPr>
          <a:xfrm>
            <a:off x="1518047" y="944166"/>
            <a:ext cx="6322219" cy="541734"/>
          </a:xfrm>
        </p:spPr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Example (Backward Reasoning)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47725" y="1754981"/>
            <a:ext cx="6268641" cy="864394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Given two distinct positive real numbers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their arithmetic mean is (</a:t>
            </a:r>
            <a:r>
              <a:rPr kumimoji="0" lang="en-US" altLang="zh-CN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x+y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)/2 and their geometric mean is       ,the arithmetic mean is always greater than the geometric mean.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6072" y="2619375"/>
            <a:ext cx="6215063" cy="10325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Proof: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Suppose that x and y are distinct real numbers.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0660" name="Object 2"/>
          <p:cNvGraphicFramePr>
            <a:graphicFrameLocks noChangeAspect="1"/>
          </p:cNvGraphicFramePr>
          <p:nvPr/>
        </p:nvGraphicFramePr>
        <p:xfrm>
          <a:off x="4898231" y="2078831"/>
          <a:ext cx="489347" cy="407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8" r:id="rId4" imgW="304800" imgH="254000" progId="Equation.3">
                  <p:embed/>
                </p:oleObj>
              </mc:Choice>
              <mc:Fallback>
                <p:oleObj r:id="rId4" imgW="304800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8231" y="2078831"/>
                        <a:ext cx="489347" cy="4071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3"/>
          <p:cNvGraphicFramePr>
            <a:graphicFrameLocks noChangeAspect="1"/>
          </p:cNvGraphicFramePr>
          <p:nvPr/>
        </p:nvGraphicFramePr>
        <p:xfrm>
          <a:off x="2575322" y="3375422"/>
          <a:ext cx="1202531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" r:id="rId6" imgW="749300" imgH="228600" progId="Equation.3">
                  <p:embed/>
                </p:oleObj>
              </mc:Choice>
              <mc:Fallback>
                <p:oleObj r:id="rId6" imgW="7493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75322" y="3375422"/>
                        <a:ext cx="1202531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2" name="Object 4"/>
          <p:cNvGraphicFramePr>
            <a:graphicFrameLocks noChangeAspect="1"/>
          </p:cNvGraphicFramePr>
          <p:nvPr/>
        </p:nvGraphicFramePr>
        <p:xfrm>
          <a:off x="2283619" y="3699272"/>
          <a:ext cx="1916906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0" r:id="rId8" imgW="1193800" imgH="228600" progId="Equation.3">
                  <p:embed/>
                </p:oleObj>
              </mc:Choice>
              <mc:Fallback>
                <p:oleObj r:id="rId8" imgW="1193800" imgH="228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83619" y="3699272"/>
                        <a:ext cx="1916906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2300288" y="4020741"/>
          <a:ext cx="2162175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" r:id="rId10" imgW="1346200" imgH="228600" progId="Equation.3">
                  <p:embed/>
                </p:oleObj>
              </mc:Choice>
              <mc:Fallback>
                <p:oleObj r:id="rId10" imgW="13462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300288" y="4020741"/>
                        <a:ext cx="2162175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2319338" y="4342210"/>
          <a:ext cx="1629966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2" r:id="rId12" imgW="1016000" imgH="228600" progId="Equation.3">
                  <p:embed/>
                </p:oleObj>
              </mc:Choice>
              <mc:Fallback>
                <p:oleObj r:id="rId12" imgW="10160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19338" y="4342210"/>
                        <a:ext cx="1629966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2319338" y="4663679"/>
          <a:ext cx="1772841" cy="321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" r:id="rId14" imgW="1104900" imgH="228600" progId="Equation.3">
                  <p:embed/>
                </p:oleObj>
              </mc:Choice>
              <mc:Fallback>
                <p:oleObj r:id="rId14" imgW="11049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19338" y="4663679"/>
                        <a:ext cx="1772841" cy="321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332435" y="4967288"/>
          <a:ext cx="1854994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4" r:id="rId16" imgW="1155700" imgH="254000" progId="Equation.3">
                  <p:embed/>
                </p:oleObj>
              </mc:Choice>
              <mc:Fallback>
                <p:oleObj r:id="rId16" imgW="1155700" imgH="254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32435" y="4967288"/>
                        <a:ext cx="1854994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Box 14"/>
          <p:cNvSpPr txBox="1"/>
          <p:nvPr/>
        </p:nvSpPr>
        <p:spPr>
          <a:xfrm>
            <a:off x="1279922" y="5426869"/>
            <a:ext cx="241101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Q.E.D.</a:t>
            </a:r>
            <a:endParaRPr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Proof Strategy in Action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59632" y="2636912"/>
            <a:ext cx="6888807" cy="2035969"/>
          </a:xfrm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discovery process in mathematics: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Begin with exploring concepts and examples, asking questions, formulating conjectures, and attempting to settle these conjecture either by proof or by counterexample.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3333CC"/>
              </a:buClr>
              <a:buSzTx/>
              <a:buFont typeface="Wingdings" panose="05000000000000000000" pitchFamily="2" charset="2"/>
              <a:buNone/>
              <a:defRPr/>
            </a:pP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Proof and Disproof: </a:t>
            </a:r>
            <a:r>
              <a:rPr lang="en-US" altLang="zh-CN" dirty="0" err="1"/>
              <a:t>Tilings</a:t>
            </a:r>
            <a:endParaRPr lang="en-US" altLang="zh-CN" dirty="0"/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None/>
            </a:pPr>
            <a:r>
              <a:rPr lang="en-US" altLang="zh-CN" dirty="0"/>
              <a:t>Example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/>
              <a:t>: Can we tile the standard checkerboard using dominos?</a:t>
            </a:r>
          </a:p>
          <a:p>
            <a:pPr>
              <a:buNone/>
            </a:pPr>
            <a:r>
              <a:rPr lang="en-US" altLang="zh-CN" dirty="0"/>
              <a:t>Solution: Yes! One example provides a constructive existence proof.</a:t>
            </a:r>
          </a:p>
        </p:txBody>
      </p:sp>
      <p:pic>
        <p:nvPicPr>
          <p:cNvPr id="74755" name="Picture 3" descr="01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714750"/>
            <a:ext cx="1543050" cy="1543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6" name="Picture 4" descr="01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714750"/>
            <a:ext cx="431006" cy="758429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4757" name="Picture 5" descr="011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3714750"/>
            <a:ext cx="1428750" cy="15085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4758" name="TextBox 6"/>
          <p:cNvSpPr txBox="1"/>
          <p:nvPr/>
        </p:nvSpPr>
        <p:spPr>
          <a:xfrm>
            <a:off x="1600200" y="5257800"/>
            <a:ext cx="240030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The Standard Checkerboard</a:t>
            </a:r>
          </a:p>
        </p:txBody>
      </p:sp>
      <p:sp>
        <p:nvSpPr>
          <p:cNvPr id="74759" name="TextBox 7"/>
          <p:cNvSpPr txBox="1"/>
          <p:nvPr/>
        </p:nvSpPr>
        <p:spPr>
          <a:xfrm>
            <a:off x="3657600" y="4514850"/>
            <a:ext cx="131445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Two Dominoes</a:t>
            </a:r>
          </a:p>
        </p:txBody>
      </p:sp>
      <p:sp>
        <p:nvSpPr>
          <p:cNvPr id="74760" name="TextBox 8"/>
          <p:cNvSpPr txBox="1"/>
          <p:nvPr/>
        </p:nvSpPr>
        <p:spPr>
          <a:xfrm>
            <a:off x="5429250" y="5314950"/>
            <a:ext cx="188595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One Possible Solution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 err="1"/>
              <a:t>Tilings</a:t>
            </a:r>
            <a:endParaRPr lang="en-US" altLang="zh-CN" dirty="0"/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523875" y="2275285"/>
            <a:ext cx="7772400" cy="3842147"/>
          </a:xfrm>
        </p:spPr>
        <p:txBody>
          <a:bodyPr anchor="t" anchorCtr="0"/>
          <a:lstStyle/>
          <a:p>
            <a:pPr>
              <a:buNone/>
            </a:pPr>
            <a:r>
              <a:rPr lang="en-US" altLang="zh-CN" dirty="0"/>
              <a:t>   Example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altLang="zh-CN" dirty="0"/>
              <a:t>    Solution: </a:t>
            </a:r>
          </a:p>
          <a:p>
            <a:r>
              <a:rPr lang="en-US" altLang="zh-CN" dirty="0"/>
              <a:t>Our checkerboard has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64 </a:t>
            </a: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1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63</a:t>
            </a:r>
            <a:r>
              <a:rPr lang="en-US" altLang="zh-CN" dirty="0"/>
              <a:t> squares. </a:t>
            </a:r>
          </a:p>
          <a:p>
            <a:r>
              <a:rPr lang="en-US" altLang="zh-CN" dirty="0"/>
              <a:t>Since each domino has two squares, a board with a tiling must have an even number of squares.</a:t>
            </a:r>
          </a:p>
          <a:p>
            <a:r>
              <a:rPr lang="en-US" altLang="zh-CN" dirty="0"/>
              <a:t>The number  63 is not even. </a:t>
            </a:r>
          </a:p>
          <a:p>
            <a:r>
              <a:rPr lang="en-US" altLang="zh-CN" dirty="0"/>
              <a:t>We have a contradiction.</a:t>
            </a:r>
          </a:p>
          <a:p>
            <a:endParaRPr lang="en-US" altLang="zh-CN" dirty="0"/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258050" y="5143500"/>
            <a:ext cx="114300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00" strike="noStrike" noProof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 err="1"/>
              <a:t>Tilings</a:t>
            </a:r>
            <a:r>
              <a:rPr lang="en-US" altLang="zh-CN" dirty="0"/>
              <a:t> 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buNone/>
            </a:pPr>
            <a:r>
              <a:rPr lang="en-US" altLang="zh-CN" dirty="0"/>
              <a:t>   Example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zh-CN" dirty="0"/>
              <a:t>: Can we tile a board obtained by removing both the upper left and the lower right squares of a standard checkerboard? </a:t>
            </a:r>
          </a:p>
        </p:txBody>
      </p:sp>
      <p:pic>
        <p:nvPicPr>
          <p:cNvPr id="76803" name="Picture 3" descr="01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995613"/>
            <a:ext cx="1634729" cy="165854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6804" name="Picture 4" descr="011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3738563"/>
            <a:ext cx="431006" cy="75842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6805" name="TextBox 5"/>
          <p:cNvSpPr txBox="1"/>
          <p:nvPr/>
        </p:nvSpPr>
        <p:spPr>
          <a:xfrm>
            <a:off x="1209675" y="4767263"/>
            <a:ext cx="245745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Nonstandard Checkerboard</a:t>
            </a:r>
          </a:p>
        </p:txBody>
      </p:sp>
      <p:sp>
        <p:nvSpPr>
          <p:cNvPr id="76806" name="TextBox 6"/>
          <p:cNvSpPr txBox="1"/>
          <p:nvPr/>
        </p:nvSpPr>
        <p:spPr>
          <a:xfrm>
            <a:off x="4524375" y="4767263"/>
            <a:ext cx="120015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Dominoes</a:t>
            </a:r>
          </a:p>
        </p:txBody>
      </p:sp>
      <p:sp>
        <p:nvSpPr>
          <p:cNvPr id="76807" name="TextBox 7"/>
          <p:cNvSpPr txBox="1"/>
          <p:nvPr/>
        </p:nvSpPr>
        <p:spPr>
          <a:xfrm>
            <a:off x="3609975" y="5224463"/>
            <a:ext cx="2457450" cy="1066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00" i="1" dirty="0">
                <a:latin typeface="Arial" panose="020B0604020202020204" pitchFamily="34" charset="0"/>
                <a:ea typeface="宋体" panose="02010600030101010101" pitchFamily="2" charset="-122"/>
              </a:rPr>
              <a:t>Continued on next slide</a:t>
            </a:r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95234" name="Rectangle 3"/>
          <p:cNvSpPr>
            <a:spLocks noGrp="1"/>
          </p:cNvSpPr>
          <p:nvPr>
            <p:ph idx="1"/>
          </p:nvPr>
        </p:nvSpPr>
        <p:spPr>
          <a:xfrm>
            <a:off x="714375" y="1785938"/>
            <a:ext cx="7858125" cy="40719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Rules of inference </a:t>
            </a:r>
            <a:r>
              <a:rPr lang="en-US" altLang="zh-CN" sz="2800" b="0">
                <a:sym typeface="Symbol" panose="05050102010706020507" pitchFamily="18" charset="2"/>
              </a:rPr>
              <a:t>are simple argument forms whose correctness we can establish with truth tables.</a:t>
            </a:r>
            <a:endParaRPr lang="en-US" altLang="zh-CN" sz="2800" b="0">
              <a:solidFill>
                <a:srgbClr val="3333CC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 err="1"/>
              <a:t>Tilings</a:t>
            </a:r>
            <a:endParaRPr lang="en-US" altLang="zh-CN" dirty="0"/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/>
        <p:txBody>
          <a:bodyPr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dirty="0"/>
              <a:t>  Solution: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There are 62 squares in this board.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To tile it we need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31 </a:t>
            </a:r>
            <a:r>
              <a:rPr lang="en-US" altLang="zh-CN" dirty="0"/>
              <a:t>dominos. </a:t>
            </a:r>
          </a:p>
          <a:p>
            <a:pPr>
              <a:lnSpc>
                <a:spcPct val="90000"/>
              </a:lnSpc>
            </a:pPr>
            <a:r>
              <a:rPr lang="en-US" altLang="zh-CN" i="1" dirty="0"/>
              <a:t>Key fact</a:t>
            </a:r>
            <a:r>
              <a:rPr lang="en-US" altLang="zh-CN" dirty="0"/>
              <a:t>: Each domino covers one black and one white square.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Therefore the tiling covers 31 black squares and 31 white squares.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Our board has either 30 black squares and 32 white squares or 32 black squares and 30 white squares. 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Contradiction!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486650" y="5257800"/>
            <a:ext cx="114300" cy="1143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en-US" sz="100" strike="noStrike" noProof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The Role of Open Problems</a:t>
            </a:r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579835" y="2338388"/>
            <a:ext cx="7772400" cy="2674144"/>
          </a:xfrm>
        </p:spPr>
        <p:txBody>
          <a:bodyPr anchor="t" anchorCtr="0"/>
          <a:lstStyle/>
          <a:p>
            <a:r>
              <a:rPr lang="en-US" altLang="zh-CN" dirty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altLang="zh-CN" dirty="0"/>
              <a:t>   Fermat’s Last Theorem: The equation </a:t>
            </a:r>
            <a:r>
              <a:rPr lang="en-US" altLang="zh-CN" i="1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x</a:t>
            </a:r>
            <a:r>
              <a:rPr lang="en-US" altLang="zh-CN" i="1" baseline="300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baseline="30000" dirty="0"/>
              <a:t>  </a:t>
            </a:r>
            <a:r>
              <a:rPr lang="en-US" altLang="zh-CN" dirty="0"/>
              <a:t>+ </a:t>
            </a:r>
            <a:r>
              <a:rPr lang="en-US" altLang="zh-CN" i="1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y</a:t>
            </a:r>
            <a:r>
              <a:rPr lang="en-US" altLang="zh-CN" i="1" baseline="300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i="1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baseline="30000" dirty="0"/>
              <a:t>  </a:t>
            </a:r>
            <a:r>
              <a:rPr lang="en-US" altLang="zh-CN" dirty="0"/>
              <a:t>= </a:t>
            </a:r>
            <a:r>
              <a:rPr lang="en-US" altLang="zh-CN" i="1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z</a:t>
            </a:r>
            <a:r>
              <a:rPr lang="en-US" altLang="zh-CN" i="1" baseline="30000" dirty="0" err="1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endParaRPr lang="en-US" altLang="zh-CN" i="1" baseline="30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i="1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     </a:t>
            </a:r>
            <a:r>
              <a:rPr lang="en-US" altLang="zh-CN" dirty="0">
                <a:cs typeface="Cambria Math" panose="02040503050406030204" pitchFamily="18" charset="0"/>
              </a:rPr>
              <a:t>has no solutions in integers </a:t>
            </a:r>
            <a:r>
              <a:rPr lang="en-US" altLang="zh-CN" i="1" dirty="0">
                <a:cs typeface="Cambria Math" panose="02040503050406030204" pitchFamily="18" charset="0"/>
              </a:rPr>
              <a:t>x</a:t>
            </a:r>
            <a:r>
              <a:rPr lang="en-US" altLang="zh-CN" dirty="0">
                <a:cs typeface="Cambria Math" panose="02040503050406030204" pitchFamily="18" charset="0"/>
              </a:rPr>
              <a:t>, </a:t>
            </a:r>
            <a:r>
              <a:rPr lang="en-US" altLang="zh-CN" i="1" dirty="0">
                <a:cs typeface="Cambria Math" panose="02040503050406030204" pitchFamily="18" charset="0"/>
              </a:rPr>
              <a:t>y</a:t>
            </a:r>
            <a:r>
              <a:rPr lang="en-US" altLang="zh-CN" dirty="0">
                <a:cs typeface="Cambria Math" panose="02040503050406030204" pitchFamily="18" charset="0"/>
              </a:rPr>
              <a:t>, and </a:t>
            </a:r>
            <a:r>
              <a:rPr lang="en-US" altLang="zh-CN" i="1" dirty="0">
                <a:cs typeface="Cambria Math" panose="02040503050406030204" pitchFamily="18" charset="0"/>
              </a:rPr>
              <a:t>z</a:t>
            </a:r>
            <a:r>
              <a:rPr lang="en-US" altLang="zh-CN" dirty="0">
                <a:cs typeface="Cambria Math" panose="02040503050406030204" pitchFamily="18" charset="0"/>
              </a:rPr>
              <a:t>, with </a:t>
            </a:r>
            <a:r>
              <a:rPr lang="en-US" altLang="zh-CN" i="1" dirty="0">
                <a:cs typeface="Cambria Math" panose="02040503050406030204" pitchFamily="18" charset="0"/>
              </a:rPr>
              <a:t>xyz</a:t>
            </a: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≠0 whenever n is an integer with </a:t>
            </a:r>
            <a:r>
              <a:rPr lang="en-US" altLang="zh-CN" i="1" dirty="0">
                <a:latin typeface="Cambria Math" panose="02040503050406030204"/>
                <a:ea typeface="Cambria Math" panose="02040503050406030204"/>
              </a:rPr>
              <a:t>n</a:t>
            </a: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 &gt; 2.</a:t>
            </a:r>
          </a:p>
          <a:p>
            <a:pPr>
              <a:buNone/>
            </a:pPr>
            <a:endParaRPr lang="en-US" altLang="zh-CN" dirty="0">
              <a:latin typeface="Cambria Math" panose="02040503050406030204"/>
              <a:ea typeface="Cambria Math" panose="02040503050406030204"/>
            </a:endParaRPr>
          </a:p>
          <a:p>
            <a:pPr>
              <a:buNone/>
            </a:pP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   A proof was found by Andrew Wiles in the 1990s. </a:t>
            </a:r>
            <a:endParaRPr lang="en-US" altLang="zh-CN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An Open Problem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523875" y="2247900"/>
            <a:ext cx="7772400" cy="2938463"/>
          </a:xfrm>
        </p:spPr>
        <p:txBody>
          <a:bodyPr anchor="t" anchorCtr="0"/>
          <a:lstStyle/>
          <a:p>
            <a:pPr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/>
              <a:t> Conjecture: Let T be the transformation that sends an even integer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x</a:t>
            </a:r>
            <a:r>
              <a:rPr lang="en-US" altLang="zh-CN" dirty="0"/>
              <a:t>/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2 </a:t>
            </a:r>
            <a:r>
              <a:rPr lang="en-US" altLang="zh-CN" dirty="0"/>
              <a:t>and an odd integer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3</a:t>
            </a:r>
            <a:r>
              <a:rPr lang="en-US" altLang="zh-CN" i="1" dirty="0"/>
              <a:t>x</a:t>
            </a:r>
            <a:r>
              <a:rPr lang="en-US" altLang="zh-CN" dirty="0"/>
              <a:t> +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/>
              <a:t>. For all positive integers </a:t>
            </a:r>
            <a:r>
              <a:rPr lang="en-US" altLang="zh-CN" i="1" dirty="0"/>
              <a:t>x</a:t>
            </a:r>
            <a:r>
              <a:rPr lang="en-US" altLang="zh-CN" dirty="0"/>
              <a:t>, when we repeatedly apply the transformation T, we will eventually reach the integer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/>
              <a:t>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For example, starting with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13</a:t>
            </a:r>
            <a:r>
              <a:rPr lang="en-US" altLang="zh-CN" dirty="0"/>
              <a:t>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/>
              <a:t>   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13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3∙13 + 1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40,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40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40/2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20,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20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20/2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10,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     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10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10/2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5,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5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3∙5 + 1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16,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16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16/2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8,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     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8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8/2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4,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4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4/2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2, </a:t>
            </a:r>
            <a:r>
              <a:rPr lang="en-US" altLang="zh-CN" sz="1650" dirty="0"/>
              <a:t>T(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sz="1650" dirty="0"/>
              <a:t>) = </a:t>
            </a:r>
            <a:r>
              <a:rPr lang="en-US" altLang="zh-CN" sz="1650" dirty="0">
                <a:latin typeface="Cambria Math" panose="02040503050406030204" pitchFamily="18" charset="0"/>
                <a:cs typeface="Cambria Math" panose="02040503050406030204" pitchFamily="18" charset="0"/>
              </a:rPr>
              <a:t>2/2  </a:t>
            </a:r>
            <a:r>
              <a:rPr lang="en-US" altLang="zh-CN" sz="1650" dirty="0">
                <a:latin typeface="Cambria Math" panose="02040503050406030204"/>
                <a:ea typeface="Cambria Math" panose="02040503050406030204"/>
              </a:rPr>
              <a:t>= 1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Cambria Math" panose="02040503050406030204"/>
                <a:ea typeface="Cambria Math" panose="02040503050406030204"/>
              </a:rPr>
              <a:t>    The conjecture has been verified using computers up to </a:t>
            </a:r>
            <a:r>
              <a:rPr lang="en-US" altLang="zh-CN" sz="2100"/>
              <a:t>112589990684262400</a:t>
            </a:r>
            <a:r>
              <a:rPr lang="en-US" altLang="zh-CN">
                <a:latin typeface="Cambria Math" panose="02040503050406030204"/>
                <a:ea typeface="Cambria Math" panose="02040503050406030204"/>
              </a:rPr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Methods of Proofs</a:t>
            </a:r>
            <a:endParaRPr lang="en-US" altLang="zh-CN" dirty="0"/>
          </a:p>
        </p:txBody>
      </p:sp>
      <p:sp>
        <p:nvSpPr>
          <p:cNvPr id="80898" name="Rectangle 3"/>
          <p:cNvSpPr>
            <a:spLocks noGrp="1"/>
          </p:cNvSpPr>
          <p:nvPr>
            <p:ph idx="1"/>
          </p:nvPr>
        </p:nvSpPr>
        <p:spPr>
          <a:xfrm>
            <a:off x="1657350" y="1729979"/>
            <a:ext cx="5829300" cy="3842147"/>
          </a:xfrm>
        </p:spPr>
        <p:txBody>
          <a:bodyPr vert="horz" wrap="square" lIns="68580" tIns="34290" rIns="68580" bIns="34290" anchor="t" anchorCtr="0"/>
          <a:lstStyle/>
          <a:p>
            <a:pPr eaLnBrk="1" hangingPunct="1"/>
            <a:r>
              <a:rPr lang="en-US" altLang="zh-CN" sz="2100" b="0" dirty="0"/>
              <a:t>Direct proof</a:t>
            </a:r>
          </a:p>
          <a:p>
            <a:pPr eaLnBrk="1" hangingPunct="1"/>
            <a:r>
              <a:rPr lang="en-US" altLang="zh-CN" sz="2100" b="0" dirty="0"/>
              <a:t>Proof  by contraposition</a:t>
            </a:r>
            <a:r>
              <a:rPr lang="zh-CN" altLang="en-US" sz="2100" dirty="0"/>
              <a:t>（反证法）</a:t>
            </a:r>
            <a:endParaRPr lang="en-US" altLang="zh-CN" sz="2100" b="0" dirty="0"/>
          </a:p>
          <a:p>
            <a:pPr eaLnBrk="1" hangingPunct="1"/>
            <a:r>
              <a:rPr lang="en-US" altLang="zh-CN" sz="2100" b="0" dirty="0"/>
              <a:t>Vacuous proof </a:t>
            </a:r>
            <a:r>
              <a:rPr lang="zh-CN" altLang="en-US" sz="2100" dirty="0"/>
              <a:t>（空证明）</a:t>
            </a:r>
            <a:endParaRPr lang="en-US" altLang="zh-CN" sz="2100" b="0" dirty="0"/>
          </a:p>
          <a:p>
            <a:pPr eaLnBrk="1" hangingPunct="1"/>
            <a:r>
              <a:rPr lang="en-US" altLang="zh-CN" sz="2100" b="0" dirty="0"/>
              <a:t>Trivial proof </a:t>
            </a:r>
            <a:r>
              <a:rPr lang="zh-CN" altLang="en-US" sz="2100" b="0" dirty="0"/>
              <a:t>（平凡证明）</a:t>
            </a:r>
            <a:endParaRPr lang="en-US" altLang="zh-CN" sz="2100" b="0" dirty="0"/>
          </a:p>
          <a:p>
            <a:pPr eaLnBrk="1" hangingPunct="1"/>
            <a:r>
              <a:rPr lang="en-US" altLang="zh-CN" sz="2100" b="0" dirty="0"/>
              <a:t>Proof  by contradiction </a:t>
            </a:r>
            <a:r>
              <a:rPr lang="zh-CN" altLang="en-US" sz="2100" dirty="0"/>
              <a:t>（归谬证明法）</a:t>
            </a:r>
            <a:endParaRPr lang="en-US" altLang="zh-CN" sz="2100" b="0" dirty="0"/>
          </a:p>
          <a:p>
            <a:pPr eaLnBrk="1" hangingPunct="1"/>
            <a:r>
              <a:rPr lang="en-US" altLang="zh-CN" sz="2100" b="0" dirty="0"/>
              <a:t>Proof  by cases</a:t>
            </a:r>
          </a:p>
          <a:p>
            <a:pPr eaLnBrk="1" hangingPunct="1"/>
            <a:r>
              <a:rPr lang="en-US" altLang="zh-CN" sz="2100" b="0" dirty="0"/>
              <a:t>Existence proof</a:t>
            </a:r>
          </a:p>
          <a:p>
            <a:pPr eaLnBrk="1" hangingPunct="1"/>
            <a:r>
              <a:rPr lang="en-US" altLang="zh-CN" sz="2100" b="0" dirty="0"/>
              <a:t>Uniqueness proof</a:t>
            </a:r>
          </a:p>
          <a:p>
            <a:pPr eaLnBrk="1" hangingPunct="1"/>
            <a:r>
              <a:rPr lang="en-US" altLang="zh-CN" sz="2100" b="0" dirty="0"/>
              <a:t>Proof  by counterexample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altLang="zh-CN" dirty="0"/>
              <a:t>Additional Proof Methods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469106" y="2582466"/>
            <a:ext cx="7772400" cy="2462213"/>
          </a:xfrm>
        </p:spPr>
        <p:txBody>
          <a:bodyPr anchor="t" anchorCtr="0"/>
          <a:lstStyle/>
          <a:p>
            <a:r>
              <a:rPr lang="en-US" altLang="zh-CN" dirty="0"/>
              <a:t>Later we will see many other proof methods:</a:t>
            </a:r>
          </a:p>
          <a:p>
            <a:pPr lvl="1"/>
            <a:r>
              <a:rPr lang="en-US" altLang="zh-CN" dirty="0"/>
              <a:t>Mathematical induction</a:t>
            </a:r>
            <a:r>
              <a:rPr lang="zh-CN" altLang="en-US" dirty="0"/>
              <a:t>（数学归纳法）</a:t>
            </a:r>
            <a:r>
              <a:rPr lang="en-US" altLang="zh-CN" dirty="0"/>
              <a:t>, which is a useful method for proving statements of the form </a:t>
            </a:r>
            <a:r>
              <a:rPr lang="en-US" altLang="zh-CN" dirty="0">
                <a:sym typeface="Symbol" panose="05050102010706020507"/>
              </a:rPr>
              <a:t></a:t>
            </a:r>
            <a:r>
              <a:rPr lang="en-US" altLang="zh-CN" i="1" dirty="0">
                <a:sym typeface="Symbol" panose="05050102010706020507"/>
              </a:rPr>
              <a:t>n P</a:t>
            </a:r>
            <a:r>
              <a:rPr lang="en-US" altLang="zh-CN" dirty="0">
                <a:sym typeface="Symbol" panose="05050102010706020507"/>
              </a:rPr>
              <a:t>(</a:t>
            </a:r>
            <a:r>
              <a:rPr lang="en-US" altLang="zh-CN" i="1" dirty="0">
                <a:sym typeface="Symbol" panose="05050102010706020507"/>
              </a:rPr>
              <a:t>n</a:t>
            </a:r>
            <a:r>
              <a:rPr lang="en-US" altLang="zh-CN" dirty="0">
                <a:sym typeface="Symbol" panose="05050102010706020507"/>
              </a:rPr>
              <a:t>), where the domain consists of all positive integers.</a:t>
            </a:r>
          </a:p>
          <a:p>
            <a:pPr lvl="1"/>
            <a:r>
              <a:rPr lang="en-US" altLang="zh-CN" dirty="0">
                <a:sym typeface="Symbol" panose="05050102010706020507"/>
              </a:rPr>
              <a:t>Structural induction</a:t>
            </a:r>
            <a:r>
              <a:rPr lang="zh-CN" altLang="en-US" dirty="0"/>
              <a:t> （结构归纳法）</a:t>
            </a:r>
            <a:r>
              <a:rPr lang="en-US" altLang="zh-CN" dirty="0">
                <a:sym typeface="Symbol" panose="05050102010706020507"/>
              </a:rPr>
              <a:t>, which can be used to prove such results about recursively defined sets.</a:t>
            </a:r>
          </a:p>
          <a:p>
            <a:pPr lvl="1"/>
            <a:r>
              <a:rPr lang="en-US" altLang="zh-CN" dirty="0">
                <a:sym typeface="Symbol" panose="05050102010706020507"/>
              </a:rPr>
              <a:t>Cantor diagonalization</a:t>
            </a:r>
            <a:r>
              <a:rPr lang="zh-CN" altLang="en-US" dirty="0">
                <a:sym typeface="Symbol" panose="05050102010706020507"/>
              </a:rPr>
              <a:t>（康托尔对角线方法）</a:t>
            </a:r>
            <a:r>
              <a:rPr lang="en-US" altLang="zh-CN" dirty="0">
                <a:sym typeface="Symbol" panose="05050102010706020507"/>
              </a:rPr>
              <a:t> is used to prove results about the size of infinite sets.</a:t>
            </a:r>
          </a:p>
          <a:p>
            <a:pPr lvl="1"/>
            <a:r>
              <a:rPr lang="en-US" altLang="zh-CN" dirty="0">
                <a:sym typeface="Symbol" panose="05050102010706020507"/>
              </a:rPr>
              <a:t>Combinatorial proofs</a:t>
            </a:r>
            <a:r>
              <a:rPr lang="zh-CN" altLang="en-US" dirty="0">
                <a:sym typeface="Symbol" panose="05050102010706020507"/>
              </a:rPr>
              <a:t>（组合证明）</a:t>
            </a:r>
            <a:r>
              <a:rPr lang="en-US" altLang="zh-CN" dirty="0">
                <a:sym typeface="Symbol" panose="05050102010706020507"/>
              </a:rPr>
              <a:t> use counting arguments. 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68580" tIns="34290" rIns="68580" bIns="34290" anchor="ctr" anchorCtr="0"/>
          <a:lstStyle/>
          <a:p>
            <a:pPr eaLnBrk="1" hangingPunct="1"/>
            <a:r>
              <a:rPr lang="en-US" altLang="zh-CN" b="0" dirty="0"/>
              <a:t>Homework (Due on March 11)</a:t>
            </a:r>
            <a:endParaRPr lang="en-US" altLang="zh-CN" dirty="0"/>
          </a:p>
        </p:txBody>
      </p:sp>
      <p:sp>
        <p:nvSpPr>
          <p:cNvPr id="83970" name="Text Box 2"/>
          <p:cNvSpPr txBox="1"/>
          <p:nvPr/>
        </p:nvSpPr>
        <p:spPr>
          <a:xfrm>
            <a:off x="1678781" y="2518172"/>
            <a:ext cx="5786438" cy="829945"/>
          </a:xfrm>
          <a:prstGeom prst="rect">
            <a:avLst/>
          </a:prstGeom>
          <a:solidFill>
            <a:srgbClr val="C2FFF0"/>
          </a:solidFill>
          <a:ln w="9525">
            <a:noFill/>
          </a:ln>
          <a:effectLst>
            <a:outerShdw dist="107763" dir="2699999" algn="ctr" rotWithShape="0">
              <a:schemeClr val="bg2"/>
            </a:outerShdw>
          </a:effectLst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1.7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7, 8, 34</a:t>
            </a:r>
          </a:p>
          <a:p>
            <a:pPr>
              <a:buSzTx/>
            </a:pPr>
            <a:r>
              <a:rPr lang="en-US" altLang="zh-CN" sz="2400" dirty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Sec. 1.8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22, 24</a:t>
            </a:r>
            <a:endParaRPr lang="en-US" altLang="zh-CN" sz="2400" dirty="0">
              <a:solidFill>
                <a:srgbClr val="3333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97282" name="Rectangle 3"/>
          <p:cNvSpPr>
            <a:spLocks noGrp="1"/>
          </p:cNvSpPr>
          <p:nvPr>
            <p:ph idx="1"/>
          </p:nvPr>
        </p:nvSpPr>
        <p:spPr>
          <a:xfrm>
            <a:off x="571500" y="1571625"/>
            <a:ext cx="7858125" cy="40719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97283" name="组合 6"/>
          <p:cNvGrpSpPr/>
          <p:nvPr/>
        </p:nvGrpSpPr>
        <p:grpSpPr>
          <a:xfrm>
            <a:off x="928688" y="2214563"/>
            <a:ext cx="1643062" cy="1471612"/>
            <a:chOff x="1071538" y="2357430"/>
            <a:chExt cx="1643074" cy="1471172"/>
          </a:xfrm>
        </p:grpSpPr>
        <p:sp>
          <p:nvSpPr>
            <p:cNvPr id="97288" name="Text Box 5"/>
            <p:cNvSpPr txBox="1"/>
            <p:nvPr/>
          </p:nvSpPr>
          <p:spPr>
            <a:xfrm>
              <a:off x="1071538" y="2357430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97289" name="Line 6"/>
            <p:cNvSpPr/>
            <p:nvPr/>
          </p:nvSpPr>
          <p:spPr>
            <a:xfrm>
              <a:off x="1431908" y="3357562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组合 7"/>
          <p:cNvGrpSpPr/>
          <p:nvPr/>
        </p:nvGrpSpPr>
        <p:grpSpPr>
          <a:xfrm>
            <a:off x="2500313" y="2214563"/>
            <a:ext cx="6286500" cy="1471612"/>
            <a:chOff x="802671" y="2357429"/>
            <a:chExt cx="2180807" cy="933781"/>
          </a:xfrm>
        </p:grpSpPr>
        <p:sp>
          <p:nvSpPr>
            <p:cNvPr id="97286" name="Text Box 5"/>
            <p:cNvSpPr txBox="1"/>
            <p:nvPr/>
          </p:nvSpPr>
          <p:spPr>
            <a:xfrm>
              <a:off x="802671" y="2357429"/>
              <a:ext cx="2180807" cy="9337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It is snowing today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If it snows today, then we will go skiing </a:t>
              </a: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>
                  <a:latin typeface="Times New Roman" panose="02020603050405020304" pitchFamily="18" charset="0"/>
                  <a:sym typeface="Webdings" panose="05030102010509060703" pitchFamily="18" charset="2"/>
                </a:rPr>
                <a:t> We will go skiing</a:t>
              </a:r>
            </a:p>
          </p:txBody>
        </p:sp>
        <p:sp>
          <p:nvSpPr>
            <p:cNvPr id="97287" name="Line 6"/>
            <p:cNvSpPr/>
            <p:nvPr/>
          </p:nvSpPr>
          <p:spPr>
            <a:xfrm flipV="1">
              <a:off x="951362" y="2992232"/>
              <a:ext cx="19825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7285" name="文本框 1"/>
          <p:cNvSpPr txBox="1"/>
          <p:nvPr/>
        </p:nvSpPr>
        <p:spPr>
          <a:xfrm>
            <a:off x="1519238" y="4662488"/>
            <a:ext cx="3900487" cy="9525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modus ponens:肯定律 </a:t>
            </a:r>
          </a:p>
          <a:p>
            <a:pPr eaLnBrk="1" hangingPunct="1"/>
            <a:r>
              <a:rPr lang="en-US" altLang="zh-CN" sz="2800" b="1">
                <a:solidFill>
                  <a:srgbClr val="3333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modus tollens: 否定律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/>
          </p:cNvSpPr>
          <p:nvPr>
            <p:ph type="title"/>
          </p:nvPr>
        </p:nvSpPr>
        <p:spPr>
          <a:xfrm>
            <a:off x="142875" y="115888"/>
            <a:ext cx="8715375" cy="884237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400" b="0"/>
              <a:t>Rules of Inference for Propositional Logic</a:t>
            </a:r>
            <a:endParaRPr lang="en-US" altLang="zh-CN" sz="3400"/>
          </a:p>
        </p:txBody>
      </p:sp>
      <p:sp>
        <p:nvSpPr>
          <p:cNvPr id="99330" name="Rectangle 3"/>
          <p:cNvSpPr>
            <a:spLocks noGrp="1"/>
          </p:cNvSpPr>
          <p:nvPr>
            <p:ph idx="1"/>
          </p:nvPr>
        </p:nvSpPr>
        <p:spPr>
          <a:xfrm>
            <a:off x="611188" y="1052513"/>
            <a:ext cx="7858125" cy="407193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sym typeface="Symbol" panose="05050102010706020507" pitchFamily="18" charset="2"/>
              </a:rPr>
              <a:t>Modus ponens (Latin for mode that affirms)</a:t>
            </a:r>
          </a:p>
        </p:txBody>
      </p:sp>
      <p:grpSp>
        <p:nvGrpSpPr>
          <p:cNvPr id="99331" name="组合 6"/>
          <p:cNvGrpSpPr/>
          <p:nvPr/>
        </p:nvGrpSpPr>
        <p:grpSpPr>
          <a:xfrm>
            <a:off x="1116013" y="1628775"/>
            <a:ext cx="1643062" cy="1471613"/>
            <a:chOff x="1071538" y="2214589"/>
            <a:chExt cx="1643074" cy="1471172"/>
          </a:xfrm>
        </p:grpSpPr>
        <p:sp>
          <p:nvSpPr>
            <p:cNvPr id="99334" name="Text Box 5"/>
            <p:cNvSpPr txBox="1"/>
            <p:nvPr/>
          </p:nvSpPr>
          <p:spPr>
            <a:xfrm>
              <a:off x="1071538" y="2214589"/>
              <a:ext cx="1643074" cy="14711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    p</a:t>
              </a: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®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r>
                <a:rPr lang="en-US" altLang="zh-CN" sz="2800" i="1" u="sng">
                  <a:latin typeface="Times New Roman" panose="02020603050405020304" pitchFamily="18" charset="0"/>
                  <a:sym typeface="Webdings" panose="05030102010509060703" pitchFamily="18" charset="2"/>
                </a:rPr>
                <a:t>  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  <a:p>
              <a:pPr marL="457200" indent="-457200" eaLnBrk="1" hangingPunct="1">
                <a:spcBef>
                  <a:spcPct val="10000"/>
                </a:spcBef>
                <a:buFont typeface="Wingdings" panose="05000000000000000000" pitchFamily="2" charset="2"/>
              </a:pPr>
              <a:r>
                <a:rPr lang="en-US" altLang="zh-CN" sz="2800">
                  <a:latin typeface="Symbol" panose="05050102010706020507" pitchFamily="18" charset="2"/>
                  <a:sym typeface="Webdings" panose="05030102010509060703" pitchFamily="18" charset="2"/>
                </a:rPr>
                <a:t>\</a:t>
              </a:r>
              <a:r>
                <a:rPr lang="en-US" altLang="zh-CN" sz="2800" i="1">
                  <a:latin typeface="Times New Roman" panose="02020603050405020304" pitchFamily="18" charset="0"/>
                  <a:sym typeface="Webdings" panose="05030102010509060703" pitchFamily="18" charset="2"/>
                </a:rPr>
                <a:t>q</a:t>
              </a:r>
              <a:endParaRPr lang="en-US" altLang="zh-CN" sz="2800">
                <a:latin typeface="Times New Roman" panose="02020603050405020304" pitchFamily="18" charset="0"/>
                <a:sym typeface="Webdings" panose="05030102010509060703" pitchFamily="18" charset="2"/>
              </a:endParaRPr>
            </a:p>
          </p:txBody>
        </p:sp>
        <p:sp>
          <p:nvSpPr>
            <p:cNvPr id="99335" name="Line 6"/>
            <p:cNvSpPr/>
            <p:nvPr/>
          </p:nvSpPr>
          <p:spPr>
            <a:xfrm>
              <a:off x="1431908" y="3214421"/>
              <a:ext cx="7826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" name="矩形 9"/>
          <p:cNvSpPr/>
          <p:nvPr/>
        </p:nvSpPr>
        <p:spPr>
          <a:xfrm>
            <a:off x="827088" y="3141663"/>
            <a:ext cx="7643813" cy="8302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 valid argument can lead to an incorrect conclusion if one of its premises is wrong/false!</a:t>
            </a:r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47993"/>
              </p:ext>
            </p:extLst>
          </p:nvPr>
        </p:nvGraphicFramePr>
        <p:xfrm>
          <a:off x="3347864" y="4293096"/>
          <a:ext cx="25812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4" imgW="26546175" imgH="21507450" progId="Equation.3">
                  <p:embed/>
                </p:oleObj>
              </mc:Choice>
              <mc:Fallback>
                <p:oleObj r:id="rId4" imgW="26546175" imgH="2150745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7864" y="4293096"/>
                        <a:ext cx="2581275" cy="2089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a = b$ &amp; Premise\\&#10;2. $a^{2} = a\times b$ &amp; Multiply both sides of (1) by a\\&#10;3. $a^{2} - b^{2} = a\times b -b^{2}$ &amp;  Subtract $b^{2}$ from both sides of (2)\\&#10;4. $(a - b)(a + b) = b(a - b)$ &amp; Algebra on (3)\\&#10;5. $ a + b = b$&amp; Divide both sides by $a - b$\\&#10;6. $2b = b$ &amp; Replace a by b in (5) because $a = b$\\&#10;7. $2 = 1$&amp; Divide both sides of (6) by b\\&#10;&#10;\end{tabular}&#10;&#10;&#10;\end{document}"/>
  <p:tag name="IGUANATEXSIZE" val="20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5602</Words>
  <Application>Microsoft Office PowerPoint</Application>
  <PresentationFormat>全屏显示(4:3)</PresentationFormat>
  <Paragraphs>796</Paragraphs>
  <Slides>75</Slides>
  <Notes>60</Notes>
  <HiddenSlides>4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Gulim</vt:lpstr>
      <vt:lpstr>Gulim</vt:lpstr>
      <vt:lpstr>Monotype Sorts</vt:lpstr>
      <vt:lpstr>黑体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Webdings</vt:lpstr>
      <vt:lpstr>Wingdings</vt:lpstr>
      <vt:lpstr>1_默认设计模板</vt:lpstr>
      <vt:lpstr>MS_ClipArt_Gallery.2</vt:lpstr>
      <vt:lpstr>Equation.3</vt:lpstr>
      <vt:lpstr>Chapter 1   The Foundations: Logic and Proofs</vt:lpstr>
      <vt:lpstr>Valid Arguments(有效论断/论证)</vt:lpstr>
      <vt:lpstr>Valid Arguments in Propositional Logic</vt:lpstr>
      <vt:lpstr>Valid Arguments in Propositional Logic</vt:lpstr>
      <vt:lpstr>Valid Arguments in Propositional Logic</vt:lpstr>
      <vt:lpstr>Valid Arguments in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Rules of Inference for Propositional Logic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Using Rules of Inference to Build Arguments</vt:lpstr>
      <vt:lpstr>Fallacies （谬论/误）</vt:lpstr>
      <vt:lpstr>Rules of Inference for Quantified Statements</vt:lpstr>
      <vt:lpstr>Rules of Inference for Quantified Statements</vt:lpstr>
      <vt:lpstr>Rules of Inference for Quantified Statements</vt:lpstr>
      <vt:lpstr>Combining Rules of Inference  for Propositions and Quantified Statements</vt:lpstr>
      <vt:lpstr>Combining Rules of Inference  for Propositions and Quantified Statements</vt:lpstr>
      <vt:lpstr>Combining Rules of Inference  for Propositions and Quantified Statements</vt:lpstr>
      <vt:lpstr>Homework</vt:lpstr>
      <vt:lpstr>Chapter 1   The Foundations: Logic and Proofs</vt:lpstr>
      <vt:lpstr>Introduction to Proofs</vt:lpstr>
      <vt:lpstr>Section Summary</vt:lpstr>
      <vt:lpstr>Some Terminology</vt:lpstr>
      <vt:lpstr>Understanding How Theorems Are Stated</vt:lpstr>
      <vt:lpstr>Proofs of Mathematical Statements</vt:lpstr>
      <vt:lpstr>Formal Proofs vs. Informal Proofs</vt:lpstr>
      <vt:lpstr>Methods of Proving Theorems</vt:lpstr>
      <vt:lpstr>Direct Proofs</vt:lpstr>
      <vt:lpstr> If n is odd, then n2 is odd. </vt:lpstr>
      <vt:lpstr>Proof by Contraposition</vt:lpstr>
      <vt:lpstr> A perfect number is not a prime.</vt:lpstr>
      <vt:lpstr>Vacuous Proof （空证/空虚的）</vt:lpstr>
      <vt:lpstr>Trivial Proof</vt:lpstr>
      <vt:lpstr>Proof  p by Contradiction</vt:lpstr>
      <vt:lpstr>There is no largest prime number</vt:lpstr>
      <vt:lpstr>Proof  p ® q by Contradiction</vt:lpstr>
      <vt:lpstr>PowerPoint 演示文稿</vt:lpstr>
      <vt:lpstr>Proofs of Equivalence</vt:lpstr>
      <vt:lpstr>Mistakes in Proofs</vt:lpstr>
      <vt:lpstr>What is wrong with this?</vt:lpstr>
      <vt:lpstr>Chapter 1   The Foundations: Logic and Proofs</vt:lpstr>
      <vt:lpstr>Section Summary</vt:lpstr>
      <vt:lpstr>Proof by Cases and Exhaustive Proof </vt:lpstr>
      <vt:lpstr>Proof by Cases</vt:lpstr>
      <vt:lpstr>Proof by Cases</vt:lpstr>
      <vt:lpstr>Existence Proof</vt:lpstr>
      <vt:lpstr>Example (Constructive existence proof)</vt:lpstr>
      <vt:lpstr>Example (Nonconstructive existence proof)</vt:lpstr>
      <vt:lpstr>Uniqueness  Proof</vt:lpstr>
      <vt:lpstr>Uniqueness  Proof</vt:lpstr>
      <vt:lpstr>Proof Strategies</vt:lpstr>
      <vt:lpstr>Proof Strategies for proving p → q </vt:lpstr>
      <vt:lpstr>Backward Reasoning </vt:lpstr>
      <vt:lpstr>Example (Backward Reasoning)</vt:lpstr>
      <vt:lpstr>Proof Strategy in Action</vt:lpstr>
      <vt:lpstr>Proof and Disproof: Tilings</vt:lpstr>
      <vt:lpstr>Tilings</vt:lpstr>
      <vt:lpstr>Tilings </vt:lpstr>
      <vt:lpstr>Tilings</vt:lpstr>
      <vt:lpstr>The Role of Open Problems</vt:lpstr>
      <vt:lpstr>An Open Problem</vt:lpstr>
      <vt:lpstr>Methods of Proofs</vt:lpstr>
      <vt:lpstr>Additional Proof Methods</vt:lpstr>
      <vt:lpstr>Homework (Due on March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  The Foundations: Logic and Proofs</dc:title>
  <dc:creator/>
  <cp:lastModifiedBy>liming</cp:lastModifiedBy>
  <cp:revision>91</cp:revision>
  <dcterms:created xsi:type="dcterms:W3CDTF">2014-03-06T04:39:00Z</dcterms:created>
  <dcterms:modified xsi:type="dcterms:W3CDTF">2024-03-07T00:49:52Z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FCCAE8107C53428B93F93E351936D977</vt:lpwstr>
  </property>
</Properties>
</file>