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Lst>
  <p:notesMasterIdLst>
    <p:notesMasterId r:id="rId74"/>
  </p:notesMasterIdLst>
  <p:handoutMasterIdLst>
    <p:handoutMasterId r:id="rId75"/>
  </p:handoutMasterIdLst>
  <p:sldIdLst>
    <p:sldId id="485" r:id="rId4"/>
    <p:sldId id="487" r:id="rId5"/>
    <p:sldId id="568" r:id="rId6"/>
    <p:sldId id="532" r:id="rId7"/>
    <p:sldId id="701" r:id="rId8"/>
    <p:sldId id="705" r:id="rId9"/>
    <p:sldId id="702" r:id="rId10"/>
    <p:sldId id="703" r:id="rId11"/>
    <p:sldId id="704" r:id="rId12"/>
    <p:sldId id="408" r:id="rId13"/>
    <p:sldId id="409" r:id="rId14"/>
    <p:sldId id="410" r:id="rId15"/>
    <p:sldId id="411" r:id="rId16"/>
    <p:sldId id="412" r:id="rId17"/>
    <p:sldId id="413" r:id="rId18"/>
    <p:sldId id="414" r:id="rId19"/>
    <p:sldId id="441" r:id="rId20"/>
    <p:sldId id="416" r:id="rId21"/>
    <p:sldId id="417" r:id="rId22"/>
    <p:sldId id="418" r:id="rId23"/>
    <p:sldId id="419" r:id="rId24"/>
    <p:sldId id="420" r:id="rId25"/>
    <p:sldId id="445" r:id="rId26"/>
    <p:sldId id="421" r:id="rId27"/>
    <p:sldId id="443" r:id="rId28"/>
    <p:sldId id="452" r:id="rId29"/>
    <p:sldId id="425" r:id="rId30"/>
    <p:sldId id="426" r:id="rId31"/>
    <p:sldId id="427" r:id="rId32"/>
    <p:sldId id="428" r:id="rId33"/>
    <p:sldId id="429" r:id="rId34"/>
    <p:sldId id="430" r:id="rId35"/>
    <p:sldId id="447" r:id="rId36"/>
    <p:sldId id="431" r:id="rId37"/>
    <p:sldId id="432" r:id="rId38"/>
    <p:sldId id="433" r:id="rId39"/>
    <p:sldId id="434" r:id="rId40"/>
    <p:sldId id="435" r:id="rId41"/>
    <p:sldId id="448" r:id="rId42"/>
    <p:sldId id="436" r:id="rId43"/>
    <p:sldId id="437" r:id="rId44"/>
    <p:sldId id="438" r:id="rId45"/>
    <p:sldId id="700" r:id="rId46"/>
    <p:sldId id="569" r:id="rId47"/>
    <p:sldId id="570" r:id="rId48"/>
    <p:sldId id="697" r:id="rId49"/>
    <p:sldId id="698" r:id="rId50"/>
    <p:sldId id="571" r:id="rId51"/>
    <p:sldId id="572" r:id="rId52"/>
    <p:sldId id="573" r:id="rId53"/>
    <p:sldId id="574" r:id="rId54"/>
    <p:sldId id="580" r:id="rId55"/>
    <p:sldId id="575" r:id="rId56"/>
    <p:sldId id="576" r:id="rId57"/>
    <p:sldId id="577" r:id="rId58"/>
    <p:sldId id="578" r:id="rId59"/>
    <p:sldId id="579" r:id="rId60"/>
    <p:sldId id="581" r:id="rId61"/>
    <p:sldId id="582" r:id="rId62"/>
    <p:sldId id="583" r:id="rId63"/>
    <p:sldId id="584" r:id="rId64"/>
    <p:sldId id="585" r:id="rId65"/>
    <p:sldId id="586" r:id="rId66"/>
    <p:sldId id="587" r:id="rId67"/>
    <p:sldId id="588" r:id="rId68"/>
    <p:sldId id="589" r:id="rId69"/>
    <p:sldId id="590" r:id="rId70"/>
    <p:sldId id="591" r:id="rId71"/>
    <p:sldId id="592" r:id="rId72"/>
    <p:sldId id="699" r:id="rId73"/>
  </p:sldIdLst>
  <p:sldSz cx="12192000" cy="6858000"/>
  <p:notesSz cx="6858000" cy="9144000"/>
  <p:defaultTextStyle>
    <a:defPPr>
      <a:defRPr lang="en-US"/>
    </a:defPPr>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vl6pPr marL="2286000" lvl="5"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6pPr>
    <a:lvl7pPr marL="2743200" lvl="6"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7pPr>
    <a:lvl8pPr marL="3200400" lvl="7"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8pPr>
    <a:lvl9pPr marL="3657600" lvl="8"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0C0C0"/>
    <a:srgbClr val="3333FF"/>
    <a:srgbClr val="000099"/>
    <a:srgbClr val="0066FF"/>
    <a:srgbClr val="008000"/>
    <a:srgbClr val="FF66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7"/>
    <p:restoredTop sz="70961"/>
  </p:normalViewPr>
  <p:slideViewPr>
    <p:cSldViewPr showGuides="1">
      <p:cViewPr varScale="1">
        <p:scale>
          <a:sx n="70" d="100"/>
          <a:sy n="70" d="100"/>
        </p:scale>
        <p:origin x="24" y="5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8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png"/><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19050" tIns="0" rIns="19050" bIns="0" numCol="1" anchor="t" anchorCtr="0" compatLnSpc="1"/>
          <a:lstStyle>
            <a:lvl1pPr algn="l">
              <a:spcBef>
                <a:spcPct val="0"/>
              </a:spcBef>
              <a:buFontTx/>
              <a:buNone/>
              <a:defRPr sz="1000" b="0" i="1">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19050" tIns="0" rIns="19050" bIns="0" numCol="1" anchor="t" anchorCtr="0" compatLnSpc="1"/>
          <a:lstStyle>
            <a:lvl1pPr>
              <a:spcBef>
                <a:spcPct val="0"/>
              </a:spcBef>
              <a:buFontTx/>
              <a:buNone/>
              <a:defRPr sz="1000" b="0" i="1">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noRot="1" noChangeAspect="1" noTextEdit="1"/>
          </p:cNvSpPr>
          <p:nvPr>
            <p:ph type="sldImg"/>
          </p:nvPr>
        </p:nvSpPr>
        <p:spPr>
          <a:xfrm>
            <a:off x="392113" y="692150"/>
            <a:ext cx="6073775"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19050" tIns="0" rIns="19050" bIns="0" numCol="1" anchor="b" anchorCtr="0" compatLnSpc="1"/>
          <a:lstStyle>
            <a:lvl1pPr algn="l">
              <a:spcBef>
                <a:spcPct val="0"/>
              </a:spcBef>
              <a:buFontTx/>
              <a:buNone/>
              <a:defRPr sz="1000" b="0" i="1">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19050" tIns="0" rIns="19050" bIns="0" numCol="1" anchor="b" anchorCtr="0" compatLnSpc="1"/>
          <a:lstStyle/>
          <a:p>
            <a:pPr lvl="0" fontAlgn="base">
              <a:spcBef>
                <a:spcPct val="0"/>
              </a:spcBef>
              <a:buFontTx/>
              <a:buNone/>
            </a:pPr>
            <a:fld id="{9A0DB2DC-4C9A-4742-B13C-FB6460FD3503}" type="slidenum">
              <a:rPr lang="zh-CN" altLang="en-US" sz="1000" b="0" i="1" strike="noStrike" noProof="1" dirty="0">
                <a:latin typeface="Arial" panose="020B0604020202020204" pitchFamily="34" charset="0"/>
                <a:ea typeface="宋体" panose="02010600030101010101" pitchFamily="2" charset="-122"/>
                <a:cs typeface="+mn-cs"/>
              </a:rPr>
              <a:t>‹#›</a:t>
            </a:fld>
            <a:endParaRPr lang="zh-CN" altLang="en-US" sz="1000" b="0" i="1" strike="noStrike" noProof="1">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13</a:t>
            </a:fld>
            <a:endParaRPr lang="zh-CN" altLang="en-US" sz="1000" b="0" i="1" dirty="0">
              <a:latin typeface="Arial" panose="020B0604020202020204" pitchFamily="34" charset="0"/>
              <a:ea typeface="宋体" panose="02010600030101010101" pitchFamily="2" charset="-122"/>
            </a:endParaRPr>
          </a:p>
        </p:txBody>
      </p:sp>
      <p:sp>
        <p:nvSpPr>
          <p:cNvPr id="37890" name="Rectangle 2"/>
          <p:cNvSpPr>
            <a:spLocks noGrp="1" noRot="1" noChangeAspect="1" noTextEdit="1"/>
          </p:cNvSpPr>
          <p:nvPr>
            <p:ph type="sldImg"/>
          </p:nvPr>
        </p:nvSpPr>
        <p:spPr>
          <a:xfrm>
            <a:off x="381000" y="685800"/>
            <a:ext cx="6096000" cy="3429000"/>
          </a:xfrm>
        </p:spPr>
      </p:sp>
      <p:sp>
        <p:nvSpPr>
          <p:cNvPr id="3789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14</a:t>
            </a:fld>
            <a:endParaRPr lang="zh-CN" altLang="en-US" sz="1000" b="0" i="1" dirty="0">
              <a:latin typeface="Arial" panose="020B0604020202020204" pitchFamily="34" charset="0"/>
              <a:ea typeface="宋体" panose="02010600030101010101" pitchFamily="2" charset="-122"/>
            </a:endParaRPr>
          </a:p>
        </p:txBody>
      </p:sp>
      <p:sp>
        <p:nvSpPr>
          <p:cNvPr id="39938" name="Rectangle 2"/>
          <p:cNvSpPr>
            <a:spLocks noGrp="1" noRot="1" noChangeAspect="1" noTextEdit="1"/>
          </p:cNvSpPr>
          <p:nvPr>
            <p:ph type="sldImg"/>
          </p:nvPr>
        </p:nvSpPr>
        <p:spPr>
          <a:xfrm>
            <a:off x="381000" y="685800"/>
            <a:ext cx="6096000" cy="3429000"/>
          </a:xfrm>
        </p:spPr>
      </p:sp>
      <p:sp>
        <p:nvSpPr>
          <p:cNvPr id="3993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15</a:t>
            </a:fld>
            <a:endParaRPr lang="zh-CN" altLang="en-US" sz="1000" b="0" i="1" dirty="0">
              <a:latin typeface="Arial" panose="020B0604020202020204" pitchFamily="34" charset="0"/>
              <a:ea typeface="宋体" panose="02010600030101010101" pitchFamily="2" charset="-122"/>
            </a:endParaRPr>
          </a:p>
        </p:txBody>
      </p:sp>
      <p:sp>
        <p:nvSpPr>
          <p:cNvPr id="41986" name="Rectangle 2"/>
          <p:cNvSpPr>
            <a:spLocks noGrp="1" noRot="1" noChangeAspect="1" noTextEdit="1"/>
          </p:cNvSpPr>
          <p:nvPr>
            <p:ph type="sldImg"/>
          </p:nvPr>
        </p:nvSpPr>
        <p:spPr>
          <a:xfrm>
            <a:off x="381000" y="685800"/>
            <a:ext cx="6096000" cy="3429000"/>
          </a:xfrm>
        </p:spPr>
      </p:sp>
      <p:sp>
        <p:nvSpPr>
          <p:cNvPr id="4198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16</a:t>
            </a:fld>
            <a:endParaRPr lang="zh-CN" altLang="en-US" sz="1000" b="0" i="1" dirty="0">
              <a:latin typeface="Arial" panose="020B0604020202020204" pitchFamily="34" charset="0"/>
              <a:ea typeface="宋体" panose="02010600030101010101" pitchFamily="2" charset="-122"/>
            </a:endParaRPr>
          </a:p>
        </p:txBody>
      </p:sp>
      <p:sp>
        <p:nvSpPr>
          <p:cNvPr id="44034" name="Rectangle 2"/>
          <p:cNvSpPr>
            <a:spLocks noGrp="1" noRot="1" noChangeAspect="1" noTextEdit="1"/>
          </p:cNvSpPr>
          <p:nvPr>
            <p:ph type="sldImg"/>
          </p:nvPr>
        </p:nvSpPr>
        <p:spPr>
          <a:xfrm>
            <a:off x="381000" y="685800"/>
            <a:ext cx="6096000" cy="3429000"/>
          </a:xfrm>
        </p:spPr>
      </p:sp>
      <p:sp>
        <p:nvSpPr>
          <p:cNvPr id="4403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17</a:t>
            </a:fld>
            <a:endParaRPr lang="zh-CN" altLang="en-US" sz="1000" b="0" i="1" dirty="0">
              <a:latin typeface="Arial" panose="020B0604020202020204" pitchFamily="34" charset="0"/>
              <a:ea typeface="宋体" panose="02010600030101010101" pitchFamily="2" charset="-122"/>
            </a:endParaRPr>
          </a:p>
        </p:txBody>
      </p:sp>
      <p:sp>
        <p:nvSpPr>
          <p:cNvPr id="46082" name="Rectangle 2"/>
          <p:cNvSpPr>
            <a:spLocks noGrp="1" noRot="1" noChangeAspect="1" noTextEdit="1"/>
          </p:cNvSpPr>
          <p:nvPr>
            <p:ph type="sldImg"/>
          </p:nvPr>
        </p:nvSpPr>
        <p:spPr>
          <a:xfrm>
            <a:off x="381000" y="685800"/>
            <a:ext cx="6096000" cy="3429000"/>
          </a:xfrm>
        </p:spPr>
      </p:sp>
      <p:sp>
        <p:nvSpPr>
          <p:cNvPr id="4608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18</a:t>
            </a:fld>
            <a:endParaRPr lang="zh-CN" altLang="en-US" sz="1000" b="0" i="1" dirty="0">
              <a:latin typeface="Arial" panose="020B0604020202020204" pitchFamily="34" charset="0"/>
              <a:ea typeface="宋体" panose="02010600030101010101" pitchFamily="2" charset="-122"/>
            </a:endParaRPr>
          </a:p>
        </p:txBody>
      </p:sp>
      <p:sp>
        <p:nvSpPr>
          <p:cNvPr id="48130" name="Rectangle 2"/>
          <p:cNvSpPr>
            <a:spLocks noGrp="1" noRot="1" noChangeAspect="1" noTextEdit="1"/>
          </p:cNvSpPr>
          <p:nvPr>
            <p:ph type="sldImg"/>
          </p:nvPr>
        </p:nvSpPr>
        <p:spPr>
          <a:xfrm>
            <a:off x="381000" y="685800"/>
            <a:ext cx="6096000" cy="3429000"/>
          </a:xfrm>
        </p:spPr>
      </p:sp>
      <p:sp>
        <p:nvSpPr>
          <p:cNvPr id="4813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19</a:t>
            </a:fld>
            <a:endParaRPr lang="zh-CN" altLang="en-US" sz="1000" b="0" i="1" dirty="0">
              <a:latin typeface="Arial" panose="020B0604020202020204" pitchFamily="34" charset="0"/>
              <a:ea typeface="宋体" panose="02010600030101010101" pitchFamily="2" charset="-122"/>
            </a:endParaRPr>
          </a:p>
        </p:txBody>
      </p:sp>
      <p:sp>
        <p:nvSpPr>
          <p:cNvPr id="50178" name="Rectangle 2"/>
          <p:cNvSpPr>
            <a:spLocks noGrp="1" noRot="1" noChangeAspect="1" noTextEdit="1"/>
          </p:cNvSpPr>
          <p:nvPr>
            <p:ph type="sldImg"/>
          </p:nvPr>
        </p:nvSpPr>
        <p:spPr>
          <a:xfrm>
            <a:off x="381000" y="685800"/>
            <a:ext cx="6096000" cy="3429000"/>
          </a:xfrm>
        </p:spPr>
      </p:sp>
      <p:sp>
        <p:nvSpPr>
          <p:cNvPr id="5017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20</a:t>
            </a:fld>
            <a:endParaRPr lang="zh-CN" altLang="en-US" sz="1000" b="0" i="1" dirty="0">
              <a:latin typeface="Arial" panose="020B0604020202020204" pitchFamily="34" charset="0"/>
              <a:ea typeface="宋体" panose="02010600030101010101" pitchFamily="2" charset="-122"/>
            </a:endParaRPr>
          </a:p>
        </p:txBody>
      </p:sp>
      <p:sp>
        <p:nvSpPr>
          <p:cNvPr id="52226" name="Rectangle 2"/>
          <p:cNvSpPr>
            <a:spLocks noGrp="1" noRot="1" noChangeAspect="1" noTextEdit="1"/>
          </p:cNvSpPr>
          <p:nvPr>
            <p:ph type="sldImg"/>
          </p:nvPr>
        </p:nvSpPr>
        <p:spPr>
          <a:xfrm>
            <a:off x="381000" y="685800"/>
            <a:ext cx="6096000" cy="3429000"/>
          </a:xfrm>
        </p:spPr>
      </p:sp>
      <p:sp>
        <p:nvSpPr>
          <p:cNvPr id="5222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21</a:t>
            </a:fld>
            <a:endParaRPr lang="zh-CN" altLang="en-US" sz="1000" b="0" i="1" dirty="0">
              <a:latin typeface="Arial" panose="020B0604020202020204" pitchFamily="34" charset="0"/>
              <a:ea typeface="宋体" panose="02010600030101010101" pitchFamily="2" charset="-122"/>
            </a:endParaRPr>
          </a:p>
        </p:txBody>
      </p:sp>
      <p:sp>
        <p:nvSpPr>
          <p:cNvPr id="54274" name="Rectangle 2"/>
          <p:cNvSpPr>
            <a:spLocks noGrp="1" noRot="1" noChangeAspect="1" noTextEdit="1"/>
          </p:cNvSpPr>
          <p:nvPr>
            <p:ph type="sldImg"/>
          </p:nvPr>
        </p:nvSpPr>
        <p:spPr>
          <a:xfrm>
            <a:off x="381000" y="685800"/>
            <a:ext cx="6096000" cy="3429000"/>
          </a:xfrm>
        </p:spPr>
      </p:sp>
      <p:sp>
        <p:nvSpPr>
          <p:cNvPr id="5427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22</a:t>
            </a:fld>
            <a:endParaRPr lang="zh-CN" altLang="en-US" sz="1000" b="0" i="1" dirty="0">
              <a:latin typeface="Arial" panose="020B0604020202020204" pitchFamily="34" charset="0"/>
              <a:ea typeface="宋体" panose="02010600030101010101" pitchFamily="2" charset="-122"/>
            </a:endParaRPr>
          </a:p>
        </p:txBody>
      </p:sp>
      <p:sp>
        <p:nvSpPr>
          <p:cNvPr id="56322" name="Rectangle 2"/>
          <p:cNvSpPr>
            <a:spLocks noGrp="1" noRot="1" noChangeAspect="1" noTextEdit="1"/>
          </p:cNvSpPr>
          <p:nvPr>
            <p:ph type="sldImg"/>
          </p:nvPr>
        </p:nvSpPr>
        <p:spPr>
          <a:xfrm>
            <a:off x="381000" y="685800"/>
            <a:ext cx="6096000" cy="3429000"/>
          </a:xfrm>
        </p:spPr>
      </p:sp>
      <p:sp>
        <p:nvSpPr>
          <p:cNvPr id="56323"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https://zhuanlan.zhihu.com/p/633885698 </a:t>
            </a:r>
            <a:r>
              <a:rPr lang="zh-CN" altLang="en-US" dirty="0"/>
              <a:t>集合介绍 </a:t>
            </a:r>
          </a:p>
        </p:txBody>
      </p:sp>
    </p:spTree>
    <p:extLst>
      <p:ext uri="{BB962C8B-B14F-4D97-AF65-F5344CB8AC3E}">
        <p14:creationId xmlns:p14="http://schemas.microsoft.com/office/powerpoint/2010/main" val="3662529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23</a:t>
            </a:fld>
            <a:endParaRPr lang="zh-CN" altLang="en-US" sz="1000" b="0" i="1" dirty="0">
              <a:latin typeface="Arial" panose="020B0604020202020204" pitchFamily="34" charset="0"/>
              <a:ea typeface="宋体" panose="02010600030101010101" pitchFamily="2" charset="-122"/>
            </a:endParaRPr>
          </a:p>
        </p:txBody>
      </p:sp>
      <p:sp>
        <p:nvSpPr>
          <p:cNvPr id="58370" name="Rectangle 2"/>
          <p:cNvSpPr>
            <a:spLocks noGrp="1" noRot="1" noChangeAspect="1" noTextEdit="1"/>
          </p:cNvSpPr>
          <p:nvPr>
            <p:ph type="sldImg"/>
          </p:nvPr>
        </p:nvSpPr>
        <p:spPr>
          <a:xfrm>
            <a:off x="381000" y="685800"/>
            <a:ext cx="6096000" cy="3429000"/>
          </a:xfrm>
        </p:spPr>
      </p:sp>
      <p:sp>
        <p:nvSpPr>
          <p:cNvPr id="5837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24</a:t>
            </a:fld>
            <a:endParaRPr lang="zh-CN" altLang="en-US" sz="1000" b="0" i="1" dirty="0">
              <a:latin typeface="Arial" panose="020B0604020202020204" pitchFamily="34" charset="0"/>
              <a:ea typeface="宋体" panose="02010600030101010101" pitchFamily="2" charset="-122"/>
            </a:endParaRPr>
          </a:p>
        </p:txBody>
      </p:sp>
      <p:sp>
        <p:nvSpPr>
          <p:cNvPr id="60418" name="Rectangle 2"/>
          <p:cNvSpPr>
            <a:spLocks noGrp="1" noRot="1" noChangeAspect="1" noTextEdit="1"/>
          </p:cNvSpPr>
          <p:nvPr>
            <p:ph type="sldImg"/>
          </p:nvPr>
        </p:nvSpPr>
        <p:spPr>
          <a:xfrm>
            <a:off x="381000" y="685800"/>
            <a:ext cx="6096000" cy="3429000"/>
          </a:xfrm>
        </p:spPr>
      </p:sp>
      <p:sp>
        <p:nvSpPr>
          <p:cNvPr id="6041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25</a:t>
            </a:fld>
            <a:endParaRPr lang="zh-CN" altLang="en-US" sz="1000" b="0" i="1" dirty="0">
              <a:latin typeface="Arial" panose="020B0604020202020204" pitchFamily="34" charset="0"/>
              <a:ea typeface="宋体" panose="02010600030101010101" pitchFamily="2" charset="-122"/>
            </a:endParaRPr>
          </a:p>
        </p:txBody>
      </p:sp>
      <p:sp>
        <p:nvSpPr>
          <p:cNvPr id="62466" name="Rectangle 2"/>
          <p:cNvSpPr>
            <a:spLocks noGrp="1" noRot="1" noChangeAspect="1" noTextEdit="1"/>
          </p:cNvSpPr>
          <p:nvPr>
            <p:ph type="sldImg"/>
          </p:nvPr>
        </p:nvSpPr>
        <p:spPr>
          <a:xfrm>
            <a:off x="381000" y="685800"/>
            <a:ext cx="6096000" cy="3429000"/>
          </a:xfrm>
        </p:spPr>
      </p:sp>
      <p:sp>
        <p:nvSpPr>
          <p:cNvPr id="6246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26</a:t>
            </a:fld>
            <a:endParaRPr lang="zh-CN" altLang="en-US" sz="1000" b="0" i="1" dirty="0">
              <a:latin typeface="Arial" panose="020B0604020202020204" pitchFamily="34" charset="0"/>
              <a:ea typeface="宋体" panose="02010600030101010101" pitchFamily="2" charset="-122"/>
            </a:endParaRPr>
          </a:p>
        </p:txBody>
      </p:sp>
      <p:sp>
        <p:nvSpPr>
          <p:cNvPr id="64514" name="Rectangle 2"/>
          <p:cNvSpPr>
            <a:spLocks noGrp="1" noRot="1" noChangeAspect="1" noTextEdit="1"/>
          </p:cNvSpPr>
          <p:nvPr>
            <p:ph type="sldImg"/>
          </p:nvPr>
        </p:nvSpPr>
        <p:spPr>
          <a:xfrm>
            <a:off x="381000" y="685800"/>
            <a:ext cx="6096000" cy="3429000"/>
          </a:xfrm>
        </p:spPr>
      </p:sp>
      <p:sp>
        <p:nvSpPr>
          <p:cNvPr id="64515"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27</a:t>
            </a:fld>
            <a:endParaRPr lang="zh-CN" altLang="en-US" sz="1000" b="0" i="1" dirty="0">
              <a:latin typeface="Arial" panose="020B0604020202020204" pitchFamily="34" charset="0"/>
              <a:ea typeface="宋体" panose="02010600030101010101" pitchFamily="2" charset="-122"/>
            </a:endParaRPr>
          </a:p>
        </p:txBody>
      </p:sp>
      <p:sp>
        <p:nvSpPr>
          <p:cNvPr id="66562" name="Rectangle 2"/>
          <p:cNvSpPr>
            <a:spLocks noGrp="1" noRot="1" noChangeAspect="1" noTextEdit="1"/>
          </p:cNvSpPr>
          <p:nvPr>
            <p:ph type="sldImg"/>
          </p:nvPr>
        </p:nvSpPr>
        <p:spPr>
          <a:xfrm>
            <a:off x="381000" y="685800"/>
            <a:ext cx="6096000" cy="3429000"/>
          </a:xfrm>
        </p:spPr>
      </p:sp>
      <p:sp>
        <p:nvSpPr>
          <p:cNvPr id="6656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28</a:t>
            </a:fld>
            <a:endParaRPr lang="zh-CN" altLang="en-US" sz="1000" b="0" i="1" dirty="0">
              <a:latin typeface="Arial" panose="020B0604020202020204" pitchFamily="34" charset="0"/>
              <a:ea typeface="宋体" panose="02010600030101010101" pitchFamily="2" charset="-122"/>
            </a:endParaRPr>
          </a:p>
        </p:txBody>
      </p:sp>
      <p:sp>
        <p:nvSpPr>
          <p:cNvPr id="68610" name="Rectangle 2"/>
          <p:cNvSpPr>
            <a:spLocks noGrp="1" noRot="1" noChangeAspect="1" noTextEdit="1"/>
          </p:cNvSpPr>
          <p:nvPr>
            <p:ph type="sldImg"/>
          </p:nvPr>
        </p:nvSpPr>
        <p:spPr>
          <a:xfrm>
            <a:off x="381000" y="685800"/>
            <a:ext cx="6096000" cy="3429000"/>
          </a:xfrm>
        </p:spPr>
      </p:sp>
      <p:sp>
        <p:nvSpPr>
          <p:cNvPr id="6861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29</a:t>
            </a:fld>
            <a:endParaRPr lang="zh-CN" altLang="en-US" sz="1000" b="0" i="1" dirty="0">
              <a:latin typeface="Arial" panose="020B0604020202020204" pitchFamily="34" charset="0"/>
              <a:ea typeface="宋体" panose="02010600030101010101" pitchFamily="2" charset="-122"/>
            </a:endParaRPr>
          </a:p>
        </p:txBody>
      </p:sp>
      <p:sp>
        <p:nvSpPr>
          <p:cNvPr id="72706" name="Rectangle 2"/>
          <p:cNvSpPr>
            <a:spLocks noGrp="1" noRot="1" noChangeAspect="1" noTextEdit="1"/>
          </p:cNvSpPr>
          <p:nvPr>
            <p:ph type="sldImg"/>
          </p:nvPr>
        </p:nvSpPr>
        <p:spPr>
          <a:xfrm>
            <a:off x="381000" y="685800"/>
            <a:ext cx="6096000" cy="3429000"/>
          </a:xfrm>
        </p:spPr>
      </p:sp>
      <p:sp>
        <p:nvSpPr>
          <p:cNvPr id="7270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30</a:t>
            </a:fld>
            <a:endParaRPr lang="zh-CN" altLang="en-US" sz="1000" b="0" i="1" dirty="0">
              <a:latin typeface="Arial" panose="020B0604020202020204" pitchFamily="34" charset="0"/>
              <a:ea typeface="宋体" panose="02010600030101010101" pitchFamily="2" charset="-122"/>
            </a:endParaRPr>
          </a:p>
        </p:txBody>
      </p:sp>
      <p:sp>
        <p:nvSpPr>
          <p:cNvPr id="74754" name="Rectangle 2"/>
          <p:cNvSpPr>
            <a:spLocks noGrp="1" noRot="1" noChangeAspect="1" noTextEdit="1"/>
          </p:cNvSpPr>
          <p:nvPr>
            <p:ph type="sldImg"/>
          </p:nvPr>
        </p:nvSpPr>
        <p:spPr>
          <a:xfrm>
            <a:off x="381000" y="685800"/>
            <a:ext cx="6096000" cy="3429000"/>
          </a:xfrm>
        </p:spPr>
      </p:sp>
      <p:sp>
        <p:nvSpPr>
          <p:cNvPr id="7475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31</a:t>
            </a:fld>
            <a:endParaRPr lang="zh-CN" altLang="en-US" sz="1000" b="0" i="1" dirty="0">
              <a:latin typeface="Arial" panose="020B0604020202020204" pitchFamily="34" charset="0"/>
              <a:ea typeface="宋体" panose="02010600030101010101" pitchFamily="2" charset="-122"/>
            </a:endParaRPr>
          </a:p>
        </p:txBody>
      </p:sp>
      <p:sp>
        <p:nvSpPr>
          <p:cNvPr id="76802" name="Rectangle 2"/>
          <p:cNvSpPr>
            <a:spLocks noGrp="1" noRot="1" noChangeAspect="1" noTextEdit="1"/>
          </p:cNvSpPr>
          <p:nvPr>
            <p:ph type="sldImg"/>
          </p:nvPr>
        </p:nvSpPr>
        <p:spPr>
          <a:xfrm>
            <a:off x="381000" y="685800"/>
            <a:ext cx="6096000" cy="3429000"/>
          </a:xfrm>
        </p:spPr>
      </p:sp>
      <p:sp>
        <p:nvSpPr>
          <p:cNvPr id="7680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32</a:t>
            </a:fld>
            <a:endParaRPr lang="zh-CN" altLang="en-US" sz="1000" b="0" i="1" dirty="0">
              <a:latin typeface="Arial" panose="020B0604020202020204" pitchFamily="34" charset="0"/>
              <a:ea typeface="宋体" panose="02010600030101010101" pitchFamily="2" charset="-122"/>
            </a:endParaRPr>
          </a:p>
        </p:txBody>
      </p:sp>
      <p:sp>
        <p:nvSpPr>
          <p:cNvPr id="78850" name="Rectangle 2"/>
          <p:cNvSpPr>
            <a:spLocks noGrp="1" noRot="1" noChangeAspect="1" noTextEdit="1"/>
          </p:cNvSpPr>
          <p:nvPr>
            <p:ph type="sldImg"/>
          </p:nvPr>
        </p:nvSpPr>
        <p:spPr>
          <a:xfrm>
            <a:off x="381000" y="685800"/>
            <a:ext cx="6096000" cy="3429000"/>
          </a:xfrm>
        </p:spPr>
      </p:sp>
      <p:sp>
        <p:nvSpPr>
          <p:cNvPr id="7885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出生于俄国的德国数学家</a:t>
            </a:r>
          </a:p>
          <a:p>
            <a:endParaRPr lang="zh-CN" altLang="en-US"/>
          </a:p>
          <a:p>
            <a:r>
              <a:rPr lang="zh-CN" altLang="en-US"/>
              <a:t>845年3月3日，康托尔出生在俄国的圣彼得堡，他是个犹太人，但是他们全家都是基督徒，这可能也是后来康托尔性格有些分裂的原因。康托尔12岁的时候，他们全家搬去了德国，到他15岁的时候，他的数学天赋已经显露了出来，他想成为一个数学家，但是他的父亲强迫他学习工程。康托尔不像黎曼那样去跟自己的父亲据理力争，而他的父亲也不像黎曼的父亲那样善解人意，康托尔只是顺从地按照父亲选的道路去前进。这又是康托尔性格中软弱的地方，他总是对自己很不自信，总是希望通过自己的改变来取悦别人。所以后来克罗内克恶毒攻击他的集合论的时候，康托尔不是想办法去争锋相对，而是开始怀疑自己的价值。这也是造成他后来精神分裂的原因之一。</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en-US" altLang="zh-CN" sz="1000" b="0" i="1" dirty="0">
                <a:latin typeface="Arial" panose="020B0604020202020204" pitchFamily="34" charset="0"/>
                <a:ea typeface="宋体" panose="02010600030101010101" pitchFamily="2" charset="-122"/>
              </a:rPr>
              <a:t>33</a:t>
            </a:fld>
            <a:endParaRPr lang="en-US" altLang="zh-CN" sz="1000" b="0" i="1" dirty="0">
              <a:latin typeface="Arial" panose="020B0604020202020204" pitchFamily="34" charset="0"/>
              <a:ea typeface="宋体" panose="02010600030101010101" pitchFamily="2" charset="-122"/>
            </a:endParaRPr>
          </a:p>
        </p:txBody>
      </p:sp>
      <p:sp>
        <p:nvSpPr>
          <p:cNvPr id="80898" name="Rectangle 2"/>
          <p:cNvSpPr>
            <a:spLocks noGrp="1" noRot="1" noChangeAspect="1" noTextEdit="1"/>
          </p:cNvSpPr>
          <p:nvPr>
            <p:ph type="sldImg"/>
          </p:nvPr>
        </p:nvSpPr>
        <p:spPr/>
      </p:sp>
      <p:sp>
        <p:nvSpPr>
          <p:cNvPr id="80899" name="Rectangle 3"/>
          <p:cNvSpPr>
            <a:spLocks noGrp="1"/>
          </p:cNvSpPr>
          <p:nvPr>
            <p:ph type="body"/>
          </p:nvPr>
        </p:nvSpPr>
        <p:spPr/>
        <p:txBody>
          <a:bodyPr wrap="square" lIns="92075" tIns="46038" rIns="92075" bIns="46038"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34</a:t>
            </a:fld>
            <a:endParaRPr lang="zh-CN" altLang="en-US" sz="1000" b="0" i="1" dirty="0">
              <a:latin typeface="Arial" panose="020B0604020202020204" pitchFamily="34" charset="0"/>
              <a:ea typeface="宋体" panose="02010600030101010101" pitchFamily="2" charset="-122"/>
            </a:endParaRPr>
          </a:p>
        </p:txBody>
      </p:sp>
      <p:sp>
        <p:nvSpPr>
          <p:cNvPr id="82946" name="Rectangle 2"/>
          <p:cNvSpPr>
            <a:spLocks noGrp="1" noRot="1" noChangeAspect="1" noTextEdit="1"/>
          </p:cNvSpPr>
          <p:nvPr>
            <p:ph type="sldImg"/>
          </p:nvPr>
        </p:nvSpPr>
        <p:spPr>
          <a:xfrm>
            <a:off x="381000" y="685800"/>
            <a:ext cx="6096000" cy="3429000"/>
          </a:xfrm>
        </p:spPr>
      </p:sp>
      <p:sp>
        <p:nvSpPr>
          <p:cNvPr id="8294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35</a:t>
            </a:fld>
            <a:endParaRPr lang="zh-CN" altLang="en-US" sz="1000" b="0" i="1" dirty="0">
              <a:latin typeface="Arial" panose="020B0604020202020204" pitchFamily="34" charset="0"/>
              <a:ea typeface="宋体" panose="02010600030101010101" pitchFamily="2" charset="-122"/>
            </a:endParaRPr>
          </a:p>
        </p:txBody>
      </p:sp>
      <p:sp>
        <p:nvSpPr>
          <p:cNvPr id="84994" name="Rectangle 2"/>
          <p:cNvSpPr>
            <a:spLocks noGrp="1" noRot="1" noChangeAspect="1" noTextEdit="1"/>
          </p:cNvSpPr>
          <p:nvPr>
            <p:ph type="sldImg"/>
          </p:nvPr>
        </p:nvSpPr>
        <p:spPr>
          <a:xfrm>
            <a:off x="381000" y="685800"/>
            <a:ext cx="6096000" cy="3429000"/>
          </a:xfrm>
        </p:spPr>
      </p:sp>
      <p:sp>
        <p:nvSpPr>
          <p:cNvPr id="8499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36</a:t>
            </a:fld>
            <a:endParaRPr lang="zh-CN" altLang="en-US" sz="1000" b="0" i="1" dirty="0">
              <a:latin typeface="Arial" panose="020B0604020202020204" pitchFamily="34" charset="0"/>
              <a:ea typeface="宋体" panose="02010600030101010101" pitchFamily="2" charset="-122"/>
            </a:endParaRPr>
          </a:p>
        </p:txBody>
      </p:sp>
      <p:sp>
        <p:nvSpPr>
          <p:cNvPr id="87042" name="Rectangle 2"/>
          <p:cNvSpPr>
            <a:spLocks noGrp="1" noRot="1" noChangeAspect="1" noTextEdit="1"/>
          </p:cNvSpPr>
          <p:nvPr>
            <p:ph type="sldImg"/>
          </p:nvPr>
        </p:nvSpPr>
        <p:spPr>
          <a:xfrm>
            <a:off x="381000" y="685800"/>
            <a:ext cx="6096000" cy="3429000"/>
          </a:xfrm>
        </p:spPr>
      </p:sp>
      <p:sp>
        <p:nvSpPr>
          <p:cNvPr id="8704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37</a:t>
            </a:fld>
            <a:endParaRPr lang="zh-CN" altLang="en-US" sz="1000" b="0" i="1" dirty="0">
              <a:latin typeface="Arial" panose="020B0604020202020204" pitchFamily="34" charset="0"/>
              <a:ea typeface="宋体" panose="02010600030101010101" pitchFamily="2" charset="-122"/>
            </a:endParaRPr>
          </a:p>
        </p:txBody>
      </p:sp>
      <p:sp>
        <p:nvSpPr>
          <p:cNvPr id="89090" name="Rectangle 2"/>
          <p:cNvSpPr>
            <a:spLocks noGrp="1" noRot="1" noChangeAspect="1" noTextEdit="1"/>
          </p:cNvSpPr>
          <p:nvPr>
            <p:ph type="sldImg"/>
          </p:nvPr>
        </p:nvSpPr>
        <p:spPr>
          <a:xfrm>
            <a:off x="381000" y="685800"/>
            <a:ext cx="6096000" cy="3429000"/>
          </a:xfrm>
        </p:spPr>
      </p:sp>
      <p:sp>
        <p:nvSpPr>
          <p:cNvPr id="8909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38</a:t>
            </a:fld>
            <a:endParaRPr lang="zh-CN" altLang="en-US" sz="1000" b="0" i="1" dirty="0">
              <a:latin typeface="Arial" panose="020B0604020202020204" pitchFamily="34" charset="0"/>
              <a:ea typeface="宋体" panose="02010600030101010101" pitchFamily="2" charset="-122"/>
            </a:endParaRPr>
          </a:p>
        </p:txBody>
      </p:sp>
      <p:sp>
        <p:nvSpPr>
          <p:cNvPr id="91138" name="Rectangle 2"/>
          <p:cNvSpPr>
            <a:spLocks noGrp="1" noRot="1" noChangeAspect="1" noTextEdit="1"/>
          </p:cNvSpPr>
          <p:nvPr>
            <p:ph type="sldImg"/>
          </p:nvPr>
        </p:nvSpPr>
        <p:spPr>
          <a:xfrm>
            <a:off x="381000" y="685800"/>
            <a:ext cx="6096000" cy="3429000"/>
          </a:xfrm>
        </p:spPr>
      </p:sp>
      <p:sp>
        <p:nvSpPr>
          <p:cNvPr id="9113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en-US" altLang="zh-CN" sz="1000" b="0" i="1" dirty="0">
                <a:latin typeface="Arial" panose="020B0604020202020204" pitchFamily="34" charset="0"/>
                <a:ea typeface="宋体" panose="02010600030101010101" pitchFamily="2" charset="-122"/>
              </a:rPr>
              <a:t>39</a:t>
            </a:fld>
            <a:endParaRPr lang="en-US" altLang="zh-CN" sz="1000" b="0" i="1" dirty="0">
              <a:latin typeface="Arial" panose="020B0604020202020204" pitchFamily="34" charset="0"/>
              <a:ea typeface="宋体" panose="02010600030101010101" pitchFamily="2" charset="-122"/>
            </a:endParaRPr>
          </a:p>
        </p:txBody>
      </p:sp>
      <p:sp>
        <p:nvSpPr>
          <p:cNvPr id="93186" name="Rectangle 2"/>
          <p:cNvSpPr>
            <a:spLocks noGrp="1" noRot="1" noChangeAspect="1" noTextEdit="1"/>
          </p:cNvSpPr>
          <p:nvPr>
            <p:ph type="sldImg"/>
          </p:nvPr>
        </p:nvSpPr>
        <p:spPr/>
      </p:sp>
      <p:sp>
        <p:nvSpPr>
          <p:cNvPr id="93187" name="Rectangle 3"/>
          <p:cNvSpPr>
            <a:spLocks noGrp="1"/>
          </p:cNvSpPr>
          <p:nvPr>
            <p:ph type="body"/>
          </p:nvPr>
        </p:nvSpPr>
        <p:spPr/>
        <p:txBody>
          <a:bodyPr wrap="square" lIns="92075" tIns="46038" rIns="92075" bIns="46038"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40</a:t>
            </a:fld>
            <a:endParaRPr lang="zh-CN" altLang="en-US" sz="1000" b="0" i="1" dirty="0">
              <a:latin typeface="Arial" panose="020B0604020202020204" pitchFamily="34" charset="0"/>
              <a:ea typeface="宋体" panose="02010600030101010101" pitchFamily="2" charset="-122"/>
            </a:endParaRPr>
          </a:p>
        </p:txBody>
      </p:sp>
      <p:sp>
        <p:nvSpPr>
          <p:cNvPr id="95234" name="Rectangle 2"/>
          <p:cNvSpPr>
            <a:spLocks noGrp="1" noRot="1" noChangeAspect="1" noTextEdit="1"/>
          </p:cNvSpPr>
          <p:nvPr>
            <p:ph type="sldImg"/>
          </p:nvPr>
        </p:nvSpPr>
        <p:spPr>
          <a:xfrm>
            <a:off x="381000" y="685800"/>
            <a:ext cx="6096000" cy="3429000"/>
          </a:xfrm>
        </p:spPr>
      </p:sp>
      <p:sp>
        <p:nvSpPr>
          <p:cNvPr id="9523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41</a:t>
            </a:fld>
            <a:endParaRPr lang="zh-CN" altLang="en-US" sz="1000" b="0" i="1" dirty="0">
              <a:latin typeface="Arial" panose="020B0604020202020204" pitchFamily="34" charset="0"/>
              <a:ea typeface="宋体" panose="02010600030101010101" pitchFamily="2" charset="-122"/>
            </a:endParaRPr>
          </a:p>
        </p:txBody>
      </p:sp>
      <p:sp>
        <p:nvSpPr>
          <p:cNvPr id="97282" name="Rectangle 2"/>
          <p:cNvSpPr>
            <a:spLocks noGrp="1" noRot="1" noChangeAspect="1" noTextEdit="1"/>
          </p:cNvSpPr>
          <p:nvPr>
            <p:ph type="sldImg"/>
          </p:nvPr>
        </p:nvSpPr>
        <p:spPr>
          <a:xfrm>
            <a:off x="381000" y="685800"/>
            <a:ext cx="6096000" cy="3429000"/>
          </a:xfrm>
        </p:spPr>
      </p:sp>
      <p:sp>
        <p:nvSpPr>
          <p:cNvPr id="9728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42</a:t>
            </a:fld>
            <a:endParaRPr lang="zh-CN" altLang="en-US" sz="1000" b="0" i="1" dirty="0">
              <a:latin typeface="Arial" panose="020B0604020202020204" pitchFamily="34" charset="0"/>
              <a:ea typeface="宋体" panose="02010600030101010101" pitchFamily="2" charset="-122"/>
            </a:endParaRPr>
          </a:p>
        </p:txBody>
      </p:sp>
      <p:sp>
        <p:nvSpPr>
          <p:cNvPr id="99330" name="Rectangle 2"/>
          <p:cNvSpPr>
            <a:spLocks noGrp="1" noRot="1" noChangeAspect="1" noTextEdit="1"/>
          </p:cNvSpPr>
          <p:nvPr>
            <p:ph type="sldImg"/>
          </p:nvPr>
        </p:nvSpPr>
        <p:spPr>
          <a:xfrm>
            <a:off x="381000" y="685800"/>
            <a:ext cx="6096000" cy="3429000"/>
          </a:xfrm>
        </p:spPr>
      </p:sp>
      <p:sp>
        <p:nvSpPr>
          <p:cNvPr id="9933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buFontTx/>
              <a:buNone/>
            </a:pPr>
            <a:fld id="{9A0DB2DC-4C9A-4742-B13C-FB6460FD3503}" type="slidenum">
              <a:rPr lang="zh-CN" altLang="en-US" sz="1000" b="0" i="1">
                <a:latin typeface="Arial" panose="020B0604020202020204" pitchFamily="34" charset="0"/>
                <a:ea typeface="宋体" panose="02010600030101010101" pitchFamily="2" charset="-122"/>
              </a:rPr>
              <a:t>43</a:t>
            </a:fld>
            <a:endParaRPr lang="zh-CN" altLang="en-US" sz="1000" b="0" i="1">
              <a:latin typeface="Arial" panose="020B0604020202020204" pitchFamily="34" charset="0"/>
              <a:ea typeface="宋体" panose="02010600030101010101" pitchFamily="2" charset="-122"/>
            </a:endParaRPr>
          </a:p>
        </p:txBody>
      </p:sp>
      <p:sp>
        <p:nvSpPr>
          <p:cNvPr id="101378" name="Rectangle 2"/>
          <p:cNvSpPr>
            <a:spLocks noGrp="1" noRot="1" noChangeAspect="1" noTextEdit="1"/>
          </p:cNvSpPr>
          <p:nvPr>
            <p:ph type="sldImg"/>
          </p:nvPr>
        </p:nvSpPr>
        <p:spPr>
          <a:xfrm>
            <a:off x="381000" y="685800"/>
            <a:ext cx="6096000" cy="3429000"/>
          </a:xfrm>
        </p:spPr>
      </p:sp>
      <p:sp>
        <p:nvSpPr>
          <p:cNvPr id="101379" name="Rectangle 3"/>
          <p:cNvSpPr>
            <a:spLocks noGrp="1"/>
          </p:cNvSpPr>
          <p:nvPr>
            <p:ph type="body"/>
          </p:nvPr>
        </p:nvSpPr>
        <p:spPr/>
        <p:txBody>
          <a:bodyPr wrap="square" lIns="92075" tIns="46038" rIns="92075" bIns="46038" anchor="t" anchorCtr="0"/>
          <a:lstStyle/>
          <a:p>
            <a:pPr lvl="0"/>
            <a:endParaRPr lang="zh-CN" altLang="en-US">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44</a:t>
            </a:fld>
            <a:endParaRPr lang="zh-CN" altLang="en-US" sz="1000" b="0" i="1" dirty="0">
              <a:latin typeface="Arial" panose="020B0604020202020204" pitchFamily="34" charset="0"/>
              <a:ea typeface="宋体" panose="02010600030101010101" pitchFamily="2" charset="-122"/>
            </a:endParaRPr>
          </a:p>
        </p:txBody>
      </p:sp>
      <p:sp>
        <p:nvSpPr>
          <p:cNvPr id="38915" name="Rectangle 2"/>
          <p:cNvSpPr>
            <a:spLocks noGrp="1" noRot="1" noChangeAspect="1" noTextEdit="1"/>
          </p:cNvSpPr>
          <p:nvPr>
            <p:ph type="sldImg"/>
          </p:nvPr>
        </p:nvSpPr>
        <p:spPr>
          <a:xfrm>
            <a:off x="381000" y="685800"/>
            <a:ext cx="6096000" cy="3429000"/>
          </a:xfrm>
        </p:spPr>
      </p:sp>
      <p:sp>
        <p:nvSpPr>
          <p:cNvPr id="38916" name="Rectangle 3"/>
          <p:cNvSpPr>
            <a:spLocks noGrp="1"/>
          </p:cNvSpPr>
          <p:nvPr>
            <p:ph type="body" idx="1"/>
          </p:nvPr>
        </p:nvSpPr>
        <p:spPr/>
        <p:txBody>
          <a:bodyPr wrap="square" lIns="92075" tIns="46038" rIns="92075" bIns="46038" anchor="t"/>
          <a:lstStyle/>
          <a:p>
            <a:pPr lvl="0"/>
            <a:endParaRPr lang="en-US" altLang="zh-CN"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a:sym typeface="+mn-ea"/>
              </a:rPr>
              <a:t>狄利克雷描述了一个特殊的函数f(x)：f(x)在x为有理数时总为1，在x为无理数时总为0。该函数对一切x都不连续，很难用一个或若干个式子来表。</a:t>
            </a:r>
            <a:endParaRPr lang="zh-CN" altLang="en-US" dirty="0"/>
          </a:p>
          <a:p>
            <a:endParaRPr lang="en-US" altLang="zh-CN" dirty="0"/>
          </a:p>
          <a:p>
            <a:endParaRPr lang="en-US" altLang="zh-CN" dirty="0"/>
          </a:p>
          <a:p>
            <a:r>
              <a:rPr lang="zh-CN" altLang="en-US" sz="1200" b="0" i="0" kern="1200" dirty="0">
                <a:solidFill>
                  <a:schemeClr val="tx1"/>
                </a:solidFill>
                <a:effectLst/>
                <a:latin typeface="Arial" panose="020B0604020202020204" pitchFamily="34" charset="0"/>
                <a:ea typeface="+mn-ea"/>
                <a:cs typeface="+mn-cs"/>
              </a:rPr>
              <a:t>函数概念从最初的“幂”或“几何学上的量”，先后经历解析函数、真函数和伪函数，再取消自变量为数的限制、引入集合，使得函数的概念越来越宽泛</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48</a:t>
            </a:fld>
            <a:endParaRPr lang="zh-CN" altLang="en-US" sz="1000" b="0" i="1" dirty="0">
              <a:latin typeface="Arial" panose="020B0604020202020204" pitchFamily="34" charset="0"/>
              <a:ea typeface="宋体" panose="02010600030101010101" pitchFamily="2" charset="-122"/>
            </a:endParaRPr>
          </a:p>
        </p:txBody>
      </p:sp>
      <p:sp>
        <p:nvSpPr>
          <p:cNvPr id="39939" name="Rectangle 2"/>
          <p:cNvSpPr>
            <a:spLocks noGrp="1" noRot="1" noChangeAspect="1" noTextEdit="1"/>
          </p:cNvSpPr>
          <p:nvPr>
            <p:ph type="sldImg"/>
          </p:nvPr>
        </p:nvSpPr>
        <p:spPr>
          <a:xfrm>
            <a:off x="381000" y="685800"/>
            <a:ext cx="6096000" cy="3429000"/>
          </a:xfrm>
        </p:spPr>
      </p:sp>
      <p:sp>
        <p:nvSpPr>
          <p:cNvPr id="39940"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49</a:t>
            </a:fld>
            <a:endParaRPr lang="zh-CN" altLang="en-US" sz="1000" b="0" i="1" dirty="0">
              <a:latin typeface="Arial" panose="020B0604020202020204" pitchFamily="34" charset="0"/>
              <a:ea typeface="宋体" panose="02010600030101010101" pitchFamily="2" charset="-122"/>
            </a:endParaRPr>
          </a:p>
        </p:txBody>
      </p:sp>
      <p:sp>
        <p:nvSpPr>
          <p:cNvPr id="40963" name="Rectangle 2"/>
          <p:cNvSpPr>
            <a:spLocks noGrp="1" noRot="1" noChangeAspect="1" noTextEdit="1"/>
          </p:cNvSpPr>
          <p:nvPr>
            <p:ph type="sldImg"/>
          </p:nvPr>
        </p:nvSpPr>
        <p:spPr>
          <a:xfrm>
            <a:off x="381000" y="685800"/>
            <a:ext cx="6096000" cy="3429000"/>
          </a:xfrm>
        </p:spPr>
      </p:sp>
      <p:sp>
        <p:nvSpPr>
          <p:cNvPr id="40964"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50</a:t>
            </a:fld>
            <a:endParaRPr lang="zh-CN" altLang="en-US" sz="1000" b="0" i="1" dirty="0">
              <a:latin typeface="Arial" panose="020B0604020202020204" pitchFamily="34" charset="0"/>
              <a:ea typeface="宋体" panose="02010600030101010101" pitchFamily="2" charset="-122"/>
            </a:endParaRPr>
          </a:p>
        </p:txBody>
      </p:sp>
      <p:sp>
        <p:nvSpPr>
          <p:cNvPr id="41987" name="Rectangle 2"/>
          <p:cNvSpPr>
            <a:spLocks noGrp="1" noRot="1" noChangeAspect="1" noTextEdit="1"/>
          </p:cNvSpPr>
          <p:nvPr>
            <p:ph type="sldImg"/>
          </p:nvPr>
        </p:nvSpPr>
        <p:spPr>
          <a:xfrm>
            <a:off x="381000" y="685800"/>
            <a:ext cx="6096000" cy="3429000"/>
          </a:xfrm>
        </p:spPr>
      </p:sp>
      <p:sp>
        <p:nvSpPr>
          <p:cNvPr id="41988"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51</a:t>
            </a:fld>
            <a:endParaRPr lang="zh-CN" altLang="en-US" sz="1000" b="0" i="1" dirty="0">
              <a:latin typeface="Arial" panose="020B0604020202020204" pitchFamily="34" charset="0"/>
              <a:ea typeface="宋体" panose="02010600030101010101" pitchFamily="2" charset="-122"/>
            </a:endParaRPr>
          </a:p>
        </p:txBody>
      </p:sp>
      <p:sp>
        <p:nvSpPr>
          <p:cNvPr id="43011" name="Rectangle 2"/>
          <p:cNvSpPr>
            <a:spLocks noGrp="1" noRot="1" noChangeAspect="1" noTextEdit="1"/>
          </p:cNvSpPr>
          <p:nvPr>
            <p:ph type="sldImg"/>
          </p:nvPr>
        </p:nvSpPr>
        <p:spPr>
          <a:xfrm>
            <a:off x="381000" y="685800"/>
            <a:ext cx="6096000" cy="3429000"/>
          </a:xfrm>
        </p:spPr>
      </p:sp>
      <p:sp>
        <p:nvSpPr>
          <p:cNvPr id="43012"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392113" y="692150"/>
            <a:ext cx="6073775" cy="3416300"/>
          </a:xfrm>
        </p:spPr>
      </p:sp>
      <p:sp>
        <p:nvSpPr>
          <p:cNvPr id="49155" name="备注占位符 2"/>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52</a:t>
            </a:fld>
            <a:endParaRPr lang="zh-CN" altLang="en-US" sz="1000" b="0" i="1"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5824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53</a:t>
            </a:fld>
            <a:endParaRPr lang="zh-CN" altLang="en-US" sz="1000" b="0" i="1" dirty="0">
              <a:latin typeface="Arial" panose="020B0604020202020204" pitchFamily="34" charset="0"/>
              <a:ea typeface="宋体" panose="02010600030101010101" pitchFamily="2" charset="-122"/>
            </a:endParaRPr>
          </a:p>
        </p:txBody>
      </p:sp>
      <p:sp>
        <p:nvSpPr>
          <p:cNvPr id="44035" name="Rectangle 2"/>
          <p:cNvSpPr>
            <a:spLocks noGrp="1" noRot="1" noChangeAspect="1" noTextEdit="1"/>
          </p:cNvSpPr>
          <p:nvPr>
            <p:ph type="sldImg"/>
          </p:nvPr>
        </p:nvSpPr>
        <p:spPr>
          <a:xfrm>
            <a:off x="381000" y="685800"/>
            <a:ext cx="6096000" cy="3429000"/>
          </a:xfrm>
        </p:spPr>
      </p:sp>
      <p:sp>
        <p:nvSpPr>
          <p:cNvPr id="44036" name="Rectangle 3"/>
          <p:cNvSpPr>
            <a:spLocks noGrp="1"/>
          </p:cNvSpPr>
          <p:nvPr>
            <p:ph type="body" idx="1"/>
          </p:nvPr>
        </p:nvSpPr>
        <p:spPr/>
        <p:txBody>
          <a:bodyPr wrap="square" lIns="92075" tIns="46038" rIns="92075" bIns="46038" anchor="t"/>
          <a:lstStyle/>
          <a:p>
            <a:pPr lvl="0"/>
            <a:r>
              <a:rPr lang="zh-CN" altLang="en-US" dirty="0">
                <a:ea typeface="宋体" panose="02010600030101010101" pitchFamily="2" charset="-122"/>
              </a:rPr>
              <a:t>单射 </a:t>
            </a:r>
            <a:endParaRPr lang="en-US" altLang="zh-CN"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9799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54</a:t>
            </a:fld>
            <a:endParaRPr lang="zh-CN" altLang="en-US" sz="1000" b="0" i="1" dirty="0">
              <a:latin typeface="Arial" panose="020B0604020202020204" pitchFamily="34" charset="0"/>
              <a:ea typeface="宋体" panose="02010600030101010101" pitchFamily="2" charset="-122"/>
            </a:endParaRPr>
          </a:p>
        </p:txBody>
      </p:sp>
      <p:sp>
        <p:nvSpPr>
          <p:cNvPr id="45059" name="Rectangle 2"/>
          <p:cNvSpPr>
            <a:spLocks noGrp="1" noRot="1" noChangeAspect="1" noTextEdit="1"/>
          </p:cNvSpPr>
          <p:nvPr>
            <p:ph type="sldImg"/>
          </p:nvPr>
        </p:nvSpPr>
        <p:spPr>
          <a:xfrm>
            <a:off x="381000" y="685800"/>
            <a:ext cx="6096000" cy="3429000"/>
          </a:xfrm>
        </p:spPr>
      </p:sp>
      <p:sp>
        <p:nvSpPr>
          <p:cNvPr id="45060"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55</a:t>
            </a:fld>
            <a:endParaRPr lang="zh-CN" altLang="en-US" sz="1000" b="0" i="1" dirty="0">
              <a:latin typeface="Arial" panose="020B0604020202020204" pitchFamily="34" charset="0"/>
              <a:ea typeface="宋体" panose="02010600030101010101" pitchFamily="2" charset="-122"/>
            </a:endParaRPr>
          </a:p>
        </p:txBody>
      </p:sp>
      <p:sp>
        <p:nvSpPr>
          <p:cNvPr id="46083" name="Rectangle 2"/>
          <p:cNvSpPr>
            <a:spLocks noGrp="1" noRot="1" noChangeAspect="1" noTextEdit="1"/>
          </p:cNvSpPr>
          <p:nvPr>
            <p:ph type="sldImg"/>
          </p:nvPr>
        </p:nvSpPr>
        <p:spPr>
          <a:xfrm>
            <a:off x="381000" y="685800"/>
            <a:ext cx="6096000" cy="3429000"/>
          </a:xfrm>
        </p:spPr>
      </p:sp>
      <p:sp>
        <p:nvSpPr>
          <p:cNvPr id="46084"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56</a:t>
            </a:fld>
            <a:endParaRPr lang="zh-CN" altLang="en-US" sz="1000" b="0" i="1" dirty="0">
              <a:latin typeface="Arial" panose="020B0604020202020204" pitchFamily="34" charset="0"/>
              <a:ea typeface="宋体" panose="02010600030101010101" pitchFamily="2" charset="-122"/>
            </a:endParaRPr>
          </a:p>
        </p:txBody>
      </p:sp>
      <p:sp>
        <p:nvSpPr>
          <p:cNvPr id="47107" name="Rectangle 2"/>
          <p:cNvSpPr>
            <a:spLocks noGrp="1" noRot="1" noChangeAspect="1" noTextEdit="1"/>
          </p:cNvSpPr>
          <p:nvPr>
            <p:ph type="sldImg"/>
          </p:nvPr>
        </p:nvSpPr>
        <p:spPr>
          <a:xfrm>
            <a:off x="381000" y="685800"/>
            <a:ext cx="6096000" cy="3429000"/>
          </a:xfrm>
        </p:spPr>
      </p:sp>
      <p:sp>
        <p:nvSpPr>
          <p:cNvPr id="47108"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57</a:t>
            </a:fld>
            <a:endParaRPr lang="zh-CN" altLang="en-US" sz="1000" b="0" i="1" dirty="0">
              <a:latin typeface="Arial" panose="020B0604020202020204" pitchFamily="34" charset="0"/>
              <a:ea typeface="宋体" panose="02010600030101010101" pitchFamily="2" charset="-122"/>
            </a:endParaRPr>
          </a:p>
        </p:txBody>
      </p:sp>
      <p:sp>
        <p:nvSpPr>
          <p:cNvPr id="48131" name="Rectangle 2"/>
          <p:cNvSpPr>
            <a:spLocks noGrp="1" noRot="1" noChangeAspect="1" noTextEdit="1"/>
          </p:cNvSpPr>
          <p:nvPr>
            <p:ph type="sldImg"/>
          </p:nvPr>
        </p:nvSpPr>
        <p:spPr>
          <a:xfrm>
            <a:off x="381000" y="685800"/>
            <a:ext cx="6096000" cy="3429000"/>
          </a:xfrm>
        </p:spPr>
      </p:sp>
      <p:sp>
        <p:nvSpPr>
          <p:cNvPr id="48132"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59</a:t>
            </a:fld>
            <a:endParaRPr lang="zh-CN" altLang="en-US" sz="1000" b="0" i="1" dirty="0">
              <a:latin typeface="Arial" panose="020B0604020202020204" pitchFamily="34" charset="0"/>
              <a:ea typeface="宋体" panose="02010600030101010101" pitchFamily="2" charset="-122"/>
            </a:endParaRPr>
          </a:p>
        </p:txBody>
      </p:sp>
      <p:sp>
        <p:nvSpPr>
          <p:cNvPr id="50179" name="Rectangle 2"/>
          <p:cNvSpPr>
            <a:spLocks noGrp="1" noRot="1" noChangeAspect="1" noTextEdit="1"/>
          </p:cNvSpPr>
          <p:nvPr>
            <p:ph type="sldImg"/>
          </p:nvPr>
        </p:nvSpPr>
        <p:spPr>
          <a:xfrm>
            <a:off x="381000" y="685800"/>
            <a:ext cx="6096000" cy="3429000"/>
          </a:xfrm>
        </p:spPr>
      </p:sp>
      <p:sp>
        <p:nvSpPr>
          <p:cNvPr id="50180"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60</a:t>
            </a:fld>
            <a:endParaRPr lang="zh-CN" altLang="en-US" sz="1000" b="0" i="1" dirty="0">
              <a:latin typeface="Arial" panose="020B0604020202020204" pitchFamily="34" charset="0"/>
              <a:ea typeface="宋体" panose="02010600030101010101" pitchFamily="2" charset="-122"/>
            </a:endParaRPr>
          </a:p>
        </p:txBody>
      </p:sp>
      <p:sp>
        <p:nvSpPr>
          <p:cNvPr id="51203" name="Rectangle 2"/>
          <p:cNvSpPr>
            <a:spLocks noGrp="1" noRot="1" noChangeAspect="1" noTextEdit="1"/>
          </p:cNvSpPr>
          <p:nvPr>
            <p:ph type="sldImg"/>
          </p:nvPr>
        </p:nvSpPr>
        <p:spPr>
          <a:xfrm>
            <a:off x="381000" y="685800"/>
            <a:ext cx="6096000" cy="3429000"/>
          </a:xfrm>
        </p:spPr>
      </p:sp>
      <p:sp>
        <p:nvSpPr>
          <p:cNvPr id="51204" name="Rectangle 3"/>
          <p:cNvSpPr>
            <a:spLocks noGrp="1"/>
          </p:cNvSpPr>
          <p:nvPr>
            <p:ph type="body" idx="1"/>
          </p:nvPr>
        </p:nvSpPr>
        <p:spPr/>
        <p:txBody>
          <a:bodyPr wrap="square" lIns="92075" tIns="46038" rIns="92075" bIns="46038" anchor="t"/>
          <a:lstStyle/>
          <a:p>
            <a:pPr lvl="0"/>
            <a:r>
              <a:rPr lang="zh-CN" altLang="en-US" dirty="0">
                <a:ea typeface="宋体" panose="02010600030101010101" pitchFamily="2" charset="-122"/>
              </a:rPr>
              <a:t>反函数</a:t>
            </a:r>
            <a:endParaRPr lang="en-US" altLang="zh-CN" dirty="0">
              <a:ea typeface="宋体" panose="02010600030101010101" pitchFamily="2" charset="-122"/>
            </a:endParaRPr>
          </a:p>
          <a:p>
            <a:pPr lvl="0"/>
            <a:r>
              <a:rPr lang="zh-CN" altLang="en-US" dirty="0">
                <a:ea typeface="宋体" panose="02010600030101010101" pitchFamily="2" charset="-122"/>
              </a:rPr>
              <a:t>逆函数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61</a:t>
            </a:fld>
            <a:endParaRPr lang="zh-CN" altLang="en-US" sz="1000" b="0" i="1" dirty="0">
              <a:latin typeface="Arial" panose="020B0604020202020204" pitchFamily="34" charset="0"/>
              <a:ea typeface="宋体" panose="02010600030101010101" pitchFamily="2" charset="-122"/>
            </a:endParaRPr>
          </a:p>
        </p:txBody>
      </p:sp>
      <p:sp>
        <p:nvSpPr>
          <p:cNvPr id="52227" name="Rectangle 2"/>
          <p:cNvSpPr>
            <a:spLocks noGrp="1" noRot="1" noChangeAspect="1" noTextEdit="1"/>
          </p:cNvSpPr>
          <p:nvPr>
            <p:ph type="sldImg"/>
          </p:nvPr>
        </p:nvSpPr>
        <p:spPr>
          <a:xfrm>
            <a:off x="381000" y="685800"/>
            <a:ext cx="6096000" cy="3429000"/>
          </a:xfrm>
        </p:spPr>
      </p:sp>
      <p:sp>
        <p:nvSpPr>
          <p:cNvPr id="52228"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62</a:t>
            </a:fld>
            <a:endParaRPr lang="zh-CN" altLang="en-US" sz="1000" b="0" i="1" dirty="0">
              <a:latin typeface="Arial" panose="020B0604020202020204" pitchFamily="34" charset="0"/>
              <a:ea typeface="宋体" panose="02010600030101010101" pitchFamily="2" charset="-122"/>
            </a:endParaRPr>
          </a:p>
        </p:txBody>
      </p:sp>
      <p:sp>
        <p:nvSpPr>
          <p:cNvPr id="53251" name="Rectangle 2"/>
          <p:cNvSpPr>
            <a:spLocks noGrp="1" noRot="1" noChangeAspect="1" noTextEdit="1"/>
          </p:cNvSpPr>
          <p:nvPr>
            <p:ph type="sldImg"/>
          </p:nvPr>
        </p:nvSpPr>
        <p:spPr>
          <a:xfrm>
            <a:off x="381000" y="685800"/>
            <a:ext cx="6096000" cy="3429000"/>
          </a:xfrm>
        </p:spPr>
      </p:sp>
      <p:sp>
        <p:nvSpPr>
          <p:cNvPr id="53252"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63</a:t>
            </a:fld>
            <a:endParaRPr lang="zh-CN" altLang="en-US" sz="1000" b="0" i="1" dirty="0">
              <a:latin typeface="Arial" panose="020B0604020202020204" pitchFamily="34" charset="0"/>
              <a:ea typeface="宋体" panose="02010600030101010101" pitchFamily="2" charset="-122"/>
            </a:endParaRPr>
          </a:p>
        </p:txBody>
      </p:sp>
      <p:sp>
        <p:nvSpPr>
          <p:cNvPr id="54275" name="Rectangle 2"/>
          <p:cNvSpPr>
            <a:spLocks noGrp="1" noRot="1" noChangeAspect="1" noTextEdit="1"/>
          </p:cNvSpPr>
          <p:nvPr>
            <p:ph type="sldImg"/>
          </p:nvPr>
        </p:nvSpPr>
        <p:spPr>
          <a:xfrm>
            <a:off x="381000" y="685800"/>
            <a:ext cx="6096000" cy="3429000"/>
          </a:xfrm>
        </p:spPr>
      </p:sp>
      <p:sp>
        <p:nvSpPr>
          <p:cNvPr id="54276"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64</a:t>
            </a:fld>
            <a:endParaRPr lang="zh-CN" altLang="en-US" sz="1000" b="0" i="1" dirty="0">
              <a:latin typeface="Arial" panose="020B0604020202020204" pitchFamily="34" charset="0"/>
              <a:ea typeface="宋体" panose="02010600030101010101" pitchFamily="2" charset="-122"/>
            </a:endParaRPr>
          </a:p>
        </p:txBody>
      </p:sp>
      <p:sp>
        <p:nvSpPr>
          <p:cNvPr id="55299" name="Rectangle 2"/>
          <p:cNvSpPr>
            <a:spLocks noGrp="1" noRot="1" noChangeAspect="1" noTextEdit="1"/>
          </p:cNvSpPr>
          <p:nvPr>
            <p:ph type="sldImg"/>
          </p:nvPr>
        </p:nvSpPr>
        <p:spPr>
          <a:xfrm>
            <a:off x="381000" y="685800"/>
            <a:ext cx="6096000" cy="3429000"/>
          </a:xfrm>
        </p:spPr>
      </p:sp>
      <p:sp>
        <p:nvSpPr>
          <p:cNvPr id="55300"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161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65</a:t>
            </a:fld>
            <a:endParaRPr lang="zh-CN" altLang="en-US" sz="1000" b="0" i="1" dirty="0">
              <a:latin typeface="Arial" panose="020B0604020202020204" pitchFamily="34" charset="0"/>
              <a:ea typeface="宋体" panose="02010600030101010101" pitchFamily="2" charset="-122"/>
            </a:endParaRPr>
          </a:p>
        </p:txBody>
      </p:sp>
      <p:sp>
        <p:nvSpPr>
          <p:cNvPr id="56323" name="Rectangle 2"/>
          <p:cNvSpPr>
            <a:spLocks noGrp="1" noRot="1" noChangeAspect="1" noTextEdit="1"/>
          </p:cNvSpPr>
          <p:nvPr>
            <p:ph type="sldImg"/>
          </p:nvPr>
        </p:nvSpPr>
        <p:spPr>
          <a:xfrm>
            <a:off x="381000" y="685800"/>
            <a:ext cx="6096000" cy="3429000"/>
          </a:xfrm>
        </p:spPr>
      </p:sp>
      <p:sp>
        <p:nvSpPr>
          <p:cNvPr id="56324"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66</a:t>
            </a:fld>
            <a:endParaRPr lang="zh-CN" altLang="en-US" sz="1000" b="0" i="1" dirty="0">
              <a:latin typeface="Arial" panose="020B0604020202020204" pitchFamily="34" charset="0"/>
              <a:ea typeface="宋体" panose="02010600030101010101" pitchFamily="2" charset="-122"/>
            </a:endParaRPr>
          </a:p>
        </p:txBody>
      </p:sp>
      <p:sp>
        <p:nvSpPr>
          <p:cNvPr id="57347" name="Rectangle 2"/>
          <p:cNvSpPr>
            <a:spLocks noGrp="1" noRot="1" noChangeAspect="1" noTextEdit="1"/>
          </p:cNvSpPr>
          <p:nvPr>
            <p:ph type="sldImg"/>
          </p:nvPr>
        </p:nvSpPr>
        <p:spPr>
          <a:xfrm>
            <a:off x="381000" y="685800"/>
            <a:ext cx="6096000" cy="3429000"/>
          </a:xfrm>
        </p:spPr>
      </p:sp>
      <p:sp>
        <p:nvSpPr>
          <p:cNvPr id="57348"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392113" y="692150"/>
            <a:ext cx="6073775" cy="3416300"/>
          </a:xfrm>
        </p:spPr>
      </p:sp>
      <p:sp>
        <p:nvSpPr>
          <p:cNvPr id="58371" name="备注占位符 2"/>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
        <p:nvSpPr>
          <p:cNvPr id="58372" name="灯片编号占位符 3"/>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67</a:t>
            </a:fld>
            <a:endParaRPr lang="zh-CN" altLang="en-US" sz="1000" b="0" i="1" dirty="0">
              <a:latin typeface="Arial" panose="020B0604020202020204" pitchFamily="34"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68</a:t>
            </a:fld>
            <a:endParaRPr lang="zh-CN" altLang="en-US" sz="1000" b="0" i="1" dirty="0">
              <a:latin typeface="Arial" panose="020B0604020202020204" pitchFamily="34" charset="0"/>
              <a:ea typeface="宋体" panose="02010600030101010101" pitchFamily="2" charset="-122"/>
            </a:endParaRPr>
          </a:p>
        </p:txBody>
      </p:sp>
      <p:sp>
        <p:nvSpPr>
          <p:cNvPr id="59395" name="Rectangle 2"/>
          <p:cNvSpPr>
            <a:spLocks noGrp="1" noRot="1" noChangeAspect="1" noTextEdit="1"/>
          </p:cNvSpPr>
          <p:nvPr>
            <p:ph type="sldImg"/>
          </p:nvPr>
        </p:nvSpPr>
        <p:spPr>
          <a:xfrm>
            <a:off x="381000" y="685800"/>
            <a:ext cx="6096000" cy="3429000"/>
          </a:xfrm>
        </p:spPr>
      </p:sp>
      <p:sp>
        <p:nvSpPr>
          <p:cNvPr id="59396" name="Rectangle 3"/>
          <p:cNvSpPr>
            <a:spLocks noGrp="1"/>
          </p:cNvSpPr>
          <p:nvPr>
            <p:ph type="body" idx="1"/>
          </p:nvPr>
        </p:nvSpPr>
        <p:spPr/>
        <p:txBody>
          <a:bodyPr wrap="square" lIns="92075" tIns="46038" rIns="92075" bIns="46038" anchor="t"/>
          <a:lstStyle/>
          <a:p>
            <a:pPr lvl="0"/>
            <a:endParaRPr lang="zh-CN" altLang="en-US" dirty="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6254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10</a:t>
            </a:fld>
            <a:endParaRPr lang="zh-CN" altLang="en-US" sz="1000" b="0" i="1" dirty="0">
              <a:latin typeface="Arial" panose="020B0604020202020204" pitchFamily="34" charset="0"/>
              <a:ea typeface="宋体" panose="02010600030101010101" pitchFamily="2" charset="-122"/>
            </a:endParaRPr>
          </a:p>
        </p:txBody>
      </p:sp>
      <p:sp>
        <p:nvSpPr>
          <p:cNvPr id="31746" name="Rectangle 2"/>
          <p:cNvSpPr>
            <a:spLocks noGrp="1" noRot="1" noChangeAspect="1" noTextEdit="1"/>
          </p:cNvSpPr>
          <p:nvPr>
            <p:ph type="sldImg"/>
          </p:nvPr>
        </p:nvSpPr>
        <p:spPr>
          <a:xfrm>
            <a:off x="381000" y="685800"/>
            <a:ext cx="6096000" cy="3429000"/>
          </a:xfrm>
        </p:spPr>
      </p:sp>
      <p:sp>
        <p:nvSpPr>
          <p:cNvPr id="31747"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11</a:t>
            </a:fld>
            <a:endParaRPr lang="zh-CN" altLang="en-US" sz="1000" b="0" i="1" dirty="0">
              <a:latin typeface="Arial" panose="020B0604020202020204" pitchFamily="34" charset="0"/>
              <a:ea typeface="宋体" panose="02010600030101010101" pitchFamily="2" charset="-122"/>
            </a:endParaRPr>
          </a:p>
        </p:txBody>
      </p:sp>
      <p:sp>
        <p:nvSpPr>
          <p:cNvPr id="33794" name="Rectangle 2"/>
          <p:cNvSpPr>
            <a:spLocks noGrp="1" noRot="1" noChangeAspect="1" noTextEdit="1"/>
          </p:cNvSpPr>
          <p:nvPr>
            <p:ph type="sldImg"/>
          </p:nvPr>
        </p:nvSpPr>
        <p:spPr>
          <a:xfrm>
            <a:off x="381000" y="685800"/>
            <a:ext cx="6096000" cy="3429000"/>
          </a:xfrm>
        </p:spPr>
      </p:sp>
      <p:sp>
        <p:nvSpPr>
          <p:cNvPr id="3379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12</a:t>
            </a:fld>
            <a:endParaRPr lang="zh-CN" altLang="en-US" sz="1000" b="0" i="1" dirty="0">
              <a:latin typeface="Arial" panose="020B0604020202020204" pitchFamily="34" charset="0"/>
              <a:ea typeface="宋体" panose="02010600030101010101" pitchFamily="2" charset="-122"/>
            </a:endParaRPr>
          </a:p>
        </p:txBody>
      </p:sp>
      <p:sp>
        <p:nvSpPr>
          <p:cNvPr id="35842" name="Rectangle 2"/>
          <p:cNvSpPr>
            <a:spLocks noGrp="1" noRot="1" noChangeAspect="1" noTextEdit="1"/>
          </p:cNvSpPr>
          <p:nvPr>
            <p:ph type="sldImg"/>
          </p:nvPr>
        </p:nvSpPr>
        <p:spPr>
          <a:xfrm>
            <a:off x="381000" y="685800"/>
            <a:ext cx="6096000" cy="3429000"/>
          </a:xfrm>
        </p:spPr>
      </p:sp>
      <p:sp>
        <p:nvSpPr>
          <p:cNvPr id="3584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2.xml"/><Relationship Id="rId5" Type="http://schemas.openxmlformats.org/officeDocument/2006/relationships/tags" Target="../tags/tag19.xml"/><Relationship Id="rId4" Type="http://schemas.openxmlformats.org/officeDocument/2006/relationships/tags" Target="../tags/tag18.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Master" Target="../slideMasters/slideMaster2.xml"/><Relationship Id="rId5" Type="http://schemas.openxmlformats.org/officeDocument/2006/relationships/tags" Target="../tags/tag31.xml"/><Relationship Id="rId4" Type="http://schemas.openxmlformats.org/officeDocument/2006/relationships/tags" Target="../tags/tag3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2.xml"/><Relationship Id="rId5" Type="http://schemas.openxmlformats.org/officeDocument/2006/relationships/tags" Target="../tags/tag36.xml"/><Relationship Id="rId4" Type="http://schemas.openxmlformats.org/officeDocument/2006/relationships/tags" Target="../tags/tag3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2.xml"/><Relationship Id="rId5" Type="http://schemas.openxmlformats.org/officeDocument/2006/relationships/tags" Target="../tags/tag71.xml"/><Relationship Id="rId4" Type="http://schemas.openxmlformats.org/officeDocument/2006/relationships/tags" Target="../tags/tag70.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slideMaster" Target="../slideMasters/slideMaster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slideMaster" Target="../slideMasters/slideMaster2.xml"/><Relationship Id="rId4" Type="http://schemas.openxmlformats.org/officeDocument/2006/relationships/tags" Target="../tags/tag93.xml"/><Relationship Id="rId9" Type="http://schemas.openxmlformats.org/officeDocument/2006/relationships/tags" Target="../tags/tag98.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slideMaster" Target="../slideMasters/slideMaster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slideMaster" Target="../slideMasters/slideMaster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 name="Group 9"/>
          <p:cNvGrpSpPr/>
          <p:nvPr/>
        </p:nvGrpSpPr>
        <p:grpSpPr>
          <a:xfrm>
            <a:off x="6350" y="3276600"/>
            <a:ext cx="12184063" cy="152400"/>
            <a:chOff x="3" y="2064"/>
            <a:chExt cx="5756" cy="96"/>
          </a:xfrm>
        </p:grpSpPr>
        <p:sp>
          <p:nvSpPr>
            <p:cNvPr id="8"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9"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sp>
        <p:nvSpPr>
          <p:cNvPr id="3074" name="Rectangle 2"/>
          <p:cNvSpPr>
            <a:spLocks noGrp="1" noChangeArrowheads="1"/>
          </p:cNvSpPr>
          <p:nvPr>
            <p:ph type="ctrTitle" sz="quarter"/>
          </p:nvPr>
        </p:nvSpPr>
        <p:spPr bwMode="auto">
          <a:xfrm>
            <a:off x="914400" y="2057400"/>
            <a:ext cx="10363200" cy="1143000"/>
          </a:xfrm>
          <a:prstGeom prst="rect">
            <a:avLst/>
          </a:prstGeom>
          <a:noFill/>
          <a:ln>
            <a:miter lim="800000"/>
          </a:ln>
        </p:spPr>
        <p:txBody>
          <a:bodyPr vert="horz" wrap="square" lIns="92075" tIns="46038" rIns="92075" bIns="46038" numCol="1" anchor="b" anchorCtr="0" compatLnSpc="1"/>
          <a:lstStyle>
            <a:lvl1pPr>
              <a:defRPr/>
            </a:lvl1pPr>
          </a:lstStyle>
          <a:p>
            <a:pPr fontAlgn="base"/>
            <a:r>
              <a:rPr lang="en-US" altLang="zh-CN" strike="noStrike" noProof="1"/>
              <a:t>Click to edit Master title style</a:t>
            </a:r>
          </a:p>
        </p:txBody>
      </p:sp>
      <p:sp>
        <p:nvSpPr>
          <p:cNvPr id="3075" name="Rectangle 3"/>
          <p:cNvSpPr>
            <a:spLocks noGrp="1" noChangeArrowheads="1"/>
          </p:cNvSpPr>
          <p:nvPr>
            <p:ph type="subTitle" sz="quarter" idx="1"/>
          </p:nvPr>
        </p:nvSpPr>
        <p:spPr bwMode="auto">
          <a:xfrm>
            <a:off x="1828800" y="4114800"/>
            <a:ext cx="8534400" cy="1752600"/>
          </a:xfrm>
          <a:prstGeom prst="rect">
            <a:avLst/>
          </a:prstGeom>
          <a:noFill/>
          <a:ln>
            <a:miter lim="800000"/>
          </a:ln>
        </p:spPr>
        <p:txBody>
          <a:bodyPr vert="horz" wrap="square" lIns="92075" tIns="46038" rIns="92075" bIns="46038" numCol="1" anchor="t" anchorCtr="0" compatLnSpc="1"/>
          <a:lstStyle>
            <a:lvl1pPr marL="0" indent="0" algn="ctr">
              <a:buFont typeface="Monotype Sorts" pitchFamily="2" charset="2"/>
              <a:buNone/>
              <a:defRPr/>
            </a:lvl1pPr>
          </a:lstStyle>
          <a:p>
            <a:pPr fontAlgn="base"/>
            <a:r>
              <a:rPr lang="en-US" altLang="zh-CN" strike="noStrike" noProof="1"/>
              <a:t>Click to edit Master subtitle style</a:t>
            </a:r>
          </a:p>
        </p:txBody>
      </p:sp>
      <p:sp>
        <p:nvSpPr>
          <p:cNvPr id="10" name="Rectangle 4"/>
          <p:cNvSpPr>
            <a:spLocks noGrp="1" noChangeArrowheads="1"/>
          </p:cNvSpPr>
          <p:nvPr>
            <p:ph type="dt" sz="quarter" idx="2"/>
          </p:nvPr>
        </p:nvSpPr>
        <p:spPr bwMode="auto">
          <a:xfrm>
            <a:off x="914400" y="6248400"/>
            <a:ext cx="2540000" cy="457200"/>
          </a:xfrm>
          <a:prstGeom prst="rect">
            <a:avLst/>
          </a:prstGeom>
          <a:ln>
            <a:miter lim="800000"/>
          </a:ln>
        </p:spPr>
        <p:txBody>
          <a:bodyPr vert="horz" wrap="none" lIns="92075" tIns="46038" rIns="92075" bIns="46038" numCol="1" anchor="ctr" anchorCtr="0" compatLnSpc="1"/>
          <a:lstStyle>
            <a:lvl1pPr algn="l">
              <a:spcBef>
                <a:spcPct val="0"/>
              </a:spcBef>
              <a:buFontTx/>
              <a:buNone/>
              <a:defRPr sz="1400" b="0">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none" lIns="92075" tIns="46038" rIns="92075" bIns="46038" numCol="1" anchor="ctr" anchorCtr="0" compatLnSpc="1"/>
          <a:lstStyle>
            <a:lvl1pPr algn="ctr">
              <a:spcBef>
                <a:spcPct val="0"/>
              </a:spcBef>
              <a:buFontTx/>
              <a:buNone/>
              <a:defRPr sz="1400" b="0">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none" lIns="92075" tIns="46038" rIns="92075" bIns="46038" numCol="1" anchor="ctr" anchorCtr="0" compatLnSpc="1"/>
          <a:lstStyle/>
          <a:p>
            <a:pPr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4099" name="组合 6"/>
          <p:cNvGrpSpPr/>
          <p:nvPr userDrawn="1"/>
        </p:nvGrpSpPr>
        <p:grpSpPr>
          <a:xfrm>
            <a:off x="0" y="0"/>
            <a:ext cx="12182475" cy="6858000"/>
            <a:chOff x="0" y="0"/>
            <a:chExt cx="12181840" cy="6858001"/>
          </a:xfrm>
        </p:grpSpPr>
        <p:sp>
          <p:nvSpPr>
            <p:cNvPr id="8" name="Flying impression design ——飞印象设计是一家专业的广告设计制作工作室，专注于平面、OFFICE、摄影等业务，工作室成立于2016年，拥有高水平的设计团队，已经立足于市场，今后将输出更多精致作品。"/>
            <p:cNvSpPr/>
            <p:nvPr>
              <p:custDataLst>
                <p:tags r:id="rId4"/>
              </p:custDataLst>
            </p:nvPr>
          </p:nvSpPr>
          <p:spPr>
            <a:xfrm rot="5400000">
              <a:off x="-1142999" y="1142999"/>
              <a:ext cx="6858000" cy="4572002"/>
            </a:xfrm>
            <a:custGeom>
              <a:avLst/>
              <a:gdLst>
                <a:gd name="connsiteX0" fmla="*/ 0 w 6858000"/>
                <a:gd name="connsiteY0" fmla="*/ 4572002 h 4572002"/>
                <a:gd name="connsiteX1" fmla="*/ 0 w 6858000"/>
                <a:gd name="connsiteY1" fmla="*/ 1913643 h 4572002"/>
                <a:gd name="connsiteX2" fmla="*/ 3429000 w 6858000"/>
                <a:gd name="connsiteY2" fmla="*/ 0 h 4572002"/>
                <a:gd name="connsiteX3" fmla="*/ 6857999 w 6858000"/>
                <a:gd name="connsiteY3" fmla="*/ 1913643 h 4572002"/>
                <a:gd name="connsiteX4" fmla="*/ 6858000 w 6858000"/>
                <a:gd name="connsiteY4" fmla="*/ 1913643 h 4572002"/>
                <a:gd name="connsiteX5" fmla="*/ 6858000 w 6858000"/>
                <a:gd name="connsiteY5" fmla="*/ 4572002 h 457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4572002">
                  <a:moveTo>
                    <a:pt x="0" y="4572002"/>
                  </a:moveTo>
                  <a:lnTo>
                    <a:pt x="0" y="1913643"/>
                  </a:lnTo>
                  <a:lnTo>
                    <a:pt x="3429000" y="0"/>
                  </a:lnTo>
                  <a:lnTo>
                    <a:pt x="6857999" y="1913643"/>
                  </a:lnTo>
                  <a:lnTo>
                    <a:pt x="6858000" y="1913643"/>
                  </a:lnTo>
                  <a:lnTo>
                    <a:pt x="6858000" y="45720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custDataLst>
                <p:tags r:id="rId5"/>
              </p:custDataLst>
            </p:nvPr>
          </p:nvSpPr>
          <p:spPr>
            <a:xfrm rot="5400000">
              <a:off x="4471500" y="-852340"/>
              <a:ext cx="6858000" cy="8562680"/>
            </a:xfrm>
            <a:custGeom>
              <a:avLst/>
              <a:gdLst>
                <a:gd name="connsiteX0" fmla="*/ 0 w 6858000"/>
                <a:gd name="connsiteY0" fmla="*/ 8562680 h 8562680"/>
                <a:gd name="connsiteX1" fmla="*/ 0 w 6858000"/>
                <a:gd name="connsiteY1" fmla="*/ 0 h 8562680"/>
                <a:gd name="connsiteX2" fmla="*/ 6858000 w 6858000"/>
                <a:gd name="connsiteY2" fmla="*/ 0 h 8562680"/>
                <a:gd name="connsiteX3" fmla="*/ 6858000 w 6858000"/>
                <a:gd name="connsiteY3" fmla="*/ 8562680 h 8562680"/>
                <a:gd name="connsiteX4" fmla="*/ 6857999 w 6858000"/>
                <a:gd name="connsiteY4" fmla="*/ 8562680 h 8562680"/>
                <a:gd name="connsiteX5" fmla="*/ 3429000 w 6858000"/>
                <a:gd name="connsiteY5" fmla="*/ 6649037 h 8562680"/>
                <a:gd name="connsiteX6" fmla="*/ 0 w 6858000"/>
                <a:gd name="connsiteY6" fmla="*/ 8562680 h 856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8562680">
                  <a:moveTo>
                    <a:pt x="0" y="8562680"/>
                  </a:moveTo>
                  <a:lnTo>
                    <a:pt x="0" y="0"/>
                  </a:lnTo>
                  <a:lnTo>
                    <a:pt x="6858000" y="0"/>
                  </a:lnTo>
                  <a:lnTo>
                    <a:pt x="6858000" y="8562680"/>
                  </a:lnTo>
                  <a:lnTo>
                    <a:pt x="6857999" y="8562680"/>
                  </a:lnTo>
                  <a:lnTo>
                    <a:pt x="3429000" y="6649037"/>
                  </a:lnTo>
                  <a:lnTo>
                    <a:pt x="0" y="856268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custDataLst>
                <p:tags r:id="rId6"/>
              </p:custDataLst>
            </p:nvPr>
          </p:nvSpPr>
          <p:spPr>
            <a:xfrm>
              <a:off x="0" y="898451"/>
              <a:ext cx="1412240" cy="5061098"/>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custDataLst>
                <p:tags r:id="rId7"/>
              </p:custDataLst>
            </p:nvPr>
          </p:nvSpPr>
          <p:spPr>
            <a:xfrm flipV="1">
              <a:off x="4255674" y="0"/>
              <a:ext cx="1380866" cy="101441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custDataLst>
                <p:tags r:id="rId8"/>
              </p:custDataLst>
            </p:nvPr>
          </p:nvSpPr>
          <p:spPr>
            <a:xfrm>
              <a:off x="9862788" y="2702560"/>
              <a:ext cx="2319052" cy="4155441"/>
            </a:xfrm>
            <a:custGeom>
              <a:avLst/>
              <a:gdLst>
                <a:gd name="connsiteX0" fmla="*/ 2143580 w 2143580"/>
                <a:gd name="connsiteY0" fmla="*/ 0 h 3841019"/>
                <a:gd name="connsiteX1" fmla="*/ 2143580 w 2143580"/>
                <a:gd name="connsiteY1" fmla="*/ 3841019 h 3841019"/>
                <a:gd name="connsiteX2" fmla="*/ 0 w 2143580"/>
                <a:gd name="connsiteY2" fmla="*/ 3841019 h 3841019"/>
                <a:gd name="connsiteX3" fmla="*/ 0 w 2143580"/>
                <a:gd name="connsiteY3" fmla="*/ 3841018 h 3841019"/>
                <a:gd name="connsiteX4" fmla="*/ 2143580 w 2143580"/>
                <a:gd name="connsiteY4" fmla="*/ 0 h 3841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80" h="3841019">
                  <a:moveTo>
                    <a:pt x="2143580" y="0"/>
                  </a:moveTo>
                  <a:lnTo>
                    <a:pt x="2143580" y="3841019"/>
                  </a:lnTo>
                  <a:lnTo>
                    <a:pt x="0" y="3841019"/>
                  </a:lnTo>
                  <a:lnTo>
                    <a:pt x="0" y="3841018"/>
                  </a:lnTo>
                  <a:lnTo>
                    <a:pt x="214358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ctrTitle" hasCustomPrompt="1"/>
          </p:nvPr>
        </p:nvSpPr>
        <p:spPr>
          <a:xfrm>
            <a:off x="5588000" y="2850552"/>
            <a:ext cx="6045200" cy="807541"/>
          </a:xfrm>
        </p:spPr>
        <p:txBody>
          <a:bodyPr lIns="90000" tIns="46800" rIns="90000" bIns="0" anchor="b" anchorCtr="0">
            <a:normAutofit/>
          </a:bodyPr>
          <a:lstStyle>
            <a:lvl1pPr algn="ctr">
              <a:defRPr sz="4800" spc="600" baseline="0">
                <a:solidFill>
                  <a:schemeClr val="accent1"/>
                </a:solidFill>
                <a:ea typeface="汉仪旗黑-85S" pitchFamily="18" charset="-122"/>
              </a:defRPr>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5588000" y="3755285"/>
            <a:ext cx="6045200" cy="643602"/>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16" name="日期占位符 15"/>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17" name="页脚占位符 16"/>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18" name="灯片编号占位符 17"/>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5123" name="组合 10"/>
          <p:cNvGrpSpPr/>
          <p:nvPr userDrawn="1"/>
        </p:nvGrpSpPr>
        <p:grpSpPr>
          <a:xfrm>
            <a:off x="11187113" y="5930900"/>
            <a:ext cx="860425" cy="838200"/>
            <a:chOff x="203391" y="0"/>
            <a:chExt cx="859215" cy="839049"/>
          </a:xfrm>
        </p:grpSpPr>
        <p:sp>
          <p:nvSpPr>
            <p:cNvPr id="12"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5" name="页脚占位符 4"/>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grpSp>
        <p:nvGrpSpPr>
          <p:cNvPr id="6147" name="组合 6"/>
          <p:cNvGrpSpPr/>
          <p:nvPr userDrawn="1"/>
        </p:nvGrpSpPr>
        <p:grpSpPr>
          <a:xfrm>
            <a:off x="0" y="261938"/>
            <a:ext cx="12192000" cy="6334125"/>
            <a:chOff x="0" y="261262"/>
            <a:chExt cx="12192000" cy="6335475"/>
          </a:xfrm>
        </p:grpSpPr>
        <p:sp>
          <p:nvSpPr>
            <p:cNvPr id="8" name="Flying impression design ——飞印象设计是一家专业的广告设计制作工作室，专注于平面、OFFICE、摄影等业务，工作室成立于2016年，拥有高水平的设计团队，已经立足于市场，今后将输出更多精致作品。"/>
            <p:cNvSpPr/>
            <p:nvPr>
              <p:custDataLst>
                <p:tags r:id="rId4"/>
              </p:custDataLst>
            </p:nvPr>
          </p:nvSpPr>
          <p:spPr>
            <a:xfrm>
              <a:off x="0" y="261262"/>
              <a:ext cx="1767840" cy="6335475"/>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custDataLst>
                <p:tags r:id="rId5"/>
              </p:custDataLst>
            </p:nvPr>
          </p:nvSpPr>
          <p:spPr>
            <a:xfrm flipH="1">
              <a:off x="10424160" y="261262"/>
              <a:ext cx="1767840" cy="6335475"/>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custDataLst>
                <p:tags r:id="rId6"/>
              </p:custDataLst>
            </p:nvPr>
          </p:nvSpPr>
          <p:spPr>
            <a:xfrm>
              <a:off x="1206489" y="3428999"/>
              <a:ext cx="2318496" cy="1703206"/>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custDataLst>
                <p:tags r:id="rId7"/>
              </p:custDataLst>
            </p:nvPr>
          </p:nvSpPr>
          <p:spPr>
            <a:xfrm>
              <a:off x="8667015" y="1725794"/>
              <a:ext cx="2318496" cy="1703206"/>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3744686" y="2971544"/>
            <a:ext cx="4922329" cy="789621"/>
          </a:xfrm>
        </p:spPr>
        <p:txBody>
          <a:bodyPr lIns="90000" tIns="46800" rIns="90000" bIns="0" anchor="b" anchorCtr="0">
            <a:normAutofit/>
          </a:bodyPr>
          <a:lstStyle>
            <a:lvl1pPr algn="ctr">
              <a:defRPr sz="3600" u="none" strike="noStrike" kern="1200" cap="none" spc="300" normalizeH="0" baseline="0">
                <a:solidFill>
                  <a:schemeClr val="bg1"/>
                </a:solidFill>
                <a:uFillTx/>
                <a:latin typeface="Arial" panose="020B0604020202020204" pitchFamily="34" charset="0"/>
                <a:ea typeface="汉仪旗黑-85S" pitchFamily="18" charset="-122"/>
              </a:defRPr>
            </a:lvl1pPr>
          </a:lstStyle>
          <a:p>
            <a:pPr fontAlgn="auto"/>
            <a:r>
              <a:rPr lang="zh-CN" altLang="en-US" strike="noStrike" noProof="1"/>
              <a:t>单击此处编辑标题</a:t>
            </a:r>
          </a:p>
        </p:txBody>
      </p:sp>
      <p:sp>
        <p:nvSpPr>
          <p:cNvPr id="3" name="文本占位符 2"/>
          <p:cNvSpPr>
            <a:spLocks noGrp="1"/>
          </p:cNvSpPr>
          <p:nvPr>
            <p:ph type="body" idx="1"/>
          </p:nvPr>
        </p:nvSpPr>
        <p:spPr>
          <a:xfrm>
            <a:off x="3744686" y="3886456"/>
            <a:ext cx="4922329" cy="1245750"/>
          </a:xfrm>
        </p:spPr>
        <p:txBody>
          <a:bodyPr lIns="90000" tIns="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5" name="页脚占位符 4"/>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7171" name="组合 11"/>
          <p:cNvGrpSpPr/>
          <p:nvPr userDrawn="1"/>
        </p:nvGrpSpPr>
        <p:grpSpPr>
          <a:xfrm>
            <a:off x="11187113" y="5930900"/>
            <a:ext cx="860425" cy="838200"/>
            <a:chOff x="203391" y="0"/>
            <a:chExt cx="859215" cy="839049"/>
          </a:xfrm>
        </p:grpSpPr>
        <p:sp>
          <p:nvSpPr>
            <p:cNvPr id="13"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6" name="页脚占位符 5"/>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8195" name="组合 17"/>
          <p:cNvGrpSpPr/>
          <p:nvPr userDrawn="1"/>
        </p:nvGrpSpPr>
        <p:grpSpPr>
          <a:xfrm>
            <a:off x="11187113" y="5930900"/>
            <a:ext cx="860425" cy="838200"/>
            <a:chOff x="203391" y="0"/>
            <a:chExt cx="859215" cy="839049"/>
          </a:xfrm>
        </p:grpSpPr>
        <p:sp>
          <p:nvSpPr>
            <p:cNvPr id="19"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8" name="页脚占位符 7"/>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8"/>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6"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1"/>
            </p:custDataLst>
          </p:nvPr>
        </p:nvSpPr>
        <p:spPr>
          <a:xfrm flipH="1" flipV="1">
            <a:off x="0" y="0"/>
            <a:ext cx="1092200" cy="1957388"/>
          </a:xfrm>
          <a:custGeom>
            <a:avLst/>
            <a:gdLst>
              <a:gd name="connsiteX0" fmla="*/ 2143580 w 2143580"/>
              <a:gd name="connsiteY0" fmla="*/ 0 h 3841019"/>
              <a:gd name="connsiteX1" fmla="*/ 2143580 w 2143580"/>
              <a:gd name="connsiteY1" fmla="*/ 3841019 h 3841019"/>
              <a:gd name="connsiteX2" fmla="*/ 0 w 2143580"/>
              <a:gd name="connsiteY2" fmla="*/ 3841019 h 3841019"/>
              <a:gd name="connsiteX3" fmla="*/ 0 w 2143580"/>
              <a:gd name="connsiteY3" fmla="*/ 3841018 h 3841019"/>
              <a:gd name="connsiteX4" fmla="*/ 2143580 w 2143580"/>
              <a:gd name="connsiteY4" fmla="*/ 0 h 3841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80" h="3841019">
                <a:moveTo>
                  <a:pt x="2143580" y="0"/>
                </a:moveTo>
                <a:lnTo>
                  <a:pt x="2143580" y="3841019"/>
                </a:lnTo>
                <a:lnTo>
                  <a:pt x="0" y="3841019"/>
                </a:lnTo>
                <a:lnTo>
                  <a:pt x="0" y="3841018"/>
                </a:lnTo>
                <a:lnTo>
                  <a:pt x="214358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 name="标题 1"/>
          <p:cNvSpPr>
            <a:spLocks noGrp="1"/>
          </p:cNvSpPr>
          <p:nvPr>
            <p:ph type="title"/>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10243" name="组合 11"/>
          <p:cNvGrpSpPr/>
          <p:nvPr userDrawn="1"/>
        </p:nvGrpSpPr>
        <p:grpSpPr>
          <a:xfrm rot="5400000">
            <a:off x="11055350" y="5772150"/>
            <a:ext cx="781050" cy="1311275"/>
            <a:chOff x="1759" y="7187"/>
            <a:chExt cx="1682" cy="2822"/>
          </a:xfrm>
        </p:grpSpPr>
        <p:sp>
          <p:nvSpPr>
            <p:cNvPr id="13"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rot="10800000">
              <a:off x="2465" y="7187"/>
              <a:ext cx="976" cy="2823"/>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rot="10800000">
              <a:off x="1759" y="7986"/>
              <a:ext cx="1054"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flipH="1">
              <a:off x="1766" y="8634"/>
              <a:ext cx="1047"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6" name="页脚占位符 5"/>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grpSp>
        <p:nvGrpSpPr>
          <p:cNvPr id="11267" name="组合 10"/>
          <p:cNvGrpSpPr/>
          <p:nvPr userDrawn="1"/>
        </p:nvGrpSpPr>
        <p:grpSpPr>
          <a:xfrm rot="5400000">
            <a:off x="11055350" y="5772150"/>
            <a:ext cx="781050" cy="1311275"/>
            <a:chOff x="1759" y="7187"/>
            <a:chExt cx="1682" cy="2822"/>
          </a:xfrm>
        </p:grpSpPr>
        <p:sp>
          <p:nvSpPr>
            <p:cNvPr id="12"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rot="10800000">
              <a:off x="2465" y="7187"/>
              <a:ext cx="976" cy="2823"/>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rot="10800000">
              <a:off x="1759" y="7986"/>
              <a:ext cx="1054"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flipH="1">
              <a:off x="1766" y="8634"/>
              <a:ext cx="1047"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lIns="90170" tIns="46990" rIns="90170" bIns="46990">
            <a:normAutofit/>
          </a:bodyPr>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5" name="页脚占位符 4"/>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grpSp>
        <p:nvGrpSpPr>
          <p:cNvPr id="12291" name="组合 10"/>
          <p:cNvGrpSpPr/>
          <p:nvPr userDrawn="1"/>
        </p:nvGrpSpPr>
        <p:grpSpPr>
          <a:xfrm rot="5400000">
            <a:off x="11055350" y="5772150"/>
            <a:ext cx="781050" cy="1311275"/>
            <a:chOff x="1759" y="7187"/>
            <a:chExt cx="1682" cy="2822"/>
          </a:xfrm>
        </p:grpSpPr>
        <p:sp>
          <p:nvSpPr>
            <p:cNvPr id="12"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rot="10800000">
              <a:off x="2465" y="7187"/>
              <a:ext cx="976" cy="2823"/>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rot="10800000">
              <a:off x="1759" y="7986"/>
              <a:ext cx="1054"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flipH="1">
              <a:off x="1766" y="8634"/>
              <a:ext cx="1047"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7" name="内容占位符 6"/>
          <p:cNvSpPr>
            <a:spLocks noGrp="1"/>
          </p:cNvSpPr>
          <p:nvPr>
            <p:ph sz="quarter" idx="13"/>
          </p:nvPr>
        </p:nvSpPr>
        <p:spPr>
          <a:xfrm>
            <a:off x="669930" y="952508"/>
            <a:ext cx="10852237" cy="5388907"/>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grpSp>
        <p:nvGrpSpPr>
          <p:cNvPr id="13315" name="组合 5"/>
          <p:cNvGrpSpPr/>
          <p:nvPr userDrawn="1"/>
        </p:nvGrpSpPr>
        <p:grpSpPr>
          <a:xfrm>
            <a:off x="0" y="0"/>
            <a:ext cx="12182475" cy="6858000"/>
            <a:chOff x="0" y="0"/>
            <a:chExt cx="12181840" cy="6858001"/>
          </a:xfrm>
        </p:grpSpPr>
        <p:sp>
          <p:nvSpPr>
            <p:cNvPr id="7" name="Flying impression design ——飞印象设计是一家专业的广告设计制作工作室，专注于平面、OFFICE、摄影等业务，工作室成立于2016年，拥有高水平的设计团队，已经立足于市场，今后将输出更多精致作品。"/>
            <p:cNvSpPr/>
            <p:nvPr>
              <p:custDataLst>
                <p:tags r:id="rId4"/>
              </p:custDataLst>
            </p:nvPr>
          </p:nvSpPr>
          <p:spPr>
            <a:xfrm rot="5400000">
              <a:off x="-1142999" y="1142999"/>
              <a:ext cx="6858000" cy="4572002"/>
            </a:xfrm>
            <a:custGeom>
              <a:avLst/>
              <a:gdLst>
                <a:gd name="connsiteX0" fmla="*/ 0 w 6858000"/>
                <a:gd name="connsiteY0" fmla="*/ 4572002 h 4572002"/>
                <a:gd name="connsiteX1" fmla="*/ 0 w 6858000"/>
                <a:gd name="connsiteY1" fmla="*/ 1913643 h 4572002"/>
                <a:gd name="connsiteX2" fmla="*/ 3429000 w 6858000"/>
                <a:gd name="connsiteY2" fmla="*/ 0 h 4572002"/>
                <a:gd name="connsiteX3" fmla="*/ 6857999 w 6858000"/>
                <a:gd name="connsiteY3" fmla="*/ 1913643 h 4572002"/>
                <a:gd name="connsiteX4" fmla="*/ 6858000 w 6858000"/>
                <a:gd name="connsiteY4" fmla="*/ 1913643 h 4572002"/>
                <a:gd name="connsiteX5" fmla="*/ 6858000 w 6858000"/>
                <a:gd name="connsiteY5" fmla="*/ 4572002 h 457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4572002">
                  <a:moveTo>
                    <a:pt x="0" y="4572002"/>
                  </a:moveTo>
                  <a:lnTo>
                    <a:pt x="0" y="1913643"/>
                  </a:lnTo>
                  <a:lnTo>
                    <a:pt x="3429000" y="0"/>
                  </a:lnTo>
                  <a:lnTo>
                    <a:pt x="6857999" y="1913643"/>
                  </a:lnTo>
                  <a:lnTo>
                    <a:pt x="6858000" y="1913643"/>
                  </a:lnTo>
                  <a:lnTo>
                    <a:pt x="6858000" y="45720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custDataLst>
                <p:tags r:id="rId5"/>
              </p:custDataLst>
            </p:nvPr>
          </p:nvSpPr>
          <p:spPr>
            <a:xfrm rot="5400000">
              <a:off x="4471500" y="-852340"/>
              <a:ext cx="6858000" cy="8562680"/>
            </a:xfrm>
            <a:custGeom>
              <a:avLst/>
              <a:gdLst>
                <a:gd name="connsiteX0" fmla="*/ 0 w 6858000"/>
                <a:gd name="connsiteY0" fmla="*/ 8562680 h 8562680"/>
                <a:gd name="connsiteX1" fmla="*/ 0 w 6858000"/>
                <a:gd name="connsiteY1" fmla="*/ 0 h 8562680"/>
                <a:gd name="connsiteX2" fmla="*/ 6858000 w 6858000"/>
                <a:gd name="connsiteY2" fmla="*/ 0 h 8562680"/>
                <a:gd name="connsiteX3" fmla="*/ 6858000 w 6858000"/>
                <a:gd name="connsiteY3" fmla="*/ 8562680 h 8562680"/>
                <a:gd name="connsiteX4" fmla="*/ 6857999 w 6858000"/>
                <a:gd name="connsiteY4" fmla="*/ 8562680 h 8562680"/>
                <a:gd name="connsiteX5" fmla="*/ 3429000 w 6858000"/>
                <a:gd name="connsiteY5" fmla="*/ 6649037 h 8562680"/>
                <a:gd name="connsiteX6" fmla="*/ 0 w 6858000"/>
                <a:gd name="connsiteY6" fmla="*/ 8562680 h 856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8562680">
                  <a:moveTo>
                    <a:pt x="0" y="8562680"/>
                  </a:moveTo>
                  <a:lnTo>
                    <a:pt x="0" y="0"/>
                  </a:lnTo>
                  <a:lnTo>
                    <a:pt x="6858000" y="0"/>
                  </a:lnTo>
                  <a:lnTo>
                    <a:pt x="6858000" y="8562680"/>
                  </a:lnTo>
                  <a:lnTo>
                    <a:pt x="6857999" y="8562680"/>
                  </a:lnTo>
                  <a:lnTo>
                    <a:pt x="3429000" y="6649037"/>
                  </a:lnTo>
                  <a:lnTo>
                    <a:pt x="0" y="856268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custDataLst>
                <p:tags r:id="rId6"/>
              </p:custDataLst>
            </p:nvPr>
          </p:nvSpPr>
          <p:spPr>
            <a:xfrm>
              <a:off x="0" y="898451"/>
              <a:ext cx="1412240" cy="5061098"/>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custDataLst>
                <p:tags r:id="rId7"/>
              </p:custDataLst>
            </p:nvPr>
          </p:nvSpPr>
          <p:spPr>
            <a:xfrm flipV="1">
              <a:off x="4255674" y="0"/>
              <a:ext cx="1380866" cy="101441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custDataLst>
                <p:tags r:id="rId8"/>
              </p:custDataLst>
            </p:nvPr>
          </p:nvSpPr>
          <p:spPr>
            <a:xfrm>
              <a:off x="9862788" y="2702560"/>
              <a:ext cx="2319052" cy="4155441"/>
            </a:xfrm>
            <a:custGeom>
              <a:avLst/>
              <a:gdLst>
                <a:gd name="connsiteX0" fmla="*/ 2143580 w 2143580"/>
                <a:gd name="connsiteY0" fmla="*/ 0 h 3841019"/>
                <a:gd name="connsiteX1" fmla="*/ 2143580 w 2143580"/>
                <a:gd name="connsiteY1" fmla="*/ 3841019 h 3841019"/>
                <a:gd name="connsiteX2" fmla="*/ 0 w 2143580"/>
                <a:gd name="connsiteY2" fmla="*/ 3841019 h 3841019"/>
                <a:gd name="connsiteX3" fmla="*/ 0 w 2143580"/>
                <a:gd name="connsiteY3" fmla="*/ 3841018 h 3841019"/>
                <a:gd name="connsiteX4" fmla="*/ 2143580 w 2143580"/>
                <a:gd name="connsiteY4" fmla="*/ 0 h 3841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80" h="3841019">
                  <a:moveTo>
                    <a:pt x="2143580" y="0"/>
                  </a:moveTo>
                  <a:lnTo>
                    <a:pt x="2143580" y="3841019"/>
                  </a:lnTo>
                  <a:lnTo>
                    <a:pt x="0" y="3841019"/>
                  </a:lnTo>
                  <a:lnTo>
                    <a:pt x="0" y="3841018"/>
                  </a:lnTo>
                  <a:lnTo>
                    <a:pt x="214358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6008138" y="2859567"/>
            <a:ext cx="5003251" cy="1335063"/>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1"/>
                </a:solidFill>
                <a:uFillTx/>
                <a:latin typeface="Arial" panose="020B0604020202020204" pitchFamily="34" charset="0"/>
                <a:ea typeface="汉仪旗黑-85S" pitchFamily="18" charset="-122"/>
                <a:cs typeface="+mj-cs"/>
                <a:sym typeface="+mn-ea"/>
              </a:defRPr>
            </a:lvl1pPr>
          </a:lstStyle>
          <a:p>
            <a:pPr lvl="0" fontAlgn="auto"/>
            <a:r>
              <a:rPr strike="noStrike" noProof="1">
                <a:sym typeface="+mn-ea"/>
              </a:rPr>
              <a:t>编辑标题</a:t>
            </a:r>
          </a:p>
        </p:txBody>
      </p:sp>
      <p:sp>
        <p:nvSpPr>
          <p:cNvPr id="3" name="日期占位符 2"/>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1"/>
        </a:solidFill>
        <a:effectLst/>
      </p:bgPr>
    </p:bg>
    <p:spTree>
      <p:nvGrpSpPr>
        <p:cNvPr id="1" name=""/>
        <p:cNvGrpSpPr/>
        <p:nvPr/>
      </p:nvGrpSpPr>
      <p:grpSpPr>
        <a:xfrm>
          <a:off x="0" y="0"/>
          <a:ext cx="0" cy="0"/>
          <a:chOff x="0" y="0"/>
          <a:chExt cx="0" cy="0"/>
        </a:xfrm>
      </p:grpSpPr>
      <p:grpSp>
        <p:nvGrpSpPr>
          <p:cNvPr id="14339" name="组合 13"/>
          <p:cNvGrpSpPr/>
          <p:nvPr userDrawn="1"/>
        </p:nvGrpSpPr>
        <p:grpSpPr>
          <a:xfrm>
            <a:off x="11187113" y="5930900"/>
            <a:ext cx="860425" cy="838200"/>
            <a:chOff x="203391" y="0"/>
            <a:chExt cx="859215" cy="839049"/>
          </a:xfrm>
        </p:grpSpPr>
        <p:sp>
          <p:nvSpPr>
            <p:cNvPr id="15"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4"/>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6" name="标题 5"/>
          <p:cNvSpPr>
            <a:spLocks noGrp="1"/>
          </p:cNvSpPr>
          <p:nvPr>
            <p:ph type="title"/>
          </p:nvPr>
        </p:nvSpPr>
        <p:spPr>
          <a:xfrm>
            <a:off x="669925" y="443230"/>
            <a:ext cx="10852150" cy="567055"/>
          </a:xfrm>
        </p:spPr>
        <p:txBody>
          <a:bodyPr/>
          <a:lstStyle>
            <a:lvl1pPr>
              <a:defRPr>
                <a:solidFill>
                  <a:schemeClr val="tx1">
                    <a:lumMod val="85000"/>
                    <a:lumOff val="15000"/>
                  </a:schemeClr>
                </a:solidFill>
              </a:defRPr>
            </a:lvl1pPr>
          </a:lstStyle>
          <a:p>
            <a:pPr fontAlgn="auto"/>
            <a:r>
              <a:rPr lang="zh-CN" altLang="en-US" strike="noStrike" noProof="1"/>
              <a:t>单击此处编辑母版标题样式</a:t>
            </a:r>
          </a:p>
        </p:txBody>
      </p:sp>
      <p:sp>
        <p:nvSpPr>
          <p:cNvPr id="3" name="日期占位符 2"/>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5363" name="组合 9"/>
          <p:cNvGrpSpPr/>
          <p:nvPr userDrawn="1"/>
        </p:nvGrpSpPr>
        <p:grpSpPr>
          <a:xfrm>
            <a:off x="382588" y="247650"/>
            <a:ext cx="11606212" cy="6418263"/>
            <a:chOff x="382905" y="247015"/>
            <a:chExt cx="11605915" cy="6419618"/>
          </a:xfrm>
        </p:grpSpPr>
        <p:sp>
          <p:nvSpPr>
            <p:cNvPr id="6" name="矩形 5"/>
            <p:cNvSpPr/>
            <p:nvPr userDrawn="1">
              <p:custDataLst>
                <p:tags r:id="rId4"/>
              </p:custDataLst>
            </p:nvPr>
          </p:nvSpPr>
          <p:spPr>
            <a:xfrm>
              <a:off x="382905" y="247015"/>
              <a:ext cx="11424920"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ym typeface="+mn-ea"/>
              </a:endParaRPr>
            </a:p>
          </p:txBody>
        </p:sp>
        <p:grpSp>
          <p:nvGrpSpPr>
            <p:cNvPr id="15365" name="组合 17"/>
            <p:cNvGrpSpPr/>
            <p:nvPr userDrawn="1"/>
          </p:nvGrpSpPr>
          <p:grpSpPr>
            <a:xfrm>
              <a:off x="11129605" y="5827584"/>
              <a:ext cx="859215" cy="839049"/>
              <a:chOff x="203391" y="0"/>
              <a:chExt cx="859215" cy="839049"/>
            </a:xfrm>
          </p:grpSpPr>
          <p:sp>
            <p:nvSpPr>
              <p:cNvPr id="19"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grpSp>
      <p:sp>
        <p:nvSpPr>
          <p:cNvPr id="2" name="标题 1"/>
          <p:cNvSpPr>
            <a:spLocks noGrp="1"/>
          </p:cNvSpPr>
          <p:nvPr>
            <p:ph type="title" hasCustomPrompt="1"/>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p:nvPr>
        </p:nvSpPr>
        <p:spPr>
          <a:xfrm>
            <a:off x="1281113" y="2163600"/>
            <a:ext cx="9626600" cy="3445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1"/>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2"/>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16387" name="组合 18"/>
          <p:cNvGrpSpPr/>
          <p:nvPr userDrawn="1"/>
        </p:nvGrpSpPr>
        <p:grpSpPr>
          <a:xfrm>
            <a:off x="11187113" y="5930900"/>
            <a:ext cx="860425" cy="838200"/>
            <a:chOff x="203391" y="0"/>
            <a:chExt cx="859215" cy="839049"/>
          </a:xfrm>
        </p:grpSpPr>
        <p:sp>
          <p:nvSpPr>
            <p:cNvPr id="20"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8" name="矩形 7"/>
          <p:cNvSpPr/>
          <p:nvPr userDrawn="1">
            <p:custDataLst>
              <p:tags r:id="rId1"/>
            </p:custDataLst>
          </p:nvPr>
        </p:nvSpPr>
        <p:spPr>
          <a:xfrm>
            <a:off x="3175" y="-4762"/>
            <a:ext cx="4945063" cy="686593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ym typeface="+mn-ea"/>
            </a:endParaRPr>
          </a:p>
        </p:txBody>
      </p:sp>
      <p:sp>
        <p:nvSpPr>
          <p:cNvPr id="2" name="标题 1"/>
          <p:cNvSpPr>
            <a:spLocks noGrp="1"/>
          </p:cNvSpPr>
          <p:nvPr>
            <p:ph type="title" hasCustomPrompt="1"/>
          </p:nvPr>
        </p:nvSpPr>
        <p:spPr>
          <a:xfrm>
            <a:off x="583200" y="770400"/>
            <a:ext cx="3960000" cy="882000"/>
          </a:xfrm>
        </p:spPr>
        <p:txBody>
          <a:bodyPr lIns="90000" tIns="46800" rIns="90000" bIns="46800" anchor="ctr">
            <a:normAutofit/>
          </a:bodyPr>
          <a:lstStyle>
            <a:lvl1pPr>
              <a:defRPr sz="3600" baseline="0">
                <a:solidFill>
                  <a:schemeClr val="bg1"/>
                </a:solidFill>
                <a:latin typeface="Arial" panose="020B0604020202020204" pitchFamily="34" charset="0"/>
                <a:ea typeface="微软雅黑" panose="020B0503020204020204" charset="-122"/>
              </a:defRPr>
            </a:lvl1pPr>
          </a:lstStyle>
          <a:p>
            <a:pPr fontAlgn="auto"/>
            <a:r>
              <a:rPr lang="zh-CN" altLang="en-US" strike="noStrike" noProof="1"/>
              <a:t>单击编辑标题</a:t>
            </a:r>
          </a:p>
        </p:txBody>
      </p:sp>
      <p:sp>
        <p:nvSpPr>
          <p:cNvPr id="7" name="文本占位符 6"/>
          <p:cNvSpPr>
            <a:spLocks noGrp="1"/>
          </p:cNvSpPr>
          <p:nvPr>
            <p:ph type="body" sz="quarter" idx="13"/>
          </p:nvPr>
        </p:nvSpPr>
        <p:spPr>
          <a:xfrm>
            <a:off x="586800" y="1764000"/>
            <a:ext cx="3956400" cy="4093200"/>
          </a:xfrm>
        </p:spPr>
        <p:txBody>
          <a:bodyPr lIns="90000" tIns="46800" rIns="90000" bIns="46800">
            <a:normAutofit/>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5101200" y="769938"/>
            <a:ext cx="6480000" cy="5087937"/>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7411" name="组合 18"/>
          <p:cNvGrpSpPr/>
          <p:nvPr userDrawn="1"/>
        </p:nvGrpSpPr>
        <p:grpSpPr>
          <a:xfrm>
            <a:off x="11187113" y="5930900"/>
            <a:ext cx="860425" cy="838200"/>
            <a:chOff x="203391" y="0"/>
            <a:chExt cx="859215" cy="839049"/>
          </a:xfrm>
        </p:grpSpPr>
        <p:sp>
          <p:nvSpPr>
            <p:cNvPr id="20"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10" name="矩形 9"/>
          <p:cNvSpPr/>
          <p:nvPr userDrawn="1">
            <p:custDataLst>
              <p:tags r:id="rId1"/>
            </p:custDataLst>
          </p:nvPr>
        </p:nvSpPr>
        <p:spPr>
          <a:xfrm>
            <a:off x="0" y="0"/>
            <a:ext cx="12192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ym typeface="+mn-ea"/>
            </a:endParaRPr>
          </a:p>
        </p:txBody>
      </p:sp>
      <p:sp>
        <p:nvSpPr>
          <p:cNvPr id="2" name="标题 1"/>
          <p:cNvSpPr>
            <a:spLocks noGrp="1"/>
          </p:cNvSpPr>
          <p:nvPr>
            <p:ph type="title"/>
          </p:nvPr>
        </p:nvSpPr>
        <p:spPr>
          <a:xfrm>
            <a:off x="612000" y="781200"/>
            <a:ext cx="10976400" cy="626400"/>
          </a:xfrm>
        </p:spPr>
        <p:txBody>
          <a:bodyPr lIns="90000" tIns="46800" rIns="90000" bIns="46800" anchor="ctr">
            <a:normAutofit/>
          </a:bodyPr>
          <a:lstStyle>
            <a:lvl1pPr algn="ctr">
              <a:defRPr sz="3600" baseline="0">
                <a:solidFill>
                  <a:schemeClr val="bg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文本占位符 6"/>
          <p:cNvSpPr>
            <a:spLocks noGrp="1"/>
          </p:cNvSpPr>
          <p:nvPr>
            <p:ph type="body" sz="quarter" idx="13"/>
          </p:nvPr>
        </p:nvSpPr>
        <p:spPr>
          <a:xfrm>
            <a:off x="612000" y="1659600"/>
            <a:ext cx="10975975" cy="828000"/>
          </a:xfrm>
        </p:spPr>
        <p:txBody>
          <a:bodyPr lIns="90000" tIns="46800" rIns="90000" bIns="46800">
            <a:normAutofit/>
          </a:bodyPr>
          <a:lstStyle>
            <a:lvl1pPr algn="ctr">
              <a:defRPr baseline="0">
                <a:solidFill>
                  <a:schemeClr val="bg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p:ph sz="quarter" idx="14"/>
          </p:nvPr>
        </p:nvSpPr>
        <p:spPr>
          <a:xfrm>
            <a:off x="612775" y="2808000"/>
            <a:ext cx="10965600" cy="3430800"/>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8435" name="组合 5"/>
          <p:cNvGrpSpPr/>
          <p:nvPr userDrawn="1"/>
        </p:nvGrpSpPr>
        <p:grpSpPr>
          <a:xfrm>
            <a:off x="20638" y="-20637"/>
            <a:ext cx="858837" cy="839787"/>
            <a:chOff x="203391" y="0"/>
            <a:chExt cx="859215" cy="839049"/>
          </a:xfrm>
        </p:grpSpPr>
        <p:sp>
          <p:nvSpPr>
            <p:cNvPr id="17"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8"/>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9"/>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grpSp>
        <p:nvGrpSpPr>
          <p:cNvPr id="18438" name="组合 12"/>
          <p:cNvGrpSpPr/>
          <p:nvPr userDrawn="1"/>
        </p:nvGrpSpPr>
        <p:grpSpPr>
          <a:xfrm rot="5400000">
            <a:off x="10671175" y="5387975"/>
            <a:ext cx="1068388" cy="1792288"/>
            <a:chOff x="1759" y="7187"/>
            <a:chExt cx="1682" cy="2822"/>
          </a:xfrm>
        </p:grpSpPr>
        <p:sp>
          <p:nvSpPr>
            <p:cNvPr id="14"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rot="10800000">
              <a:off x="2465" y="7187"/>
              <a:ext cx="976" cy="2823"/>
            </a:xfrm>
            <a:custGeom>
              <a:avLst/>
              <a:gdLst>
                <a:gd name="connsiteX0" fmla="*/ 0 w 1781175"/>
                <a:gd name="connsiteY0" fmla="*/ 0 h 6383269"/>
                <a:gd name="connsiteX1" fmla="*/ 1781175 w 1781175"/>
                <a:gd name="connsiteY1" fmla="*/ 3191635 h 6383269"/>
                <a:gd name="connsiteX2" fmla="*/ 0 w 1781175"/>
                <a:gd name="connsiteY2" fmla="*/ 6383269 h 6383269"/>
                <a:gd name="connsiteX3" fmla="*/ 0 w 1781175"/>
                <a:gd name="connsiteY3" fmla="*/ 0 h 6383269"/>
              </a:gdLst>
              <a:ahLst/>
              <a:cxnLst>
                <a:cxn ang="0">
                  <a:pos x="connsiteX0" y="connsiteY0"/>
                </a:cxn>
                <a:cxn ang="0">
                  <a:pos x="connsiteX1" y="connsiteY1"/>
                </a:cxn>
                <a:cxn ang="0">
                  <a:pos x="connsiteX2" y="connsiteY2"/>
                </a:cxn>
                <a:cxn ang="0">
                  <a:pos x="connsiteX3" y="connsiteY3"/>
                </a:cxn>
              </a:cxnLst>
              <a:rect l="l" t="t" r="r" b="b"/>
              <a:pathLst>
                <a:path w="1781175" h="6383269">
                  <a:moveTo>
                    <a:pt x="0" y="0"/>
                  </a:moveTo>
                  <a:lnTo>
                    <a:pt x="1781175" y="3191635"/>
                  </a:lnTo>
                  <a:lnTo>
                    <a:pt x="0" y="638326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fontAlgn="base"/>
              <a:endParaRPr lang="zh-CN" altLang="en-US" sz="1800" strike="noStrike" noProof="1"/>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rot="10800000">
              <a:off x="1759" y="7986"/>
              <a:ext cx="1054"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fontAlgn="base"/>
              <a:endParaRPr lang="zh-CN" altLang="en-US" sz="1800" strike="noStrike" noProof="1"/>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7"/>
              </p:custDataLst>
            </p:nvPr>
          </p:nvSpPr>
          <p:spPr>
            <a:xfrm flipH="1">
              <a:off x="1766" y="8634"/>
              <a:ext cx="1047" cy="587"/>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ctr" fontAlgn="base"/>
              <a:endParaRPr lang="zh-CN" altLang="en-US" sz="1800" strike="noStrike" noProof="1"/>
            </a:p>
          </p:txBody>
        </p:sp>
      </p:grpSp>
      <p:sp>
        <p:nvSpPr>
          <p:cNvPr id="8" name="矩形 7"/>
          <p:cNvSpPr/>
          <p:nvPr userDrawn="1">
            <p:custDataLst>
              <p:tags r:id="rId1"/>
            </p:custDataLst>
          </p:nvPr>
        </p:nvSpPr>
        <p:spPr>
          <a:xfrm>
            <a:off x="0" y="5029200"/>
            <a:ext cx="12192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lvl="0" algn="ctr" fontAlgn="base"/>
            <a:endParaRPr lang="en-US" altLang="zh-CN" sz="1800" strike="noStrike" noProof="1">
              <a:sym typeface="+mn-ea"/>
            </a:endParaRPr>
          </a:p>
        </p:txBody>
      </p:sp>
      <p:sp>
        <p:nvSpPr>
          <p:cNvPr id="2" name="标题 1"/>
          <p:cNvSpPr>
            <a:spLocks noGrp="1"/>
          </p:cNvSpPr>
          <p:nvPr>
            <p:ph type="title"/>
          </p:nvPr>
        </p:nvSpPr>
        <p:spPr>
          <a:xfrm>
            <a:off x="604800" y="669600"/>
            <a:ext cx="10976400" cy="565200"/>
          </a:xfrm>
        </p:spPr>
        <p:txBody>
          <a:bodyPr wrap="square" lIns="90000" tIns="46800" rIns="90000" bIns="46800" anchor="ctr">
            <a:normAutofit/>
          </a:bodyPr>
          <a:lstStyle>
            <a:lvl1pPr algn="ctr">
              <a:defRPr sz="3200" baseline="0">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604837" y="1681200"/>
            <a:ext cx="10990800" cy="3211200"/>
          </a:xfrm>
        </p:spPr>
        <p:txBody>
          <a:bodyPr wrap="square" lIns="90000" tIns="46800" rIns="90000" bIns="46800">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文本占位符 8"/>
          <p:cNvSpPr>
            <a:spLocks noGrp="1"/>
          </p:cNvSpPr>
          <p:nvPr>
            <p:ph type="body" sz="quarter" idx="14"/>
          </p:nvPr>
        </p:nvSpPr>
        <p:spPr>
          <a:xfrm>
            <a:off x="594000" y="5180400"/>
            <a:ext cx="11001600" cy="1011600"/>
          </a:xfrm>
        </p:spPr>
        <p:txBody>
          <a:bodyPr wrap="square" lIns="90000" tIns="46800" rIns="90000" bIns="46800">
            <a:normAutofit/>
          </a:bodyPr>
          <a:lstStyle>
            <a:lvl1pPr marL="0" indent="0">
              <a:buNone/>
              <a:defRPr baseline="0">
                <a:solidFill>
                  <a:schemeClr val="bg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wrap="square" lIns="90000" tIns="46800" rIns="90000" bIns="4680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wrap="square" lIns="90000" tIns="46800" rIns="90000" bIns="4680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wrap="square" lIns="90000" tIns="46800" rIns="90000" bIns="4680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588"/>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ym typeface="+mn-ea"/>
            </a:endParaRPr>
          </a:p>
        </p:txBody>
      </p:sp>
      <p:grpSp>
        <p:nvGrpSpPr>
          <p:cNvPr id="19460" name="组合 18"/>
          <p:cNvGrpSpPr/>
          <p:nvPr userDrawn="1"/>
        </p:nvGrpSpPr>
        <p:grpSpPr>
          <a:xfrm>
            <a:off x="11187113" y="5930900"/>
            <a:ext cx="860425" cy="838200"/>
            <a:chOff x="203391" y="0"/>
            <a:chExt cx="859215" cy="839049"/>
          </a:xfrm>
        </p:grpSpPr>
        <p:sp>
          <p:nvSpPr>
            <p:cNvPr id="20"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p:nvPr>
        </p:nvSpPr>
        <p:spPr>
          <a:xfrm>
            <a:off x="579600" y="237600"/>
            <a:ext cx="11037600" cy="441964"/>
          </a:xfrm>
        </p:spPr>
        <p:txBody>
          <a:bodyPr lIns="90000" tIns="46800" rIns="90000" bIns="46800">
            <a:normAutofit/>
          </a:bodyPr>
          <a:lstStyle>
            <a:lvl1pPr>
              <a:defRPr baseline="0">
                <a:solidFill>
                  <a:schemeClr val="bg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579600" y="1663200"/>
            <a:ext cx="5342400" cy="2894400"/>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6242400" y="1663200"/>
            <a:ext cx="5367600" cy="2894400"/>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5"/>
          </p:nvPr>
        </p:nvSpPr>
        <p:spPr>
          <a:xfrm>
            <a:off x="572400" y="4816800"/>
            <a:ext cx="5342400" cy="781200"/>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6253200" y="4813200"/>
            <a:ext cx="5367600" cy="781200"/>
          </a:xfrm>
        </p:spPr>
        <p:txBody>
          <a:bodyPr lIns="90000" tIns="46800" rIns="90000" bIns="46800">
            <a:normAutofit/>
          </a:bodyPr>
          <a:lstStyle>
            <a:lvl1pPr>
              <a:defRPr baseline="0">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8850"/>
            <a:ext cx="12192000" cy="49403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ym typeface="+mn-ea"/>
            </a:endParaRPr>
          </a:p>
        </p:txBody>
      </p:sp>
      <p:grpSp>
        <p:nvGrpSpPr>
          <p:cNvPr id="20484" name="组合 5"/>
          <p:cNvGrpSpPr/>
          <p:nvPr userDrawn="1"/>
        </p:nvGrpSpPr>
        <p:grpSpPr>
          <a:xfrm>
            <a:off x="20638" y="0"/>
            <a:ext cx="858837" cy="839788"/>
            <a:chOff x="203391" y="0"/>
            <a:chExt cx="859215" cy="839049"/>
          </a:xfrm>
        </p:grpSpPr>
        <p:sp>
          <p:nvSpPr>
            <p:cNvPr id="12"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5"/>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grpSp>
      <p:sp>
        <p:nvSpPr>
          <p:cNvPr id="2" name="标题 1"/>
          <p:cNvSpPr>
            <a:spLocks noGrp="1"/>
          </p:cNvSpPr>
          <p:nvPr>
            <p:ph type="title" hasCustomPrompt="1"/>
          </p:nvPr>
        </p:nvSpPr>
        <p:spPr>
          <a:xfrm>
            <a:off x="1522800" y="1339200"/>
            <a:ext cx="9144000" cy="2386800"/>
          </a:xfrm>
        </p:spPr>
        <p:txBody>
          <a:bodyPr lIns="90000" tIns="46800" rIns="90000" bIns="46800" anchor="b">
            <a:normAutofit/>
          </a:bodyPr>
          <a:lstStyle>
            <a:lvl1pPr algn="ctr">
              <a:defRPr sz="6000" baseline="0">
                <a:solidFill>
                  <a:schemeClr val="bg1"/>
                </a:solidFill>
                <a:latin typeface="(使用中文字体)"/>
                <a:ea typeface="微软雅黑" panose="020B0503020204020204" charset="-122"/>
              </a:defRPr>
            </a:lvl1pPr>
          </a:lstStyle>
          <a:p>
            <a:pPr fontAlgn="auto"/>
            <a:r>
              <a:rPr lang="zh-CN" altLang="en-US" strike="noStrike" noProof="1"/>
              <a:t>单击此处编辑标题</a:t>
            </a:r>
          </a:p>
        </p:txBody>
      </p:sp>
      <p:sp>
        <p:nvSpPr>
          <p:cNvPr id="7" name="文本占位符 6"/>
          <p:cNvSpPr>
            <a:spLocks noGrp="1"/>
          </p:cNvSpPr>
          <p:nvPr>
            <p:ph type="body" sz="quarter" idx="13"/>
          </p:nvPr>
        </p:nvSpPr>
        <p:spPr>
          <a:xfrm>
            <a:off x="1522413" y="3862800"/>
            <a:ext cx="9144000" cy="1656000"/>
          </a:xfrm>
        </p:spPr>
        <p:txBody>
          <a:bodyPr lIns="90000" tIns="46800" rIns="90000" bIns="46800">
            <a:normAutofit/>
          </a:bodyPr>
          <a:lstStyle>
            <a:lvl1pPr algn="ctr">
              <a:defRPr baseline="0">
                <a:solidFill>
                  <a:schemeClr val="bg1"/>
                </a:solidFill>
                <a:latin typeface="(使用中文字体)"/>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2"/>
            </p:custDataLst>
          </p:nvPr>
        </p:nvSpPr>
        <p:spPr>
          <a:xfrm>
            <a:off x="879475" y="6350000"/>
            <a:ext cx="2700338"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4" name="页脚占位符 3"/>
          <p:cNvSpPr>
            <a:spLocks noGrp="1"/>
          </p:cNvSpPr>
          <p:nvPr>
            <p:ph type="ftr" sz="quarter" idx="11"/>
            <p:custDataLst>
              <p:tags r:id="rId3"/>
            </p:custDataLst>
          </p:nvPr>
        </p:nvSpPr>
        <p:spPr>
          <a:xfrm>
            <a:off x="4116388" y="6350000"/>
            <a:ext cx="39592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8610600" y="6350000"/>
            <a:ext cx="2700338"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 name="Group 9"/>
          <p:cNvGrpSpPr/>
          <p:nvPr/>
        </p:nvGrpSpPr>
        <p:grpSpPr>
          <a:xfrm>
            <a:off x="6350" y="3276600"/>
            <a:ext cx="12184063" cy="152400"/>
            <a:chOff x="3" y="2064"/>
            <a:chExt cx="5756" cy="96"/>
          </a:xfrm>
        </p:grpSpPr>
        <p:sp>
          <p:nvSpPr>
            <p:cNvPr id="8"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9"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sp>
        <p:nvSpPr>
          <p:cNvPr id="3074" name="Rectangle 2"/>
          <p:cNvSpPr>
            <a:spLocks noGrp="1" noChangeArrowheads="1"/>
          </p:cNvSpPr>
          <p:nvPr>
            <p:ph type="ctrTitle" sz="quarter"/>
          </p:nvPr>
        </p:nvSpPr>
        <p:spPr bwMode="auto">
          <a:xfrm>
            <a:off x="914400" y="2057400"/>
            <a:ext cx="10363200" cy="1143000"/>
          </a:xfrm>
          <a:prstGeom prst="rect">
            <a:avLst/>
          </a:prstGeom>
          <a:noFill/>
          <a:ln>
            <a:miter lim="800000"/>
          </a:ln>
        </p:spPr>
        <p:txBody>
          <a:bodyPr vert="horz" wrap="square" lIns="92075" tIns="46038" rIns="92075" bIns="46038" numCol="1" anchor="b" anchorCtr="0" compatLnSpc="1"/>
          <a:lstStyle>
            <a:lvl1pPr>
              <a:defRPr/>
            </a:lvl1pPr>
          </a:lstStyle>
          <a:p>
            <a:pPr fontAlgn="base"/>
            <a:r>
              <a:rPr lang="en-US" altLang="zh-CN" strike="noStrike" noProof="1"/>
              <a:t>Click to edit Master title style</a:t>
            </a:r>
          </a:p>
        </p:txBody>
      </p:sp>
      <p:sp>
        <p:nvSpPr>
          <p:cNvPr id="3075" name="Rectangle 3"/>
          <p:cNvSpPr>
            <a:spLocks noGrp="1" noChangeArrowheads="1"/>
          </p:cNvSpPr>
          <p:nvPr>
            <p:ph type="subTitle" sz="quarter" idx="1"/>
          </p:nvPr>
        </p:nvSpPr>
        <p:spPr bwMode="auto">
          <a:xfrm>
            <a:off x="1828800" y="4114800"/>
            <a:ext cx="8534400" cy="1752600"/>
          </a:xfrm>
          <a:prstGeom prst="rect">
            <a:avLst/>
          </a:prstGeom>
          <a:noFill/>
          <a:ln>
            <a:miter lim="800000"/>
          </a:ln>
        </p:spPr>
        <p:txBody>
          <a:bodyPr vert="horz" wrap="square" lIns="92075" tIns="46038" rIns="92075" bIns="46038" numCol="1" anchor="t" anchorCtr="0" compatLnSpc="1"/>
          <a:lstStyle>
            <a:lvl1pPr marL="0" indent="0" algn="ctr">
              <a:buFont typeface="Monotype Sorts" pitchFamily="2" charset="2"/>
              <a:buNone/>
              <a:defRPr/>
            </a:lvl1pPr>
          </a:lstStyle>
          <a:p>
            <a:pPr fontAlgn="base"/>
            <a:r>
              <a:rPr lang="en-US" altLang="zh-CN" strike="noStrike" noProof="1"/>
              <a:t>Click to edit Master subtitle style</a:t>
            </a:r>
          </a:p>
        </p:txBody>
      </p:sp>
      <p:sp>
        <p:nvSpPr>
          <p:cNvPr id="10" name="Rectangle 4"/>
          <p:cNvSpPr>
            <a:spLocks noGrp="1" noChangeArrowheads="1"/>
          </p:cNvSpPr>
          <p:nvPr>
            <p:ph type="dt" sz="quarter" idx="2"/>
          </p:nvPr>
        </p:nvSpPr>
        <p:spPr bwMode="auto">
          <a:xfrm>
            <a:off x="914400" y="6248400"/>
            <a:ext cx="2540000" cy="457200"/>
          </a:xfrm>
          <a:prstGeom prst="rect">
            <a:avLst/>
          </a:prstGeom>
          <a:ln>
            <a:miter lim="800000"/>
          </a:ln>
        </p:spPr>
        <p:txBody>
          <a:bodyPr vert="horz" wrap="none" lIns="92075" tIns="46038" rIns="92075" bIns="46038" numCol="1" anchor="ctr" anchorCtr="0" compatLnSpc="1"/>
          <a:lstStyle>
            <a:lvl1pPr algn="l">
              <a:spcBef>
                <a:spcPct val="0"/>
              </a:spcBef>
              <a:buFontTx/>
              <a:buNone/>
              <a:defRPr sz="1400" b="0">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none" lIns="92075" tIns="46038" rIns="92075" bIns="46038" numCol="1" anchor="ctr" anchorCtr="0" compatLnSpc="1"/>
          <a:lstStyle>
            <a:lvl1pPr algn="ctr">
              <a:spcBef>
                <a:spcPct val="0"/>
              </a:spcBef>
              <a:buFontTx/>
              <a:buNone/>
              <a:defRPr sz="1400" b="0">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none" lIns="92075" tIns="46038" rIns="92075" bIns="46038" numCol="1" anchor="ctr" anchorCtr="0" compatLnSpc="1"/>
          <a:lstStyle/>
          <a:p>
            <a:pPr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vmlDrawing" Target="../drawings/vmlDrawing2.v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image" Target="../media/image1.wmf"/><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oleObject" Target="../embeddings/oleObject2.bin"/><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p:cNvPicPr>
            <a:picLocks noChangeAspect="1"/>
          </p:cNvPicPr>
          <p:nvPr/>
        </p:nvPicPr>
        <p:blipFill>
          <a:blip r:embed="rId14"/>
          <a:stretch>
            <a:fillRect/>
          </a:stretch>
        </p:blipFill>
        <p:spPr>
          <a:xfrm>
            <a:off x="0" y="0"/>
            <a:ext cx="12192000" cy="476250"/>
          </a:xfrm>
          <a:prstGeom prst="rect">
            <a:avLst/>
          </a:prstGeom>
          <a:gradFill rotWithShape="1">
            <a:gsLst>
              <a:gs pos="0">
                <a:srgbClr val="0000CC"/>
              </a:gs>
              <a:gs pos="50000">
                <a:srgbClr val="6600FF"/>
              </a:gs>
              <a:gs pos="100000">
                <a:srgbClr val="0000CC"/>
              </a:gs>
            </a:gsLst>
            <a:lin ang="5400000" scaled="1"/>
            <a:tileRect/>
          </a:gradFill>
          <a:ln w="9525">
            <a:noFill/>
          </a:ln>
        </p:spPr>
      </p:pic>
      <p:sp>
        <p:nvSpPr>
          <p:cNvPr id="1033" name="Rectangle 9"/>
          <p:cNvSpPr>
            <a:spLocks noGrp="1" noChangeArrowheads="1"/>
          </p:cNvSpPr>
          <p:nvPr>
            <p:ph type="sldNum" sz="quarter" idx="4"/>
          </p:nvPr>
        </p:nvSpPr>
        <p:spPr bwMode="auto">
          <a:xfrm>
            <a:off x="5422900" y="6400800"/>
            <a:ext cx="812800" cy="457200"/>
          </a:xfrm>
          <a:prstGeom prst="rect">
            <a:avLst/>
          </a:prstGeom>
          <a:noFill/>
          <a:ln w="9525">
            <a:noFill/>
            <a:miter lim="800000"/>
          </a:ln>
          <a:effectLst/>
        </p:spPr>
        <p:txBody>
          <a:bodyPr vert="horz" wrap="none" lIns="92075" tIns="46038" rIns="92075" bIns="46038" numCol="1" anchor="ctr" anchorCtr="0" compatLnSpc="1"/>
          <a:lstStyle>
            <a:lvl1pPr>
              <a:buFontTx/>
              <a:defRPr sz="1400" b="0">
                <a:latin typeface="Arial" panose="020B0604020202020204" pitchFamily="34" charset="0"/>
                <a:ea typeface="宋体" panose="02010600030101010101" pitchFamily="2" charset="-122"/>
              </a:defRPr>
            </a:lvl1p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2" name="Rectangle 64"/>
          <p:cNvSpPr>
            <a:spLocks noChangeArrowheads="1"/>
          </p:cNvSpPr>
          <p:nvPr/>
        </p:nvSpPr>
        <p:spPr bwMode="ltGray">
          <a:xfrm>
            <a:off x="5518150" y="2986088"/>
            <a:ext cx="12192000" cy="460375"/>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9" name="Text Box 65"/>
          <p:cNvSpPr txBox="1">
            <a:spLocks noChangeArrowheads="1"/>
          </p:cNvSpPr>
          <p:nvPr/>
        </p:nvSpPr>
        <p:spPr bwMode="ltGray">
          <a:xfrm>
            <a:off x="1828800" y="6172200"/>
            <a:ext cx="2438400" cy="398463"/>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endParaRPr>
          </a:p>
        </p:txBody>
      </p:sp>
      <p:graphicFrame>
        <p:nvGraphicFramePr>
          <p:cNvPr id="1030" name="Object 79"/>
          <p:cNvGraphicFramePr>
            <a:graphicFrameLocks noChangeAspect="1"/>
          </p:cNvGraphicFramePr>
          <p:nvPr userDrawn="1"/>
        </p:nvGraphicFramePr>
        <p:xfrm flipH="1">
          <a:off x="11034713" y="5607050"/>
          <a:ext cx="1012825" cy="1135063"/>
        </p:xfrm>
        <a:graphic>
          <a:graphicData uri="http://schemas.openxmlformats.org/presentationml/2006/ole">
            <mc:AlternateContent xmlns:mc="http://schemas.openxmlformats.org/markup-compatibility/2006">
              <mc:Choice xmlns:v="urn:schemas-microsoft-com:vml" Requires="v">
                <p:oleObj spid="_x0000_s3108" r:id="rId15" imgW="18926175" imgH="28251150" progId="MS_ClipArt_Gallery.2">
                  <p:embed/>
                </p:oleObj>
              </mc:Choice>
              <mc:Fallback>
                <p:oleObj r:id="rId15" imgW="18926175" imgH="28251150" progId="MS_ClipArt_Gallery.2">
                  <p:embed/>
                  <p:pic>
                    <p:nvPicPr>
                      <p:cNvPr id="0" name="图片 3075"/>
                      <p:cNvPicPr/>
                      <p:nvPr/>
                    </p:nvPicPr>
                    <p:blipFill>
                      <a:blip r:embed="rId16"/>
                      <a:stretch>
                        <a:fillRect/>
                      </a:stretch>
                    </p:blipFill>
                    <p:spPr>
                      <a:xfrm flipH="1">
                        <a:off x="11034713" y="5607050"/>
                        <a:ext cx="1012825" cy="1135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defRPr>
      </a:lvl2pPr>
      <a:lvl3pPr algn="ctr" rtl="0" eaLnBrk="0" fontAlgn="base" hangingPunct="0">
        <a:spcBef>
          <a:spcPct val="0"/>
        </a:spcBef>
        <a:spcAft>
          <a:spcPct val="0"/>
        </a:spcAft>
        <a:defRPr sz="4000" b="1">
          <a:solidFill>
            <a:srgbClr val="003366"/>
          </a:solidFill>
          <a:latin typeface="Arial" panose="020B0604020202020204" pitchFamily="34" charset="0"/>
        </a:defRPr>
      </a:lvl3pPr>
      <a:lvl4pPr algn="ctr" rtl="0" eaLnBrk="0" fontAlgn="base" hangingPunct="0">
        <a:spcBef>
          <a:spcPct val="0"/>
        </a:spcBef>
        <a:spcAft>
          <a:spcPct val="0"/>
        </a:spcAft>
        <a:defRPr sz="4000" b="1">
          <a:solidFill>
            <a:srgbClr val="003366"/>
          </a:solidFill>
          <a:latin typeface="Arial" panose="020B0604020202020204" pitchFamily="34" charset="0"/>
        </a:defRPr>
      </a:lvl4pPr>
      <a:lvl5pPr algn="ctr" rtl="0" eaLnBrk="0" fontAlgn="base" hangingPunct="0">
        <a:spcBef>
          <a:spcPct val="0"/>
        </a:spcBef>
        <a:spcAft>
          <a:spcPct val="0"/>
        </a:spcAft>
        <a:defRPr sz="4000" b="1">
          <a:solidFill>
            <a:srgbClr val="003366"/>
          </a:solidFill>
          <a:latin typeface="Arial" panose="020B0604020202020204" pitchFamily="34" charset="0"/>
        </a:defRPr>
      </a:lvl5pPr>
      <a:lvl6pPr marL="457200" algn="ctr" rtl="0" eaLnBrk="0" fontAlgn="base" hangingPunct="0">
        <a:spcBef>
          <a:spcPct val="0"/>
        </a:spcBef>
        <a:spcAft>
          <a:spcPct val="0"/>
        </a:spcAft>
        <a:defRPr sz="4000" b="1">
          <a:solidFill>
            <a:srgbClr val="003366"/>
          </a:solidFill>
          <a:latin typeface="Arial" panose="020B0604020202020204" pitchFamily="34" charset="0"/>
        </a:defRPr>
      </a:lvl6pPr>
      <a:lvl7pPr marL="914400" algn="ctr" rtl="0" eaLnBrk="0" fontAlgn="base" hangingPunct="0">
        <a:spcBef>
          <a:spcPct val="0"/>
        </a:spcBef>
        <a:spcAft>
          <a:spcPct val="0"/>
        </a:spcAft>
        <a:defRPr sz="4000" b="1">
          <a:solidFill>
            <a:srgbClr val="003366"/>
          </a:solidFill>
          <a:latin typeface="Arial" panose="020B0604020202020204" pitchFamily="34" charset="0"/>
        </a:defRPr>
      </a:lvl7pPr>
      <a:lvl8pPr marL="1371600" algn="ctr" rtl="0" eaLnBrk="0" fontAlgn="base" hangingPunct="0">
        <a:spcBef>
          <a:spcPct val="0"/>
        </a:spcBef>
        <a:spcAft>
          <a:spcPct val="0"/>
        </a:spcAft>
        <a:defRPr sz="4000" b="1">
          <a:solidFill>
            <a:srgbClr val="003366"/>
          </a:solidFill>
          <a:latin typeface="Arial" panose="020B0604020202020204" pitchFamily="34" charset="0"/>
        </a:defRPr>
      </a:lvl8pPr>
      <a:lvl9pPr marL="1828800" algn="ctr" rtl="0" eaLnBrk="0" fontAlgn="base" hangingPunct="0">
        <a:spcBef>
          <a:spcPct val="0"/>
        </a:spcBef>
        <a:spcAft>
          <a:spcPct val="0"/>
        </a:spcAft>
        <a:defRPr sz="4000" b="1">
          <a:solidFill>
            <a:srgbClr val="0033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20"/>
            </p:custDataLst>
          </p:nvPr>
        </p:nvSpPr>
        <p:spPr>
          <a:xfrm>
            <a:off x="669925" y="442913"/>
            <a:ext cx="10852150" cy="442912"/>
          </a:xfrm>
          <a:prstGeom prst="rect">
            <a:avLst/>
          </a:prstGeom>
          <a:noFill/>
          <a:ln w="9525">
            <a:noFill/>
          </a:ln>
        </p:spPr>
        <p:txBody>
          <a:bodyPr vert="horz" lIns="136525" tIns="136525" rIns="136525" bIns="136525" anchor="t" anchorCtr="0"/>
          <a:lstStyle/>
          <a:p>
            <a:pPr lvl="0"/>
            <a:r>
              <a:rPr lang="zh-CN" altLang="en-US" dirty="0"/>
              <a:t>单击此处编辑母版标题样式</a:t>
            </a:r>
          </a:p>
        </p:txBody>
      </p:sp>
      <p:sp>
        <p:nvSpPr>
          <p:cNvPr id="2051" name="文本占位符 2"/>
          <p:cNvSpPr>
            <a:spLocks noGrp="1"/>
          </p:cNvSpPr>
          <p:nvPr>
            <p:ph type="body"/>
            <p:custDataLst>
              <p:tags r:id="rId21"/>
            </p:custDataLst>
          </p:nvPr>
        </p:nvSpPr>
        <p:spPr>
          <a:xfrm>
            <a:off x="669925" y="952500"/>
            <a:ext cx="10852150" cy="5389563"/>
          </a:xfrm>
          <a:prstGeom prst="rect">
            <a:avLst/>
          </a:prstGeom>
          <a:noFill/>
          <a:ln w="9525">
            <a:noFill/>
          </a:ln>
        </p:spPr>
        <p:txBody>
          <a:bodyPr vert="horz" lIns="136525" tIns="136525" rIns="136525" bIns="136525" anchor="t" anchorCtr="0"/>
          <a:lstStyle/>
          <a:p>
            <a:pPr lvl="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custDataLst>
              <p:tags r:id="rId22"/>
            </p:custDataLst>
          </p:nvPr>
        </p:nvSpPr>
        <p:spPr>
          <a:xfrm>
            <a:off x="879475" y="6350000"/>
            <a:ext cx="2700338"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760FBDFE-C587-4B4C-A407-44438C67B59E}" type="datetimeFigureOut">
              <a:rPr lang="zh-CN" altLang="en-US" strike="noStrike" noProof="1" smtClean="0">
                <a:latin typeface="楷体_GB2312" pitchFamily="49" charset="-122"/>
                <a:ea typeface="楷体_GB2312" pitchFamily="49" charset="-122"/>
                <a:cs typeface="+mn-cs"/>
              </a:rPr>
              <a:t>2024/3/11</a:t>
            </a:fld>
            <a:endParaRPr lang="zh-CN" altLang="en-US" strike="noStrike" noProof="1"/>
          </a:p>
        </p:txBody>
      </p:sp>
      <p:sp>
        <p:nvSpPr>
          <p:cNvPr id="5" name="页脚占位符 4"/>
          <p:cNvSpPr>
            <a:spLocks noGrp="1"/>
          </p:cNvSpPr>
          <p:nvPr>
            <p:ph type="ftr" sz="quarter" idx="3"/>
            <p:custDataLst>
              <p:tags r:id="rId23"/>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24"/>
            </p:custDataLst>
          </p:nvPr>
        </p:nvSpPr>
        <p:spPr>
          <a:xfrm>
            <a:off x="8610600" y="6350000"/>
            <a:ext cx="2700338"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49AE70B2-8BF9-45C0-BB95-33D1B9D3A854}" type="slidenum">
              <a:rPr lang="zh-CN" altLang="en-US" strike="noStrike" noProof="1" smtClean="0">
                <a:latin typeface="楷体_GB2312" pitchFamily="49" charset="-122"/>
                <a:ea typeface="楷体_GB2312" pitchFamily="49" charset="-122"/>
                <a:cs typeface="+mn-cs"/>
              </a:rPr>
              <a:t>‹#›</a:t>
            </a:fld>
            <a:endParaRPr lang="zh-CN" altLang="en-US" strike="noStrike" noProof="1"/>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p:cNvPicPr>
            <a:picLocks noChangeAspect="1"/>
          </p:cNvPicPr>
          <p:nvPr/>
        </p:nvPicPr>
        <p:blipFill>
          <a:blip r:embed="rId14"/>
          <a:stretch>
            <a:fillRect/>
          </a:stretch>
        </p:blipFill>
        <p:spPr>
          <a:xfrm>
            <a:off x="0" y="0"/>
            <a:ext cx="12192000" cy="476250"/>
          </a:xfrm>
          <a:prstGeom prst="rect">
            <a:avLst/>
          </a:prstGeom>
          <a:gradFill rotWithShape="1">
            <a:gsLst>
              <a:gs pos="0">
                <a:srgbClr val="0000CC"/>
              </a:gs>
              <a:gs pos="50000">
                <a:srgbClr val="6600FF"/>
              </a:gs>
              <a:gs pos="100000">
                <a:srgbClr val="0000CC"/>
              </a:gs>
            </a:gsLst>
            <a:lin ang="5400000" scaled="1"/>
            <a:tileRect/>
          </a:gradFill>
          <a:ln w="9525">
            <a:noFill/>
          </a:ln>
        </p:spPr>
      </p:pic>
      <p:sp>
        <p:nvSpPr>
          <p:cNvPr id="1033" name="Rectangle 9"/>
          <p:cNvSpPr>
            <a:spLocks noGrp="1" noChangeArrowheads="1"/>
          </p:cNvSpPr>
          <p:nvPr>
            <p:ph type="sldNum" sz="quarter" idx="4"/>
          </p:nvPr>
        </p:nvSpPr>
        <p:spPr bwMode="auto">
          <a:xfrm>
            <a:off x="5422900" y="6400800"/>
            <a:ext cx="812800" cy="457200"/>
          </a:xfrm>
          <a:prstGeom prst="rect">
            <a:avLst/>
          </a:prstGeom>
          <a:noFill/>
          <a:ln w="9525">
            <a:noFill/>
            <a:miter lim="800000"/>
          </a:ln>
          <a:effectLst/>
        </p:spPr>
        <p:txBody>
          <a:bodyPr vert="horz" wrap="none" lIns="92075" tIns="46038" rIns="92075" bIns="46038" numCol="1" anchor="ctr" anchorCtr="0" compatLnSpc="1"/>
          <a:lstStyle>
            <a:lvl1pPr>
              <a:buFontTx/>
              <a:defRPr sz="1400" b="0">
                <a:latin typeface="Arial" panose="020B0604020202020204" pitchFamily="34" charset="0"/>
                <a:ea typeface="宋体" panose="02010600030101010101" pitchFamily="2" charset="-122"/>
              </a:defRPr>
            </a:lvl1p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2" name="Rectangle 64"/>
          <p:cNvSpPr>
            <a:spLocks noChangeArrowheads="1"/>
          </p:cNvSpPr>
          <p:nvPr/>
        </p:nvSpPr>
        <p:spPr bwMode="ltGray">
          <a:xfrm>
            <a:off x="5518150" y="2986088"/>
            <a:ext cx="12192000" cy="460375"/>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9" name="Text Box 65"/>
          <p:cNvSpPr txBox="1">
            <a:spLocks noChangeArrowheads="1"/>
          </p:cNvSpPr>
          <p:nvPr/>
        </p:nvSpPr>
        <p:spPr bwMode="ltGray">
          <a:xfrm>
            <a:off x="1828800" y="6172200"/>
            <a:ext cx="2438400" cy="398463"/>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endParaRPr>
          </a:p>
        </p:txBody>
      </p:sp>
      <p:graphicFrame>
        <p:nvGraphicFramePr>
          <p:cNvPr id="1030" name="Object 79"/>
          <p:cNvGraphicFramePr>
            <a:graphicFrameLocks noChangeAspect="1"/>
          </p:cNvGraphicFramePr>
          <p:nvPr userDrawn="1"/>
        </p:nvGraphicFramePr>
        <p:xfrm flipH="1">
          <a:off x="11034713" y="5607050"/>
          <a:ext cx="1012825" cy="1135063"/>
        </p:xfrm>
        <a:graphic>
          <a:graphicData uri="http://schemas.openxmlformats.org/presentationml/2006/ole">
            <mc:AlternateContent xmlns:mc="http://schemas.openxmlformats.org/markup-compatibility/2006">
              <mc:Choice xmlns:v="urn:schemas-microsoft-com:vml" Requires="v">
                <p:oleObj spid="_x0000_s4127" r:id="rId15" imgW="18926175" imgH="28251150" progId="MS_ClipArt_Gallery.2">
                  <p:embed/>
                </p:oleObj>
              </mc:Choice>
              <mc:Fallback>
                <p:oleObj r:id="rId15" imgW="18926175" imgH="28251150" progId="MS_ClipArt_Gallery.2">
                  <p:embed/>
                  <p:pic>
                    <p:nvPicPr>
                      <p:cNvPr id="0" name="图片 3075"/>
                      <p:cNvPicPr/>
                      <p:nvPr/>
                    </p:nvPicPr>
                    <p:blipFill>
                      <a:blip r:embed="rId16"/>
                      <a:stretch>
                        <a:fillRect/>
                      </a:stretch>
                    </p:blipFill>
                    <p:spPr>
                      <a:xfrm flipH="1">
                        <a:off x="11034713" y="5607050"/>
                        <a:ext cx="1012825" cy="1135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defRPr>
      </a:lvl2pPr>
      <a:lvl3pPr algn="ctr" rtl="0" eaLnBrk="0" fontAlgn="base" hangingPunct="0">
        <a:spcBef>
          <a:spcPct val="0"/>
        </a:spcBef>
        <a:spcAft>
          <a:spcPct val="0"/>
        </a:spcAft>
        <a:defRPr sz="4000" b="1">
          <a:solidFill>
            <a:srgbClr val="003366"/>
          </a:solidFill>
          <a:latin typeface="Arial" panose="020B0604020202020204" pitchFamily="34" charset="0"/>
        </a:defRPr>
      </a:lvl3pPr>
      <a:lvl4pPr algn="ctr" rtl="0" eaLnBrk="0" fontAlgn="base" hangingPunct="0">
        <a:spcBef>
          <a:spcPct val="0"/>
        </a:spcBef>
        <a:spcAft>
          <a:spcPct val="0"/>
        </a:spcAft>
        <a:defRPr sz="4000" b="1">
          <a:solidFill>
            <a:srgbClr val="003366"/>
          </a:solidFill>
          <a:latin typeface="Arial" panose="020B0604020202020204" pitchFamily="34" charset="0"/>
        </a:defRPr>
      </a:lvl4pPr>
      <a:lvl5pPr algn="ctr" rtl="0" eaLnBrk="0" fontAlgn="base" hangingPunct="0">
        <a:spcBef>
          <a:spcPct val="0"/>
        </a:spcBef>
        <a:spcAft>
          <a:spcPct val="0"/>
        </a:spcAft>
        <a:defRPr sz="4000" b="1">
          <a:solidFill>
            <a:srgbClr val="003366"/>
          </a:solidFill>
          <a:latin typeface="Arial" panose="020B0604020202020204" pitchFamily="34" charset="0"/>
        </a:defRPr>
      </a:lvl5pPr>
      <a:lvl6pPr marL="457200" algn="ctr" rtl="0" eaLnBrk="0" fontAlgn="base" hangingPunct="0">
        <a:spcBef>
          <a:spcPct val="0"/>
        </a:spcBef>
        <a:spcAft>
          <a:spcPct val="0"/>
        </a:spcAft>
        <a:defRPr sz="4000" b="1">
          <a:solidFill>
            <a:srgbClr val="003366"/>
          </a:solidFill>
          <a:latin typeface="Arial" panose="020B0604020202020204" pitchFamily="34" charset="0"/>
        </a:defRPr>
      </a:lvl6pPr>
      <a:lvl7pPr marL="914400" algn="ctr" rtl="0" eaLnBrk="0" fontAlgn="base" hangingPunct="0">
        <a:spcBef>
          <a:spcPct val="0"/>
        </a:spcBef>
        <a:spcAft>
          <a:spcPct val="0"/>
        </a:spcAft>
        <a:defRPr sz="4000" b="1">
          <a:solidFill>
            <a:srgbClr val="003366"/>
          </a:solidFill>
          <a:latin typeface="Arial" panose="020B0604020202020204" pitchFamily="34" charset="0"/>
        </a:defRPr>
      </a:lvl7pPr>
      <a:lvl8pPr marL="1371600" algn="ctr" rtl="0" eaLnBrk="0" fontAlgn="base" hangingPunct="0">
        <a:spcBef>
          <a:spcPct val="0"/>
        </a:spcBef>
        <a:spcAft>
          <a:spcPct val="0"/>
        </a:spcAft>
        <a:defRPr sz="4000" b="1">
          <a:solidFill>
            <a:srgbClr val="003366"/>
          </a:solidFill>
          <a:latin typeface="Arial" panose="020B0604020202020204" pitchFamily="34" charset="0"/>
        </a:defRPr>
      </a:lvl8pPr>
      <a:lvl9pPr marL="1828800" algn="ctr" rtl="0" eaLnBrk="0" fontAlgn="base" hangingPunct="0">
        <a:spcBef>
          <a:spcPct val="0"/>
        </a:spcBef>
        <a:spcAft>
          <a:spcPct val="0"/>
        </a:spcAft>
        <a:defRPr sz="4000" b="1">
          <a:solidFill>
            <a:srgbClr val="0033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5.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6.wmf"/><Relationship Id="rId3" Type="http://schemas.openxmlformats.org/officeDocument/2006/relationships/notesSlide" Target="../notesSlides/notesSlide17.xml"/><Relationship Id="rId7" Type="http://schemas.openxmlformats.org/officeDocument/2006/relationships/image" Target="../media/image13.wmf"/><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8.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9.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9.wmf"/><Relationship Id="rId18" Type="http://schemas.openxmlformats.org/officeDocument/2006/relationships/oleObject" Target="../embeddings/oleObject32.bin"/><Relationship Id="rId3" Type="http://schemas.openxmlformats.org/officeDocument/2006/relationships/notesSlide" Target="../notesSlides/notesSlide21.xml"/><Relationship Id="rId7" Type="http://schemas.openxmlformats.org/officeDocument/2006/relationships/image" Target="../media/image26.wmf"/><Relationship Id="rId12" Type="http://schemas.openxmlformats.org/officeDocument/2006/relationships/oleObject" Target="../embeddings/oleObject29.bin"/><Relationship Id="rId17"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oleObject" Target="../embeddings/oleObject31.bin"/><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28.bin"/><Relationship Id="rId19" Type="http://schemas.openxmlformats.org/officeDocument/2006/relationships/image" Target="../media/image32.wmf"/><Relationship Id="rId4" Type="http://schemas.openxmlformats.org/officeDocument/2006/relationships/oleObject" Target="../embeddings/oleObject25.bin"/><Relationship Id="rId9" Type="http://schemas.openxmlformats.org/officeDocument/2006/relationships/image" Target="../media/image27.wmf"/><Relationship Id="rId14"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4.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image" Target="../media/image33.wmf"/><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5.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2.bin"/><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8.xml"/><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image" Target="../media/image42.wmf"/><Relationship Id="rId4" Type="http://schemas.openxmlformats.org/officeDocument/2006/relationships/oleObject" Target="../embeddings/oleObject43.bin"/><Relationship Id="rId9"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9.xml"/><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1.wmf"/><Relationship Id="rId18" Type="http://schemas.openxmlformats.org/officeDocument/2006/relationships/oleObject" Target="../embeddings/oleObject55.bin"/><Relationship Id="rId3" Type="http://schemas.openxmlformats.org/officeDocument/2006/relationships/notesSlide" Target="../notesSlides/notesSlide31.xml"/><Relationship Id="rId7" Type="http://schemas.openxmlformats.org/officeDocument/2006/relationships/image" Target="../media/image48.wmf"/><Relationship Id="rId12" Type="http://schemas.openxmlformats.org/officeDocument/2006/relationships/oleObject" Target="../embeddings/oleObject52.bin"/><Relationship Id="rId17"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oleObject" Target="../embeddings/oleObject54.bin"/><Relationship Id="rId1" Type="http://schemas.openxmlformats.org/officeDocument/2006/relationships/vmlDrawing" Target="../drawings/vmlDrawing17.vml"/><Relationship Id="rId6" Type="http://schemas.openxmlformats.org/officeDocument/2006/relationships/oleObject" Target="../embeddings/oleObject49.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51.bin"/><Relationship Id="rId19" Type="http://schemas.openxmlformats.org/officeDocument/2006/relationships/image" Target="../media/image54.wmf"/><Relationship Id="rId4" Type="http://schemas.openxmlformats.org/officeDocument/2006/relationships/oleObject" Target="../embeddings/oleObject48.bin"/><Relationship Id="rId9" Type="http://schemas.openxmlformats.org/officeDocument/2006/relationships/image" Target="../media/image49.wmf"/><Relationship Id="rId14" Type="http://schemas.openxmlformats.org/officeDocument/2006/relationships/oleObject" Target="../embeddings/oleObject5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59.wmf"/><Relationship Id="rId18" Type="http://schemas.openxmlformats.org/officeDocument/2006/relationships/oleObject" Target="../embeddings/oleObject63.bin"/><Relationship Id="rId3" Type="http://schemas.openxmlformats.org/officeDocument/2006/relationships/notesSlide" Target="../notesSlides/notesSlide32.xml"/><Relationship Id="rId21" Type="http://schemas.openxmlformats.org/officeDocument/2006/relationships/image" Target="../media/image47.wmf"/><Relationship Id="rId7" Type="http://schemas.openxmlformats.org/officeDocument/2006/relationships/image" Target="../media/image56.wmf"/><Relationship Id="rId12" Type="http://schemas.openxmlformats.org/officeDocument/2006/relationships/oleObject" Target="../embeddings/oleObject60.bin"/><Relationship Id="rId17"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oleObject" Target="../embeddings/oleObject62.bin"/><Relationship Id="rId20" Type="http://schemas.openxmlformats.org/officeDocument/2006/relationships/oleObject" Target="../embeddings/oleObject64.bin"/><Relationship Id="rId1" Type="http://schemas.openxmlformats.org/officeDocument/2006/relationships/vmlDrawing" Target="../drawings/vmlDrawing18.vml"/><Relationship Id="rId6" Type="http://schemas.openxmlformats.org/officeDocument/2006/relationships/oleObject" Target="../embeddings/oleObject57.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59.bin"/><Relationship Id="rId19" Type="http://schemas.openxmlformats.org/officeDocument/2006/relationships/image" Target="../media/image62.wmf"/><Relationship Id="rId4" Type="http://schemas.openxmlformats.org/officeDocument/2006/relationships/oleObject" Target="../embeddings/oleObject56.bin"/><Relationship Id="rId9" Type="http://schemas.openxmlformats.org/officeDocument/2006/relationships/image" Target="../media/image57.wmf"/><Relationship Id="rId14" Type="http://schemas.openxmlformats.org/officeDocument/2006/relationships/oleObject" Target="../embeddings/oleObject6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63.wmf"/><Relationship Id="rId4" Type="http://schemas.openxmlformats.org/officeDocument/2006/relationships/oleObject" Target="../embeddings/oleObject6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68.wmf"/><Relationship Id="rId3" Type="http://schemas.openxmlformats.org/officeDocument/2006/relationships/notesSlide" Target="../notesSlides/notesSlide34.xml"/><Relationship Id="rId7" Type="http://schemas.openxmlformats.org/officeDocument/2006/relationships/image" Target="../media/image65.wmf"/><Relationship Id="rId12"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7.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6.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3.wmf"/><Relationship Id="rId3" Type="http://schemas.openxmlformats.org/officeDocument/2006/relationships/notesSlide" Target="../notesSlides/notesSlide35.xml"/><Relationship Id="rId7" Type="http://schemas.openxmlformats.org/officeDocument/2006/relationships/image" Target="../media/image70.wmf"/><Relationship Id="rId12" Type="http://schemas.openxmlformats.org/officeDocument/2006/relationships/oleObject" Target="../embeddings/oleObject75.bin"/><Relationship Id="rId17"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oleObject" Target="../embeddings/oleObject77.bin"/><Relationship Id="rId1" Type="http://schemas.openxmlformats.org/officeDocument/2006/relationships/vmlDrawing" Target="../drawings/vmlDrawing21.vml"/><Relationship Id="rId6" Type="http://schemas.openxmlformats.org/officeDocument/2006/relationships/oleObject" Target="../embeddings/oleObject72.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1.wmf"/><Relationship Id="rId14" Type="http://schemas.openxmlformats.org/officeDocument/2006/relationships/oleObject" Target="../embeddings/oleObject7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oleObject" Target="../embeddings/oleObject7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38.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80.bin"/><Relationship Id="rId5" Type="http://schemas.openxmlformats.org/officeDocument/2006/relationships/image" Target="../media/image78.wmf"/><Relationship Id="rId4" Type="http://schemas.openxmlformats.org/officeDocument/2006/relationships/oleObject" Target="../embeddings/oleObject7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80.wmf"/><Relationship Id="rId4" Type="http://schemas.openxmlformats.org/officeDocument/2006/relationships/oleObject" Target="../embeddings/oleObject8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82.wmf"/><Relationship Id="rId4" Type="http://schemas.openxmlformats.org/officeDocument/2006/relationships/oleObject" Target="../embeddings/oleObject8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83.wmf"/><Relationship Id="rId4" Type="http://schemas.openxmlformats.org/officeDocument/2006/relationships/oleObject" Target="../embeddings/oleObject8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86.bin"/><Relationship Id="rId5" Type="http://schemas.openxmlformats.org/officeDocument/2006/relationships/image" Target="../media/image85.wmf"/><Relationship Id="rId4" Type="http://schemas.openxmlformats.org/officeDocument/2006/relationships/oleObject" Target="../embeddings/oleObject8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551815" y="-317"/>
            <a:ext cx="10972800" cy="719137"/>
          </a:xfrm>
          <a:noFill/>
          <a:ln>
            <a:noFill/>
          </a:ln>
        </p:spPr>
        <p:txBody>
          <a:bodyPr anchor="t" anchorCtr="0"/>
          <a:lstStyle/>
          <a:p>
            <a:r>
              <a:rPr lang="en-US" altLang="zh-CN" dirty="0"/>
              <a:t>Chapter Summary</a:t>
            </a:r>
          </a:p>
        </p:txBody>
      </p:sp>
      <p:sp>
        <p:nvSpPr>
          <p:cNvPr id="23554" name="Content Placeholder 2"/>
          <p:cNvSpPr>
            <a:spLocks noGrp="1"/>
          </p:cNvSpPr>
          <p:nvPr>
            <p:ph idx="1"/>
          </p:nvPr>
        </p:nvSpPr>
        <p:spPr>
          <a:xfrm>
            <a:off x="609600" y="764540"/>
            <a:ext cx="10972800" cy="5882640"/>
          </a:xfrm>
          <a:noFill/>
          <a:ln>
            <a:noFill/>
          </a:ln>
        </p:spPr>
        <p:txBody>
          <a:bodyPr anchor="t" anchorCtr="0"/>
          <a:lstStyle/>
          <a:p>
            <a:r>
              <a:rPr lang="en-US" altLang="zh-CN" sz="2400" dirty="0"/>
              <a:t>Sets</a:t>
            </a:r>
            <a:r>
              <a:rPr lang="zh-CN" altLang="en-US" sz="1600" dirty="0"/>
              <a:t>（集合）</a:t>
            </a:r>
            <a:endParaRPr lang="en-US" altLang="zh-CN" sz="1600" dirty="0"/>
          </a:p>
          <a:p>
            <a:pPr lvl="1"/>
            <a:r>
              <a:rPr lang="en-US" altLang="zh-CN" sz="2000" dirty="0"/>
              <a:t>The Language of Sets</a:t>
            </a:r>
          </a:p>
          <a:p>
            <a:pPr lvl="1"/>
            <a:r>
              <a:rPr lang="en-US" altLang="zh-CN" sz="2000" dirty="0"/>
              <a:t>Set Operations</a:t>
            </a:r>
          </a:p>
          <a:p>
            <a:pPr lvl="1"/>
            <a:r>
              <a:rPr lang="en-US" altLang="zh-CN" sz="2000" dirty="0"/>
              <a:t>Set Identities</a:t>
            </a:r>
          </a:p>
          <a:p>
            <a:r>
              <a:rPr lang="en-US" altLang="zh-CN" sz="2400" dirty="0"/>
              <a:t>Functions</a:t>
            </a:r>
            <a:r>
              <a:rPr lang="zh-CN" altLang="en-US" sz="1600" dirty="0"/>
              <a:t>（函数）</a:t>
            </a:r>
            <a:endParaRPr lang="en-US" altLang="zh-CN" sz="1600" dirty="0"/>
          </a:p>
          <a:p>
            <a:pPr lvl="1"/>
            <a:r>
              <a:rPr lang="en-US" altLang="zh-CN" sz="2000" dirty="0"/>
              <a:t>Types of Functions</a:t>
            </a:r>
          </a:p>
          <a:p>
            <a:pPr lvl="1"/>
            <a:r>
              <a:rPr lang="en-US" altLang="zh-CN" sz="2000" dirty="0"/>
              <a:t>Operations on Functions</a:t>
            </a:r>
          </a:p>
          <a:p>
            <a:pPr lvl="1"/>
            <a:r>
              <a:rPr lang="en-US" altLang="zh-CN" sz="2000" dirty="0"/>
              <a:t>Computability</a:t>
            </a:r>
          </a:p>
          <a:p>
            <a:r>
              <a:rPr lang="en-US" altLang="zh-CN" sz="2400" dirty="0"/>
              <a:t>Sequences</a:t>
            </a:r>
            <a:r>
              <a:rPr lang="zh-CN" altLang="en-US" sz="1600" dirty="0"/>
              <a:t>（序列）</a:t>
            </a:r>
            <a:r>
              <a:rPr lang="en-US" altLang="zh-CN" sz="1600" dirty="0"/>
              <a:t> </a:t>
            </a:r>
            <a:r>
              <a:rPr lang="en-US" altLang="zh-CN" sz="2400" dirty="0"/>
              <a:t>and Summations</a:t>
            </a:r>
            <a:r>
              <a:rPr lang="zh-CN" altLang="en-US" sz="1600" dirty="0"/>
              <a:t>（求和）</a:t>
            </a:r>
            <a:endParaRPr lang="en-US" altLang="zh-CN" sz="1600" dirty="0"/>
          </a:p>
          <a:p>
            <a:pPr lvl="1"/>
            <a:r>
              <a:rPr lang="en-US" altLang="zh-CN" sz="2000" dirty="0"/>
              <a:t>Types of Sequences</a:t>
            </a:r>
          </a:p>
          <a:p>
            <a:pPr lvl="1"/>
            <a:r>
              <a:rPr lang="en-US" altLang="zh-CN" sz="2000" dirty="0"/>
              <a:t>Summation Formulae</a:t>
            </a:r>
          </a:p>
          <a:p>
            <a:r>
              <a:rPr lang="en-US" altLang="zh-CN" sz="2400" dirty="0"/>
              <a:t>Set Cardinality</a:t>
            </a:r>
            <a:r>
              <a:rPr lang="zh-CN" altLang="en-US" sz="2400" dirty="0"/>
              <a:t>（基数）</a:t>
            </a:r>
            <a:endParaRPr lang="en-US" altLang="zh-CN" sz="2400" dirty="0"/>
          </a:p>
          <a:p>
            <a:pPr lvl="1"/>
            <a:r>
              <a:rPr lang="en-US" altLang="zh-CN" sz="2000" dirty="0"/>
              <a:t>Countable Sets</a:t>
            </a:r>
          </a:p>
          <a:p>
            <a:r>
              <a:rPr lang="en-US" altLang="zh-CN" sz="2400" dirty="0"/>
              <a:t>Matrices</a:t>
            </a:r>
          </a:p>
          <a:p>
            <a:pPr lvl="1"/>
            <a:r>
              <a:rPr lang="en-US" altLang="zh-CN" sz="2000" dirty="0"/>
              <a:t>Matrix Arithmetic</a:t>
            </a:r>
          </a:p>
          <a:p>
            <a:endParaRPr lang="en-US" altLang="zh-CN" sz="2400" dirty="0"/>
          </a:p>
          <a:p>
            <a:pPr lvl="1">
              <a:buNone/>
            </a:pPr>
            <a:endParaRPr lang="en-US" altLang="zh-CN" sz="2000" dirty="0"/>
          </a:p>
          <a:p>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10</a:t>
            </a:fld>
            <a:endParaRPr lang="zh-CN" altLang="en-US" sz="1400" b="0" dirty="0">
              <a:latin typeface="Arial" panose="020B0604020202020204" pitchFamily="34" charset="0"/>
              <a:ea typeface="宋体" panose="02010600030101010101" pitchFamily="2" charset="-122"/>
            </a:endParaRPr>
          </a:p>
        </p:txBody>
      </p:sp>
      <p:sp>
        <p:nvSpPr>
          <p:cNvPr id="30722" name="Text Box 4"/>
          <p:cNvSpPr txBox="1"/>
          <p:nvPr/>
        </p:nvSpPr>
        <p:spPr>
          <a:xfrm>
            <a:off x="1631950" y="1152525"/>
            <a:ext cx="8351838" cy="1898650"/>
          </a:xfrm>
          <a:prstGeom prst="rect">
            <a:avLst/>
          </a:prstGeom>
          <a:noFill/>
          <a:ln w="9525">
            <a:noFill/>
          </a:ln>
        </p:spPr>
        <p:txBody>
          <a:bodyPr anchor="t" anchorCtr="0">
            <a:spAutoFit/>
          </a:bodyPr>
          <a:lstStyle/>
          <a:p>
            <a:pPr>
              <a:buNone/>
            </a:pPr>
            <a:r>
              <a:rPr lang="en-US" altLang="zh-CN" dirty="0">
                <a:latin typeface="楷体_GB2312" pitchFamily="49" charset="-122"/>
              </a:rPr>
              <a:t>【</a:t>
            </a:r>
            <a:r>
              <a:rPr lang="en-US" altLang="zh-CN" dirty="0">
                <a:solidFill>
                  <a:srgbClr val="9900CC"/>
                </a:solidFill>
                <a:latin typeface="Times New Roman" panose="02020603050405020304" pitchFamily="18" charset="0"/>
                <a:ea typeface="宋体" panose="02010600030101010101" pitchFamily="2" charset="-122"/>
              </a:rPr>
              <a:t>Definition</a:t>
            </a:r>
            <a:r>
              <a:rPr lang="en-US" altLang="zh-CN" dirty="0">
                <a:latin typeface="楷体_GB2312" pitchFamily="49"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 </a:t>
            </a:r>
            <a:r>
              <a:rPr lang="en-US" altLang="zh-CN" i="1" dirty="0">
                <a:solidFill>
                  <a:srgbClr val="009900"/>
                </a:solidFill>
                <a:latin typeface="Times New Roman" panose="02020603050405020304" pitchFamily="18" charset="0"/>
                <a:ea typeface="宋体" panose="02010600030101010101" pitchFamily="2" charset="-122"/>
                <a:sym typeface="Symbol" panose="05050102010706020507" pitchFamily="18" charset="2"/>
              </a:rPr>
              <a:t>set</a:t>
            </a:r>
            <a:r>
              <a:rPr lang="en-US" altLang="zh-CN" dirty="0">
                <a:latin typeface="楷体_GB2312" pitchFamily="49"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an </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unordered</a:t>
            </a:r>
            <a:r>
              <a:rPr lang="en-US" altLang="zh-CN" dirty="0">
                <a:latin typeface="Times New Roman" panose="02020603050405020304" pitchFamily="18" charset="0"/>
                <a:ea typeface="宋体" panose="02010600030101010101" pitchFamily="2" charset="-122"/>
                <a:sym typeface="Symbol" panose="05050102010706020507" pitchFamily="18" charset="2"/>
              </a:rPr>
              <a:t> collection of objects. </a:t>
            </a:r>
          </a:p>
          <a:p>
            <a:pPr>
              <a:spcBef>
                <a:spcPct val="30000"/>
              </a:spcBef>
              <a:buNone/>
            </a:pPr>
            <a:r>
              <a:rPr lang="en-US" altLang="zh-CN" dirty="0">
                <a:latin typeface="楷体_GB2312" pitchFamily="49" charset="-122"/>
              </a:rPr>
              <a:t>【</a:t>
            </a:r>
            <a:r>
              <a:rPr lang="en-US" altLang="zh-CN" dirty="0">
                <a:solidFill>
                  <a:srgbClr val="9900CC"/>
                </a:solidFill>
                <a:latin typeface="Times New Roman" panose="02020603050405020304" pitchFamily="18" charset="0"/>
                <a:ea typeface="宋体" panose="02010600030101010101" pitchFamily="2" charset="-122"/>
              </a:rPr>
              <a:t>Definition</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The objects in a set are called the </a:t>
            </a:r>
            <a:r>
              <a:rPr lang="en-US" altLang="zh-CN" i="1" dirty="0">
                <a:solidFill>
                  <a:srgbClr val="009900"/>
                </a:solidFill>
                <a:latin typeface="Times New Roman" panose="02020603050405020304" pitchFamily="18" charset="0"/>
                <a:ea typeface="宋体" panose="02010600030101010101" pitchFamily="2" charset="-122"/>
                <a:sym typeface="Symbol" panose="05050102010706020507" pitchFamily="18" charset="2"/>
              </a:rPr>
              <a:t>elements</a:t>
            </a:r>
            <a:r>
              <a:rPr lang="en-US" altLang="zh-CN" dirty="0">
                <a:latin typeface="Times New Roman" panose="02020603050405020304" pitchFamily="18" charset="0"/>
                <a:ea typeface="宋体" panose="02010600030101010101" pitchFamily="2" charset="-122"/>
                <a:sym typeface="Symbol" panose="05050102010706020507" pitchFamily="18" charset="2"/>
              </a:rPr>
              <a:t>, or </a:t>
            </a:r>
          </a:p>
          <a:p>
            <a:pPr>
              <a:spcBef>
                <a:spcPct val="30000"/>
              </a:spcBef>
              <a:buNone/>
            </a:pPr>
            <a:r>
              <a:rPr lang="en-US" altLang="zh-CN" i="1" dirty="0">
                <a:solidFill>
                  <a:srgbClr val="009900"/>
                </a:solidFill>
                <a:latin typeface="Times New Roman" panose="02020603050405020304" pitchFamily="18" charset="0"/>
                <a:ea typeface="宋体" panose="02010600030101010101" pitchFamily="2" charset="-122"/>
                <a:sym typeface="Symbol" panose="05050102010706020507" pitchFamily="18" charset="2"/>
              </a:rPr>
              <a:t>                           members</a:t>
            </a:r>
            <a:r>
              <a:rPr lang="en-US" altLang="zh-CN" dirty="0">
                <a:latin typeface="Times New Roman" panose="02020603050405020304" pitchFamily="18" charset="0"/>
                <a:ea typeface="宋体" panose="02010600030101010101" pitchFamily="2" charset="-122"/>
                <a:sym typeface="Symbol" panose="05050102010706020507" pitchFamily="18" charset="2"/>
              </a:rPr>
              <a:t>, of the set.</a:t>
            </a:r>
            <a:endParaRPr lang="en-US" altLang="zh-CN" dirty="0">
              <a:latin typeface="Courier New" panose="02070309020205020404" pitchFamily="49" charset="0"/>
              <a:ea typeface="宋体" panose="02010600030101010101" pitchFamily="2" charset="-122"/>
              <a:sym typeface="Symbol" panose="05050102010706020507" pitchFamily="18" charset="2"/>
            </a:endParaRPr>
          </a:p>
          <a:p>
            <a:pPr>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 set is said to </a:t>
            </a:r>
            <a:r>
              <a:rPr lang="en-US" altLang="zh-CN" i="1" dirty="0">
                <a:solidFill>
                  <a:srgbClr val="009900"/>
                </a:solidFill>
                <a:latin typeface="Times New Roman" panose="02020603050405020304" pitchFamily="18" charset="0"/>
                <a:ea typeface="宋体" panose="02010600030101010101" pitchFamily="2" charset="-122"/>
                <a:sym typeface="Symbol" panose="05050102010706020507" pitchFamily="18" charset="2"/>
              </a:rPr>
              <a:t>contain</a:t>
            </a:r>
            <a:r>
              <a:rPr lang="en-US" altLang="zh-CN" dirty="0">
                <a:latin typeface="Times New Roman" panose="02020603050405020304" pitchFamily="18" charset="0"/>
                <a:ea typeface="宋体" panose="02010600030101010101" pitchFamily="2" charset="-122"/>
                <a:sym typeface="Symbol" panose="05050102010706020507" pitchFamily="18" charset="2"/>
              </a:rPr>
              <a:t> its elements.</a:t>
            </a:r>
          </a:p>
        </p:txBody>
      </p:sp>
      <p:sp>
        <p:nvSpPr>
          <p:cNvPr id="30723" name="Text Box 5"/>
          <p:cNvSpPr txBox="1"/>
          <p:nvPr/>
        </p:nvSpPr>
        <p:spPr>
          <a:xfrm>
            <a:off x="1919288" y="3141663"/>
            <a:ext cx="8001000" cy="2528887"/>
          </a:xfrm>
          <a:prstGeom prst="rect">
            <a:avLst/>
          </a:prstGeom>
          <a:noFill/>
          <a:ln w="9525">
            <a:noFill/>
          </a:ln>
        </p:spPr>
        <p:txBody>
          <a:bodyPr anchor="t" anchorCtr="0">
            <a:spAutoFit/>
          </a:bodyPr>
          <a:lstStyle/>
          <a:p>
            <a:pPr marL="457200" indent="-457200" algn="just">
              <a:spcBef>
                <a:spcPct val="20000"/>
              </a:spcBef>
              <a:buFontTx/>
              <a:buNone/>
            </a:pPr>
            <a:r>
              <a:rPr lang="en-US" altLang="zh-CN" dirty="0">
                <a:solidFill>
                  <a:srgbClr val="FF3300"/>
                </a:solidFill>
                <a:latin typeface="Times New Roman" panose="02020603050405020304" pitchFamily="18" charset="0"/>
                <a:ea typeface="宋体" panose="02010600030101010101" pitchFamily="2" charset="-122"/>
              </a:rPr>
              <a:t>Note:</a:t>
            </a:r>
          </a:p>
          <a:p>
            <a:pPr marL="457200" indent="-457200" algn="just">
              <a:spcBef>
                <a:spcPct val="20000"/>
              </a:spcBef>
              <a:buFontTx/>
              <a:buAutoNum type="arabicParenR"/>
            </a:pPr>
            <a:r>
              <a:rPr lang="en-US" altLang="zh-CN" dirty="0">
                <a:solidFill>
                  <a:srgbClr val="000000"/>
                </a:solidFill>
                <a:latin typeface="Times New Roman" panose="02020603050405020304" pitchFamily="18" charset="0"/>
                <a:ea typeface="宋体" panose="02010600030101010101" pitchFamily="2" charset="-122"/>
              </a:rPr>
              <a:t>Uppercase letters are usually used to denote sets, and lowercase letters are usually used to denote elements of sets.</a:t>
            </a:r>
          </a:p>
          <a:p>
            <a:pPr marL="457200" indent="-457200" algn="just">
              <a:spcBef>
                <a:spcPct val="20000"/>
              </a:spcBef>
              <a:buFontTx/>
              <a:buAutoNum type="arabicParenR"/>
            </a:pPr>
            <a:r>
              <a:rPr lang="en-US" altLang="zh-CN" dirty="0">
                <a:solidFill>
                  <a:srgbClr val="000000"/>
                </a:solidFill>
                <a:latin typeface="Arial" panose="020B0604020202020204" pitchFamily="34"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Symbol" panose="05050102010706020507" pitchFamily="18" charset="2"/>
                <a:ea typeface="宋体" panose="02010600030101010101" pitchFamily="2" charset="-122"/>
              </a:rPr>
              <a:t>Î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a</a:t>
            </a:r>
            <a:r>
              <a:rPr lang="en-US" altLang="zh-CN" dirty="0">
                <a:solidFill>
                  <a:srgbClr val="000000"/>
                </a:solidFill>
                <a:latin typeface="Times New Roman" panose="02020603050405020304" pitchFamily="18" charset="0"/>
                <a:ea typeface="宋体" panose="02010600030101010101" pitchFamily="2" charset="-122"/>
              </a:rPr>
              <a:t> is a member (an element) of the set </a:t>
            </a:r>
            <a:r>
              <a:rPr lang="en-US" altLang="zh-CN" i="1" dirty="0">
                <a:solidFill>
                  <a:srgbClr val="000000"/>
                </a:solidFill>
                <a:latin typeface="Times New Roman" panose="02020603050405020304" pitchFamily="18" charset="0"/>
                <a:ea typeface="宋体" panose="02010600030101010101" pitchFamily="2" charset="-122"/>
              </a:rPr>
              <a:t>A</a:t>
            </a:r>
            <a:endParaRPr lang="en-US" altLang="zh-CN" dirty="0">
              <a:solidFill>
                <a:srgbClr val="000000"/>
              </a:solidFill>
              <a:latin typeface="Times New Roman" panose="02020603050405020304" pitchFamily="18" charset="0"/>
              <a:ea typeface="宋体" panose="02010600030101010101" pitchFamily="2" charset="-122"/>
            </a:endParaRPr>
          </a:p>
          <a:p>
            <a:pPr marL="914400" lvl="1" indent="-457200" algn="l" eaLnBrk="1" hangingPunct="1">
              <a:spcBef>
                <a:spcPct val="20000"/>
              </a:spcBef>
              <a:buFontTx/>
              <a:buNone/>
            </a:pP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Symbol" panose="05050102010706020507" pitchFamily="18" charset="2"/>
                <a:ea typeface="宋体" panose="02010600030101010101" pitchFamily="2" charset="-122"/>
              </a:rPr>
              <a:t>Ï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a</a:t>
            </a:r>
            <a:r>
              <a:rPr lang="en-US" altLang="zh-CN" dirty="0">
                <a:solidFill>
                  <a:srgbClr val="000000"/>
                </a:solidFill>
                <a:latin typeface="Times New Roman" panose="02020603050405020304" pitchFamily="18" charset="0"/>
                <a:ea typeface="宋体" panose="02010600030101010101" pitchFamily="2" charset="-122"/>
              </a:rPr>
              <a:t> is not an element of the set </a:t>
            </a:r>
            <a:r>
              <a:rPr lang="en-US" altLang="zh-CN" i="1" dirty="0">
                <a:solidFill>
                  <a:srgbClr val="000000"/>
                </a:solidFill>
                <a:latin typeface="Times New Roman" panose="02020603050405020304" pitchFamily="18" charset="0"/>
                <a:ea typeface="宋体" panose="02010600030101010101" pitchFamily="2" charset="-122"/>
              </a:rPr>
              <a:t>A</a:t>
            </a:r>
            <a:endParaRPr lang="en-US" altLang="zh-CN" dirty="0">
              <a:solidFill>
                <a:srgbClr val="000000"/>
              </a:solidFill>
              <a:latin typeface="Times New Roman" panose="02020603050405020304" pitchFamily="18" charset="0"/>
              <a:ea typeface="宋体" panose="02010600030101010101" pitchFamily="2" charset="-122"/>
            </a:endParaRPr>
          </a:p>
        </p:txBody>
      </p:sp>
      <p:sp>
        <p:nvSpPr>
          <p:cNvPr id="30724" name="Text Box 7"/>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
        <p:nvSpPr>
          <p:cNvPr id="30725" name="Text Box 8"/>
          <p:cNvSpPr txBox="1"/>
          <p:nvPr/>
        </p:nvSpPr>
        <p:spPr>
          <a:xfrm>
            <a:off x="1704975" y="549275"/>
            <a:ext cx="8351838" cy="460375"/>
          </a:xfrm>
          <a:prstGeom prst="rect">
            <a:avLst/>
          </a:prstGeom>
          <a:noFill/>
          <a:ln w="9525">
            <a:noFill/>
          </a:ln>
        </p:spPr>
        <p:txBody>
          <a:bodyPr anchor="t" anchorCtr="0">
            <a:spAutoFit/>
          </a:bodyPr>
          <a:lstStyle/>
          <a:p>
            <a:pPr>
              <a:buFont typeface="Wingdings" panose="05000000000000000000" pitchFamily="2" charset="2"/>
              <a:buChar char="p"/>
            </a:pPr>
            <a:r>
              <a:rPr lang="en-US" altLang="zh-CN" dirty="0">
                <a:solidFill>
                  <a:srgbClr val="FF9933"/>
                </a:solidFill>
                <a:latin typeface="Times New Roman" panose="02020603050405020304" pitchFamily="18" charset="0"/>
                <a:ea typeface="宋体" panose="02010600030101010101" pitchFamily="2" charset="-122"/>
              </a:rPr>
              <a:t> Some Concepts of Sets</a:t>
            </a:r>
            <a:endPar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11</a:t>
            </a:fld>
            <a:endParaRPr lang="zh-CN" altLang="en-US" sz="1400" b="0" dirty="0">
              <a:latin typeface="Arial" panose="020B0604020202020204" pitchFamily="34" charset="0"/>
              <a:ea typeface="宋体" panose="02010600030101010101" pitchFamily="2" charset="-122"/>
            </a:endParaRPr>
          </a:p>
        </p:txBody>
      </p:sp>
      <p:sp>
        <p:nvSpPr>
          <p:cNvPr id="32770" name="Text Box 2"/>
          <p:cNvSpPr txBox="1"/>
          <p:nvPr/>
        </p:nvSpPr>
        <p:spPr>
          <a:xfrm>
            <a:off x="265430" y="539750"/>
            <a:ext cx="11361420" cy="5405755"/>
          </a:xfrm>
          <a:prstGeom prst="rect">
            <a:avLst/>
          </a:prstGeom>
          <a:noFill/>
          <a:ln w="9525">
            <a:noFill/>
          </a:ln>
        </p:spPr>
        <p:txBody>
          <a:bodyPr wrap="square" anchor="t" anchorCtr="0">
            <a:spAutoFit/>
          </a:bodyPr>
          <a:lstStyle/>
          <a:p>
            <a:pPr marL="457200" indent="-457200">
              <a:buFont typeface="Wingdings" panose="05000000000000000000" pitchFamily="2" charset="2"/>
              <a:buChar char="p"/>
            </a:pPr>
            <a:r>
              <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rPr>
              <a:t>The descriptions of a set </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One can describe a set by</a:t>
            </a:r>
            <a:endParaRPr lang="en-US" altLang="zh-CN" dirty="0">
              <a:latin typeface="Courier New" panose="02070309020205020404" pitchFamily="49" charset="0"/>
              <a:ea typeface="宋体" panose="02010600030101010101" pitchFamily="2" charset="-122"/>
              <a:sym typeface="Symbol" panose="05050102010706020507" pitchFamily="18" charset="2"/>
            </a:endParaRPr>
          </a:p>
          <a:p>
            <a:pPr marL="914400" lvl="1" indent="-457200" algn="l" eaLnBrk="1" hangingPunct="1">
              <a:spcBef>
                <a:spcPct val="30000"/>
              </a:spcBef>
              <a:buFont typeface="Wingdings" panose="05000000000000000000" pitchFamily="2" charset="2"/>
              <a:buAutoNum type="arabicParenR"/>
            </a:pP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Roster  method</a:t>
            </a:r>
            <a:r>
              <a:rPr lang="en-US" altLang="zh-CN" dirty="0">
                <a:latin typeface="Times New Roman" panose="02020603050405020304" pitchFamily="18" charset="0"/>
                <a:ea typeface="宋体" panose="02010600030101010101" pitchFamily="2" charset="-122"/>
                <a:sym typeface="Symbol" panose="05050102010706020507" pitchFamily="18" charset="2"/>
              </a:rPr>
              <a:t>: listing all its members between braces</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For example,</a:t>
            </a:r>
          </a:p>
          <a:p>
            <a:pPr marL="1828800" lvl="3" indent="-457200" algn="l" eaLnBrk="1" hangingPunct="1">
              <a:spcBef>
                <a:spcPct val="30000"/>
              </a:spcBef>
              <a:buFont typeface="Wingdings" panose="05000000000000000000" pitchFamily="2" charset="2"/>
              <a:buAutoNum type="arabicParenBoth"/>
            </a:pPr>
            <a:r>
              <a:rPr lang="en-US" altLang="zh-CN" dirty="0">
                <a:latin typeface="Times New Roman" panose="02020603050405020304" pitchFamily="18" charset="0"/>
                <a:ea typeface="宋体" panose="02010600030101010101" pitchFamily="2" charset="-122"/>
                <a:sym typeface="Symbol" panose="05050102010706020507" pitchFamily="18" charset="2"/>
              </a:rPr>
              <a:t> The set of all odd positive integers less than 10 can be expressed by {1,3,5,7,9}</a:t>
            </a:r>
          </a:p>
          <a:p>
            <a:pPr marL="1828800" lvl="3"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(2)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c</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d</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914400" lvl="1" indent="-457200" algn="l" eaLnBrk="1" hangingPunct="1">
              <a:spcBef>
                <a:spcPct val="100000"/>
              </a:spcBef>
              <a:buFont typeface="Wingdings" panose="05000000000000000000" pitchFamily="2" charset="2"/>
              <a:buAutoNum type="arabicParenR" startAt="2"/>
            </a:pP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Brace notation</a:t>
            </a:r>
            <a:r>
              <a:rPr lang="en-US" altLang="zh-CN" dirty="0">
                <a:latin typeface="Times New Roman" panose="02020603050405020304" pitchFamily="18" charset="0"/>
                <a:ea typeface="宋体" panose="02010600030101010101" pitchFamily="2" charset="-122"/>
                <a:sym typeface="Symbol" panose="05050102010706020507" pitchFamily="18" charset="2"/>
              </a:rPr>
              <a:t> with ellipses </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For example,</a:t>
            </a:r>
          </a:p>
          <a:p>
            <a:pPr marL="914400" lvl="1" indent="-457200" algn="l" eaLnBrk="1" hangingPunct="1">
              <a:spcBef>
                <a:spcPct val="3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The set </a:t>
            </a:r>
            <a:r>
              <a:rPr lang="en-US" altLang="zh-CN" i="1" dirty="0">
                <a:latin typeface="Times New Roman" panose="02020603050405020304" pitchFamily="18" charset="0"/>
                <a:ea typeface="宋体" panose="02010600030101010101" pitchFamily="2" charset="-122"/>
                <a:sym typeface="Symbol" panose="05050102010706020507" pitchFamily="18" charset="2"/>
              </a:rPr>
              <a:t>S </a:t>
            </a:r>
            <a:r>
              <a:rPr lang="en-US" altLang="zh-CN" dirty="0">
                <a:latin typeface="Times New Roman" panose="02020603050405020304" pitchFamily="18" charset="0"/>
                <a:ea typeface="宋体" panose="02010600030101010101" pitchFamily="2" charset="-122"/>
                <a:sym typeface="Symbol" panose="05050102010706020507" pitchFamily="18" charset="2"/>
              </a:rPr>
              <a:t>of positive integers less than 100 can be </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denoted by </a:t>
            </a:r>
            <a:r>
              <a:rPr lang="en-US" altLang="zh-CN" i="1" dirty="0">
                <a:latin typeface="Times New Roman" panose="02020603050405020304" pitchFamily="18" charset="0"/>
                <a:ea typeface="宋体" panose="02010600030101010101" pitchFamily="2" charset="-122"/>
                <a:sym typeface="Symbol" panose="05050102010706020507" pitchFamily="18" charset="2"/>
              </a:rPr>
              <a:t>S </a:t>
            </a:r>
            <a:r>
              <a:rPr lang="en-US" altLang="zh-CN" dirty="0">
                <a:latin typeface="Times New Roman" panose="02020603050405020304" pitchFamily="18" charset="0"/>
                <a:ea typeface="宋体" panose="02010600030101010101" pitchFamily="2" charset="-122"/>
                <a:sym typeface="Symbol" panose="05050102010706020507" pitchFamily="18" charset="2"/>
              </a:rPr>
              <a:t>= {1, 2, 3, . . . , 99 }</a:t>
            </a:r>
          </a:p>
        </p:txBody>
      </p:sp>
      <p:sp>
        <p:nvSpPr>
          <p:cNvPr id="32771" name="Text Box 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12</a:t>
            </a:fld>
            <a:endParaRPr lang="zh-CN" altLang="en-US" sz="1400" b="0" dirty="0">
              <a:latin typeface="Arial" panose="020B0604020202020204" pitchFamily="34" charset="0"/>
              <a:ea typeface="宋体" panose="02010600030101010101" pitchFamily="2" charset="-122"/>
            </a:endParaRPr>
          </a:p>
        </p:txBody>
      </p:sp>
      <p:sp>
        <p:nvSpPr>
          <p:cNvPr id="34818" name="Text Box 2"/>
          <p:cNvSpPr txBox="1"/>
          <p:nvPr/>
        </p:nvSpPr>
        <p:spPr>
          <a:xfrm>
            <a:off x="633730" y="1628775"/>
            <a:ext cx="10391140" cy="3522980"/>
          </a:xfrm>
          <a:prstGeom prst="rect">
            <a:avLst/>
          </a:prstGeom>
          <a:noFill/>
          <a:ln w="9525">
            <a:noFill/>
          </a:ln>
        </p:spPr>
        <p:txBody>
          <a:bodyPr wrap="square" anchor="t" anchorCtr="0">
            <a:spAutoFit/>
          </a:bodyPr>
          <a:lstStyle/>
          <a:p>
            <a:pPr marL="914400" lvl="1" indent="-457200" algn="l" eaLnBrk="1" hangingPunct="1">
              <a:spcBef>
                <a:spcPct val="30000"/>
              </a:spcBef>
              <a:buFont typeface="Wingdings" panose="05000000000000000000" pitchFamily="2" charset="2"/>
              <a:buAutoNum type="arabicParenR" startAt="3"/>
            </a:pP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Specification</a:t>
            </a:r>
            <a:r>
              <a:rPr lang="en-US" altLang="zh-CN" dirty="0">
                <a:latin typeface="Times New Roman" panose="02020603050405020304" pitchFamily="18" charset="0"/>
                <a:ea typeface="宋体" panose="02010600030101010101" pitchFamily="2" charset="-122"/>
                <a:sym typeface="Symbol" panose="05050102010706020507" pitchFamily="18" charset="2"/>
              </a:rPr>
              <a:t> using set builder</a:t>
            </a:r>
            <a:endParaRPr lang="en-US" altLang="zh-CN" dirty="0">
              <a:latin typeface="Courier New" panose="02070309020205020404" pitchFamily="49" charset="0"/>
              <a:ea typeface="宋体" panose="02010600030101010101" pitchFamily="2" charset="-122"/>
              <a:sym typeface="Symbol" panose="05050102010706020507" pitchFamily="18" charset="2"/>
            </a:endParaRPr>
          </a:p>
          <a:p>
            <a:pPr marL="457200" indent="-457200">
              <a:spcBef>
                <a:spcPct val="3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            S</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457200" indent="-457200">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contains all the elements from </a:t>
            </a:r>
            <a:r>
              <a:rPr lang="en-US" altLang="zh-CN" i="1" dirty="0">
                <a:latin typeface="Times New Roman" panose="02020603050405020304" pitchFamily="18" charset="0"/>
                <a:ea typeface="宋体" panose="02010600030101010101" pitchFamily="2" charset="-122"/>
                <a:sym typeface="Symbol" panose="05050102010706020507" pitchFamily="18" charset="2"/>
              </a:rPr>
              <a:t>U</a:t>
            </a:r>
            <a:r>
              <a:rPr lang="en-US" altLang="zh-CN" dirty="0">
                <a:latin typeface="Times New Roman" panose="02020603050405020304" pitchFamily="18" charset="0"/>
                <a:ea typeface="宋体" panose="02010600030101010101" pitchFamily="2" charset="-122"/>
                <a:sym typeface="Symbol" panose="05050102010706020507" pitchFamily="18" charset="2"/>
              </a:rPr>
              <a:t> which have the property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p>
          <a:p>
            <a:pPr marL="457200" indent="-457200">
              <a:spcBef>
                <a:spcPct val="30000"/>
              </a:spcBef>
              <a:buNone/>
            </a:pPr>
            <a:r>
              <a:rPr lang="en-US" altLang="zh-CN" i="1" dirty="0">
                <a:solidFill>
                  <a:srgbClr val="009900"/>
                </a:solidFill>
                <a:latin typeface="Times New Roman" panose="02020603050405020304" pitchFamily="18" charset="0"/>
                <a:ea typeface="宋体" panose="02010600030101010101" pitchFamily="2" charset="-122"/>
                <a:sym typeface="Symbol" panose="05050102010706020507" pitchFamily="18" charset="2"/>
              </a:rPr>
              <a:t>            Universal set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U</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457200" indent="-457200">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----The set contains all the objects under consideration.</a:t>
            </a:r>
            <a:endParaRPr lang="en-US" altLang="zh-CN" i="1" dirty="0">
              <a:latin typeface="Times New Roman" panose="02020603050405020304" pitchFamily="18" charset="0"/>
              <a:ea typeface="宋体" panose="02010600030101010101" pitchFamily="2" charset="-122"/>
              <a:sym typeface="Symbol" panose="05050102010706020507" pitchFamily="18" charset="2"/>
            </a:endParaRPr>
          </a:p>
          <a:p>
            <a:pPr marL="457200" indent="-457200">
              <a:spcBef>
                <a:spcPct val="8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For example,</a:t>
            </a:r>
            <a:endParaRPr lang="en-US" altLang="zh-CN" dirty="0">
              <a:latin typeface="Courier New" panose="02070309020205020404" pitchFamily="49" charset="0"/>
              <a:ea typeface="宋体" panose="02010600030101010101" pitchFamily="2" charset="-122"/>
              <a:sym typeface="Symbol" panose="05050102010706020507" pitchFamily="18" charset="2"/>
            </a:endParaRPr>
          </a:p>
          <a:p>
            <a:pPr marL="457200" indent="-457200">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is an odd positive integer less than 10}</a:t>
            </a:r>
          </a:p>
        </p:txBody>
      </p:sp>
      <p:sp>
        <p:nvSpPr>
          <p:cNvPr id="34819" name="Text Box 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13</a:t>
            </a:fld>
            <a:endParaRPr lang="zh-CN" altLang="en-US" sz="1400" b="0" dirty="0">
              <a:latin typeface="Arial" panose="020B0604020202020204" pitchFamily="34" charset="0"/>
              <a:ea typeface="宋体" panose="02010600030101010101" pitchFamily="2" charset="-122"/>
            </a:endParaRPr>
          </a:p>
        </p:txBody>
      </p:sp>
      <p:sp>
        <p:nvSpPr>
          <p:cNvPr id="36866" name="Text Box 2"/>
          <p:cNvSpPr txBox="1"/>
          <p:nvPr/>
        </p:nvSpPr>
        <p:spPr>
          <a:xfrm>
            <a:off x="704215" y="908685"/>
            <a:ext cx="10784205" cy="2453640"/>
          </a:xfrm>
          <a:prstGeom prst="rect">
            <a:avLst/>
          </a:prstGeom>
          <a:noFill/>
          <a:ln w="9525">
            <a:noFill/>
          </a:ln>
        </p:spPr>
        <p:txBody>
          <a:bodyPr wrap="square" anchor="t" anchorCtr="0">
            <a:spAutoFit/>
          </a:bodyPr>
          <a:lstStyle/>
          <a:p>
            <a:pPr marL="457200" indent="-457200">
              <a:spcBef>
                <a:spcPct val="100000"/>
              </a:spcBef>
              <a:buFont typeface="Wingdings" panose="05000000000000000000" pitchFamily="2" charset="2"/>
              <a:buAutoNum type="arabicParenR" startAt="4"/>
            </a:pP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Venn diagrams</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914400" lvl="1" indent="-457200" algn="l" eaLnBrk="1" hangingPunct="1">
              <a:spcBef>
                <a:spcPct val="80000"/>
              </a:spcBef>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Symbol" panose="05050102010706020507" pitchFamily="18" charset="2"/>
              </a:rPr>
              <a:t>In Venn diagrams, the universal set </a:t>
            </a:r>
            <a:r>
              <a:rPr lang="en-US" altLang="zh-CN" i="1" dirty="0">
                <a:latin typeface="Times New Roman" panose="02020603050405020304" pitchFamily="18" charset="0"/>
                <a:ea typeface="宋体" panose="02010600030101010101" pitchFamily="2" charset="-122"/>
                <a:sym typeface="Symbol" panose="05050102010706020507" pitchFamily="18" charset="2"/>
              </a:rPr>
              <a:t>U</a:t>
            </a:r>
            <a:r>
              <a:rPr lang="en-US" altLang="zh-CN" dirty="0">
                <a:latin typeface="Times New Roman" panose="02020603050405020304" pitchFamily="18" charset="0"/>
                <a:ea typeface="宋体" panose="02010600030101010101" pitchFamily="2" charset="-122"/>
                <a:sym typeface="Symbol" panose="05050102010706020507" pitchFamily="18" charset="2"/>
              </a:rPr>
              <a:t> is represented by a rectangle.</a:t>
            </a:r>
          </a:p>
          <a:p>
            <a:pPr marL="914400" lvl="1" indent="-457200" algn="just" eaLnBrk="1" hangingPunct="1">
              <a:spcBef>
                <a:spcPct val="30000"/>
              </a:spcBef>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Symbol" panose="05050102010706020507" pitchFamily="18" charset="2"/>
              </a:rPr>
              <a:t>Inside this rectangle, circles or other geometrical figures are used to represent sets.</a:t>
            </a:r>
          </a:p>
          <a:p>
            <a:pPr marL="914400" lvl="1" indent="-457200" algn="just" eaLnBrk="1" hangingPunct="1">
              <a:spcBef>
                <a:spcPct val="30000"/>
              </a:spcBef>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Symbol" panose="05050102010706020507" pitchFamily="18" charset="2"/>
              </a:rPr>
              <a:t>Points are used to represent the particular elements of the set.</a:t>
            </a:r>
          </a:p>
        </p:txBody>
      </p:sp>
      <p:grpSp>
        <p:nvGrpSpPr>
          <p:cNvPr id="36867" name="Group 4"/>
          <p:cNvGrpSpPr/>
          <p:nvPr/>
        </p:nvGrpSpPr>
        <p:grpSpPr>
          <a:xfrm>
            <a:off x="4178935" y="3771900"/>
            <a:ext cx="3429000" cy="2133600"/>
            <a:chOff x="2064" y="2544"/>
            <a:chExt cx="2160" cy="1344"/>
          </a:xfrm>
        </p:grpSpPr>
        <p:sp>
          <p:nvSpPr>
            <p:cNvPr id="36868" name="Rectangle 5"/>
            <p:cNvSpPr/>
            <p:nvPr/>
          </p:nvSpPr>
          <p:spPr>
            <a:xfrm>
              <a:off x="2064" y="2544"/>
              <a:ext cx="2160" cy="1344"/>
            </a:xfrm>
            <a:prstGeom prst="rect">
              <a:avLst/>
            </a:prstGeom>
            <a:solidFill>
              <a:srgbClr val="EAEAEA"/>
            </a:solidFill>
            <a:ln w="19050" cap="flat" cmpd="sng">
              <a:solidFill>
                <a:srgbClr val="000000"/>
              </a:solidFill>
              <a:prstDash val="solid"/>
              <a:miter/>
              <a:headEnd type="none" w="med" len="med"/>
              <a:tailEnd type="none" w="med" len="med"/>
            </a:ln>
          </p:spPr>
          <p:txBody>
            <a:bodyPr wrap="none" anchor="t" anchorCtr="0"/>
            <a:lstStyle/>
            <a:p>
              <a:pPr>
                <a:spcBef>
                  <a:spcPct val="0"/>
                </a:spcBef>
                <a:buFontTx/>
                <a:buNone/>
              </a:pPr>
              <a:r>
                <a:rPr lang="en-US" altLang="zh-CN" b="0" i="1" dirty="0">
                  <a:latin typeface="Times New Roman" panose="02020603050405020304" pitchFamily="18" charset="0"/>
                  <a:ea typeface="宋体" panose="02010600030101010101" pitchFamily="2" charset="-122"/>
                </a:rPr>
                <a:t>U</a:t>
              </a:r>
            </a:p>
          </p:txBody>
        </p:sp>
        <p:sp>
          <p:nvSpPr>
            <p:cNvPr id="36869" name="Oval 6"/>
            <p:cNvSpPr/>
            <p:nvPr/>
          </p:nvSpPr>
          <p:spPr>
            <a:xfrm>
              <a:off x="2287" y="2781"/>
              <a:ext cx="850" cy="879"/>
            </a:xfrm>
            <a:prstGeom prst="ellipse">
              <a:avLst/>
            </a:prstGeom>
            <a:solidFill>
              <a:srgbClr val="969696"/>
            </a:solidFill>
            <a:ln w="19050" cap="flat" cmpd="sng">
              <a:solidFill>
                <a:srgbClr val="000000"/>
              </a:solidFill>
              <a:prstDash val="solid"/>
              <a:round/>
              <a:headEnd type="none" w="med" len="med"/>
              <a:tailEnd type="none" w="med" len="med"/>
            </a:ln>
          </p:spPr>
          <p:txBody>
            <a:bodyPr wrap="none" anchor="ctr" anchorCtr="0"/>
            <a:lstStyle/>
            <a:p>
              <a:pPr algn="just" eaLnBrk="0" hangingPunct="0">
                <a:spcBef>
                  <a:spcPct val="0"/>
                </a:spcBef>
                <a:buFontTx/>
                <a:buNone/>
              </a:pPr>
              <a:r>
                <a:rPr lang="en-US" altLang="zh-CN" sz="1600" i="1" dirty="0">
                  <a:latin typeface="Times New Roman" panose="02020603050405020304" pitchFamily="18" charset="0"/>
                  <a:ea typeface="宋体" panose="02010600030101010101" pitchFamily="2" charset="-122"/>
                </a:rPr>
                <a:t>A</a:t>
              </a:r>
            </a:p>
          </p:txBody>
        </p:sp>
        <p:sp>
          <p:nvSpPr>
            <p:cNvPr id="36870" name="Oval 7"/>
            <p:cNvSpPr/>
            <p:nvPr/>
          </p:nvSpPr>
          <p:spPr>
            <a:xfrm>
              <a:off x="3181" y="2781"/>
              <a:ext cx="820" cy="870"/>
            </a:xfrm>
            <a:prstGeom prst="ellipse">
              <a:avLst/>
            </a:prstGeom>
            <a:solidFill>
              <a:srgbClr val="C0C0C0"/>
            </a:solidFill>
            <a:ln w="19050" cap="flat" cmpd="sng">
              <a:solidFill>
                <a:srgbClr val="000000"/>
              </a:solidFill>
              <a:prstDash val="solid"/>
              <a:round/>
              <a:headEnd type="none" w="med" len="med"/>
              <a:tailEnd type="none" w="med" len="med"/>
            </a:ln>
          </p:spPr>
          <p:txBody>
            <a:bodyPr wrap="none" anchor="ctr" anchorCtr="0"/>
            <a:lstStyle/>
            <a:p>
              <a:pPr algn="just" eaLnBrk="0" hangingPunct="0">
                <a:spcBef>
                  <a:spcPct val="0"/>
                </a:spcBef>
                <a:buFontTx/>
                <a:buNone/>
              </a:pPr>
              <a:r>
                <a:rPr lang="en-US" altLang="zh-CN" sz="1600" i="1" dirty="0">
                  <a:latin typeface="Times New Roman" panose="02020603050405020304" pitchFamily="18" charset="0"/>
                  <a:ea typeface="宋体" panose="02010600030101010101" pitchFamily="2" charset="-122"/>
                </a:rPr>
                <a:t>B</a:t>
              </a:r>
            </a:p>
          </p:txBody>
        </p:sp>
        <p:sp>
          <p:nvSpPr>
            <p:cNvPr id="36871" name="Oval 8"/>
            <p:cNvSpPr/>
            <p:nvPr/>
          </p:nvSpPr>
          <p:spPr>
            <a:xfrm>
              <a:off x="2883" y="3414"/>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2" name="Oval 9"/>
            <p:cNvSpPr/>
            <p:nvPr/>
          </p:nvSpPr>
          <p:spPr>
            <a:xfrm>
              <a:off x="2213" y="3651"/>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3" name="Oval 10"/>
            <p:cNvSpPr/>
            <p:nvPr/>
          </p:nvSpPr>
          <p:spPr>
            <a:xfrm>
              <a:off x="2585" y="3335"/>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4" name="Oval 11"/>
            <p:cNvSpPr/>
            <p:nvPr/>
          </p:nvSpPr>
          <p:spPr>
            <a:xfrm>
              <a:off x="3256" y="3730"/>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5" name="Oval 12"/>
            <p:cNvSpPr/>
            <p:nvPr/>
          </p:nvSpPr>
          <p:spPr>
            <a:xfrm>
              <a:off x="4075" y="3493"/>
              <a:ext cx="75" cy="78"/>
            </a:xfrm>
            <a:prstGeom prst="ellipse">
              <a:avLst/>
            </a:prstGeom>
            <a:solidFill>
              <a:srgbClr val="C0C0C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6" name="Oval 13"/>
            <p:cNvSpPr/>
            <p:nvPr/>
          </p:nvSpPr>
          <p:spPr>
            <a:xfrm>
              <a:off x="3554" y="3335"/>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7" name="Oval 14"/>
            <p:cNvSpPr/>
            <p:nvPr/>
          </p:nvSpPr>
          <p:spPr>
            <a:xfrm>
              <a:off x="3703" y="3176"/>
              <a:ext cx="73" cy="79"/>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8" name="Oval 15"/>
            <p:cNvSpPr/>
            <p:nvPr/>
          </p:nvSpPr>
          <p:spPr>
            <a:xfrm>
              <a:off x="3926" y="2702"/>
              <a:ext cx="74" cy="79"/>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79" name="Oval 16"/>
            <p:cNvSpPr/>
            <p:nvPr/>
          </p:nvSpPr>
          <p:spPr>
            <a:xfrm>
              <a:off x="3926" y="3651"/>
              <a:ext cx="74" cy="78"/>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80" name="Oval 17"/>
            <p:cNvSpPr/>
            <p:nvPr/>
          </p:nvSpPr>
          <p:spPr>
            <a:xfrm>
              <a:off x="2287" y="2702"/>
              <a:ext cx="74" cy="79"/>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sp>
          <p:nvSpPr>
            <p:cNvPr id="36881" name="Oval 18"/>
            <p:cNvSpPr/>
            <p:nvPr/>
          </p:nvSpPr>
          <p:spPr>
            <a:xfrm>
              <a:off x="2883" y="3097"/>
              <a:ext cx="74" cy="79"/>
            </a:xfrm>
            <a:prstGeom prst="ellipse">
              <a:avLst/>
            </a:prstGeom>
            <a:solidFill>
              <a:srgbClr val="000000"/>
            </a:solidFill>
            <a:ln w="9525">
              <a:noFill/>
            </a:ln>
          </p:spPr>
          <p:txBody>
            <a:bodyPr wrap="none" anchor="ctr" anchorCtr="0"/>
            <a:lstStyle/>
            <a:p>
              <a:pPr algn="r" eaLnBrk="0" hangingPunct="0"/>
              <a:endParaRPr lang="zh-CN" altLang="en-US" dirty="0">
                <a:latin typeface="楷体_GB2312" pitchFamily="49" charset="-122"/>
              </a:endParaRPr>
            </a:p>
          </p:txBody>
        </p:sp>
      </p:grpSp>
      <p:sp>
        <p:nvSpPr>
          <p:cNvPr id="36882" name="Text Box 19"/>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14</a:t>
            </a:fld>
            <a:endParaRPr lang="zh-CN" altLang="en-US" sz="1400" b="0" dirty="0">
              <a:latin typeface="Arial" panose="020B0604020202020204" pitchFamily="34" charset="0"/>
              <a:ea typeface="宋体" panose="02010600030101010101" pitchFamily="2" charset="-122"/>
            </a:endParaRPr>
          </a:p>
        </p:txBody>
      </p:sp>
      <p:sp>
        <p:nvSpPr>
          <p:cNvPr id="38914" name="Text Box 2"/>
          <p:cNvSpPr txBox="1"/>
          <p:nvPr/>
        </p:nvSpPr>
        <p:spPr>
          <a:xfrm>
            <a:off x="2135188" y="476250"/>
            <a:ext cx="8077200" cy="2378710"/>
          </a:xfrm>
          <a:prstGeom prst="rect">
            <a:avLst/>
          </a:prstGeom>
          <a:noFill/>
          <a:ln w="9525">
            <a:noFill/>
          </a:ln>
        </p:spPr>
        <p:txBody>
          <a:bodyPr anchor="t" anchorCtr="0">
            <a:spAutoFit/>
          </a:bodyPr>
          <a:lstStyle/>
          <a:p>
            <a:pPr marL="457200" indent="-457200">
              <a:spcBef>
                <a:spcPct val="30000"/>
              </a:spcBef>
              <a:buNone/>
            </a:pPr>
            <a:r>
              <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rPr>
              <a:t>Note:</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457200" indent="-457200">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The Order of elements does not matter.</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{1, 2, 3} = {3, 2, 1}</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Repetition of elements does not matter.</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{1, 1, 2, 3, 3} = {1, 2, 3} </a:t>
            </a:r>
            <a:endParaRPr lang="zh-CN" altLang="en-US" dirty="0">
              <a:latin typeface="Times New Roman" panose="02020603050405020304" pitchFamily="18" charset="0"/>
              <a:ea typeface="Times New Roman" panose="02020603050405020304" pitchFamily="18" charset="0"/>
            </a:endParaRPr>
          </a:p>
        </p:txBody>
      </p:sp>
      <p:sp>
        <p:nvSpPr>
          <p:cNvPr id="38915" name="Text Box 4"/>
          <p:cNvSpPr txBox="1"/>
          <p:nvPr/>
        </p:nvSpPr>
        <p:spPr>
          <a:xfrm>
            <a:off x="1056005" y="3140710"/>
            <a:ext cx="10615930" cy="2675890"/>
          </a:xfrm>
          <a:prstGeom prst="rect">
            <a:avLst/>
          </a:prstGeom>
          <a:noFill/>
          <a:ln w="9525">
            <a:noFill/>
          </a:ln>
        </p:spPr>
        <p:txBody>
          <a:bodyPr wrap="square"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1〗Several sets and their notations are used throughout this book.</a:t>
            </a:r>
          </a:p>
          <a:p>
            <a:pPr marL="914400" lvl="1"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(1) R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is a real number}</a:t>
            </a:r>
          </a:p>
          <a:p>
            <a:pPr marL="914400" lvl="1"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(2) N =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is a natural number}</a:t>
            </a:r>
          </a:p>
          <a:p>
            <a:pPr marL="914400" lvl="1"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(3) Z =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is an integer}</a:t>
            </a:r>
          </a:p>
          <a:p>
            <a:pPr marL="914400" lvl="1"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(4) Z</a:t>
            </a:r>
            <a:r>
              <a:rPr lang="en-US" altLang="zh-CN" baseline="30000"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 is a positive integer}</a:t>
            </a:r>
          </a:p>
          <a:p>
            <a:pPr marL="914400" lvl="1" indent="-457200" algn="just"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(5)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rgbClr val="000000"/>
                </a:solidFill>
                <a:latin typeface="Times New Roman" panose="02020603050405020304" pitchFamily="18" charset="0"/>
                <a:ea typeface="宋体" panose="02010600030101010101" pitchFamily="2" charset="-122"/>
              </a:rPr>
              <a:t> -- </a:t>
            </a:r>
            <a:r>
              <a:rPr lang="en-US" altLang="zh-CN" dirty="0">
                <a:solidFill>
                  <a:srgbClr val="009900"/>
                </a:solidFill>
                <a:latin typeface="Times New Roman" panose="02020603050405020304" pitchFamily="18" charset="0"/>
                <a:ea typeface="宋体" panose="02010600030101010101" pitchFamily="2" charset="-122"/>
              </a:rPr>
              <a:t>The </a:t>
            </a:r>
            <a:r>
              <a:rPr lang="en-US" altLang="zh-CN" i="1" dirty="0">
                <a:solidFill>
                  <a:srgbClr val="009900"/>
                </a:solidFill>
                <a:latin typeface="Times New Roman" panose="02020603050405020304" pitchFamily="18" charset="0"/>
                <a:ea typeface="宋体" panose="02010600030101010101" pitchFamily="2" charset="-122"/>
              </a:rPr>
              <a:t>void </a:t>
            </a:r>
            <a:r>
              <a:rPr lang="en-US" altLang="zh-CN" dirty="0">
                <a:solidFill>
                  <a:srgbClr val="009900"/>
                </a:solidFill>
                <a:latin typeface="Times New Roman" panose="02020603050405020304" pitchFamily="18" charset="0"/>
                <a:ea typeface="宋体" panose="02010600030101010101" pitchFamily="2" charset="-122"/>
              </a:rPr>
              <a:t>set</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9900"/>
                </a:solidFill>
                <a:latin typeface="Times New Roman" panose="02020603050405020304" pitchFamily="18" charset="0"/>
                <a:ea typeface="宋体" panose="02010600030101010101" pitchFamily="2" charset="-122"/>
              </a:rPr>
              <a:t> </a:t>
            </a:r>
            <a:r>
              <a:rPr lang="en-US" altLang="zh-CN" i="1" dirty="0">
                <a:solidFill>
                  <a:srgbClr val="009900"/>
                </a:solidFill>
                <a:latin typeface="Times New Roman" panose="02020603050405020304" pitchFamily="18" charset="0"/>
                <a:ea typeface="宋体" panose="02010600030101010101" pitchFamily="2" charset="-122"/>
              </a:rPr>
              <a:t>null </a:t>
            </a:r>
            <a:r>
              <a:rPr lang="en-US" altLang="zh-CN" dirty="0">
                <a:solidFill>
                  <a:srgbClr val="009900"/>
                </a:solidFill>
                <a:latin typeface="Times New Roman" panose="02020603050405020304" pitchFamily="18" charset="0"/>
                <a:ea typeface="宋体" panose="02010600030101010101" pitchFamily="2" charset="-122"/>
              </a:rPr>
              <a:t>set / </a:t>
            </a:r>
            <a:r>
              <a:rPr lang="en-US" altLang="zh-CN" i="1" dirty="0">
                <a:solidFill>
                  <a:srgbClr val="009900"/>
                </a:solidFill>
                <a:latin typeface="Times New Roman" panose="02020603050405020304" pitchFamily="18" charset="0"/>
                <a:ea typeface="宋体" panose="02010600030101010101" pitchFamily="2" charset="-122"/>
              </a:rPr>
              <a:t>empty </a:t>
            </a:r>
            <a:r>
              <a:rPr lang="en-US" altLang="zh-CN" dirty="0">
                <a:solidFill>
                  <a:srgbClr val="009900"/>
                </a:solidFill>
                <a:latin typeface="Times New Roman" panose="02020603050405020304" pitchFamily="18" charset="0"/>
                <a:ea typeface="宋体" panose="02010600030101010101" pitchFamily="2" charset="-122"/>
              </a:rPr>
              <a:t>set</a:t>
            </a:r>
            <a:endParaRPr lang="en-US" altLang="zh-CN" dirty="0">
              <a:solidFill>
                <a:srgbClr val="000000"/>
              </a:solidFill>
              <a:latin typeface="Times New Roman" panose="02020603050405020304" pitchFamily="18" charset="0"/>
              <a:ea typeface="宋体" panose="02010600030101010101" pitchFamily="2" charset="-122"/>
            </a:endParaRPr>
          </a:p>
        </p:txBody>
      </p:sp>
      <p:sp>
        <p:nvSpPr>
          <p:cNvPr id="38916" name="Text Box 5"/>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15</a:t>
            </a:fld>
            <a:endParaRPr lang="zh-CN" altLang="en-US" sz="1400" b="0" dirty="0">
              <a:latin typeface="Arial" panose="020B0604020202020204" pitchFamily="34" charset="0"/>
              <a:ea typeface="宋体" panose="02010600030101010101" pitchFamily="2" charset="-122"/>
            </a:endParaRPr>
          </a:p>
        </p:txBody>
      </p:sp>
      <p:sp>
        <p:nvSpPr>
          <p:cNvPr id="1414146" name="Text Box 2"/>
          <p:cNvSpPr txBox="1"/>
          <p:nvPr/>
        </p:nvSpPr>
        <p:spPr>
          <a:xfrm>
            <a:off x="1847850" y="549275"/>
            <a:ext cx="8001000" cy="5921375"/>
          </a:xfrm>
          <a:prstGeom prst="rect">
            <a:avLst/>
          </a:prstGeom>
          <a:noFill/>
          <a:ln w="9525">
            <a:noFill/>
          </a:ln>
        </p:spPr>
        <p:txBody>
          <a:bodyPr anchor="t" anchorCtr="0">
            <a:spAutoFit/>
          </a:bodyPr>
          <a:lstStyle/>
          <a:p>
            <a:pPr marL="457200" indent="-457200">
              <a:buFont typeface="Wingdings" panose="05000000000000000000" pitchFamily="2" charset="2"/>
              <a:buChar char="p"/>
            </a:pPr>
            <a:r>
              <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rPr>
              <a:t>The relations between two sets </a:t>
            </a:r>
          </a:p>
          <a:p>
            <a:pPr marL="457200" indent="-457200">
              <a:spcBef>
                <a:spcPct val="80000"/>
              </a:spcBef>
              <a:buNone/>
            </a:pPr>
            <a:r>
              <a:rPr lang="en-US" altLang="zh-CN" dirty="0">
                <a:latin typeface="Times New Roman" panose="02020603050405020304" pitchFamily="18" charset="0"/>
                <a:ea typeface="宋体" panose="02010600030101010101" pitchFamily="2" charset="-122"/>
                <a:sym typeface="Wingdings" panose="05000000000000000000" pitchFamily="2"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Subset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914400" lvl="1" indent="-457200" algn="just" eaLnBrk="1" hangingPunct="1">
              <a:spcBef>
                <a:spcPct val="3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is a subset of the set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宋体" panose="02010600030101010101" pitchFamily="2" charset="-122"/>
                <a:ea typeface="宋体" panose="02010600030101010101" pitchFamily="2" charset="-122"/>
                <a:sym typeface="Symbol" panose="05050102010706020507" pitchFamily="18" charset="2"/>
              </a:rPr>
              <a:t> </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marL="457200" indent="-457200" algn="ctr">
              <a:spcBef>
                <a:spcPct val="3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Symbol" panose="05050102010706020507" pitchFamily="18" charset="2"/>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A </a:t>
            </a:r>
            <a:r>
              <a:rPr lang="en-US" altLang="zh-CN" dirty="0">
                <a:latin typeface="Symbol" panose="05050102010706020507" pitchFamily="18" charset="2"/>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457200" indent="-457200">
              <a:spcBef>
                <a:spcPct val="30000"/>
              </a:spcBef>
              <a:buNone/>
            </a:pPr>
            <a:endPar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endParaRPr>
          </a:p>
          <a:p>
            <a:pPr marL="457200" indent="-457200">
              <a:spcBef>
                <a:spcPct val="30000"/>
              </a:spcBef>
              <a:buNone/>
            </a:pP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Problems:</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For any set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(1) </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1371600" lvl="2"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Y.  </a:t>
            </a:r>
          </a:p>
          <a:p>
            <a:pPr marL="1371600" lvl="2"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The empty set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 subset of any set.</a:t>
            </a:r>
          </a:p>
          <a:p>
            <a:pPr marL="914400" lvl="1"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(2) A  A?</a:t>
            </a:r>
          </a:p>
          <a:p>
            <a:pPr marL="1371600" lvl="2" indent="-457200" algn="l" eaLnBrk="1" hangingPunct="1">
              <a:spcBef>
                <a:spcPct val="3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Y.</a:t>
            </a:r>
          </a:p>
        </p:txBody>
      </p:sp>
      <p:sp>
        <p:nvSpPr>
          <p:cNvPr id="40963" name="Text Box 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14146">
                                            <p:txEl>
                                              <p:pRg st="0" end="0"/>
                                            </p:txEl>
                                          </p:spTgt>
                                        </p:tgtEl>
                                        <p:attrNameLst>
                                          <p:attrName>style.visibility</p:attrName>
                                        </p:attrNameLst>
                                      </p:cBhvr>
                                      <p:to>
                                        <p:strVal val="visible"/>
                                      </p:to>
                                    </p:set>
                                    <p:animEffect transition="in" filter="strips(downRight)">
                                      <p:cBhvr>
                                        <p:cTn id="7" dur="500"/>
                                        <p:tgtEl>
                                          <p:spTgt spid="1414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14146">
                                            <p:txEl>
                                              <p:pRg st="1" end="1"/>
                                            </p:txEl>
                                          </p:spTgt>
                                        </p:tgtEl>
                                        <p:attrNameLst>
                                          <p:attrName>style.visibility</p:attrName>
                                        </p:attrNameLst>
                                      </p:cBhvr>
                                      <p:to>
                                        <p:strVal val="visible"/>
                                      </p:to>
                                    </p:set>
                                    <p:animEffect transition="in" filter="strips(downRight)">
                                      <p:cBhvr>
                                        <p:cTn id="12" dur="500"/>
                                        <p:tgtEl>
                                          <p:spTgt spid="1414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14146">
                                            <p:txEl>
                                              <p:pRg st="2" end="2"/>
                                            </p:txEl>
                                          </p:spTgt>
                                        </p:tgtEl>
                                        <p:attrNameLst>
                                          <p:attrName>style.visibility</p:attrName>
                                        </p:attrNameLst>
                                      </p:cBhvr>
                                      <p:to>
                                        <p:strVal val="visible"/>
                                      </p:to>
                                    </p:set>
                                    <p:animEffect transition="in" filter="strips(downRight)">
                                      <p:cBhvr>
                                        <p:cTn id="17" dur="500"/>
                                        <p:tgtEl>
                                          <p:spTgt spid="1414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14146">
                                            <p:txEl>
                                              <p:pRg st="3" end="3"/>
                                            </p:txEl>
                                          </p:spTgt>
                                        </p:tgtEl>
                                        <p:attrNameLst>
                                          <p:attrName>style.visibility</p:attrName>
                                        </p:attrNameLst>
                                      </p:cBhvr>
                                      <p:to>
                                        <p:strVal val="visible"/>
                                      </p:to>
                                    </p:set>
                                    <p:animEffect transition="in" filter="strips(downRight)">
                                      <p:cBhvr>
                                        <p:cTn id="22" dur="500"/>
                                        <p:tgtEl>
                                          <p:spTgt spid="14141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14146">
                                            <p:txEl>
                                              <p:pRg st="5" end="5"/>
                                            </p:txEl>
                                          </p:spTgt>
                                        </p:tgtEl>
                                        <p:attrNameLst>
                                          <p:attrName>style.visibility</p:attrName>
                                        </p:attrNameLst>
                                      </p:cBhvr>
                                      <p:to>
                                        <p:strVal val="visible"/>
                                      </p:to>
                                    </p:set>
                                    <p:animEffect transition="in" filter="strips(downRight)">
                                      <p:cBhvr>
                                        <p:cTn id="27" dur="500"/>
                                        <p:tgtEl>
                                          <p:spTgt spid="141414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14146">
                                            <p:txEl>
                                              <p:pRg st="6" end="6"/>
                                            </p:txEl>
                                          </p:spTgt>
                                        </p:tgtEl>
                                        <p:attrNameLst>
                                          <p:attrName>style.visibility</p:attrName>
                                        </p:attrNameLst>
                                      </p:cBhvr>
                                      <p:to>
                                        <p:strVal val="visible"/>
                                      </p:to>
                                    </p:set>
                                    <p:animEffect transition="in" filter="strips(downRight)">
                                      <p:cBhvr>
                                        <p:cTn id="32" dur="500"/>
                                        <p:tgtEl>
                                          <p:spTgt spid="141414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14146">
                                            <p:txEl>
                                              <p:pRg st="7" end="7"/>
                                            </p:txEl>
                                          </p:spTgt>
                                        </p:tgtEl>
                                        <p:attrNameLst>
                                          <p:attrName>style.visibility</p:attrName>
                                        </p:attrNameLst>
                                      </p:cBhvr>
                                      <p:to>
                                        <p:strVal val="visible"/>
                                      </p:to>
                                    </p:set>
                                    <p:animEffect transition="in" filter="strips(downRight)">
                                      <p:cBhvr>
                                        <p:cTn id="37" dur="500"/>
                                        <p:tgtEl>
                                          <p:spTgt spid="141414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14146">
                                            <p:txEl>
                                              <p:pRg st="8" end="8"/>
                                            </p:txEl>
                                          </p:spTgt>
                                        </p:tgtEl>
                                        <p:attrNameLst>
                                          <p:attrName>style.visibility</p:attrName>
                                        </p:attrNameLst>
                                      </p:cBhvr>
                                      <p:to>
                                        <p:strVal val="visible"/>
                                      </p:to>
                                    </p:set>
                                    <p:animEffect transition="in" filter="strips(downRight)">
                                      <p:cBhvr>
                                        <p:cTn id="42" dur="500"/>
                                        <p:tgtEl>
                                          <p:spTgt spid="141414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414146">
                                            <p:txEl>
                                              <p:pRg st="9" end="9"/>
                                            </p:txEl>
                                          </p:spTgt>
                                        </p:tgtEl>
                                        <p:attrNameLst>
                                          <p:attrName>style.visibility</p:attrName>
                                        </p:attrNameLst>
                                      </p:cBhvr>
                                      <p:to>
                                        <p:strVal val="visible"/>
                                      </p:to>
                                    </p:set>
                                    <p:animEffect transition="in" filter="strips(downRight)">
                                      <p:cBhvr>
                                        <p:cTn id="47" dur="500"/>
                                        <p:tgtEl>
                                          <p:spTgt spid="141414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414146">
                                            <p:txEl>
                                              <p:pRg st="10" end="10"/>
                                            </p:txEl>
                                          </p:spTgt>
                                        </p:tgtEl>
                                        <p:attrNameLst>
                                          <p:attrName>style.visibility</p:attrName>
                                        </p:attrNameLst>
                                      </p:cBhvr>
                                      <p:to>
                                        <p:strVal val="visible"/>
                                      </p:to>
                                    </p:set>
                                    <p:animEffect transition="in" filter="strips(downRight)">
                                      <p:cBhvr>
                                        <p:cTn id="52" dur="500"/>
                                        <p:tgtEl>
                                          <p:spTgt spid="141414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14146">
                                            <p:txEl>
                                              <p:pRg st="11" end="11"/>
                                            </p:txEl>
                                          </p:spTgt>
                                        </p:tgtEl>
                                        <p:attrNameLst>
                                          <p:attrName>style.visibility</p:attrName>
                                        </p:attrNameLst>
                                      </p:cBhvr>
                                      <p:to>
                                        <p:strVal val="visible"/>
                                      </p:to>
                                    </p:set>
                                    <p:animEffect transition="in" filter="strips(downRight)">
                                      <p:cBhvr>
                                        <p:cTn id="57" dur="500"/>
                                        <p:tgtEl>
                                          <p:spTgt spid="1414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6"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16</a:t>
            </a:fld>
            <a:endParaRPr lang="zh-CN" altLang="en-US" sz="1400" b="0" dirty="0">
              <a:latin typeface="Arial" panose="020B0604020202020204" pitchFamily="34" charset="0"/>
              <a:ea typeface="宋体" panose="02010600030101010101" pitchFamily="2" charset="-122"/>
            </a:endParaRPr>
          </a:p>
        </p:txBody>
      </p:sp>
      <p:sp>
        <p:nvSpPr>
          <p:cNvPr id="43010" name="Text Box 2"/>
          <p:cNvSpPr txBox="1"/>
          <p:nvPr/>
        </p:nvSpPr>
        <p:spPr>
          <a:xfrm>
            <a:off x="2135188" y="549275"/>
            <a:ext cx="8001000" cy="1123950"/>
          </a:xfrm>
          <a:prstGeom prst="rect">
            <a:avLst/>
          </a:prstGeom>
          <a:noFill/>
          <a:ln w="9525">
            <a:noFill/>
          </a:ln>
        </p:spPr>
        <p:txBody>
          <a:bodyPr anchor="t" anchorCtr="0">
            <a:spAutoFit/>
          </a:bodyPr>
          <a:lstStyle/>
          <a:p>
            <a:pPr marL="457200" indent="-457200">
              <a:spcBef>
                <a:spcPct val="80000"/>
              </a:spcBef>
              <a:buNone/>
            </a:pPr>
            <a:r>
              <a:rPr lang="zh-CN" altLang="en-US" dirty="0">
                <a:latin typeface="Times New Roman" panose="02020603050405020304" pitchFamily="18" charset="0"/>
                <a:ea typeface="宋体" panose="02010600030101010101" pitchFamily="2" charset="-122"/>
                <a:sym typeface="Wingdings" panose="05000000000000000000" pitchFamily="2" charset="2"/>
              </a:rPr>
              <a:t> </a:t>
            </a: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Equal</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457200" indent="-457200">
              <a:spcBef>
                <a:spcPct val="8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    A</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Symbol" panose="05050102010706020507" pitchFamily="18" charset="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Symbol" panose="05050102010706020507" pitchFamily="18" charset="2"/>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Symbol" panose="05050102010706020507" pitchFamily="18" charset="2"/>
                <a:ea typeface="宋体" panose="02010600030101010101" pitchFamily="2" charset="-122"/>
                <a:sym typeface="Symbol" panose="05050102010706020507" pitchFamily="18" charset="2"/>
              </a:rPr>
              <a:t>Ù</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Symbol" panose="05050102010706020507" pitchFamily="18" charset="2"/>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Symbol" panose="05050102010706020507" pitchFamily="18" charset="2"/>
                <a:ea typeface="宋体" panose="02010600030101010101" pitchFamily="2" charset="-122"/>
                <a:sym typeface="Symbol" panose="05050102010706020507" pitchFamily="18" charset="2"/>
              </a:rPr>
              <a:t>Î</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43011" name="Object 4"/>
          <p:cNvGraphicFramePr>
            <a:graphicFrameLocks noChangeAspect="1"/>
          </p:cNvGraphicFramePr>
          <p:nvPr/>
        </p:nvGraphicFramePr>
        <p:xfrm>
          <a:off x="3359150" y="1773238"/>
          <a:ext cx="2879725" cy="430212"/>
        </p:xfrm>
        <a:graphic>
          <a:graphicData uri="http://schemas.openxmlformats.org/presentationml/2006/ole">
            <mc:AlternateContent xmlns:mc="http://schemas.openxmlformats.org/markup-compatibility/2006">
              <mc:Choice xmlns:v="urn:schemas-microsoft-com:vml" Requires="v">
                <p:oleObj spid="_x0000_s5181" r:id="rId4" imgW="1459865" imgH="215900" progId="Equation.3">
                  <p:embed/>
                </p:oleObj>
              </mc:Choice>
              <mc:Fallback>
                <p:oleObj r:id="rId4" imgW="1459865" imgH="215900" progId="Equation.3">
                  <p:embed/>
                  <p:pic>
                    <p:nvPicPr>
                      <p:cNvPr id="0" name="图片 3080"/>
                      <p:cNvPicPr/>
                      <p:nvPr/>
                    </p:nvPicPr>
                    <p:blipFill>
                      <a:blip r:embed="rId5"/>
                      <a:stretch>
                        <a:fillRect/>
                      </a:stretch>
                    </p:blipFill>
                    <p:spPr>
                      <a:xfrm>
                        <a:off x="3359150" y="1773238"/>
                        <a:ext cx="2879725" cy="430212"/>
                      </a:xfrm>
                      <a:prstGeom prst="rect">
                        <a:avLst/>
                      </a:prstGeom>
                      <a:noFill/>
                      <a:ln w="38100">
                        <a:noFill/>
                        <a:miter/>
                      </a:ln>
                    </p:spPr>
                  </p:pic>
                </p:oleObj>
              </mc:Fallback>
            </mc:AlternateContent>
          </a:graphicData>
        </a:graphic>
      </p:graphicFrame>
      <p:sp>
        <p:nvSpPr>
          <p:cNvPr id="43012" name="Text Box 5"/>
          <p:cNvSpPr txBox="1"/>
          <p:nvPr/>
        </p:nvSpPr>
        <p:spPr>
          <a:xfrm>
            <a:off x="2057400" y="2492375"/>
            <a:ext cx="8610600" cy="903288"/>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2</a:t>
            </a:r>
            <a:r>
              <a:rPr lang="en-US" altLang="zh-CN" dirty="0">
                <a:solidFill>
                  <a:srgbClr val="000000"/>
                </a:solidFill>
                <a:latin typeface="Arial" panose="020B0604020202020204" pitchFamily="34"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1 =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c</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d</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2=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d</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c</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3={</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c</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d</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d</a:t>
            </a:r>
            <a:r>
              <a:rPr lang="en-US" altLang="zh-CN" dirty="0">
                <a:solidFill>
                  <a:srgbClr val="000000"/>
                </a:solidFill>
                <a:latin typeface="Times New Roman" panose="02020603050405020304" pitchFamily="18" charset="0"/>
                <a:ea typeface="宋体" panose="02010600030101010101" pitchFamily="2" charset="-122"/>
              </a:rPr>
              <a:t>} .</a:t>
            </a:r>
          </a:p>
          <a:p>
            <a:pPr marL="457200" indent="-457200">
              <a:spcBef>
                <a:spcPct val="20000"/>
              </a:spcBef>
              <a:buFontTx/>
              <a:buNone/>
            </a:pPr>
            <a:r>
              <a:rPr lang="en-US" altLang="zh-CN" i="1" dirty="0">
                <a:solidFill>
                  <a:srgbClr val="000000"/>
                </a:solidFill>
                <a:latin typeface="Times New Roman" panose="02020603050405020304" pitchFamily="18" charset="0"/>
                <a:ea typeface="宋体" panose="02010600030101010101" pitchFamily="2" charset="-122"/>
              </a:rPr>
              <a:t>                          S</a:t>
            </a:r>
            <a:r>
              <a:rPr lang="en-US" altLang="zh-CN" dirty="0">
                <a:solidFill>
                  <a:srgbClr val="000000"/>
                </a:solidFill>
                <a:latin typeface="Times New Roman" panose="02020603050405020304" pitchFamily="18" charset="0"/>
                <a:ea typeface="宋体" panose="02010600030101010101" pitchFamily="2" charset="-122"/>
              </a:rPr>
              <a:t>1 = </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2 = </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3?</a:t>
            </a:r>
          </a:p>
        </p:txBody>
      </p:sp>
      <p:sp>
        <p:nvSpPr>
          <p:cNvPr id="43013" name="Text Box 6"/>
          <p:cNvSpPr txBox="1"/>
          <p:nvPr/>
        </p:nvSpPr>
        <p:spPr>
          <a:xfrm>
            <a:off x="2279650" y="3789363"/>
            <a:ext cx="8001000" cy="1123950"/>
          </a:xfrm>
          <a:prstGeom prst="rect">
            <a:avLst/>
          </a:prstGeom>
          <a:noFill/>
          <a:ln w="9525">
            <a:noFill/>
          </a:ln>
        </p:spPr>
        <p:txBody>
          <a:bodyPr anchor="t" anchorCtr="0">
            <a:spAutoFit/>
          </a:bodyPr>
          <a:lstStyle/>
          <a:p>
            <a:pPr marL="457200" indent="-457200">
              <a:spcBef>
                <a:spcPct val="80000"/>
              </a:spcBef>
              <a:buNone/>
            </a:pPr>
            <a:r>
              <a:rPr lang="zh-CN" altLang="en-US" dirty="0">
                <a:latin typeface="Times New Roman" panose="02020603050405020304" pitchFamily="18" charset="0"/>
                <a:ea typeface="宋体" panose="02010600030101010101" pitchFamily="2" charset="-122"/>
                <a:sym typeface="Wingdings" panose="05000000000000000000" pitchFamily="2" charset="2"/>
              </a:rPr>
              <a:t></a:t>
            </a:r>
            <a:r>
              <a:rPr lang="zh-CN" altLang="en-US" dirty="0">
                <a:solidFill>
                  <a:srgbClr val="C00000"/>
                </a:solidFill>
                <a:latin typeface="Times New Roman" panose="02020603050405020304" pitchFamily="18" charset="0"/>
                <a:ea typeface="宋体" panose="02010600030101010101" pitchFamily="2" charset="-122"/>
                <a:sym typeface="Wingdings" panose="05000000000000000000" pitchFamily="2" charset="2"/>
              </a:rPr>
              <a:t> </a:t>
            </a:r>
            <a:r>
              <a:rPr lang="en-US" altLang="zh-CN" dirty="0">
                <a:solidFill>
                  <a:srgbClr val="C00000"/>
                </a:solidFill>
                <a:latin typeface="Times New Roman" panose="02020603050405020304" pitchFamily="18" charset="0"/>
                <a:ea typeface="宋体" panose="02010600030101010101" pitchFamily="2" charset="-122"/>
                <a:sym typeface="Symbol" panose="05050102010706020507" pitchFamily="18" charset="2"/>
              </a:rPr>
              <a:t>Proper subset </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marL="457200" indent="-457200">
              <a:spcBef>
                <a:spcPct val="8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    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Symbol" panose="05050102010706020507" pitchFamily="18" charset="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 </a:t>
            </a:r>
            <a:r>
              <a:rPr lang="en-US" altLang="zh-CN" dirty="0">
                <a:latin typeface="Symbol" panose="05050102010706020507" pitchFamily="18" charset="2"/>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43014" name="Object 7"/>
          <p:cNvGraphicFramePr>
            <a:graphicFrameLocks noChangeAspect="1"/>
          </p:cNvGraphicFramePr>
          <p:nvPr/>
        </p:nvGraphicFramePr>
        <p:xfrm>
          <a:off x="3432175" y="4941888"/>
          <a:ext cx="2854325" cy="430212"/>
        </p:xfrm>
        <a:graphic>
          <a:graphicData uri="http://schemas.openxmlformats.org/presentationml/2006/ole">
            <mc:AlternateContent xmlns:mc="http://schemas.openxmlformats.org/markup-compatibility/2006">
              <mc:Choice xmlns:v="urn:schemas-microsoft-com:vml" Requires="v">
                <p:oleObj spid="_x0000_s5182" r:id="rId6" imgW="1447165" imgH="215900" progId="Equation.3">
                  <p:embed/>
                </p:oleObj>
              </mc:Choice>
              <mc:Fallback>
                <p:oleObj r:id="rId6" imgW="1447165" imgH="215900" progId="Equation.3">
                  <p:embed/>
                  <p:pic>
                    <p:nvPicPr>
                      <p:cNvPr id="0" name="图片 3081"/>
                      <p:cNvPicPr/>
                      <p:nvPr/>
                    </p:nvPicPr>
                    <p:blipFill>
                      <a:blip r:embed="rId7"/>
                      <a:stretch>
                        <a:fillRect/>
                      </a:stretch>
                    </p:blipFill>
                    <p:spPr>
                      <a:xfrm>
                        <a:off x="3432175" y="4941888"/>
                        <a:ext cx="2854325" cy="430212"/>
                      </a:xfrm>
                      <a:prstGeom prst="rect">
                        <a:avLst/>
                      </a:prstGeom>
                      <a:noFill/>
                      <a:ln w="38100">
                        <a:noFill/>
                        <a:miter/>
                      </a:ln>
                    </p:spPr>
                  </p:pic>
                </p:oleObj>
              </mc:Fallback>
            </mc:AlternateContent>
          </a:graphicData>
        </a:graphic>
      </p:graphicFrame>
      <p:sp>
        <p:nvSpPr>
          <p:cNvPr id="43015" name="Text Box 8"/>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17</a:t>
            </a:fld>
            <a:endParaRPr lang="zh-CN" altLang="en-US" sz="1400" b="0" dirty="0">
              <a:latin typeface="Arial" panose="020B0604020202020204" pitchFamily="34" charset="0"/>
              <a:ea typeface="宋体" panose="02010600030101010101" pitchFamily="2" charset="-122"/>
            </a:endParaRPr>
          </a:p>
        </p:txBody>
      </p:sp>
      <p:sp>
        <p:nvSpPr>
          <p:cNvPr id="45058" name="Text Box 2"/>
          <p:cNvSpPr txBox="1"/>
          <p:nvPr/>
        </p:nvSpPr>
        <p:spPr>
          <a:xfrm>
            <a:off x="1343660" y="645795"/>
            <a:ext cx="9638030" cy="3672840"/>
          </a:xfrm>
          <a:prstGeom prst="rect">
            <a:avLst/>
          </a:prstGeom>
          <a:noFill/>
          <a:ln w="9525">
            <a:noFill/>
          </a:ln>
        </p:spPr>
        <p:txBody>
          <a:bodyPr wrap="square" anchor="t" anchorCtr="0">
            <a:spAutoFit/>
          </a:bodyPr>
          <a:lstStyle/>
          <a:p>
            <a:pPr>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Definition </a:t>
            </a:r>
            <a:r>
              <a:rPr lang="en-US" altLang="zh-CN" dirty="0">
                <a:latin typeface="楷体_GB2312" pitchFamily="49"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Let</a:t>
            </a:r>
            <a:r>
              <a:rPr lang="en-US" altLang="zh-CN" i="1" dirty="0">
                <a:latin typeface="Times New Roman" panose="02020603050405020304" pitchFamily="18" charset="0"/>
                <a:ea typeface="宋体" panose="02010600030101010101" pitchFamily="2" charset="-122"/>
                <a:sym typeface="Symbol" panose="05050102010706020507" pitchFamily="18" charset="2"/>
              </a:rPr>
              <a:t> S</a:t>
            </a:r>
            <a:r>
              <a:rPr lang="en-US" altLang="zh-CN" dirty="0">
                <a:latin typeface="Times New Roman" panose="02020603050405020304" pitchFamily="18" charset="0"/>
                <a:ea typeface="宋体" panose="02010600030101010101" pitchFamily="2" charset="-122"/>
                <a:sym typeface="Symbol" panose="05050102010706020507" pitchFamily="18" charset="2"/>
              </a:rPr>
              <a:t> be a set. If there are</a:t>
            </a:r>
            <a:r>
              <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rPr>
              <a:t> exactly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rPr>
              <a:t>distinct </a:t>
            </a:r>
            <a:r>
              <a:rPr lang="en-US" altLang="zh-CN" dirty="0">
                <a:latin typeface="Times New Roman" panose="02020603050405020304" pitchFamily="18" charset="0"/>
                <a:ea typeface="宋体" panose="02010600030101010101" pitchFamily="2" charset="-122"/>
                <a:sym typeface="Symbol" panose="05050102010706020507" pitchFamily="18" charset="2"/>
              </a:rPr>
              <a:t>elements in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where </a:t>
            </a:r>
            <a:r>
              <a:rPr lang="en-US" altLang="zh-CN" i="1"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is a nonnegative integer, we say that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is a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finite</a:t>
            </a:r>
            <a:r>
              <a:rPr lang="en-US" altLang="zh-CN" dirty="0">
                <a:latin typeface="Times New Roman" panose="02020603050405020304" pitchFamily="18" charset="0"/>
                <a:ea typeface="宋体" panose="02010600030101010101" pitchFamily="2" charset="-122"/>
                <a:sym typeface="Symbol" panose="05050102010706020507" pitchFamily="18" charset="2"/>
              </a:rPr>
              <a:t> set and that </a:t>
            </a:r>
            <a:r>
              <a:rPr lang="en-US" altLang="zh-CN" i="1"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is the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cardinality</a:t>
            </a:r>
            <a:r>
              <a:rPr lang="en-US" altLang="zh-CN" dirty="0">
                <a:latin typeface="Times New Roman" panose="02020603050405020304" pitchFamily="18" charset="0"/>
                <a:ea typeface="宋体" panose="02010600030101010101" pitchFamily="2" charset="-122"/>
                <a:sym typeface="Symbol" panose="05050102010706020507" pitchFamily="18" charset="2"/>
              </a:rPr>
              <a:t> of</a:t>
            </a:r>
            <a:r>
              <a:rPr lang="en-US" altLang="zh-CN" i="1" dirty="0">
                <a:latin typeface="Times New Roman" panose="02020603050405020304" pitchFamily="18" charset="0"/>
                <a:ea typeface="宋体" panose="02010600030101010101" pitchFamily="2" charset="-122"/>
                <a:sym typeface="Symbol" panose="05050102010706020507" pitchFamily="18" charset="2"/>
              </a:rPr>
              <a:t> S</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a:buNone/>
            </a:pPr>
            <a:r>
              <a:rPr lang="en-US" altLang="zh-CN" dirty="0">
                <a:latin typeface="Times New Roman" panose="02020603050405020304" pitchFamily="18" charset="0"/>
                <a:ea typeface="宋体" panose="02010600030101010101" pitchFamily="2" charset="-122"/>
                <a:sym typeface="Symbol" panose="05050102010706020507" pitchFamily="18" charset="2"/>
              </a:rPr>
              <a:t>Notation: </a:t>
            </a:r>
          </a:p>
          <a:p>
            <a:pPr>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the cardinality (</a:t>
            </a:r>
            <a:r>
              <a:rPr lang="zh-CN" altLang="en-US" dirty="0">
                <a:latin typeface="Times New Roman" panose="02020603050405020304" pitchFamily="18" charset="0"/>
                <a:ea typeface="宋体" panose="02010600030101010101" pitchFamily="2" charset="-122"/>
                <a:sym typeface="Symbol" panose="05050102010706020507" pitchFamily="18" charset="2"/>
              </a:rPr>
              <a:t>基数</a:t>
            </a:r>
            <a:r>
              <a:rPr lang="en-US" altLang="zh-CN" dirty="0">
                <a:latin typeface="Times New Roman" panose="02020603050405020304" pitchFamily="18" charset="0"/>
                <a:ea typeface="宋体" panose="02010600030101010101" pitchFamily="2" charset="-122"/>
                <a:sym typeface="Symbol" panose="05050102010706020507" pitchFamily="18" charset="2"/>
              </a:rPr>
              <a:t>) of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p>
          <a:p>
            <a:pPr>
              <a:spcBef>
                <a:spcPct val="60000"/>
              </a:spcBef>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Definition </a:t>
            </a:r>
            <a:r>
              <a:rPr lang="en-US" altLang="zh-CN" dirty="0">
                <a:latin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A set is said to be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infinite</a:t>
            </a:r>
            <a:r>
              <a:rPr lang="en-US" altLang="zh-CN" dirty="0">
                <a:latin typeface="Times New Roman" panose="02020603050405020304" pitchFamily="18" charset="0"/>
                <a:ea typeface="宋体" panose="02010600030101010101" pitchFamily="2" charset="-122"/>
                <a:sym typeface="Symbol" panose="05050102010706020507" pitchFamily="18" charset="2"/>
              </a:rPr>
              <a:t> if it is not finite.</a:t>
            </a:r>
            <a:endParaRPr lang="en-US" altLang="zh-CN" dirty="0">
              <a:latin typeface="Courier New" panose="02070309020205020404" pitchFamily="49" charset="0"/>
              <a:ea typeface="宋体" panose="02010600030101010101" pitchFamily="2" charset="-122"/>
              <a:sym typeface="Symbol" panose="05050102010706020507" pitchFamily="18" charset="2"/>
            </a:endParaRPr>
          </a:p>
          <a:p>
            <a:pPr>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For example,</a:t>
            </a:r>
          </a:p>
          <a:p>
            <a:pPr lvl="1" indent="0" algn="l" eaLnBrk="1" hangingPunct="1">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The set of positive integers is infinite.</a:t>
            </a:r>
            <a:endParaRPr lang="en-US" altLang="zh-CN" dirty="0">
              <a:latin typeface="Courier New" panose="02070309020205020404" pitchFamily="49" charset="0"/>
              <a:ea typeface="宋体" panose="02010600030101010101" pitchFamily="2" charset="-122"/>
              <a:sym typeface="Symbol" panose="05050102010706020507" pitchFamily="18" charset="2"/>
            </a:endParaRPr>
          </a:p>
        </p:txBody>
      </p:sp>
      <p:sp>
        <p:nvSpPr>
          <p:cNvPr id="45059" name="Text Box 3"/>
          <p:cNvSpPr txBox="1"/>
          <p:nvPr/>
        </p:nvSpPr>
        <p:spPr>
          <a:xfrm>
            <a:off x="1776095" y="4580890"/>
            <a:ext cx="8610600" cy="1198563"/>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3</a:t>
            </a:r>
            <a:r>
              <a:rPr lang="en-US" altLang="zh-CN" dirty="0">
                <a:solidFill>
                  <a:srgbClr val="000000"/>
                </a:solidFill>
                <a:latin typeface="Arial" panose="020B0604020202020204" pitchFamily="34" charset="0"/>
                <a:ea typeface="宋体" panose="02010600030101010101" pitchFamily="2" charset="-122"/>
              </a:rPr>
              <a:t>〗</a:t>
            </a:r>
          </a:p>
          <a:p>
            <a:pPr marL="914400" lvl="1" indent="-457200" algn="l" eaLnBrk="1" hangingPunct="1">
              <a:spcBef>
                <a:spcPct val="20000"/>
              </a:spcBef>
              <a:buFontTx/>
              <a:buNone/>
            </a:pPr>
            <a:r>
              <a:rPr lang="en-US" altLang="zh-CN" sz="2000" dirty="0">
                <a:solidFill>
                  <a:srgbClr val="000000"/>
                </a:solidFill>
                <a:latin typeface="Times New Roman" panose="02020603050405020304" pitchFamily="18" charset="0"/>
                <a:ea typeface="宋体" panose="02010600030101010101" pitchFamily="2" charset="-122"/>
              </a:rPr>
              <a:t>(1) Let </a:t>
            </a:r>
            <a:r>
              <a:rPr lang="en-US" altLang="zh-CN" sz="2000" i="1" dirty="0">
                <a:solidFill>
                  <a:srgbClr val="000000"/>
                </a:solidFill>
                <a:latin typeface="Times New Roman" panose="02020603050405020304" pitchFamily="18" charset="0"/>
                <a:ea typeface="宋体" panose="02010600030101010101" pitchFamily="2" charset="-122"/>
              </a:rPr>
              <a:t>A</a:t>
            </a:r>
            <a:r>
              <a:rPr lang="en-US" altLang="zh-CN" sz="2000" dirty="0">
                <a:solidFill>
                  <a:srgbClr val="000000"/>
                </a:solidFill>
                <a:latin typeface="Times New Roman" panose="02020603050405020304" pitchFamily="18" charset="0"/>
                <a:ea typeface="宋体" panose="02010600030101010101" pitchFamily="2" charset="-122"/>
              </a:rPr>
              <a:t> be the set of odd positive integers less than 10. Then</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i="1" dirty="0">
                <a:solidFill>
                  <a:srgbClr val="000000"/>
                </a:solidFill>
                <a:latin typeface="Times New Roman" panose="02020603050405020304" pitchFamily="18" charset="0"/>
                <a:ea typeface="宋体" panose="02010600030101010101" pitchFamily="2" charset="-122"/>
              </a:rPr>
              <a:t>A</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a:t>
            </a:r>
          </a:p>
          <a:p>
            <a:pPr marL="914400" lvl="1" indent="-457200" algn="l" eaLnBrk="1" hangingPunct="1">
              <a:spcBef>
                <a:spcPct val="20000"/>
              </a:spcBef>
              <a:buFontTx/>
              <a:buNone/>
            </a:pPr>
            <a:r>
              <a:rPr lang="en-US" altLang="zh-CN" sz="2000" dirty="0">
                <a:solidFill>
                  <a:srgbClr val="000000"/>
                </a:solidFill>
                <a:latin typeface="Times New Roman" panose="02020603050405020304" pitchFamily="18" charset="0"/>
                <a:ea typeface="宋体" panose="02010600030101010101" pitchFamily="2" charset="-122"/>
              </a:rPr>
              <a:t>(2) </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000000"/>
                </a:solidFill>
                <a:latin typeface="宋体" panose="02010600030101010101" pitchFamily="2" charset="-122"/>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 = ?</a:t>
            </a:r>
          </a:p>
        </p:txBody>
      </p:sp>
      <p:sp>
        <p:nvSpPr>
          <p:cNvPr id="45060" name="Text Box 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18</a:t>
            </a:fld>
            <a:endParaRPr lang="zh-CN" altLang="en-US" sz="1400" b="0" dirty="0">
              <a:latin typeface="Arial" panose="020B0604020202020204" pitchFamily="34" charset="0"/>
              <a:ea typeface="宋体" panose="02010600030101010101" pitchFamily="2" charset="-122"/>
            </a:endParaRPr>
          </a:p>
        </p:txBody>
      </p:sp>
      <p:sp>
        <p:nvSpPr>
          <p:cNvPr id="1420290" name="Text Box 2"/>
          <p:cNvSpPr txBox="1">
            <a:spLocks noChangeArrowheads="1"/>
          </p:cNvSpPr>
          <p:nvPr/>
        </p:nvSpPr>
        <p:spPr bwMode="auto">
          <a:xfrm>
            <a:off x="2066925" y="533400"/>
            <a:ext cx="39528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 The power set</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47107" name="Line 3"/>
          <p:cNvSpPr/>
          <p:nvPr/>
        </p:nvSpPr>
        <p:spPr>
          <a:xfrm flipV="1">
            <a:off x="2133600" y="981075"/>
            <a:ext cx="2233613" cy="9525"/>
          </a:xfrm>
          <a:prstGeom prst="line">
            <a:avLst/>
          </a:prstGeom>
          <a:ln w="38100" cap="flat" cmpd="sng">
            <a:solidFill>
              <a:srgbClr val="FF9900"/>
            </a:solidFill>
            <a:prstDash val="solid"/>
            <a:round/>
            <a:headEnd type="none" w="med" len="med"/>
            <a:tailEnd type="none" w="med" len="med"/>
          </a:ln>
        </p:spPr>
      </p:sp>
      <p:grpSp>
        <p:nvGrpSpPr>
          <p:cNvPr id="47108" name="Group 5"/>
          <p:cNvGrpSpPr/>
          <p:nvPr/>
        </p:nvGrpSpPr>
        <p:grpSpPr>
          <a:xfrm>
            <a:off x="2057400" y="1066800"/>
            <a:ext cx="8305800" cy="460375"/>
            <a:chOff x="336" y="672"/>
            <a:chExt cx="5232" cy="290"/>
          </a:xfrm>
        </p:grpSpPr>
        <p:sp>
          <p:nvSpPr>
            <p:cNvPr id="47109" name="Text Box 6"/>
            <p:cNvSpPr txBox="1"/>
            <p:nvPr/>
          </p:nvSpPr>
          <p:spPr>
            <a:xfrm>
              <a:off x="336" y="672"/>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4</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Let                  </a:t>
              </a:r>
              <a:r>
                <a:rPr lang="en-US" altLang="zh-CN" dirty="0">
                  <a:solidFill>
                    <a:srgbClr val="000000"/>
                  </a:solidFill>
                  <a:latin typeface="宋体" panose="02010600030101010101" pitchFamily="2" charset="-122"/>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find all subsets of the set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dirty="0">
                <a:solidFill>
                  <a:srgbClr val="000000"/>
                </a:solidFill>
                <a:latin typeface="Arial" panose="020B0604020202020204" pitchFamily="34" charset="0"/>
                <a:ea typeface="宋体" panose="02010600030101010101" pitchFamily="2" charset="-122"/>
              </a:endParaRPr>
            </a:p>
          </p:txBody>
        </p:sp>
        <p:graphicFrame>
          <p:nvGraphicFramePr>
            <p:cNvPr id="47110" name="Object 7"/>
            <p:cNvGraphicFramePr>
              <a:graphicFrameLocks noChangeAspect="1"/>
            </p:cNvGraphicFramePr>
            <p:nvPr/>
          </p:nvGraphicFramePr>
          <p:xfrm>
            <a:off x="1968" y="720"/>
            <a:ext cx="846" cy="225"/>
          </p:xfrm>
          <a:graphic>
            <a:graphicData uri="http://schemas.openxmlformats.org/presentationml/2006/ole">
              <mc:AlternateContent xmlns:mc="http://schemas.openxmlformats.org/markup-compatibility/2006">
                <mc:Choice xmlns:v="urn:schemas-microsoft-com:vml" Requires="v">
                  <p:oleObj spid="_x0000_s6235" r:id="rId4" imgW="748665" imgH="203200" progId="Equation.3">
                    <p:embed/>
                  </p:oleObj>
                </mc:Choice>
                <mc:Fallback>
                  <p:oleObj r:id="rId4" imgW="748665" imgH="203200" progId="Equation.3">
                    <p:embed/>
                    <p:pic>
                      <p:nvPicPr>
                        <p:cNvPr id="0" name="图片 3083"/>
                        <p:cNvPicPr/>
                        <p:nvPr/>
                      </p:nvPicPr>
                      <p:blipFill>
                        <a:blip r:embed="rId5"/>
                        <a:stretch>
                          <a:fillRect/>
                        </a:stretch>
                      </p:blipFill>
                      <p:spPr>
                        <a:xfrm>
                          <a:off x="1968" y="720"/>
                          <a:ext cx="846" cy="225"/>
                        </a:xfrm>
                        <a:prstGeom prst="rect">
                          <a:avLst/>
                        </a:prstGeom>
                        <a:noFill/>
                        <a:ln w="38100">
                          <a:noFill/>
                          <a:miter/>
                        </a:ln>
                      </p:spPr>
                    </p:pic>
                  </p:oleObj>
                </mc:Fallback>
              </mc:AlternateContent>
            </a:graphicData>
          </a:graphic>
        </p:graphicFrame>
      </p:grpSp>
      <p:sp>
        <p:nvSpPr>
          <p:cNvPr id="1420296" name="AutoShape 8"/>
          <p:cNvSpPr/>
          <p:nvPr/>
        </p:nvSpPr>
        <p:spPr>
          <a:xfrm>
            <a:off x="2286000" y="1600200"/>
            <a:ext cx="7772400" cy="20574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3333FF"/>
                </a:solidFill>
                <a:latin typeface="Times New Roman" panose="02020603050405020304" pitchFamily="18" charset="0"/>
                <a:ea typeface="宋体" panose="02010600030101010101" pitchFamily="2" charset="-122"/>
              </a:rPr>
              <a:t>Solution:</a:t>
            </a:r>
          </a:p>
          <a:p>
            <a:pPr marL="914400" lvl="1" indent="-457200" eaLnBrk="1" hangingPunct="1">
              <a:spcBef>
                <a:spcPct val="0"/>
              </a:spcBef>
              <a:buFontTx/>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endParaRPr>
          </a:p>
          <a:p>
            <a:pPr marL="914400" lvl="1" indent="-457200" eaLnBrk="1" hangingPunct="1">
              <a:spcBef>
                <a:spcPct val="0"/>
              </a:spcBef>
              <a:buFontTx/>
              <a:buNone/>
            </a:pP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a:t>
            </a:r>
          </a:p>
          <a:p>
            <a:pPr marL="914400" lvl="1" indent="-457200" eaLnBrk="1" hangingPunct="1">
              <a:spcBef>
                <a:spcPct val="0"/>
              </a:spcBef>
              <a:buFontTx/>
              <a:buNone/>
            </a:pP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a:t>
            </a:r>
          </a:p>
          <a:p>
            <a:pPr marL="914400" lvl="1" indent="-457200" eaLnBrk="1" hangingPunct="1">
              <a:spcBef>
                <a:spcPct val="0"/>
              </a:spcBef>
              <a:buFontTx/>
              <a:buNone/>
            </a:pP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a:t>
            </a:r>
            <a:r>
              <a:rPr lang="en-US" altLang="zh-CN" dirty="0">
                <a:latin typeface="Arial" panose="020B0604020202020204" pitchFamily="34"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
        <p:nvSpPr>
          <p:cNvPr id="1420297" name="Text Box 9"/>
          <p:cNvSpPr txBox="1"/>
          <p:nvPr/>
        </p:nvSpPr>
        <p:spPr>
          <a:xfrm>
            <a:off x="1992313" y="3810000"/>
            <a:ext cx="8001000" cy="460375"/>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3333FF"/>
                </a:solidFill>
                <a:latin typeface="Times New Roman" panose="02020603050405020304" pitchFamily="18" charset="0"/>
                <a:ea typeface="宋体" panose="02010600030101010101" pitchFamily="2" charset="-122"/>
              </a:rPr>
              <a:t>Problem: How many subsets of the set </a:t>
            </a:r>
            <a:r>
              <a:rPr lang="en-US" altLang="zh-CN" i="1" dirty="0">
                <a:solidFill>
                  <a:srgbClr val="3333FF"/>
                </a:solidFill>
                <a:latin typeface="Times New Roman" panose="02020603050405020304" pitchFamily="18" charset="0"/>
                <a:ea typeface="宋体" panose="02010600030101010101" pitchFamily="2" charset="-122"/>
              </a:rPr>
              <a:t>A</a:t>
            </a:r>
            <a:r>
              <a:rPr lang="en-US" altLang="zh-CN" dirty="0">
                <a:solidFill>
                  <a:srgbClr val="3333FF"/>
                </a:solidFill>
                <a:latin typeface="Times New Roman" panose="02020603050405020304" pitchFamily="18" charset="0"/>
                <a:ea typeface="宋体" panose="02010600030101010101" pitchFamily="2" charset="-122"/>
              </a:rPr>
              <a:t> are there?</a:t>
            </a:r>
            <a:endParaRPr lang="en-US" altLang="zh-CN" dirty="0">
              <a:solidFill>
                <a:srgbClr val="3333FF"/>
              </a:solidFill>
              <a:latin typeface="Arial" panose="020B0604020202020204" pitchFamily="34" charset="0"/>
              <a:ea typeface="宋体" panose="02010600030101010101" pitchFamily="2" charset="-122"/>
            </a:endParaRPr>
          </a:p>
        </p:txBody>
      </p:sp>
      <p:graphicFrame>
        <p:nvGraphicFramePr>
          <p:cNvPr id="1420298" name="Object 10"/>
          <p:cNvGraphicFramePr>
            <a:graphicFrameLocks noChangeAspect="1"/>
          </p:cNvGraphicFramePr>
          <p:nvPr/>
        </p:nvGraphicFramePr>
        <p:xfrm>
          <a:off x="4495800" y="4343400"/>
          <a:ext cx="2474913" cy="431800"/>
        </p:xfrm>
        <a:graphic>
          <a:graphicData uri="http://schemas.openxmlformats.org/presentationml/2006/ole">
            <mc:AlternateContent xmlns:mc="http://schemas.openxmlformats.org/markup-compatibility/2006">
              <mc:Choice xmlns:v="urn:schemas-microsoft-com:vml" Requires="v">
                <p:oleObj spid="_x0000_s6236" r:id="rId6" imgW="1422400" imgH="241300" progId="Equation.3">
                  <p:embed/>
                </p:oleObj>
              </mc:Choice>
              <mc:Fallback>
                <p:oleObj r:id="rId6" imgW="1422400" imgH="241300" progId="Equation.3">
                  <p:embed/>
                  <p:pic>
                    <p:nvPicPr>
                      <p:cNvPr id="0" name="图片 3084"/>
                      <p:cNvPicPr/>
                      <p:nvPr/>
                    </p:nvPicPr>
                    <p:blipFill>
                      <a:blip r:embed="rId7"/>
                      <a:stretch>
                        <a:fillRect/>
                      </a:stretch>
                    </p:blipFill>
                    <p:spPr>
                      <a:xfrm>
                        <a:off x="4495800" y="4343400"/>
                        <a:ext cx="2474913" cy="431800"/>
                      </a:xfrm>
                      <a:prstGeom prst="rect">
                        <a:avLst/>
                      </a:prstGeom>
                      <a:noFill/>
                      <a:ln w="38100">
                        <a:noFill/>
                        <a:miter/>
                      </a:ln>
                    </p:spPr>
                  </p:pic>
                </p:oleObj>
              </mc:Fallback>
            </mc:AlternateContent>
          </a:graphicData>
        </a:graphic>
      </p:graphicFrame>
      <p:sp>
        <p:nvSpPr>
          <p:cNvPr id="1420299" name="Text Box 11"/>
          <p:cNvSpPr txBox="1"/>
          <p:nvPr/>
        </p:nvSpPr>
        <p:spPr>
          <a:xfrm>
            <a:off x="1981200" y="4724400"/>
            <a:ext cx="8610600" cy="460375"/>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In general, for a set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with </a:t>
            </a:r>
            <a:r>
              <a:rPr lang="en-US" altLang="zh-CN" i="1"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 elements, the number of subsets is</a:t>
            </a:r>
            <a:r>
              <a:rPr lang="en-US" altLang="zh-CN" dirty="0">
                <a:solidFill>
                  <a:srgbClr val="000000"/>
                </a:solidFill>
                <a:latin typeface="Arial" panose="020B0604020202020204" pitchFamily="34" charset="0"/>
                <a:ea typeface="宋体" panose="02010600030101010101" pitchFamily="2" charset="-122"/>
              </a:rPr>
              <a:t> </a:t>
            </a:r>
          </a:p>
        </p:txBody>
      </p:sp>
      <p:graphicFrame>
        <p:nvGraphicFramePr>
          <p:cNvPr id="1420300" name="Object 12"/>
          <p:cNvGraphicFramePr>
            <a:graphicFrameLocks noChangeAspect="1"/>
          </p:cNvGraphicFramePr>
          <p:nvPr/>
        </p:nvGraphicFramePr>
        <p:xfrm>
          <a:off x="4267200" y="5181600"/>
          <a:ext cx="3505200" cy="706438"/>
        </p:xfrm>
        <a:graphic>
          <a:graphicData uri="http://schemas.openxmlformats.org/presentationml/2006/ole">
            <mc:AlternateContent xmlns:mc="http://schemas.openxmlformats.org/markup-compatibility/2006">
              <mc:Choice xmlns:v="urn:schemas-microsoft-com:vml" Requires="v">
                <p:oleObj spid="_x0000_s6237" r:id="rId8" imgW="2171700" imgH="431800" progId="Equation.3">
                  <p:embed/>
                </p:oleObj>
              </mc:Choice>
              <mc:Fallback>
                <p:oleObj r:id="rId8" imgW="2171700" imgH="431800" progId="Equation.3">
                  <p:embed/>
                  <p:pic>
                    <p:nvPicPr>
                      <p:cNvPr id="0" name="图片 3082"/>
                      <p:cNvPicPr/>
                      <p:nvPr/>
                    </p:nvPicPr>
                    <p:blipFill>
                      <a:blip r:embed="rId9"/>
                      <a:stretch>
                        <a:fillRect/>
                      </a:stretch>
                    </p:blipFill>
                    <p:spPr>
                      <a:xfrm>
                        <a:off x="4267200" y="5181600"/>
                        <a:ext cx="3505200" cy="706438"/>
                      </a:xfrm>
                      <a:prstGeom prst="rect">
                        <a:avLst/>
                      </a:prstGeom>
                      <a:noFill/>
                      <a:ln w="38100">
                        <a:noFill/>
                        <a:miter/>
                      </a:ln>
                    </p:spPr>
                  </p:pic>
                </p:oleObj>
              </mc:Fallback>
            </mc:AlternateContent>
          </a:graphicData>
        </a:graphic>
      </p:graphicFrame>
      <p:sp>
        <p:nvSpPr>
          <p:cNvPr id="47116" name="Text Box 1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0296">
                                            <p:bg/>
                                          </p:spTgt>
                                        </p:tgtEl>
                                        <p:attrNameLst>
                                          <p:attrName>style.visibility</p:attrName>
                                        </p:attrNameLst>
                                      </p:cBhvr>
                                      <p:to>
                                        <p:strVal val="visible"/>
                                      </p:to>
                                    </p:set>
                                    <p:animEffect transition="in" filter="wipe(up)">
                                      <p:cBhvr>
                                        <p:cTn id="7" dur="500"/>
                                        <p:tgtEl>
                                          <p:spTgt spid="1420296">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0296">
                                            <p:txEl>
                                              <p:pRg st="0" end="0"/>
                                            </p:txEl>
                                          </p:spTgt>
                                        </p:tgtEl>
                                        <p:attrNameLst>
                                          <p:attrName>style.visibility</p:attrName>
                                        </p:attrNameLst>
                                      </p:cBhvr>
                                      <p:to>
                                        <p:strVal val="visible"/>
                                      </p:to>
                                    </p:set>
                                    <p:animEffect transition="in" filter="wipe(up)">
                                      <p:cBhvr>
                                        <p:cTn id="11" dur="500"/>
                                        <p:tgtEl>
                                          <p:spTgt spid="14202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20296">
                                            <p:txEl>
                                              <p:pRg st="1" end="1"/>
                                            </p:txEl>
                                          </p:spTgt>
                                        </p:tgtEl>
                                        <p:attrNameLst>
                                          <p:attrName>style.visibility</p:attrName>
                                        </p:attrNameLst>
                                      </p:cBhvr>
                                      <p:to>
                                        <p:strVal val="visible"/>
                                      </p:to>
                                    </p:set>
                                    <p:animEffect transition="in" filter="wipe(up)">
                                      <p:cBhvr>
                                        <p:cTn id="16" dur="500"/>
                                        <p:tgtEl>
                                          <p:spTgt spid="14202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20296">
                                            <p:txEl>
                                              <p:pRg st="2" end="2"/>
                                            </p:txEl>
                                          </p:spTgt>
                                        </p:tgtEl>
                                        <p:attrNameLst>
                                          <p:attrName>style.visibility</p:attrName>
                                        </p:attrNameLst>
                                      </p:cBhvr>
                                      <p:to>
                                        <p:strVal val="visible"/>
                                      </p:to>
                                    </p:set>
                                    <p:animEffect transition="in" filter="wipe(up)">
                                      <p:cBhvr>
                                        <p:cTn id="21" dur="500"/>
                                        <p:tgtEl>
                                          <p:spTgt spid="14202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20296">
                                            <p:txEl>
                                              <p:pRg st="3" end="3"/>
                                            </p:txEl>
                                          </p:spTgt>
                                        </p:tgtEl>
                                        <p:attrNameLst>
                                          <p:attrName>style.visibility</p:attrName>
                                        </p:attrNameLst>
                                      </p:cBhvr>
                                      <p:to>
                                        <p:strVal val="visible"/>
                                      </p:to>
                                    </p:set>
                                    <p:animEffect transition="in" filter="wipe(up)">
                                      <p:cBhvr>
                                        <p:cTn id="26" dur="500"/>
                                        <p:tgtEl>
                                          <p:spTgt spid="14202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20296">
                                            <p:txEl>
                                              <p:pRg st="4" end="4"/>
                                            </p:txEl>
                                          </p:spTgt>
                                        </p:tgtEl>
                                        <p:attrNameLst>
                                          <p:attrName>style.visibility</p:attrName>
                                        </p:attrNameLst>
                                      </p:cBhvr>
                                      <p:to>
                                        <p:strVal val="visible"/>
                                      </p:to>
                                    </p:set>
                                    <p:animEffect transition="in" filter="wipe(up)">
                                      <p:cBhvr>
                                        <p:cTn id="31" dur="500"/>
                                        <p:tgtEl>
                                          <p:spTgt spid="14202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20297">
                                            <p:txEl>
                                              <p:pRg st="0" end="0"/>
                                            </p:txEl>
                                          </p:spTgt>
                                        </p:tgtEl>
                                        <p:attrNameLst>
                                          <p:attrName>style.visibility</p:attrName>
                                        </p:attrNameLst>
                                      </p:cBhvr>
                                      <p:to>
                                        <p:strVal val="visible"/>
                                      </p:to>
                                    </p:set>
                                    <p:animEffect transition="in" filter="wipe(left)">
                                      <p:cBhvr>
                                        <p:cTn id="36" dur="500"/>
                                        <p:tgtEl>
                                          <p:spTgt spid="142029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20298"/>
                                        </p:tgtEl>
                                        <p:attrNameLst>
                                          <p:attrName>style.visibility</p:attrName>
                                        </p:attrNameLst>
                                      </p:cBhvr>
                                      <p:to>
                                        <p:strVal val="visible"/>
                                      </p:to>
                                    </p:set>
                                    <p:animEffect transition="in" filter="wipe(left)">
                                      <p:cBhvr>
                                        <p:cTn id="41" dur="500"/>
                                        <p:tgtEl>
                                          <p:spTgt spid="142029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20299">
                                            <p:txEl>
                                              <p:pRg st="0" end="0"/>
                                            </p:txEl>
                                          </p:spTgt>
                                        </p:tgtEl>
                                        <p:attrNameLst>
                                          <p:attrName>style.visibility</p:attrName>
                                        </p:attrNameLst>
                                      </p:cBhvr>
                                      <p:to>
                                        <p:strVal val="visible"/>
                                      </p:to>
                                    </p:set>
                                    <p:animEffect transition="in" filter="wipe(left)">
                                      <p:cBhvr>
                                        <p:cTn id="46" dur="500"/>
                                        <p:tgtEl>
                                          <p:spTgt spid="1420299">
                                            <p:txEl>
                                              <p:pRg st="0" end="0"/>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420300"/>
                                        </p:tgtEl>
                                        <p:attrNameLst>
                                          <p:attrName>style.visibility</p:attrName>
                                        </p:attrNameLst>
                                      </p:cBhvr>
                                      <p:to>
                                        <p:strVal val="visible"/>
                                      </p:to>
                                    </p:set>
                                    <p:animEffect transition="in" filter="wipe(left)">
                                      <p:cBhvr>
                                        <p:cTn id="50" dur="500"/>
                                        <p:tgtEl>
                                          <p:spTgt spid="142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6" grpId="0" build="p" bldLvl="2" animBg="1"/>
      <p:bldP spid="1420297" grpId="0" build="p" bldLvl="2"/>
      <p:bldP spid="142029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19</a:t>
            </a:fld>
            <a:endParaRPr lang="zh-CN" altLang="en-US" sz="1400" b="0" dirty="0">
              <a:latin typeface="Arial" panose="020B0604020202020204" pitchFamily="34" charset="0"/>
              <a:ea typeface="宋体" panose="02010600030101010101" pitchFamily="2" charset="-122"/>
            </a:endParaRPr>
          </a:p>
        </p:txBody>
      </p:sp>
      <p:sp>
        <p:nvSpPr>
          <p:cNvPr id="49154" name="Text Box 2"/>
          <p:cNvSpPr txBox="1"/>
          <p:nvPr/>
        </p:nvSpPr>
        <p:spPr>
          <a:xfrm>
            <a:off x="767715" y="692150"/>
            <a:ext cx="10864215" cy="1568450"/>
          </a:xfrm>
          <a:prstGeom prst="rect">
            <a:avLst/>
          </a:prstGeom>
          <a:noFill/>
          <a:ln w="9525">
            <a:noFill/>
          </a:ln>
        </p:spPr>
        <p:txBody>
          <a:bodyPr wrap="square" anchor="t" anchorCtr="0">
            <a:spAutoFit/>
          </a:bodyPr>
          <a:lstStyle/>
          <a:p>
            <a:pPr>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Definition </a:t>
            </a:r>
            <a:r>
              <a:rPr lang="en-US" altLang="zh-CN" dirty="0">
                <a:latin typeface="楷体_GB2312" pitchFamily="49"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Given a set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the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power set</a:t>
            </a:r>
            <a:r>
              <a:rPr lang="en-US" altLang="zh-CN" dirty="0">
                <a:latin typeface="Times New Roman" panose="02020603050405020304" pitchFamily="18" charset="0"/>
                <a:ea typeface="宋体" panose="02010600030101010101" pitchFamily="2" charset="-122"/>
                <a:sym typeface="Symbol" panose="05050102010706020507" pitchFamily="18" charset="2"/>
              </a:rPr>
              <a:t> of</a:t>
            </a:r>
            <a:r>
              <a:rPr lang="en-US" altLang="zh-CN" i="1" dirty="0">
                <a:latin typeface="Times New Roman" panose="02020603050405020304" pitchFamily="18" charset="0"/>
                <a:ea typeface="宋体" panose="02010600030101010101" pitchFamily="2" charset="-122"/>
                <a:sym typeface="Symbol" panose="05050102010706020507" pitchFamily="18" charset="2"/>
              </a:rPr>
              <a:t> S</a:t>
            </a:r>
            <a:r>
              <a:rPr lang="en-US" altLang="zh-CN" dirty="0">
                <a:latin typeface="Times New Roman" panose="02020603050405020304" pitchFamily="18" charset="0"/>
                <a:ea typeface="宋体" panose="02010600030101010101" pitchFamily="2" charset="-122"/>
                <a:sym typeface="Symbol" panose="05050102010706020507" pitchFamily="18" charset="2"/>
              </a:rPr>
              <a:t> is the set of all subsets of the set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a:buNone/>
            </a:pPr>
            <a:r>
              <a:rPr lang="en-US" altLang="zh-CN" dirty="0">
                <a:latin typeface="Times New Roman" panose="02020603050405020304" pitchFamily="18" charset="0"/>
                <a:ea typeface="宋体" panose="02010600030101010101" pitchFamily="2" charset="-122"/>
                <a:sym typeface="Symbol" panose="05050102010706020507" pitchFamily="18" charset="2"/>
              </a:rPr>
              <a:t>Notation:</a:t>
            </a:r>
            <a:endParaRPr lang="en-US" altLang="zh-CN" dirty="0">
              <a:latin typeface="Impact" panose="020B0806030902050204" pitchFamily="34" charset="0"/>
              <a:ea typeface="华文新魏" pitchFamily="2" charset="-122"/>
              <a:sym typeface="Symbol" panose="05050102010706020507" pitchFamily="18" charset="2"/>
            </a:endParaRPr>
          </a:p>
          <a:p>
            <a:pPr>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      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 ---- the power set of </a:t>
            </a:r>
            <a:r>
              <a:rPr lang="en-US" altLang="zh-CN" i="1" dirty="0">
                <a:latin typeface="Times New Roman" panose="02020603050405020304" pitchFamily="18" charset="0"/>
                <a:ea typeface="宋体" panose="02010600030101010101" pitchFamily="2" charset="-122"/>
                <a:sym typeface="Symbol" panose="05050102010706020507" pitchFamily="18" charset="2"/>
              </a:rPr>
              <a:t>S</a:t>
            </a:r>
            <a:r>
              <a:rPr lang="en-US" altLang="zh-CN" dirty="0">
                <a:latin typeface="Times New Roman" panose="02020603050405020304" pitchFamily="18" charset="0"/>
                <a:ea typeface="宋体" panose="02010600030101010101" pitchFamily="2" charset="-122"/>
                <a:sym typeface="Symbol" panose="05050102010706020507" pitchFamily="18" charset="2"/>
              </a:rPr>
              <a:t>.</a:t>
            </a:r>
          </a:p>
        </p:txBody>
      </p:sp>
      <p:sp>
        <p:nvSpPr>
          <p:cNvPr id="1422340" name="Text Box 4"/>
          <p:cNvSpPr txBox="1"/>
          <p:nvPr/>
        </p:nvSpPr>
        <p:spPr>
          <a:xfrm>
            <a:off x="2057400" y="3068638"/>
            <a:ext cx="7620000" cy="1789112"/>
          </a:xfrm>
          <a:prstGeom prst="rect">
            <a:avLst/>
          </a:prstGeom>
          <a:noFill/>
          <a:ln w="9525">
            <a:noFill/>
          </a:ln>
        </p:spPr>
        <p:txBody>
          <a:bodyPr anchor="t" anchorCtr="0">
            <a:spAutoFit/>
          </a:bodyPr>
          <a:lstStyle/>
          <a:p>
            <a:pPr marL="457200" indent="-457200" algn="just">
              <a:spcBef>
                <a:spcPct val="20000"/>
              </a:spcBef>
              <a:buFontTx/>
              <a:buNone/>
            </a:pPr>
            <a:r>
              <a:rPr lang="en-US" altLang="zh-CN" dirty="0">
                <a:solidFill>
                  <a:srgbClr val="FF3300"/>
                </a:solidFill>
                <a:latin typeface="Times New Roman" panose="02020603050405020304" pitchFamily="18" charset="0"/>
                <a:ea typeface="宋体" panose="02010600030101010101" pitchFamily="2" charset="-122"/>
              </a:rPr>
              <a:t>Note:</a:t>
            </a:r>
          </a:p>
          <a:p>
            <a:pPr marL="1371600" lvl="2"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    (1)  |</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 implies |</a:t>
            </a:r>
            <a:r>
              <a:rPr lang="en-US" altLang="zh-CN" i="1" dirty="0">
                <a:solidFill>
                  <a:srgbClr val="000000"/>
                </a:solidFill>
                <a:latin typeface="Times New Roman" panose="02020603050405020304" pitchFamily="18" charset="0"/>
                <a:ea typeface="宋体" panose="02010600030101010101" pitchFamily="2" charset="-122"/>
              </a:rPr>
              <a:t>P</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 = 2</a:t>
            </a:r>
            <a:r>
              <a:rPr lang="en-US" altLang="zh-CN" i="1" baseline="30000" dirty="0">
                <a:solidFill>
                  <a:srgbClr val="000000"/>
                </a:solidFill>
                <a:latin typeface="Times New Roman" panose="02020603050405020304" pitchFamily="18" charset="0"/>
                <a:ea typeface="宋体" panose="02010600030101010101" pitchFamily="2" charset="-122"/>
              </a:rPr>
              <a:t>n</a:t>
            </a:r>
            <a:endParaRPr lang="en-US" altLang="zh-CN" dirty="0">
              <a:solidFill>
                <a:srgbClr val="000000"/>
              </a:solidFill>
              <a:latin typeface="Times New Roman" panose="02020603050405020304" pitchFamily="18" charset="0"/>
              <a:ea typeface="宋体" panose="02010600030101010101" pitchFamily="2" charset="-122"/>
            </a:endParaRPr>
          </a:p>
          <a:p>
            <a:pPr marL="1371600" lvl="2"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    (2)</a:t>
            </a:r>
            <a:r>
              <a:rPr lang="en-US" altLang="zh-CN" i="1" dirty="0">
                <a:solidFill>
                  <a:srgbClr val="000000"/>
                </a:solidFill>
                <a:latin typeface="Times New Roman" panose="02020603050405020304" pitchFamily="18" charset="0"/>
                <a:ea typeface="宋体" panose="02010600030101010101" pitchFamily="2" charset="-122"/>
              </a:rPr>
              <a:t>  S</a:t>
            </a:r>
            <a:r>
              <a:rPr lang="en-US" altLang="zh-CN" dirty="0">
                <a:solidFill>
                  <a:srgbClr val="000000"/>
                </a:solidFill>
                <a:latin typeface="Times New Roman" panose="02020603050405020304" pitchFamily="18" charset="0"/>
                <a:ea typeface="宋体" panose="02010600030101010101" pitchFamily="2" charset="-122"/>
              </a:rPr>
              <a:t> is finite and so is </a:t>
            </a:r>
            <a:r>
              <a:rPr lang="en-US" altLang="zh-CN" i="1" dirty="0">
                <a:solidFill>
                  <a:srgbClr val="000000"/>
                </a:solidFill>
                <a:latin typeface="Times New Roman" panose="02020603050405020304" pitchFamily="18" charset="0"/>
                <a:ea typeface="宋体" panose="02010600030101010101" pitchFamily="2" charset="-122"/>
              </a:rPr>
              <a:t>P</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S</a:t>
            </a:r>
            <a:r>
              <a:rPr lang="en-US" altLang="zh-CN" dirty="0">
                <a:solidFill>
                  <a:srgbClr val="000000"/>
                </a:solidFill>
                <a:latin typeface="Times New Roman" panose="02020603050405020304" pitchFamily="18" charset="0"/>
                <a:ea typeface="宋体" panose="02010600030101010101" pitchFamily="2" charset="-122"/>
              </a:rPr>
              <a:t>).</a:t>
            </a:r>
          </a:p>
          <a:p>
            <a:pPr marL="1371600" lvl="2" indent="-457200" algn="l" eaLnBrk="1" hangingPunct="1">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    (3)</a:t>
            </a:r>
          </a:p>
        </p:txBody>
      </p:sp>
      <p:graphicFrame>
        <p:nvGraphicFramePr>
          <p:cNvPr id="49156" name="Object 5"/>
          <p:cNvGraphicFramePr>
            <a:graphicFrameLocks noChangeAspect="1"/>
          </p:cNvGraphicFramePr>
          <p:nvPr/>
        </p:nvGraphicFramePr>
        <p:xfrm>
          <a:off x="3719513" y="2492375"/>
          <a:ext cx="2428875" cy="428625"/>
        </p:xfrm>
        <a:graphic>
          <a:graphicData uri="http://schemas.openxmlformats.org/presentationml/2006/ole">
            <mc:AlternateContent xmlns:mc="http://schemas.openxmlformats.org/markup-compatibility/2006">
              <mc:Choice xmlns:v="urn:schemas-microsoft-com:vml" Requires="v">
                <p:oleObj spid="_x0000_s7289" r:id="rId4" imgW="1129665" imgH="203200" progId="Equation.3">
                  <p:embed/>
                </p:oleObj>
              </mc:Choice>
              <mc:Fallback>
                <p:oleObj r:id="rId4" imgW="1129665" imgH="203200" progId="Equation.3">
                  <p:embed/>
                  <p:pic>
                    <p:nvPicPr>
                      <p:cNvPr id="0" name="图片 3089"/>
                      <p:cNvPicPr/>
                      <p:nvPr/>
                    </p:nvPicPr>
                    <p:blipFill>
                      <a:blip r:embed="rId5"/>
                      <a:stretch>
                        <a:fillRect/>
                      </a:stretch>
                    </p:blipFill>
                    <p:spPr>
                      <a:xfrm>
                        <a:off x="3719513" y="2492375"/>
                        <a:ext cx="2428875" cy="428625"/>
                      </a:xfrm>
                      <a:prstGeom prst="rect">
                        <a:avLst/>
                      </a:prstGeom>
                      <a:noFill/>
                      <a:ln w="38100">
                        <a:noFill/>
                        <a:miter/>
                      </a:ln>
                    </p:spPr>
                  </p:pic>
                </p:oleObj>
              </mc:Fallback>
            </mc:AlternateContent>
          </a:graphicData>
        </a:graphic>
      </p:graphicFrame>
      <p:graphicFrame>
        <p:nvGraphicFramePr>
          <p:cNvPr id="1422342" name="Object 6"/>
          <p:cNvGraphicFramePr>
            <a:graphicFrameLocks noChangeAspect="1"/>
          </p:cNvGraphicFramePr>
          <p:nvPr/>
        </p:nvGraphicFramePr>
        <p:xfrm>
          <a:off x="4138613" y="4516438"/>
          <a:ext cx="2414587" cy="431800"/>
        </p:xfrm>
        <a:graphic>
          <a:graphicData uri="http://schemas.openxmlformats.org/presentationml/2006/ole">
            <mc:AlternateContent xmlns:mc="http://schemas.openxmlformats.org/markup-compatibility/2006">
              <mc:Choice xmlns:v="urn:schemas-microsoft-com:vml" Requires="v">
                <p:oleObj spid="_x0000_s7290" r:id="rId6" imgW="1167765" imgH="203200" progId="Equation.3">
                  <p:embed/>
                </p:oleObj>
              </mc:Choice>
              <mc:Fallback>
                <p:oleObj r:id="rId6" imgW="1167765" imgH="203200" progId="Equation.3">
                  <p:embed/>
                  <p:pic>
                    <p:nvPicPr>
                      <p:cNvPr id="0" name="图片 3090"/>
                      <p:cNvPicPr/>
                      <p:nvPr/>
                    </p:nvPicPr>
                    <p:blipFill>
                      <a:blip r:embed="rId7"/>
                      <a:stretch>
                        <a:fillRect/>
                      </a:stretch>
                    </p:blipFill>
                    <p:spPr>
                      <a:xfrm>
                        <a:off x="4138613" y="4516438"/>
                        <a:ext cx="2414587" cy="431800"/>
                      </a:xfrm>
                      <a:prstGeom prst="rect">
                        <a:avLst/>
                      </a:prstGeom>
                      <a:noFill/>
                      <a:ln w="38100">
                        <a:noFill/>
                        <a:miter/>
                      </a:ln>
                    </p:spPr>
                  </p:pic>
                </p:oleObj>
              </mc:Fallback>
            </mc:AlternateContent>
          </a:graphicData>
        </a:graphic>
      </p:graphicFrame>
      <p:graphicFrame>
        <p:nvGraphicFramePr>
          <p:cNvPr id="1422343" name="Object 7"/>
          <p:cNvGraphicFramePr>
            <a:graphicFrameLocks noChangeAspect="1"/>
          </p:cNvGraphicFramePr>
          <p:nvPr/>
        </p:nvGraphicFramePr>
        <p:xfrm>
          <a:off x="4133850" y="4973638"/>
          <a:ext cx="2571750" cy="431800"/>
        </p:xfrm>
        <a:graphic>
          <a:graphicData uri="http://schemas.openxmlformats.org/presentationml/2006/ole">
            <mc:AlternateContent xmlns:mc="http://schemas.openxmlformats.org/markup-compatibility/2006">
              <mc:Choice xmlns:v="urn:schemas-microsoft-com:vml" Requires="v">
                <p:oleObj spid="_x0000_s7291" r:id="rId8" imgW="1244600" imgH="203200" progId="Equation.3">
                  <p:embed/>
                </p:oleObj>
              </mc:Choice>
              <mc:Fallback>
                <p:oleObj r:id="rId8" imgW="1244600" imgH="203200" progId="Equation.3">
                  <p:embed/>
                  <p:pic>
                    <p:nvPicPr>
                      <p:cNvPr id="0" name="图片 3092"/>
                      <p:cNvPicPr/>
                      <p:nvPr/>
                    </p:nvPicPr>
                    <p:blipFill>
                      <a:blip r:embed="rId9"/>
                      <a:stretch>
                        <a:fillRect/>
                      </a:stretch>
                    </p:blipFill>
                    <p:spPr>
                      <a:xfrm>
                        <a:off x="4133850" y="4973638"/>
                        <a:ext cx="2571750" cy="431800"/>
                      </a:xfrm>
                      <a:prstGeom prst="rect">
                        <a:avLst/>
                      </a:prstGeom>
                      <a:noFill/>
                      <a:ln w="38100">
                        <a:noFill/>
                        <a:miter/>
                      </a:ln>
                    </p:spPr>
                  </p:pic>
                </p:oleObj>
              </mc:Fallback>
            </mc:AlternateContent>
          </a:graphicData>
        </a:graphic>
      </p:graphicFrame>
      <p:graphicFrame>
        <p:nvGraphicFramePr>
          <p:cNvPr id="1422344" name="Object 8"/>
          <p:cNvGraphicFramePr>
            <a:graphicFrameLocks noChangeAspect="1"/>
          </p:cNvGraphicFramePr>
          <p:nvPr/>
        </p:nvGraphicFramePr>
        <p:xfrm>
          <a:off x="4097338" y="5532438"/>
          <a:ext cx="1236662" cy="431800"/>
        </p:xfrm>
        <a:graphic>
          <a:graphicData uri="http://schemas.openxmlformats.org/presentationml/2006/ole">
            <mc:AlternateContent xmlns:mc="http://schemas.openxmlformats.org/markup-compatibility/2006">
              <mc:Choice xmlns:v="urn:schemas-microsoft-com:vml" Requires="v">
                <p:oleObj spid="_x0000_s7292" r:id="rId10" imgW="596900" imgH="203200" progId="Equation.3">
                  <p:embed/>
                </p:oleObj>
              </mc:Choice>
              <mc:Fallback>
                <p:oleObj r:id="rId10" imgW="596900" imgH="203200" progId="Equation.3">
                  <p:embed/>
                  <p:pic>
                    <p:nvPicPr>
                      <p:cNvPr id="0" name="图片 3091"/>
                      <p:cNvPicPr/>
                      <p:nvPr/>
                    </p:nvPicPr>
                    <p:blipFill>
                      <a:blip r:embed="rId11"/>
                      <a:stretch>
                        <a:fillRect/>
                      </a:stretch>
                    </p:blipFill>
                    <p:spPr>
                      <a:xfrm>
                        <a:off x="4097338" y="5532438"/>
                        <a:ext cx="1236662" cy="431800"/>
                      </a:xfrm>
                      <a:prstGeom prst="rect">
                        <a:avLst/>
                      </a:prstGeom>
                      <a:noFill/>
                      <a:ln w="38100">
                        <a:noFill/>
                        <a:miter/>
                      </a:ln>
                    </p:spPr>
                  </p:pic>
                </p:oleObj>
              </mc:Fallback>
            </mc:AlternateContent>
          </a:graphicData>
        </a:graphic>
      </p:graphicFrame>
      <p:sp>
        <p:nvSpPr>
          <p:cNvPr id="1422345" name="AutoShape 9"/>
          <p:cNvSpPr/>
          <p:nvPr/>
        </p:nvSpPr>
        <p:spPr>
          <a:xfrm>
            <a:off x="3810000" y="4516438"/>
            <a:ext cx="228600" cy="1447800"/>
          </a:xfrm>
          <a:prstGeom prst="leftBrace">
            <a:avLst>
              <a:gd name="adj1" fmla="val 52660"/>
              <a:gd name="adj2" fmla="val 50000"/>
            </a:avLst>
          </a:prstGeom>
          <a:noFill/>
          <a:ln w="28575" cap="flat" cmpd="sng">
            <a:solidFill>
              <a:schemeClr val="accent1"/>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49161" name="Text Box 10"/>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2340">
                                            <p:txEl>
                                              <p:pRg st="0" end="0"/>
                                            </p:txEl>
                                          </p:spTgt>
                                        </p:tgtEl>
                                        <p:attrNameLst>
                                          <p:attrName>style.visibility</p:attrName>
                                        </p:attrNameLst>
                                      </p:cBhvr>
                                      <p:to>
                                        <p:strVal val="visible"/>
                                      </p:to>
                                    </p:set>
                                    <p:animEffect transition="in" filter="wipe(left)">
                                      <p:cBhvr>
                                        <p:cTn id="7" dur="500"/>
                                        <p:tgtEl>
                                          <p:spTgt spid="1422340">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22340">
                                            <p:txEl>
                                              <p:pRg st="1" end="1"/>
                                            </p:txEl>
                                          </p:spTgt>
                                        </p:tgtEl>
                                        <p:attrNameLst>
                                          <p:attrName>style.visibility</p:attrName>
                                        </p:attrNameLst>
                                      </p:cBhvr>
                                      <p:to>
                                        <p:strVal val="visible"/>
                                      </p:to>
                                    </p:set>
                                    <p:animEffect transition="in" filter="wipe(left)">
                                      <p:cBhvr>
                                        <p:cTn id="11" dur="500"/>
                                        <p:tgtEl>
                                          <p:spTgt spid="1422340">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22340">
                                            <p:txEl>
                                              <p:pRg st="2" end="2"/>
                                            </p:txEl>
                                          </p:spTgt>
                                        </p:tgtEl>
                                        <p:attrNameLst>
                                          <p:attrName>style.visibility</p:attrName>
                                        </p:attrNameLst>
                                      </p:cBhvr>
                                      <p:to>
                                        <p:strVal val="visible"/>
                                      </p:to>
                                    </p:set>
                                    <p:animEffect transition="in" filter="wipe(left)">
                                      <p:cBhvr>
                                        <p:cTn id="15" dur="500"/>
                                        <p:tgtEl>
                                          <p:spTgt spid="14223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22340">
                                            <p:txEl>
                                              <p:pRg st="3" end="3"/>
                                            </p:txEl>
                                          </p:spTgt>
                                        </p:tgtEl>
                                        <p:attrNameLst>
                                          <p:attrName>style.visibility</p:attrName>
                                        </p:attrNameLst>
                                      </p:cBhvr>
                                      <p:to>
                                        <p:strVal val="visible"/>
                                      </p:to>
                                    </p:set>
                                    <p:animEffect transition="in" filter="wipe(left)">
                                      <p:cBhvr>
                                        <p:cTn id="20" dur="500"/>
                                        <p:tgtEl>
                                          <p:spTgt spid="1422340">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422345"/>
                                        </p:tgtEl>
                                        <p:attrNameLst>
                                          <p:attrName>style.visibility</p:attrName>
                                        </p:attrNameLst>
                                      </p:cBhvr>
                                      <p:to>
                                        <p:strVal val="visible"/>
                                      </p:to>
                                    </p:set>
                                    <p:animEffect transition="in" filter="wipe(up)">
                                      <p:cBhvr>
                                        <p:cTn id="24" dur="500"/>
                                        <p:tgtEl>
                                          <p:spTgt spid="1422345"/>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422342"/>
                                        </p:tgtEl>
                                        <p:attrNameLst>
                                          <p:attrName>style.visibility</p:attrName>
                                        </p:attrNameLst>
                                      </p:cBhvr>
                                      <p:to>
                                        <p:strVal val="visible"/>
                                      </p:to>
                                    </p:set>
                                    <p:animEffect transition="in" filter="wipe(left)">
                                      <p:cBhvr>
                                        <p:cTn id="28" dur="500"/>
                                        <p:tgtEl>
                                          <p:spTgt spid="1422342"/>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422343"/>
                                        </p:tgtEl>
                                        <p:attrNameLst>
                                          <p:attrName>style.visibility</p:attrName>
                                        </p:attrNameLst>
                                      </p:cBhvr>
                                      <p:to>
                                        <p:strVal val="visible"/>
                                      </p:to>
                                    </p:set>
                                    <p:animEffect transition="in" filter="wipe(left)">
                                      <p:cBhvr>
                                        <p:cTn id="32" dur="500"/>
                                        <p:tgtEl>
                                          <p:spTgt spid="1422343"/>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422344"/>
                                        </p:tgtEl>
                                        <p:attrNameLst>
                                          <p:attrName>style.visibility</p:attrName>
                                        </p:attrNameLst>
                                      </p:cBhvr>
                                      <p:to>
                                        <p:strVal val="visible"/>
                                      </p:to>
                                    </p:set>
                                    <p:animEffect transition="in" filter="wipe(left)">
                                      <p:cBhvr>
                                        <p:cTn id="36" dur="500"/>
                                        <p:tgtEl>
                                          <p:spTgt spid="1422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40" grpId="0" build="p" bldLvl="3"/>
      <p:bldP spid="142234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566738" y="458788"/>
            <a:ext cx="10972800" cy="687387"/>
          </a:xfrm>
          <a:noFill/>
          <a:ln>
            <a:noFill/>
          </a:ln>
        </p:spPr>
        <p:txBody>
          <a:bodyPr anchor="t" anchorCtr="0"/>
          <a:lstStyle/>
          <a:p>
            <a:r>
              <a:rPr lang="en-US" altLang="zh-CN" dirty="0"/>
              <a:t>Introduction</a:t>
            </a:r>
          </a:p>
        </p:txBody>
      </p:sp>
      <p:sp>
        <p:nvSpPr>
          <p:cNvPr id="25602" name="Content Placeholder 2"/>
          <p:cNvSpPr>
            <a:spLocks noGrp="1"/>
          </p:cNvSpPr>
          <p:nvPr>
            <p:ph idx="1"/>
          </p:nvPr>
        </p:nvSpPr>
        <p:spPr>
          <a:xfrm>
            <a:off x="623392" y="1124744"/>
            <a:ext cx="10972800" cy="5472608"/>
          </a:xfrm>
          <a:noFill/>
          <a:ln>
            <a:noFill/>
          </a:ln>
        </p:spPr>
        <p:txBody>
          <a:bodyPr anchor="t" anchorCtr="0"/>
          <a:lstStyle/>
          <a:p>
            <a:r>
              <a:rPr lang="en-US" altLang="zh-CN" dirty="0"/>
              <a:t>Sets are one of the basic building blocks for the types of objects considered in discrete mathematics.</a:t>
            </a:r>
          </a:p>
          <a:p>
            <a:pPr lvl="1"/>
            <a:r>
              <a:rPr lang="en-US" altLang="zh-CN" dirty="0"/>
              <a:t>Important for counting.</a:t>
            </a:r>
          </a:p>
          <a:p>
            <a:pPr lvl="1"/>
            <a:r>
              <a:rPr lang="en-US" altLang="zh-CN" dirty="0"/>
              <a:t>Programming languages have set operations.</a:t>
            </a:r>
          </a:p>
          <a:p>
            <a:pPr marL="457200" lvl="1" indent="0">
              <a:buNone/>
            </a:pPr>
            <a:endParaRPr lang="en-US" altLang="zh-CN" dirty="0"/>
          </a:p>
          <a:p>
            <a:r>
              <a:rPr lang="en-US" altLang="zh-CN" dirty="0"/>
              <a:t>Set theory is an important branch of mathematics.</a:t>
            </a:r>
          </a:p>
          <a:p>
            <a:pPr lvl="1"/>
            <a:r>
              <a:rPr lang="en-US" altLang="zh-CN" dirty="0"/>
              <a:t>Many different systems of axioms have been used to develop set theory.</a:t>
            </a:r>
          </a:p>
          <a:p>
            <a:pPr lvl="1"/>
            <a:r>
              <a:rPr lang="en-US" altLang="zh-CN" dirty="0"/>
              <a:t>Here we are not concerned with a formal set of axioms for set theory. Instead, we will use what is called naïve set theory.</a:t>
            </a:r>
          </a:p>
          <a:p>
            <a:pPr marL="457200" lvl="1" indent="0">
              <a:buNone/>
            </a:pPr>
            <a:r>
              <a:rPr lang="zh-CN" altLang="en-US" dirty="0"/>
              <a:t>朴素集合论</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20</a:t>
            </a:fld>
            <a:endParaRPr lang="zh-CN" altLang="en-US" sz="1400" b="0" dirty="0">
              <a:latin typeface="Arial" panose="020B0604020202020204" pitchFamily="34" charset="0"/>
              <a:ea typeface="宋体" panose="02010600030101010101" pitchFamily="2" charset="-122"/>
            </a:endParaRPr>
          </a:p>
        </p:txBody>
      </p:sp>
      <p:sp>
        <p:nvSpPr>
          <p:cNvPr id="1424387" name="AutoShape 3"/>
          <p:cNvSpPr/>
          <p:nvPr/>
        </p:nvSpPr>
        <p:spPr>
          <a:xfrm>
            <a:off x="2279650" y="1556385"/>
            <a:ext cx="7772400" cy="36576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3333FF"/>
                </a:solidFill>
                <a:latin typeface="Times New Roman" panose="02020603050405020304" pitchFamily="18" charset="0"/>
                <a:ea typeface="宋体" panose="02010600030101010101" pitchFamily="2" charset="-122"/>
              </a:rPr>
              <a:t>Solution:</a:t>
            </a:r>
          </a:p>
          <a:p>
            <a:pPr marL="457200" indent="-457200">
              <a:spcBef>
                <a:spcPct val="0"/>
              </a:spcBef>
              <a:buFontTx/>
              <a:buNone/>
            </a:pPr>
            <a:endParaRPr lang="zh-CN" altLang="en-US" dirty="0">
              <a:solidFill>
                <a:srgbClr val="3333FF"/>
              </a:solidFill>
              <a:latin typeface="Times New Roman" panose="02020603050405020304" pitchFamily="18" charset="0"/>
              <a:ea typeface="宋体" panose="02010600030101010101" pitchFamily="2" charset="-122"/>
            </a:endParaRPr>
          </a:p>
        </p:txBody>
      </p:sp>
      <p:grpSp>
        <p:nvGrpSpPr>
          <p:cNvPr id="51203" name="Group 4"/>
          <p:cNvGrpSpPr/>
          <p:nvPr/>
        </p:nvGrpSpPr>
        <p:grpSpPr>
          <a:xfrm>
            <a:off x="1828800" y="609600"/>
            <a:ext cx="8305800" cy="460375"/>
            <a:chOff x="336" y="384"/>
            <a:chExt cx="5232" cy="290"/>
          </a:xfrm>
        </p:grpSpPr>
        <p:sp>
          <p:nvSpPr>
            <p:cNvPr id="51204" name="Text Box 5"/>
            <p:cNvSpPr txBox="1"/>
            <p:nvPr/>
          </p:nvSpPr>
          <p:spPr>
            <a:xfrm>
              <a:off x="336"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5</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What is the power set of the set                         ?</a:t>
              </a:r>
            </a:p>
          </p:txBody>
        </p:sp>
        <p:graphicFrame>
          <p:nvGraphicFramePr>
            <p:cNvPr id="51205" name="Object 6"/>
            <p:cNvGraphicFramePr>
              <a:graphicFrameLocks noChangeAspect="1"/>
            </p:cNvGraphicFramePr>
            <p:nvPr/>
          </p:nvGraphicFramePr>
          <p:xfrm>
            <a:off x="4320" y="432"/>
            <a:ext cx="1072" cy="225"/>
          </p:xfrm>
          <a:graphic>
            <a:graphicData uri="http://schemas.openxmlformats.org/presentationml/2006/ole">
              <mc:AlternateContent xmlns:mc="http://schemas.openxmlformats.org/markup-compatibility/2006">
                <mc:Choice xmlns:v="urn:schemas-microsoft-com:vml" Requires="v">
                  <p:oleObj spid="_x0000_s8343" r:id="rId4" imgW="951865" imgH="203200" progId="Equation.3">
                    <p:embed/>
                  </p:oleObj>
                </mc:Choice>
                <mc:Fallback>
                  <p:oleObj r:id="rId4" imgW="951865" imgH="203200" progId="Equation.3">
                    <p:embed/>
                    <p:pic>
                      <p:nvPicPr>
                        <p:cNvPr id="0" name="图片 3086"/>
                        <p:cNvPicPr/>
                        <p:nvPr/>
                      </p:nvPicPr>
                      <p:blipFill>
                        <a:blip r:embed="rId5"/>
                        <a:stretch>
                          <a:fillRect/>
                        </a:stretch>
                      </p:blipFill>
                      <p:spPr>
                        <a:xfrm>
                          <a:off x="4320" y="432"/>
                          <a:ext cx="1072" cy="225"/>
                        </a:xfrm>
                        <a:prstGeom prst="rect">
                          <a:avLst/>
                        </a:prstGeom>
                        <a:noFill/>
                        <a:ln w="38100">
                          <a:noFill/>
                          <a:miter/>
                        </a:ln>
                      </p:spPr>
                    </p:pic>
                  </p:oleObj>
                </mc:Fallback>
              </mc:AlternateContent>
            </a:graphicData>
          </a:graphic>
        </p:graphicFrame>
      </p:grpSp>
      <p:graphicFrame>
        <p:nvGraphicFramePr>
          <p:cNvPr id="1424391" name="Object 7"/>
          <p:cNvGraphicFramePr>
            <a:graphicFrameLocks noChangeAspect="1"/>
          </p:cNvGraphicFramePr>
          <p:nvPr/>
        </p:nvGraphicFramePr>
        <p:xfrm>
          <a:off x="2667000" y="1905000"/>
          <a:ext cx="1427163" cy="431800"/>
        </p:xfrm>
        <a:graphic>
          <a:graphicData uri="http://schemas.openxmlformats.org/presentationml/2006/ole">
            <mc:AlternateContent xmlns:mc="http://schemas.openxmlformats.org/markup-compatibility/2006">
              <mc:Choice xmlns:v="urn:schemas-microsoft-com:vml" Requires="v">
                <p:oleObj spid="_x0000_s8344" r:id="rId6" imgW="660400" imgH="203200" progId="Equation.3">
                  <p:embed/>
                </p:oleObj>
              </mc:Choice>
              <mc:Fallback>
                <p:oleObj r:id="rId6" imgW="660400" imgH="203200" progId="Equation.3">
                  <p:embed/>
                  <p:pic>
                    <p:nvPicPr>
                      <p:cNvPr id="0" name="图片 3087"/>
                      <p:cNvPicPr/>
                      <p:nvPr/>
                    </p:nvPicPr>
                    <p:blipFill>
                      <a:blip r:embed="rId7"/>
                      <a:stretch>
                        <a:fillRect/>
                      </a:stretch>
                    </p:blipFill>
                    <p:spPr>
                      <a:xfrm>
                        <a:off x="2667000" y="1905000"/>
                        <a:ext cx="1427163" cy="431800"/>
                      </a:xfrm>
                      <a:prstGeom prst="rect">
                        <a:avLst/>
                      </a:prstGeom>
                      <a:noFill/>
                      <a:ln w="38100">
                        <a:noFill/>
                        <a:miter/>
                      </a:ln>
                    </p:spPr>
                  </p:pic>
                </p:oleObj>
              </mc:Fallback>
            </mc:AlternateContent>
          </a:graphicData>
        </a:graphic>
      </p:graphicFrame>
      <p:graphicFrame>
        <p:nvGraphicFramePr>
          <p:cNvPr id="1424392" name="Object 8"/>
          <p:cNvGraphicFramePr>
            <a:graphicFrameLocks noChangeAspect="1"/>
          </p:cNvGraphicFramePr>
          <p:nvPr/>
        </p:nvGraphicFramePr>
        <p:xfrm>
          <a:off x="3048000" y="2514600"/>
          <a:ext cx="3886200" cy="431800"/>
        </p:xfrm>
        <a:graphic>
          <a:graphicData uri="http://schemas.openxmlformats.org/presentationml/2006/ole">
            <mc:AlternateContent xmlns:mc="http://schemas.openxmlformats.org/markup-compatibility/2006">
              <mc:Choice xmlns:v="urn:schemas-microsoft-com:vml" Requires="v">
                <p:oleObj spid="_x0000_s8345" r:id="rId8" imgW="1968500" imgH="215900" progId="Equation.3">
                  <p:embed/>
                </p:oleObj>
              </mc:Choice>
              <mc:Fallback>
                <p:oleObj r:id="rId8" imgW="1968500" imgH="215900" progId="Equation.3">
                  <p:embed/>
                  <p:pic>
                    <p:nvPicPr>
                      <p:cNvPr id="0" name="图片 3088"/>
                      <p:cNvPicPr/>
                      <p:nvPr/>
                    </p:nvPicPr>
                    <p:blipFill>
                      <a:blip r:embed="rId9"/>
                      <a:stretch>
                        <a:fillRect/>
                      </a:stretch>
                    </p:blipFill>
                    <p:spPr>
                      <a:xfrm>
                        <a:off x="3048000" y="2514600"/>
                        <a:ext cx="3886200" cy="431800"/>
                      </a:xfrm>
                      <a:prstGeom prst="rect">
                        <a:avLst/>
                      </a:prstGeom>
                      <a:noFill/>
                      <a:ln w="38100">
                        <a:noFill/>
                        <a:miter/>
                      </a:ln>
                    </p:spPr>
                  </p:pic>
                </p:oleObj>
              </mc:Fallback>
            </mc:AlternateContent>
          </a:graphicData>
        </a:graphic>
      </p:graphicFrame>
      <p:graphicFrame>
        <p:nvGraphicFramePr>
          <p:cNvPr id="1424393" name="Object 9"/>
          <p:cNvGraphicFramePr>
            <a:graphicFrameLocks noChangeAspect="1"/>
          </p:cNvGraphicFramePr>
          <p:nvPr/>
        </p:nvGraphicFramePr>
        <p:xfrm>
          <a:off x="2590800" y="3276600"/>
          <a:ext cx="2084388" cy="431800"/>
        </p:xfrm>
        <a:graphic>
          <a:graphicData uri="http://schemas.openxmlformats.org/presentationml/2006/ole">
            <mc:AlternateContent xmlns:mc="http://schemas.openxmlformats.org/markup-compatibility/2006">
              <mc:Choice xmlns:v="urn:schemas-microsoft-com:vml" Requires="v">
                <p:oleObj spid="_x0000_s8346" r:id="rId10" imgW="965200" imgH="203200" progId="Equation.3">
                  <p:embed/>
                </p:oleObj>
              </mc:Choice>
              <mc:Fallback>
                <p:oleObj r:id="rId10" imgW="965200" imgH="203200" progId="Equation.3">
                  <p:embed/>
                  <p:pic>
                    <p:nvPicPr>
                      <p:cNvPr id="0" name="图片 3097"/>
                      <p:cNvPicPr/>
                      <p:nvPr/>
                    </p:nvPicPr>
                    <p:blipFill>
                      <a:blip r:embed="rId11"/>
                      <a:stretch>
                        <a:fillRect/>
                      </a:stretch>
                    </p:blipFill>
                    <p:spPr>
                      <a:xfrm>
                        <a:off x="2590800" y="3276600"/>
                        <a:ext cx="2084388" cy="431800"/>
                      </a:xfrm>
                      <a:prstGeom prst="rect">
                        <a:avLst/>
                      </a:prstGeom>
                      <a:noFill/>
                      <a:ln w="38100">
                        <a:noFill/>
                        <a:miter/>
                      </a:ln>
                    </p:spPr>
                  </p:pic>
                </p:oleObj>
              </mc:Fallback>
            </mc:AlternateContent>
          </a:graphicData>
        </a:graphic>
      </p:graphicFrame>
      <p:graphicFrame>
        <p:nvGraphicFramePr>
          <p:cNvPr id="1424394" name="Object 10"/>
          <p:cNvGraphicFramePr>
            <a:graphicFrameLocks noChangeAspect="1"/>
          </p:cNvGraphicFramePr>
          <p:nvPr/>
        </p:nvGraphicFramePr>
        <p:xfrm>
          <a:off x="2971800" y="3886200"/>
          <a:ext cx="5707063" cy="431800"/>
        </p:xfrm>
        <a:graphic>
          <a:graphicData uri="http://schemas.openxmlformats.org/presentationml/2006/ole">
            <mc:AlternateContent xmlns:mc="http://schemas.openxmlformats.org/markup-compatibility/2006">
              <mc:Choice xmlns:v="urn:schemas-microsoft-com:vml" Requires="v">
                <p:oleObj spid="_x0000_s8347" r:id="rId12" imgW="2895600" imgH="215900" progId="Equation.3">
                  <p:embed/>
                </p:oleObj>
              </mc:Choice>
              <mc:Fallback>
                <p:oleObj r:id="rId12" imgW="2895600" imgH="215900" progId="Equation.3">
                  <p:embed/>
                  <p:pic>
                    <p:nvPicPr>
                      <p:cNvPr id="0" name="图片 3093"/>
                      <p:cNvPicPr/>
                      <p:nvPr/>
                    </p:nvPicPr>
                    <p:blipFill>
                      <a:blip r:embed="rId13"/>
                      <a:stretch>
                        <a:fillRect/>
                      </a:stretch>
                    </p:blipFill>
                    <p:spPr>
                      <a:xfrm>
                        <a:off x="2971800" y="3886200"/>
                        <a:ext cx="5707063" cy="431800"/>
                      </a:xfrm>
                      <a:prstGeom prst="rect">
                        <a:avLst/>
                      </a:prstGeom>
                      <a:noFill/>
                      <a:ln w="38100">
                        <a:noFill/>
                        <a:miter/>
                      </a:ln>
                    </p:spPr>
                  </p:pic>
                </p:oleObj>
              </mc:Fallback>
            </mc:AlternateContent>
          </a:graphicData>
        </a:graphic>
      </p:graphicFrame>
      <p:sp>
        <p:nvSpPr>
          <p:cNvPr id="51210" name="Text Box 11"/>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4387">
                                            <p:bg/>
                                          </p:spTgt>
                                        </p:tgtEl>
                                        <p:attrNameLst>
                                          <p:attrName>style.visibility</p:attrName>
                                        </p:attrNameLst>
                                      </p:cBhvr>
                                      <p:to>
                                        <p:strVal val="visible"/>
                                      </p:to>
                                    </p:set>
                                    <p:animEffect transition="in" filter="wipe(up)">
                                      <p:cBhvr>
                                        <p:cTn id="7" dur="500"/>
                                        <p:tgtEl>
                                          <p:spTgt spid="142438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4387">
                                            <p:txEl>
                                              <p:pRg st="0" end="0"/>
                                            </p:txEl>
                                          </p:spTgt>
                                        </p:tgtEl>
                                        <p:attrNameLst>
                                          <p:attrName>style.visibility</p:attrName>
                                        </p:attrNameLst>
                                      </p:cBhvr>
                                      <p:to>
                                        <p:strVal val="visible"/>
                                      </p:to>
                                    </p:set>
                                    <p:animEffect transition="in" filter="wipe(up)">
                                      <p:cBhvr>
                                        <p:cTn id="11" dur="500"/>
                                        <p:tgtEl>
                                          <p:spTgt spid="142438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24391"/>
                                        </p:tgtEl>
                                        <p:attrNameLst>
                                          <p:attrName>style.visibility</p:attrName>
                                        </p:attrNameLst>
                                      </p:cBhvr>
                                      <p:to>
                                        <p:strVal val="visible"/>
                                      </p:to>
                                    </p:set>
                                    <p:animEffect transition="in" filter="wipe(left)">
                                      <p:cBhvr>
                                        <p:cTn id="16" dur="500"/>
                                        <p:tgtEl>
                                          <p:spTgt spid="14243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24392"/>
                                        </p:tgtEl>
                                        <p:attrNameLst>
                                          <p:attrName>style.visibility</p:attrName>
                                        </p:attrNameLst>
                                      </p:cBhvr>
                                      <p:to>
                                        <p:strVal val="visible"/>
                                      </p:to>
                                    </p:set>
                                    <p:animEffect transition="in" filter="wipe(left)">
                                      <p:cBhvr>
                                        <p:cTn id="21" dur="500"/>
                                        <p:tgtEl>
                                          <p:spTgt spid="142439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24393"/>
                                        </p:tgtEl>
                                        <p:attrNameLst>
                                          <p:attrName>style.visibility</p:attrName>
                                        </p:attrNameLst>
                                      </p:cBhvr>
                                      <p:to>
                                        <p:strVal val="visible"/>
                                      </p:to>
                                    </p:set>
                                    <p:animEffect transition="in" filter="wipe(left)">
                                      <p:cBhvr>
                                        <p:cTn id="26" dur="500"/>
                                        <p:tgtEl>
                                          <p:spTgt spid="142439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24394"/>
                                        </p:tgtEl>
                                        <p:attrNameLst>
                                          <p:attrName>style.visibility</p:attrName>
                                        </p:attrNameLst>
                                      </p:cBhvr>
                                      <p:to>
                                        <p:strVal val="visible"/>
                                      </p:to>
                                    </p:set>
                                    <p:animEffect transition="in" filter="wipe(left)">
                                      <p:cBhvr>
                                        <p:cTn id="31" dur="500"/>
                                        <p:tgtEl>
                                          <p:spTgt spid="1424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387" grpId="0" build="p" bldLvl="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21</a:t>
            </a:fld>
            <a:endParaRPr lang="zh-CN" altLang="en-US" sz="1400" b="0" dirty="0">
              <a:latin typeface="Arial" panose="020B0604020202020204" pitchFamily="34" charset="0"/>
              <a:ea typeface="宋体" panose="02010600030101010101" pitchFamily="2" charset="-122"/>
            </a:endParaRPr>
          </a:p>
        </p:txBody>
      </p:sp>
      <p:sp>
        <p:nvSpPr>
          <p:cNvPr id="1426435" name="AutoShape 3"/>
          <p:cNvSpPr/>
          <p:nvPr/>
        </p:nvSpPr>
        <p:spPr>
          <a:xfrm>
            <a:off x="2209800" y="1371600"/>
            <a:ext cx="7772400" cy="23622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3333FF"/>
                </a:solidFill>
                <a:latin typeface="Times New Roman" panose="02020603050405020304" pitchFamily="18" charset="0"/>
                <a:ea typeface="宋体" panose="02010600030101010101" pitchFamily="2" charset="-122"/>
              </a:rPr>
              <a:t>Proof:</a:t>
            </a:r>
          </a:p>
          <a:p>
            <a:pPr marL="457200" indent="-457200">
              <a:spcBef>
                <a:spcPct val="0"/>
              </a:spcBef>
              <a:buFontTx/>
              <a:buNone/>
            </a:pPr>
            <a:endParaRPr lang="zh-CN" altLang="en-US" dirty="0">
              <a:solidFill>
                <a:srgbClr val="3333FF"/>
              </a:solidFill>
              <a:latin typeface="Times New Roman" panose="02020603050405020304" pitchFamily="18" charset="0"/>
              <a:ea typeface="宋体" panose="02010600030101010101" pitchFamily="2" charset="-122"/>
            </a:endParaRPr>
          </a:p>
        </p:txBody>
      </p:sp>
      <p:grpSp>
        <p:nvGrpSpPr>
          <p:cNvPr id="53251" name="Group 4"/>
          <p:cNvGrpSpPr/>
          <p:nvPr/>
        </p:nvGrpSpPr>
        <p:grpSpPr>
          <a:xfrm>
            <a:off x="1828800" y="609600"/>
            <a:ext cx="8305800" cy="460375"/>
            <a:chOff x="192" y="384"/>
            <a:chExt cx="5232" cy="290"/>
          </a:xfrm>
        </p:grpSpPr>
        <p:sp>
          <p:nvSpPr>
            <p:cNvPr id="53252" name="Text Box 5"/>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6</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Show that                                    ?</a:t>
              </a:r>
            </a:p>
          </p:txBody>
        </p:sp>
        <p:graphicFrame>
          <p:nvGraphicFramePr>
            <p:cNvPr id="53253" name="Object 6"/>
            <p:cNvGraphicFramePr>
              <a:graphicFrameLocks noChangeAspect="1"/>
            </p:cNvGraphicFramePr>
            <p:nvPr/>
          </p:nvGraphicFramePr>
          <p:xfrm>
            <a:off x="2448" y="432"/>
            <a:ext cx="1587" cy="225"/>
          </p:xfrm>
          <a:graphic>
            <a:graphicData uri="http://schemas.openxmlformats.org/presentationml/2006/ole">
              <mc:AlternateContent xmlns:mc="http://schemas.openxmlformats.org/markup-compatibility/2006">
                <mc:Choice xmlns:v="urn:schemas-microsoft-com:vml" Requires="v">
                  <p:oleObj spid="_x0000_s9337" r:id="rId4" imgW="1409700" imgH="203200" progId="Equation.3">
                    <p:embed/>
                  </p:oleObj>
                </mc:Choice>
                <mc:Fallback>
                  <p:oleObj r:id="rId4" imgW="1409700" imgH="203200" progId="Equation.3">
                    <p:embed/>
                    <p:pic>
                      <p:nvPicPr>
                        <p:cNvPr id="0" name="图片 3094"/>
                        <p:cNvPicPr/>
                        <p:nvPr/>
                      </p:nvPicPr>
                      <p:blipFill>
                        <a:blip r:embed="rId5"/>
                        <a:stretch>
                          <a:fillRect/>
                        </a:stretch>
                      </p:blipFill>
                      <p:spPr>
                        <a:xfrm>
                          <a:off x="2448" y="432"/>
                          <a:ext cx="1587" cy="225"/>
                        </a:xfrm>
                        <a:prstGeom prst="rect">
                          <a:avLst/>
                        </a:prstGeom>
                        <a:noFill/>
                        <a:ln w="38100">
                          <a:noFill/>
                          <a:miter/>
                        </a:ln>
                      </p:spPr>
                    </p:pic>
                  </p:oleObj>
                </mc:Fallback>
              </mc:AlternateContent>
            </a:graphicData>
          </a:graphic>
        </p:graphicFrame>
      </p:grpSp>
      <p:graphicFrame>
        <p:nvGraphicFramePr>
          <p:cNvPr id="1426439" name="Object 7"/>
          <p:cNvGraphicFramePr>
            <a:graphicFrameLocks noChangeAspect="1"/>
          </p:cNvGraphicFramePr>
          <p:nvPr/>
        </p:nvGraphicFramePr>
        <p:xfrm>
          <a:off x="3124200" y="2057400"/>
          <a:ext cx="3416300" cy="431800"/>
        </p:xfrm>
        <a:graphic>
          <a:graphicData uri="http://schemas.openxmlformats.org/presentationml/2006/ole">
            <mc:AlternateContent xmlns:mc="http://schemas.openxmlformats.org/markup-compatibility/2006">
              <mc:Choice xmlns:v="urn:schemas-microsoft-com:vml" Requires="v">
                <p:oleObj spid="_x0000_s9338" r:id="rId6" imgW="1651000" imgH="203200" progId="Equation.3">
                  <p:embed/>
                </p:oleObj>
              </mc:Choice>
              <mc:Fallback>
                <p:oleObj r:id="rId6" imgW="1651000" imgH="203200" progId="Equation.3">
                  <p:embed/>
                  <p:pic>
                    <p:nvPicPr>
                      <p:cNvPr id="0" name="图片 3095"/>
                      <p:cNvPicPr/>
                      <p:nvPr/>
                    </p:nvPicPr>
                    <p:blipFill>
                      <a:blip r:embed="rId7"/>
                      <a:stretch>
                        <a:fillRect/>
                      </a:stretch>
                    </p:blipFill>
                    <p:spPr>
                      <a:xfrm>
                        <a:off x="3124200" y="2057400"/>
                        <a:ext cx="3416300" cy="431800"/>
                      </a:xfrm>
                      <a:prstGeom prst="rect">
                        <a:avLst/>
                      </a:prstGeom>
                      <a:noFill/>
                      <a:ln w="38100">
                        <a:noFill/>
                        <a:miter/>
                      </a:ln>
                    </p:spPr>
                  </p:pic>
                </p:oleObj>
              </mc:Fallback>
            </mc:AlternateContent>
          </a:graphicData>
        </a:graphic>
      </p:graphicFrame>
      <p:graphicFrame>
        <p:nvGraphicFramePr>
          <p:cNvPr id="1426440" name="Object 8"/>
          <p:cNvGraphicFramePr>
            <a:graphicFrameLocks noChangeAspect="1"/>
          </p:cNvGraphicFramePr>
          <p:nvPr/>
        </p:nvGraphicFramePr>
        <p:xfrm>
          <a:off x="2952750" y="2857500"/>
          <a:ext cx="4362450" cy="431800"/>
        </p:xfrm>
        <a:graphic>
          <a:graphicData uri="http://schemas.openxmlformats.org/presentationml/2006/ole">
            <mc:AlternateContent xmlns:mc="http://schemas.openxmlformats.org/markup-compatibility/2006">
              <mc:Choice xmlns:v="urn:schemas-microsoft-com:vml" Requires="v">
                <p:oleObj spid="_x0000_s9339" r:id="rId8" imgW="2108200" imgH="203200" progId="Equation.3">
                  <p:embed/>
                </p:oleObj>
              </mc:Choice>
              <mc:Fallback>
                <p:oleObj r:id="rId8" imgW="2108200" imgH="203200" progId="Equation.3">
                  <p:embed/>
                  <p:pic>
                    <p:nvPicPr>
                      <p:cNvPr id="0" name="图片 3085"/>
                      <p:cNvPicPr/>
                      <p:nvPr/>
                    </p:nvPicPr>
                    <p:blipFill>
                      <a:blip r:embed="rId9"/>
                      <a:stretch>
                        <a:fillRect/>
                      </a:stretch>
                    </p:blipFill>
                    <p:spPr>
                      <a:xfrm>
                        <a:off x="2952750" y="2857500"/>
                        <a:ext cx="4362450" cy="431800"/>
                      </a:xfrm>
                      <a:prstGeom prst="rect">
                        <a:avLst/>
                      </a:prstGeom>
                      <a:noFill/>
                      <a:ln w="38100">
                        <a:noFill/>
                        <a:miter/>
                      </a:ln>
                    </p:spPr>
                  </p:pic>
                </p:oleObj>
              </mc:Fallback>
            </mc:AlternateContent>
          </a:graphicData>
        </a:graphic>
      </p:graphicFrame>
      <p:sp>
        <p:nvSpPr>
          <p:cNvPr id="1426441" name="Text Box 9"/>
          <p:cNvSpPr txBox="1"/>
          <p:nvPr/>
        </p:nvSpPr>
        <p:spPr>
          <a:xfrm>
            <a:off x="2133600" y="4114800"/>
            <a:ext cx="8001000" cy="460375"/>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3333FF"/>
                </a:solidFill>
                <a:latin typeface="Times New Roman" panose="02020603050405020304" pitchFamily="18" charset="0"/>
                <a:ea typeface="宋体" panose="02010600030101010101" pitchFamily="2" charset="-122"/>
              </a:rPr>
              <a:t>Problem:</a:t>
            </a:r>
            <a:endParaRPr lang="en-US" altLang="zh-CN" dirty="0">
              <a:solidFill>
                <a:srgbClr val="3333FF"/>
              </a:solidFill>
              <a:latin typeface="Arial" panose="020B0604020202020204" pitchFamily="34" charset="0"/>
              <a:ea typeface="宋体" panose="02010600030101010101" pitchFamily="2" charset="-122"/>
            </a:endParaRPr>
          </a:p>
        </p:txBody>
      </p:sp>
      <p:graphicFrame>
        <p:nvGraphicFramePr>
          <p:cNvPr id="1426442" name="Object 10"/>
          <p:cNvGraphicFramePr>
            <a:graphicFrameLocks noChangeAspect="1"/>
          </p:cNvGraphicFramePr>
          <p:nvPr/>
        </p:nvGraphicFramePr>
        <p:xfrm>
          <a:off x="3505200" y="4597400"/>
          <a:ext cx="3154363" cy="431800"/>
        </p:xfrm>
        <a:graphic>
          <a:graphicData uri="http://schemas.openxmlformats.org/presentationml/2006/ole">
            <mc:AlternateContent xmlns:mc="http://schemas.openxmlformats.org/markup-compatibility/2006">
              <mc:Choice xmlns:v="urn:schemas-microsoft-com:vml" Requires="v">
                <p:oleObj spid="_x0000_s9340" r:id="rId10" imgW="1524000" imgH="203200" progId="Equation.3">
                  <p:embed/>
                </p:oleObj>
              </mc:Choice>
              <mc:Fallback>
                <p:oleObj r:id="rId10" imgW="1524000" imgH="203200" progId="Equation.3">
                  <p:embed/>
                  <p:pic>
                    <p:nvPicPr>
                      <p:cNvPr id="0" name="图片 3096"/>
                      <p:cNvPicPr/>
                      <p:nvPr/>
                    </p:nvPicPr>
                    <p:blipFill>
                      <a:blip r:embed="rId11"/>
                      <a:stretch>
                        <a:fillRect/>
                      </a:stretch>
                    </p:blipFill>
                    <p:spPr>
                      <a:xfrm>
                        <a:off x="3505200" y="4597400"/>
                        <a:ext cx="3154363" cy="431800"/>
                      </a:xfrm>
                      <a:prstGeom prst="rect">
                        <a:avLst/>
                      </a:prstGeom>
                      <a:noFill/>
                      <a:ln w="38100">
                        <a:noFill/>
                        <a:miter/>
                      </a:ln>
                    </p:spPr>
                  </p:pic>
                </p:oleObj>
              </mc:Fallback>
            </mc:AlternateContent>
          </a:graphicData>
        </a:graphic>
      </p:graphicFrame>
      <p:sp>
        <p:nvSpPr>
          <p:cNvPr id="53258" name="Text Box 11"/>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6435">
                                            <p:bg/>
                                          </p:spTgt>
                                        </p:tgtEl>
                                        <p:attrNameLst>
                                          <p:attrName>style.visibility</p:attrName>
                                        </p:attrNameLst>
                                      </p:cBhvr>
                                      <p:to>
                                        <p:strVal val="visible"/>
                                      </p:to>
                                    </p:set>
                                    <p:animEffect transition="in" filter="wipe(up)">
                                      <p:cBhvr>
                                        <p:cTn id="7" dur="500"/>
                                        <p:tgtEl>
                                          <p:spTgt spid="1426435">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26435">
                                            <p:txEl>
                                              <p:pRg st="0" end="0"/>
                                            </p:txEl>
                                          </p:spTgt>
                                        </p:tgtEl>
                                        <p:attrNameLst>
                                          <p:attrName>style.visibility</p:attrName>
                                        </p:attrNameLst>
                                      </p:cBhvr>
                                      <p:to>
                                        <p:strVal val="visible"/>
                                      </p:to>
                                    </p:set>
                                    <p:animEffect transition="in" filter="wipe(up)">
                                      <p:cBhvr>
                                        <p:cTn id="11" dur="500"/>
                                        <p:tgtEl>
                                          <p:spTgt spid="14264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26439"/>
                                        </p:tgtEl>
                                        <p:attrNameLst>
                                          <p:attrName>style.visibility</p:attrName>
                                        </p:attrNameLst>
                                      </p:cBhvr>
                                      <p:to>
                                        <p:strVal val="visible"/>
                                      </p:to>
                                    </p:set>
                                    <p:animEffect transition="in" filter="wipe(left)">
                                      <p:cBhvr>
                                        <p:cTn id="16" dur="500"/>
                                        <p:tgtEl>
                                          <p:spTgt spid="14264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26440"/>
                                        </p:tgtEl>
                                        <p:attrNameLst>
                                          <p:attrName>style.visibility</p:attrName>
                                        </p:attrNameLst>
                                      </p:cBhvr>
                                      <p:to>
                                        <p:strVal val="visible"/>
                                      </p:to>
                                    </p:set>
                                    <p:animEffect transition="in" filter="wipe(left)">
                                      <p:cBhvr>
                                        <p:cTn id="21" dur="500"/>
                                        <p:tgtEl>
                                          <p:spTgt spid="14264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6441">
                                            <p:txEl>
                                              <p:pRg st="0" end="0"/>
                                            </p:txEl>
                                          </p:spTgt>
                                        </p:tgtEl>
                                        <p:attrNameLst>
                                          <p:attrName>style.visibility</p:attrName>
                                        </p:attrNameLst>
                                      </p:cBhvr>
                                      <p:to>
                                        <p:strVal val="visible"/>
                                      </p:to>
                                    </p:set>
                                    <p:animEffect transition="in" filter="wipe(left)">
                                      <p:cBhvr>
                                        <p:cTn id="26" dur="500"/>
                                        <p:tgtEl>
                                          <p:spTgt spid="1426441">
                                            <p:txEl>
                                              <p:pRg st="0" end="0"/>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426442"/>
                                        </p:tgtEl>
                                        <p:attrNameLst>
                                          <p:attrName>style.visibility</p:attrName>
                                        </p:attrNameLst>
                                      </p:cBhvr>
                                      <p:to>
                                        <p:strVal val="visible"/>
                                      </p:to>
                                    </p:set>
                                    <p:animEffect transition="in" filter="wipe(left)">
                                      <p:cBhvr>
                                        <p:cTn id="30" dur="500"/>
                                        <p:tgtEl>
                                          <p:spTgt spid="142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35" grpId="0" build="p" bldLvl="2" animBg="1"/>
      <p:bldP spid="1426441"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22</a:t>
            </a:fld>
            <a:endParaRPr lang="zh-CN" altLang="en-US" sz="1400" b="0" dirty="0">
              <a:latin typeface="Arial" panose="020B0604020202020204" pitchFamily="34" charset="0"/>
              <a:ea typeface="宋体" panose="02010600030101010101" pitchFamily="2" charset="-122"/>
            </a:endParaRPr>
          </a:p>
        </p:txBody>
      </p:sp>
      <p:sp>
        <p:nvSpPr>
          <p:cNvPr id="1428482" name="Text Box 2"/>
          <p:cNvSpPr txBox="1">
            <a:spLocks noChangeArrowheads="1"/>
          </p:cNvSpPr>
          <p:nvPr/>
        </p:nvSpPr>
        <p:spPr bwMode="auto">
          <a:xfrm>
            <a:off x="2066925" y="533400"/>
            <a:ext cx="39528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 Cartesian Products</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55299" name="Line 3"/>
          <p:cNvSpPr/>
          <p:nvPr/>
        </p:nvSpPr>
        <p:spPr>
          <a:xfrm flipV="1">
            <a:off x="2133600" y="981075"/>
            <a:ext cx="2809875" cy="9525"/>
          </a:xfrm>
          <a:prstGeom prst="line">
            <a:avLst/>
          </a:prstGeom>
          <a:ln w="38100" cap="flat" cmpd="sng">
            <a:solidFill>
              <a:srgbClr val="FF9900"/>
            </a:solidFill>
            <a:prstDash val="solid"/>
            <a:round/>
            <a:headEnd type="none" w="med" len="med"/>
            <a:tailEnd type="none" w="med" len="med"/>
          </a:ln>
        </p:spPr>
      </p:sp>
      <p:sp>
        <p:nvSpPr>
          <p:cNvPr id="55300" name="Text Box 4"/>
          <p:cNvSpPr txBox="1"/>
          <p:nvPr/>
        </p:nvSpPr>
        <p:spPr>
          <a:xfrm>
            <a:off x="805180" y="1143000"/>
            <a:ext cx="10814050" cy="1938020"/>
          </a:xfrm>
          <a:prstGeom prst="rect">
            <a:avLst/>
          </a:prstGeom>
          <a:noFill/>
          <a:ln w="9525">
            <a:noFill/>
          </a:ln>
        </p:spPr>
        <p:txBody>
          <a:bodyPr wrap="square" anchor="t" anchorCtr="0">
            <a:spAutoFit/>
          </a:bodyPr>
          <a:lstStyle/>
          <a:p>
            <a:pPr>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Definition </a:t>
            </a:r>
            <a:r>
              <a:rPr lang="en-US" altLang="zh-CN" dirty="0">
                <a:latin typeface="Times New Roman" panose="02020603050405020304" pitchFamily="18" charset="0"/>
              </a:rPr>
              <a:t>】</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The ordered</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n-tuple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Arial" panose="020B0604020202020204" pitchFamily="34"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is the ordered collection that has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 as its first element,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 as its second element, </a:t>
            </a:r>
            <a:r>
              <a:rPr lang="en-US" altLang="zh-CN" dirty="0">
                <a:latin typeface="Arial" panose="020B0604020202020204" pitchFamily="34"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and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as its </a:t>
            </a:r>
            <a:r>
              <a:rPr lang="en-US" altLang="zh-CN" i="1"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th element.</a:t>
            </a:r>
          </a:p>
          <a:p>
            <a:pPr algn="just">
              <a:buNone/>
            </a:pP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Arial" panose="020B0604020202020204" pitchFamily="34"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Arial" panose="020B0604020202020204" pitchFamily="34"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i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b</a:t>
            </a:r>
            <a:r>
              <a:rPr lang="en-US" altLang="zh-CN" i="1" baseline="-30000" dirty="0">
                <a:latin typeface="Times New Roman" panose="02020603050405020304" pitchFamily="18" charset="0"/>
                <a:ea typeface="宋体" panose="02010600030101010101" pitchFamily="2" charset="-122"/>
                <a:sym typeface="Symbol" panose="05050102010706020507" pitchFamily="18" charset="2"/>
              </a:rPr>
              <a:t>i</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i</a:t>
            </a:r>
            <a:r>
              <a:rPr lang="en-US" altLang="zh-CN" dirty="0">
                <a:latin typeface="Times New Roman" panose="02020603050405020304" pitchFamily="18" charset="0"/>
                <a:ea typeface="宋体" panose="02010600030101010101" pitchFamily="2" charset="-122"/>
                <a:sym typeface="Symbol" panose="05050102010706020507" pitchFamily="18" charset="2"/>
              </a:rPr>
              <a:t>=1,2,</a:t>
            </a:r>
            <a:r>
              <a:rPr lang="en-US" altLang="zh-CN" dirty="0">
                <a:latin typeface="Arial" panose="020B0604020202020204" pitchFamily="34"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n</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a:buNone/>
            </a:pPr>
            <a:r>
              <a:rPr lang="en-US" altLang="zh-CN" dirty="0">
                <a:latin typeface="Times New Roman" panose="02020603050405020304" pitchFamily="18" charset="0"/>
                <a:ea typeface="宋体" panose="02010600030101010101" pitchFamily="2" charset="-122"/>
                <a:sym typeface="Symbol" panose="05050102010706020507" pitchFamily="18" charset="2"/>
              </a:rPr>
              <a:t>In particular, 2-tuples are called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ordered pairs</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p>
        </p:txBody>
      </p:sp>
      <p:grpSp>
        <p:nvGrpSpPr>
          <p:cNvPr id="55301" name="Group 6"/>
          <p:cNvGrpSpPr/>
          <p:nvPr/>
        </p:nvGrpSpPr>
        <p:grpSpPr>
          <a:xfrm>
            <a:off x="2559685" y="3792220"/>
            <a:ext cx="8305800" cy="936625"/>
            <a:chOff x="336" y="2304"/>
            <a:chExt cx="5232" cy="590"/>
          </a:xfrm>
        </p:grpSpPr>
        <p:sp>
          <p:nvSpPr>
            <p:cNvPr id="55302" name="Text Box 7"/>
            <p:cNvSpPr txBox="1"/>
            <p:nvPr/>
          </p:nvSpPr>
          <p:spPr>
            <a:xfrm>
              <a:off x="336" y="2304"/>
              <a:ext cx="5232" cy="569"/>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FF3300"/>
                  </a:solidFill>
                  <a:latin typeface="CMR12"/>
                  <a:ea typeface="宋体" panose="02010600030101010101" pitchFamily="2" charset="-122"/>
                </a:rPr>
                <a:t>Note:</a:t>
              </a:r>
            </a:p>
            <a:p>
              <a:pPr marL="457200" indent="-457200" algn="just">
                <a:spcBef>
                  <a:spcPct val="20000"/>
                </a:spcBef>
                <a:buFontTx/>
                <a:buNone/>
              </a:pPr>
              <a:r>
                <a:rPr lang="en-US" altLang="zh-CN" dirty="0">
                  <a:solidFill>
                    <a:srgbClr val="000000"/>
                  </a:solidFill>
                  <a:latin typeface="Times New Roman" panose="02020603050405020304" pitchFamily="18" charset="0"/>
                  <a:ea typeface="宋体" panose="02010600030101010101" pitchFamily="2" charset="-122"/>
                </a:rPr>
                <a:t>         If             </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then                          .</a:t>
              </a:r>
              <a:endParaRPr lang="en-US" altLang="zh-CN" dirty="0">
                <a:solidFill>
                  <a:srgbClr val="000000"/>
                </a:solidFill>
                <a:latin typeface="Arial" panose="020B0604020202020204" pitchFamily="34" charset="0"/>
                <a:ea typeface="宋体" panose="02010600030101010101" pitchFamily="2" charset="-122"/>
              </a:endParaRPr>
            </a:p>
          </p:txBody>
        </p:sp>
        <p:graphicFrame>
          <p:nvGraphicFramePr>
            <p:cNvPr id="55303" name="Object 8"/>
            <p:cNvGraphicFramePr>
              <a:graphicFrameLocks noChangeAspect="1"/>
            </p:cNvGraphicFramePr>
            <p:nvPr/>
          </p:nvGraphicFramePr>
          <p:xfrm>
            <a:off x="1029" y="2622"/>
            <a:ext cx="573" cy="272"/>
          </p:xfrm>
          <a:graphic>
            <a:graphicData uri="http://schemas.openxmlformats.org/presentationml/2006/ole">
              <mc:AlternateContent xmlns:mc="http://schemas.openxmlformats.org/markup-compatibility/2006">
                <mc:Choice xmlns:v="urn:schemas-microsoft-com:vml" Requires="v">
                  <p:oleObj spid="_x0000_s10331" r:id="rId4" imgW="380365" imgH="177800" progId="Equation.3">
                    <p:embed/>
                  </p:oleObj>
                </mc:Choice>
                <mc:Fallback>
                  <p:oleObj r:id="rId4" imgW="380365" imgH="177800" progId="Equation.3">
                    <p:embed/>
                    <p:pic>
                      <p:nvPicPr>
                        <p:cNvPr id="0" name="图片 3099"/>
                        <p:cNvPicPr/>
                        <p:nvPr/>
                      </p:nvPicPr>
                      <p:blipFill>
                        <a:blip r:embed="rId5"/>
                        <a:stretch>
                          <a:fillRect/>
                        </a:stretch>
                      </p:blipFill>
                      <p:spPr>
                        <a:xfrm>
                          <a:off x="1029" y="2622"/>
                          <a:ext cx="573" cy="272"/>
                        </a:xfrm>
                        <a:prstGeom prst="rect">
                          <a:avLst/>
                        </a:prstGeom>
                        <a:noFill/>
                        <a:ln w="38100">
                          <a:noFill/>
                          <a:miter/>
                        </a:ln>
                      </p:spPr>
                    </p:pic>
                  </p:oleObj>
                </mc:Fallback>
              </mc:AlternateContent>
            </a:graphicData>
          </a:graphic>
        </p:graphicFrame>
        <p:graphicFrame>
          <p:nvGraphicFramePr>
            <p:cNvPr id="55304" name="Object 9"/>
            <p:cNvGraphicFramePr>
              <a:graphicFrameLocks noChangeAspect="1"/>
            </p:cNvGraphicFramePr>
            <p:nvPr/>
          </p:nvGraphicFramePr>
          <p:xfrm>
            <a:off x="2202" y="2613"/>
            <a:ext cx="1179" cy="272"/>
          </p:xfrm>
          <a:graphic>
            <a:graphicData uri="http://schemas.openxmlformats.org/presentationml/2006/ole">
              <mc:AlternateContent xmlns:mc="http://schemas.openxmlformats.org/markup-compatibility/2006">
                <mc:Choice xmlns:v="urn:schemas-microsoft-com:vml" Requires="v">
                  <p:oleObj spid="_x0000_s10332" r:id="rId6" imgW="862965" imgH="203200" progId="Equation.3">
                    <p:embed/>
                  </p:oleObj>
                </mc:Choice>
                <mc:Fallback>
                  <p:oleObj r:id="rId6" imgW="862965" imgH="203200" progId="Equation.3">
                    <p:embed/>
                    <p:pic>
                      <p:nvPicPr>
                        <p:cNvPr id="0" name="图片 3098"/>
                        <p:cNvPicPr/>
                        <p:nvPr/>
                      </p:nvPicPr>
                      <p:blipFill>
                        <a:blip r:embed="rId7"/>
                        <a:stretch>
                          <a:fillRect/>
                        </a:stretch>
                      </p:blipFill>
                      <p:spPr>
                        <a:xfrm>
                          <a:off x="2202" y="2613"/>
                          <a:ext cx="1179" cy="272"/>
                        </a:xfrm>
                        <a:prstGeom prst="rect">
                          <a:avLst/>
                        </a:prstGeom>
                        <a:noFill/>
                        <a:ln w="38100">
                          <a:noFill/>
                          <a:miter/>
                        </a:ln>
                      </p:spPr>
                    </p:pic>
                  </p:oleObj>
                </mc:Fallback>
              </mc:AlternateContent>
            </a:graphicData>
          </a:graphic>
        </p:graphicFrame>
      </p:grpSp>
      <p:graphicFrame>
        <p:nvGraphicFramePr>
          <p:cNvPr id="55305" name="Object 10"/>
          <p:cNvGraphicFramePr>
            <a:graphicFrameLocks noChangeAspect="1"/>
          </p:cNvGraphicFramePr>
          <p:nvPr/>
        </p:nvGraphicFramePr>
        <p:xfrm>
          <a:off x="3321685" y="4782820"/>
          <a:ext cx="4268788" cy="433388"/>
        </p:xfrm>
        <a:graphic>
          <a:graphicData uri="http://schemas.openxmlformats.org/presentationml/2006/ole">
            <mc:AlternateContent xmlns:mc="http://schemas.openxmlformats.org/markup-compatibility/2006">
              <mc:Choice xmlns:v="urn:schemas-microsoft-com:vml" Requires="v">
                <p:oleObj spid="_x0000_s10333" r:id="rId8" imgW="2159000" imgH="215900" progId="Equation.3">
                  <p:embed/>
                </p:oleObj>
              </mc:Choice>
              <mc:Fallback>
                <p:oleObj r:id="rId8" imgW="2159000" imgH="215900" progId="Equation.3">
                  <p:embed/>
                  <p:pic>
                    <p:nvPicPr>
                      <p:cNvPr id="0" name="图片 3100"/>
                      <p:cNvPicPr/>
                      <p:nvPr/>
                    </p:nvPicPr>
                    <p:blipFill>
                      <a:blip r:embed="rId9"/>
                      <a:stretch>
                        <a:fillRect/>
                      </a:stretch>
                    </p:blipFill>
                    <p:spPr>
                      <a:xfrm>
                        <a:off x="3321685" y="4782820"/>
                        <a:ext cx="4268788" cy="433388"/>
                      </a:xfrm>
                      <a:prstGeom prst="rect">
                        <a:avLst/>
                      </a:prstGeom>
                      <a:noFill/>
                      <a:ln w="38100">
                        <a:noFill/>
                        <a:miter/>
                      </a:ln>
                    </p:spPr>
                  </p:pic>
                </p:oleObj>
              </mc:Fallback>
            </mc:AlternateContent>
          </a:graphicData>
        </a:graphic>
      </p:graphicFrame>
      <p:sp>
        <p:nvSpPr>
          <p:cNvPr id="55306" name="Text Box 1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23</a:t>
            </a:fld>
            <a:endParaRPr lang="zh-CN" altLang="en-US" sz="1400" b="0" dirty="0">
              <a:latin typeface="Arial" panose="020B0604020202020204" pitchFamily="34" charset="0"/>
              <a:ea typeface="宋体" panose="02010600030101010101" pitchFamily="2" charset="-122"/>
            </a:endParaRPr>
          </a:p>
        </p:txBody>
      </p:sp>
      <p:sp>
        <p:nvSpPr>
          <p:cNvPr id="57346" name="Text Box 4"/>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
        <p:nvSpPr>
          <p:cNvPr id="57347" name="Text Box 11"/>
          <p:cNvSpPr txBox="1"/>
          <p:nvPr/>
        </p:nvSpPr>
        <p:spPr>
          <a:xfrm>
            <a:off x="1828800" y="785813"/>
            <a:ext cx="8305800" cy="460375"/>
          </a:xfrm>
          <a:prstGeom prst="rect">
            <a:avLst/>
          </a:prstGeom>
          <a:noFill/>
          <a:ln w="9525">
            <a:noFill/>
          </a:ln>
        </p:spPr>
        <p:txBody>
          <a:bodyPr anchor="t" anchorCtr="0">
            <a:spAutoFit/>
          </a:bodyPr>
          <a:lstStyle/>
          <a:p>
            <a:pPr marL="457200" indent="-457200">
              <a:spcBef>
                <a:spcPct val="20000"/>
              </a:spcBef>
              <a:buFontTx/>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The </a:t>
            </a:r>
            <a:r>
              <a:rPr lang="en-US" altLang="zh-CN" i="1" dirty="0">
                <a:solidFill>
                  <a:srgbClr val="008000"/>
                </a:solidFill>
                <a:latin typeface="Times New Roman" panose="02020603050405020304" pitchFamily="18" charset="0"/>
                <a:ea typeface="宋体" panose="02010600030101010101" pitchFamily="2" charset="-122"/>
              </a:rPr>
              <a:t>Cartesian product</a:t>
            </a:r>
            <a:r>
              <a:rPr lang="en-US" altLang="zh-CN" dirty="0">
                <a:solidFill>
                  <a:srgbClr val="000000"/>
                </a:solidFill>
                <a:latin typeface="宋体" panose="02010600030101010101" pitchFamily="2" charset="-122"/>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of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and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Arial" panose="020B0604020202020204" pitchFamily="34" charset="0"/>
                <a:ea typeface="宋体" panose="02010600030101010101" pitchFamily="2" charset="-122"/>
              </a:rPr>
              <a:t> </a:t>
            </a:r>
          </a:p>
        </p:txBody>
      </p:sp>
      <p:sp>
        <p:nvSpPr>
          <p:cNvPr id="57348" name="Text Box 13"/>
          <p:cNvSpPr txBox="1"/>
          <p:nvPr/>
        </p:nvSpPr>
        <p:spPr>
          <a:xfrm>
            <a:off x="1809750" y="1857375"/>
            <a:ext cx="8305800" cy="903288"/>
          </a:xfrm>
          <a:prstGeom prst="rect">
            <a:avLst/>
          </a:prstGeom>
          <a:noFill/>
          <a:ln w="9525">
            <a:noFill/>
          </a:ln>
        </p:spPr>
        <p:txBody>
          <a:bodyPr anchor="t" anchorCtr="0">
            <a:spAutoFit/>
          </a:bodyPr>
          <a:lstStyle/>
          <a:p>
            <a:pPr marL="457200" indent="-457200">
              <a:spcBef>
                <a:spcPct val="20000"/>
              </a:spcBef>
              <a:buFontTx/>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The </a:t>
            </a:r>
            <a:r>
              <a:rPr lang="en-US" altLang="zh-CN" i="1" dirty="0">
                <a:solidFill>
                  <a:srgbClr val="008000"/>
                </a:solidFill>
                <a:latin typeface="Times New Roman" panose="02020603050405020304" pitchFamily="18" charset="0"/>
                <a:ea typeface="宋体" panose="02010600030101010101" pitchFamily="2" charset="-122"/>
              </a:rPr>
              <a:t>Cartesian product</a:t>
            </a:r>
            <a:r>
              <a:rPr lang="en-US" altLang="zh-CN" dirty="0">
                <a:solidFill>
                  <a:srgbClr val="000000"/>
                </a:solidFill>
                <a:latin typeface="宋体" panose="02010600030101010101" pitchFamily="2" charset="-122"/>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of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baseline="-30000" dirty="0">
                <a:solidFill>
                  <a:srgbClr val="000000"/>
                </a:solidFill>
                <a:latin typeface="Times New Roman" panose="02020603050405020304" pitchFamily="18" charset="0"/>
                <a:ea typeface="宋体" panose="02010600030101010101" pitchFamily="2" charset="-122"/>
              </a:rPr>
              <a:t>1</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baseline="-30000" dirty="0">
                <a:solidFill>
                  <a:srgbClr val="000000"/>
                </a:solidFill>
                <a:latin typeface="Times New Roman" panose="02020603050405020304" pitchFamily="18" charset="0"/>
                <a:ea typeface="宋体" panose="02010600030101010101" pitchFamily="2" charset="-122"/>
              </a:rPr>
              <a:t>2</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i="1" baseline="-30000"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Arial" panose="020B0604020202020204" pitchFamily="34" charset="0"/>
                <a:ea typeface="宋体" panose="02010600030101010101" pitchFamily="2" charset="-122"/>
              </a:rPr>
              <a:t> :</a:t>
            </a:r>
          </a:p>
          <a:p>
            <a:pPr marL="457200" indent="-457200">
              <a:spcBef>
                <a:spcPct val="20000"/>
              </a:spcBef>
              <a:buFontTx/>
              <a:buNone/>
            </a:pPr>
            <a:r>
              <a:rPr lang="en-US" altLang="zh-CN" i="1" dirty="0">
                <a:solidFill>
                  <a:srgbClr val="000000"/>
                </a:solidFill>
                <a:latin typeface="Times New Roman" panose="02020603050405020304" pitchFamily="18" charset="0"/>
                <a:ea typeface="宋体" panose="02010600030101010101" pitchFamily="2" charset="-122"/>
              </a:rPr>
              <a:t>    A</a:t>
            </a:r>
            <a:r>
              <a:rPr lang="en-US" altLang="zh-CN" baseline="-30000" dirty="0">
                <a:solidFill>
                  <a:srgbClr val="000000"/>
                </a:solidFill>
                <a:latin typeface="Times New Roman" panose="02020603050405020304" pitchFamily="18" charset="0"/>
                <a:ea typeface="宋体" panose="02010600030101010101" pitchFamily="2" charset="-122"/>
              </a:rPr>
              <a:t>1</a:t>
            </a:r>
            <a:r>
              <a:rPr lang="en-US" altLang="zh-CN" dirty="0">
                <a:solidFill>
                  <a:srgbClr val="000000"/>
                </a:solidFill>
                <a:latin typeface="宋体" panose="02010600030101010101" pitchFamily="2" charset="-122"/>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baseline="-30000" dirty="0">
                <a:solidFill>
                  <a:srgbClr val="000000"/>
                </a:solidFill>
                <a:latin typeface="Times New Roman" panose="02020603050405020304" pitchFamily="18" charset="0"/>
                <a:ea typeface="宋体" panose="02010600030101010101" pitchFamily="2" charset="-122"/>
              </a:rPr>
              <a:t>2</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i="1" baseline="-30000"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 =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baseline="-30000" dirty="0">
                <a:solidFill>
                  <a:srgbClr val="000000"/>
                </a:solidFill>
                <a:latin typeface="Times New Roman" panose="02020603050405020304" pitchFamily="18" charset="0"/>
                <a:ea typeface="宋体" panose="02010600030101010101" pitchFamily="2" charset="-122"/>
              </a:rPr>
              <a:t>1</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baseline="-30000" dirty="0">
                <a:solidFill>
                  <a:srgbClr val="000000"/>
                </a:solidFill>
                <a:latin typeface="Times New Roman" panose="02020603050405020304" pitchFamily="18" charset="0"/>
                <a:ea typeface="宋体" panose="02010600030101010101" pitchFamily="2" charset="-122"/>
              </a:rPr>
              <a:t>2</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i="1" baseline="-30000"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i="1" baseline="-30000" dirty="0">
                <a:solidFill>
                  <a:srgbClr val="000000"/>
                </a:solidFill>
                <a:latin typeface="Times New Roman" panose="02020603050405020304" pitchFamily="18" charset="0"/>
                <a:ea typeface="宋体" panose="02010600030101010101" pitchFamily="2" charset="-122"/>
              </a:rPr>
              <a:t>i</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i="1" baseline="-30000" dirty="0">
                <a:solidFill>
                  <a:srgbClr val="000000"/>
                </a:solidFill>
                <a:latin typeface="Times New Roman" panose="02020603050405020304" pitchFamily="18" charset="0"/>
                <a:ea typeface="宋体" panose="02010600030101010101" pitchFamily="2" charset="-122"/>
              </a:rPr>
              <a:t>i</a:t>
            </a:r>
            <a:r>
              <a:rPr lang="en-US" altLang="zh-CN" dirty="0">
                <a:solidFill>
                  <a:srgbClr val="000000"/>
                </a:solidFill>
                <a:latin typeface="Times New Roman" panose="02020603050405020304" pitchFamily="18" charset="0"/>
                <a:ea typeface="宋体" panose="02010600030101010101" pitchFamily="2" charset="-122"/>
              </a:rPr>
              <a:t>    for </a:t>
            </a:r>
            <a:r>
              <a:rPr lang="en-US" altLang="zh-CN" i="1" dirty="0">
                <a:solidFill>
                  <a:srgbClr val="000000"/>
                </a:solidFill>
                <a:latin typeface="Times New Roman" panose="02020603050405020304" pitchFamily="18" charset="0"/>
                <a:ea typeface="宋体" panose="02010600030101010101" pitchFamily="2" charset="-122"/>
              </a:rPr>
              <a:t>i</a:t>
            </a:r>
            <a:r>
              <a:rPr lang="en-US" altLang="zh-CN" dirty="0">
                <a:solidFill>
                  <a:srgbClr val="000000"/>
                </a:solidFill>
                <a:latin typeface="Times New Roman" panose="02020603050405020304" pitchFamily="18" charset="0"/>
                <a:ea typeface="宋体" panose="02010600030101010101" pitchFamily="2" charset="-122"/>
              </a:rPr>
              <a:t>=1, 2, </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Arial" panose="020B0604020202020204" pitchFamily="34" charset="0"/>
                <a:ea typeface="宋体" panose="02010600030101010101" pitchFamily="2" charset="-122"/>
              </a:rPr>
              <a:t> </a:t>
            </a:r>
          </a:p>
        </p:txBody>
      </p:sp>
      <p:graphicFrame>
        <p:nvGraphicFramePr>
          <p:cNvPr id="57349" name="Object 12"/>
          <p:cNvGraphicFramePr>
            <a:graphicFrameLocks noChangeAspect="1"/>
          </p:cNvGraphicFramePr>
          <p:nvPr/>
        </p:nvGraphicFramePr>
        <p:xfrm>
          <a:off x="6596063" y="857250"/>
          <a:ext cx="3921125" cy="428625"/>
        </p:xfrm>
        <a:graphic>
          <a:graphicData uri="http://schemas.openxmlformats.org/presentationml/2006/ole">
            <mc:AlternateContent xmlns:mc="http://schemas.openxmlformats.org/markup-compatibility/2006">
              <mc:Choice xmlns:v="urn:schemas-microsoft-com:vml" Requires="v">
                <p:oleObj spid="_x0000_s11295" r:id="rId4" imgW="1828800" imgH="203200" progId="Equation.3">
                  <p:embed/>
                </p:oleObj>
              </mc:Choice>
              <mc:Fallback>
                <p:oleObj r:id="rId4" imgW="1828800" imgH="203200" progId="Equation.3">
                  <p:embed/>
                  <p:pic>
                    <p:nvPicPr>
                      <p:cNvPr id="0" name="图片 3101"/>
                      <p:cNvPicPr/>
                      <p:nvPr/>
                    </p:nvPicPr>
                    <p:blipFill>
                      <a:blip r:embed="rId5"/>
                      <a:stretch>
                        <a:fillRect/>
                      </a:stretch>
                    </p:blipFill>
                    <p:spPr>
                      <a:xfrm>
                        <a:off x="6596063" y="857250"/>
                        <a:ext cx="3921125" cy="42862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24</a:t>
            </a:fld>
            <a:endParaRPr lang="zh-CN" altLang="en-US" sz="1400" b="0" dirty="0">
              <a:latin typeface="Arial" panose="020B0604020202020204" pitchFamily="34" charset="0"/>
              <a:ea typeface="宋体" panose="02010600030101010101" pitchFamily="2" charset="-122"/>
            </a:endParaRPr>
          </a:p>
        </p:txBody>
      </p:sp>
      <p:sp>
        <p:nvSpPr>
          <p:cNvPr id="1430531" name="AutoShape 3"/>
          <p:cNvSpPr/>
          <p:nvPr/>
        </p:nvSpPr>
        <p:spPr>
          <a:xfrm>
            <a:off x="2135188" y="1125538"/>
            <a:ext cx="7772400" cy="1582737"/>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3333FF"/>
                </a:solidFill>
                <a:latin typeface="Times New Roman" panose="02020603050405020304" pitchFamily="18" charset="0"/>
                <a:ea typeface="宋体" panose="02010600030101010101" pitchFamily="2" charset="-122"/>
              </a:rPr>
              <a:t>solution:</a:t>
            </a:r>
          </a:p>
          <a:p>
            <a:pPr marL="457200" indent="-457200">
              <a:spcBef>
                <a:spcPct val="0"/>
              </a:spcBef>
              <a:buFontTx/>
              <a:buNone/>
            </a:pPr>
            <a:endParaRPr lang="zh-CN" altLang="en-US" dirty="0">
              <a:solidFill>
                <a:schemeClr val="hlink"/>
              </a:solidFill>
              <a:latin typeface="Times New Roman" panose="02020603050405020304" pitchFamily="18" charset="0"/>
              <a:ea typeface="宋体" panose="02010600030101010101" pitchFamily="2" charset="-122"/>
            </a:endParaRPr>
          </a:p>
        </p:txBody>
      </p:sp>
      <p:grpSp>
        <p:nvGrpSpPr>
          <p:cNvPr id="59395" name="Group 4"/>
          <p:cNvGrpSpPr/>
          <p:nvPr/>
        </p:nvGrpSpPr>
        <p:grpSpPr>
          <a:xfrm>
            <a:off x="1774825" y="549275"/>
            <a:ext cx="8305800" cy="471488"/>
            <a:chOff x="192" y="384"/>
            <a:chExt cx="5232" cy="297"/>
          </a:xfrm>
        </p:grpSpPr>
        <p:sp>
          <p:nvSpPr>
            <p:cNvPr id="59396" name="Text Box 5"/>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7</a:t>
              </a:r>
              <a:r>
                <a:rPr lang="en-US" altLang="zh-CN" dirty="0">
                  <a:solidFill>
                    <a:srgbClr val="000000"/>
                  </a:solidFill>
                  <a:latin typeface="Arial" panose="020B0604020202020204" pitchFamily="34" charset="0"/>
                  <a:ea typeface="宋体" panose="02010600030101010101" pitchFamily="2" charset="-122"/>
                </a:rPr>
                <a:t>〗                                     ,</a:t>
              </a:r>
              <a:endParaRPr lang="en-US" altLang="zh-CN" dirty="0">
                <a:solidFill>
                  <a:srgbClr val="000000"/>
                </a:solidFill>
                <a:latin typeface="Times New Roman" panose="02020603050405020304" pitchFamily="18" charset="0"/>
                <a:ea typeface="宋体" panose="02010600030101010101" pitchFamily="2" charset="-122"/>
              </a:endParaRPr>
            </a:p>
          </p:txBody>
        </p:sp>
        <p:graphicFrame>
          <p:nvGraphicFramePr>
            <p:cNvPr id="59397" name="Object 6"/>
            <p:cNvGraphicFramePr>
              <a:graphicFrameLocks noChangeAspect="1"/>
            </p:cNvGraphicFramePr>
            <p:nvPr/>
          </p:nvGraphicFramePr>
          <p:xfrm>
            <a:off x="1584" y="408"/>
            <a:ext cx="1829" cy="273"/>
          </p:xfrm>
          <a:graphic>
            <a:graphicData uri="http://schemas.openxmlformats.org/presentationml/2006/ole">
              <mc:AlternateContent xmlns:mc="http://schemas.openxmlformats.org/markup-compatibility/2006">
                <mc:Choice xmlns:v="urn:schemas-microsoft-com:vml" Requires="v">
                  <p:oleObj spid="_x0000_s12529" r:id="rId4" imgW="1346200" imgH="203200" progId="Equation.3">
                    <p:embed/>
                  </p:oleObj>
                </mc:Choice>
                <mc:Fallback>
                  <p:oleObj r:id="rId4" imgW="1346200" imgH="203200" progId="Equation.3">
                    <p:embed/>
                    <p:pic>
                      <p:nvPicPr>
                        <p:cNvPr id="0" name="图片 3106"/>
                        <p:cNvPicPr/>
                        <p:nvPr/>
                      </p:nvPicPr>
                      <p:blipFill>
                        <a:blip r:embed="rId5"/>
                        <a:stretch>
                          <a:fillRect/>
                        </a:stretch>
                      </p:blipFill>
                      <p:spPr>
                        <a:xfrm>
                          <a:off x="1584" y="408"/>
                          <a:ext cx="1829" cy="273"/>
                        </a:xfrm>
                        <a:prstGeom prst="rect">
                          <a:avLst/>
                        </a:prstGeom>
                        <a:noFill/>
                        <a:ln w="38100">
                          <a:noFill/>
                          <a:miter/>
                        </a:ln>
                      </p:spPr>
                    </p:pic>
                  </p:oleObj>
                </mc:Fallback>
              </mc:AlternateContent>
            </a:graphicData>
          </a:graphic>
        </p:graphicFrame>
        <p:graphicFrame>
          <p:nvGraphicFramePr>
            <p:cNvPr id="59398" name="Object 7"/>
            <p:cNvGraphicFramePr>
              <a:graphicFrameLocks noChangeAspect="1"/>
            </p:cNvGraphicFramePr>
            <p:nvPr/>
          </p:nvGraphicFramePr>
          <p:xfrm>
            <a:off x="3600" y="402"/>
            <a:ext cx="1776" cy="248"/>
          </p:xfrm>
          <a:graphic>
            <a:graphicData uri="http://schemas.openxmlformats.org/presentationml/2006/ole">
              <mc:AlternateContent xmlns:mc="http://schemas.openxmlformats.org/markup-compatibility/2006">
                <mc:Choice xmlns:v="urn:schemas-microsoft-com:vml" Requires="v">
                  <p:oleObj spid="_x0000_s12530" r:id="rId6" imgW="1231265" imgH="177800" progId="Equation.3">
                    <p:embed/>
                  </p:oleObj>
                </mc:Choice>
                <mc:Fallback>
                  <p:oleObj r:id="rId6" imgW="1231265" imgH="177800" progId="Equation.3">
                    <p:embed/>
                    <p:pic>
                      <p:nvPicPr>
                        <p:cNvPr id="0" name="图片 3103"/>
                        <p:cNvPicPr/>
                        <p:nvPr/>
                      </p:nvPicPr>
                      <p:blipFill>
                        <a:blip r:embed="rId7"/>
                        <a:stretch>
                          <a:fillRect/>
                        </a:stretch>
                      </p:blipFill>
                      <p:spPr>
                        <a:xfrm>
                          <a:off x="3600" y="402"/>
                          <a:ext cx="1776" cy="248"/>
                        </a:xfrm>
                        <a:prstGeom prst="rect">
                          <a:avLst/>
                        </a:prstGeom>
                        <a:noFill/>
                        <a:ln w="38100">
                          <a:noFill/>
                          <a:miter/>
                        </a:ln>
                      </p:spPr>
                    </p:pic>
                  </p:oleObj>
                </mc:Fallback>
              </mc:AlternateContent>
            </a:graphicData>
          </a:graphic>
        </p:graphicFrame>
      </p:grpSp>
      <p:graphicFrame>
        <p:nvGraphicFramePr>
          <p:cNvPr id="1430536" name="Object 8"/>
          <p:cNvGraphicFramePr>
            <a:graphicFrameLocks noChangeAspect="1"/>
          </p:cNvGraphicFramePr>
          <p:nvPr/>
        </p:nvGraphicFramePr>
        <p:xfrm>
          <a:off x="2927350" y="1628775"/>
          <a:ext cx="5678488" cy="431800"/>
        </p:xfrm>
        <a:graphic>
          <a:graphicData uri="http://schemas.openxmlformats.org/presentationml/2006/ole">
            <mc:AlternateContent xmlns:mc="http://schemas.openxmlformats.org/markup-compatibility/2006">
              <mc:Choice xmlns:v="urn:schemas-microsoft-com:vml" Requires="v">
                <p:oleObj spid="_x0000_s12531" r:id="rId8" imgW="2654300" imgH="203200" progId="Equation.3">
                  <p:embed/>
                </p:oleObj>
              </mc:Choice>
              <mc:Fallback>
                <p:oleObj r:id="rId8" imgW="2654300" imgH="203200" progId="Equation.3">
                  <p:embed/>
                  <p:pic>
                    <p:nvPicPr>
                      <p:cNvPr id="0" name="图片 3105"/>
                      <p:cNvPicPr/>
                      <p:nvPr/>
                    </p:nvPicPr>
                    <p:blipFill>
                      <a:blip r:embed="rId9"/>
                      <a:stretch>
                        <a:fillRect/>
                      </a:stretch>
                    </p:blipFill>
                    <p:spPr>
                      <a:xfrm>
                        <a:off x="2927350" y="1628775"/>
                        <a:ext cx="5678488" cy="431800"/>
                      </a:xfrm>
                      <a:prstGeom prst="rect">
                        <a:avLst/>
                      </a:prstGeom>
                      <a:noFill/>
                      <a:ln w="38100">
                        <a:noFill/>
                        <a:miter/>
                      </a:ln>
                    </p:spPr>
                  </p:pic>
                </p:oleObj>
              </mc:Fallback>
            </mc:AlternateContent>
          </a:graphicData>
        </a:graphic>
      </p:graphicFrame>
      <p:graphicFrame>
        <p:nvGraphicFramePr>
          <p:cNvPr id="1430537" name="Object 9"/>
          <p:cNvGraphicFramePr>
            <a:graphicFrameLocks noChangeAspect="1"/>
          </p:cNvGraphicFramePr>
          <p:nvPr/>
        </p:nvGraphicFramePr>
        <p:xfrm>
          <a:off x="2927350" y="2060575"/>
          <a:ext cx="5895975" cy="431800"/>
        </p:xfrm>
        <a:graphic>
          <a:graphicData uri="http://schemas.openxmlformats.org/presentationml/2006/ole">
            <mc:AlternateContent xmlns:mc="http://schemas.openxmlformats.org/markup-compatibility/2006">
              <mc:Choice xmlns:v="urn:schemas-microsoft-com:vml" Requires="v">
                <p:oleObj spid="_x0000_s12532" r:id="rId10" imgW="2755900" imgH="203200" progId="Equation.3">
                  <p:embed/>
                </p:oleObj>
              </mc:Choice>
              <mc:Fallback>
                <p:oleObj r:id="rId10" imgW="2755900" imgH="203200" progId="Equation.3">
                  <p:embed/>
                  <p:pic>
                    <p:nvPicPr>
                      <p:cNvPr id="0" name="图片 3104"/>
                      <p:cNvPicPr/>
                      <p:nvPr/>
                    </p:nvPicPr>
                    <p:blipFill>
                      <a:blip r:embed="rId11"/>
                      <a:stretch>
                        <a:fillRect/>
                      </a:stretch>
                    </p:blipFill>
                    <p:spPr>
                      <a:xfrm>
                        <a:off x="2927350" y="2060575"/>
                        <a:ext cx="5895975" cy="431800"/>
                      </a:xfrm>
                      <a:prstGeom prst="rect">
                        <a:avLst/>
                      </a:prstGeom>
                      <a:noFill/>
                      <a:ln w="38100">
                        <a:noFill/>
                        <a:miter/>
                      </a:ln>
                    </p:spPr>
                  </p:pic>
                </p:oleObj>
              </mc:Fallback>
            </mc:AlternateContent>
          </a:graphicData>
        </a:graphic>
      </p:graphicFrame>
      <p:grpSp>
        <p:nvGrpSpPr>
          <p:cNvPr id="3" name="Group 10"/>
          <p:cNvGrpSpPr/>
          <p:nvPr/>
        </p:nvGrpSpPr>
        <p:grpSpPr>
          <a:xfrm>
            <a:off x="2063750" y="2997200"/>
            <a:ext cx="8001000" cy="914400"/>
            <a:chOff x="336" y="2448"/>
            <a:chExt cx="5040" cy="576"/>
          </a:xfrm>
        </p:grpSpPr>
        <p:sp>
          <p:nvSpPr>
            <p:cNvPr id="59402" name="Text Box 11"/>
            <p:cNvSpPr txBox="1"/>
            <p:nvPr/>
          </p:nvSpPr>
          <p:spPr>
            <a:xfrm>
              <a:off x="336" y="2448"/>
              <a:ext cx="5040" cy="569"/>
            </a:xfrm>
            <a:prstGeom prst="rect">
              <a:avLst/>
            </a:prstGeom>
            <a:noFill/>
            <a:ln w="9525">
              <a:noFill/>
            </a:ln>
          </p:spPr>
          <p:txBody>
            <a:bodyPr anchor="t" anchorCtr="0">
              <a:spAutoFit/>
            </a:bodyPr>
            <a:lstStyle/>
            <a:p>
              <a:pPr marL="457200" indent="-457200">
                <a:spcBef>
                  <a:spcPct val="20000"/>
                </a:spcBef>
                <a:buFontTx/>
                <a:buNone/>
              </a:pPr>
              <a:r>
                <a:rPr lang="zh-CN" altLang="en-US" dirty="0">
                  <a:solidFill>
                    <a:srgbClr val="FF3300"/>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Note:</a:t>
              </a:r>
              <a:r>
                <a:rPr lang="en-US" altLang="zh-CN" dirty="0">
                  <a:solidFill>
                    <a:srgbClr val="FF3300"/>
                  </a:solidFill>
                  <a:latin typeface="Arial" panose="020B0604020202020204" pitchFamily="34" charset="0"/>
                  <a:ea typeface="宋体" panose="02010600030101010101" pitchFamily="2" charset="-122"/>
                </a:rPr>
                <a:t> </a:t>
              </a:r>
            </a:p>
            <a:p>
              <a:pPr marL="914400" lvl="1" indent="-457200" algn="l" eaLnBrk="1" hangingPunct="1">
                <a:spcBef>
                  <a:spcPct val="20000"/>
                </a:spcBef>
                <a:buFont typeface="Wingdings" panose="05000000000000000000" pitchFamily="2" charset="2"/>
                <a:buChar char="v"/>
              </a:pPr>
              <a:r>
                <a:rPr lang="en-US" altLang="zh-CN" dirty="0">
                  <a:latin typeface="Arial" panose="020B0604020202020204" pitchFamily="34"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If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B</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Then</a:t>
              </a:r>
              <a:r>
                <a:rPr lang="en-US" altLang="zh-CN" dirty="0">
                  <a:latin typeface="Arial" panose="020B0604020202020204" pitchFamily="34" charset="0"/>
                  <a:ea typeface="宋体" panose="02010600030101010101" pitchFamily="2" charset="-122"/>
                </a:rPr>
                <a:t> </a:t>
              </a:r>
            </a:p>
          </p:txBody>
        </p:sp>
        <p:graphicFrame>
          <p:nvGraphicFramePr>
            <p:cNvPr id="59403" name="Object 12"/>
            <p:cNvGraphicFramePr>
              <a:graphicFrameLocks noChangeAspect="1"/>
            </p:cNvGraphicFramePr>
            <p:nvPr/>
          </p:nvGraphicFramePr>
          <p:xfrm>
            <a:off x="2823" y="2772"/>
            <a:ext cx="1680" cy="252"/>
          </p:xfrm>
          <a:graphic>
            <a:graphicData uri="http://schemas.openxmlformats.org/presentationml/2006/ole">
              <mc:AlternateContent xmlns:mc="http://schemas.openxmlformats.org/markup-compatibility/2006">
                <mc:Choice xmlns:v="urn:schemas-microsoft-com:vml" Requires="v">
                  <p:oleObj spid="_x0000_s12533" r:id="rId12" imgW="1333500" imgH="203200" progId="Equation.3">
                    <p:embed/>
                  </p:oleObj>
                </mc:Choice>
                <mc:Fallback>
                  <p:oleObj r:id="rId12" imgW="1333500" imgH="203200" progId="Equation.3">
                    <p:embed/>
                    <p:pic>
                      <p:nvPicPr>
                        <p:cNvPr id="0" name="图片 3109"/>
                        <p:cNvPicPr/>
                        <p:nvPr/>
                      </p:nvPicPr>
                      <p:blipFill>
                        <a:blip r:embed="rId13"/>
                        <a:stretch>
                          <a:fillRect/>
                        </a:stretch>
                      </p:blipFill>
                      <p:spPr>
                        <a:xfrm>
                          <a:off x="2823" y="2772"/>
                          <a:ext cx="1680" cy="252"/>
                        </a:xfrm>
                        <a:prstGeom prst="rect">
                          <a:avLst/>
                        </a:prstGeom>
                        <a:noFill/>
                        <a:ln w="38100">
                          <a:noFill/>
                          <a:miter/>
                        </a:ln>
                      </p:spPr>
                    </p:pic>
                  </p:oleObj>
                </mc:Fallback>
              </mc:AlternateContent>
            </a:graphicData>
          </a:graphic>
        </p:graphicFrame>
      </p:grpSp>
      <p:grpSp>
        <p:nvGrpSpPr>
          <p:cNvPr id="4" name="Group 13"/>
          <p:cNvGrpSpPr/>
          <p:nvPr/>
        </p:nvGrpSpPr>
        <p:grpSpPr>
          <a:xfrm>
            <a:off x="2495550" y="4005263"/>
            <a:ext cx="7391400" cy="460375"/>
            <a:chOff x="630" y="3042"/>
            <a:chExt cx="4656" cy="290"/>
          </a:xfrm>
        </p:grpSpPr>
        <p:sp>
          <p:nvSpPr>
            <p:cNvPr id="59405" name="Text Box 14"/>
            <p:cNvSpPr txBox="1"/>
            <p:nvPr/>
          </p:nvSpPr>
          <p:spPr>
            <a:xfrm>
              <a:off x="630" y="3042"/>
              <a:ext cx="4656" cy="290"/>
            </a:xfrm>
            <a:prstGeom prst="rect">
              <a:avLst/>
            </a:prstGeom>
            <a:noFill/>
            <a:ln w="9525">
              <a:noFill/>
            </a:ln>
          </p:spPr>
          <p:txBody>
            <a:bodyPr anchor="t" anchorCtr="0">
              <a:spAutoFit/>
            </a:bodyPr>
            <a:lstStyle/>
            <a:p>
              <a:pPr marL="457200" indent="-457200">
                <a:spcBef>
                  <a:spcPct val="20000"/>
                </a:spcBef>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59406" name="Object 15"/>
            <p:cNvGraphicFramePr>
              <a:graphicFrameLocks noChangeAspect="1"/>
            </p:cNvGraphicFramePr>
            <p:nvPr/>
          </p:nvGraphicFramePr>
          <p:xfrm>
            <a:off x="1008" y="3069"/>
            <a:ext cx="1200" cy="235"/>
          </p:xfrm>
          <a:graphic>
            <a:graphicData uri="http://schemas.openxmlformats.org/presentationml/2006/ole">
              <mc:AlternateContent xmlns:mc="http://schemas.openxmlformats.org/markup-compatibility/2006">
                <mc:Choice xmlns:v="urn:schemas-microsoft-com:vml" Requires="v">
                  <p:oleObj spid="_x0000_s12534" r:id="rId14" imgW="876300" imgH="165100" progId="Equation.3">
                    <p:embed/>
                  </p:oleObj>
                </mc:Choice>
                <mc:Fallback>
                  <p:oleObj r:id="rId14" imgW="876300" imgH="165100" progId="Equation.3">
                    <p:embed/>
                    <p:pic>
                      <p:nvPicPr>
                        <p:cNvPr id="0" name="图片 3107"/>
                        <p:cNvPicPr/>
                        <p:nvPr/>
                      </p:nvPicPr>
                      <p:blipFill>
                        <a:blip r:embed="rId15"/>
                        <a:stretch>
                          <a:fillRect/>
                        </a:stretch>
                      </p:blipFill>
                      <p:spPr>
                        <a:xfrm>
                          <a:off x="1008" y="3069"/>
                          <a:ext cx="1200" cy="235"/>
                        </a:xfrm>
                        <a:prstGeom prst="rect">
                          <a:avLst/>
                        </a:prstGeom>
                        <a:noFill/>
                        <a:ln w="38100">
                          <a:noFill/>
                          <a:miter/>
                        </a:ln>
                      </p:spPr>
                    </p:pic>
                  </p:oleObj>
                </mc:Fallback>
              </mc:AlternateContent>
            </a:graphicData>
          </a:graphic>
        </p:graphicFrame>
      </p:grpSp>
      <p:grpSp>
        <p:nvGrpSpPr>
          <p:cNvPr id="5" name="Group 16"/>
          <p:cNvGrpSpPr/>
          <p:nvPr/>
        </p:nvGrpSpPr>
        <p:grpSpPr>
          <a:xfrm>
            <a:off x="2495550" y="4508500"/>
            <a:ext cx="7391400" cy="460375"/>
            <a:chOff x="624" y="3408"/>
            <a:chExt cx="4656" cy="290"/>
          </a:xfrm>
        </p:grpSpPr>
        <p:sp>
          <p:nvSpPr>
            <p:cNvPr id="59408" name="Text Box 17"/>
            <p:cNvSpPr txBox="1"/>
            <p:nvPr/>
          </p:nvSpPr>
          <p:spPr>
            <a:xfrm>
              <a:off x="624" y="3408"/>
              <a:ext cx="4656" cy="290"/>
            </a:xfrm>
            <a:prstGeom prst="rect">
              <a:avLst/>
            </a:prstGeom>
            <a:noFill/>
            <a:ln w="9525">
              <a:noFill/>
            </a:ln>
          </p:spPr>
          <p:txBody>
            <a:bodyPr anchor="t" anchorCtr="0">
              <a:spAutoFit/>
            </a:bodyPr>
            <a:lstStyle/>
            <a:p>
              <a:pPr marL="457200" indent="-457200">
                <a:spcBef>
                  <a:spcPct val="20000"/>
                </a:spcBef>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59409" name="Object 18"/>
            <p:cNvGraphicFramePr>
              <a:graphicFrameLocks noChangeAspect="1"/>
            </p:cNvGraphicFramePr>
            <p:nvPr/>
          </p:nvGraphicFramePr>
          <p:xfrm>
            <a:off x="960" y="3417"/>
            <a:ext cx="1451" cy="272"/>
          </p:xfrm>
          <a:graphic>
            <a:graphicData uri="http://schemas.openxmlformats.org/presentationml/2006/ole">
              <mc:AlternateContent xmlns:mc="http://schemas.openxmlformats.org/markup-compatibility/2006">
                <mc:Choice xmlns:v="urn:schemas-microsoft-com:vml" Requires="v">
                  <p:oleObj spid="_x0000_s12535" r:id="rId16" imgW="1066165" imgH="203200" progId="Equation.3">
                    <p:embed/>
                  </p:oleObj>
                </mc:Choice>
                <mc:Fallback>
                  <p:oleObj r:id="rId16" imgW="1066165" imgH="203200" progId="Equation.3">
                    <p:embed/>
                    <p:pic>
                      <p:nvPicPr>
                        <p:cNvPr id="0" name="图片 3108"/>
                        <p:cNvPicPr/>
                        <p:nvPr/>
                      </p:nvPicPr>
                      <p:blipFill>
                        <a:blip r:embed="rId17"/>
                        <a:stretch>
                          <a:fillRect/>
                        </a:stretch>
                      </p:blipFill>
                      <p:spPr>
                        <a:xfrm>
                          <a:off x="960" y="3417"/>
                          <a:ext cx="1451" cy="272"/>
                        </a:xfrm>
                        <a:prstGeom prst="rect">
                          <a:avLst/>
                        </a:prstGeom>
                        <a:noFill/>
                        <a:ln w="38100">
                          <a:noFill/>
                          <a:miter/>
                        </a:ln>
                      </p:spPr>
                    </p:pic>
                  </p:oleObj>
                </mc:Fallback>
              </mc:AlternateContent>
            </a:graphicData>
          </a:graphic>
        </p:graphicFrame>
      </p:grpSp>
      <p:grpSp>
        <p:nvGrpSpPr>
          <p:cNvPr id="6" name="Group 19"/>
          <p:cNvGrpSpPr/>
          <p:nvPr/>
        </p:nvGrpSpPr>
        <p:grpSpPr>
          <a:xfrm>
            <a:off x="2495550" y="5084763"/>
            <a:ext cx="7429500" cy="531812"/>
            <a:chOff x="624" y="3747"/>
            <a:chExt cx="4680" cy="335"/>
          </a:xfrm>
        </p:grpSpPr>
        <p:sp>
          <p:nvSpPr>
            <p:cNvPr id="59411" name="Text Box 20"/>
            <p:cNvSpPr txBox="1"/>
            <p:nvPr/>
          </p:nvSpPr>
          <p:spPr>
            <a:xfrm>
              <a:off x="624" y="3792"/>
              <a:ext cx="4656" cy="290"/>
            </a:xfrm>
            <a:prstGeom prst="rect">
              <a:avLst/>
            </a:prstGeom>
            <a:noFill/>
            <a:ln w="9525">
              <a:noFill/>
            </a:ln>
          </p:spPr>
          <p:txBody>
            <a:bodyPr anchor="t" anchorCtr="0">
              <a:spAutoFit/>
            </a:bodyPr>
            <a:lstStyle/>
            <a:p>
              <a:pPr marL="457200" indent="-457200">
                <a:spcBef>
                  <a:spcPct val="20000"/>
                </a:spcBef>
                <a:buFont typeface="Wingdings" panose="05000000000000000000" pitchFamily="2" charset="2"/>
                <a:buChar char="v"/>
              </a:pPr>
              <a:r>
                <a:rPr lang="zh-CN" altLang="en-US" dirty="0">
                  <a:latin typeface="Times New Roman" panose="02020603050405020304" pitchFamily="18"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59412" name="Object 21"/>
            <p:cNvGraphicFramePr>
              <a:graphicFrameLocks noChangeAspect="1"/>
            </p:cNvGraphicFramePr>
            <p:nvPr/>
          </p:nvGraphicFramePr>
          <p:xfrm>
            <a:off x="939" y="3747"/>
            <a:ext cx="4365" cy="315"/>
          </p:xfrm>
          <a:graphic>
            <a:graphicData uri="http://schemas.openxmlformats.org/presentationml/2006/ole">
              <mc:AlternateContent xmlns:mc="http://schemas.openxmlformats.org/markup-compatibility/2006">
                <mc:Choice xmlns:v="urn:schemas-microsoft-com:vml" Requires="v">
                  <p:oleObj spid="_x0000_s12536" r:id="rId18" imgW="4076700" imgH="215900" progId="Equation.3">
                    <p:embed/>
                  </p:oleObj>
                </mc:Choice>
                <mc:Fallback>
                  <p:oleObj r:id="rId18" imgW="4076700" imgH="215900" progId="Equation.3">
                    <p:embed/>
                    <p:pic>
                      <p:nvPicPr>
                        <p:cNvPr id="0" name="图片 3102"/>
                        <p:cNvPicPr/>
                        <p:nvPr/>
                      </p:nvPicPr>
                      <p:blipFill>
                        <a:blip r:embed="rId19"/>
                        <a:stretch>
                          <a:fillRect/>
                        </a:stretch>
                      </p:blipFill>
                      <p:spPr>
                        <a:xfrm>
                          <a:off x="939" y="3747"/>
                          <a:ext cx="4365" cy="315"/>
                        </a:xfrm>
                        <a:prstGeom prst="rect">
                          <a:avLst/>
                        </a:prstGeom>
                        <a:noFill/>
                        <a:ln w="38100">
                          <a:noFill/>
                          <a:miter/>
                        </a:ln>
                      </p:spPr>
                    </p:pic>
                  </p:oleObj>
                </mc:Fallback>
              </mc:AlternateContent>
            </a:graphicData>
          </a:graphic>
        </p:graphicFrame>
      </p:grpSp>
      <p:sp>
        <p:nvSpPr>
          <p:cNvPr id="59413" name="Text Box 22"/>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0531">
                                            <p:bg/>
                                          </p:spTgt>
                                        </p:tgtEl>
                                        <p:attrNameLst>
                                          <p:attrName>style.visibility</p:attrName>
                                        </p:attrNameLst>
                                      </p:cBhvr>
                                      <p:to>
                                        <p:strVal val="visible"/>
                                      </p:to>
                                    </p:set>
                                    <p:animEffect transition="in" filter="wipe(up)">
                                      <p:cBhvr>
                                        <p:cTn id="7" dur="500"/>
                                        <p:tgtEl>
                                          <p:spTgt spid="14305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30531">
                                            <p:txEl>
                                              <p:pRg st="0" end="0"/>
                                            </p:txEl>
                                          </p:spTgt>
                                        </p:tgtEl>
                                        <p:attrNameLst>
                                          <p:attrName>style.visibility</p:attrName>
                                        </p:attrNameLst>
                                      </p:cBhvr>
                                      <p:to>
                                        <p:strVal val="visible"/>
                                      </p:to>
                                    </p:set>
                                    <p:animEffect transition="in" filter="wipe(up)">
                                      <p:cBhvr>
                                        <p:cTn id="11" dur="500"/>
                                        <p:tgtEl>
                                          <p:spTgt spid="143053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30536"/>
                                        </p:tgtEl>
                                        <p:attrNameLst>
                                          <p:attrName>style.visibility</p:attrName>
                                        </p:attrNameLst>
                                      </p:cBhvr>
                                      <p:to>
                                        <p:strVal val="visible"/>
                                      </p:to>
                                    </p:set>
                                    <p:animEffect transition="in" filter="wipe(left)">
                                      <p:cBhvr>
                                        <p:cTn id="16" dur="500"/>
                                        <p:tgtEl>
                                          <p:spTgt spid="143053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30537"/>
                                        </p:tgtEl>
                                        <p:attrNameLst>
                                          <p:attrName>style.visibility</p:attrName>
                                        </p:attrNameLst>
                                      </p:cBhvr>
                                      <p:to>
                                        <p:strVal val="visible"/>
                                      </p:to>
                                    </p:set>
                                    <p:animEffect transition="in" filter="wipe(left)">
                                      <p:cBhvr>
                                        <p:cTn id="20" dur="500"/>
                                        <p:tgtEl>
                                          <p:spTgt spid="14305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1" grpId="0" build="p" bldLvl="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25</a:t>
            </a:fld>
            <a:endParaRPr lang="zh-CN" altLang="en-US" sz="1400" b="0" dirty="0">
              <a:latin typeface="Arial" panose="020B0604020202020204" pitchFamily="34" charset="0"/>
              <a:ea typeface="宋体" panose="02010600030101010101" pitchFamily="2" charset="-122"/>
            </a:endParaRPr>
          </a:p>
        </p:txBody>
      </p:sp>
      <p:sp>
        <p:nvSpPr>
          <p:cNvPr id="61442" name="Text Box 5"/>
          <p:cNvSpPr txBox="1"/>
          <p:nvPr/>
        </p:nvSpPr>
        <p:spPr>
          <a:xfrm>
            <a:off x="7010400" y="14288"/>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2.1  Sets</a:t>
            </a:r>
          </a:p>
        </p:txBody>
      </p:sp>
      <p:sp>
        <p:nvSpPr>
          <p:cNvPr id="1475590" name="Text Box 6"/>
          <p:cNvSpPr txBox="1">
            <a:spLocks noChangeArrowheads="1"/>
          </p:cNvSpPr>
          <p:nvPr/>
        </p:nvSpPr>
        <p:spPr bwMode="auto">
          <a:xfrm>
            <a:off x="1992313" y="549275"/>
            <a:ext cx="5613400"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 Truth Sets of  Quantifiers</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61444" name="Line 7"/>
          <p:cNvSpPr/>
          <p:nvPr/>
        </p:nvSpPr>
        <p:spPr>
          <a:xfrm>
            <a:off x="1992313" y="1006475"/>
            <a:ext cx="3749675" cy="46038"/>
          </a:xfrm>
          <a:prstGeom prst="line">
            <a:avLst/>
          </a:prstGeom>
          <a:ln w="38100" cap="flat" cmpd="sng">
            <a:solidFill>
              <a:srgbClr val="FF9900"/>
            </a:solidFill>
            <a:prstDash val="solid"/>
            <a:round/>
            <a:headEnd type="none" w="med" len="med"/>
            <a:tailEnd type="none" w="med" len="med"/>
          </a:ln>
        </p:spPr>
      </p:sp>
      <p:sp>
        <p:nvSpPr>
          <p:cNvPr id="61445" name="Text Box 8"/>
          <p:cNvSpPr txBox="1"/>
          <p:nvPr/>
        </p:nvSpPr>
        <p:spPr>
          <a:xfrm>
            <a:off x="1343660" y="1988820"/>
            <a:ext cx="10449560" cy="1568450"/>
          </a:xfrm>
          <a:prstGeom prst="rect">
            <a:avLst/>
          </a:prstGeom>
          <a:noFill/>
          <a:ln w="9525">
            <a:noFill/>
          </a:ln>
        </p:spPr>
        <p:txBody>
          <a:bodyPr wrap="square" anchor="t" anchorCtr="0">
            <a:spAutoFit/>
          </a:bodyPr>
          <a:lstStyle/>
          <a:p>
            <a:pPr>
              <a:buNone/>
            </a:pPr>
            <a:r>
              <a:rPr lang="en-US" altLang="zh-CN" dirty="0">
                <a:latin typeface="Times New Roman" panose="02020603050405020304" pitchFamily="18" charset="0"/>
              </a:rPr>
              <a:t>Given a predicate </a:t>
            </a:r>
            <a:r>
              <a:rPr lang="en-US" altLang="zh-CN" i="1" dirty="0">
                <a:latin typeface="Times New Roman" panose="02020603050405020304" pitchFamily="18" charset="0"/>
              </a:rPr>
              <a:t>P</a:t>
            </a:r>
            <a:r>
              <a:rPr lang="en-US" altLang="zh-CN" dirty="0">
                <a:latin typeface="Times New Roman" panose="02020603050405020304" pitchFamily="18" charset="0"/>
              </a:rPr>
              <a:t>, and a domain </a:t>
            </a:r>
            <a:r>
              <a:rPr lang="en-US" altLang="zh-CN" i="1" dirty="0">
                <a:latin typeface="Times New Roman" panose="02020603050405020304" pitchFamily="18" charset="0"/>
              </a:rPr>
              <a:t>D</a:t>
            </a:r>
            <a:r>
              <a:rPr lang="en-US" altLang="zh-CN" dirty="0">
                <a:latin typeface="Times New Roman" panose="02020603050405020304" pitchFamily="18" charset="0"/>
              </a:rPr>
              <a:t>.</a:t>
            </a:r>
          </a:p>
          <a:p>
            <a:pPr>
              <a:buNone/>
            </a:pPr>
            <a:r>
              <a:rPr lang="en-US" altLang="zh-CN" dirty="0">
                <a:latin typeface="Times New Roman" panose="02020603050405020304" pitchFamily="18" charset="0"/>
              </a:rPr>
              <a:t>The </a:t>
            </a:r>
            <a:r>
              <a:rPr lang="en-US" altLang="zh-CN" i="1" dirty="0">
                <a:solidFill>
                  <a:srgbClr val="3333FF"/>
                </a:solidFill>
                <a:latin typeface="Times New Roman" panose="02020603050405020304" pitchFamily="18" charset="0"/>
              </a:rPr>
              <a:t>truth set</a:t>
            </a:r>
            <a:r>
              <a:rPr lang="en-US" altLang="zh-CN" dirty="0">
                <a:latin typeface="Times New Roman" panose="02020603050405020304" pitchFamily="18" charset="0"/>
              </a:rPr>
              <a:t> of </a:t>
            </a:r>
            <a:r>
              <a:rPr lang="en-US" altLang="zh-CN" i="1" dirty="0">
                <a:latin typeface="Times New Roman" panose="02020603050405020304" pitchFamily="18" charset="0"/>
              </a:rPr>
              <a:t>P</a:t>
            </a:r>
            <a:r>
              <a:rPr lang="en-US" altLang="zh-CN" dirty="0">
                <a:latin typeface="Times New Roman" panose="02020603050405020304" pitchFamily="18" charset="0"/>
              </a:rPr>
              <a:t> is the set of elements </a:t>
            </a:r>
            <a:r>
              <a:rPr lang="en-US" altLang="zh-CN" i="1" dirty="0">
                <a:latin typeface="Times New Roman" panose="02020603050405020304" pitchFamily="18" charset="0"/>
              </a:rPr>
              <a:t>x</a:t>
            </a:r>
            <a:r>
              <a:rPr lang="en-US" altLang="zh-CN" dirty="0">
                <a:latin typeface="Times New Roman" panose="02020603050405020304" pitchFamily="18" charset="0"/>
              </a:rPr>
              <a:t> in </a:t>
            </a:r>
            <a:r>
              <a:rPr lang="en-US" altLang="zh-CN" i="1" dirty="0">
                <a:latin typeface="Times New Roman" panose="02020603050405020304" pitchFamily="18" charset="0"/>
              </a:rPr>
              <a:t>D</a:t>
            </a:r>
            <a:r>
              <a:rPr lang="en-US" altLang="zh-CN" dirty="0">
                <a:latin typeface="Times New Roman" panose="02020603050405020304" pitchFamily="18" charset="0"/>
              </a:rPr>
              <a:t> for which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is true. namely,</a:t>
            </a:r>
          </a:p>
          <a:p>
            <a:pPr lvl="2" indent="0" algn="l" eaLnBrk="1" hangingPunct="1">
              <a:buNone/>
            </a:pPr>
            <a:r>
              <a:rPr lang="en-US" altLang="zh-CN" dirty="0">
                <a:latin typeface="Times New Roman" panose="02020603050405020304" pitchFamily="18" charset="0"/>
              </a:rPr>
              <a:t> The </a:t>
            </a:r>
            <a:r>
              <a:rPr lang="en-US" altLang="zh-CN" i="1" dirty="0">
                <a:solidFill>
                  <a:srgbClr val="3333FF"/>
                </a:solidFill>
                <a:latin typeface="Times New Roman" panose="02020603050405020304" pitchFamily="18" charset="0"/>
              </a:rPr>
              <a:t>truth set</a:t>
            </a:r>
            <a:r>
              <a:rPr lang="en-US" altLang="zh-CN" dirty="0">
                <a:latin typeface="Times New Roman" panose="02020603050405020304" pitchFamily="18" charset="0"/>
              </a:rPr>
              <a:t> of </a:t>
            </a:r>
            <a:r>
              <a:rPr lang="en-US" altLang="zh-CN" i="1" dirty="0">
                <a:latin typeface="Times New Roman" panose="02020603050405020304" pitchFamily="18" charset="0"/>
              </a:rPr>
              <a:t>P =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solidFill>
                  <a:srgbClr val="000000"/>
                </a:solidFill>
                <a:latin typeface="Symbol" panose="05050102010706020507" pitchFamily="18" charset="2"/>
                <a:ea typeface="宋体" panose="02010600030101010101" pitchFamily="2" charset="-122"/>
              </a:rPr>
              <a:t> Î</a:t>
            </a:r>
            <a:r>
              <a:rPr lang="en-US" altLang="zh-CN" i="1" dirty="0">
                <a:solidFill>
                  <a:srgbClr val="000000"/>
                </a:solidFill>
                <a:latin typeface="Times New Roman" panose="02020603050405020304" pitchFamily="18" charset="0"/>
                <a:ea typeface="宋体" panose="02010600030101010101" pitchFamily="2" charset="-122"/>
              </a:rPr>
              <a:t>D</a:t>
            </a:r>
            <a:r>
              <a:rPr lang="en-US" altLang="zh-CN" i="1" dirty="0">
                <a:latin typeface="Times New Roman" panose="02020603050405020304" pitchFamily="18" charset="0"/>
              </a:rPr>
              <a:t> |</a:t>
            </a:r>
            <a:r>
              <a:rPr lang="en-US" altLang="zh-CN" i="1" dirty="0">
                <a:latin typeface="楷体_GB2312" pitchFamily="49" charset="-122"/>
              </a:rPr>
              <a:t>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26</a:t>
            </a:fld>
            <a:endParaRPr lang="zh-CN" altLang="en-US" sz="1400" b="0" dirty="0">
              <a:latin typeface="Arial" panose="020B0604020202020204" pitchFamily="34" charset="0"/>
              <a:ea typeface="宋体" panose="02010600030101010101" pitchFamily="2" charset="-122"/>
            </a:endParaRPr>
          </a:p>
        </p:txBody>
      </p:sp>
      <p:sp>
        <p:nvSpPr>
          <p:cNvPr id="1397762" name="Text Box 2"/>
          <p:cNvSpPr txBox="1">
            <a:spLocks noChangeArrowheads="1"/>
          </p:cNvSpPr>
          <p:nvPr/>
        </p:nvSpPr>
        <p:spPr bwMode="auto">
          <a:xfrm>
            <a:off x="1695450" y="714375"/>
            <a:ext cx="8686800" cy="939800"/>
          </a:xfrm>
          <a:prstGeom prst="rect">
            <a:avLst/>
          </a:prstGeom>
          <a:noFill/>
          <a:ln w="9525">
            <a:noFill/>
            <a:miter lim="800000"/>
          </a:ln>
          <a:effectLst/>
        </p:spPr>
        <p:txBody>
          <a:bodyPr>
            <a:spAutoFit/>
          </a:bodyPr>
          <a:lstStyle/>
          <a:p>
            <a:pPr marR="0" algn="ctr" defTabSz="914400">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CHAPTER  2</a:t>
            </a:r>
          </a:p>
          <a:p>
            <a:pPr marR="0" algn="ctr" defTabSz="914400">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Basic Structures: Sets, Functions, Sequences, and Sums </a:t>
            </a:r>
          </a:p>
        </p:txBody>
      </p:sp>
      <p:sp>
        <p:nvSpPr>
          <p:cNvPr id="1397763" name="Text Box 3"/>
          <p:cNvSpPr txBox="1">
            <a:spLocks noChangeArrowheads="1"/>
          </p:cNvSpPr>
          <p:nvPr/>
        </p:nvSpPr>
        <p:spPr bwMode="auto">
          <a:xfrm>
            <a:off x="2524125" y="2000250"/>
            <a:ext cx="7315200" cy="3117850"/>
          </a:xfrm>
          <a:prstGeom prst="rect">
            <a:avLst/>
          </a:prstGeom>
          <a:noFill/>
          <a:ln w="9525">
            <a:noFill/>
            <a:miter lim="800000"/>
          </a:ln>
          <a:effectLst/>
        </p:spPr>
        <p:txBody>
          <a:bodyPr>
            <a:spAutoFit/>
          </a:bodyPr>
          <a:lstStyle/>
          <a:p>
            <a:pPr marR="0" defTabSz="914400">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2.1 Sets </a:t>
            </a:r>
          </a:p>
          <a:p>
            <a:pPr marR="0" defTabSz="914400">
              <a:spcBef>
                <a:spcPct val="80000"/>
              </a:spcBef>
              <a:buClrTx/>
              <a:buSz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2.2  Set Operations</a:t>
            </a:r>
          </a:p>
          <a:p>
            <a:pPr marR="0" defTabSz="914400">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2.3  Functions</a:t>
            </a:r>
          </a:p>
          <a:p>
            <a:pPr marR="0" defTabSz="914400">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2.4 Sequence and Summations</a:t>
            </a:r>
          </a:p>
          <a:p>
            <a:pPr marR="0" defTabSz="914400">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2.5 Cardinality of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97763">
                                            <p:txEl>
                                              <p:pRg st="0" end="0"/>
                                            </p:txEl>
                                          </p:spTgt>
                                        </p:tgtEl>
                                        <p:attrNameLst>
                                          <p:attrName>style.opacity</p:attrName>
                                        </p:attrNameLst>
                                      </p:cBhvr>
                                      <p:to>
                                        <p:strVal val="0.5"/>
                                      </p:to>
                                    </p:set>
                                    <p:animEffect filter="image" prLst="opacity: 0.5">
                                      <p:cBhvr rctx="IE">
                                        <p:cTn id="7" dur="indefinite"/>
                                        <p:tgtEl>
                                          <p:spTgt spid="1397763">
                                            <p:txEl>
                                              <p:pRg st="0" end="0"/>
                                            </p:txEl>
                                          </p:spTgt>
                                        </p:tgtEl>
                                      </p:cBhvr>
                                    </p:animEffect>
                                  </p:childTnLst>
                                </p:cTn>
                              </p:par>
                              <p:par>
                                <p:cTn id="8" presetID="9" presetClass="emph" presetSubtype="0" nodeType="withEffect">
                                  <p:stCondLst>
                                    <p:cond delay="0"/>
                                  </p:stCondLst>
                                  <p:childTnLst>
                                    <p:set>
                                      <p:cBhvr rctx="PPT">
                                        <p:cTn id="9" dur="indefinite"/>
                                        <p:tgtEl>
                                          <p:spTgt spid="1397763">
                                            <p:txEl>
                                              <p:pRg st="2" end="2"/>
                                            </p:txEl>
                                          </p:spTgt>
                                        </p:tgtEl>
                                        <p:attrNameLst>
                                          <p:attrName>style.opacity</p:attrName>
                                        </p:attrNameLst>
                                      </p:cBhvr>
                                      <p:to>
                                        <p:strVal val="0.5"/>
                                      </p:to>
                                    </p:set>
                                    <p:animEffect filter="image" prLst="opacity: 0.5">
                                      <p:cBhvr rctx="IE">
                                        <p:cTn id="10" dur="indefinite"/>
                                        <p:tgtEl>
                                          <p:spTgt spid="1397763">
                                            <p:txEl>
                                              <p:pRg st="2" end="2"/>
                                            </p:txEl>
                                          </p:spTgt>
                                        </p:tgtEl>
                                      </p:cBhvr>
                                    </p:animEffect>
                                  </p:childTnLst>
                                </p:cTn>
                              </p:par>
                              <p:par>
                                <p:cTn id="11" presetID="9" presetClass="emph" presetSubtype="0" nodeType="withEffect">
                                  <p:stCondLst>
                                    <p:cond delay="0"/>
                                  </p:stCondLst>
                                  <p:childTnLst>
                                    <p:set>
                                      <p:cBhvr rctx="PPT">
                                        <p:cTn id="12" dur="indefinite"/>
                                        <p:tgtEl>
                                          <p:spTgt spid="1397763">
                                            <p:txEl>
                                              <p:pRg st="3" end="3"/>
                                            </p:txEl>
                                          </p:spTgt>
                                        </p:tgtEl>
                                        <p:attrNameLst>
                                          <p:attrName>style.opacity</p:attrName>
                                        </p:attrNameLst>
                                      </p:cBhvr>
                                      <p:to>
                                        <p:strVal val="0.5"/>
                                      </p:to>
                                    </p:set>
                                    <p:animEffect filter="image" prLst="opacity: 0.5">
                                      <p:cBhvr rctx="IE">
                                        <p:cTn id="13" dur="indefinite"/>
                                        <p:tgtEl>
                                          <p:spTgt spid="1397763">
                                            <p:txEl>
                                              <p:pRg st="3" end="3"/>
                                            </p:txEl>
                                          </p:spTgt>
                                        </p:tgtEl>
                                      </p:cBhvr>
                                    </p:animEffect>
                                  </p:childTnLst>
                                </p:cTn>
                              </p:par>
                              <p:par>
                                <p:cTn id="14" presetID="9" presetClass="emph" presetSubtype="0" nodeType="withEffect">
                                  <p:stCondLst>
                                    <p:cond delay="0"/>
                                  </p:stCondLst>
                                  <p:childTnLst>
                                    <p:set>
                                      <p:cBhvr rctx="PPT">
                                        <p:cTn id="15" dur="indefinite"/>
                                        <p:tgtEl>
                                          <p:spTgt spid="1397763">
                                            <p:txEl>
                                              <p:pRg st="4" end="4"/>
                                            </p:txEl>
                                          </p:spTgt>
                                        </p:tgtEl>
                                        <p:attrNameLst>
                                          <p:attrName>style.opacity</p:attrName>
                                        </p:attrNameLst>
                                      </p:cBhvr>
                                      <p:to>
                                        <p:strVal val="0.5"/>
                                      </p:to>
                                    </p:set>
                                    <p:animEffect filter="image" prLst="opacity: 0.5">
                                      <p:cBhvr rctx="IE">
                                        <p:cTn id="16" dur="indefinite"/>
                                        <p:tgtEl>
                                          <p:spTgt spid="139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27</a:t>
            </a:fld>
            <a:endParaRPr lang="zh-CN" altLang="en-US" sz="1400" b="0" dirty="0">
              <a:latin typeface="Arial" panose="020B0604020202020204" pitchFamily="34" charset="0"/>
              <a:ea typeface="宋体" panose="02010600030101010101" pitchFamily="2" charset="-122"/>
            </a:endParaRPr>
          </a:p>
        </p:txBody>
      </p:sp>
      <p:sp>
        <p:nvSpPr>
          <p:cNvPr id="1438722" name="Text Box 2"/>
          <p:cNvSpPr txBox="1">
            <a:spLocks noChangeArrowheads="1"/>
          </p:cNvSpPr>
          <p:nvPr/>
        </p:nvSpPr>
        <p:spPr bwMode="auto">
          <a:xfrm>
            <a:off x="918845" y="691833"/>
            <a:ext cx="39528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Set Operations</a:t>
            </a:r>
            <a:r>
              <a:rPr kumimoji="1" lang="en-US" altLang="zh-CN"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65539" name="Line 3"/>
          <p:cNvSpPr/>
          <p:nvPr/>
        </p:nvSpPr>
        <p:spPr>
          <a:xfrm flipV="1">
            <a:off x="985520" y="1134745"/>
            <a:ext cx="2233613" cy="14288"/>
          </a:xfrm>
          <a:prstGeom prst="line">
            <a:avLst/>
          </a:prstGeom>
          <a:ln w="38100" cap="flat" cmpd="sng">
            <a:solidFill>
              <a:srgbClr val="FF9900"/>
            </a:solidFill>
            <a:prstDash val="solid"/>
            <a:round/>
            <a:headEnd type="none" w="med" len="med"/>
            <a:tailEnd type="none" w="med" len="med"/>
          </a:ln>
        </p:spPr>
      </p:sp>
      <p:sp>
        <p:nvSpPr>
          <p:cNvPr id="65540" name="Text Box 4"/>
          <p:cNvSpPr txBox="1"/>
          <p:nvPr/>
        </p:nvSpPr>
        <p:spPr>
          <a:xfrm>
            <a:off x="948055" y="1484630"/>
            <a:ext cx="1454150" cy="460375"/>
          </a:xfrm>
          <a:prstGeom prst="rect">
            <a:avLst/>
          </a:prstGeom>
          <a:noFill/>
          <a:ln w="9525">
            <a:noFill/>
          </a:ln>
        </p:spPr>
        <p:txBody>
          <a:bodyPr wrap="square" anchor="t" anchorCtr="0">
            <a:spAutoFit/>
          </a:bodyPr>
          <a:lstStyle/>
          <a:p>
            <a:pPr>
              <a:spcBef>
                <a:spcPct val="40000"/>
              </a:spcBef>
              <a:buNone/>
            </a:pPr>
            <a:r>
              <a:rPr lang="en-US" altLang="zh-CN" dirty="0">
                <a:solidFill>
                  <a:srgbClr val="9900CC"/>
                </a:solidFill>
                <a:latin typeface="Times New Roman" panose="02020603050405020304" pitchFamily="18" charset="0"/>
                <a:ea typeface="宋体" panose="02010600030101010101" pitchFamily="2" charset="-122"/>
                <a:sym typeface="Symbol" panose="05050102010706020507" pitchFamily="18" charset="2"/>
              </a:rPr>
              <a:t>1) Union</a:t>
            </a:r>
            <a:r>
              <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65541" name="Object 6"/>
          <p:cNvGraphicFramePr>
            <a:graphicFrameLocks noChangeAspect="1"/>
          </p:cNvGraphicFramePr>
          <p:nvPr/>
        </p:nvGraphicFramePr>
        <p:xfrm>
          <a:off x="2639695" y="2348865"/>
          <a:ext cx="3530600" cy="428625"/>
        </p:xfrm>
        <a:graphic>
          <a:graphicData uri="http://schemas.openxmlformats.org/presentationml/2006/ole">
            <mc:AlternateContent xmlns:mc="http://schemas.openxmlformats.org/markup-compatibility/2006">
              <mc:Choice xmlns:v="urn:schemas-microsoft-com:vml" Requires="v">
                <p:oleObj spid="_x0000_s13403" r:id="rId4" imgW="1651000" imgH="203200" progId="Equation.3">
                  <p:embed/>
                </p:oleObj>
              </mc:Choice>
              <mc:Fallback>
                <p:oleObj r:id="rId4" imgW="1651000" imgH="203200" progId="Equation.3">
                  <p:embed/>
                  <p:pic>
                    <p:nvPicPr>
                      <p:cNvPr id="0" name="图片 3112"/>
                      <p:cNvPicPr/>
                      <p:nvPr/>
                    </p:nvPicPr>
                    <p:blipFill>
                      <a:blip r:embed="rId5"/>
                      <a:stretch>
                        <a:fillRect/>
                      </a:stretch>
                    </p:blipFill>
                    <p:spPr>
                      <a:xfrm>
                        <a:off x="2639695" y="2348865"/>
                        <a:ext cx="3530600" cy="428625"/>
                      </a:xfrm>
                      <a:prstGeom prst="rect">
                        <a:avLst/>
                      </a:prstGeom>
                      <a:noFill/>
                      <a:ln w="38100">
                        <a:noFill/>
                        <a:miter/>
                      </a:ln>
                    </p:spPr>
                  </p:pic>
                </p:oleObj>
              </mc:Fallback>
            </mc:AlternateContent>
          </a:graphicData>
        </a:graphic>
      </p:graphicFrame>
      <p:graphicFrame>
        <p:nvGraphicFramePr>
          <p:cNvPr id="65542" name="Object 7"/>
          <p:cNvGraphicFramePr>
            <a:graphicFrameLocks noChangeAspect="1"/>
          </p:cNvGraphicFramePr>
          <p:nvPr/>
        </p:nvGraphicFramePr>
        <p:xfrm>
          <a:off x="8184515" y="1340485"/>
          <a:ext cx="3048635" cy="2219325"/>
        </p:xfrm>
        <a:graphic>
          <a:graphicData uri="http://schemas.openxmlformats.org/presentationml/2006/ole">
            <mc:AlternateContent xmlns:mc="http://schemas.openxmlformats.org/markup-compatibility/2006">
              <mc:Choice xmlns:v="urn:schemas-microsoft-com:vml" Requires="v">
                <p:oleObj spid="_x0000_s13404" r:id="rId6" imgW="2009775" imgH="1524000" progId="Paint.Picture">
                  <p:embed/>
                </p:oleObj>
              </mc:Choice>
              <mc:Fallback>
                <p:oleObj r:id="rId6" imgW="2009775" imgH="1524000" progId="Paint.Picture">
                  <p:embed/>
                  <p:pic>
                    <p:nvPicPr>
                      <p:cNvPr id="0" name="图片 3115"/>
                      <p:cNvPicPr/>
                      <p:nvPr/>
                    </p:nvPicPr>
                    <p:blipFill>
                      <a:blip r:embed="rId7"/>
                      <a:stretch>
                        <a:fillRect/>
                      </a:stretch>
                    </p:blipFill>
                    <p:spPr>
                      <a:xfrm>
                        <a:off x="8184515" y="1340485"/>
                        <a:ext cx="3048635" cy="2219325"/>
                      </a:xfrm>
                      <a:prstGeom prst="rect">
                        <a:avLst/>
                      </a:prstGeom>
                      <a:noFill/>
                      <a:ln w="28575" cap="flat" cmpd="sng">
                        <a:solidFill>
                          <a:schemeClr val="tx1"/>
                        </a:solidFill>
                        <a:prstDash val="solid"/>
                        <a:miter/>
                        <a:headEnd type="none" w="med" len="med"/>
                        <a:tailEnd type="none" w="med" len="med"/>
                      </a:ln>
                    </p:spPr>
                  </p:pic>
                </p:oleObj>
              </mc:Fallback>
            </mc:AlternateContent>
          </a:graphicData>
        </a:graphic>
      </p:graphicFrame>
      <p:sp>
        <p:nvSpPr>
          <p:cNvPr id="1438728" name="Text Box 8"/>
          <p:cNvSpPr txBox="1"/>
          <p:nvPr/>
        </p:nvSpPr>
        <p:spPr>
          <a:xfrm>
            <a:off x="2495550" y="3284538"/>
            <a:ext cx="7119938" cy="460375"/>
          </a:xfrm>
          <a:prstGeom prst="rect">
            <a:avLst/>
          </a:prstGeom>
          <a:noFill/>
          <a:ln w="9525">
            <a:noFill/>
          </a:ln>
        </p:spPr>
        <p:txBody>
          <a:bodyPr anchor="t" anchorCtr="0">
            <a:spAutoFit/>
          </a:bodyPr>
          <a:lstStyle/>
          <a:p>
            <a:pPr>
              <a:spcBef>
                <a:spcPct val="4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According the Venn diagram, </a:t>
            </a:r>
          </a:p>
        </p:txBody>
      </p:sp>
      <p:graphicFrame>
        <p:nvGraphicFramePr>
          <p:cNvPr id="1438729" name="Object 9"/>
          <p:cNvGraphicFramePr>
            <a:graphicFrameLocks noChangeAspect="1"/>
          </p:cNvGraphicFramePr>
          <p:nvPr/>
        </p:nvGraphicFramePr>
        <p:xfrm>
          <a:off x="4079875" y="3933825"/>
          <a:ext cx="3746500" cy="1762125"/>
        </p:xfrm>
        <a:graphic>
          <a:graphicData uri="http://schemas.openxmlformats.org/presentationml/2006/ole">
            <mc:AlternateContent xmlns:mc="http://schemas.openxmlformats.org/markup-compatibility/2006">
              <mc:Choice xmlns:v="urn:schemas-microsoft-com:vml" Requires="v">
                <p:oleObj spid="_x0000_s13405" r:id="rId8" imgW="1905000" imgH="889000" progId="Equation.3">
                  <p:embed/>
                </p:oleObj>
              </mc:Choice>
              <mc:Fallback>
                <p:oleObj r:id="rId8" imgW="1905000" imgH="889000" progId="Equation.3">
                  <p:embed/>
                  <p:pic>
                    <p:nvPicPr>
                      <p:cNvPr id="0" name="图片 3110"/>
                      <p:cNvPicPr/>
                      <p:nvPr/>
                    </p:nvPicPr>
                    <p:blipFill>
                      <a:blip r:embed="rId9"/>
                      <a:stretch>
                        <a:fillRect/>
                      </a:stretch>
                    </p:blipFill>
                    <p:spPr>
                      <a:xfrm>
                        <a:off x="4079875" y="3933825"/>
                        <a:ext cx="3746500" cy="1762125"/>
                      </a:xfrm>
                      <a:prstGeom prst="rect">
                        <a:avLst/>
                      </a:prstGeom>
                      <a:noFill/>
                      <a:ln w="38100">
                        <a:noFill/>
                        <a:miter/>
                      </a:ln>
                    </p:spPr>
                  </p:pic>
                </p:oleObj>
              </mc:Fallback>
            </mc:AlternateContent>
          </a:graphicData>
        </a:graphic>
      </p:graphicFrame>
      <p:sp>
        <p:nvSpPr>
          <p:cNvPr id="65545" name="Text Box 10"/>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8728">
                                            <p:txEl>
                                              <p:pRg st="0" end="0"/>
                                            </p:txEl>
                                          </p:spTgt>
                                        </p:tgtEl>
                                        <p:attrNameLst>
                                          <p:attrName>style.visibility</p:attrName>
                                        </p:attrNameLst>
                                      </p:cBhvr>
                                      <p:to>
                                        <p:strVal val="visible"/>
                                      </p:to>
                                    </p:set>
                                    <p:animEffect transition="in" filter="strips(downRight)">
                                      <p:cBhvr>
                                        <p:cTn id="7" dur="500"/>
                                        <p:tgtEl>
                                          <p:spTgt spid="143872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38729"/>
                                        </p:tgtEl>
                                        <p:attrNameLst>
                                          <p:attrName>style.visibility</p:attrName>
                                        </p:attrNameLst>
                                      </p:cBhvr>
                                      <p:to>
                                        <p:strVal val="visible"/>
                                      </p:to>
                                    </p:set>
                                    <p:animEffect transition="in" filter="wipe(left)">
                                      <p:cBhvr>
                                        <p:cTn id="11" dur="500"/>
                                        <p:tgtEl>
                                          <p:spTgt spid="1438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28</a:t>
            </a:fld>
            <a:endParaRPr lang="zh-CN" altLang="en-US" sz="1400" b="0" dirty="0">
              <a:latin typeface="Arial" panose="020B0604020202020204" pitchFamily="34" charset="0"/>
              <a:ea typeface="宋体" panose="02010600030101010101" pitchFamily="2" charset="-122"/>
            </a:endParaRPr>
          </a:p>
        </p:txBody>
      </p:sp>
      <p:sp>
        <p:nvSpPr>
          <p:cNvPr id="67586" name="Text Box 2"/>
          <p:cNvSpPr txBox="1"/>
          <p:nvPr/>
        </p:nvSpPr>
        <p:spPr>
          <a:xfrm>
            <a:off x="2135188" y="549275"/>
            <a:ext cx="8001000" cy="460375"/>
          </a:xfrm>
          <a:prstGeom prst="rect">
            <a:avLst/>
          </a:prstGeom>
          <a:noFill/>
          <a:ln w="9525">
            <a:noFill/>
          </a:ln>
        </p:spPr>
        <p:txBody>
          <a:bodyPr anchor="t" anchorCtr="0">
            <a:spAutoFit/>
          </a:bodyPr>
          <a:lstStyle/>
          <a:p>
            <a:pPr>
              <a:spcBef>
                <a:spcPct val="40000"/>
              </a:spcBef>
              <a:buNone/>
            </a:pPr>
            <a:r>
              <a:rPr lang="en-US" altLang="zh-CN" dirty="0">
                <a:solidFill>
                  <a:srgbClr val="9900CC"/>
                </a:solidFill>
                <a:latin typeface="Times New Roman" panose="02020603050405020304" pitchFamily="18" charset="0"/>
                <a:ea typeface="宋体" panose="02010600030101010101" pitchFamily="2" charset="-122"/>
                <a:sym typeface="Symbol" panose="05050102010706020507" pitchFamily="18" charset="2"/>
              </a:rPr>
              <a:t>2)  Intersection</a:t>
            </a:r>
            <a:r>
              <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440772" name="Text Box 4"/>
          <p:cNvSpPr txBox="1"/>
          <p:nvPr/>
        </p:nvSpPr>
        <p:spPr>
          <a:xfrm>
            <a:off x="643890" y="2132330"/>
            <a:ext cx="4501515" cy="460375"/>
          </a:xfrm>
          <a:prstGeom prst="rect">
            <a:avLst/>
          </a:prstGeom>
          <a:noFill/>
          <a:ln w="9525">
            <a:noFill/>
          </a:ln>
        </p:spPr>
        <p:txBody>
          <a:bodyPr wrap="square" anchor="t" anchorCtr="0">
            <a:spAutoFit/>
          </a:bodyPr>
          <a:lstStyle/>
          <a:p>
            <a:pPr>
              <a:spcBef>
                <a:spcPct val="4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According the Venn diagram, </a:t>
            </a:r>
          </a:p>
        </p:txBody>
      </p:sp>
      <p:graphicFrame>
        <p:nvGraphicFramePr>
          <p:cNvPr id="67588" name="Object 5"/>
          <p:cNvGraphicFramePr>
            <a:graphicFrameLocks noChangeAspect="1"/>
          </p:cNvGraphicFramePr>
          <p:nvPr/>
        </p:nvGraphicFramePr>
        <p:xfrm>
          <a:off x="2438400" y="1212850"/>
          <a:ext cx="3530600" cy="428625"/>
        </p:xfrm>
        <a:graphic>
          <a:graphicData uri="http://schemas.openxmlformats.org/presentationml/2006/ole">
            <mc:AlternateContent xmlns:mc="http://schemas.openxmlformats.org/markup-compatibility/2006">
              <mc:Choice xmlns:v="urn:schemas-microsoft-com:vml" Requires="v">
                <p:oleObj spid="_x0000_s14427" r:id="rId4" imgW="1651000" imgH="203200" progId="Equation.3">
                  <p:embed/>
                </p:oleObj>
              </mc:Choice>
              <mc:Fallback>
                <p:oleObj r:id="rId4" imgW="1651000" imgH="203200" progId="Equation.3">
                  <p:embed/>
                  <p:pic>
                    <p:nvPicPr>
                      <p:cNvPr id="0" name="图片 3114"/>
                      <p:cNvPicPr/>
                      <p:nvPr/>
                    </p:nvPicPr>
                    <p:blipFill>
                      <a:blip r:embed="rId5"/>
                      <a:stretch>
                        <a:fillRect/>
                      </a:stretch>
                    </p:blipFill>
                    <p:spPr>
                      <a:xfrm>
                        <a:off x="2438400" y="1212850"/>
                        <a:ext cx="3530600" cy="428625"/>
                      </a:xfrm>
                      <a:prstGeom prst="rect">
                        <a:avLst/>
                      </a:prstGeom>
                      <a:noFill/>
                      <a:ln w="38100">
                        <a:noFill/>
                        <a:miter/>
                      </a:ln>
                    </p:spPr>
                  </p:pic>
                </p:oleObj>
              </mc:Fallback>
            </mc:AlternateContent>
          </a:graphicData>
        </a:graphic>
      </p:graphicFrame>
      <p:graphicFrame>
        <p:nvGraphicFramePr>
          <p:cNvPr id="67589" name="Object 6"/>
          <p:cNvGraphicFramePr>
            <a:graphicFrameLocks noChangeAspect="1"/>
          </p:cNvGraphicFramePr>
          <p:nvPr/>
        </p:nvGraphicFramePr>
        <p:xfrm>
          <a:off x="7032625" y="692150"/>
          <a:ext cx="3792855" cy="2727960"/>
        </p:xfrm>
        <a:graphic>
          <a:graphicData uri="http://schemas.openxmlformats.org/presentationml/2006/ole">
            <mc:AlternateContent xmlns:mc="http://schemas.openxmlformats.org/markup-compatibility/2006">
              <mc:Choice xmlns:v="urn:schemas-microsoft-com:vml" Requires="v">
                <p:oleObj spid="_x0000_s14428" r:id="rId6" imgW="2000250" imgH="1438275" progId="Paint.Picture">
                  <p:embed/>
                </p:oleObj>
              </mc:Choice>
              <mc:Fallback>
                <p:oleObj r:id="rId6" imgW="2000250" imgH="1438275" progId="Paint.Picture">
                  <p:embed/>
                  <p:pic>
                    <p:nvPicPr>
                      <p:cNvPr id="0" name="图片 3111"/>
                      <p:cNvPicPr/>
                      <p:nvPr/>
                    </p:nvPicPr>
                    <p:blipFill>
                      <a:blip r:embed="rId7"/>
                      <a:stretch>
                        <a:fillRect/>
                      </a:stretch>
                    </p:blipFill>
                    <p:spPr>
                      <a:xfrm>
                        <a:off x="7032625" y="692150"/>
                        <a:ext cx="3792855" cy="2727960"/>
                      </a:xfrm>
                      <a:prstGeom prst="rect">
                        <a:avLst/>
                      </a:prstGeom>
                      <a:noFill/>
                      <a:ln w="28575" cap="flat" cmpd="sng">
                        <a:solidFill>
                          <a:schemeClr val="tx1"/>
                        </a:solidFill>
                        <a:prstDash val="solid"/>
                        <a:miter/>
                        <a:headEnd type="none" w="med" len="med"/>
                        <a:tailEnd type="none" w="med" len="med"/>
                      </a:ln>
                    </p:spPr>
                  </p:pic>
                </p:oleObj>
              </mc:Fallback>
            </mc:AlternateContent>
          </a:graphicData>
        </a:graphic>
      </p:graphicFrame>
      <p:graphicFrame>
        <p:nvGraphicFramePr>
          <p:cNvPr id="1440775" name="Object 7"/>
          <p:cNvGraphicFramePr>
            <a:graphicFrameLocks noChangeAspect="1"/>
          </p:cNvGraphicFramePr>
          <p:nvPr/>
        </p:nvGraphicFramePr>
        <p:xfrm>
          <a:off x="839153" y="3083243"/>
          <a:ext cx="3417887" cy="1609725"/>
        </p:xfrm>
        <a:graphic>
          <a:graphicData uri="http://schemas.openxmlformats.org/presentationml/2006/ole">
            <mc:AlternateContent xmlns:mc="http://schemas.openxmlformats.org/markup-compatibility/2006">
              <mc:Choice xmlns:v="urn:schemas-microsoft-com:vml" Requires="v">
                <p:oleObj spid="_x0000_s14429" r:id="rId8" imgW="1905000" imgH="889000" progId="Equation.3">
                  <p:embed/>
                </p:oleObj>
              </mc:Choice>
              <mc:Fallback>
                <p:oleObj r:id="rId8" imgW="1905000" imgH="889000" progId="Equation.3">
                  <p:embed/>
                  <p:pic>
                    <p:nvPicPr>
                      <p:cNvPr id="0" name="图片 3113"/>
                      <p:cNvPicPr/>
                      <p:nvPr/>
                    </p:nvPicPr>
                    <p:blipFill>
                      <a:blip r:embed="rId9"/>
                      <a:stretch>
                        <a:fillRect/>
                      </a:stretch>
                    </p:blipFill>
                    <p:spPr>
                      <a:xfrm>
                        <a:off x="839153" y="3083243"/>
                        <a:ext cx="3417887" cy="1609725"/>
                      </a:xfrm>
                      <a:prstGeom prst="rect">
                        <a:avLst/>
                      </a:prstGeom>
                      <a:noFill/>
                      <a:ln w="38100">
                        <a:noFill/>
                        <a:miter/>
                      </a:ln>
                    </p:spPr>
                  </p:pic>
                </p:oleObj>
              </mc:Fallback>
            </mc:AlternateContent>
          </a:graphicData>
        </a:graphic>
      </p:graphicFrame>
      <p:sp>
        <p:nvSpPr>
          <p:cNvPr id="67591" name="Text Box 9"/>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
        <p:nvSpPr>
          <p:cNvPr id="69637" name="Text Box 8"/>
          <p:cNvSpPr txBox="1"/>
          <p:nvPr/>
        </p:nvSpPr>
        <p:spPr>
          <a:xfrm>
            <a:off x="646430" y="4940935"/>
            <a:ext cx="10366375" cy="977265"/>
          </a:xfrm>
          <a:prstGeom prst="rect">
            <a:avLst/>
          </a:prstGeom>
          <a:noFill/>
          <a:ln w="9525">
            <a:noFill/>
          </a:ln>
        </p:spPr>
        <p:txBody>
          <a:bodyPr wrap="square" anchor="t" anchorCtr="0">
            <a:spAutoFit/>
          </a:bodyPr>
          <a:lstStyle/>
          <a:p>
            <a:pPr>
              <a:spcBef>
                <a:spcPct val="4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Two sets are called </a:t>
            </a:r>
            <a:r>
              <a:rPr lang="en-US" altLang="zh-CN"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disjoint</a:t>
            </a:r>
            <a:r>
              <a:rPr lang="en-US" altLang="zh-CN" dirty="0">
                <a:latin typeface="Times New Roman" panose="02020603050405020304" pitchFamily="18" charset="0"/>
                <a:ea typeface="宋体" panose="02010600030101010101" pitchFamily="2" charset="-122"/>
                <a:sym typeface="Symbol" panose="05050102010706020507" pitchFamily="18" charset="2"/>
              </a:rPr>
              <a:t> if their intersection is the empty set, namely </a:t>
            </a:r>
          </a:p>
          <a:p>
            <a:pPr algn="ctr">
              <a:spcBef>
                <a:spcPct val="40000"/>
              </a:spcBef>
              <a:buNone/>
            </a:pP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B</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Arial" panose="020B0604020202020204" pitchFamily="34" charset="0"/>
                <a:ea typeface="宋体" panose="02010600030101010101" pitchFamily="2" charset="-122"/>
                <a:sym typeface="Symbol" panose="05050102010706020507" pitchFamily="18" charset="2"/>
              </a:rPr>
              <a:t>Ø</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0772">
                                            <p:txEl>
                                              <p:pRg st="0" end="0"/>
                                            </p:txEl>
                                          </p:spTgt>
                                        </p:tgtEl>
                                        <p:attrNameLst>
                                          <p:attrName>style.visibility</p:attrName>
                                        </p:attrNameLst>
                                      </p:cBhvr>
                                      <p:to>
                                        <p:strVal val="visible"/>
                                      </p:to>
                                    </p:set>
                                    <p:animEffect transition="in" filter="strips(downRight)">
                                      <p:cBhvr>
                                        <p:cTn id="7" dur="500"/>
                                        <p:tgtEl>
                                          <p:spTgt spid="144077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40775"/>
                                        </p:tgtEl>
                                        <p:attrNameLst>
                                          <p:attrName>style.visibility</p:attrName>
                                        </p:attrNameLst>
                                      </p:cBhvr>
                                      <p:to>
                                        <p:strVal val="visible"/>
                                      </p:to>
                                    </p:set>
                                    <p:animEffect transition="in" filter="wipe(left)">
                                      <p:cBhvr>
                                        <p:cTn id="11" dur="500"/>
                                        <p:tgtEl>
                                          <p:spTgt spid="144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29</a:t>
            </a:fld>
            <a:endParaRPr lang="zh-CN" altLang="en-US" sz="1400" b="0" dirty="0">
              <a:latin typeface="Arial" panose="020B0604020202020204" pitchFamily="34" charset="0"/>
              <a:ea typeface="宋体" panose="02010600030101010101" pitchFamily="2" charset="-122"/>
            </a:endParaRPr>
          </a:p>
        </p:txBody>
      </p:sp>
      <p:sp>
        <p:nvSpPr>
          <p:cNvPr id="1442818" name="Text Box 2"/>
          <p:cNvSpPr txBox="1">
            <a:spLocks noChangeArrowheads="1"/>
          </p:cNvSpPr>
          <p:nvPr/>
        </p:nvSpPr>
        <p:spPr bwMode="auto">
          <a:xfrm>
            <a:off x="1919288" y="765175"/>
            <a:ext cx="8229600" cy="460375"/>
          </a:xfrm>
          <a:prstGeom prst="rect">
            <a:avLst/>
          </a:prstGeom>
          <a:noFill/>
          <a:ln w="9525">
            <a:noFill/>
            <a:miter lim="800000"/>
          </a:ln>
          <a:effectLst/>
        </p:spPr>
        <p:txBody>
          <a:bodyPr>
            <a:spAutoFit/>
          </a:bodyPr>
          <a:lstStyle/>
          <a:p>
            <a:pPr marR="0" algn="just" defTabSz="914400">
              <a:spcBef>
                <a:spcPct val="40000"/>
              </a:spcBef>
              <a:buClrTx/>
              <a:buSzTx/>
              <a:buChar char="n"/>
              <a:defRPr/>
            </a:pPr>
            <a:r>
              <a:rPr kumimoji="1" lang="zh-CN" altLang="en-US"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The cardinality of the union of two finite sets: </a:t>
            </a:r>
          </a:p>
        </p:txBody>
      </p:sp>
      <p:graphicFrame>
        <p:nvGraphicFramePr>
          <p:cNvPr id="1442820" name="Object 4"/>
          <p:cNvGraphicFramePr>
            <a:graphicFrameLocks noChangeAspect="1"/>
          </p:cNvGraphicFramePr>
          <p:nvPr/>
        </p:nvGraphicFramePr>
        <p:xfrm>
          <a:off x="4381500" y="1785938"/>
          <a:ext cx="3133725" cy="357187"/>
        </p:xfrm>
        <a:graphic>
          <a:graphicData uri="http://schemas.openxmlformats.org/presentationml/2006/ole">
            <mc:AlternateContent xmlns:mc="http://schemas.openxmlformats.org/markup-compatibility/2006">
              <mc:Choice xmlns:v="urn:schemas-microsoft-com:vml" Requires="v">
                <p:oleObj spid="_x0000_s15421" r:id="rId4" imgW="1752600" imgH="203200" progId="Equation.3">
                  <p:embed/>
                </p:oleObj>
              </mc:Choice>
              <mc:Fallback>
                <p:oleObj r:id="rId4" imgW="1752600" imgH="203200" progId="Equation.3">
                  <p:embed/>
                  <p:pic>
                    <p:nvPicPr>
                      <p:cNvPr id="0" name="图片 3116"/>
                      <p:cNvPicPr/>
                      <p:nvPr/>
                    </p:nvPicPr>
                    <p:blipFill>
                      <a:blip r:embed="rId5"/>
                      <a:stretch>
                        <a:fillRect/>
                      </a:stretch>
                    </p:blipFill>
                    <p:spPr>
                      <a:xfrm>
                        <a:off x="4381500" y="1785938"/>
                        <a:ext cx="3133725" cy="357187"/>
                      </a:xfrm>
                      <a:prstGeom prst="rect">
                        <a:avLst/>
                      </a:prstGeom>
                      <a:noFill/>
                      <a:ln w="38100">
                        <a:noFill/>
                        <a:miter/>
                      </a:ln>
                    </p:spPr>
                  </p:pic>
                </p:oleObj>
              </mc:Fallback>
            </mc:AlternateContent>
          </a:graphicData>
        </a:graphic>
      </p:graphicFrame>
      <p:graphicFrame>
        <p:nvGraphicFramePr>
          <p:cNvPr id="71684" name="Object 5"/>
          <p:cNvGraphicFramePr>
            <a:graphicFrameLocks noChangeAspect="1"/>
          </p:cNvGraphicFramePr>
          <p:nvPr/>
        </p:nvGraphicFramePr>
        <p:xfrm>
          <a:off x="4295775" y="2565400"/>
          <a:ext cx="3429000" cy="2497138"/>
        </p:xfrm>
        <a:graphic>
          <a:graphicData uri="http://schemas.openxmlformats.org/presentationml/2006/ole">
            <mc:AlternateContent xmlns:mc="http://schemas.openxmlformats.org/markup-compatibility/2006">
              <mc:Choice xmlns:v="urn:schemas-microsoft-com:vml" Requires="v">
                <p:oleObj spid="_x0000_s15422" r:id="rId6" imgW="2009775" imgH="1524000" progId="Paint.Picture">
                  <p:embed/>
                </p:oleObj>
              </mc:Choice>
              <mc:Fallback>
                <p:oleObj r:id="rId6" imgW="2009775" imgH="1524000" progId="Paint.Picture">
                  <p:embed/>
                  <p:pic>
                    <p:nvPicPr>
                      <p:cNvPr id="0" name="图片 3117"/>
                      <p:cNvPicPr/>
                      <p:nvPr/>
                    </p:nvPicPr>
                    <p:blipFill>
                      <a:blip r:embed="rId7"/>
                      <a:stretch>
                        <a:fillRect/>
                      </a:stretch>
                    </p:blipFill>
                    <p:spPr>
                      <a:xfrm>
                        <a:off x="4295775" y="2565400"/>
                        <a:ext cx="3429000" cy="2497138"/>
                      </a:xfrm>
                      <a:prstGeom prst="rect">
                        <a:avLst/>
                      </a:prstGeom>
                      <a:noFill/>
                      <a:ln w="28575" cap="flat" cmpd="sng">
                        <a:solidFill>
                          <a:schemeClr val="tx1"/>
                        </a:solidFill>
                        <a:prstDash val="solid"/>
                        <a:miter/>
                        <a:headEnd type="none" w="med" len="med"/>
                        <a:tailEnd type="none" w="med" len="med"/>
                      </a:ln>
                    </p:spPr>
                  </p:pic>
                </p:oleObj>
              </mc:Fallback>
            </mc:AlternateContent>
          </a:graphicData>
        </a:graphic>
      </p:graphicFrame>
      <p:sp>
        <p:nvSpPr>
          <p:cNvPr id="71685" name="Text Box 6"/>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2820"/>
                                        </p:tgtEl>
                                        <p:attrNameLst>
                                          <p:attrName>style.visibility</p:attrName>
                                        </p:attrNameLst>
                                      </p:cBhvr>
                                      <p:to>
                                        <p:strVal val="visible"/>
                                      </p:to>
                                    </p:set>
                                    <p:animEffect transition="in" filter="wipe(left)">
                                      <p:cBhvr>
                                        <p:cTn id="7" dur="500"/>
                                        <p:tgtEl>
                                          <p:spTgt spid="144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custDataLst>
              <p:tags r:id="rId1"/>
            </p:custDataLst>
          </p:nvPr>
        </p:nvSpPr>
        <p:spPr>
          <a:xfrm>
            <a:off x="461963" y="574675"/>
            <a:ext cx="10972800" cy="676275"/>
          </a:xfrm>
          <a:noFill/>
          <a:ln>
            <a:noFill/>
          </a:ln>
        </p:spPr>
        <p:txBody>
          <a:bodyPr anchor="t" anchorCtr="0"/>
          <a:lstStyle/>
          <a:p>
            <a:r>
              <a:rPr lang="zh-CN" altLang="en-US">
                <a:latin typeface="黑体" panose="02010609060101010101" charset="-122"/>
                <a:ea typeface="黑体" panose="02010609060101010101" charset="-122"/>
              </a:rPr>
              <a:t>集合的历史</a:t>
            </a:r>
          </a:p>
        </p:txBody>
      </p:sp>
      <p:sp>
        <p:nvSpPr>
          <p:cNvPr id="26626" name="内容占位符 2"/>
          <p:cNvSpPr>
            <a:spLocks noGrp="1"/>
          </p:cNvSpPr>
          <p:nvPr>
            <p:ph idx="1"/>
            <p:custDataLst>
              <p:tags r:id="rId2"/>
            </p:custDataLst>
          </p:nvPr>
        </p:nvSpPr>
        <p:spPr>
          <a:noFill/>
          <a:ln>
            <a:noFill/>
          </a:ln>
        </p:spPr>
        <p:txBody>
          <a:bodyPr anchor="t" anchorCtr="0"/>
          <a:lstStyle/>
          <a:p>
            <a:pPr marL="0" indent="0">
              <a:buNone/>
            </a:pPr>
            <a:r>
              <a:rPr lang="en-US" altLang="zh-CN" sz="2400"/>
              <a:t>Georg Cantor (</a:t>
            </a:r>
            <a:r>
              <a:rPr lang="zh-CN" altLang="en-US" sz="2400"/>
              <a:t>康托</a:t>
            </a:r>
            <a:r>
              <a:rPr lang="en-US" altLang="zh-CN" sz="2400"/>
              <a:t>)</a:t>
            </a:r>
          </a:p>
          <a:p>
            <a:pPr marL="0" indent="0">
              <a:buNone/>
            </a:pPr>
            <a:r>
              <a:rPr lang="en-US" altLang="zh-CN" sz="2400"/>
              <a:t>The history of set theory: one person, </a:t>
            </a:r>
            <a:r>
              <a:rPr lang="en-US" altLang="zh-CN" sz="2400" b="1">
                <a:solidFill>
                  <a:srgbClr val="FF0000"/>
                </a:solidFill>
              </a:rPr>
              <a:t>Georg Cantor</a:t>
            </a:r>
            <a:endParaRPr lang="en-US" altLang="zh-CN" sz="2400"/>
          </a:p>
          <a:p>
            <a:pPr marL="0" indent="0">
              <a:buNone/>
            </a:pPr>
            <a:r>
              <a:rPr lang="en-US" altLang="zh-CN" sz="2400"/>
              <a:t>Most most other areas of mathematics: a group envolves</a:t>
            </a:r>
          </a:p>
          <a:p>
            <a:pPr marL="0" indent="0">
              <a:buNone/>
            </a:pPr>
            <a:endParaRPr lang="en-US" altLang="zh-CN" sz="2400"/>
          </a:p>
          <a:p>
            <a:pPr marL="0" indent="0">
              <a:buNone/>
            </a:pPr>
            <a:r>
              <a:rPr lang="en-US" altLang="zh-CN" sz="2400" b="1"/>
              <a:t>对角线法:</a:t>
            </a:r>
          </a:p>
          <a:p>
            <a:pPr marL="0" indent="0">
              <a:buNone/>
            </a:pPr>
            <a:r>
              <a:rPr lang="en-US" altLang="zh-CN" sz="2400"/>
              <a:t>康托用对角线法证明了实数集与自然数集不等势，从而在历史上第一次提出“无穷集合也存在不同的大小”这种观点，由此才产生出后来的</a:t>
            </a:r>
            <a:r>
              <a:rPr lang="en-US" altLang="zh-CN" sz="2400" b="1">
                <a:solidFill>
                  <a:srgbClr val="FF0000"/>
                </a:solidFill>
              </a:rPr>
              <a:t>公理集合论</a:t>
            </a:r>
            <a:r>
              <a:rPr lang="en-US" altLang="zh-CN" sz="2400"/>
              <a:t>。</a:t>
            </a:r>
            <a:br>
              <a:rPr lang="en-US" altLang="zh-CN" sz="2400"/>
            </a:br>
            <a:br>
              <a:rPr lang="en-US" altLang="zh-CN" sz="2400"/>
            </a:br>
            <a:r>
              <a:rPr lang="en-US" altLang="zh-CN" sz="2400"/>
              <a:t>现代集合论其实就是对无穷集合的研究</a:t>
            </a:r>
          </a:p>
          <a:p>
            <a:pPr marL="0" indent="0">
              <a:buNone/>
            </a:pPr>
            <a:r>
              <a:rPr lang="en-US" altLang="zh-CN" sz="2400"/>
              <a:t>“不可数集”这个概念大概也就一百多年的历史</a:t>
            </a:r>
          </a:p>
          <a:p>
            <a:pPr marL="0" indent="0">
              <a:buNone/>
            </a:pPr>
            <a:r>
              <a:rPr lang="en-US" altLang="zh-CN" sz="2400"/>
              <a:t>在柯西或者傅立叶的时代，没什么“不可数集”“连续统假设”概念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30</a:t>
            </a:fld>
            <a:endParaRPr lang="zh-CN" altLang="en-US" sz="1400" b="0" dirty="0">
              <a:latin typeface="Arial" panose="020B0604020202020204" pitchFamily="34" charset="0"/>
              <a:ea typeface="宋体" panose="02010600030101010101" pitchFamily="2" charset="-122"/>
            </a:endParaRPr>
          </a:p>
        </p:txBody>
      </p:sp>
      <p:sp>
        <p:nvSpPr>
          <p:cNvPr id="73730" name="Text Box 2"/>
          <p:cNvSpPr txBox="1"/>
          <p:nvPr/>
        </p:nvSpPr>
        <p:spPr>
          <a:xfrm>
            <a:off x="609600" y="685800"/>
            <a:ext cx="8001000" cy="460375"/>
          </a:xfrm>
          <a:prstGeom prst="rect">
            <a:avLst/>
          </a:prstGeom>
          <a:noFill/>
          <a:ln w="9525">
            <a:noFill/>
          </a:ln>
        </p:spPr>
        <p:txBody>
          <a:bodyPr anchor="t" anchorCtr="0">
            <a:spAutoFit/>
          </a:bodyPr>
          <a:lstStyle/>
          <a:p>
            <a:pPr>
              <a:spcBef>
                <a:spcPct val="40000"/>
              </a:spcBef>
              <a:buNone/>
            </a:pPr>
            <a:r>
              <a:rPr lang="en-US" altLang="zh-CN" dirty="0">
                <a:solidFill>
                  <a:srgbClr val="9900CC"/>
                </a:solidFill>
                <a:latin typeface="Times New Roman" panose="02020603050405020304" pitchFamily="18" charset="0"/>
                <a:ea typeface="宋体" panose="02010600030101010101" pitchFamily="2" charset="-122"/>
                <a:sym typeface="Symbol" panose="05050102010706020507" pitchFamily="18" charset="2"/>
              </a:rPr>
              <a:t>3) Difference of A and B </a:t>
            </a:r>
          </a:p>
        </p:txBody>
      </p:sp>
      <p:graphicFrame>
        <p:nvGraphicFramePr>
          <p:cNvPr id="73731" name="Object 4"/>
          <p:cNvGraphicFramePr>
            <a:graphicFrameLocks noChangeAspect="1"/>
          </p:cNvGraphicFramePr>
          <p:nvPr/>
        </p:nvGraphicFramePr>
        <p:xfrm>
          <a:off x="2514600" y="1600200"/>
          <a:ext cx="3508375" cy="428625"/>
        </p:xfrm>
        <a:graphic>
          <a:graphicData uri="http://schemas.openxmlformats.org/presentationml/2006/ole">
            <mc:AlternateContent xmlns:mc="http://schemas.openxmlformats.org/markup-compatibility/2006">
              <mc:Choice xmlns:v="urn:schemas-microsoft-com:vml" Requires="v">
                <p:oleObj spid="_x0000_s16445" r:id="rId4" imgW="1637665" imgH="203200" progId="Equation.3">
                  <p:embed/>
                </p:oleObj>
              </mc:Choice>
              <mc:Fallback>
                <p:oleObj r:id="rId4" imgW="1637665" imgH="203200" progId="Equation.3">
                  <p:embed/>
                  <p:pic>
                    <p:nvPicPr>
                      <p:cNvPr id="0" name="图片 3118"/>
                      <p:cNvPicPr/>
                      <p:nvPr/>
                    </p:nvPicPr>
                    <p:blipFill>
                      <a:blip r:embed="rId5"/>
                      <a:stretch>
                        <a:fillRect/>
                      </a:stretch>
                    </p:blipFill>
                    <p:spPr>
                      <a:xfrm>
                        <a:off x="2514600" y="1600200"/>
                        <a:ext cx="3508375" cy="428625"/>
                      </a:xfrm>
                      <a:prstGeom prst="rect">
                        <a:avLst/>
                      </a:prstGeom>
                      <a:noFill/>
                      <a:ln w="38100">
                        <a:noFill/>
                        <a:miter/>
                      </a:ln>
                    </p:spPr>
                  </p:pic>
                </p:oleObj>
              </mc:Fallback>
            </mc:AlternateContent>
          </a:graphicData>
        </a:graphic>
      </p:graphicFrame>
      <p:grpSp>
        <p:nvGrpSpPr>
          <p:cNvPr id="73732" name="Group 5"/>
          <p:cNvGrpSpPr/>
          <p:nvPr/>
        </p:nvGrpSpPr>
        <p:grpSpPr>
          <a:xfrm>
            <a:off x="4572000" y="2667000"/>
            <a:ext cx="2971800" cy="2362200"/>
            <a:chOff x="1344" y="2358"/>
            <a:chExt cx="2016" cy="1530"/>
          </a:xfrm>
        </p:grpSpPr>
        <p:graphicFrame>
          <p:nvGraphicFramePr>
            <p:cNvPr id="73733" name="Object 6"/>
            <p:cNvGraphicFramePr>
              <a:graphicFrameLocks noChangeAspect="1"/>
            </p:cNvGraphicFramePr>
            <p:nvPr/>
          </p:nvGraphicFramePr>
          <p:xfrm>
            <a:off x="1344" y="2358"/>
            <a:ext cx="2016" cy="1530"/>
          </p:xfrm>
          <a:graphic>
            <a:graphicData uri="http://schemas.openxmlformats.org/presentationml/2006/ole">
              <mc:AlternateContent xmlns:mc="http://schemas.openxmlformats.org/markup-compatibility/2006">
                <mc:Choice xmlns:v="urn:schemas-microsoft-com:vml" Requires="v">
                  <p:oleObj spid="_x0000_s16446" r:id="rId6" imgW="1819275" imgH="1381125" progId="Paint.Picture">
                    <p:embed/>
                  </p:oleObj>
                </mc:Choice>
                <mc:Fallback>
                  <p:oleObj r:id="rId6" imgW="1819275" imgH="1381125" progId="Paint.Picture">
                    <p:embed/>
                    <p:pic>
                      <p:nvPicPr>
                        <p:cNvPr id="0" name="图片 3119"/>
                        <p:cNvPicPr/>
                        <p:nvPr/>
                      </p:nvPicPr>
                      <p:blipFill>
                        <a:blip r:embed="rId7"/>
                        <a:stretch>
                          <a:fillRect/>
                        </a:stretch>
                      </p:blipFill>
                      <p:spPr>
                        <a:xfrm>
                          <a:off x="1344" y="2358"/>
                          <a:ext cx="2016" cy="1530"/>
                        </a:xfrm>
                        <a:prstGeom prst="rect">
                          <a:avLst/>
                        </a:prstGeom>
                        <a:noFill/>
                        <a:ln w="38100" cap="flat" cmpd="sng">
                          <a:solidFill>
                            <a:schemeClr val="tx1"/>
                          </a:solidFill>
                          <a:prstDash val="solid"/>
                          <a:miter/>
                          <a:headEnd type="none" w="med" len="med"/>
                          <a:tailEnd type="none" w="med" len="med"/>
                        </a:ln>
                      </p:spPr>
                    </p:pic>
                  </p:oleObj>
                </mc:Fallback>
              </mc:AlternateContent>
            </a:graphicData>
          </a:graphic>
        </p:graphicFrame>
        <p:sp>
          <p:nvSpPr>
            <p:cNvPr id="73734" name="Text Box 7"/>
            <p:cNvSpPr txBox="1"/>
            <p:nvPr/>
          </p:nvSpPr>
          <p:spPr>
            <a:xfrm>
              <a:off x="1776" y="2832"/>
              <a:ext cx="336" cy="298"/>
            </a:xfrm>
            <a:prstGeom prst="rect">
              <a:avLst/>
            </a:prstGeom>
            <a:solidFill>
              <a:srgbClr val="FFFFFF"/>
            </a:solidFill>
            <a:ln w="9525">
              <a:noFill/>
            </a:ln>
          </p:spPr>
          <p:txBody>
            <a:bodyPr anchor="t" anchorCtr="0">
              <a:spAutoFit/>
            </a:bodyPr>
            <a:lstStyle/>
            <a:p>
              <a:pPr algn="ctr">
                <a:buFontTx/>
                <a:buNone/>
              </a:pPr>
              <a:r>
                <a:rPr lang="en-US" altLang="zh-CN" b="0" dirty="0">
                  <a:latin typeface="Times New Roman" panose="02020603050405020304" pitchFamily="18" charset="0"/>
                  <a:ea typeface="宋体" panose="02010600030101010101" pitchFamily="2" charset="-122"/>
                </a:rPr>
                <a:t>B</a:t>
              </a:r>
            </a:p>
          </p:txBody>
        </p:sp>
        <p:sp>
          <p:nvSpPr>
            <p:cNvPr id="73735" name="Text Box 8"/>
            <p:cNvSpPr txBox="1"/>
            <p:nvPr/>
          </p:nvSpPr>
          <p:spPr>
            <a:xfrm>
              <a:off x="2640" y="2832"/>
              <a:ext cx="336" cy="298"/>
            </a:xfrm>
            <a:prstGeom prst="rect">
              <a:avLst/>
            </a:prstGeom>
            <a:solidFill>
              <a:srgbClr val="409C9A"/>
            </a:solidFill>
            <a:ln w="9525">
              <a:noFill/>
            </a:ln>
          </p:spPr>
          <p:txBody>
            <a:bodyPr anchor="t" anchorCtr="0">
              <a:spAutoFit/>
            </a:bodyPr>
            <a:lstStyle/>
            <a:p>
              <a:pPr algn="ctr">
                <a:buFontTx/>
                <a:buNone/>
              </a:pPr>
              <a:r>
                <a:rPr lang="en-US" altLang="zh-CN" b="0" dirty="0">
                  <a:latin typeface="Times New Roman" panose="02020603050405020304" pitchFamily="18" charset="0"/>
                  <a:ea typeface="宋体" panose="02010600030101010101" pitchFamily="2" charset="-122"/>
                </a:rPr>
                <a:t>A</a:t>
              </a:r>
            </a:p>
          </p:txBody>
        </p:sp>
        <p:sp>
          <p:nvSpPr>
            <p:cNvPr id="73736" name="Text Box 9"/>
            <p:cNvSpPr txBox="1"/>
            <p:nvPr/>
          </p:nvSpPr>
          <p:spPr>
            <a:xfrm>
              <a:off x="1920" y="3552"/>
              <a:ext cx="864" cy="298"/>
            </a:xfrm>
            <a:prstGeom prst="rect">
              <a:avLst/>
            </a:prstGeom>
            <a:solidFill>
              <a:srgbClr val="FFFFFF"/>
            </a:solidFill>
            <a:ln w="9525">
              <a:noFill/>
            </a:ln>
          </p:spPr>
          <p:txBody>
            <a:bodyPr anchor="t" anchorCtr="0">
              <a:spAutoFit/>
            </a:bodyPr>
            <a:lstStyle/>
            <a:p>
              <a:pPr algn="ctr">
                <a:buFontTx/>
                <a:buNone/>
              </a:pPr>
              <a:endParaRPr lang="zh-CN" altLang="en-US" b="0" dirty="0">
                <a:latin typeface="Times New Roman" panose="02020603050405020304" pitchFamily="18" charset="0"/>
                <a:ea typeface="宋体" panose="02010600030101010101" pitchFamily="2" charset="-122"/>
              </a:endParaRPr>
            </a:p>
          </p:txBody>
        </p:sp>
        <p:sp>
          <p:nvSpPr>
            <p:cNvPr id="73737" name="Text Box 10"/>
            <p:cNvSpPr txBox="1"/>
            <p:nvPr/>
          </p:nvSpPr>
          <p:spPr>
            <a:xfrm>
              <a:off x="1968" y="3552"/>
              <a:ext cx="672" cy="298"/>
            </a:xfrm>
            <a:prstGeom prst="rect">
              <a:avLst/>
            </a:prstGeom>
            <a:noFill/>
            <a:ln w="19050">
              <a:noFill/>
            </a:ln>
          </p:spPr>
          <p:txBody>
            <a:bodyPr anchor="t" anchorCtr="0">
              <a:spAutoFit/>
            </a:bodyPr>
            <a:lstStyle/>
            <a:p>
              <a:pPr algn="ctr">
                <a:buFontTx/>
                <a:buNone/>
              </a:pPr>
              <a:r>
                <a:rPr lang="en-US" altLang="zh-CN" dirty="0">
                  <a:latin typeface="Times New Roman" panose="02020603050405020304" pitchFamily="18" charset="0"/>
                  <a:ea typeface="宋体" panose="02010600030101010101" pitchFamily="2" charset="-122"/>
                </a:rPr>
                <a:t>A – B</a:t>
              </a:r>
            </a:p>
          </p:txBody>
        </p:sp>
      </p:grpSp>
      <p:sp>
        <p:nvSpPr>
          <p:cNvPr id="73738" name="Text Box 11"/>
          <p:cNvSpPr txBox="1"/>
          <p:nvPr/>
        </p:nvSpPr>
        <p:spPr>
          <a:xfrm>
            <a:off x="4546600" y="0"/>
            <a:ext cx="3022600" cy="522288"/>
          </a:xfrm>
          <a:prstGeom prst="rect">
            <a:avLst/>
          </a:prstGeom>
          <a:noFill/>
          <a:ln w="9525">
            <a:noFill/>
          </a:ln>
        </p:spPr>
        <p:txBody>
          <a:bodyPr wrap="square" anchor="t" anchorCtr="0">
            <a:spAutoFit/>
          </a:bodyPr>
          <a:lstStyle/>
          <a:p>
            <a:pPr algn="r">
              <a:buFontTx/>
              <a:buNone/>
            </a:pPr>
            <a:r>
              <a:rPr lang="en-US" altLang="zh-CN" sz="2800" b="0" dirty="0">
                <a:latin typeface="Times New Roman" panose="02020603050405020304" pitchFamily="18" charset="0"/>
                <a:ea typeface="宋体" panose="02010600030101010101" pitchFamily="2" charset="-122"/>
              </a:rPr>
              <a:t>2.2  Set Operations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31</a:t>
            </a:fld>
            <a:endParaRPr lang="zh-CN" altLang="en-US" sz="1400" b="0" dirty="0">
              <a:latin typeface="Arial" panose="020B0604020202020204" pitchFamily="34" charset="0"/>
              <a:ea typeface="宋体" panose="02010600030101010101" pitchFamily="2" charset="-122"/>
            </a:endParaRPr>
          </a:p>
        </p:txBody>
      </p:sp>
      <p:sp>
        <p:nvSpPr>
          <p:cNvPr id="75778" name="Text Box 2"/>
          <p:cNvSpPr txBox="1"/>
          <p:nvPr/>
        </p:nvSpPr>
        <p:spPr>
          <a:xfrm>
            <a:off x="2133600" y="685800"/>
            <a:ext cx="8001000" cy="460375"/>
          </a:xfrm>
          <a:prstGeom prst="rect">
            <a:avLst/>
          </a:prstGeom>
          <a:noFill/>
          <a:ln w="9525">
            <a:noFill/>
          </a:ln>
        </p:spPr>
        <p:txBody>
          <a:bodyPr anchor="t" anchorCtr="0">
            <a:spAutoFit/>
          </a:bodyPr>
          <a:lstStyle/>
          <a:p>
            <a:pPr>
              <a:spcBef>
                <a:spcPct val="40000"/>
              </a:spcBef>
              <a:buNone/>
            </a:pPr>
            <a:r>
              <a:rPr lang="en-US" altLang="zh-CN" dirty="0">
                <a:solidFill>
                  <a:srgbClr val="9900CC"/>
                </a:solidFill>
                <a:latin typeface="Times New Roman" panose="02020603050405020304" pitchFamily="18" charset="0"/>
                <a:ea typeface="宋体" panose="02010600030101010101" pitchFamily="2" charset="-122"/>
                <a:sym typeface="Symbol" panose="05050102010706020507" pitchFamily="18" charset="2"/>
              </a:rPr>
              <a:t>4)  the complement of a set </a:t>
            </a:r>
          </a:p>
        </p:txBody>
      </p:sp>
      <p:graphicFrame>
        <p:nvGraphicFramePr>
          <p:cNvPr id="75779" name="Object 4"/>
          <p:cNvGraphicFramePr>
            <a:graphicFrameLocks noChangeAspect="1"/>
          </p:cNvGraphicFramePr>
          <p:nvPr/>
        </p:nvGraphicFramePr>
        <p:xfrm>
          <a:off x="3451225" y="1447800"/>
          <a:ext cx="2579688" cy="430213"/>
        </p:xfrm>
        <a:graphic>
          <a:graphicData uri="http://schemas.openxmlformats.org/presentationml/2006/ole">
            <mc:AlternateContent xmlns:mc="http://schemas.openxmlformats.org/markup-compatibility/2006">
              <mc:Choice xmlns:v="urn:schemas-microsoft-com:vml" Requires="v">
                <p:oleObj spid="_x0000_s17499" r:id="rId4" imgW="1485900" imgH="241300" progId="Equation.3">
                  <p:embed/>
                </p:oleObj>
              </mc:Choice>
              <mc:Fallback>
                <p:oleObj r:id="rId4" imgW="1485900" imgH="241300" progId="Equation.3">
                  <p:embed/>
                  <p:pic>
                    <p:nvPicPr>
                      <p:cNvPr id="0" name="图片 3077"/>
                      <p:cNvPicPr/>
                      <p:nvPr/>
                    </p:nvPicPr>
                    <p:blipFill>
                      <a:blip r:embed="rId5"/>
                      <a:stretch>
                        <a:fillRect/>
                      </a:stretch>
                    </p:blipFill>
                    <p:spPr>
                      <a:xfrm>
                        <a:off x="3451225" y="1447800"/>
                        <a:ext cx="2579688" cy="430213"/>
                      </a:xfrm>
                      <a:prstGeom prst="rect">
                        <a:avLst/>
                      </a:prstGeom>
                      <a:noFill/>
                      <a:ln w="38100">
                        <a:noFill/>
                        <a:miter/>
                      </a:ln>
                    </p:spPr>
                  </p:pic>
                </p:oleObj>
              </mc:Fallback>
            </mc:AlternateContent>
          </a:graphicData>
        </a:graphic>
      </p:graphicFrame>
      <p:grpSp>
        <p:nvGrpSpPr>
          <p:cNvPr id="75780" name="Group 5"/>
          <p:cNvGrpSpPr/>
          <p:nvPr/>
        </p:nvGrpSpPr>
        <p:grpSpPr>
          <a:xfrm>
            <a:off x="7239000" y="990600"/>
            <a:ext cx="3124200" cy="2133600"/>
            <a:chOff x="672" y="1392"/>
            <a:chExt cx="2256" cy="1488"/>
          </a:xfrm>
        </p:grpSpPr>
        <p:sp>
          <p:nvSpPr>
            <p:cNvPr id="75781" name="Rectangle 6"/>
            <p:cNvSpPr/>
            <p:nvPr/>
          </p:nvSpPr>
          <p:spPr>
            <a:xfrm>
              <a:off x="672" y="1392"/>
              <a:ext cx="2256" cy="1488"/>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75782" name="Oval 7"/>
            <p:cNvSpPr/>
            <p:nvPr/>
          </p:nvSpPr>
          <p:spPr>
            <a:xfrm>
              <a:off x="1294" y="1593"/>
              <a:ext cx="973" cy="1005"/>
            </a:xfrm>
            <a:prstGeom prst="ellipse">
              <a:avLst/>
            </a:prstGeom>
            <a:solidFill>
              <a:srgbClr val="FFFFFF"/>
            </a:solidFill>
            <a:ln w="28575" cap="flat" cmpd="sng">
              <a:solidFill>
                <a:schemeClr val="tx1"/>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75783" name="Text Box 8"/>
            <p:cNvSpPr txBox="1"/>
            <p:nvPr/>
          </p:nvSpPr>
          <p:spPr>
            <a:xfrm>
              <a:off x="1683" y="1995"/>
              <a:ext cx="389" cy="321"/>
            </a:xfrm>
            <a:prstGeom prst="rect">
              <a:avLst/>
            </a:prstGeom>
            <a:solidFill>
              <a:srgbClr val="FFFFFF"/>
            </a:solidFill>
            <a:ln w="9525">
              <a:noFill/>
            </a:ln>
          </p:spPr>
          <p:txBody>
            <a:bodyPr anchor="t" anchorCtr="0">
              <a:spAutoFit/>
            </a:bodyPr>
            <a:lstStyle/>
            <a:p>
              <a:pPr>
                <a:buFontTx/>
                <a:buNone/>
              </a:pPr>
              <a:r>
                <a:rPr lang="en-US" altLang="zh-CN" b="0" dirty="0">
                  <a:latin typeface="Times New Roman" panose="02020603050405020304" pitchFamily="18" charset="0"/>
                  <a:ea typeface="宋体" panose="02010600030101010101" pitchFamily="2" charset="-122"/>
                </a:rPr>
                <a:t>A</a:t>
              </a:r>
            </a:p>
          </p:txBody>
        </p:sp>
      </p:grpSp>
      <p:sp>
        <p:nvSpPr>
          <p:cNvPr id="75784" name="Text Box 9"/>
          <p:cNvSpPr txBox="1"/>
          <p:nvPr/>
        </p:nvSpPr>
        <p:spPr>
          <a:xfrm>
            <a:off x="2362200" y="3124200"/>
            <a:ext cx="8001000" cy="460375"/>
          </a:xfrm>
          <a:prstGeom prst="rect">
            <a:avLst/>
          </a:prstGeom>
          <a:noFill/>
          <a:ln w="9525">
            <a:noFill/>
          </a:ln>
        </p:spPr>
        <p:txBody>
          <a:bodyPr anchor="t" anchorCtr="0">
            <a:spAutoFit/>
          </a:bodyPr>
          <a:lstStyle/>
          <a:p>
            <a:pPr marL="457200" indent="-457200">
              <a:spcBef>
                <a:spcPct val="20000"/>
              </a:spcBef>
              <a:buFontTx/>
              <a:buNone/>
            </a:pPr>
            <a:r>
              <a:rPr lang="zh-CN" altLang="en-US" dirty="0">
                <a:solidFill>
                  <a:srgbClr val="FF3300"/>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Note:</a:t>
            </a:r>
            <a:r>
              <a:rPr lang="en-US" altLang="zh-CN" dirty="0">
                <a:solidFill>
                  <a:srgbClr val="FF3300"/>
                </a:solidFill>
                <a:latin typeface="Arial" panose="020B0604020202020204" pitchFamily="34" charset="0"/>
                <a:ea typeface="宋体" panose="02010600030101010101" pitchFamily="2" charset="-122"/>
              </a:rPr>
              <a:t> </a:t>
            </a:r>
          </a:p>
        </p:txBody>
      </p:sp>
      <p:graphicFrame>
        <p:nvGraphicFramePr>
          <p:cNvPr id="75785" name="Object 10"/>
          <p:cNvGraphicFramePr>
            <a:graphicFrameLocks noChangeAspect="1"/>
          </p:cNvGraphicFramePr>
          <p:nvPr/>
        </p:nvGraphicFramePr>
        <p:xfrm>
          <a:off x="3690938" y="3154363"/>
          <a:ext cx="1541462" cy="407987"/>
        </p:xfrm>
        <a:graphic>
          <a:graphicData uri="http://schemas.openxmlformats.org/presentationml/2006/ole">
            <mc:AlternateContent xmlns:mc="http://schemas.openxmlformats.org/markup-compatibility/2006">
              <mc:Choice xmlns:v="urn:schemas-microsoft-com:vml" Requires="v">
                <p:oleObj spid="_x0000_s17500" r:id="rId6" imgW="889000" imgH="228600" progId="Equation.3">
                  <p:embed/>
                </p:oleObj>
              </mc:Choice>
              <mc:Fallback>
                <p:oleObj r:id="rId6" imgW="889000" imgH="228600" progId="Equation.3">
                  <p:embed/>
                  <p:pic>
                    <p:nvPicPr>
                      <p:cNvPr id="0" name="图片 3076"/>
                      <p:cNvPicPr/>
                      <p:nvPr/>
                    </p:nvPicPr>
                    <p:blipFill>
                      <a:blip r:embed="rId7"/>
                      <a:stretch>
                        <a:fillRect/>
                      </a:stretch>
                    </p:blipFill>
                    <p:spPr>
                      <a:xfrm>
                        <a:off x="3690938" y="3154363"/>
                        <a:ext cx="1541462" cy="407987"/>
                      </a:xfrm>
                      <a:prstGeom prst="rect">
                        <a:avLst/>
                      </a:prstGeom>
                      <a:noFill/>
                      <a:ln w="38100">
                        <a:noFill/>
                        <a:miter/>
                      </a:ln>
                    </p:spPr>
                  </p:pic>
                </p:oleObj>
              </mc:Fallback>
            </mc:AlternateContent>
          </a:graphicData>
        </a:graphic>
      </p:graphicFrame>
      <p:sp>
        <p:nvSpPr>
          <p:cNvPr id="1446923" name="Text Box 11"/>
          <p:cNvSpPr txBox="1"/>
          <p:nvPr/>
        </p:nvSpPr>
        <p:spPr>
          <a:xfrm>
            <a:off x="2209800" y="4038600"/>
            <a:ext cx="8001000" cy="460375"/>
          </a:xfrm>
          <a:prstGeom prst="rect">
            <a:avLst/>
          </a:prstGeom>
          <a:noFill/>
          <a:ln w="9525">
            <a:noFill/>
          </a:ln>
        </p:spPr>
        <p:txBody>
          <a:bodyPr anchor="t" anchorCtr="0">
            <a:spAutoFit/>
          </a:bodyPr>
          <a:lstStyle/>
          <a:p>
            <a:pPr>
              <a:spcBef>
                <a:spcPct val="40000"/>
              </a:spcBef>
              <a:buNone/>
            </a:pPr>
            <a:r>
              <a:rPr lang="en-US" altLang="zh-CN" dirty="0">
                <a:solidFill>
                  <a:srgbClr val="9900CC"/>
                </a:solidFill>
                <a:latin typeface="Times New Roman" panose="02020603050405020304" pitchFamily="18" charset="0"/>
                <a:ea typeface="宋体" panose="02010600030101010101" pitchFamily="2" charset="-122"/>
                <a:sym typeface="Symbol" panose="05050102010706020507" pitchFamily="18" charset="2"/>
              </a:rPr>
              <a:t>5) Symmetric difference</a:t>
            </a:r>
            <a:r>
              <a:rPr lang="en-US" altLang="zh-CN" dirty="0">
                <a:solidFill>
                  <a:srgbClr val="FF9933"/>
                </a:solidFill>
                <a:latin typeface="宋体" panose="02010600030101010101" pitchFamily="2" charset="-122"/>
                <a:ea typeface="宋体" panose="02010600030101010101" pitchFamily="2" charset="-122"/>
                <a:sym typeface="Symbol" panose="05050102010706020507" pitchFamily="18" charset="2"/>
              </a:rPr>
              <a:t> </a:t>
            </a:r>
            <a:r>
              <a:rPr lang="en-US" altLang="zh-CN" dirty="0">
                <a:solidFill>
                  <a:srgbClr val="FF9933"/>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1446924" name="Object 12"/>
          <p:cNvGraphicFramePr>
            <a:graphicFrameLocks noChangeAspect="1"/>
          </p:cNvGraphicFramePr>
          <p:nvPr/>
        </p:nvGraphicFramePr>
        <p:xfrm>
          <a:off x="3592513" y="4800600"/>
          <a:ext cx="3570287" cy="428625"/>
        </p:xfrm>
        <a:graphic>
          <a:graphicData uri="http://schemas.openxmlformats.org/presentationml/2006/ole">
            <mc:AlternateContent xmlns:mc="http://schemas.openxmlformats.org/markup-compatibility/2006">
              <mc:Choice xmlns:v="urn:schemas-microsoft-com:vml" Requires="v">
                <p:oleObj spid="_x0000_s17501" r:id="rId8" imgW="1663700" imgH="203200" progId="Equation.3">
                  <p:embed/>
                </p:oleObj>
              </mc:Choice>
              <mc:Fallback>
                <p:oleObj r:id="rId8" imgW="1663700" imgH="203200" progId="Equation.3">
                  <p:embed/>
                  <p:pic>
                    <p:nvPicPr>
                      <p:cNvPr id="0" name="图片 3075"/>
                      <p:cNvPicPr/>
                      <p:nvPr/>
                    </p:nvPicPr>
                    <p:blipFill>
                      <a:blip r:embed="rId9"/>
                      <a:stretch>
                        <a:fillRect/>
                      </a:stretch>
                    </p:blipFill>
                    <p:spPr>
                      <a:xfrm>
                        <a:off x="3592513" y="4800600"/>
                        <a:ext cx="3570287" cy="428625"/>
                      </a:xfrm>
                      <a:prstGeom prst="rect">
                        <a:avLst/>
                      </a:prstGeom>
                      <a:noFill/>
                      <a:ln w="38100">
                        <a:noFill/>
                        <a:miter/>
                      </a:ln>
                    </p:spPr>
                  </p:pic>
                </p:oleObj>
              </mc:Fallback>
            </mc:AlternateContent>
          </a:graphicData>
        </a:graphic>
      </p:graphicFrame>
      <p:sp>
        <p:nvSpPr>
          <p:cNvPr id="75788" name="Text Box 13"/>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
        <p:nvSpPr>
          <p:cNvPr id="75789" name="TextBox 13"/>
          <p:cNvSpPr txBox="1"/>
          <p:nvPr/>
        </p:nvSpPr>
        <p:spPr>
          <a:xfrm>
            <a:off x="2452688" y="2143125"/>
            <a:ext cx="4572000" cy="460375"/>
          </a:xfrm>
          <a:prstGeom prst="rect">
            <a:avLst/>
          </a:prstGeom>
          <a:noFill/>
          <a:ln w="9525">
            <a:noFill/>
          </a:ln>
        </p:spPr>
        <p:txBody>
          <a:bodyPr anchor="t" anchorCtr="0">
            <a:spAutoFit/>
          </a:bodyPr>
          <a:lstStyle/>
          <a:p>
            <a:pPr eaLnBrk="0" hangingPunct="0">
              <a:buNone/>
            </a:pPr>
            <a:r>
              <a:rPr lang="en-US" altLang="zh-CN" dirty="0">
                <a:latin typeface="Times New Roman" panose="02020603050405020304" pitchFamily="18" charset="0"/>
              </a:rPr>
              <a:t>Where </a:t>
            </a:r>
            <a:r>
              <a:rPr lang="en-US" altLang="zh-CN" i="1" dirty="0">
                <a:latin typeface="Times New Roman" panose="02020603050405020304" pitchFamily="18" charset="0"/>
              </a:rPr>
              <a:t>U</a:t>
            </a:r>
            <a:r>
              <a:rPr lang="en-US" altLang="zh-CN" dirty="0">
                <a:latin typeface="Times New Roman" panose="02020603050405020304" pitchFamily="18" charset="0"/>
              </a:rPr>
              <a:t> is the universal set</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6923">
                                            <p:txEl>
                                              <p:pRg st="0" end="0"/>
                                            </p:txEl>
                                          </p:spTgt>
                                        </p:tgtEl>
                                        <p:attrNameLst>
                                          <p:attrName>style.visibility</p:attrName>
                                        </p:attrNameLst>
                                      </p:cBhvr>
                                      <p:to>
                                        <p:strVal val="visible"/>
                                      </p:to>
                                    </p:set>
                                    <p:animEffect transition="in" filter="strips(downRight)">
                                      <p:cBhvr>
                                        <p:cTn id="7" dur="500"/>
                                        <p:tgtEl>
                                          <p:spTgt spid="144692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46924"/>
                                        </p:tgtEl>
                                        <p:attrNameLst>
                                          <p:attrName>style.visibility</p:attrName>
                                        </p:attrNameLst>
                                      </p:cBhvr>
                                      <p:to>
                                        <p:strVal val="visible"/>
                                      </p:to>
                                    </p:set>
                                    <p:animEffect transition="in" filter="wipe(left)">
                                      <p:cBhvr>
                                        <p:cTn id="11" dur="500"/>
                                        <p:tgtEl>
                                          <p:spTgt spid="144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32</a:t>
            </a:fld>
            <a:endParaRPr lang="zh-CN" altLang="en-US" sz="1400" b="0" dirty="0">
              <a:latin typeface="Arial" panose="020B0604020202020204" pitchFamily="34" charset="0"/>
              <a:ea typeface="宋体" panose="02010600030101010101" pitchFamily="2" charset="-122"/>
            </a:endParaRPr>
          </a:p>
        </p:txBody>
      </p:sp>
      <p:sp>
        <p:nvSpPr>
          <p:cNvPr id="1448962" name="Text Box 2"/>
          <p:cNvSpPr txBox="1">
            <a:spLocks noChangeArrowheads="1"/>
          </p:cNvSpPr>
          <p:nvPr/>
        </p:nvSpPr>
        <p:spPr bwMode="auto">
          <a:xfrm>
            <a:off x="2063750" y="476250"/>
            <a:ext cx="39528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 Set Identities</a:t>
            </a:r>
            <a:r>
              <a:rPr kumimoji="1" lang="en-US" altLang="zh-CN"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1448963" name="Line 3"/>
          <p:cNvSpPr/>
          <p:nvPr/>
        </p:nvSpPr>
        <p:spPr>
          <a:xfrm flipV="1">
            <a:off x="2135188" y="908050"/>
            <a:ext cx="2090737" cy="14288"/>
          </a:xfrm>
          <a:prstGeom prst="line">
            <a:avLst/>
          </a:prstGeom>
          <a:ln w="38100" cap="flat" cmpd="sng">
            <a:solidFill>
              <a:srgbClr val="FF9900"/>
            </a:solidFill>
            <a:prstDash val="solid"/>
            <a:round/>
            <a:headEnd type="none" w="med" len="med"/>
            <a:tailEnd type="none" w="med" len="med"/>
          </a:ln>
        </p:spPr>
      </p:sp>
      <p:graphicFrame>
        <p:nvGraphicFramePr>
          <p:cNvPr id="1448965" name="Group 5"/>
          <p:cNvGraphicFramePr>
            <a:graphicFrameLocks noGrp="1"/>
          </p:cNvGraphicFramePr>
          <p:nvPr/>
        </p:nvGraphicFramePr>
        <p:xfrm>
          <a:off x="2495550" y="1052513"/>
          <a:ext cx="7543800" cy="5139055"/>
        </p:xfrm>
        <a:graphic>
          <a:graphicData uri="http://schemas.openxmlformats.org/drawingml/2006/table">
            <a:tbl>
              <a:tblPr/>
              <a:tblGrid>
                <a:gridCol w="4437380">
                  <a:extLst>
                    <a:ext uri="{9D8B030D-6E8A-4147-A177-3AD203B41FA5}">
                      <a16:colId xmlns:a16="http://schemas.microsoft.com/office/drawing/2014/main" val="20000"/>
                    </a:ext>
                  </a:extLst>
                </a:gridCol>
                <a:gridCol w="3106420">
                  <a:extLst>
                    <a:ext uri="{9D8B030D-6E8A-4147-A177-3AD203B41FA5}">
                      <a16:colId xmlns:a16="http://schemas.microsoft.com/office/drawing/2014/main" val="20001"/>
                    </a:ext>
                  </a:extLst>
                </a:gridCol>
              </a:tblGrid>
              <a:tr h="457200">
                <a:tc gridSpan="2">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Set Identities</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zh-CN"/>
                    </a:p>
                  </a:txBody>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rgbClr val="9900CC"/>
                          </a:solidFill>
                          <a:effectLst/>
                          <a:latin typeface="Arial" panose="020B0604020202020204" pitchFamily="34" charset="0"/>
                          <a:ea typeface="宋体" panose="02010600030101010101" pitchFamily="2" charset="-122"/>
                        </a:rPr>
                        <a:t>Identity</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rgbClr val="9900CC"/>
                          </a:solidFill>
                          <a:effectLst/>
                          <a:latin typeface="Arial" panose="020B0604020202020204" pitchFamily="34" charset="0"/>
                          <a:ea typeface="宋体" panose="02010600030101010101" pitchFamily="2" charset="-122"/>
                        </a:rPr>
                        <a:t>Name</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9624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U</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Identity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39624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U</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U</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Domination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404495">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Idempotent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39624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zh-CN" altLang="en-US" sz="2000" b="0" i="1"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Complementation law</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39624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Commutative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Associative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0" i="1"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Distributive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8"/>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endParaRP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ahoma" panose="020B0604030504040204" pitchFamily="34"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De Morgan</a:t>
                      </a:r>
                      <a:r>
                        <a:rPr kumimoji="0" lang="en-US" altLang="zh-CN" sz="2000" b="0" i="0" u="none" strike="noStrike" cap="none" normalizeH="0" baseline="0" dirty="0">
                          <a:ln>
                            <a:noFill/>
                          </a:ln>
                          <a:solidFill>
                            <a:schemeClr val="tx1"/>
                          </a:solidFill>
                          <a:effectLst/>
                          <a:latin typeface="Tahoma" panose="020B0604030504040204"/>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 laws</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9"/>
                  </a:ext>
                </a:extLst>
              </a:tr>
            </a:tbl>
          </a:graphicData>
        </a:graphic>
      </p:graphicFrame>
      <p:graphicFrame>
        <p:nvGraphicFramePr>
          <p:cNvPr id="77862" name="Object 39"/>
          <p:cNvGraphicFramePr>
            <a:graphicFrameLocks noChangeAspect="1"/>
          </p:cNvGraphicFramePr>
          <p:nvPr/>
        </p:nvGraphicFramePr>
        <p:xfrm>
          <a:off x="3503613" y="3068638"/>
          <a:ext cx="701675" cy="358775"/>
        </p:xfrm>
        <a:graphic>
          <a:graphicData uri="http://schemas.openxmlformats.org/presentationml/2006/ole">
            <mc:AlternateContent xmlns:mc="http://schemas.openxmlformats.org/markup-compatibility/2006">
              <mc:Choice xmlns:v="urn:schemas-microsoft-com:vml" Requires="v">
                <p:oleObj spid="_x0000_s18493" r:id="rId5" imgW="431800" imgH="215900" progId="Equation.3">
                  <p:embed/>
                </p:oleObj>
              </mc:Choice>
              <mc:Fallback>
                <p:oleObj r:id="rId5" imgW="431800" imgH="215900" progId="Equation.3">
                  <p:embed/>
                  <p:pic>
                    <p:nvPicPr>
                      <p:cNvPr id="0" name="图片 3120"/>
                      <p:cNvPicPr/>
                      <p:nvPr/>
                    </p:nvPicPr>
                    <p:blipFill>
                      <a:blip r:embed="rId6"/>
                      <a:stretch>
                        <a:fillRect/>
                      </a:stretch>
                    </p:blipFill>
                    <p:spPr>
                      <a:xfrm>
                        <a:off x="3503613" y="3068638"/>
                        <a:ext cx="701675" cy="358775"/>
                      </a:xfrm>
                      <a:prstGeom prst="rect">
                        <a:avLst/>
                      </a:prstGeom>
                      <a:noFill/>
                      <a:ln w="38100">
                        <a:noFill/>
                        <a:miter/>
                      </a:ln>
                    </p:spPr>
                  </p:pic>
                </p:oleObj>
              </mc:Fallback>
            </mc:AlternateContent>
          </a:graphicData>
        </a:graphic>
      </p:graphicFrame>
      <p:graphicFrame>
        <p:nvGraphicFramePr>
          <p:cNvPr id="77863" name="Object 40"/>
          <p:cNvGraphicFramePr>
            <a:graphicFrameLocks noChangeAspect="1"/>
          </p:cNvGraphicFramePr>
          <p:nvPr/>
        </p:nvGraphicFramePr>
        <p:xfrm>
          <a:off x="3863975" y="5445125"/>
          <a:ext cx="1466850" cy="747713"/>
        </p:xfrm>
        <a:graphic>
          <a:graphicData uri="http://schemas.openxmlformats.org/presentationml/2006/ole">
            <mc:AlternateContent xmlns:mc="http://schemas.openxmlformats.org/markup-compatibility/2006">
              <mc:Choice xmlns:v="urn:schemas-microsoft-com:vml" Requires="v">
                <p:oleObj spid="_x0000_s18494" r:id="rId7" imgW="951865" imgH="482600" progId="Equation.3">
                  <p:embed/>
                </p:oleObj>
              </mc:Choice>
              <mc:Fallback>
                <p:oleObj r:id="rId7" imgW="951865" imgH="482600" progId="Equation.3">
                  <p:embed/>
                  <p:pic>
                    <p:nvPicPr>
                      <p:cNvPr id="0" name="图片 3121"/>
                      <p:cNvPicPr/>
                      <p:nvPr/>
                    </p:nvPicPr>
                    <p:blipFill>
                      <a:blip r:embed="rId8"/>
                      <a:stretch>
                        <a:fillRect/>
                      </a:stretch>
                    </p:blipFill>
                    <p:spPr>
                      <a:xfrm>
                        <a:off x="3863975" y="5445125"/>
                        <a:ext cx="1466850" cy="747713"/>
                      </a:xfrm>
                      <a:prstGeom prst="rect">
                        <a:avLst/>
                      </a:prstGeom>
                      <a:noFill/>
                      <a:ln w="38100">
                        <a:noFill/>
                        <a:miter/>
                      </a:ln>
                    </p:spPr>
                  </p:pic>
                </p:oleObj>
              </mc:Fallback>
            </mc:AlternateContent>
          </a:graphicData>
        </a:graphic>
      </p:graphicFrame>
      <p:sp>
        <p:nvSpPr>
          <p:cNvPr id="77864" name="Text Box 41"/>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8962"/>
                                        </p:tgtEl>
                                        <p:attrNameLst>
                                          <p:attrName>style.visibility</p:attrName>
                                        </p:attrNameLst>
                                      </p:cBhvr>
                                      <p:to>
                                        <p:strVal val="visible"/>
                                      </p:to>
                                    </p:set>
                                    <p:animEffect transition="in" filter="strips(downRight)">
                                      <p:cBhvr>
                                        <p:cTn id="7" dur="500"/>
                                        <p:tgtEl>
                                          <p:spTgt spid="144896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48963"/>
                                        </p:tgtEl>
                                        <p:attrNameLst>
                                          <p:attrName>style.visibility</p:attrName>
                                        </p:attrNameLst>
                                      </p:cBhvr>
                                      <p:to>
                                        <p:strVal val="visible"/>
                                      </p:to>
                                    </p:set>
                                    <p:animEffect transition="in" filter="wipe(left)">
                                      <p:cBhvr>
                                        <p:cTn id="11" dur="500"/>
                                        <p:tgtEl>
                                          <p:spTgt spid="14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p:cNvSpPr>
          <p:nvPr>
            <p:ph idx="1"/>
          </p:nvPr>
        </p:nvSpPr>
        <p:spPr>
          <a:xfrm>
            <a:off x="1787525" y="1598613"/>
            <a:ext cx="7356475" cy="3544887"/>
          </a:xfrm>
          <a:noFill/>
          <a:ln>
            <a:noFill/>
          </a:ln>
        </p:spPr>
        <p:txBody>
          <a:bodyPr anchor="t" anchorCtr="0"/>
          <a:lstStyle/>
          <a:p>
            <a:pPr>
              <a:lnSpc>
                <a:spcPct val="90000"/>
              </a:lnSpc>
            </a:pPr>
            <a:r>
              <a:rPr lang="en-US" altLang="zh-CN" sz="2400" dirty="0">
                <a:latin typeface="Times New Roman" panose="02020603050405020304" pitchFamily="18" charset="0"/>
                <a:ea typeface="宋体" panose="02010600030101010101" pitchFamily="2" charset="-122"/>
                <a:sym typeface="Symbol" panose="05050102010706020507" pitchFamily="18" charset="2"/>
              </a:rPr>
              <a:t>Show that A  B and that A  B.</a:t>
            </a:r>
          </a:p>
          <a:p>
            <a:pPr>
              <a:lnSpc>
                <a:spcPct val="90000"/>
              </a:lnSpc>
              <a:buFontTx/>
              <a:buNone/>
            </a:pPr>
            <a:endParaRPr lang="en-US" altLang="zh-CN" sz="2400" i="1" dirty="0">
              <a:latin typeface="Times New Roman" panose="02020603050405020304" pitchFamily="18" charset="0"/>
              <a:ea typeface="宋体" panose="02010600030101010101" pitchFamily="2" charset="-122"/>
              <a:sym typeface="Symbol" panose="05050102010706020507" pitchFamily="18" charset="2"/>
            </a:endParaRPr>
          </a:p>
          <a:p>
            <a:pPr>
              <a:lnSpc>
                <a:spcPct val="90000"/>
              </a:lnSpc>
            </a:pPr>
            <a:r>
              <a:rPr lang="en-US" altLang="zh-CN" sz="2400" dirty="0">
                <a:latin typeface="Times New Roman" panose="02020603050405020304" pitchFamily="18" charset="0"/>
                <a:ea typeface="宋体" panose="02010600030101010101" pitchFamily="2" charset="-122"/>
                <a:sym typeface="Symbol" panose="05050102010706020507" pitchFamily="18" charset="2"/>
              </a:rPr>
              <a:t>Use logical equivalences to prove equivalent set definitions.</a:t>
            </a:r>
          </a:p>
          <a:p>
            <a:pPr>
              <a:lnSpc>
                <a:spcPct val="90000"/>
              </a:lnSpc>
              <a:buFontTx/>
              <a:buNone/>
            </a:pPr>
            <a:endParaRPr lang="en-US" altLang="zh-CN" sz="2400" i="1" dirty="0">
              <a:latin typeface="Times New Roman" panose="02020603050405020304" pitchFamily="18" charset="0"/>
              <a:ea typeface="宋体" panose="02010600030101010101" pitchFamily="2" charset="-122"/>
              <a:sym typeface="Symbol" panose="05050102010706020507" pitchFamily="18" charset="2"/>
            </a:endParaRPr>
          </a:p>
          <a:p>
            <a:pPr>
              <a:lnSpc>
                <a:spcPct val="90000"/>
              </a:lnSpc>
            </a:pPr>
            <a:r>
              <a:rPr lang="en-US" altLang="zh-CN" sz="2400" dirty="0">
                <a:latin typeface="Times New Roman" panose="02020603050405020304" pitchFamily="18" charset="0"/>
                <a:ea typeface="宋体" panose="02010600030101010101" pitchFamily="2" charset="-122"/>
                <a:sym typeface="Symbol" panose="05050102010706020507" pitchFamily="18" charset="2"/>
              </a:rPr>
              <a:t>Use a membership table.</a:t>
            </a:r>
          </a:p>
          <a:p>
            <a:pPr>
              <a:lnSpc>
                <a:spcPct val="90000"/>
              </a:lnSpc>
              <a:buFontTx/>
              <a:buNone/>
            </a:pPr>
            <a:endParaRPr lang="en-US" altLang="zh-CN" sz="2400" i="1" dirty="0">
              <a:latin typeface="Times New Roman" panose="02020603050405020304" pitchFamily="18" charset="0"/>
              <a:ea typeface="宋体" panose="02010600030101010101" pitchFamily="2" charset="-122"/>
              <a:sym typeface="Symbol" panose="05050102010706020507" pitchFamily="18" charset="2"/>
            </a:endParaRPr>
          </a:p>
          <a:p>
            <a:pPr>
              <a:lnSpc>
                <a:spcPct val="90000"/>
              </a:lnSpc>
            </a:pPr>
            <a:r>
              <a:rPr lang="en-US" altLang="zh-CN" sz="2400" dirty="0">
                <a:latin typeface="Times New Roman" panose="02020603050405020304" pitchFamily="18" charset="0"/>
                <a:ea typeface="宋体" panose="02010600030101010101" pitchFamily="2" charset="-122"/>
                <a:sym typeface="Symbol" panose="05050102010706020507" pitchFamily="18" charset="2"/>
              </a:rPr>
              <a:t>Use previously proven identities.</a:t>
            </a:r>
          </a:p>
        </p:txBody>
      </p:sp>
      <p:sp>
        <p:nvSpPr>
          <p:cNvPr id="79874" name="Text Box 4"/>
          <p:cNvSpPr txBox="1"/>
          <p:nvPr/>
        </p:nvSpPr>
        <p:spPr>
          <a:xfrm>
            <a:off x="1752600" y="4648200"/>
            <a:ext cx="4419600" cy="460375"/>
          </a:xfrm>
          <a:prstGeom prst="rect">
            <a:avLst/>
          </a:prstGeom>
          <a:noFill/>
          <a:ln w="9525">
            <a:noFill/>
          </a:ln>
        </p:spPr>
        <p:txBody>
          <a:bodyPr anchor="t" anchorCtr="0">
            <a:spAutoFit/>
          </a:bodyPr>
          <a:lstStyle/>
          <a:p>
            <a:pPr algn="r" eaLnBrk="0" hangingPunct="0"/>
            <a:endParaRPr lang="zh-CN" altLang="zh-CN" dirty="0">
              <a:latin typeface="Comic Sans MS" panose="030F0702030302020204" pitchFamily="66" charset="0"/>
            </a:endParaRPr>
          </a:p>
        </p:txBody>
      </p:sp>
      <p:sp>
        <p:nvSpPr>
          <p:cNvPr id="79875" name="Text Box 5"/>
          <p:cNvSpPr txBox="1"/>
          <p:nvPr/>
        </p:nvSpPr>
        <p:spPr>
          <a:xfrm>
            <a:off x="3200400" y="4191000"/>
            <a:ext cx="990600" cy="460375"/>
          </a:xfrm>
          <a:prstGeom prst="rect">
            <a:avLst/>
          </a:prstGeom>
          <a:noFill/>
          <a:ln w="9525">
            <a:noFill/>
          </a:ln>
        </p:spPr>
        <p:txBody>
          <a:bodyPr anchor="t" anchorCtr="0">
            <a:spAutoFit/>
          </a:bodyPr>
          <a:lstStyle/>
          <a:p>
            <a:pPr algn="r" eaLnBrk="0" hangingPunct="0"/>
            <a:endParaRPr lang="zh-CN" altLang="zh-CN" dirty="0">
              <a:latin typeface="Comic Sans MS" panose="030F0702030302020204" pitchFamily="66" charset="0"/>
            </a:endParaRPr>
          </a:p>
        </p:txBody>
      </p:sp>
      <p:sp>
        <p:nvSpPr>
          <p:cNvPr id="79876" name="Text Box 6"/>
          <p:cNvSpPr txBox="1"/>
          <p:nvPr/>
        </p:nvSpPr>
        <p:spPr>
          <a:xfrm>
            <a:off x="4722813" y="1981200"/>
            <a:ext cx="1981200" cy="460375"/>
          </a:xfrm>
          <a:prstGeom prst="rect">
            <a:avLst/>
          </a:prstGeom>
          <a:noFill/>
          <a:ln w="9525">
            <a:noFill/>
          </a:ln>
        </p:spPr>
        <p:txBody>
          <a:bodyPr anchor="t" anchorCtr="0">
            <a:spAutoFit/>
          </a:bodyPr>
          <a:lstStyle/>
          <a:p>
            <a:pPr algn="r" eaLnBrk="0" hangingPunct="0"/>
            <a:endParaRPr lang="zh-CN" altLang="zh-CN" i="1" dirty="0">
              <a:latin typeface="Comic Sans MS" panose="030F0702030302020204" pitchFamily="66" charset="0"/>
              <a:sym typeface="Symbol" panose="05050102010706020507" pitchFamily="18" charset="2"/>
            </a:endParaRPr>
          </a:p>
        </p:txBody>
      </p:sp>
      <p:sp>
        <p:nvSpPr>
          <p:cNvPr id="79877" name="Text Box 7"/>
          <p:cNvSpPr txBox="1"/>
          <p:nvPr/>
        </p:nvSpPr>
        <p:spPr>
          <a:xfrm>
            <a:off x="4724400" y="2438400"/>
            <a:ext cx="2286000" cy="460375"/>
          </a:xfrm>
          <a:prstGeom prst="rect">
            <a:avLst/>
          </a:prstGeom>
          <a:noFill/>
          <a:ln w="9525">
            <a:noFill/>
          </a:ln>
        </p:spPr>
        <p:txBody>
          <a:bodyPr anchor="t" anchorCtr="0">
            <a:spAutoFit/>
          </a:bodyPr>
          <a:lstStyle/>
          <a:p>
            <a:pPr algn="r" eaLnBrk="0" hangingPunct="0"/>
            <a:endParaRPr lang="zh-CN" altLang="zh-CN" dirty="0">
              <a:latin typeface="Comic Sans MS" panose="030F0702030302020204" pitchFamily="66" charset="0"/>
              <a:sym typeface="Symbol" panose="05050102010706020507" pitchFamily="18" charset="2"/>
            </a:endParaRPr>
          </a:p>
        </p:txBody>
      </p:sp>
      <p:grpSp>
        <p:nvGrpSpPr>
          <p:cNvPr id="2" name="Group 8"/>
          <p:cNvGrpSpPr/>
          <p:nvPr/>
        </p:nvGrpSpPr>
        <p:grpSpPr bwMode="auto">
          <a:xfrm>
            <a:off x="7086600" y="1524000"/>
            <a:ext cx="3200400" cy="685800"/>
            <a:chOff x="3408" y="2544"/>
            <a:chExt cx="1296" cy="1536"/>
          </a:xfrm>
          <a:solidFill>
            <a:schemeClr val="bg1"/>
          </a:solidFill>
        </p:grpSpPr>
        <p:sp>
          <p:nvSpPr>
            <p:cNvPr id="38930" name="Oval 9"/>
            <p:cNvSpPr>
              <a:spLocks noChangeArrowheads="1"/>
            </p:cNvSpPr>
            <p:nvPr/>
          </p:nvSpPr>
          <p:spPr bwMode="auto">
            <a:xfrm>
              <a:off x="3408" y="2544"/>
              <a:ext cx="1296" cy="1536"/>
            </a:xfrm>
            <a:prstGeom prst="ellipse">
              <a:avLst/>
            </a:prstGeom>
            <a:grpFill/>
            <a:ln w="9525">
              <a:noFill/>
              <a:round/>
            </a:ln>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8931" name="Text Box 10"/>
            <p:cNvSpPr txBox="1">
              <a:spLocks noChangeArrowheads="1"/>
            </p:cNvSpPr>
            <p:nvPr/>
          </p:nvSpPr>
          <p:spPr bwMode="auto">
            <a:xfrm>
              <a:off x="3504" y="2693"/>
              <a:ext cx="1104" cy="1031"/>
            </a:xfrm>
            <a:prstGeom prst="rect">
              <a:avLst/>
            </a:prstGeom>
            <a:grpFill/>
            <a:ln w="9525">
              <a:noFill/>
              <a:miter lim="800000"/>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New &amp; important</a:t>
              </a:r>
            </a:p>
          </p:txBody>
        </p:sp>
      </p:grpSp>
      <p:grpSp>
        <p:nvGrpSpPr>
          <p:cNvPr id="3" name="Group 11"/>
          <p:cNvGrpSpPr/>
          <p:nvPr/>
        </p:nvGrpSpPr>
        <p:grpSpPr>
          <a:xfrm>
            <a:off x="5310188" y="3429000"/>
            <a:ext cx="3200400" cy="685800"/>
            <a:chOff x="3408" y="2544"/>
            <a:chExt cx="1296" cy="1536"/>
          </a:xfrm>
          <a:solidFill>
            <a:schemeClr val="bg1"/>
          </a:solidFill>
        </p:grpSpPr>
        <p:sp>
          <p:nvSpPr>
            <p:cNvPr id="79880" name="Oval 12"/>
            <p:cNvSpPr/>
            <p:nvPr/>
          </p:nvSpPr>
          <p:spPr>
            <a:xfrm>
              <a:off x="3408" y="2544"/>
              <a:ext cx="1296" cy="1536"/>
            </a:xfrm>
            <a:prstGeom prst="ellipse">
              <a:avLst/>
            </a:prstGeom>
            <a:grpFill/>
            <a:ln w="9525">
              <a:noFill/>
            </a:ln>
          </p:spPr>
          <p:txBody>
            <a:bodyPr wrap="none" anchor="ctr" anchorCtr="0"/>
            <a:lstStyle/>
            <a:p>
              <a:pPr algn="r" eaLnBrk="0" hangingPunct="0"/>
              <a:endParaRPr lang="zh-CN" altLang="en-US" b="0" dirty="0">
                <a:solidFill>
                  <a:srgbClr val="FF0000"/>
                </a:solidFill>
                <a:latin typeface="Times New Roman" panose="02020603050405020304" pitchFamily="18" charset="0"/>
                <a:ea typeface="Times New Roman" panose="02020603050405020304" pitchFamily="18" charset="0"/>
              </a:endParaRPr>
            </a:p>
          </p:txBody>
        </p:sp>
        <p:sp>
          <p:nvSpPr>
            <p:cNvPr id="79881" name="Text Box 13"/>
            <p:cNvSpPr txBox="1"/>
            <p:nvPr/>
          </p:nvSpPr>
          <p:spPr>
            <a:xfrm>
              <a:off x="3504" y="2693"/>
              <a:ext cx="1104" cy="1031"/>
            </a:xfrm>
            <a:prstGeom prst="rect">
              <a:avLst/>
            </a:prstGeom>
            <a:grpFill/>
            <a:ln w="9525">
              <a:noFill/>
            </a:ln>
          </p:spPr>
          <p:txBody>
            <a:bodyPr anchor="t" anchorCtr="0">
              <a:spAutoFit/>
            </a:bodyPr>
            <a:lstStyle/>
            <a:p>
              <a:pPr algn="ctr" eaLnBrk="0" hangingPunct="0">
                <a:buNone/>
              </a:pPr>
              <a:r>
                <a:rPr lang="en-US" altLang="zh-CN" b="0" dirty="0">
                  <a:solidFill>
                    <a:srgbClr val="FF0000"/>
                  </a:solidFill>
                  <a:latin typeface="Times New Roman" panose="02020603050405020304" pitchFamily="18" charset="0"/>
                  <a:ea typeface="宋体" panose="02010600030101010101" pitchFamily="2" charset="-122"/>
                </a:rPr>
                <a:t>Like truth tables</a:t>
              </a:r>
            </a:p>
          </p:txBody>
        </p:sp>
      </p:grpSp>
      <p:grpSp>
        <p:nvGrpSpPr>
          <p:cNvPr id="4" name="Group 14"/>
          <p:cNvGrpSpPr/>
          <p:nvPr/>
        </p:nvGrpSpPr>
        <p:grpSpPr bwMode="auto">
          <a:xfrm>
            <a:off x="6738934" y="4357685"/>
            <a:ext cx="1371600" cy="685800"/>
            <a:chOff x="3408" y="2544"/>
            <a:chExt cx="1296" cy="1536"/>
          </a:xfrm>
          <a:solidFill>
            <a:schemeClr val="bg1"/>
          </a:solidFill>
        </p:grpSpPr>
        <p:sp>
          <p:nvSpPr>
            <p:cNvPr id="38926" name="Oval 15"/>
            <p:cNvSpPr>
              <a:spLocks noChangeArrowheads="1"/>
            </p:cNvSpPr>
            <p:nvPr/>
          </p:nvSpPr>
          <p:spPr bwMode="auto">
            <a:xfrm>
              <a:off x="3408" y="2544"/>
              <a:ext cx="1296" cy="1536"/>
            </a:xfrm>
            <a:prstGeom prst="ellipse">
              <a:avLst/>
            </a:prstGeom>
            <a:grpFill/>
            <a:ln w="9525">
              <a:noFill/>
              <a:round/>
            </a:ln>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8927" name="Text Box 16"/>
            <p:cNvSpPr txBox="1">
              <a:spLocks noChangeArrowheads="1"/>
            </p:cNvSpPr>
            <p:nvPr/>
          </p:nvSpPr>
          <p:spPr bwMode="auto">
            <a:xfrm>
              <a:off x="3504" y="2693"/>
              <a:ext cx="1104" cy="1031"/>
            </a:xfrm>
            <a:prstGeom prst="rect">
              <a:avLst/>
            </a:prstGeom>
            <a:grpFill/>
            <a:ln w="9525">
              <a:noFill/>
              <a:miter lim="800000"/>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Like </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grpSp>
      <p:grpSp>
        <p:nvGrpSpPr>
          <p:cNvPr id="5" name="Group 17"/>
          <p:cNvGrpSpPr/>
          <p:nvPr/>
        </p:nvGrpSpPr>
        <p:grpSpPr bwMode="auto">
          <a:xfrm>
            <a:off x="6172200" y="2714624"/>
            <a:ext cx="4495800" cy="685800"/>
            <a:chOff x="3408" y="2544"/>
            <a:chExt cx="1296" cy="1536"/>
          </a:xfrm>
          <a:solidFill>
            <a:schemeClr val="bg1"/>
          </a:solidFill>
        </p:grpSpPr>
        <p:sp>
          <p:nvSpPr>
            <p:cNvPr id="6" name="Oval 18"/>
            <p:cNvSpPr>
              <a:spLocks noChangeArrowheads="1"/>
            </p:cNvSpPr>
            <p:nvPr/>
          </p:nvSpPr>
          <p:spPr bwMode="auto">
            <a:xfrm>
              <a:off x="3408" y="2544"/>
              <a:ext cx="1296" cy="1536"/>
            </a:xfrm>
            <a:prstGeom prst="ellipse">
              <a:avLst/>
            </a:prstGeom>
            <a:grpFill/>
            <a:ln w="9525">
              <a:noFill/>
              <a:round/>
            </a:ln>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7" name="Text Box 19"/>
            <p:cNvSpPr txBox="1">
              <a:spLocks noChangeArrowheads="1"/>
            </p:cNvSpPr>
            <p:nvPr/>
          </p:nvSpPr>
          <p:spPr bwMode="auto">
            <a:xfrm>
              <a:off x="3504" y="2693"/>
              <a:ext cx="1104" cy="1031"/>
            </a:xfrm>
            <a:prstGeom prst="rect">
              <a:avLst/>
            </a:prstGeom>
            <a:grpFill/>
            <a:ln w="9525">
              <a:noFill/>
              <a:miter lim="800000"/>
            </a:ln>
          </p:spPr>
          <p:txBody>
            <a:bodyPr>
              <a:spAutoFit/>
            </a:body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Not hard, a little tedious</a:t>
              </a:r>
            </a:p>
          </p:txBody>
        </p:sp>
      </p:grpSp>
      <p:sp>
        <p:nvSpPr>
          <p:cNvPr id="79884" name="TextBox 23"/>
          <p:cNvSpPr txBox="1"/>
          <p:nvPr/>
        </p:nvSpPr>
        <p:spPr>
          <a:xfrm>
            <a:off x="1738313" y="642938"/>
            <a:ext cx="5286375" cy="460375"/>
          </a:xfrm>
          <a:prstGeom prst="rect">
            <a:avLst/>
          </a:prstGeom>
          <a:noFill/>
          <a:ln w="9525">
            <a:noFill/>
          </a:ln>
        </p:spPr>
        <p:txBody>
          <a:bodyPr anchor="t" anchorCtr="0">
            <a:spAutoFit/>
          </a:bodyPr>
          <a:lstStyle/>
          <a:p>
            <a:pPr eaLnBrk="0" hangingPunct="0">
              <a:buNone/>
            </a:pPr>
            <a:r>
              <a:rPr lang="en-US" altLang="zh-CN" dirty="0">
                <a:latin typeface="Times New Roman" panose="02020603050405020304" pitchFamily="18" charset="0"/>
              </a:rPr>
              <a:t>Four ways to prove set identities</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34</a:t>
            </a:fld>
            <a:endParaRPr lang="zh-CN" altLang="en-US" sz="1400" b="0" dirty="0">
              <a:latin typeface="Arial" panose="020B0604020202020204" pitchFamily="34" charset="0"/>
              <a:ea typeface="宋体" panose="02010600030101010101" pitchFamily="2" charset="-122"/>
            </a:endParaRPr>
          </a:p>
        </p:txBody>
      </p:sp>
      <p:sp>
        <p:nvSpPr>
          <p:cNvPr id="1451011" name="AutoShape 3"/>
          <p:cNvSpPr/>
          <p:nvPr/>
        </p:nvSpPr>
        <p:spPr>
          <a:xfrm>
            <a:off x="2209800" y="1285875"/>
            <a:ext cx="7772400" cy="50292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0066FF"/>
                </a:solidFill>
                <a:latin typeface="Times New Roman" panose="02020603050405020304" pitchFamily="18" charset="0"/>
                <a:ea typeface="宋体" panose="02010600030101010101" pitchFamily="2" charset="-122"/>
              </a:rPr>
              <a:t>solution:</a:t>
            </a:r>
          </a:p>
          <a:p>
            <a:pPr marL="457200" indent="-457200">
              <a:spcBef>
                <a:spcPct val="0"/>
              </a:spcBef>
              <a:buFontTx/>
              <a:buNone/>
            </a:pPr>
            <a:r>
              <a:rPr lang="en-US" altLang="zh-CN" dirty="0">
                <a:latin typeface="宋体" panose="02010600030101010101" pitchFamily="2" charset="-122"/>
                <a:ea typeface="宋体" panose="02010600030101010101" pitchFamily="2" charset="-122"/>
              </a:rPr>
              <a:t>(1)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iff </a:t>
            </a:r>
            <a:r>
              <a:rPr lang="en-US" altLang="zh-CN" i="1" dirty="0">
                <a:latin typeface="Times New Roman" panose="02020603050405020304" pitchFamily="18" charset="0"/>
                <a:ea typeface="宋体" panose="02010600030101010101" pitchFamily="2" charset="-122"/>
              </a:rPr>
              <a:t>C </a:t>
            </a:r>
            <a:r>
              <a:rPr lang="en-US" altLang="zh-CN" dirty="0">
                <a:latin typeface="Symbol" panose="05050102010706020507" pitchFamily="18" charset="2"/>
                <a:ea typeface="宋体" panose="02010600030101010101" pitchFamily="2" charset="-122"/>
              </a:rPr>
              <a:t>Í </a:t>
            </a:r>
            <a:r>
              <a:rPr lang="en-US" altLang="zh-CN" i="1" dirty="0">
                <a:latin typeface="Times New Roman" panose="02020603050405020304" pitchFamily="18" charset="0"/>
                <a:ea typeface="宋体" panose="02010600030101010101" pitchFamily="2" charset="-122"/>
              </a:rPr>
              <a:t>D </a:t>
            </a:r>
            <a:r>
              <a:rPr lang="en-US" altLang="zh-CN" dirty="0">
                <a:latin typeface="Times New Roman" panose="02020603050405020304" pitchFamily="18" charset="0"/>
                <a:ea typeface="宋体" panose="02010600030101010101" pitchFamily="2" charset="-122"/>
              </a:rPr>
              <a:t>and D </a:t>
            </a:r>
            <a:r>
              <a:rPr lang="en-US" altLang="zh-CN" dirty="0">
                <a:latin typeface="Symbol" panose="05050102010706020507" pitchFamily="18" charset="2"/>
                <a:ea typeface="宋体" panose="02010600030101010101" pitchFamily="2" charset="-122"/>
              </a:rPr>
              <a:t>Í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a:t>
            </a:r>
          </a:p>
        </p:txBody>
      </p:sp>
      <p:grpSp>
        <p:nvGrpSpPr>
          <p:cNvPr id="81923" name="Group 4"/>
          <p:cNvGrpSpPr/>
          <p:nvPr/>
        </p:nvGrpSpPr>
        <p:grpSpPr>
          <a:xfrm>
            <a:off x="1828800" y="609600"/>
            <a:ext cx="8305800" cy="477838"/>
            <a:chOff x="192" y="384"/>
            <a:chExt cx="5232" cy="301"/>
          </a:xfrm>
        </p:grpSpPr>
        <p:sp>
          <p:nvSpPr>
            <p:cNvPr id="81924" name="Text Box 5"/>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1</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Show that                              ?</a:t>
              </a:r>
            </a:p>
          </p:txBody>
        </p:sp>
        <p:graphicFrame>
          <p:nvGraphicFramePr>
            <p:cNvPr id="81925" name="Object 6"/>
            <p:cNvGraphicFramePr>
              <a:graphicFrameLocks noChangeAspect="1"/>
            </p:cNvGraphicFramePr>
            <p:nvPr/>
          </p:nvGraphicFramePr>
          <p:xfrm>
            <a:off x="2535" y="414"/>
            <a:ext cx="1127" cy="271"/>
          </p:xfrm>
          <a:graphic>
            <a:graphicData uri="http://schemas.openxmlformats.org/presentationml/2006/ole">
              <mc:AlternateContent xmlns:mc="http://schemas.openxmlformats.org/markup-compatibility/2006">
                <mc:Choice xmlns:v="urn:schemas-microsoft-com:vml" Requires="v">
                  <p:oleObj spid="_x0000_s19697" r:id="rId4" imgW="1028065" imgH="241300" progId="Equation.3">
                    <p:embed/>
                  </p:oleObj>
                </mc:Choice>
                <mc:Fallback>
                  <p:oleObj r:id="rId4" imgW="1028065" imgH="241300" progId="Equation.3">
                    <p:embed/>
                    <p:pic>
                      <p:nvPicPr>
                        <p:cNvPr id="0" name="图片 3126"/>
                        <p:cNvPicPr/>
                        <p:nvPr/>
                      </p:nvPicPr>
                      <p:blipFill>
                        <a:blip r:embed="rId5"/>
                        <a:stretch>
                          <a:fillRect/>
                        </a:stretch>
                      </p:blipFill>
                      <p:spPr>
                        <a:xfrm>
                          <a:off x="2535" y="414"/>
                          <a:ext cx="1127" cy="271"/>
                        </a:xfrm>
                        <a:prstGeom prst="rect">
                          <a:avLst/>
                        </a:prstGeom>
                        <a:noFill/>
                        <a:ln w="38100">
                          <a:noFill/>
                          <a:miter/>
                        </a:ln>
                      </p:spPr>
                    </p:pic>
                  </p:oleObj>
                </mc:Fallback>
              </mc:AlternateContent>
            </a:graphicData>
          </a:graphic>
        </p:graphicFrame>
      </p:grpSp>
      <p:graphicFrame>
        <p:nvGraphicFramePr>
          <p:cNvPr id="1451015" name="Object 7"/>
          <p:cNvGraphicFramePr>
            <a:graphicFrameLocks noChangeAspect="1"/>
          </p:cNvGraphicFramePr>
          <p:nvPr/>
        </p:nvGraphicFramePr>
        <p:xfrm>
          <a:off x="3162300" y="2209800"/>
          <a:ext cx="1544638" cy="358775"/>
        </p:xfrm>
        <a:graphic>
          <a:graphicData uri="http://schemas.openxmlformats.org/presentationml/2006/ole">
            <mc:AlternateContent xmlns:mc="http://schemas.openxmlformats.org/markup-compatibility/2006">
              <mc:Choice xmlns:v="urn:schemas-microsoft-com:vml" Requires="v">
                <p:oleObj spid="_x0000_s19698" r:id="rId6" imgW="1066800" imgH="241300" progId="Equation.3">
                  <p:embed/>
                </p:oleObj>
              </mc:Choice>
              <mc:Fallback>
                <p:oleObj r:id="rId6" imgW="1066800" imgH="241300" progId="Equation.3">
                  <p:embed/>
                  <p:pic>
                    <p:nvPicPr>
                      <p:cNvPr id="0" name="图片 3124"/>
                      <p:cNvPicPr/>
                      <p:nvPr/>
                    </p:nvPicPr>
                    <p:blipFill>
                      <a:blip r:embed="rId7"/>
                      <a:stretch>
                        <a:fillRect/>
                      </a:stretch>
                    </p:blipFill>
                    <p:spPr>
                      <a:xfrm>
                        <a:off x="3162300" y="2209800"/>
                        <a:ext cx="1544638" cy="358775"/>
                      </a:xfrm>
                      <a:prstGeom prst="rect">
                        <a:avLst/>
                      </a:prstGeom>
                      <a:noFill/>
                      <a:ln w="38100">
                        <a:noFill/>
                        <a:miter/>
                      </a:ln>
                    </p:spPr>
                  </p:pic>
                </p:oleObj>
              </mc:Fallback>
            </mc:AlternateContent>
          </a:graphicData>
        </a:graphic>
      </p:graphicFrame>
      <p:grpSp>
        <p:nvGrpSpPr>
          <p:cNvPr id="3" name="Group 8"/>
          <p:cNvGrpSpPr/>
          <p:nvPr/>
        </p:nvGrpSpPr>
        <p:grpSpPr>
          <a:xfrm>
            <a:off x="3124200" y="2574925"/>
            <a:ext cx="6400800" cy="400050"/>
            <a:chOff x="1056" y="1622"/>
            <a:chExt cx="4032" cy="252"/>
          </a:xfrm>
        </p:grpSpPr>
        <p:sp>
          <p:nvSpPr>
            <p:cNvPr id="81928" name="Text Box 9"/>
            <p:cNvSpPr txBox="1"/>
            <p:nvPr/>
          </p:nvSpPr>
          <p:spPr>
            <a:xfrm>
              <a:off x="1056" y="1622"/>
              <a:ext cx="4032" cy="251"/>
            </a:xfrm>
            <a:prstGeom prst="rect">
              <a:avLst/>
            </a:prstGeom>
            <a:noFill/>
            <a:ln w="9525">
              <a:noFill/>
            </a:ln>
          </p:spPr>
          <p:txBody>
            <a:bodyPr anchor="t" anchorCtr="0">
              <a:spAutoFit/>
            </a:bodyPr>
            <a:lstStyle/>
            <a:p>
              <a:pPr>
                <a:spcBef>
                  <a:spcPct val="40000"/>
                </a:spcBef>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Suppose that                     . </a:t>
              </a:r>
            </a:p>
          </p:txBody>
        </p:sp>
        <p:graphicFrame>
          <p:nvGraphicFramePr>
            <p:cNvPr id="81929" name="Object 10"/>
            <p:cNvGraphicFramePr>
              <a:graphicFrameLocks noChangeAspect="1"/>
            </p:cNvGraphicFramePr>
            <p:nvPr/>
          </p:nvGraphicFramePr>
          <p:xfrm>
            <a:off x="2064" y="1647"/>
            <a:ext cx="690" cy="227"/>
          </p:xfrm>
          <a:graphic>
            <a:graphicData uri="http://schemas.openxmlformats.org/presentationml/2006/ole">
              <mc:AlternateContent xmlns:mc="http://schemas.openxmlformats.org/markup-compatibility/2006">
                <mc:Choice xmlns:v="urn:schemas-microsoft-com:vml" Requires="v">
                  <p:oleObj spid="_x0000_s19699" r:id="rId8" imgW="748665" imgH="241300" progId="Equation.3">
                    <p:embed/>
                  </p:oleObj>
                </mc:Choice>
                <mc:Fallback>
                  <p:oleObj r:id="rId8" imgW="748665" imgH="241300" progId="Equation.3">
                    <p:embed/>
                    <p:pic>
                      <p:nvPicPr>
                        <p:cNvPr id="0" name="图片 3122"/>
                        <p:cNvPicPr/>
                        <p:nvPr/>
                      </p:nvPicPr>
                      <p:blipFill>
                        <a:blip r:embed="rId9"/>
                        <a:stretch>
                          <a:fillRect/>
                        </a:stretch>
                      </p:blipFill>
                      <p:spPr>
                        <a:xfrm>
                          <a:off x="2064" y="1647"/>
                          <a:ext cx="690" cy="227"/>
                        </a:xfrm>
                        <a:prstGeom prst="rect">
                          <a:avLst/>
                        </a:prstGeom>
                        <a:noFill/>
                        <a:ln w="38100">
                          <a:noFill/>
                          <a:miter/>
                        </a:ln>
                      </p:spPr>
                    </p:pic>
                  </p:oleObj>
                </mc:Fallback>
              </mc:AlternateContent>
            </a:graphicData>
          </a:graphic>
        </p:graphicFrame>
      </p:grpSp>
      <p:grpSp>
        <p:nvGrpSpPr>
          <p:cNvPr id="4" name="Group 11"/>
          <p:cNvGrpSpPr/>
          <p:nvPr/>
        </p:nvGrpSpPr>
        <p:grpSpPr>
          <a:xfrm>
            <a:off x="3124200" y="3048000"/>
            <a:ext cx="3352800" cy="398463"/>
            <a:chOff x="1056" y="1920"/>
            <a:chExt cx="2112" cy="251"/>
          </a:xfrm>
        </p:grpSpPr>
        <p:sp>
          <p:nvSpPr>
            <p:cNvPr id="81931" name="Text Box 12"/>
            <p:cNvSpPr txBox="1"/>
            <p:nvPr/>
          </p:nvSpPr>
          <p:spPr>
            <a:xfrm>
              <a:off x="1056" y="1920"/>
              <a:ext cx="2112" cy="251"/>
            </a:xfrm>
            <a:prstGeom prst="rect">
              <a:avLst/>
            </a:prstGeom>
            <a:noFill/>
            <a:ln w="9525">
              <a:noFill/>
            </a:ln>
          </p:spPr>
          <p:txBody>
            <a:bodyPr anchor="t" anchorCtr="0">
              <a:spAutoFit/>
            </a:bodyPr>
            <a:lstStyle/>
            <a:p>
              <a:pPr>
                <a:spcBef>
                  <a:spcPct val="40000"/>
                </a:spcBef>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It follows that                   . </a:t>
              </a:r>
            </a:p>
          </p:txBody>
        </p:sp>
        <p:graphicFrame>
          <p:nvGraphicFramePr>
            <p:cNvPr id="81932" name="Object 13"/>
            <p:cNvGraphicFramePr>
              <a:graphicFrameLocks noChangeAspect="1"/>
            </p:cNvGraphicFramePr>
            <p:nvPr/>
          </p:nvGraphicFramePr>
          <p:xfrm>
            <a:off x="2160" y="1968"/>
            <a:ext cx="624" cy="183"/>
          </p:xfrm>
          <a:graphic>
            <a:graphicData uri="http://schemas.openxmlformats.org/presentationml/2006/ole">
              <mc:AlternateContent xmlns:mc="http://schemas.openxmlformats.org/markup-compatibility/2006">
                <mc:Choice xmlns:v="urn:schemas-microsoft-com:vml" Requires="v">
                  <p:oleObj spid="_x0000_s19700" r:id="rId10" imgW="647700" imgH="190500" progId="Equation.3">
                    <p:embed/>
                  </p:oleObj>
                </mc:Choice>
                <mc:Fallback>
                  <p:oleObj r:id="rId10" imgW="647700" imgH="190500" progId="Equation.3">
                    <p:embed/>
                    <p:pic>
                      <p:nvPicPr>
                        <p:cNvPr id="0" name="图片 3125"/>
                        <p:cNvPicPr/>
                        <p:nvPr/>
                      </p:nvPicPr>
                      <p:blipFill>
                        <a:blip r:embed="rId11"/>
                        <a:stretch>
                          <a:fillRect/>
                        </a:stretch>
                      </p:blipFill>
                      <p:spPr>
                        <a:xfrm>
                          <a:off x="2160" y="1968"/>
                          <a:ext cx="624" cy="183"/>
                        </a:xfrm>
                        <a:prstGeom prst="rect">
                          <a:avLst/>
                        </a:prstGeom>
                        <a:noFill/>
                        <a:ln w="38100">
                          <a:noFill/>
                          <a:miter/>
                        </a:ln>
                      </p:spPr>
                    </p:pic>
                  </p:oleObj>
                </mc:Fallback>
              </mc:AlternateContent>
            </a:graphicData>
          </a:graphic>
        </p:graphicFrame>
      </p:grpSp>
      <p:grpSp>
        <p:nvGrpSpPr>
          <p:cNvPr id="5" name="Group 14"/>
          <p:cNvGrpSpPr/>
          <p:nvPr/>
        </p:nvGrpSpPr>
        <p:grpSpPr>
          <a:xfrm>
            <a:off x="3124200" y="3505200"/>
            <a:ext cx="6248400" cy="398463"/>
            <a:chOff x="1104" y="2256"/>
            <a:chExt cx="3936" cy="251"/>
          </a:xfrm>
        </p:grpSpPr>
        <p:sp>
          <p:nvSpPr>
            <p:cNvPr id="81934" name="Text Box 15"/>
            <p:cNvSpPr txBox="1"/>
            <p:nvPr/>
          </p:nvSpPr>
          <p:spPr>
            <a:xfrm>
              <a:off x="1104" y="2256"/>
              <a:ext cx="3936" cy="251"/>
            </a:xfrm>
            <a:prstGeom prst="rect">
              <a:avLst/>
            </a:prstGeom>
            <a:noFill/>
            <a:ln w="9525">
              <a:noFill/>
            </a:ln>
          </p:spPr>
          <p:txBody>
            <a:bodyPr anchor="t" anchorCtr="0">
              <a:spAutoFit/>
            </a:bodyPr>
            <a:lstStyle/>
            <a:p>
              <a:pPr>
                <a:spcBef>
                  <a:spcPct val="40000"/>
                </a:spcBef>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This implies that                                   . </a:t>
              </a:r>
            </a:p>
          </p:txBody>
        </p:sp>
        <p:graphicFrame>
          <p:nvGraphicFramePr>
            <p:cNvPr id="81935" name="Object 16"/>
            <p:cNvGraphicFramePr>
              <a:graphicFrameLocks noChangeAspect="1"/>
            </p:cNvGraphicFramePr>
            <p:nvPr/>
          </p:nvGraphicFramePr>
          <p:xfrm>
            <a:off x="2448" y="2277"/>
            <a:ext cx="1104" cy="200"/>
          </p:xfrm>
          <a:graphic>
            <a:graphicData uri="http://schemas.openxmlformats.org/presentationml/2006/ole">
              <mc:AlternateContent xmlns:mc="http://schemas.openxmlformats.org/markup-compatibility/2006">
                <mc:Choice xmlns:v="urn:schemas-microsoft-com:vml" Requires="v">
                  <p:oleObj spid="_x0000_s19701" r:id="rId12" imgW="1002665" imgH="177800" progId="Equation.3">
                    <p:embed/>
                  </p:oleObj>
                </mc:Choice>
                <mc:Fallback>
                  <p:oleObj r:id="rId12" imgW="1002665" imgH="177800" progId="Equation.3">
                    <p:embed/>
                    <p:pic>
                      <p:nvPicPr>
                        <p:cNvPr id="0" name="图片 3123"/>
                        <p:cNvPicPr/>
                        <p:nvPr/>
                      </p:nvPicPr>
                      <p:blipFill>
                        <a:blip r:embed="rId13"/>
                        <a:stretch>
                          <a:fillRect/>
                        </a:stretch>
                      </p:blipFill>
                      <p:spPr>
                        <a:xfrm>
                          <a:off x="2448" y="2277"/>
                          <a:ext cx="1104" cy="200"/>
                        </a:xfrm>
                        <a:prstGeom prst="rect">
                          <a:avLst/>
                        </a:prstGeom>
                        <a:noFill/>
                        <a:ln w="38100">
                          <a:noFill/>
                          <a:miter/>
                        </a:ln>
                      </p:spPr>
                    </p:pic>
                  </p:oleObj>
                </mc:Fallback>
              </mc:AlternateContent>
            </a:graphicData>
          </a:graphic>
        </p:graphicFrame>
      </p:grpSp>
      <p:grpSp>
        <p:nvGrpSpPr>
          <p:cNvPr id="6" name="Group 17"/>
          <p:cNvGrpSpPr/>
          <p:nvPr/>
        </p:nvGrpSpPr>
        <p:grpSpPr>
          <a:xfrm>
            <a:off x="3124200" y="3962400"/>
            <a:ext cx="6248400" cy="398463"/>
            <a:chOff x="1104" y="2688"/>
            <a:chExt cx="3936" cy="251"/>
          </a:xfrm>
        </p:grpSpPr>
        <p:sp>
          <p:nvSpPr>
            <p:cNvPr id="81937" name="Text Box 18"/>
            <p:cNvSpPr txBox="1"/>
            <p:nvPr/>
          </p:nvSpPr>
          <p:spPr>
            <a:xfrm>
              <a:off x="1104" y="2688"/>
              <a:ext cx="3936" cy="251"/>
            </a:xfrm>
            <a:prstGeom prst="rect">
              <a:avLst/>
            </a:prstGeom>
            <a:noFill/>
            <a:ln w="9525">
              <a:noFill/>
            </a:ln>
          </p:spPr>
          <p:txBody>
            <a:bodyPr anchor="t" anchorCtr="0">
              <a:spAutoFit/>
            </a:bodyPr>
            <a:lstStyle/>
            <a:p>
              <a:pPr>
                <a:spcBef>
                  <a:spcPct val="40000"/>
                </a:spcBef>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Hence,                                . </a:t>
              </a:r>
            </a:p>
          </p:txBody>
        </p:sp>
        <p:graphicFrame>
          <p:nvGraphicFramePr>
            <p:cNvPr id="81938" name="Object 19"/>
            <p:cNvGraphicFramePr>
              <a:graphicFrameLocks noChangeAspect="1"/>
            </p:cNvGraphicFramePr>
            <p:nvPr/>
          </p:nvGraphicFramePr>
          <p:xfrm>
            <a:off x="1716" y="2697"/>
            <a:ext cx="1114" cy="227"/>
          </p:xfrm>
          <a:graphic>
            <a:graphicData uri="http://schemas.openxmlformats.org/presentationml/2006/ole">
              <mc:AlternateContent xmlns:mc="http://schemas.openxmlformats.org/markup-compatibility/2006">
                <mc:Choice xmlns:v="urn:schemas-microsoft-com:vml" Requires="v">
                  <p:oleObj spid="_x0000_s19702" r:id="rId14" imgW="1028065" imgH="203200" progId="Equation.3">
                    <p:embed/>
                  </p:oleObj>
                </mc:Choice>
                <mc:Fallback>
                  <p:oleObj r:id="rId14" imgW="1028065" imgH="203200" progId="Equation.3">
                    <p:embed/>
                    <p:pic>
                      <p:nvPicPr>
                        <p:cNvPr id="0" name="图片 3127"/>
                        <p:cNvPicPr/>
                        <p:nvPr/>
                      </p:nvPicPr>
                      <p:blipFill>
                        <a:blip r:embed="rId15"/>
                        <a:stretch>
                          <a:fillRect/>
                        </a:stretch>
                      </p:blipFill>
                      <p:spPr>
                        <a:xfrm>
                          <a:off x="1716" y="2697"/>
                          <a:ext cx="1114" cy="227"/>
                        </a:xfrm>
                        <a:prstGeom prst="rect">
                          <a:avLst/>
                        </a:prstGeom>
                        <a:noFill/>
                        <a:ln w="38100">
                          <a:noFill/>
                          <a:miter/>
                        </a:ln>
                      </p:spPr>
                    </p:pic>
                  </p:oleObj>
                </mc:Fallback>
              </mc:AlternateContent>
            </a:graphicData>
          </a:graphic>
        </p:graphicFrame>
      </p:grpSp>
      <p:grpSp>
        <p:nvGrpSpPr>
          <p:cNvPr id="7" name="Group 20"/>
          <p:cNvGrpSpPr/>
          <p:nvPr/>
        </p:nvGrpSpPr>
        <p:grpSpPr>
          <a:xfrm>
            <a:off x="3048000" y="4419600"/>
            <a:ext cx="6248400" cy="398463"/>
            <a:chOff x="1056" y="3120"/>
            <a:chExt cx="3936" cy="251"/>
          </a:xfrm>
        </p:grpSpPr>
        <p:sp>
          <p:nvSpPr>
            <p:cNvPr id="81940" name="Text Box 21"/>
            <p:cNvSpPr txBox="1"/>
            <p:nvPr/>
          </p:nvSpPr>
          <p:spPr>
            <a:xfrm>
              <a:off x="1056" y="3120"/>
              <a:ext cx="3936" cy="251"/>
            </a:xfrm>
            <a:prstGeom prst="rect">
              <a:avLst/>
            </a:prstGeom>
            <a:noFill/>
            <a:ln w="9525">
              <a:noFill/>
            </a:ln>
          </p:spPr>
          <p:txBody>
            <a:bodyPr anchor="t" anchorCtr="0">
              <a:spAutoFit/>
            </a:bodyPr>
            <a:lstStyle/>
            <a:p>
              <a:pPr>
                <a:spcBef>
                  <a:spcPct val="40000"/>
                </a:spcBef>
                <a:buNone/>
              </a:pPr>
              <a:r>
                <a:rPr lang="zh-CN" altLang="en-US" sz="2000" dirty="0">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Times New Roman" panose="02020603050405020304" pitchFamily="18" charset="0"/>
                  <a:ea typeface="宋体" panose="02010600030101010101" pitchFamily="2" charset="-122"/>
                  <a:sym typeface="Symbol" panose="05050102010706020507" pitchFamily="18" charset="2"/>
                </a:rPr>
                <a:t>Thus                   . </a:t>
              </a:r>
            </a:p>
          </p:txBody>
        </p:sp>
        <p:graphicFrame>
          <p:nvGraphicFramePr>
            <p:cNvPr id="81941" name="Object 22"/>
            <p:cNvGraphicFramePr>
              <a:graphicFrameLocks noChangeAspect="1"/>
            </p:cNvGraphicFramePr>
            <p:nvPr/>
          </p:nvGraphicFramePr>
          <p:xfrm>
            <a:off x="1584" y="3120"/>
            <a:ext cx="643" cy="227"/>
          </p:xfrm>
          <a:graphic>
            <a:graphicData uri="http://schemas.openxmlformats.org/presentationml/2006/ole">
              <mc:AlternateContent xmlns:mc="http://schemas.openxmlformats.org/markup-compatibility/2006">
                <mc:Choice xmlns:v="urn:schemas-microsoft-com:vml" Requires="v">
                  <p:oleObj spid="_x0000_s19703" r:id="rId16" imgW="647700" imgH="228600" progId="Equation.3">
                    <p:embed/>
                  </p:oleObj>
                </mc:Choice>
                <mc:Fallback>
                  <p:oleObj r:id="rId16" imgW="647700" imgH="228600" progId="Equation.3">
                    <p:embed/>
                    <p:pic>
                      <p:nvPicPr>
                        <p:cNvPr id="0" name="图片 3135"/>
                        <p:cNvPicPr/>
                        <p:nvPr/>
                      </p:nvPicPr>
                      <p:blipFill>
                        <a:blip r:embed="rId17"/>
                        <a:stretch>
                          <a:fillRect/>
                        </a:stretch>
                      </p:blipFill>
                      <p:spPr>
                        <a:xfrm>
                          <a:off x="1584" y="3120"/>
                          <a:ext cx="643" cy="227"/>
                        </a:xfrm>
                        <a:prstGeom prst="rect">
                          <a:avLst/>
                        </a:prstGeom>
                        <a:noFill/>
                        <a:ln w="38100">
                          <a:noFill/>
                          <a:miter/>
                        </a:ln>
                      </p:spPr>
                    </p:pic>
                  </p:oleObj>
                </mc:Fallback>
              </mc:AlternateContent>
            </a:graphicData>
          </a:graphic>
        </p:graphicFrame>
      </p:grpSp>
      <p:grpSp>
        <p:nvGrpSpPr>
          <p:cNvPr id="8" name="Group 23"/>
          <p:cNvGrpSpPr/>
          <p:nvPr/>
        </p:nvGrpSpPr>
        <p:grpSpPr>
          <a:xfrm>
            <a:off x="2738438" y="4929188"/>
            <a:ext cx="6248400" cy="431800"/>
            <a:chOff x="816" y="3171"/>
            <a:chExt cx="3936" cy="272"/>
          </a:xfrm>
        </p:grpSpPr>
        <p:sp>
          <p:nvSpPr>
            <p:cNvPr id="81943" name="Text Box 24"/>
            <p:cNvSpPr txBox="1"/>
            <p:nvPr/>
          </p:nvSpPr>
          <p:spPr>
            <a:xfrm>
              <a:off x="816" y="3171"/>
              <a:ext cx="3936" cy="251"/>
            </a:xfrm>
            <a:prstGeom prst="rect">
              <a:avLst/>
            </a:prstGeom>
            <a:noFill/>
            <a:ln w="9525">
              <a:noFill/>
            </a:ln>
          </p:spPr>
          <p:txBody>
            <a:bodyPr anchor="t" anchorCtr="0">
              <a:spAutoFit/>
            </a:bodyPr>
            <a:lstStyle/>
            <a:p>
              <a:pPr>
                <a:spcBef>
                  <a:spcPct val="40000"/>
                </a:spcBef>
                <a:buFont typeface="Wingdings" panose="05000000000000000000" pitchFamily="2" charset="2"/>
                <a:buChar char="v"/>
              </a:pPr>
              <a:r>
                <a:rPr lang="zh-CN" altLang="en-US" sz="2000" dirty="0">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Times New Roman" panose="02020603050405020304" pitchFamily="18" charset="0"/>
                  <a:ea typeface="宋体" panose="02010600030101010101" pitchFamily="2" charset="-122"/>
                  <a:sym typeface="Symbol" panose="05050102010706020507" pitchFamily="18" charset="2"/>
                </a:rPr>
                <a:t>(detail omitted)</a:t>
              </a:r>
              <a:endParaRPr lang="zh-CN" altLang="en-US" sz="2000" dirty="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81944" name="Object 25"/>
            <p:cNvGraphicFramePr>
              <a:graphicFrameLocks noChangeAspect="1"/>
            </p:cNvGraphicFramePr>
            <p:nvPr/>
          </p:nvGraphicFramePr>
          <p:xfrm>
            <a:off x="1200" y="3216"/>
            <a:ext cx="978" cy="227"/>
          </p:xfrm>
          <a:graphic>
            <a:graphicData uri="http://schemas.openxmlformats.org/presentationml/2006/ole">
              <mc:AlternateContent xmlns:mc="http://schemas.openxmlformats.org/markup-compatibility/2006">
                <mc:Choice xmlns:v="urn:schemas-microsoft-com:vml" Requires="v">
                  <p:oleObj spid="_x0000_s19704" r:id="rId18" imgW="1066800" imgH="241300" progId="Equation.3">
                    <p:embed/>
                  </p:oleObj>
                </mc:Choice>
                <mc:Fallback>
                  <p:oleObj r:id="rId18" imgW="1066800" imgH="241300" progId="Equation.3">
                    <p:embed/>
                    <p:pic>
                      <p:nvPicPr>
                        <p:cNvPr id="0" name="图片 3136"/>
                        <p:cNvPicPr/>
                        <p:nvPr/>
                      </p:nvPicPr>
                      <p:blipFill>
                        <a:blip r:embed="rId19"/>
                        <a:stretch>
                          <a:fillRect/>
                        </a:stretch>
                      </p:blipFill>
                      <p:spPr>
                        <a:xfrm>
                          <a:off x="1200" y="3216"/>
                          <a:ext cx="978" cy="227"/>
                        </a:xfrm>
                        <a:prstGeom prst="rect">
                          <a:avLst/>
                        </a:prstGeom>
                        <a:noFill/>
                        <a:ln w="38100">
                          <a:noFill/>
                          <a:miter/>
                        </a:ln>
                      </p:spPr>
                    </p:pic>
                  </p:oleObj>
                </mc:Fallback>
              </mc:AlternateContent>
            </a:graphicData>
          </a:graphic>
        </p:graphicFrame>
      </p:grpSp>
      <p:sp>
        <p:nvSpPr>
          <p:cNvPr id="81945" name="Text Box 26"/>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
        <p:nvSpPr>
          <p:cNvPr id="27" name="Text Box 21"/>
          <p:cNvSpPr txBox="1"/>
          <p:nvPr/>
        </p:nvSpPr>
        <p:spPr>
          <a:xfrm>
            <a:off x="2738438" y="5532438"/>
            <a:ext cx="6248400" cy="398462"/>
          </a:xfrm>
          <a:prstGeom prst="rect">
            <a:avLst/>
          </a:prstGeom>
          <a:noFill/>
          <a:ln w="9525">
            <a:noFill/>
          </a:ln>
        </p:spPr>
        <p:txBody>
          <a:bodyPr anchor="t" anchorCtr="0">
            <a:spAutoFit/>
          </a:bodyPr>
          <a:lstStyle/>
          <a:p>
            <a:pPr>
              <a:spcBef>
                <a:spcPct val="40000"/>
              </a:spcBef>
              <a:buNone/>
            </a:pPr>
            <a:r>
              <a:rPr lang="en-US" altLang="zh-CN" sz="2000" dirty="0">
                <a:latin typeface="Times New Roman" panose="02020603050405020304" pitchFamily="18" charset="0"/>
                <a:ea typeface="宋体" panose="02010600030101010101" pitchFamily="2" charset="-122"/>
                <a:sym typeface="Symbol" panose="05050102010706020507" pitchFamily="18" charset="2"/>
              </a:rPr>
              <a:t>Q.E.D.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1011">
                                            <p:bg/>
                                          </p:spTgt>
                                        </p:tgtEl>
                                        <p:attrNameLst>
                                          <p:attrName>style.visibility</p:attrName>
                                        </p:attrNameLst>
                                      </p:cBhvr>
                                      <p:to>
                                        <p:strVal val="visible"/>
                                      </p:to>
                                    </p:set>
                                    <p:animEffect transition="in" filter="wipe(up)">
                                      <p:cBhvr>
                                        <p:cTn id="7" dur="500"/>
                                        <p:tgtEl>
                                          <p:spTgt spid="145101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1011">
                                            <p:txEl>
                                              <p:pRg st="0" end="0"/>
                                            </p:txEl>
                                          </p:spTgt>
                                        </p:tgtEl>
                                        <p:attrNameLst>
                                          <p:attrName>style.visibility</p:attrName>
                                        </p:attrNameLst>
                                      </p:cBhvr>
                                      <p:to>
                                        <p:strVal val="visible"/>
                                      </p:to>
                                    </p:set>
                                    <p:animEffect transition="in" filter="wipe(up)">
                                      <p:cBhvr>
                                        <p:cTn id="11" dur="500"/>
                                        <p:tgtEl>
                                          <p:spTgt spid="145101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51011">
                                            <p:txEl>
                                              <p:pRg st="1" end="1"/>
                                            </p:txEl>
                                          </p:spTgt>
                                        </p:tgtEl>
                                        <p:attrNameLst>
                                          <p:attrName>style.visibility</p:attrName>
                                        </p:attrNameLst>
                                      </p:cBhvr>
                                      <p:to>
                                        <p:strVal val="visible"/>
                                      </p:to>
                                    </p:set>
                                    <p:animEffect transition="in" filter="wipe(up)">
                                      <p:cBhvr>
                                        <p:cTn id="15" dur="500"/>
                                        <p:tgtEl>
                                          <p:spTgt spid="1451011">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51015"/>
                                        </p:tgtEl>
                                        <p:attrNameLst>
                                          <p:attrName>style.visibility</p:attrName>
                                        </p:attrNameLst>
                                      </p:cBhvr>
                                      <p:to>
                                        <p:strVal val="visible"/>
                                      </p:to>
                                    </p:set>
                                    <p:animEffect transition="in" filter="wipe(left)">
                                      <p:cBhvr>
                                        <p:cTn id="19" dur="500"/>
                                        <p:tgtEl>
                                          <p:spTgt spid="14510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build="p" bldLvl="2"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35</a:t>
            </a:fld>
            <a:endParaRPr lang="zh-CN" altLang="en-US" sz="1400" b="0" dirty="0">
              <a:latin typeface="Arial" panose="020B0604020202020204" pitchFamily="34" charset="0"/>
              <a:ea typeface="宋体" panose="02010600030101010101" pitchFamily="2" charset="-122"/>
            </a:endParaRPr>
          </a:p>
        </p:txBody>
      </p:sp>
      <p:sp>
        <p:nvSpPr>
          <p:cNvPr id="1453059" name="AutoShape 3"/>
          <p:cNvSpPr/>
          <p:nvPr/>
        </p:nvSpPr>
        <p:spPr>
          <a:xfrm>
            <a:off x="2208213" y="1341438"/>
            <a:ext cx="7772400" cy="4876800"/>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0066FF"/>
                </a:solidFill>
                <a:latin typeface="Times New Roman" panose="02020603050405020304" pitchFamily="18" charset="0"/>
                <a:ea typeface="宋体" panose="02010600030101010101" pitchFamily="2" charset="-122"/>
              </a:rPr>
              <a:t>solution:</a:t>
            </a:r>
          </a:p>
          <a:p>
            <a:pPr marL="457200" indent="-457200">
              <a:spcBef>
                <a:spcPct val="0"/>
              </a:spcBef>
              <a:buFontTx/>
              <a:buNone/>
            </a:pPr>
            <a:r>
              <a:rPr lang="en-US" altLang="zh-CN" dirty="0">
                <a:latin typeface="宋体" panose="02010600030101010101" pitchFamily="2" charset="-122"/>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Use set builder notation and logical equivalences</a:t>
            </a:r>
            <a:r>
              <a:rPr lang="en-US" altLang="zh-CN" dirty="0">
                <a:latin typeface="宋体" panose="02010600030101010101" pitchFamily="2" charset="-122"/>
                <a:ea typeface="宋体" panose="02010600030101010101" pitchFamily="2" charset="-122"/>
              </a:rPr>
              <a:t> </a:t>
            </a:r>
            <a:endParaRPr lang="en-US" altLang="zh-CN" i="1" dirty="0">
              <a:latin typeface="Times New Roman" panose="02020603050405020304" pitchFamily="18" charset="0"/>
              <a:ea typeface="宋体" panose="02010600030101010101" pitchFamily="2" charset="-122"/>
            </a:endParaRPr>
          </a:p>
        </p:txBody>
      </p:sp>
      <p:graphicFrame>
        <p:nvGraphicFramePr>
          <p:cNvPr id="1453060" name="Object 4"/>
          <p:cNvGraphicFramePr>
            <a:graphicFrameLocks noChangeAspect="1"/>
          </p:cNvGraphicFramePr>
          <p:nvPr/>
        </p:nvGraphicFramePr>
        <p:xfrm>
          <a:off x="4495800" y="2438400"/>
          <a:ext cx="2706688" cy="431800"/>
        </p:xfrm>
        <a:graphic>
          <a:graphicData uri="http://schemas.openxmlformats.org/presentationml/2006/ole">
            <mc:AlternateContent xmlns:mc="http://schemas.openxmlformats.org/markup-compatibility/2006">
              <mc:Choice xmlns:v="urn:schemas-microsoft-com:vml" Requires="v">
                <p:oleObj spid="_x0000_s20751" r:id="rId4" imgW="1548765" imgH="241300" progId="Equation.3">
                  <p:embed/>
                </p:oleObj>
              </mc:Choice>
              <mc:Fallback>
                <p:oleObj r:id="rId4" imgW="1548765" imgH="241300" progId="Equation.3">
                  <p:embed/>
                  <p:pic>
                    <p:nvPicPr>
                      <p:cNvPr id="0" name="图片 3137"/>
                      <p:cNvPicPr/>
                      <p:nvPr/>
                    </p:nvPicPr>
                    <p:blipFill>
                      <a:blip r:embed="rId5"/>
                      <a:stretch>
                        <a:fillRect/>
                      </a:stretch>
                    </p:blipFill>
                    <p:spPr>
                      <a:xfrm>
                        <a:off x="4495800" y="2438400"/>
                        <a:ext cx="2706688" cy="431800"/>
                      </a:xfrm>
                      <a:prstGeom prst="rect">
                        <a:avLst/>
                      </a:prstGeom>
                      <a:noFill/>
                      <a:ln w="38100">
                        <a:noFill/>
                        <a:miter/>
                      </a:ln>
                    </p:spPr>
                  </p:pic>
                </p:oleObj>
              </mc:Fallback>
            </mc:AlternateContent>
          </a:graphicData>
        </a:graphic>
      </p:graphicFrame>
      <p:graphicFrame>
        <p:nvGraphicFramePr>
          <p:cNvPr id="1453061" name="Object 5"/>
          <p:cNvGraphicFramePr>
            <a:graphicFrameLocks noChangeAspect="1"/>
          </p:cNvGraphicFramePr>
          <p:nvPr/>
        </p:nvGraphicFramePr>
        <p:xfrm>
          <a:off x="4495800" y="2895600"/>
          <a:ext cx="2630488" cy="431800"/>
        </p:xfrm>
        <a:graphic>
          <a:graphicData uri="http://schemas.openxmlformats.org/presentationml/2006/ole">
            <mc:AlternateContent xmlns:mc="http://schemas.openxmlformats.org/markup-compatibility/2006">
              <mc:Choice xmlns:v="urn:schemas-microsoft-com:vml" Requires="v">
                <p:oleObj spid="_x0000_s20752" r:id="rId6" imgW="1269365" imgH="203200" progId="Equation.3">
                  <p:embed/>
                </p:oleObj>
              </mc:Choice>
              <mc:Fallback>
                <p:oleObj r:id="rId6" imgW="1269365" imgH="203200" progId="Equation.3">
                  <p:embed/>
                  <p:pic>
                    <p:nvPicPr>
                      <p:cNvPr id="0" name="图片 3129"/>
                      <p:cNvPicPr/>
                      <p:nvPr/>
                    </p:nvPicPr>
                    <p:blipFill>
                      <a:blip r:embed="rId7"/>
                      <a:stretch>
                        <a:fillRect/>
                      </a:stretch>
                    </p:blipFill>
                    <p:spPr>
                      <a:xfrm>
                        <a:off x="4495800" y="2895600"/>
                        <a:ext cx="2630488" cy="431800"/>
                      </a:xfrm>
                      <a:prstGeom prst="rect">
                        <a:avLst/>
                      </a:prstGeom>
                      <a:noFill/>
                      <a:ln w="38100">
                        <a:noFill/>
                        <a:miter/>
                      </a:ln>
                    </p:spPr>
                  </p:pic>
                </p:oleObj>
              </mc:Fallback>
            </mc:AlternateContent>
          </a:graphicData>
        </a:graphic>
      </p:graphicFrame>
      <p:graphicFrame>
        <p:nvGraphicFramePr>
          <p:cNvPr id="1453062" name="Object 6"/>
          <p:cNvGraphicFramePr>
            <a:graphicFrameLocks noChangeAspect="1"/>
          </p:cNvGraphicFramePr>
          <p:nvPr/>
        </p:nvGraphicFramePr>
        <p:xfrm>
          <a:off x="4495800" y="3378200"/>
          <a:ext cx="3100388" cy="431800"/>
        </p:xfrm>
        <a:graphic>
          <a:graphicData uri="http://schemas.openxmlformats.org/presentationml/2006/ole">
            <mc:AlternateContent xmlns:mc="http://schemas.openxmlformats.org/markup-compatibility/2006">
              <mc:Choice xmlns:v="urn:schemas-microsoft-com:vml" Requires="v">
                <p:oleObj spid="_x0000_s20753" r:id="rId8" imgW="1497965" imgH="203200" progId="Equation.3">
                  <p:embed/>
                </p:oleObj>
              </mc:Choice>
              <mc:Fallback>
                <p:oleObj r:id="rId8" imgW="1497965" imgH="203200" progId="Equation.3">
                  <p:embed/>
                  <p:pic>
                    <p:nvPicPr>
                      <p:cNvPr id="0" name="图片 3128"/>
                      <p:cNvPicPr/>
                      <p:nvPr/>
                    </p:nvPicPr>
                    <p:blipFill>
                      <a:blip r:embed="rId9"/>
                      <a:stretch>
                        <a:fillRect/>
                      </a:stretch>
                    </p:blipFill>
                    <p:spPr>
                      <a:xfrm>
                        <a:off x="4495800" y="3378200"/>
                        <a:ext cx="3100388" cy="431800"/>
                      </a:xfrm>
                      <a:prstGeom prst="rect">
                        <a:avLst/>
                      </a:prstGeom>
                      <a:noFill/>
                      <a:ln w="38100">
                        <a:noFill/>
                        <a:miter/>
                      </a:ln>
                    </p:spPr>
                  </p:pic>
                </p:oleObj>
              </mc:Fallback>
            </mc:AlternateContent>
          </a:graphicData>
        </a:graphic>
      </p:graphicFrame>
      <p:graphicFrame>
        <p:nvGraphicFramePr>
          <p:cNvPr id="1453063" name="Object 7"/>
          <p:cNvGraphicFramePr>
            <a:graphicFrameLocks noChangeAspect="1"/>
          </p:cNvGraphicFramePr>
          <p:nvPr/>
        </p:nvGraphicFramePr>
        <p:xfrm>
          <a:off x="4495800" y="3835400"/>
          <a:ext cx="3513138" cy="431800"/>
        </p:xfrm>
        <a:graphic>
          <a:graphicData uri="http://schemas.openxmlformats.org/presentationml/2006/ole">
            <mc:AlternateContent xmlns:mc="http://schemas.openxmlformats.org/markup-compatibility/2006">
              <mc:Choice xmlns:v="urn:schemas-microsoft-com:vml" Requires="v">
                <p:oleObj spid="_x0000_s20754" r:id="rId10" imgW="1701800" imgH="203200" progId="Equation.3">
                  <p:embed/>
                </p:oleObj>
              </mc:Choice>
              <mc:Fallback>
                <p:oleObj r:id="rId10" imgW="1701800" imgH="203200" progId="Equation.3">
                  <p:embed/>
                  <p:pic>
                    <p:nvPicPr>
                      <p:cNvPr id="0" name="图片 3130"/>
                      <p:cNvPicPr/>
                      <p:nvPr/>
                    </p:nvPicPr>
                    <p:blipFill>
                      <a:blip r:embed="rId11"/>
                      <a:stretch>
                        <a:fillRect/>
                      </a:stretch>
                    </p:blipFill>
                    <p:spPr>
                      <a:xfrm>
                        <a:off x="4495800" y="3835400"/>
                        <a:ext cx="3513138" cy="431800"/>
                      </a:xfrm>
                      <a:prstGeom prst="rect">
                        <a:avLst/>
                      </a:prstGeom>
                      <a:noFill/>
                      <a:ln w="38100">
                        <a:noFill/>
                        <a:miter/>
                      </a:ln>
                    </p:spPr>
                  </p:pic>
                </p:oleObj>
              </mc:Fallback>
            </mc:AlternateContent>
          </a:graphicData>
        </a:graphic>
      </p:graphicFrame>
      <p:graphicFrame>
        <p:nvGraphicFramePr>
          <p:cNvPr id="1453064" name="Object 8"/>
          <p:cNvGraphicFramePr>
            <a:graphicFrameLocks noChangeAspect="1"/>
          </p:cNvGraphicFramePr>
          <p:nvPr/>
        </p:nvGraphicFramePr>
        <p:xfrm>
          <a:off x="4495800" y="4292600"/>
          <a:ext cx="2630488" cy="431800"/>
        </p:xfrm>
        <a:graphic>
          <a:graphicData uri="http://schemas.openxmlformats.org/presentationml/2006/ole">
            <mc:AlternateContent xmlns:mc="http://schemas.openxmlformats.org/markup-compatibility/2006">
              <mc:Choice xmlns:v="urn:schemas-microsoft-com:vml" Requires="v">
                <p:oleObj spid="_x0000_s20755" r:id="rId12" imgW="1269365" imgH="203200" progId="Equation.3">
                  <p:embed/>
                </p:oleObj>
              </mc:Choice>
              <mc:Fallback>
                <p:oleObj r:id="rId12" imgW="1269365" imgH="203200" progId="Equation.3">
                  <p:embed/>
                  <p:pic>
                    <p:nvPicPr>
                      <p:cNvPr id="0" name="图片 3131"/>
                      <p:cNvPicPr/>
                      <p:nvPr/>
                    </p:nvPicPr>
                    <p:blipFill>
                      <a:blip r:embed="rId13"/>
                      <a:stretch>
                        <a:fillRect/>
                      </a:stretch>
                    </p:blipFill>
                    <p:spPr>
                      <a:xfrm>
                        <a:off x="4495800" y="4292600"/>
                        <a:ext cx="2630488" cy="431800"/>
                      </a:xfrm>
                      <a:prstGeom prst="rect">
                        <a:avLst/>
                      </a:prstGeom>
                      <a:noFill/>
                      <a:ln w="38100">
                        <a:noFill/>
                        <a:miter/>
                      </a:ln>
                    </p:spPr>
                  </p:pic>
                </p:oleObj>
              </mc:Fallback>
            </mc:AlternateContent>
          </a:graphicData>
        </a:graphic>
      </p:graphicFrame>
      <p:graphicFrame>
        <p:nvGraphicFramePr>
          <p:cNvPr id="1453065" name="Object 9"/>
          <p:cNvGraphicFramePr>
            <a:graphicFrameLocks noChangeAspect="1"/>
          </p:cNvGraphicFramePr>
          <p:nvPr/>
        </p:nvGraphicFramePr>
        <p:xfrm>
          <a:off x="4495800" y="4749800"/>
          <a:ext cx="2446338" cy="431800"/>
        </p:xfrm>
        <a:graphic>
          <a:graphicData uri="http://schemas.openxmlformats.org/presentationml/2006/ole">
            <mc:AlternateContent xmlns:mc="http://schemas.openxmlformats.org/markup-compatibility/2006">
              <mc:Choice xmlns:v="urn:schemas-microsoft-com:vml" Requires="v">
                <p:oleObj spid="_x0000_s20756" r:id="rId14" imgW="1295400" imgH="228600" progId="Equation.3">
                  <p:embed/>
                </p:oleObj>
              </mc:Choice>
              <mc:Fallback>
                <p:oleObj r:id="rId14" imgW="1295400" imgH="228600" progId="Equation.3">
                  <p:embed/>
                  <p:pic>
                    <p:nvPicPr>
                      <p:cNvPr id="0" name="图片 3133"/>
                      <p:cNvPicPr/>
                      <p:nvPr/>
                    </p:nvPicPr>
                    <p:blipFill>
                      <a:blip r:embed="rId15"/>
                      <a:stretch>
                        <a:fillRect/>
                      </a:stretch>
                    </p:blipFill>
                    <p:spPr>
                      <a:xfrm>
                        <a:off x="4495800" y="4749800"/>
                        <a:ext cx="2446338" cy="431800"/>
                      </a:xfrm>
                      <a:prstGeom prst="rect">
                        <a:avLst/>
                      </a:prstGeom>
                      <a:noFill/>
                      <a:ln w="38100">
                        <a:noFill/>
                        <a:miter/>
                      </a:ln>
                    </p:spPr>
                  </p:pic>
                </p:oleObj>
              </mc:Fallback>
            </mc:AlternateContent>
          </a:graphicData>
        </a:graphic>
      </p:graphicFrame>
      <p:graphicFrame>
        <p:nvGraphicFramePr>
          <p:cNvPr id="1453066" name="Object 10"/>
          <p:cNvGraphicFramePr>
            <a:graphicFrameLocks noChangeAspect="1"/>
          </p:cNvGraphicFramePr>
          <p:nvPr/>
        </p:nvGraphicFramePr>
        <p:xfrm>
          <a:off x="4495800" y="5207000"/>
          <a:ext cx="2014538" cy="431800"/>
        </p:xfrm>
        <a:graphic>
          <a:graphicData uri="http://schemas.openxmlformats.org/presentationml/2006/ole">
            <mc:AlternateContent xmlns:mc="http://schemas.openxmlformats.org/markup-compatibility/2006">
              <mc:Choice xmlns:v="urn:schemas-microsoft-com:vml" Requires="v">
                <p:oleObj spid="_x0000_s20757" r:id="rId16" imgW="1066800" imgH="228600" progId="Equation.3">
                  <p:embed/>
                </p:oleObj>
              </mc:Choice>
              <mc:Fallback>
                <p:oleObj r:id="rId16" imgW="1066800" imgH="228600" progId="Equation.3">
                  <p:embed/>
                  <p:pic>
                    <p:nvPicPr>
                      <p:cNvPr id="0" name="图片 3132"/>
                      <p:cNvPicPr/>
                      <p:nvPr/>
                    </p:nvPicPr>
                    <p:blipFill>
                      <a:blip r:embed="rId17"/>
                      <a:stretch>
                        <a:fillRect/>
                      </a:stretch>
                    </p:blipFill>
                    <p:spPr>
                      <a:xfrm>
                        <a:off x="4495800" y="5207000"/>
                        <a:ext cx="2014538" cy="431800"/>
                      </a:xfrm>
                      <a:prstGeom prst="rect">
                        <a:avLst/>
                      </a:prstGeom>
                      <a:noFill/>
                      <a:ln w="38100">
                        <a:noFill/>
                        <a:miter/>
                      </a:ln>
                    </p:spPr>
                  </p:pic>
                </p:oleObj>
              </mc:Fallback>
            </mc:AlternateContent>
          </a:graphicData>
        </a:graphic>
      </p:graphicFrame>
      <p:graphicFrame>
        <p:nvGraphicFramePr>
          <p:cNvPr id="1453067" name="Object 11"/>
          <p:cNvGraphicFramePr>
            <a:graphicFrameLocks noChangeAspect="1"/>
          </p:cNvGraphicFramePr>
          <p:nvPr/>
        </p:nvGraphicFramePr>
        <p:xfrm>
          <a:off x="4495800" y="5664200"/>
          <a:ext cx="1108075" cy="431800"/>
        </p:xfrm>
        <a:graphic>
          <a:graphicData uri="http://schemas.openxmlformats.org/presentationml/2006/ole">
            <mc:AlternateContent xmlns:mc="http://schemas.openxmlformats.org/markup-compatibility/2006">
              <mc:Choice xmlns:v="urn:schemas-microsoft-com:vml" Requires="v">
                <p:oleObj spid="_x0000_s20758" r:id="rId18" imgW="558800" imgH="215900" progId="Equation.3">
                  <p:embed/>
                </p:oleObj>
              </mc:Choice>
              <mc:Fallback>
                <p:oleObj r:id="rId18" imgW="558800" imgH="215900" progId="Equation.3">
                  <p:embed/>
                  <p:pic>
                    <p:nvPicPr>
                      <p:cNvPr id="0" name="图片 3134"/>
                      <p:cNvPicPr/>
                      <p:nvPr/>
                    </p:nvPicPr>
                    <p:blipFill>
                      <a:blip r:embed="rId19"/>
                      <a:stretch>
                        <a:fillRect/>
                      </a:stretch>
                    </p:blipFill>
                    <p:spPr>
                      <a:xfrm>
                        <a:off x="4495800" y="5664200"/>
                        <a:ext cx="1108075" cy="431800"/>
                      </a:xfrm>
                      <a:prstGeom prst="rect">
                        <a:avLst/>
                      </a:prstGeom>
                      <a:noFill/>
                      <a:ln w="38100">
                        <a:noFill/>
                        <a:miter/>
                      </a:ln>
                    </p:spPr>
                  </p:pic>
                </p:oleObj>
              </mc:Fallback>
            </mc:AlternateContent>
          </a:graphicData>
        </a:graphic>
      </p:graphicFrame>
      <p:grpSp>
        <p:nvGrpSpPr>
          <p:cNvPr id="83979" name="Group 12"/>
          <p:cNvGrpSpPr/>
          <p:nvPr/>
        </p:nvGrpSpPr>
        <p:grpSpPr>
          <a:xfrm>
            <a:off x="1828800" y="609600"/>
            <a:ext cx="8305800" cy="477838"/>
            <a:chOff x="192" y="384"/>
            <a:chExt cx="5232" cy="301"/>
          </a:xfrm>
        </p:grpSpPr>
        <p:sp>
          <p:nvSpPr>
            <p:cNvPr id="83980" name="Text Box 13"/>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1</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Show that                              ?</a:t>
              </a:r>
            </a:p>
          </p:txBody>
        </p:sp>
        <p:graphicFrame>
          <p:nvGraphicFramePr>
            <p:cNvPr id="83981" name="Object 14"/>
            <p:cNvGraphicFramePr>
              <a:graphicFrameLocks noChangeAspect="1"/>
            </p:cNvGraphicFramePr>
            <p:nvPr/>
          </p:nvGraphicFramePr>
          <p:xfrm>
            <a:off x="2535" y="414"/>
            <a:ext cx="1127" cy="271"/>
          </p:xfrm>
          <a:graphic>
            <a:graphicData uri="http://schemas.openxmlformats.org/presentationml/2006/ole">
              <mc:AlternateContent xmlns:mc="http://schemas.openxmlformats.org/markup-compatibility/2006">
                <mc:Choice xmlns:v="urn:schemas-microsoft-com:vml" Requires="v">
                  <p:oleObj spid="_x0000_s20759" r:id="rId20" imgW="1028065" imgH="241300" progId="Equation.3">
                    <p:embed/>
                  </p:oleObj>
                </mc:Choice>
                <mc:Fallback>
                  <p:oleObj r:id="rId20" imgW="1028065" imgH="241300" progId="Equation.3">
                    <p:embed/>
                    <p:pic>
                      <p:nvPicPr>
                        <p:cNvPr id="0" name="图片 3139"/>
                        <p:cNvPicPr/>
                        <p:nvPr/>
                      </p:nvPicPr>
                      <p:blipFill>
                        <a:blip r:embed="rId21"/>
                        <a:stretch>
                          <a:fillRect/>
                        </a:stretch>
                      </p:blipFill>
                      <p:spPr>
                        <a:xfrm>
                          <a:off x="2535" y="414"/>
                          <a:ext cx="1127" cy="271"/>
                        </a:xfrm>
                        <a:prstGeom prst="rect">
                          <a:avLst/>
                        </a:prstGeom>
                        <a:noFill/>
                        <a:ln w="38100">
                          <a:noFill/>
                          <a:miter/>
                        </a:ln>
                      </p:spPr>
                    </p:pic>
                  </p:oleObj>
                </mc:Fallback>
              </mc:AlternateContent>
            </a:graphicData>
          </a:graphic>
        </p:graphicFrame>
      </p:grpSp>
      <p:sp>
        <p:nvSpPr>
          <p:cNvPr id="83982" name="Text Box 15"/>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3059">
                                            <p:bg/>
                                          </p:spTgt>
                                        </p:tgtEl>
                                        <p:attrNameLst>
                                          <p:attrName>style.visibility</p:attrName>
                                        </p:attrNameLst>
                                      </p:cBhvr>
                                      <p:to>
                                        <p:strVal val="visible"/>
                                      </p:to>
                                    </p:set>
                                    <p:animEffect transition="in" filter="wipe(up)">
                                      <p:cBhvr>
                                        <p:cTn id="7" dur="500"/>
                                        <p:tgtEl>
                                          <p:spTgt spid="1453059">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3059">
                                            <p:txEl>
                                              <p:pRg st="0" end="0"/>
                                            </p:txEl>
                                          </p:spTgt>
                                        </p:tgtEl>
                                        <p:attrNameLst>
                                          <p:attrName>style.visibility</p:attrName>
                                        </p:attrNameLst>
                                      </p:cBhvr>
                                      <p:to>
                                        <p:strVal val="visible"/>
                                      </p:to>
                                    </p:set>
                                    <p:animEffect transition="in" filter="wipe(up)">
                                      <p:cBhvr>
                                        <p:cTn id="11" dur="500"/>
                                        <p:tgtEl>
                                          <p:spTgt spid="1453059">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53059">
                                            <p:txEl>
                                              <p:pRg st="1" end="1"/>
                                            </p:txEl>
                                          </p:spTgt>
                                        </p:tgtEl>
                                        <p:attrNameLst>
                                          <p:attrName>style.visibility</p:attrName>
                                        </p:attrNameLst>
                                      </p:cBhvr>
                                      <p:to>
                                        <p:strVal val="visible"/>
                                      </p:to>
                                    </p:set>
                                    <p:animEffect transition="in" filter="wipe(up)">
                                      <p:cBhvr>
                                        <p:cTn id="15" dur="500"/>
                                        <p:tgtEl>
                                          <p:spTgt spid="145305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53060"/>
                                        </p:tgtEl>
                                        <p:attrNameLst>
                                          <p:attrName>style.visibility</p:attrName>
                                        </p:attrNameLst>
                                      </p:cBhvr>
                                      <p:to>
                                        <p:strVal val="visible"/>
                                      </p:to>
                                    </p:set>
                                    <p:animEffect transition="in" filter="wipe(left)">
                                      <p:cBhvr>
                                        <p:cTn id="20" dur="500"/>
                                        <p:tgtEl>
                                          <p:spTgt spid="14530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53061"/>
                                        </p:tgtEl>
                                        <p:attrNameLst>
                                          <p:attrName>style.visibility</p:attrName>
                                        </p:attrNameLst>
                                      </p:cBhvr>
                                      <p:to>
                                        <p:strVal val="visible"/>
                                      </p:to>
                                    </p:set>
                                    <p:animEffect transition="in" filter="wipe(left)">
                                      <p:cBhvr>
                                        <p:cTn id="25" dur="500"/>
                                        <p:tgtEl>
                                          <p:spTgt spid="14530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53062"/>
                                        </p:tgtEl>
                                        <p:attrNameLst>
                                          <p:attrName>style.visibility</p:attrName>
                                        </p:attrNameLst>
                                      </p:cBhvr>
                                      <p:to>
                                        <p:strVal val="visible"/>
                                      </p:to>
                                    </p:set>
                                    <p:animEffect transition="in" filter="wipe(left)">
                                      <p:cBhvr>
                                        <p:cTn id="30" dur="500"/>
                                        <p:tgtEl>
                                          <p:spTgt spid="145306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3063"/>
                                        </p:tgtEl>
                                        <p:attrNameLst>
                                          <p:attrName>style.visibility</p:attrName>
                                        </p:attrNameLst>
                                      </p:cBhvr>
                                      <p:to>
                                        <p:strVal val="visible"/>
                                      </p:to>
                                    </p:set>
                                    <p:animEffect transition="in" filter="wipe(left)">
                                      <p:cBhvr>
                                        <p:cTn id="35" dur="500"/>
                                        <p:tgtEl>
                                          <p:spTgt spid="145306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53064"/>
                                        </p:tgtEl>
                                        <p:attrNameLst>
                                          <p:attrName>style.visibility</p:attrName>
                                        </p:attrNameLst>
                                      </p:cBhvr>
                                      <p:to>
                                        <p:strVal val="visible"/>
                                      </p:to>
                                    </p:set>
                                    <p:animEffect transition="in" filter="wipe(left)">
                                      <p:cBhvr>
                                        <p:cTn id="40" dur="500"/>
                                        <p:tgtEl>
                                          <p:spTgt spid="145306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53065"/>
                                        </p:tgtEl>
                                        <p:attrNameLst>
                                          <p:attrName>style.visibility</p:attrName>
                                        </p:attrNameLst>
                                      </p:cBhvr>
                                      <p:to>
                                        <p:strVal val="visible"/>
                                      </p:to>
                                    </p:set>
                                    <p:animEffect transition="in" filter="wipe(left)">
                                      <p:cBhvr>
                                        <p:cTn id="45" dur="500"/>
                                        <p:tgtEl>
                                          <p:spTgt spid="145306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3066"/>
                                        </p:tgtEl>
                                        <p:attrNameLst>
                                          <p:attrName>style.visibility</p:attrName>
                                        </p:attrNameLst>
                                      </p:cBhvr>
                                      <p:to>
                                        <p:strVal val="visible"/>
                                      </p:to>
                                    </p:set>
                                    <p:animEffect transition="in" filter="wipe(left)">
                                      <p:cBhvr>
                                        <p:cTn id="50" dur="500"/>
                                        <p:tgtEl>
                                          <p:spTgt spid="14530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53067"/>
                                        </p:tgtEl>
                                        <p:attrNameLst>
                                          <p:attrName>style.visibility</p:attrName>
                                        </p:attrNameLst>
                                      </p:cBhvr>
                                      <p:to>
                                        <p:strVal val="visible"/>
                                      </p:to>
                                    </p:set>
                                    <p:animEffect transition="in" filter="wipe(left)">
                                      <p:cBhvr>
                                        <p:cTn id="55" dur="500"/>
                                        <p:tgtEl>
                                          <p:spTgt spid="145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9" grpId="0" build="p" bldLvl="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36</a:t>
            </a:fld>
            <a:endParaRPr lang="zh-CN" altLang="en-US" sz="1400" b="0" dirty="0">
              <a:latin typeface="Arial" panose="020B0604020202020204" pitchFamily="34" charset="0"/>
              <a:ea typeface="宋体" panose="02010600030101010101" pitchFamily="2" charset="-122"/>
            </a:endParaRPr>
          </a:p>
        </p:txBody>
      </p:sp>
      <p:grpSp>
        <p:nvGrpSpPr>
          <p:cNvPr id="86018" name="Group 3"/>
          <p:cNvGrpSpPr/>
          <p:nvPr/>
        </p:nvGrpSpPr>
        <p:grpSpPr>
          <a:xfrm>
            <a:off x="1828800" y="609600"/>
            <a:ext cx="8305800" cy="895350"/>
            <a:chOff x="192" y="384"/>
            <a:chExt cx="5232" cy="564"/>
          </a:xfrm>
        </p:grpSpPr>
        <p:sp>
          <p:nvSpPr>
            <p:cNvPr id="86019" name="Text Box 4"/>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2</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Let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and </a:t>
              </a:r>
              <a:r>
                <a:rPr lang="en-US" altLang="zh-CN" i="1" dirty="0">
                  <a:solidFill>
                    <a:srgbClr val="000000"/>
                  </a:solidFill>
                  <a:latin typeface="Times New Roman" panose="02020603050405020304" pitchFamily="18" charset="0"/>
                  <a:ea typeface="宋体" panose="02010600030101010101" pitchFamily="2" charset="-122"/>
                </a:rPr>
                <a:t>C</a:t>
              </a:r>
              <a:r>
                <a:rPr lang="en-US" altLang="zh-CN" dirty="0">
                  <a:solidFill>
                    <a:srgbClr val="000000"/>
                  </a:solidFill>
                  <a:latin typeface="Times New Roman" panose="02020603050405020304" pitchFamily="18" charset="0"/>
                  <a:ea typeface="宋体" panose="02010600030101010101" pitchFamily="2" charset="-122"/>
                </a:rPr>
                <a:t> be sets. Show that</a:t>
              </a:r>
            </a:p>
          </p:txBody>
        </p:sp>
        <p:graphicFrame>
          <p:nvGraphicFramePr>
            <p:cNvPr id="86020" name="Object 5"/>
            <p:cNvGraphicFramePr>
              <a:graphicFrameLocks noChangeAspect="1"/>
            </p:cNvGraphicFramePr>
            <p:nvPr/>
          </p:nvGraphicFramePr>
          <p:xfrm>
            <a:off x="1680" y="720"/>
            <a:ext cx="2204" cy="228"/>
          </p:xfrm>
          <a:graphic>
            <a:graphicData uri="http://schemas.openxmlformats.org/presentationml/2006/ole">
              <mc:AlternateContent xmlns:mc="http://schemas.openxmlformats.org/markup-compatibility/2006">
                <mc:Choice xmlns:v="urn:schemas-microsoft-com:vml" Requires="v">
                  <p:oleObj spid="_x0000_s21535" r:id="rId4" imgW="2032000" imgH="203200" progId="Equation.3">
                    <p:embed/>
                  </p:oleObj>
                </mc:Choice>
                <mc:Fallback>
                  <p:oleObj r:id="rId4" imgW="2032000" imgH="203200" progId="Equation.3">
                    <p:embed/>
                    <p:pic>
                      <p:nvPicPr>
                        <p:cNvPr id="0" name="图片 3138"/>
                        <p:cNvPicPr/>
                        <p:nvPr/>
                      </p:nvPicPr>
                      <p:blipFill>
                        <a:blip r:embed="rId5"/>
                        <a:stretch>
                          <a:fillRect/>
                        </a:stretch>
                      </p:blipFill>
                      <p:spPr>
                        <a:xfrm>
                          <a:off x="1680" y="720"/>
                          <a:ext cx="2204" cy="228"/>
                        </a:xfrm>
                        <a:prstGeom prst="rect">
                          <a:avLst/>
                        </a:prstGeom>
                        <a:noFill/>
                        <a:ln w="38100">
                          <a:noFill/>
                          <a:miter/>
                        </a:ln>
                      </p:spPr>
                    </p:pic>
                  </p:oleObj>
                </mc:Fallback>
              </mc:AlternateContent>
            </a:graphicData>
          </a:graphic>
        </p:graphicFrame>
      </p:grpSp>
      <p:graphicFrame>
        <p:nvGraphicFramePr>
          <p:cNvPr id="19461" name="表格 19460"/>
          <p:cNvGraphicFramePr/>
          <p:nvPr/>
        </p:nvGraphicFramePr>
        <p:xfrm>
          <a:off x="2133600" y="2139950"/>
          <a:ext cx="8001000" cy="3860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2057400">
                  <a:extLst>
                    <a:ext uri="{9D8B030D-6E8A-4147-A177-3AD203B41FA5}">
                      <a16:colId xmlns:a16="http://schemas.microsoft.com/office/drawing/2014/main" val="20007"/>
                    </a:ext>
                  </a:extLst>
                </a:gridCol>
              </a:tblGrid>
              <a:tr h="442913">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B</a:t>
                      </a:r>
                      <a:r>
                        <a:rPr lang="en-US" altLang="zh-CN" sz="1800" dirty="0">
                          <a:latin typeface="Arial" panose="020B0604020202020204" pitchFamily="34" charset="0"/>
                          <a:ea typeface="宋体" panose="02010600030101010101" pitchFamily="2" charset="-122"/>
                          <a:sym typeface="Symbol" panose="05050102010706020507" pitchFamily="18" charset="2"/>
                        </a:rPr>
                        <a:t>C</a:t>
                      </a:r>
                      <a:endParaRPr lang="en-US" altLang="zh-CN" sz="18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A</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B</a:t>
                      </a:r>
                      <a:r>
                        <a:rPr lang="en-US" altLang="zh-CN" sz="1800" dirty="0">
                          <a:latin typeface="Arial" panose="020B0604020202020204" pitchFamily="34" charset="0"/>
                          <a:ea typeface="宋体" panose="02010600030101010101" pitchFamily="2" charset="-122"/>
                          <a:sym typeface="Symbol" panose="05050102010706020507" pitchFamily="18" charset="2"/>
                        </a:rPr>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A </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 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A </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 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1800" dirty="0">
                          <a:latin typeface="Arial" panose="020B0604020202020204" pitchFamily="34" charset="0"/>
                          <a:ea typeface="宋体" panose="02010600030101010101" pitchFamily="2" charset="-122"/>
                        </a:rPr>
                        <a:t>(A </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 B) </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(A </a:t>
                      </a:r>
                      <a:r>
                        <a:rPr lang="en-US" altLang="zh-CN" sz="1800" dirty="0">
                          <a:latin typeface="Arial" panose="020B0604020202020204" pitchFamily="34" charset="0"/>
                          <a:ea typeface="宋体" panose="02010600030101010101" pitchFamily="2" charset="-122"/>
                          <a:sym typeface="Symbol" panose="05050102010706020507" pitchFamily="18" charset="2"/>
                        </a:rPr>
                        <a:t></a:t>
                      </a:r>
                      <a:r>
                        <a:rPr lang="en-US" altLang="zh-CN" sz="1800" dirty="0">
                          <a:latin typeface="Arial" panose="020B0604020202020204" pitchFamily="34" charset="0"/>
                          <a:ea typeface="宋体" panose="02010600030101010101" pitchFamily="2" charset="-122"/>
                        </a:rPr>
                        <a:t> C)</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7">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7">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7">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7">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a:spcBef>
                          <a:spcPct val="20000"/>
                        </a:spcBef>
                        <a:buClr>
                          <a:schemeClr val="tx2"/>
                        </a:buClr>
                        <a:buSzPct val="75000"/>
                        <a:buFont typeface="Monotype Sorts" pitchFamily="2" charset="2"/>
                        <a:buNone/>
                      </a:pPr>
                      <a:r>
                        <a:rPr lang="en-US" altLang="zh-CN" sz="2000" dirty="0">
                          <a:latin typeface="Arial" panose="020B0604020202020204" pitchFamily="34" charset="0"/>
                          <a:ea typeface="宋体" panose="02010600030101010101" pitchFamily="2" charset="-122"/>
                        </a:rPr>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6113" name="Text Box 98"/>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
        <p:nvSpPr>
          <p:cNvPr id="8" name="TextBox 7"/>
          <p:cNvSpPr txBox="1"/>
          <p:nvPr/>
        </p:nvSpPr>
        <p:spPr>
          <a:xfrm>
            <a:off x="2095500" y="1643063"/>
            <a:ext cx="3714750" cy="460375"/>
          </a:xfrm>
          <a:prstGeom prst="rect">
            <a:avLst/>
          </a:prstGeom>
          <a:noFill/>
          <a:ln w="9525">
            <a:noFill/>
          </a:ln>
        </p:spPr>
        <p:txBody>
          <a:bodyPr anchor="t" anchorCtr="0">
            <a:spAutoFit/>
          </a:bodyPr>
          <a:lstStyle/>
          <a:p>
            <a:pPr eaLnBrk="0" hangingPunct="0">
              <a:buNone/>
            </a:pPr>
            <a:r>
              <a:rPr lang="en-US" altLang="zh-CN" dirty="0">
                <a:latin typeface="Times New Roman" panose="02020603050405020304" pitchFamily="18" charset="0"/>
              </a:rPr>
              <a:t>Membership Table</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nodeType="afterEffect">
                                  <p:stCondLst>
                                    <p:cond delay="0"/>
                                  </p:stCondLst>
                                  <p:childTnLst>
                                    <p:set>
                                      <p:cBhvr>
                                        <p:cTn id="9" dur="1" fill="hold">
                                          <p:stCondLst>
                                            <p:cond delay="0"/>
                                          </p:stCondLst>
                                        </p:cTn>
                                        <p:tgtEl>
                                          <p:spTgt spid="19461"/>
                                        </p:tgtEl>
                                        <p:attrNameLst>
                                          <p:attrName>style.visibility</p:attrName>
                                        </p:attrNameLst>
                                      </p:cBhvr>
                                      <p:to>
                                        <p:strVal val="visible"/>
                                      </p:to>
                                    </p:set>
                                    <p:animEffect transition="in" filter="checkerboard(across)">
                                      <p:cBhvr>
                                        <p:cTn id="10"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37</a:t>
            </a:fld>
            <a:endParaRPr lang="zh-CN" altLang="en-US" sz="1400" b="0" dirty="0">
              <a:latin typeface="Arial" panose="020B0604020202020204" pitchFamily="34" charset="0"/>
              <a:ea typeface="宋体" panose="02010600030101010101" pitchFamily="2" charset="-122"/>
            </a:endParaRPr>
          </a:p>
        </p:txBody>
      </p:sp>
      <p:sp>
        <p:nvSpPr>
          <p:cNvPr id="1457155" name="AutoShape 3"/>
          <p:cNvSpPr/>
          <p:nvPr/>
        </p:nvSpPr>
        <p:spPr>
          <a:xfrm>
            <a:off x="2208213" y="1341438"/>
            <a:ext cx="7772400" cy="41910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0066FF"/>
                </a:solidFill>
                <a:latin typeface="Times New Roman" panose="02020603050405020304" pitchFamily="18" charset="0"/>
                <a:ea typeface="宋体" panose="02010600030101010101" pitchFamily="2" charset="-122"/>
              </a:rPr>
              <a:t>solution:</a:t>
            </a:r>
            <a:endParaRPr lang="en-US" altLang="zh-CN" dirty="0">
              <a:solidFill>
                <a:srgbClr val="0066FF"/>
              </a:solidFill>
              <a:latin typeface="Times New Roman" panose="02020603050405020304" pitchFamily="18" charset="0"/>
              <a:ea typeface="宋体" panose="02010600030101010101" pitchFamily="2" charset="-122"/>
            </a:endParaRPr>
          </a:p>
        </p:txBody>
      </p:sp>
      <p:grpSp>
        <p:nvGrpSpPr>
          <p:cNvPr id="88067" name="Group 4"/>
          <p:cNvGrpSpPr/>
          <p:nvPr/>
        </p:nvGrpSpPr>
        <p:grpSpPr>
          <a:xfrm>
            <a:off x="1828800" y="609600"/>
            <a:ext cx="8305800" cy="460375"/>
            <a:chOff x="192" y="384"/>
            <a:chExt cx="5232" cy="290"/>
          </a:xfrm>
        </p:grpSpPr>
        <p:sp>
          <p:nvSpPr>
            <p:cNvPr id="88068" name="Text Box 5"/>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3</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Show that                                ?</a:t>
              </a:r>
            </a:p>
          </p:txBody>
        </p:sp>
        <p:graphicFrame>
          <p:nvGraphicFramePr>
            <p:cNvPr id="88069" name="Object 6"/>
            <p:cNvGraphicFramePr>
              <a:graphicFrameLocks noChangeAspect="1"/>
            </p:cNvGraphicFramePr>
            <p:nvPr/>
          </p:nvGraphicFramePr>
          <p:xfrm>
            <a:off x="2448" y="432"/>
            <a:ext cx="1446" cy="225"/>
          </p:xfrm>
          <a:graphic>
            <a:graphicData uri="http://schemas.openxmlformats.org/presentationml/2006/ole">
              <mc:AlternateContent xmlns:mc="http://schemas.openxmlformats.org/markup-compatibility/2006">
                <mc:Choice xmlns:v="urn:schemas-microsoft-com:vml" Requires="v">
                  <p:oleObj spid="_x0000_s22679" r:id="rId4" imgW="1282700" imgH="203200" progId="Equation.3">
                    <p:embed/>
                  </p:oleObj>
                </mc:Choice>
                <mc:Fallback>
                  <p:oleObj r:id="rId4" imgW="1282700" imgH="203200" progId="Equation.3">
                    <p:embed/>
                    <p:pic>
                      <p:nvPicPr>
                        <p:cNvPr id="0" name="图片 3140"/>
                        <p:cNvPicPr/>
                        <p:nvPr/>
                      </p:nvPicPr>
                      <p:blipFill>
                        <a:blip r:embed="rId5"/>
                        <a:stretch>
                          <a:fillRect/>
                        </a:stretch>
                      </p:blipFill>
                      <p:spPr>
                        <a:xfrm>
                          <a:off x="2448" y="432"/>
                          <a:ext cx="1446" cy="225"/>
                        </a:xfrm>
                        <a:prstGeom prst="rect">
                          <a:avLst/>
                        </a:prstGeom>
                        <a:noFill/>
                        <a:ln w="38100">
                          <a:noFill/>
                          <a:miter/>
                        </a:ln>
                      </p:spPr>
                    </p:pic>
                  </p:oleObj>
                </mc:Fallback>
              </mc:AlternateContent>
            </a:graphicData>
          </a:graphic>
        </p:graphicFrame>
      </p:grpSp>
      <p:graphicFrame>
        <p:nvGraphicFramePr>
          <p:cNvPr id="1457159" name="Object 7"/>
          <p:cNvGraphicFramePr>
            <a:graphicFrameLocks noChangeAspect="1"/>
          </p:cNvGraphicFramePr>
          <p:nvPr/>
        </p:nvGraphicFramePr>
        <p:xfrm>
          <a:off x="3862388" y="1981200"/>
          <a:ext cx="3148012" cy="431800"/>
        </p:xfrm>
        <a:graphic>
          <a:graphicData uri="http://schemas.openxmlformats.org/presentationml/2006/ole">
            <mc:AlternateContent xmlns:mc="http://schemas.openxmlformats.org/markup-compatibility/2006">
              <mc:Choice xmlns:v="urn:schemas-microsoft-com:vml" Requires="v">
                <p:oleObj spid="_x0000_s22680" r:id="rId6" imgW="1663700" imgH="228600" progId="Equation.3">
                  <p:embed/>
                </p:oleObj>
              </mc:Choice>
              <mc:Fallback>
                <p:oleObj r:id="rId6" imgW="1663700" imgH="228600" progId="Equation.3">
                  <p:embed/>
                  <p:pic>
                    <p:nvPicPr>
                      <p:cNvPr id="0" name="图片 3145"/>
                      <p:cNvPicPr/>
                      <p:nvPr/>
                    </p:nvPicPr>
                    <p:blipFill>
                      <a:blip r:embed="rId7"/>
                      <a:stretch>
                        <a:fillRect/>
                      </a:stretch>
                    </p:blipFill>
                    <p:spPr>
                      <a:xfrm>
                        <a:off x="3862388" y="1981200"/>
                        <a:ext cx="3148012" cy="431800"/>
                      </a:xfrm>
                      <a:prstGeom prst="rect">
                        <a:avLst/>
                      </a:prstGeom>
                      <a:noFill/>
                      <a:ln w="38100">
                        <a:noFill/>
                        <a:miter/>
                      </a:ln>
                    </p:spPr>
                  </p:pic>
                </p:oleObj>
              </mc:Fallback>
            </mc:AlternateContent>
          </a:graphicData>
        </a:graphic>
      </p:graphicFrame>
      <p:graphicFrame>
        <p:nvGraphicFramePr>
          <p:cNvPr id="1457160" name="Object 8"/>
          <p:cNvGraphicFramePr>
            <a:graphicFrameLocks noChangeAspect="1"/>
          </p:cNvGraphicFramePr>
          <p:nvPr/>
        </p:nvGraphicFramePr>
        <p:xfrm>
          <a:off x="3862388" y="2620963"/>
          <a:ext cx="2411412" cy="431800"/>
        </p:xfrm>
        <a:graphic>
          <a:graphicData uri="http://schemas.openxmlformats.org/presentationml/2006/ole">
            <mc:AlternateContent xmlns:mc="http://schemas.openxmlformats.org/markup-compatibility/2006">
              <mc:Choice xmlns:v="urn:schemas-microsoft-com:vml" Requires="v">
                <p:oleObj spid="_x0000_s22681" r:id="rId8" imgW="1270000" imgH="228600" progId="Equation.3">
                  <p:embed/>
                </p:oleObj>
              </mc:Choice>
              <mc:Fallback>
                <p:oleObj r:id="rId8" imgW="1270000" imgH="228600" progId="Equation.3">
                  <p:embed/>
                  <p:pic>
                    <p:nvPicPr>
                      <p:cNvPr id="0" name="图片 3146"/>
                      <p:cNvPicPr/>
                      <p:nvPr/>
                    </p:nvPicPr>
                    <p:blipFill>
                      <a:blip r:embed="rId9"/>
                      <a:stretch>
                        <a:fillRect/>
                      </a:stretch>
                    </p:blipFill>
                    <p:spPr>
                      <a:xfrm>
                        <a:off x="3862388" y="2620963"/>
                        <a:ext cx="2411412" cy="431800"/>
                      </a:xfrm>
                      <a:prstGeom prst="rect">
                        <a:avLst/>
                      </a:prstGeom>
                      <a:noFill/>
                      <a:ln w="38100">
                        <a:noFill/>
                        <a:miter/>
                      </a:ln>
                    </p:spPr>
                  </p:pic>
                </p:oleObj>
              </mc:Fallback>
            </mc:AlternateContent>
          </a:graphicData>
        </a:graphic>
      </p:graphicFrame>
      <p:graphicFrame>
        <p:nvGraphicFramePr>
          <p:cNvPr id="1457161" name="Object 9"/>
          <p:cNvGraphicFramePr>
            <a:graphicFrameLocks noChangeAspect="1"/>
          </p:cNvGraphicFramePr>
          <p:nvPr/>
        </p:nvGraphicFramePr>
        <p:xfrm>
          <a:off x="3862388" y="3276600"/>
          <a:ext cx="1973262" cy="431800"/>
        </p:xfrm>
        <a:graphic>
          <a:graphicData uri="http://schemas.openxmlformats.org/presentationml/2006/ole">
            <mc:AlternateContent xmlns:mc="http://schemas.openxmlformats.org/markup-compatibility/2006">
              <mc:Choice xmlns:v="urn:schemas-microsoft-com:vml" Requires="v">
                <p:oleObj spid="_x0000_s22682" r:id="rId10" imgW="914400" imgH="203200" progId="Equation.3">
                  <p:embed/>
                </p:oleObj>
              </mc:Choice>
              <mc:Fallback>
                <p:oleObj r:id="rId10" imgW="914400" imgH="203200" progId="Equation.3">
                  <p:embed/>
                  <p:pic>
                    <p:nvPicPr>
                      <p:cNvPr id="0" name="图片 3147"/>
                      <p:cNvPicPr/>
                      <p:nvPr/>
                    </p:nvPicPr>
                    <p:blipFill>
                      <a:blip r:embed="rId11"/>
                      <a:stretch>
                        <a:fillRect/>
                      </a:stretch>
                    </p:blipFill>
                    <p:spPr>
                      <a:xfrm>
                        <a:off x="3862388" y="3276600"/>
                        <a:ext cx="1973262" cy="431800"/>
                      </a:xfrm>
                      <a:prstGeom prst="rect">
                        <a:avLst/>
                      </a:prstGeom>
                      <a:noFill/>
                      <a:ln w="38100">
                        <a:noFill/>
                        <a:miter/>
                      </a:ln>
                    </p:spPr>
                  </p:pic>
                </p:oleObj>
              </mc:Fallback>
            </mc:AlternateContent>
          </a:graphicData>
        </a:graphic>
      </p:graphicFrame>
      <p:graphicFrame>
        <p:nvGraphicFramePr>
          <p:cNvPr id="1457162" name="Object 10"/>
          <p:cNvGraphicFramePr>
            <a:graphicFrameLocks noChangeAspect="1"/>
          </p:cNvGraphicFramePr>
          <p:nvPr/>
        </p:nvGraphicFramePr>
        <p:xfrm>
          <a:off x="3862388" y="3987800"/>
          <a:ext cx="1209675" cy="431800"/>
        </p:xfrm>
        <a:graphic>
          <a:graphicData uri="http://schemas.openxmlformats.org/presentationml/2006/ole">
            <mc:AlternateContent xmlns:mc="http://schemas.openxmlformats.org/markup-compatibility/2006">
              <mc:Choice xmlns:v="urn:schemas-microsoft-com:vml" Requires="v">
                <p:oleObj spid="_x0000_s22683" r:id="rId12" imgW="533400" imgH="190500" progId="Equation.3">
                  <p:embed/>
                </p:oleObj>
              </mc:Choice>
              <mc:Fallback>
                <p:oleObj r:id="rId12" imgW="533400" imgH="190500" progId="Equation.3">
                  <p:embed/>
                  <p:pic>
                    <p:nvPicPr>
                      <p:cNvPr id="0" name="图片 3148"/>
                      <p:cNvPicPr/>
                      <p:nvPr/>
                    </p:nvPicPr>
                    <p:blipFill>
                      <a:blip r:embed="rId13"/>
                      <a:stretch>
                        <a:fillRect/>
                      </a:stretch>
                    </p:blipFill>
                    <p:spPr>
                      <a:xfrm>
                        <a:off x="3862388" y="3987800"/>
                        <a:ext cx="1209675" cy="431800"/>
                      </a:xfrm>
                      <a:prstGeom prst="rect">
                        <a:avLst/>
                      </a:prstGeom>
                      <a:noFill/>
                      <a:ln w="38100">
                        <a:noFill/>
                        <a:miter/>
                      </a:ln>
                    </p:spPr>
                  </p:pic>
                </p:oleObj>
              </mc:Fallback>
            </mc:AlternateContent>
          </a:graphicData>
        </a:graphic>
      </p:graphicFrame>
      <p:sp>
        <p:nvSpPr>
          <p:cNvPr id="88074" name="Text Box 11"/>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7155">
                                            <p:bg/>
                                          </p:spTgt>
                                        </p:tgtEl>
                                        <p:attrNameLst>
                                          <p:attrName>style.visibility</p:attrName>
                                        </p:attrNameLst>
                                      </p:cBhvr>
                                      <p:to>
                                        <p:strVal val="visible"/>
                                      </p:to>
                                    </p:set>
                                    <p:animEffect transition="in" filter="wipe(up)">
                                      <p:cBhvr>
                                        <p:cTn id="7" dur="500"/>
                                        <p:tgtEl>
                                          <p:spTgt spid="1457155">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7155">
                                            <p:txEl>
                                              <p:pRg st="0" end="0"/>
                                            </p:txEl>
                                          </p:spTgt>
                                        </p:tgtEl>
                                        <p:attrNameLst>
                                          <p:attrName>style.visibility</p:attrName>
                                        </p:attrNameLst>
                                      </p:cBhvr>
                                      <p:to>
                                        <p:strVal val="visible"/>
                                      </p:to>
                                    </p:set>
                                    <p:animEffect transition="in" filter="wipe(up)">
                                      <p:cBhvr>
                                        <p:cTn id="11" dur="500"/>
                                        <p:tgtEl>
                                          <p:spTgt spid="145715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57159"/>
                                        </p:tgtEl>
                                        <p:attrNameLst>
                                          <p:attrName>style.visibility</p:attrName>
                                        </p:attrNameLst>
                                      </p:cBhvr>
                                      <p:to>
                                        <p:strVal val="visible"/>
                                      </p:to>
                                    </p:set>
                                    <p:animEffect transition="in" filter="wipe(left)">
                                      <p:cBhvr>
                                        <p:cTn id="16" dur="500"/>
                                        <p:tgtEl>
                                          <p:spTgt spid="14571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57160"/>
                                        </p:tgtEl>
                                        <p:attrNameLst>
                                          <p:attrName>style.visibility</p:attrName>
                                        </p:attrNameLst>
                                      </p:cBhvr>
                                      <p:to>
                                        <p:strVal val="visible"/>
                                      </p:to>
                                    </p:set>
                                    <p:animEffect transition="in" filter="wipe(left)">
                                      <p:cBhvr>
                                        <p:cTn id="21" dur="500"/>
                                        <p:tgtEl>
                                          <p:spTgt spid="14571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57161"/>
                                        </p:tgtEl>
                                        <p:attrNameLst>
                                          <p:attrName>style.visibility</p:attrName>
                                        </p:attrNameLst>
                                      </p:cBhvr>
                                      <p:to>
                                        <p:strVal val="visible"/>
                                      </p:to>
                                    </p:set>
                                    <p:animEffect transition="in" filter="wipe(left)">
                                      <p:cBhvr>
                                        <p:cTn id="26" dur="500"/>
                                        <p:tgtEl>
                                          <p:spTgt spid="145716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57162"/>
                                        </p:tgtEl>
                                        <p:attrNameLst>
                                          <p:attrName>style.visibility</p:attrName>
                                        </p:attrNameLst>
                                      </p:cBhvr>
                                      <p:to>
                                        <p:strVal val="visible"/>
                                      </p:to>
                                    </p:set>
                                    <p:animEffect transition="in" filter="wipe(left)">
                                      <p:cBhvr>
                                        <p:cTn id="31" dur="500"/>
                                        <p:tgtEl>
                                          <p:spTgt spid="145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build="p" bldLvl="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38</a:t>
            </a:fld>
            <a:endParaRPr lang="zh-CN" altLang="en-US" sz="1400" b="0" dirty="0">
              <a:latin typeface="Arial" panose="020B0604020202020204" pitchFamily="34" charset="0"/>
              <a:ea typeface="宋体" panose="02010600030101010101" pitchFamily="2" charset="-122"/>
            </a:endParaRPr>
          </a:p>
        </p:txBody>
      </p:sp>
      <p:sp>
        <p:nvSpPr>
          <p:cNvPr id="1459203" name="AutoShape 3"/>
          <p:cNvSpPr/>
          <p:nvPr/>
        </p:nvSpPr>
        <p:spPr>
          <a:xfrm>
            <a:off x="2209800" y="1828800"/>
            <a:ext cx="7772400" cy="41910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0066FF"/>
                </a:solidFill>
                <a:latin typeface="Times New Roman" panose="02020603050405020304" pitchFamily="18" charset="0"/>
                <a:ea typeface="宋体" panose="02010600030101010101" pitchFamily="2" charset="-122"/>
              </a:rPr>
              <a:t>solution:</a:t>
            </a:r>
            <a:endParaRPr lang="en-US" altLang="zh-CN" dirty="0">
              <a:solidFill>
                <a:srgbClr val="0066FF"/>
              </a:solidFill>
              <a:latin typeface="Times New Roman" panose="02020603050405020304" pitchFamily="18" charset="0"/>
              <a:ea typeface="宋体" panose="02010600030101010101" pitchFamily="2" charset="-122"/>
            </a:endParaRPr>
          </a:p>
        </p:txBody>
      </p:sp>
      <p:grpSp>
        <p:nvGrpSpPr>
          <p:cNvPr id="90115" name="Group 4"/>
          <p:cNvGrpSpPr/>
          <p:nvPr/>
        </p:nvGrpSpPr>
        <p:grpSpPr>
          <a:xfrm>
            <a:off x="1828800" y="609600"/>
            <a:ext cx="8305800" cy="890588"/>
            <a:chOff x="192" y="384"/>
            <a:chExt cx="5232" cy="561"/>
          </a:xfrm>
        </p:grpSpPr>
        <p:sp>
          <p:nvSpPr>
            <p:cNvPr id="90116" name="Text Box 5"/>
            <p:cNvSpPr txBox="1"/>
            <p:nvPr/>
          </p:nvSpPr>
          <p:spPr>
            <a:xfrm>
              <a:off x="192" y="384"/>
              <a:ext cx="5232" cy="290"/>
            </a:xfrm>
            <a:prstGeom prst="rect">
              <a:avLst/>
            </a:prstGeom>
            <a:noFill/>
            <a:ln w="9525">
              <a:noFill/>
            </a:ln>
          </p:spPr>
          <p:txBody>
            <a:bodyPr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4</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Simplify the following set. </a:t>
              </a:r>
            </a:p>
          </p:txBody>
        </p:sp>
        <p:graphicFrame>
          <p:nvGraphicFramePr>
            <p:cNvPr id="90117" name="Object 6"/>
            <p:cNvGraphicFramePr>
              <a:graphicFrameLocks noChangeAspect="1"/>
            </p:cNvGraphicFramePr>
            <p:nvPr/>
          </p:nvGraphicFramePr>
          <p:xfrm>
            <a:off x="1586" y="720"/>
            <a:ext cx="3038" cy="225"/>
          </p:xfrm>
          <a:graphic>
            <a:graphicData uri="http://schemas.openxmlformats.org/presentationml/2006/ole">
              <mc:AlternateContent xmlns:mc="http://schemas.openxmlformats.org/markup-compatibility/2006">
                <mc:Choice xmlns:v="urn:schemas-microsoft-com:vml" Requires="v">
                  <p:oleObj spid="_x0000_s23763" r:id="rId4" imgW="2705100" imgH="203200" progId="Equation.3">
                    <p:embed/>
                  </p:oleObj>
                </mc:Choice>
                <mc:Fallback>
                  <p:oleObj r:id="rId4" imgW="2705100" imgH="203200" progId="Equation.3">
                    <p:embed/>
                    <p:pic>
                      <p:nvPicPr>
                        <p:cNvPr id="0" name="图片 3141"/>
                        <p:cNvPicPr/>
                        <p:nvPr/>
                      </p:nvPicPr>
                      <p:blipFill>
                        <a:blip r:embed="rId5"/>
                        <a:stretch>
                          <a:fillRect/>
                        </a:stretch>
                      </p:blipFill>
                      <p:spPr>
                        <a:xfrm>
                          <a:off x="1586" y="720"/>
                          <a:ext cx="3038" cy="225"/>
                        </a:xfrm>
                        <a:prstGeom prst="rect">
                          <a:avLst/>
                        </a:prstGeom>
                        <a:noFill/>
                        <a:ln w="38100">
                          <a:noFill/>
                          <a:miter/>
                        </a:ln>
                      </p:spPr>
                    </p:pic>
                  </p:oleObj>
                </mc:Fallback>
              </mc:AlternateContent>
            </a:graphicData>
          </a:graphic>
        </p:graphicFrame>
      </p:grpSp>
      <p:graphicFrame>
        <p:nvGraphicFramePr>
          <p:cNvPr id="1459207" name="Object 7"/>
          <p:cNvGraphicFramePr>
            <a:graphicFrameLocks noChangeAspect="1"/>
          </p:cNvGraphicFramePr>
          <p:nvPr/>
        </p:nvGraphicFramePr>
        <p:xfrm>
          <a:off x="3352800" y="2493963"/>
          <a:ext cx="6003925" cy="431800"/>
        </p:xfrm>
        <a:graphic>
          <a:graphicData uri="http://schemas.openxmlformats.org/presentationml/2006/ole">
            <mc:AlternateContent xmlns:mc="http://schemas.openxmlformats.org/markup-compatibility/2006">
              <mc:Choice xmlns:v="urn:schemas-microsoft-com:vml" Requires="v">
                <p:oleObj spid="_x0000_s23764" r:id="rId6" imgW="2781300" imgH="203200" progId="Equation.3">
                  <p:embed/>
                </p:oleObj>
              </mc:Choice>
              <mc:Fallback>
                <p:oleObj r:id="rId6" imgW="2781300" imgH="203200" progId="Equation.3">
                  <p:embed/>
                  <p:pic>
                    <p:nvPicPr>
                      <p:cNvPr id="0" name="图片 3143"/>
                      <p:cNvPicPr/>
                      <p:nvPr/>
                    </p:nvPicPr>
                    <p:blipFill>
                      <a:blip r:embed="rId7"/>
                      <a:stretch>
                        <a:fillRect/>
                      </a:stretch>
                    </p:blipFill>
                    <p:spPr>
                      <a:xfrm>
                        <a:off x="3352800" y="2493963"/>
                        <a:ext cx="6003925" cy="431800"/>
                      </a:xfrm>
                      <a:prstGeom prst="rect">
                        <a:avLst/>
                      </a:prstGeom>
                      <a:noFill/>
                      <a:ln w="38100">
                        <a:noFill/>
                        <a:miter/>
                      </a:ln>
                    </p:spPr>
                  </p:pic>
                </p:oleObj>
              </mc:Fallback>
            </mc:AlternateContent>
          </a:graphicData>
        </a:graphic>
      </p:graphicFrame>
      <p:graphicFrame>
        <p:nvGraphicFramePr>
          <p:cNvPr id="1459208" name="Object 8"/>
          <p:cNvGraphicFramePr>
            <a:graphicFrameLocks noChangeAspect="1"/>
          </p:cNvGraphicFramePr>
          <p:nvPr/>
        </p:nvGraphicFramePr>
        <p:xfrm>
          <a:off x="3352800" y="3103563"/>
          <a:ext cx="1912938" cy="431800"/>
        </p:xfrm>
        <a:graphic>
          <a:graphicData uri="http://schemas.openxmlformats.org/presentationml/2006/ole">
            <mc:AlternateContent xmlns:mc="http://schemas.openxmlformats.org/markup-compatibility/2006">
              <mc:Choice xmlns:v="urn:schemas-microsoft-com:vml" Requires="v">
                <p:oleObj spid="_x0000_s23765" r:id="rId8" imgW="888365" imgH="203200" progId="Equation.3">
                  <p:embed/>
                </p:oleObj>
              </mc:Choice>
              <mc:Fallback>
                <p:oleObj r:id="rId8" imgW="888365" imgH="203200" progId="Equation.3">
                  <p:embed/>
                  <p:pic>
                    <p:nvPicPr>
                      <p:cNvPr id="0" name="图片 3142"/>
                      <p:cNvPicPr/>
                      <p:nvPr/>
                    </p:nvPicPr>
                    <p:blipFill>
                      <a:blip r:embed="rId9"/>
                      <a:stretch>
                        <a:fillRect/>
                      </a:stretch>
                    </p:blipFill>
                    <p:spPr>
                      <a:xfrm>
                        <a:off x="3352800" y="3103563"/>
                        <a:ext cx="1912938" cy="431800"/>
                      </a:xfrm>
                      <a:prstGeom prst="rect">
                        <a:avLst/>
                      </a:prstGeom>
                      <a:noFill/>
                      <a:ln w="38100">
                        <a:noFill/>
                        <a:miter/>
                      </a:ln>
                    </p:spPr>
                  </p:pic>
                </p:oleObj>
              </mc:Fallback>
            </mc:AlternateContent>
          </a:graphicData>
        </a:graphic>
      </p:graphicFrame>
      <p:graphicFrame>
        <p:nvGraphicFramePr>
          <p:cNvPr id="1459209" name="Object 9"/>
          <p:cNvGraphicFramePr>
            <a:graphicFrameLocks noChangeAspect="1"/>
          </p:cNvGraphicFramePr>
          <p:nvPr/>
        </p:nvGraphicFramePr>
        <p:xfrm>
          <a:off x="3352800" y="3509963"/>
          <a:ext cx="1727200" cy="431800"/>
        </p:xfrm>
        <a:graphic>
          <a:graphicData uri="http://schemas.openxmlformats.org/presentationml/2006/ole">
            <mc:AlternateContent xmlns:mc="http://schemas.openxmlformats.org/markup-compatibility/2006">
              <mc:Choice xmlns:v="urn:schemas-microsoft-com:vml" Requires="v">
                <p:oleObj spid="_x0000_s23766" r:id="rId10" imgW="914400" imgH="228600" progId="Equation.3">
                  <p:embed/>
                </p:oleObj>
              </mc:Choice>
              <mc:Fallback>
                <p:oleObj r:id="rId10" imgW="914400" imgH="228600" progId="Equation.3">
                  <p:embed/>
                  <p:pic>
                    <p:nvPicPr>
                      <p:cNvPr id="0" name="图片 3144"/>
                      <p:cNvPicPr/>
                      <p:nvPr/>
                    </p:nvPicPr>
                    <p:blipFill>
                      <a:blip r:embed="rId11"/>
                      <a:stretch>
                        <a:fillRect/>
                      </a:stretch>
                    </p:blipFill>
                    <p:spPr>
                      <a:xfrm>
                        <a:off x="3352800" y="3509963"/>
                        <a:ext cx="1727200" cy="431800"/>
                      </a:xfrm>
                      <a:prstGeom prst="rect">
                        <a:avLst/>
                      </a:prstGeom>
                      <a:noFill/>
                      <a:ln w="38100">
                        <a:noFill/>
                        <a:miter/>
                      </a:ln>
                    </p:spPr>
                  </p:pic>
                </p:oleObj>
              </mc:Fallback>
            </mc:AlternateContent>
          </a:graphicData>
        </a:graphic>
      </p:graphicFrame>
      <p:graphicFrame>
        <p:nvGraphicFramePr>
          <p:cNvPr id="1459210" name="Object 10"/>
          <p:cNvGraphicFramePr>
            <a:graphicFrameLocks noChangeAspect="1"/>
          </p:cNvGraphicFramePr>
          <p:nvPr/>
        </p:nvGraphicFramePr>
        <p:xfrm>
          <a:off x="3352800" y="3987800"/>
          <a:ext cx="2428875" cy="431800"/>
        </p:xfrm>
        <a:graphic>
          <a:graphicData uri="http://schemas.openxmlformats.org/presentationml/2006/ole">
            <mc:AlternateContent xmlns:mc="http://schemas.openxmlformats.org/markup-compatibility/2006">
              <mc:Choice xmlns:v="urn:schemas-microsoft-com:vml" Requires="v">
                <p:oleObj spid="_x0000_s23767" r:id="rId12" imgW="1282700" imgH="228600" progId="Equation.3">
                  <p:embed/>
                </p:oleObj>
              </mc:Choice>
              <mc:Fallback>
                <p:oleObj r:id="rId12" imgW="1282700" imgH="228600" progId="Equation.3">
                  <p:embed/>
                  <p:pic>
                    <p:nvPicPr>
                      <p:cNvPr id="0" name="图片 3149"/>
                      <p:cNvPicPr/>
                      <p:nvPr/>
                    </p:nvPicPr>
                    <p:blipFill>
                      <a:blip r:embed="rId13"/>
                      <a:stretch>
                        <a:fillRect/>
                      </a:stretch>
                    </p:blipFill>
                    <p:spPr>
                      <a:xfrm>
                        <a:off x="3352800" y="3987800"/>
                        <a:ext cx="2428875" cy="431800"/>
                      </a:xfrm>
                      <a:prstGeom prst="rect">
                        <a:avLst/>
                      </a:prstGeom>
                      <a:noFill/>
                      <a:ln w="38100">
                        <a:noFill/>
                        <a:miter/>
                      </a:ln>
                    </p:spPr>
                  </p:pic>
                </p:oleObj>
              </mc:Fallback>
            </mc:AlternateContent>
          </a:graphicData>
        </a:graphic>
      </p:graphicFrame>
      <p:graphicFrame>
        <p:nvGraphicFramePr>
          <p:cNvPr id="1459211" name="Object 11"/>
          <p:cNvGraphicFramePr>
            <a:graphicFrameLocks noChangeAspect="1"/>
          </p:cNvGraphicFramePr>
          <p:nvPr/>
        </p:nvGraphicFramePr>
        <p:xfrm>
          <a:off x="3352800" y="4495800"/>
          <a:ext cx="1673225" cy="431800"/>
        </p:xfrm>
        <a:graphic>
          <a:graphicData uri="http://schemas.openxmlformats.org/presentationml/2006/ole">
            <mc:AlternateContent xmlns:mc="http://schemas.openxmlformats.org/markup-compatibility/2006">
              <mc:Choice xmlns:v="urn:schemas-microsoft-com:vml" Requires="v">
                <p:oleObj spid="_x0000_s23768" r:id="rId14" imgW="889000" imgH="228600" progId="Equation.3">
                  <p:embed/>
                </p:oleObj>
              </mc:Choice>
              <mc:Fallback>
                <p:oleObj r:id="rId14" imgW="889000" imgH="228600" progId="Equation.3">
                  <p:embed/>
                  <p:pic>
                    <p:nvPicPr>
                      <p:cNvPr id="0" name="图片 3151"/>
                      <p:cNvPicPr/>
                      <p:nvPr/>
                    </p:nvPicPr>
                    <p:blipFill>
                      <a:blip r:embed="rId15"/>
                      <a:stretch>
                        <a:fillRect/>
                      </a:stretch>
                    </p:blipFill>
                    <p:spPr>
                      <a:xfrm>
                        <a:off x="3352800" y="4495800"/>
                        <a:ext cx="1673225" cy="431800"/>
                      </a:xfrm>
                      <a:prstGeom prst="rect">
                        <a:avLst/>
                      </a:prstGeom>
                      <a:noFill/>
                      <a:ln w="38100">
                        <a:noFill/>
                        <a:miter/>
                      </a:ln>
                    </p:spPr>
                  </p:pic>
                </p:oleObj>
              </mc:Fallback>
            </mc:AlternateContent>
          </a:graphicData>
        </a:graphic>
      </p:graphicFrame>
      <p:graphicFrame>
        <p:nvGraphicFramePr>
          <p:cNvPr id="1459212" name="Object 12"/>
          <p:cNvGraphicFramePr>
            <a:graphicFrameLocks noChangeAspect="1"/>
          </p:cNvGraphicFramePr>
          <p:nvPr/>
        </p:nvGraphicFramePr>
        <p:xfrm>
          <a:off x="3352800" y="5029200"/>
          <a:ext cx="1219200" cy="376238"/>
        </p:xfrm>
        <a:graphic>
          <a:graphicData uri="http://schemas.openxmlformats.org/presentationml/2006/ole">
            <mc:AlternateContent xmlns:mc="http://schemas.openxmlformats.org/markup-compatibility/2006">
              <mc:Choice xmlns:v="urn:schemas-microsoft-com:vml" Requires="v">
                <p:oleObj spid="_x0000_s23769" r:id="rId16" imgW="520700" imgH="165100" progId="Equation.3">
                  <p:embed/>
                </p:oleObj>
              </mc:Choice>
              <mc:Fallback>
                <p:oleObj r:id="rId16" imgW="520700" imgH="165100" progId="Equation.3">
                  <p:embed/>
                  <p:pic>
                    <p:nvPicPr>
                      <p:cNvPr id="0" name="图片 3150"/>
                      <p:cNvPicPr/>
                      <p:nvPr/>
                    </p:nvPicPr>
                    <p:blipFill>
                      <a:blip r:embed="rId17"/>
                      <a:stretch>
                        <a:fillRect/>
                      </a:stretch>
                    </p:blipFill>
                    <p:spPr>
                      <a:xfrm>
                        <a:off x="3352800" y="5029200"/>
                        <a:ext cx="1219200" cy="376238"/>
                      </a:xfrm>
                      <a:prstGeom prst="rect">
                        <a:avLst/>
                      </a:prstGeom>
                      <a:noFill/>
                      <a:ln w="38100">
                        <a:noFill/>
                        <a:miter/>
                      </a:ln>
                    </p:spPr>
                  </p:pic>
                </p:oleObj>
              </mc:Fallback>
            </mc:AlternateContent>
          </a:graphicData>
        </a:graphic>
      </p:graphicFrame>
      <p:sp>
        <p:nvSpPr>
          <p:cNvPr id="90124" name="Text Box 13"/>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9203">
                                            <p:bg/>
                                          </p:spTgt>
                                        </p:tgtEl>
                                        <p:attrNameLst>
                                          <p:attrName>style.visibility</p:attrName>
                                        </p:attrNameLst>
                                      </p:cBhvr>
                                      <p:to>
                                        <p:strVal val="visible"/>
                                      </p:to>
                                    </p:set>
                                    <p:animEffect transition="in" filter="wipe(up)">
                                      <p:cBhvr>
                                        <p:cTn id="7" dur="500"/>
                                        <p:tgtEl>
                                          <p:spTgt spid="1459203">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9203">
                                            <p:txEl>
                                              <p:pRg st="0" end="0"/>
                                            </p:txEl>
                                          </p:spTgt>
                                        </p:tgtEl>
                                        <p:attrNameLst>
                                          <p:attrName>style.visibility</p:attrName>
                                        </p:attrNameLst>
                                      </p:cBhvr>
                                      <p:to>
                                        <p:strVal val="visible"/>
                                      </p:to>
                                    </p:set>
                                    <p:animEffect transition="in" filter="wipe(up)">
                                      <p:cBhvr>
                                        <p:cTn id="11" dur="500"/>
                                        <p:tgtEl>
                                          <p:spTgt spid="145920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59207"/>
                                        </p:tgtEl>
                                        <p:attrNameLst>
                                          <p:attrName>style.visibility</p:attrName>
                                        </p:attrNameLst>
                                      </p:cBhvr>
                                      <p:to>
                                        <p:strVal val="visible"/>
                                      </p:to>
                                    </p:set>
                                    <p:animEffect transition="in" filter="wipe(left)">
                                      <p:cBhvr>
                                        <p:cTn id="16" dur="500"/>
                                        <p:tgtEl>
                                          <p:spTgt spid="14592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59208"/>
                                        </p:tgtEl>
                                        <p:attrNameLst>
                                          <p:attrName>style.visibility</p:attrName>
                                        </p:attrNameLst>
                                      </p:cBhvr>
                                      <p:to>
                                        <p:strVal val="visible"/>
                                      </p:to>
                                    </p:set>
                                    <p:animEffect transition="in" filter="wipe(left)">
                                      <p:cBhvr>
                                        <p:cTn id="21" dur="500"/>
                                        <p:tgtEl>
                                          <p:spTgt spid="14592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59209"/>
                                        </p:tgtEl>
                                        <p:attrNameLst>
                                          <p:attrName>style.visibility</p:attrName>
                                        </p:attrNameLst>
                                      </p:cBhvr>
                                      <p:to>
                                        <p:strVal val="visible"/>
                                      </p:to>
                                    </p:set>
                                    <p:animEffect transition="in" filter="wipe(left)">
                                      <p:cBhvr>
                                        <p:cTn id="26" dur="500"/>
                                        <p:tgtEl>
                                          <p:spTgt spid="14592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59210"/>
                                        </p:tgtEl>
                                        <p:attrNameLst>
                                          <p:attrName>style.visibility</p:attrName>
                                        </p:attrNameLst>
                                      </p:cBhvr>
                                      <p:to>
                                        <p:strVal val="visible"/>
                                      </p:to>
                                    </p:set>
                                    <p:animEffect transition="in" filter="wipe(left)">
                                      <p:cBhvr>
                                        <p:cTn id="31" dur="500"/>
                                        <p:tgtEl>
                                          <p:spTgt spid="14592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59211"/>
                                        </p:tgtEl>
                                        <p:attrNameLst>
                                          <p:attrName>style.visibility</p:attrName>
                                        </p:attrNameLst>
                                      </p:cBhvr>
                                      <p:to>
                                        <p:strVal val="visible"/>
                                      </p:to>
                                    </p:set>
                                    <p:animEffect transition="in" filter="wipe(left)">
                                      <p:cBhvr>
                                        <p:cTn id="36" dur="500"/>
                                        <p:tgtEl>
                                          <p:spTgt spid="14592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59212"/>
                                        </p:tgtEl>
                                        <p:attrNameLst>
                                          <p:attrName>style.visibility</p:attrName>
                                        </p:attrNameLst>
                                      </p:cBhvr>
                                      <p:to>
                                        <p:strVal val="visible"/>
                                      </p:to>
                                    </p:set>
                                    <p:animEffect transition="in" filter="wipe(left)">
                                      <p:cBhvr>
                                        <p:cTn id="41" dur="500"/>
                                        <p:tgtEl>
                                          <p:spTgt spid="1459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3" grpId="0" build="p" bldLvl="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38313" y="714375"/>
            <a:ext cx="8929688" cy="423863"/>
          </a:xfrm>
          <a:prstGeom prst="rect">
            <a:avLst/>
          </a:prstGeom>
        </p:spPr>
        <p:txBody>
          <a:bodyPr>
            <a:spAutoFit/>
          </a:bodyPr>
          <a:lstStyle/>
          <a:p>
            <a:pPr marL="457200" marR="0" lvl="0" indent="-457200" algn="l" defTabSz="914400" rtl="0" eaLnBrk="0" fontAlgn="base" latinLnBrk="0" hangingPunct="0">
              <a:lnSpc>
                <a:spcPct val="90000"/>
              </a:lnSpc>
              <a:spcBef>
                <a:spcPct val="20000"/>
              </a:spcBef>
              <a:spcAft>
                <a:spcPct val="0"/>
              </a:spcAft>
              <a:buClr>
                <a:srgbClr val="006699"/>
              </a:buClr>
              <a:buSzPct val="75000"/>
              <a:buFont typeface="Wingdings" panose="05000000000000000000" pitchFamily="2" charset="2"/>
              <a:buNone/>
              <a:tabLst>
                <a:tab pos="4347845" algn="l"/>
              </a:tabLst>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Proof  that if (A - B) U (B - A) = (A U B) then ______</a:t>
            </a:r>
          </a:p>
        </p:txBody>
      </p:sp>
      <p:grpSp>
        <p:nvGrpSpPr>
          <p:cNvPr id="2" name="Group 10"/>
          <p:cNvGrpSpPr/>
          <p:nvPr/>
        </p:nvGrpSpPr>
        <p:grpSpPr>
          <a:xfrm>
            <a:off x="8439150" y="4000500"/>
            <a:ext cx="2917825" cy="1828800"/>
            <a:chOff x="3302" y="2470"/>
            <a:chExt cx="1306" cy="1536"/>
          </a:xfrm>
        </p:grpSpPr>
        <p:sp>
          <p:nvSpPr>
            <p:cNvPr id="92163" name="Oval 11"/>
            <p:cNvSpPr/>
            <p:nvPr/>
          </p:nvSpPr>
          <p:spPr>
            <a:xfrm>
              <a:off x="3302" y="2470"/>
              <a:ext cx="1296" cy="1536"/>
            </a:xfrm>
            <a:prstGeom prst="ellipse">
              <a:avLst/>
            </a:prstGeom>
            <a:solidFill>
              <a:srgbClr val="C0C0C0"/>
            </a:solidFill>
            <a:ln w="9525">
              <a:noFill/>
            </a:ln>
          </p:spPr>
          <p:txBody>
            <a:bodyPr wrap="none" anchor="ctr" anchorCtr="0"/>
            <a:lstStyle/>
            <a:p>
              <a:pPr eaLnBrk="0" hangingPunct="0"/>
              <a:endParaRPr lang="zh-CN" altLang="en-US" dirty="0">
                <a:solidFill>
                  <a:srgbClr val="FF0000"/>
                </a:solidFill>
                <a:latin typeface="楷体_GB2312" pitchFamily="49" charset="-122"/>
              </a:endParaRPr>
            </a:p>
          </p:txBody>
        </p:sp>
        <p:sp>
          <p:nvSpPr>
            <p:cNvPr id="92164" name="Text Box 12"/>
            <p:cNvSpPr txBox="1"/>
            <p:nvPr/>
          </p:nvSpPr>
          <p:spPr>
            <a:xfrm>
              <a:off x="3504" y="2692"/>
              <a:ext cx="1104" cy="1076"/>
            </a:xfrm>
            <a:prstGeom prst="rect">
              <a:avLst/>
            </a:prstGeom>
            <a:noFill/>
            <a:ln w="9525">
              <a:noFill/>
            </a:ln>
          </p:spPr>
          <p:txBody>
            <a:bodyPr anchor="t" anchorCtr="0">
              <a:spAutoFit/>
            </a:bodyPr>
            <a:lstStyle/>
            <a:p>
              <a:pPr marL="457200" indent="-457200" eaLnBrk="0" hangingPunct="0">
                <a:lnSpc>
                  <a:spcPct val="70000"/>
                </a:lnSpc>
                <a:buFont typeface="Arial" panose="020B0604020202020204" pitchFamily="34" charset="0"/>
                <a:buAutoNum type="alphaLcParenR"/>
              </a:pPr>
              <a:r>
                <a:rPr lang="en-US" altLang="zh-CN" sz="1800" dirty="0">
                  <a:solidFill>
                    <a:srgbClr val="FF0000"/>
                  </a:solidFill>
                  <a:latin typeface="Times New Roman" panose="02020603050405020304" pitchFamily="18" charset="0"/>
                  <a:ea typeface="宋体" panose="02010600030101010101" pitchFamily="2" charset="-122"/>
                </a:rPr>
                <a:t>A U B = </a:t>
              </a:r>
              <a:r>
                <a:rPr lang="en-US" altLang="zh-CN" sz="1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p>
            <a:p>
              <a:pPr marL="457200" indent="-457200" eaLnBrk="0" hangingPunct="0">
                <a:lnSpc>
                  <a:spcPct val="70000"/>
                </a:lnSpc>
                <a:buFont typeface="Arial" panose="020B0604020202020204" pitchFamily="34" charset="0"/>
                <a:buAutoNum type="alphaLcParenR"/>
              </a:pPr>
              <a:r>
                <a:rPr lang="en-US" altLang="zh-CN" sz="1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 = B </a:t>
              </a:r>
            </a:p>
            <a:p>
              <a:pPr marL="457200" indent="-457200" eaLnBrk="0" hangingPunct="0">
                <a:lnSpc>
                  <a:spcPct val="70000"/>
                </a:lnSpc>
                <a:buFont typeface="Arial" panose="020B0604020202020204" pitchFamily="34" charset="0"/>
                <a:buAutoNum type="alphaLcParenR"/>
              </a:pPr>
              <a:r>
                <a:rPr lang="en-US" altLang="zh-CN" sz="1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  B = </a:t>
              </a:r>
            </a:p>
            <a:p>
              <a:pPr marL="457200" indent="-457200" eaLnBrk="0" hangingPunct="0">
                <a:lnSpc>
                  <a:spcPct val="70000"/>
                </a:lnSpc>
                <a:buFont typeface="Arial" panose="020B0604020202020204" pitchFamily="34" charset="0"/>
                <a:buAutoNum type="alphaLcParenR"/>
              </a:pPr>
              <a:r>
                <a:rPr lang="en-US" altLang="zh-CN" sz="1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A-B = B-A = </a:t>
              </a:r>
              <a:endParaRPr lang="en-US" altLang="zh-CN" sz="2000"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17" name="Text Box 8"/>
          <p:cNvSpPr txBox="1"/>
          <p:nvPr/>
        </p:nvSpPr>
        <p:spPr>
          <a:xfrm>
            <a:off x="9453563" y="701675"/>
            <a:ext cx="1214437" cy="368300"/>
          </a:xfrm>
          <a:prstGeom prst="rect">
            <a:avLst/>
          </a:prstGeom>
          <a:noFill/>
          <a:ln w="9525">
            <a:noFill/>
          </a:ln>
        </p:spPr>
        <p:txBody>
          <a:bodyPr anchor="t" anchorCtr="0">
            <a:spAutoFit/>
          </a:bodyPr>
          <a:lstStyle/>
          <a:p>
            <a:pPr eaLnBrk="0" hangingPunct="0">
              <a:buNone/>
            </a:pPr>
            <a:r>
              <a:rPr lang="en-US" altLang="zh-CN" sz="1800" dirty="0">
                <a:latin typeface="Times New Roman" panose="02020603050405020304" pitchFamily="18" charset="0"/>
                <a:ea typeface="宋体" panose="02010600030101010101" pitchFamily="2" charset="-122"/>
                <a:sym typeface="Symbol" panose="05050102010706020507" pitchFamily="18" charset="2"/>
              </a:rPr>
              <a:t>A  B = </a:t>
            </a:r>
          </a:p>
        </p:txBody>
      </p:sp>
      <p:sp>
        <p:nvSpPr>
          <p:cNvPr id="19" name="Text Box 2"/>
          <p:cNvSpPr txBox="1"/>
          <p:nvPr/>
        </p:nvSpPr>
        <p:spPr>
          <a:xfrm>
            <a:off x="2076450" y="2071688"/>
            <a:ext cx="8010525" cy="460375"/>
          </a:xfrm>
          <a:prstGeom prst="rect">
            <a:avLst/>
          </a:prstGeom>
          <a:noFill/>
          <a:ln w="9525">
            <a:noFill/>
          </a:ln>
        </p:spPr>
        <p:txBody>
          <a:bodyPr anchor="t" anchorCtr="0">
            <a:spAutoFit/>
          </a:bodyPr>
          <a:lstStyle/>
          <a:p>
            <a:pPr eaLnBrk="0" hangingPunct="0">
              <a:buNone/>
            </a:pPr>
            <a:r>
              <a:rPr lang="en-US" altLang="zh-CN" b="0" dirty="0">
                <a:latin typeface="Times New Roman" panose="02020603050405020304" pitchFamily="18" charset="0"/>
                <a:ea typeface="宋体" panose="02010600030101010101" pitchFamily="2" charset="-122"/>
                <a:sym typeface="Symbol" panose="05050102010706020507" pitchFamily="18" charset="2"/>
              </a:rPr>
              <a:t>Suppose to the contrary, that A  B  , and that x  A  B.</a:t>
            </a:r>
          </a:p>
        </p:txBody>
      </p:sp>
      <p:sp>
        <p:nvSpPr>
          <p:cNvPr id="20" name="Text Box 5"/>
          <p:cNvSpPr txBox="1"/>
          <p:nvPr/>
        </p:nvSpPr>
        <p:spPr>
          <a:xfrm>
            <a:off x="2076450" y="2727325"/>
            <a:ext cx="6553200" cy="460375"/>
          </a:xfrm>
          <a:prstGeom prst="rect">
            <a:avLst/>
          </a:prstGeom>
          <a:noFill/>
          <a:ln w="9525">
            <a:noFill/>
          </a:ln>
        </p:spPr>
        <p:txBody>
          <a:bodyPr anchor="t" anchorCtr="0">
            <a:spAutoFit/>
          </a:bodyPr>
          <a:lstStyle/>
          <a:p>
            <a:pPr eaLnBrk="0" hangingPunct="0">
              <a:buNone/>
            </a:pPr>
            <a:r>
              <a:rPr lang="en-US" altLang="zh-CN" b="0" dirty="0">
                <a:latin typeface="Times New Roman" panose="02020603050405020304" pitchFamily="18" charset="0"/>
                <a:ea typeface="宋体" panose="02010600030101010101" pitchFamily="2" charset="-122"/>
                <a:sym typeface="Symbol" panose="05050102010706020507" pitchFamily="18" charset="2"/>
              </a:rPr>
              <a:t>Then </a:t>
            </a:r>
            <a:r>
              <a:rPr lang="en-US" altLang="zh-CN" b="0" i="1" dirty="0">
                <a:latin typeface="Times New Roman" panose="02020603050405020304" pitchFamily="18" charset="0"/>
                <a:ea typeface="宋体" panose="02010600030101010101" pitchFamily="2" charset="-122"/>
                <a:sym typeface="Symbol" panose="05050102010706020507" pitchFamily="18" charset="2"/>
              </a:rPr>
              <a:t>x</a:t>
            </a:r>
            <a:r>
              <a:rPr lang="en-US" altLang="zh-CN" b="0" dirty="0">
                <a:latin typeface="Times New Roman" panose="02020603050405020304" pitchFamily="18" charset="0"/>
                <a:ea typeface="宋体" panose="02010600030101010101" pitchFamily="2" charset="-122"/>
                <a:sym typeface="Symbol" panose="05050102010706020507" pitchFamily="18" charset="2"/>
              </a:rPr>
              <a:t> cannot be in A-B and </a:t>
            </a:r>
            <a:r>
              <a:rPr lang="en-US" altLang="zh-CN" b="0" i="1" dirty="0">
                <a:latin typeface="Times New Roman" panose="02020603050405020304" pitchFamily="18" charset="0"/>
                <a:ea typeface="宋体" panose="02010600030101010101" pitchFamily="2" charset="-122"/>
                <a:sym typeface="Symbol" panose="05050102010706020507" pitchFamily="18" charset="2"/>
              </a:rPr>
              <a:t>x</a:t>
            </a:r>
            <a:r>
              <a:rPr lang="en-US" altLang="zh-CN" b="0" dirty="0">
                <a:latin typeface="Times New Roman" panose="02020603050405020304" pitchFamily="18" charset="0"/>
                <a:ea typeface="宋体" panose="02010600030101010101" pitchFamily="2" charset="-122"/>
                <a:sym typeface="Symbol" panose="05050102010706020507" pitchFamily="18" charset="2"/>
              </a:rPr>
              <a:t> cannot be in B-A.</a:t>
            </a:r>
          </a:p>
        </p:txBody>
      </p:sp>
      <p:sp>
        <p:nvSpPr>
          <p:cNvPr id="21" name="Text Box 7"/>
          <p:cNvSpPr txBox="1"/>
          <p:nvPr/>
        </p:nvSpPr>
        <p:spPr>
          <a:xfrm>
            <a:off x="2085975" y="4000500"/>
            <a:ext cx="8153400" cy="460375"/>
          </a:xfrm>
          <a:prstGeom prst="rect">
            <a:avLst/>
          </a:prstGeom>
          <a:noFill/>
          <a:ln w="9525">
            <a:noFill/>
          </a:ln>
        </p:spPr>
        <p:txBody>
          <a:bodyPr anchor="t" anchorCtr="0">
            <a:spAutoFit/>
          </a:bodyPr>
          <a:lstStyle/>
          <a:p>
            <a:pPr eaLnBrk="0" hangingPunct="0">
              <a:buNone/>
            </a:pPr>
            <a:r>
              <a:rPr lang="en-US" altLang="zh-CN" b="0" dirty="0">
                <a:latin typeface="Times New Roman" panose="02020603050405020304" pitchFamily="18" charset="0"/>
                <a:ea typeface="宋体" panose="02010600030101010101" pitchFamily="2" charset="-122"/>
                <a:sym typeface="Symbol" panose="05050102010706020507" pitchFamily="18" charset="2"/>
              </a:rPr>
              <a:t>But x is in A U B since (A  B)  (A U B).</a:t>
            </a:r>
          </a:p>
        </p:txBody>
      </p:sp>
      <p:sp>
        <p:nvSpPr>
          <p:cNvPr id="22" name="Text Box 13"/>
          <p:cNvSpPr txBox="1"/>
          <p:nvPr/>
        </p:nvSpPr>
        <p:spPr>
          <a:xfrm>
            <a:off x="2076450" y="3324225"/>
            <a:ext cx="6553200" cy="460375"/>
          </a:xfrm>
          <a:prstGeom prst="rect">
            <a:avLst/>
          </a:prstGeom>
          <a:noFill/>
          <a:ln w="9525">
            <a:noFill/>
          </a:ln>
        </p:spPr>
        <p:txBody>
          <a:bodyPr anchor="t" anchorCtr="0">
            <a:spAutoFit/>
          </a:bodyPr>
          <a:lstStyle/>
          <a:p>
            <a:pPr eaLnBrk="0" hangingPunct="0">
              <a:buNone/>
            </a:pPr>
            <a:r>
              <a:rPr lang="en-US" altLang="zh-CN" b="0" dirty="0">
                <a:latin typeface="Times New Roman" panose="02020603050405020304" pitchFamily="18" charset="0"/>
                <a:ea typeface="宋体" panose="02010600030101010101" pitchFamily="2" charset="-122"/>
                <a:sym typeface="Symbol" panose="05050102010706020507" pitchFamily="18" charset="2"/>
              </a:rPr>
              <a:t>Then x is not in (A - B) U (B - A). </a:t>
            </a:r>
          </a:p>
        </p:txBody>
      </p:sp>
      <p:sp>
        <p:nvSpPr>
          <p:cNvPr id="24" name="Text Box 9"/>
          <p:cNvSpPr txBox="1"/>
          <p:nvPr/>
        </p:nvSpPr>
        <p:spPr>
          <a:xfrm>
            <a:off x="2095500" y="4572000"/>
            <a:ext cx="4695825" cy="460375"/>
          </a:xfrm>
          <a:prstGeom prst="rect">
            <a:avLst/>
          </a:prstGeom>
          <a:noFill/>
          <a:ln w="9525">
            <a:noFill/>
          </a:ln>
        </p:spPr>
        <p:txBody>
          <a:bodyPr anchor="t" anchorCtr="0">
            <a:spAutoFit/>
          </a:bodyPr>
          <a:lstStyle/>
          <a:p>
            <a:pPr eaLnBrk="0" hangingPunct="0">
              <a:buNone/>
            </a:pPr>
            <a:r>
              <a:rPr lang="en-US" altLang="zh-CN" b="0" dirty="0">
                <a:latin typeface="Times New Roman" panose="02020603050405020304" pitchFamily="18" charset="0"/>
                <a:ea typeface="宋体" panose="02010600030101010101" pitchFamily="2" charset="-122"/>
                <a:sym typeface="Symbol" panose="05050102010706020507" pitchFamily="18" charset="2"/>
              </a:rPr>
              <a:t>Thus, A  B = .</a:t>
            </a:r>
          </a:p>
        </p:txBody>
      </p:sp>
      <p:sp>
        <p:nvSpPr>
          <p:cNvPr id="25" name="TextBox 24"/>
          <p:cNvSpPr txBox="1"/>
          <p:nvPr/>
        </p:nvSpPr>
        <p:spPr>
          <a:xfrm>
            <a:off x="2095500" y="1571625"/>
            <a:ext cx="2214563" cy="460375"/>
          </a:xfrm>
          <a:prstGeom prst="rect">
            <a:avLst/>
          </a:prstGeom>
          <a:noFill/>
          <a:ln w="9525">
            <a:noFill/>
          </a:ln>
        </p:spPr>
        <p:txBody>
          <a:bodyPr anchor="t" anchorCtr="0">
            <a:spAutoFit/>
          </a:bodyPr>
          <a:lstStyle/>
          <a:p>
            <a:pPr eaLnBrk="0" hangingPunct="0">
              <a:buNone/>
            </a:pPr>
            <a:r>
              <a:rPr lang="en-US" altLang="zh-CN" dirty="0">
                <a:solidFill>
                  <a:srgbClr val="000099"/>
                </a:solidFill>
                <a:latin typeface="Times New Roman" panose="02020603050405020304" pitchFamily="18" charset="0"/>
              </a:rPr>
              <a:t>Proof:</a:t>
            </a:r>
            <a:endParaRPr lang="zh-CN" altLang="en-US" dirty="0">
              <a:solidFill>
                <a:srgbClr val="000099"/>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08013" y="608013"/>
            <a:ext cx="10975975" cy="5641975"/>
          </a:xfrm>
          <a:prstGeom prst="rect">
            <a:avLst/>
          </a:prstGeom>
          <a:solidFill>
            <a:srgbClr val="33333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800" strike="noStrike" noProof="1">
              <a:solidFill>
                <a:srgbClr val="FFFFFF"/>
              </a:solidFill>
              <a:latin typeface="微软雅黑" panose="020B0503020204020204" charset="-122"/>
              <a:ea typeface="微软雅黑" panose="020B0503020204020204" charset="-122"/>
              <a:sym typeface="+mn-ea"/>
            </a:endParaRPr>
          </a:p>
        </p:txBody>
      </p:sp>
      <p:grpSp>
        <p:nvGrpSpPr>
          <p:cNvPr id="29699" name="组合 1"/>
          <p:cNvGrpSpPr/>
          <p:nvPr/>
        </p:nvGrpSpPr>
        <p:grpSpPr>
          <a:xfrm>
            <a:off x="20638" y="0"/>
            <a:ext cx="858837" cy="839788"/>
            <a:chOff x="203391" y="0"/>
            <a:chExt cx="859215" cy="839049"/>
          </a:xfrm>
        </p:grpSpPr>
        <p:sp>
          <p:nvSpPr>
            <p:cNvPr id="12"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6"/>
              </p:custDataLst>
            </p:nvPr>
          </p:nvSpPr>
          <p:spPr>
            <a:xfrm>
              <a:off x="203391" y="0"/>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rgbClr val="FFFFFF"/>
                </a:solidFill>
                <a:latin typeface="微软雅黑" panose="020B0503020204020204" charset="-122"/>
                <a:ea typeface="微软雅黑" panose="020B0503020204020204" charset="-122"/>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userDrawn="1">
              <p:custDataLst>
                <p:tags r:id="rId7"/>
              </p:custDataLst>
            </p:nvPr>
          </p:nvSpPr>
          <p:spPr>
            <a:xfrm>
              <a:off x="427228" y="372289"/>
              <a:ext cx="635378" cy="466760"/>
            </a:xfrm>
            <a:custGeom>
              <a:avLst/>
              <a:gdLst>
                <a:gd name="connsiteX0" fmla="*/ 1674438 w 4084263"/>
                <a:gd name="connsiteY0" fmla="*/ 0 h 3000376"/>
                <a:gd name="connsiteX1" fmla="*/ 4084263 w 4084263"/>
                <a:gd name="connsiteY1" fmla="*/ 0 h 3000376"/>
                <a:gd name="connsiteX2" fmla="*/ 2409825 w 4084263"/>
                <a:gd name="connsiteY2" fmla="*/ 3000375 h 3000376"/>
                <a:gd name="connsiteX3" fmla="*/ 2409825 w 4084263"/>
                <a:gd name="connsiteY3" fmla="*/ 3000376 h 3000376"/>
                <a:gd name="connsiteX4" fmla="*/ 0 w 4084263"/>
                <a:gd name="connsiteY4" fmla="*/ 3000376 h 3000376"/>
                <a:gd name="connsiteX5" fmla="*/ 0 w 4084263"/>
                <a:gd name="connsiteY5" fmla="*/ 3000375 h 3000376"/>
                <a:gd name="connsiteX6" fmla="*/ 1674438 w 4084263"/>
                <a:gd name="connsiteY6" fmla="*/ 0 h 300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4263" h="3000376">
                  <a:moveTo>
                    <a:pt x="1674438" y="0"/>
                  </a:moveTo>
                  <a:lnTo>
                    <a:pt x="4084263" y="0"/>
                  </a:lnTo>
                  <a:lnTo>
                    <a:pt x="2409825" y="3000375"/>
                  </a:lnTo>
                  <a:lnTo>
                    <a:pt x="2409825" y="3000376"/>
                  </a:lnTo>
                  <a:lnTo>
                    <a:pt x="0" y="3000376"/>
                  </a:lnTo>
                  <a:lnTo>
                    <a:pt x="0" y="3000375"/>
                  </a:lnTo>
                  <a:lnTo>
                    <a:pt x="1674438" y="0"/>
                  </a:lnTo>
                  <a:close/>
                </a:path>
              </a:pathLst>
            </a:custGeom>
            <a:solidFill>
              <a:srgbClr val="8AC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solidFill>
                  <a:srgbClr val="FFFFFF"/>
                </a:solidFill>
                <a:latin typeface="微软雅黑" panose="020B0503020204020204" charset="-122"/>
                <a:ea typeface="微软雅黑" panose="020B0503020204020204" charset="-122"/>
              </a:endParaRPr>
            </a:p>
          </p:txBody>
        </p:sp>
      </p:grpSp>
      <p:sp>
        <p:nvSpPr>
          <p:cNvPr id="3" name="Title 6"/>
          <p:cNvSpPr txBox="1"/>
          <p:nvPr>
            <p:custDataLst>
              <p:tags r:id="rId3"/>
            </p:custDataLst>
          </p:nvPr>
        </p:nvSpPr>
        <p:spPr>
          <a:xfrm>
            <a:off x="479376" y="1700808"/>
            <a:ext cx="11014883" cy="3940151"/>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08000" lvl="1" indent="-222250" algn="l" fontAlgn="ctr">
              <a:lnSpc>
                <a:spcPct val="130000"/>
              </a:lnSpc>
              <a:spcBef>
                <a:spcPts val="0"/>
              </a:spcBef>
              <a:spcAft>
                <a:spcPts val="0"/>
              </a:spcAft>
              <a:buSzPct val="100000"/>
              <a:buFont typeface="Arial" panose="020B0604020202020204" pitchFamily="34" charset="0"/>
              <a:buChar char="○"/>
              <a:defRPr/>
            </a:pP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从无理数的产生开始，直到十九世纪，两千多年，人们对于无穷这个概念却是能避则避。直到我们最伟大的数学家之一——康托尔的出现</a:t>
            </a:r>
          </a:p>
          <a:p>
            <a:pPr marL="508000" lvl="1" indent="-222250" algn="l" fontAlgn="ctr">
              <a:lnSpc>
                <a:spcPct val="130000"/>
              </a:lnSpc>
              <a:spcBef>
                <a:spcPts val="0"/>
              </a:spcBef>
              <a:spcAft>
                <a:spcPts val="0"/>
              </a:spcAft>
              <a:buSzPct val="100000"/>
              <a:buFont typeface="Arial" panose="020B0604020202020204" pitchFamily="34" charset="0"/>
              <a:buChar char="○"/>
              <a:defRPr/>
            </a:pP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实数点集：集合的开端</a:t>
            </a:r>
          </a:p>
          <a:p>
            <a:pPr marL="730250" lvl="2" indent="-222250" algn="l" fontAlgn="ctr">
              <a:lnSpc>
                <a:spcPct val="130000"/>
              </a:lnSpc>
              <a:spcBef>
                <a:spcPts val="0"/>
              </a:spcBef>
              <a:spcAft>
                <a:spcPts val="0"/>
              </a:spcAft>
              <a:buSzPct val="100000"/>
              <a:buFont typeface="Arial" panose="020B0604020202020204" pitchFamily="34" charset="0"/>
              <a:buChar char="●"/>
              <a:defRPr/>
            </a:pP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康托尔意识到无穷集合的重要性，勇敢的选择了大家避之不及的无穷进行研究。这期间他的论证不断受到各个数学家的质疑和否定，康托尔甚至曾经几度被批判到精神崩溃住进精神病院疗养。</a:t>
            </a:r>
          </a:p>
          <a:p>
            <a:pPr marL="730250" lvl="2" indent="-222250" algn="l" fontAlgn="ctr">
              <a:lnSpc>
                <a:spcPct val="130000"/>
              </a:lnSpc>
              <a:spcBef>
                <a:spcPts val="0"/>
              </a:spcBef>
              <a:spcAft>
                <a:spcPts val="0"/>
              </a:spcAft>
              <a:buSzPct val="100000"/>
              <a:buFont typeface="Arial" panose="020B0604020202020204" pitchFamily="34" charset="0"/>
              <a:buChar char="●"/>
              <a:defRPr/>
            </a:pP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1897年，在瑞士苏黎世召开的第一届国际数学家大会上，康托尔的集合论被其他两位数学家明确阐述对他们的工作起到巨大的推动作用。至此，集合论才开始慢慢被人们接受，从而取代几何成为现代数学的基础。</a:t>
            </a:r>
          </a:p>
          <a:p>
            <a:pPr marL="730250" lvl="2" indent="-222250" algn="l" fontAlgn="ctr">
              <a:lnSpc>
                <a:spcPct val="130000"/>
              </a:lnSpc>
              <a:spcBef>
                <a:spcPts val="0"/>
              </a:spcBef>
              <a:spcAft>
                <a:spcPts val="0"/>
              </a:spcAft>
              <a:buSzPct val="100000"/>
              <a:buFont typeface="Arial" panose="020B0604020202020204" pitchFamily="34" charset="0"/>
              <a:buChar char="●"/>
              <a:defRPr/>
            </a:pP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德国著名数学家希尔伯特曾高度赞誉康托尔的集合论</a:t>
            </a:r>
            <a:r>
              <a:rPr lang="zh-CN" altLang="en-US" sz="2800" b="0" strike="noStrike" spc="150" noProof="1">
                <a:ln w="3175">
                  <a:noFill/>
                  <a:prstDash val="dash"/>
                </a:ln>
                <a:solidFill>
                  <a:srgbClr val="FFFF00"/>
                </a:solidFill>
                <a:latin typeface="微软雅黑" panose="020B0503020204020204" charset="-122"/>
                <a:ea typeface="微软雅黑" panose="020B0503020204020204" charset="-122"/>
                <a:cs typeface="微软雅黑" panose="020B0503020204020204" charset="-122"/>
              </a:rPr>
              <a:t>"是数学天才最优秀的作品"</a:t>
            </a:r>
            <a:r>
              <a:rPr lang="zh-CN" altLang="en-US" sz="1800" b="0" strike="noStrike" spc="150" noProof="1">
                <a:ln w="3175">
                  <a:noFill/>
                  <a:prstDash val="dash"/>
                </a:ln>
                <a:solidFill>
                  <a:srgbClr val="E5E5E5"/>
                </a:solidFill>
                <a:latin typeface="微软雅黑" panose="020B0503020204020204" charset="-122"/>
                <a:ea typeface="微软雅黑" panose="020B0503020204020204" charset="-122"/>
                <a:cs typeface="微软雅黑" panose="020B0503020204020204" charset="-122"/>
              </a:rPr>
              <a:t>，"是人类纯粹智力活动的最高成就之一"，"是这个时代所能夸耀的最巨大的工作"。</a:t>
            </a:r>
          </a:p>
        </p:txBody>
      </p:sp>
      <p:sp>
        <p:nvSpPr>
          <p:cNvPr id="4" name="Title 6"/>
          <p:cNvSpPr txBox="1"/>
          <p:nvPr>
            <p:custDataLst>
              <p:tags r:id="rId4"/>
            </p:custDataLst>
          </p:nvPr>
        </p:nvSpPr>
        <p:spPr>
          <a:xfrm>
            <a:off x="915035" y="548323"/>
            <a:ext cx="10363200" cy="996950"/>
          </a:xfrm>
          <a:prstGeom prst="rect">
            <a:avLst/>
          </a:prstGeom>
          <a:noFill/>
          <a:ln w="3175">
            <a:noFill/>
            <a:prstDash val="sys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ctr" fontAlgn="base">
              <a:lnSpc>
                <a:spcPct val="100000"/>
              </a:lnSpc>
              <a:spcBef>
                <a:spcPts val="0"/>
              </a:spcBef>
              <a:spcAft>
                <a:spcPts val="800"/>
              </a:spcAft>
              <a:buSzPct val="100000"/>
              <a:buNone/>
              <a:defRPr/>
            </a:pPr>
            <a:r>
              <a:rPr lang="zh-CN" altLang="en-US" sz="4800" b="1" strike="noStrike" spc="300" noProof="1">
                <a:ln w="3175">
                  <a:noFill/>
                  <a:prstDash val="dash"/>
                </a:ln>
                <a:solidFill>
                  <a:srgbClr val="FFFFFF"/>
                </a:solidFill>
                <a:latin typeface="微软雅黑" panose="020B0503020204020204" charset="-122"/>
                <a:ea typeface="微软雅黑" panose="020B0503020204020204" charset="-122"/>
                <a:cs typeface="微软雅黑" panose="020B0503020204020204" charset="-122"/>
              </a:rPr>
              <a:t>集合的历史</a:t>
            </a:r>
          </a:p>
        </p:txBody>
      </p:sp>
      <p:sp>
        <p:nvSpPr>
          <p:cNvPr id="6" name="Rectángulo 5"/>
          <p:cNvSpPr/>
          <p:nvPr>
            <p:custDataLst>
              <p:tags r:id="rId5"/>
            </p:custDataLst>
          </p:nvPr>
        </p:nvSpPr>
        <p:spPr>
          <a:xfrm>
            <a:off x="5735638" y="1484630"/>
            <a:ext cx="935038" cy="36513"/>
          </a:xfrm>
          <a:prstGeom prst="rect">
            <a:avLst/>
          </a:prstGeom>
          <a:solidFill>
            <a:srgbClr val="8AC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_tradnl"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40</a:t>
            </a:fld>
            <a:endParaRPr lang="zh-CN" altLang="en-US" sz="1400" b="0" dirty="0">
              <a:latin typeface="Arial" panose="020B0604020202020204" pitchFamily="34" charset="0"/>
              <a:ea typeface="宋体" panose="02010600030101010101" pitchFamily="2" charset="-122"/>
            </a:endParaRPr>
          </a:p>
        </p:txBody>
      </p:sp>
      <p:sp>
        <p:nvSpPr>
          <p:cNvPr id="1461250" name="Text Box 2"/>
          <p:cNvSpPr txBox="1">
            <a:spLocks noChangeArrowheads="1"/>
          </p:cNvSpPr>
          <p:nvPr/>
        </p:nvSpPr>
        <p:spPr bwMode="auto">
          <a:xfrm>
            <a:off x="2066925" y="609600"/>
            <a:ext cx="55530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 Generalized Unions and Intersections</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94211" name="Line 3"/>
          <p:cNvSpPr/>
          <p:nvPr/>
        </p:nvSpPr>
        <p:spPr>
          <a:xfrm flipV="1">
            <a:off x="2133600" y="1052513"/>
            <a:ext cx="5114925" cy="14287"/>
          </a:xfrm>
          <a:prstGeom prst="line">
            <a:avLst/>
          </a:prstGeom>
          <a:ln w="38100" cap="flat" cmpd="sng">
            <a:solidFill>
              <a:srgbClr val="FF9900"/>
            </a:solidFill>
            <a:prstDash val="solid"/>
            <a:round/>
            <a:headEnd type="none" w="med" len="med"/>
            <a:tailEnd type="none" w="med" len="med"/>
          </a:ln>
        </p:spPr>
      </p:sp>
      <p:graphicFrame>
        <p:nvGraphicFramePr>
          <p:cNvPr id="94212" name="Object 5"/>
          <p:cNvGraphicFramePr>
            <a:graphicFrameLocks noChangeAspect="1"/>
          </p:cNvGraphicFramePr>
          <p:nvPr/>
        </p:nvGraphicFramePr>
        <p:xfrm>
          <a:off x="3936365" y="1628775"/>
          <a:ext cx="4486910" cy="1208405"/>
        </p:xfrm>
        <a:graphic>
          <a:graphicData uri="http://schemas.openxmlformats.org/presentationml/2006/ole">
            <mc:AlternateContent xmlns:mc="http://schemas.openxmlformats.org/markup-compatibility/2006">
              <mc:Choice xmlns:v="urn:schemas-microsoft-com:vml" Requires="v">
                <p:oleObj spid="_x0000_s24607" r:id="rId4" imgW="1587500" imgH="431800" progId="Equation.3">
                  <p:embed/>
                </p:oleObj>
              </mc:Choice>
              <mc:Fallback>
                <p:oleObj r:id="rId4" imgW="1587500" imgH="431800" progId="Equation.3">
                  <p:embed/>
                  <p:pic>
                    <p:nvPicPr>
                      <p:cNvPr id="0" name="图片 3154"/>
                      <p:cNvPicPr/>
                      <p:nvPr/>
                    </p:nvPicPr>
                    <p:blipFill>
                      <a:blip r:embed="rId5"/>
                      <a:stretch>
                        <a:fillRect/>
                      </a:stretch>
                    </p:blipFill>
                    <p:spPr>
                      <a:xfrm>
                        <a:off x="3936365" y="1628775"/>
                        <a:ext cx="4486910" cy="1208405"/>
                      </a:xfrm>
                      <a:prstGeom prst="rect">
                        <a:avLst/>
                      </a:prstGeom>
                      <a:noFill/>
                      <a:ln w="38100">
                        <a:noFill/>
                        <a:miter/>
                      </a:ln>
                    </p:spPr>
                  </p:pic>
                </p:oleObj>
              </mc:Fallback>
            </mc:AlternateContent>
          </a:graphicData>
        </a:graphic>
      </p:graphicFrame>
      <p:pic>
        <p:nvPicPr>
          <p:cNvPr id="94213" name="Picture 6"/>
          <p:cNvPicPr>
            <a:picLocks noChangeAspect="1"/>
          </p:cNvPicPr>
          <p:nvPr/>
        </p:nvPicPr>
        <p:blipFill>
          <a:blip r:embed="rId6"/>
          <a:stretch>
            <a:fillRect/>
          </a:stretch>
        </p:blipFill>
        <p:spPr>
          <a:xfrm>
            <a:off x="4008120" y="3429000"/>
            <a:ext cx="4427220" cy="1192530"/>
          </a:xfrm>
          <a:prstGeom prst="rect">
            <a:avLst/>
          </a:prstGeom>
          <a:noFill/>
          <a:ln w="9525">
            <a:noFill/>
          </a:ln>
        </p:spPr>
      </p:pic>
      <p:sp>
        <p:nvSpPr>
          <p:cNvPr id="94214" name="Text Box 7"/>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41</a:t>
            </a:fld>
            <a:endParaRPr lang="zh-CN" altLang="en-US" sz="1400" b="0" dirty="0">
              <a:latin typeface="Arial" panose="020B0604020202020204" pitchFamily="34" charset="0"/>
              <a:ea typeface="宋体" panose="02010600030101010101" pitchFamily="2" charset="-122"/>
            </a:endParaRPr>
          </a:p>
        </p:txBody>
      </p:sp>
      <p:sp>
        <p:nvSpPr>
          <p:cNvPr id="1463298" name="Text Box 2"/>
          <p:cNvSpPr txBox="1">
            <a:spLocks noChangeArrowheads="1"/>
          </p:cNvSpPr>
          <p:nvPr/>
        </p:nvSpPr>
        <p:spPr bwMode="auto">
          <a:xfrm>
            <a:off x="2066925" y="609600"/>
            <a:ext cx="5553075" cy="460375"/>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5. Computer Representation of Set</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96259" name="Line 3"/>
          <p:cNvSpPr/>
          <p:nvPr/>
        </p:nvSpPr>
        <p:spPr>
          <a:xfrm flipV="1">
            <a:off x="2133600" y="1052513"/>
            <a:ext cx="4538663" cy="14287"/>
          </a:xfrm>
          <a:prstGeom prst="line">
            <a:avLst/>
          </a:prstGeom>
          <a:ln w="38100" cap="flat" cmpd="sng">
            <a:solidFill>
              <a:srgbClr val="FF9900"/>
            </a:solidFill>
            <a:prstDash val="solid"/>
            <a:round/>
            <a:headEnd type="none" w="med" len="med"/>
            <a:tailEnd type="none" w="med" len="med"/>
          </a:ln>
        </p:spPr>
      </p:sp>
      <p:sp>
        <p:nvSpPr>
          <p:cNvPr id="96260" name="Text Box 5"/>
          <p:cNvSpPr txBox="1"/>
          <p:nvPr/>
        </p:nvSpPr>
        <p:spPr>
          <a:xfrm>
            <a:off x="2133600" y="1371600"/>
            <a:ext cx="8001000" cy="1493838"/>
          </a:xfrm>
          <a:prstGeom prst="rect">
            <a:avLst/>
          </a:prstGeom>
          <a:noFill/>
          <a:ln w="9525">
            <a:noFill/>
          </a:ln>
        </p:spPr>
        <p:txBody>
          <a:bodyPr anchor="t" anchorCtr="0">
            <a:spAutoFit/>
          </a:bodyPr>
          <a:lstStyle/>
          <a:p>
            <a:pPr marL="457200" indent="-457200" algn="just">
              <a:spcBef>
                <a:spcPct val="40000"/>
              </a:spcBef>
              <a:buNone/>
            </a:pP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Using bit strings to represent sets.</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marL="457200" indent="-457200" algn="just">
              <a:spcBef>
                <a:spcPct val="40000"/>
              </a:spcBef>
              <a:buFont typeface="Wingdings" panose="05000000000000000000" pitchFamily="2" charset="2"/>
              <a:buAutoNum type="arabicParenBoth"/>
            </a:pP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Specify an arbitrary ordering of the elements of</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U</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p>
          <a:p>
            <a:pPr marL="457200" indent="-457200" algn="just">
              <a:spcBef>
                <a:spcPct val="40000"/>
              </a:spcBef>
              <a:buNone/>
            </a:pP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for instance </a:t>
            </a:r>
          </a:p>
        </p:txBody>
      </p:sp>
      <p:graphicFrame>
        <p:nvGraphicFramePr>
          <p:cNvPr id="96261" name="Object 6"/>
          <p:cNvGraphicFramePr>
            <a:graphicFrameLocks noChangeAspect="1"/>
          </p:cNvGraphicFramePr>
          <p:nvPr/>
        </p:nvGraphicFramePr>
        <p:xfrm>
          <a:off x="4310063" y="2428875"/>
          <a:ext cx="1295400" cy="382588"/>
        </p:xfrm>
        <a:graphic>
          <a:graphicData uri="http://schemas.openxmlformats.org/presentationml/2006/ole">
            <mc:AlternateContent xmlns:mc="http://schemas.openxmlformats.org/markup-compatibility/2006">
              <mc:Choice xmlns:v="urn:schemas-microsoft-com:vml" Requires="v">
                <p:oleObj spid="_x0000_s25691" r:id="rId4" imgW="774065" imgH="228600" progId="Equation.3">
                  <p:embed/>
                </p:oleObj>
              </mc:Choice>
              <mc:Fallback>
                <p:oleObj r:id="rId4" imgW="774065" imgH="228600" progId="Equation.3">
                  <p:embed/>
                  <p:pic>
                    <p:nvPicPr>
                      <p:cNvPr id="0" name="图片 3153"/>
                      <p:cNvPicPr/>
                      <p:nvPr/>
                    </p:nvPicPr>
                    <p:blipFill>
                      <a:blip r:embed="rId5"/>
                      <a:stretch>
                        <a:fillRect/>
                      </a:stretch>
                    </p:blipFill>
                    <p:spPr>
                      <a:xfrm>
                        <a:off x="4310063" y="2428875"/>
                        <a:ext cx="1295400" cy="382588"/>
                      </a:xfrm>
                      <a:prstGeom prst="rect">
                        <a:avLst/>
                      </a:prstGeom>
                      <a:noFill/>
                      <a:ln w="38100">
                        <a:noFill/>
                        <a:miter/>
                      </a:ln>
                    </p:spPr>
                  </p:pic>
                </p:oleObj>
              </mc:Fallback>
            </mc:AlternateContent>
          </a:graphicData>
        </a:graphic>
      </p:graphicFrame>
      <p:sp>
        <p:nvSpPr>
          <p:cNvPr id="96262" name="Text Box 7"/>
          <p:cNvSpPr txBox="1"/>
          <p:nvPr/>
        </p:nvSpPr>
        <p:spPr>
          <a:xfrm>
            <a:off x="2095500" y="2928938"/>
            <a:ext cx="8001000" cy="1198562"/>
          </a:xfrm>
          <a:prstGeom prst="rect">
            <a:avLst/>
          </a:prstGeom>
          <a:noFill/>
          <a:ln w="9525">
            <a:noFill/>
          </a:ln>
        </p:spPr>
        <p:txBody>
          <a:bodyPr anchor="t" anchorCtr="0">
            <a:spAutoFit/>
          </a:bodyPr>
          <a:lstStyle/>
          <a:p>
            <a:pPr marL="457200" indent="-457200" algn="just">
              <a:spcBef>
                <a:spcPct val="40000"/>
              </a:spcBef>
              <a:buNone/>
            </a:pP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(2) Represent a subset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of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U</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with the bit string of length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 </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where the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i</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th bit is 1 if    belongs to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and is 0 if    does not belong to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p:txBody>
      </p:sp>
      <p:sp>
        <p:nvSpPr>
          <p:cNvPr id="96263" name="Text Box 8"/>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graphicFrame>
        <p:nvGraphicFramePr>
          <p:cNvPr id="96264" name="Object 9"/>
          <p:cNvGraphicFramePr>
            <a:graphicFrameLocks noChangeAspect="1"/>
          </p:cNvGraphicFramePr>
          <p:nvPr/>
        </p:nvGraphicFramePr>
        <p:xfrm>
          <a:off x="9024938" y="3214688"/>
          <a:ext cx="409575" cy="612775"/>
        </p:xfrm>
        <a:graphic>
          <a:graphicData uri="http://schemas.openxmlformats.org/presentationml/2006/ole">
            <mc:AlternateContent xmlns:mc="http://schemas.openxmlformats.org/markup-compatibility/2006">
              <mc:Choice xmlns:v="urn:schemas-microsoft-com:vml" Requires="v">
                <p:oleObj spid="_x0000_s25692" r:id="rId6" imgW="152400" imgH="228600" progId="Equation.3">
                  <p:embed/>
                </p:oleObj>
              </mc:Choice>
              <mc:Fallback>
                <p:oleObj r:id="rId6" imgW="152400" imgH="228600" progId="Equation.3">
                  <p:embed/>
                  <p:pic>
                    <p:nvPicPr>
                      <p:cNvPr id="0" name="图片 3152"/>
                      <p:cNvPicPr/>
                      <p:nvPr/>
                    </p:nvPicPr>
                    <p:blipFill>
                      <a:blip r:embed="rId7"/>
                      <a:stretch>
                        <a:fillRect/>
                      </a:stretch>
                    </p:blipFill>
                    <p:spPr>
                      <a:xfrm>
                        <a:off x="9024938" y="3214688"/>
                        <a:ext cx="409575" cy="612775"/>
                      </a:xfrm>
                      <a:prstGeom prst="rect">
                        <a:avLst/>
                      </a:prstGeom>
                      <a:noFill/>
                      <a:ln w="38100">
                        <a:noFill/>
                        <a:miter/>
                      </a:ln>
                    </p:spPr>
                  </p:pic>
                </p:oleObj>
              </mc:Fallback>
            </mc:AlternateContent>
          </a:graphicData>
        </a:graphic>
      </p:graphicFrame>
      <p:graphicFrame>
        <p:nvGraphicFramePr>
          <p:cNvPr id="96265" name="Object 10"/>
          <p:cNvGraphicFramePr>
            <a:graphicFrameLocks noChangeAspect="1"/>
          </p:cNvGraphicFramePr>
          <p:nvPr/>
        </p:nvGraphicFramePr>
        <p:xfrm>
          <a:off x="5667375" y="3214688"/>
          <a:ext cx="409575" cy="612775"/>
        </p:xfrm>
        <a:graphic>
          <a:graphicData uri="http://schemas.openxmlformats.org/presentationml/2006/ole">
            <mc:AlternateContent xmlns:mc="http://schemas.openxmlformats.org/markup-compatibility/2006">
              <mc:Choice xmlns:v="urn:schemas-microsoft-com:vml" Requires="v">
                <p:oleObj spid="_x0000_s25693" r:id="rId8" imgW="152400" imgH="228600" progId="Equation.3">
                  <p:embed/>
                </p:oleObj>
              </mc:Choice>
              <mc:Fallback>
                <p:oleObj r:id="rId8" imgW="152400" imgH="228600" progId="Equation.3">
                  <p:embed/>
                  <p:pic>
                    <p:nvPicPr>
                      <p:cNvPr id="0" name="图片 3155"/>
                      <p:cNvPicPr/>
                      <p:nvPr/>
                    </p:nvPicPr>
                    <p:blipFill>
                      <a:blip r:embed="rId7"/>
                      <a:stretch>
                        <a:fillRect/>
                      </a:stretch>
                    </p:blipFill>
                    <p:spPr>
                      <a:xfrm>
                        <a:off x="5667375" y="3214688"/>
                        <a:ext cx="409575" cy="612775"/>
                      </a:xfrm>
                      <a:prstGeom prst="rect">
                        <a:avLst/>
                      </a:prstGeom>
                      <a:noFill/>
                      <a:ln w="38100">
                        <a:noFill/>
                        <a:miter/>
                      </a:ln>
                    </p:spPr>
                  </p:pic>
                </p:oleObj>
              </mc:Fallback>
            </mc:AlternateContent>
          </a:graphicData>
        </a:graphic>
      </p:graphicFrame>
      <p:sp>
        <p:nvSpPr>
          <p:cNvPr id="12" name="矩形 11"/>
          <p:cNvSpPr/>
          <p:nvPr/>
        </p:nvSpPr>
        <p:spPr>
          <a:xfrm>
            <a:off x="3524250" y="4500563"/>
            <a:ext cx="4572000" cy="1014412"/>
          </a:xfrm>
          <a:prstGeom prst="rect">
            <a:avLst/>
          </a:prstGeom>
          <a:noFill/>
          <a:ln w="9525">
            <a:noFill/>
          </a:ln>
        </p:spPr>
        <p:txBody>
          <a:bodyPr anchor="t" anchorCtr="0">
            <a:spAutoFit/>
          </a:bodyPr>
          <a:lstStyle/>
          <a:p>
            <a:pPr eaLnBrk="0" hangingPunct="0">
              <a:buNone/>
            </a:pPr>
            <a:r>
              <a:rPr lang="en-US" altLang="zh-CN" dirty="0">
                <a:solidFill>
                  <a:srgbClr val="3333FF"/>
                </a:solidFill>
                <a:latin typeface="Times New Roman" panose="02020603050405020304" pitchFamily="18" charset="0"/>
              </a:rPr>
              <a:t>Union: bitwise OR</a:t>
            </a:r>
          </a:p>
          <a:p>
            <a:pPr eaLnBrk="0" hangingPunct="0">
              <a:buNone/>
            </a:pPr>
            <a:r>
              <a:rPr lang="en-US" altLang="zh-CN" dirty="0">
                <a:solidFill>
                  <a:srgbClr val="3333FF"/>
                </a:solidFill>
                <a:latin typeface="Times New Roman" panose="02020603050405020304" pitchFamily="18" charset="0"/>
              </a:rPr>
              <a:t>Intersection: bitwise AND</a:t>
            </a:r>
            <a:endParaRPr lang="en-US" altLang="zh-CN" dirty="0">
              <a:solidFill>
                <a:srgbClr val="3333FF"/>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42</a:t>
            </a:fld>
            <a:endParaRPr lang="zh-CN" altLang="en-US" sz="1400" b="0" dirty="0">
              <a:latin typeface="Arial" panose="020B0604020202020204" pitchFamily="34" charset="0"/>
              <a:ea typeface="宋体" panose="02010600030101010101" pitchFamily="2" charset="-122"/>
            </a:endParaRPr>
          </a:p>
        </p:txBody>
      </p:sp>
      <p:sp>
        <p:nvSpPr>
          <p:cNvPr id="1465347" name="AutoShape 3"/>
          <p:cNvSpPr/>
          <p:nvPr/>
        </p:nvSpPr>
        <p:spPr>
          <a:xfrm>
            <a:off x="2352040" y="2420620"/>
            <a:ext cx="7772400" cy="2514600"/>
          </a:xfrm>
          <a:prstGeom prst="foldedCorner">
            <a:avLst>
              <a:gd name="adj" fmla="val 12500"/>
            </a:avLst>
          </a:prstGeom>
          <a:solidFill>
            <a:srgbClr val="CCFFFF"/>
          </a:solidFill>
          <a:ln w="9525" cap="flat" cmpd="sng">
            <a:solidFill>
              <a:schemeClr val="tx1"/>
            </a:solidFill>
            <a:prstDash val="solid"/>
            <a:round/>
            <a:headEnd type="none" w="med" len="med"/>
            <a:tailEnd type="none" w="med" len="med"/>
          </a:ln>
        </p:spPr>
        <p:txBody>
          <a:bodyPr wrap="none" anchor="t" anchorCtr="0"/>
          <a:lstStyle/>
          <a:p>
            <a:pPr marL="457200" indent="-457200">
              <a:spcBef>
                <a:spcPct val="0"/>
              </a:spcBef>
              <a:buFontTx/>
              <a:buNone/>
            </a:pPr>
            <a:r>
              <a:rPr lang="en-US" altLang="zh-CN" i="1" dirty="0">
                <a:solidFill>
                  <a:srgbClr val="0066FF"/>
                </a:solidFill>
                <a:latin typeface="Times New Roman" panose="02020603050405020304" pitchFamily="18" charset="0"/>
                <a:ea typeface="宋体" panose="02010600030101010101" pitchFamily="2" charset="-122"/>
              </a:rPr>
              <a:t>solution:</a:t>
            </a:r>
          </a:p>
          <a:p>
            <a:pPr marL="457200" indent="-457200">
              <a:spcBef>
                <a:spcPct val="0"/>
              </a:spcBef>
              <a:buFontTx/>
              <a:buNone/>
            </a:pPr>
            <a:r>
              <a:rPr lang="en-US" altLang="zh-CN" dirty="0">
                <a:solidFill>
                  <a:srgbClr val="000000"/>
                </a:solidFill>
                <a:latin typeface="Times New Roman" panose="02020603050405020304" pitchFamily="18" charset="0"/>
                <a:ea typeface="宋体" panose="02010600030101010101" pitchFamily="2" charset="-122"/>
              </a:rPr>
              <a:t>The bit string for the set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 11 1110 000</a:t>
            </a:r>
            <a:endParaRPr lang="en-US" altLang="zh-CN" dirty="0">
              <a:latin typeface="Times New Roman" panose="02020603050405020304" pitchFamily="18" charset="0"/>
              <a:ea typeface="宋体" panose="02010600030101010101" pitchFamily="2" charset="-122"/>
            </a:endParaRPr>
          </a:p>
          <a:p>
            <a:pPr marL="457200" indent="-457200">
              <a:spcBef>
                <a:spcPct val="0"/>
              </a:spcBef>
              <a:buFontTx/>
              <a:buNone/>
            </a:pPr>
            <a:r>
              <a:rPr lang="en-US" altLang="zh-CN" dirty="0">
                <a:solidFill>
                  <a:srgbClr val="000000"/>
                </a:solidFill>
                <a:latin typeface="Times New Roman" panose="02020603050405020304" pitchFamily="18" charset="0"/>
                <a:ea typeface="宋体" panose="02010600030101010101" pitchFamily="2" charset="-122"/>
              </a:rPr>
              <a:t>The bit string for the set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10 1010 101</a:t>
            </a:r>
            <a:endParaRPr lang="en-US" altLang="zh-CN" dirty="0">
              <a:latin typeface="Times New Roman" panose="02020603050405020304" pitchFamily="18" charset="0"/>
              <a:ea typeface="宋体" panose="02010600030101010101" pitchFamily="2" charset="-122"/>
            </a:endParaRPr>
          </a:p>
          <a:p>
            <a:pPr marL="457200" indent="-457200">
              <a:spcBef>
                <a:spcPct val="100000"/>
              </a:spcBef>
              <a:buFontTx/>
              <a:buNone/>
            </a:pPr>
            <a:r>
              <a:rPr lang="en-US" altLang="zh-CN" dirty="0">
                <a:solidFill>
                  <a:srgbClr val="000000"/>
                </a:solidFill>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marL="457200" indent="-457200">
              <a:spcBef>
                <a:spcPct val="0"/>
              </a:spcBef>
              <a:buFontTx/>
              <a:buNone/>
            </a:pPr>
            <a:endParaRPr lang="zh-CN" altLang="en-US" dirty="0">
              <a:latin typeface="Times New Roman" panose="02020603050405020304" pitchFamily="18" charset="0"/>
              <a:ea typeface="宋体" panose="02010600030101010101" pitchFamily="2" charset="-122"/>
            </a:endParaRPr>
          </a:p>
        </p:txBody>
      </p:sp>
      <p:sp>
        <p:nvSpPr>
          <p:cNvPr id="98307" name="Text Box 4"/>
          <p:cNvSpPr txBox="1"/>
          <p:nvPr/>
        </p:nvSpPr>
        <p:spPr>
          <a:xfrm>
            <a:off x="1559560" y="1052195"/>
            <a:ext cx="9616440" cy="829945"/>
          </a:xfrm>
          <a:prstGeom prst="rect">
            <a:avLst/>
          </a:prstGeom>
          <a:noFill/>
          <a:ln w="9525">
            <a:noFill/>
          </a:ln>
        </p:spPr>
        <p:txBody>
          <a:bodyPr wrap="square" anchor="t" anchorCtr="0">
            <a:spAutoFit/>
          </a:bodyPr>
          <a:lstStyle/>
          <a:p>
            <a:pPr marL="457200" indent="-457200">
              <a:spcBef>
                <a:spcPct val="20000"/>
              </a:spcBef>
              <a:buFontTx/>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5</a:t>
            </a: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 Let </a:t>
            </a:r>
            <a:r>
              <a:rPr lang="en-US" altLang="zh-CN" i="1" dirty="0">
                <a:solidFill>
                  <a:srgbClr val="000000"/>
                </a:solidFill>
                <a:latin typeface="Times New Roman" panose="02020603050405020304" pitchFamily="18" charset="0"/>
                <a:ea typeface="宋体" panose="02010600030101010101" pitchFamily="2" charset="-122"/>
              </a:rPr>
              <a:t>U</a:t>
            </a:r>
            <a:r>
              <a:rPr lang="en-US" altLang="zh-CN" dirty="0">
                <a:solidFill>
                  <a:srgbClr val="000000"/>
                </a:solidFill>
                <a:latin typeface="Times New Roman" panose="02020603050405020304" pitchFamily="18" charset="0"/>
                <a:ea typeface="宋体" panose="02010600030101010101" pitchFamily="2" charset="-122"/>
              </a:rPr>
              <a:t> ={1, 2, 3, 4, 5,6,7,8,9}, </a:t>
            </a:r>
            <a:r>
              <a:rPr lang="en-US" altLang="zh-CN" i="1" dirty="0">
                <a:solidFill>
                  <a:srgbClr val="000000"/>
                </a:solidFill>
                <a:latin typeface="Times New Roman" panose="02020603050405020304" pitchFamily="18" charset="0"/>
                <a:ea typeface="宋体" panose="02010600030101010101" pitchFamily="2" charset="-122"/>
              </a:rPr>
              <a:t>A</a:t>
            </a:r>
            <a:r>
              <a:rPr lang="en-US" altLang="zh-CN" dirty="0">
                <a:solidFill>
                  <a:srgbClr val="000000"/>
                </a:solidFill>
                <a:latin typeface="Times New Roman" panose="02020603050405020304" pitchFamily="18" charset="0"/>
                <a:ea typeface="宋体" panose="02010600030101010101" pitchFamily="2" charset="-122"/>
              </a:rPr>
              <a:t>={1, 2, 3, 4, 5},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(1, 3, 5, 7, 9). Use bit strings to find the difference of </a:t>
            </a:r>
            <a:r>
              <a:rPr lang="en-US" altLang="zh-CN" i="1" dirty="0">
                <a:solidFill>
                  <a:srgbClr val="000000"/>
                </a:solidFill>
                <a:latin typeface="Times New Roman" panose="02020603050405020304" pitchFamily="18" charset="0"/>
                <a:ea typeface="宋体" panose="02010600030101010101" pitchFamily="2" charset="-122"/>
              </a:rPr>
              <a:t>A </a:t>
            </a:r>
            <a:r>
              <a:rPr lang="en-US" altLang="zh-CN" dirty="0">
                <a:solidFill>
                  <a:srgbClr val="000000"/>
                </a:solidFill>
                <a:latin typeface="Times New Roman" panose="02020603050405020304" pitchFamily="18" charset="0"/>
                <a:ea typeface="宋体" panose="02010600030101010101" pitchFamily="2" charset="-122"/>
              </a:rPr>
              <a:t>and </a:t>
            </a:r>
            <a:r>
              <a:rPr lang="en-US" altLang="zh-CN" i="1" dirty="0">
                <a:solidFill>
                  <a:srgbClr val="000000"/>
                </a:solidFill>
                <a:latin typeface="Times New Roman" panose="02020603050405020304" pitchFamily="18" charset="0"/>
                <a:ea typeface="宋体" panose="02010600030101010101" pitchFamily="2" charset="-122"/>
              </a:rPr>
              <a:t>B</a:t>
            </a:r>
            <a:r>
              <a:rPr lang="en-US" altLang="zh-CN" dirty="0">
                <a:solidFill>
                  <a:srgbClr val="000000"/>
                </a:solidFill>
                <a:latin typeface="Times New Roman" panose="02020603050405020304" pitchFamily="18" charset="0"/>
                <a:ea typeface="宋体" panose="02010600030101010101" pitchFamily="2" charset="-122"/>
              </a:rPr>
              <a:t>. </a:t>
            </a:r>
          </a:p>
        </p:txBody>
      </p:sp>
      <p:graphicFrame>
        <p:nvGraphicFramePr>
          <p:cNvPr id="1465349" name="Object 5"/>
          <p:cNvGraphicFramePr>
            <a:graphicFrameLocks noChangeAspect="1"/>
          </p:cNvGraphicFramePr>
          <p:nvPr/>
        </p:nvGraphicFramePr>
        <p:xfrm>
          <a:off x="2496185" y="3716338"/>
          <a:ext cx="1846263" cy="433387"/>
        </p:xfrm>
        <a:graphic>
          <a:graphicData uri="http://schemas.openxmlformats.org/presentationml/2006/ole">
            <mc:AlternateContent xmlns:mc="http://schemas.openxmlformats.org/markup-compatibility/2006">
              <mc:Choice xmlns:v="urn:schemas-microsoft-com:vml" Requires="v">
                <p:oleObj spid="_x0000_s26655" r:id="rId4" imgW="926465" imgH="215900" progId="Equation.3">
                  <p:embed/>
                </p:oleObj>
              </mc:Choice>
              <mc:Fallback>
                <p:oleObj r:id="rId4" imgW="926465" imgH="215900" progId="Equation.3">
                  <p:embed/>
                  <p:pic>
                    <p:nvPicPr>
                      <p:cNvPr id="0" name="图片 3156"/>
                      <p:cNvPicPr/>
                      <p:nvPr/>
                    </p:nvPicPr>
                    <p:blipFill>
                      <a:blip r:embed="rId5"/>
                      <a:stretch>
                        <a:fillRect/>
                      </a:stretch>
                    </p:blipFill>
                    <p:spPr>
                      <a:xfrm>
                        <a:off x="2496185" y="3716338"/>
                        <a:ext cx="1846263" cy="433387"/>
                      </a:xfrm>
                      <a:prstGeom prst="rect">
                        <a:avLst/>
                      </a:prstGeom>
                      <a:noFill/>
                      <a:ln w="38100">
                        <a:noFill/>
                        <a:miter/>
                      </a:ln>
                    </p:spPr>
                  </p:pic>
                </p:oleObj>
              </mc:Fallback>
            </mc:AlternateContent>
          </a:graphicData>
        </a:graphic>
      </p:graphicFrame>
      <p:sp>
        <p:nvSpPr>
          <p:cNvPr id="98309" name="Text Box 6"/>
          <p:cNvSpPr txBox="1"/>
          <p:nvPr/>
        </p:nvSpPr>
        <p:spPr>
          <a:xfrm>
            <a:off x="7010400" y="44450"/>
            <a:ext cx="3657600" cy="368300"/>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2.2  Set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65347">
                                            <p:bg/>
                                          </p:spTgt>
                                        </p:tgtEl>
                                        <p:attrNameLst>
                                          <p:attrName>style.visibility</p:attrName>
                                        </p:attrNameLst>
                                      </p:cBhvr>
                                      <p:to>
                                        <p:strVal val="visible"/>
                                      </p:to>
                                    </p:set>
                                    <p:animEffect transition="in" filter="wipe(up)">
                                      <p:cBhvr>
                                        <p:cTn id="7" dur="500"/>
                                        <p:tgtEl>
                                          <p:spTgt spid="146534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65347">
                                            <p:txEl>
                                              <p:pRg st="0" end="0"/>
                                            </p:txEl>
                                          </p:spTgt>
                                        </p:tgtEl>
                                        <p:attrNameLst>
                                          <p:attrName>style.visibility</p:attrName>
                                        </p:attrNameLst>
                                      </p:cBhvr>
                                      <p:to>
                                        <p:strVal val="visible"/>
                                      </p:to>
                                    </p:set>
                                    <p:animEffect transition="in" filter="wipe(up)">
                                      <p:cBhvr>
                                        <p:cTn id="11" dur="500"/>
                                        <p:tgtEl>
                                          <p:spTgt spid="146534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65347">
                                            <p:txEl>
                                              <p:pRg st="1" end="1"/>
                                            </p:txEl>
                                          </p:spTgt>
                                        </p:tgtEl>
                                        <p:attrNameLst>
                                          <p:attrName>style.visibility</p:attrName>
                                        </p:attrNameLst>
                                      </p:cBhvr>
                                      <p:to>
                                        <p:strVal val="visible"/>
                                      </p:to>
                                    </p:set>
                                    <p:animEffect transition="in" filter="wipe(up)">
                                      <p:cBhvr>
                                        <p:cTn id="16" dur="500"/>
                                        <p:tgtEl>
                                          <p:spTgt spid="1465347">
                                            <p:txEl>
                                              <p:pRg st="1" end="1"/>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465347">
                                            <p:txEl>
                                              <p:pRg st="2" end="2"/>
                                            </p:txEl>
                                          </p:spTgt>
                                        </p:tgtEl>
                                        <p:attrNameLst>
                                          <p:attrName>style.visibility</p:attrName>
                                        </p:attrNameLst>
                                      </p:cBhvr>
                                      <p:to>
                                        <p:strVal val="visible"/>
                                      </p:to>
                                    </p:set>
                                    <p:animEffect transition="in" filter="wipe(up)">
                                      <p:cBhvr>
                                        <p:cTn id="20" dur="500"/>
                                        <p:tgtEl>
                                          <p:spTgt spid="1465347">
                                            <p:txEl>
                                              <p:pRg st="2" end="2"/>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465347">
                                            <p:txEl>
                                              <p:pRg st="3" end="3"/>
                                            </p:txEl>
                                          </p:spTgt>
                                        </p:tgtEl>
                                        <p:attrNameLst>
                                          <p:attrName>style.visibility</p:attrName>
                                        </p:attrNameLst>
                                      </p:cBhvr>
                                      <p:to>
                                        <p:strVal val="visible"/>
                                      </p:to>
                                    </p:set>
                                    <p:animEffect transition="in" filter="wipe(up)">
                                      <p:cBhvr>
                                        <p:cTn id="24" dur="500"/>
                                        <p:tgtEl>
                                          <p:spTgt spid="1465347">
                                            <p:txEl>
                                              <p:pRg st="3" end="3"/>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65349"/>
                                        </p:tgtEl>
                                        <p:attrNameLst>
                                          <p:attrName>style.visibility</p:attrName>
                                        </p:attrNameLst>
                                      </p:cBhvr>
                                      <p:to>
                                        <p:strVal val="visible"/>
                                      </p:to>
                                    </p:set>
                                    <p:animEffect transition="in" filter="wipe(left)">
                                      <p:cBhvr>
                                        <p:cTn id="28" dur="500"/>
                                        <p:tgtEl>
                                          <p:spTgt spid="1465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build="p" bldLvl="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p:cNvSpPr>
            <a:spLocks noGrp="1"/>
          </p:cNvSpPr>
          <p:nvPr>
            <p:ph type="sldNum" sz="quarter" idx="10"/>
          </p:nvPr>
        </p:nvSpPr>
        <p:spPr/>
        <p:txBody>
          <a:bodyPr wrap="none" lIns="92075" tIns="46038" rIns="92075" bIns="46038" anchor="ctr" anchorCtr="0"/>
          <a:lstStyle>
            <a:lvl1pPr marL="0" lvl="0" indent="0" algn="l" defTabSz="914400" rtl="0" eaLnBrk="1" fontAlgn="base" latinLnBrk="0" hangingPunct="1">
              <a:lnSpc>
                <a:spcPct val="100000"/>
              </a:lnSpc>
              <a:spcBef>
                <a:spcPct val="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buFontTx/>
              <a:buNone/>
            </a:pPr>
            <a:fld id="{9A0DB2DC-4C9A-4742-B13C-FB6460FD3503}" type="slidenum">
              <a:rPr lang="zh-CN" altLang="en-US" sz="1400" b="0">
                <a:latin typeface="Arial" panose="020B0604020202020204" pitchFamily="34" charset="0"/>
                <a:ea typeface="宋体" panose="02010600030101010101" pitchFamily="2" charset="-122"/>
              </a:rPr>
              <a:t>43</a:t>
            </a:fld>
            <a:endParaRPr lang="zh-CN" altLang="en-US" sz="1400" b="0">
              <a:latin typeface="Arial" panose="020B0604020202020204" pitchFamily="34" charset="0"/>
              <a:ea typeface="宋体" panose="02010600030101010101" pitchFamily="2" charset="-122"/>
            </a:endParaRPr>
          </a:p>
        </p:txBody>
      </p:sp>
      <p:sp>
        <p:nvSpPr>
          <p:cNvPr id="100354" name="Text Box 3"/>
          <p:cNvSpPr txBox="1"/>
          <p:nvPr/>
        </p:nvSpPr>
        <p:spPr>
          <a:xfrm>
            <a:off x="2063552" y="2060848"/>
            <a:ext cx="8136904" cy="2308324"/>
          </a:xfrm>
          <a:prstGeom prst="rect">
            <a:avLst/>
          </a:prstGeom>
          <a:solidFill>
            <a:srgbClr val="CCFFFF"/>
          </a:solidFill>
          <a:ln w="9525">
            <a:noFill/>
          </a:ln>
          <a:effectLst>
            <a:outerShdw dist="107763" dir="2699999" algn="ctr" rotWithShape="0">
              <a:schemeClr val="bg2"/>
            </a:outerShdw>
          </a:effectLst>
        </p:spPr>
        <p:txBody>
          <a:bodyPr wrap="square" anchor="t" anchorCtr="0">
            <a:spAutoFit/>
          </a:bodyPr>
          <a:lstStyle/>
          <a:p>
            <a:pPr>
              <a:spcBef>
                <a:spcPct val="50000"/>
              </a:spcBef>
              <a:buFontTx/>
              <a:buNone/>
            </a:pPr>
            <a:r>
              <a:rPr lang="en-US" altLang="zh-CN" sz="3600" dirty="0">
                <a:solidFill>
                  <a:srgbClr val="FF0000"/>
                </a:solidFill>
                <a:latin typeface="Times New Roman" panose="02020603050405020304" pitchFamily="18" charset="0"/>
              </a:rPr>
              <a:t>8th version </a:t>
            </a:r>
            <a:endParaRPr lang="en-US" altLang="zh-CN" sz="3600" dirty="0">
              <a:solidFill>
                <a:srgbClr val="FF0000"/>
              </a:solidFill>
              <a:latin typeface="Times New Roman" panose="02020603050405020304" pitchFamily="18" charset="0"/>
              <a:ea typeface="宋体" panose="02010600030101010101" pitchFamily="2" charset="-122"/>
            </a:endParaRPr>
          </a:p>
          <a:p>
            <a:pPr>
              <a:spcBef>
                <a:spcPct val="50000"/>
              </a:spcBef>
              <a:buFontTx/>
              <a:buNone/>
            </a:pPr>
            <a:r>
              <a:rPr lang="en-US" altLang="zh-CN" dirty="0">
                <a:latin typeface="Times New Roman" panose="02020603050405020304" pitchFamily="18" charset="0"/>
                <a:ea typeface="宋体" panose="02010600030101010101" pitchFamily="2" charset="-122"/>
              </a:rPr>
              <a:t>Homework (Due on </a:t>
            </a:r>
            <a:r>
              <a:rPr lang="en-US" altLang="zh-CN">
                <a:latin typeface="Times New Roman" panose="02020603050405020304" pitchFamily="18" charset="0"/>
                <a:ea typeface="宋体" panose="02010600030101010101" pitchFamily="2" charset="-122"/>
              </a:rPr>
              <a:t>Mar 18)</a:t>
            </a:r>
            <a:endParaRPr lang="en-US" altLang="zh-CN" dirty="0">
              <a:latin typeface="Times New Roman" panose="02020603050405020304" pitchFamily="18" charset="0"/>
              <a:ea typeface="宋体" panose="02010600030101010101" pitchFamily="2" charset="-122"/>
            </a:endParaRPr>
          </a:p>
          <a:p>
            <a:pPr>
              <a:spcBef>
                <a:spcPct val="50000"/>
              </a:spcBef>
              <a:buFontTx/>
              <a:buNone/>
            </a:pPr>
            <a:r>
              <a:rPr lang="en-US" altLang="zh-CN" dirty="0">
                <a:solidFill>
                  <a:srgbClr val="9900FF"/>
                </a:solidFill>
                <a:latin typeface="Times New Roman" panose="02020603050405020304" pitchFamily="18" charset="0"/>
              </a:rPr>
              <a:t>Sec. 2.1  </a:t>
            </a:r>
            <a:r>
              <a:rPr lang="en-US" altLang="zh-CN" dirty="0">
                <a:latin typeface="Times New Roman" panose="02020603050405020304" pitchFamily="18" charset="0"/>
              </a:rPr>
              <a:t>13, 20, 24, 26, 34(a),(c)</a:t>
            </a:r>
            <a:endParaRPr lang="en-US" altLang="zh-CN" dirty="0">
              <a:latin typeface="Times New Roman" panose="02020603050405020304" pitchFamily="18" charset="0"/>
              <a:ea typeface="宋体" panose="02010600030101010101" pitchFamily="2" charset="-122"/>
            </a:endParaRPr>
          </a:p>
          <a:p>
            <a:pPr eaLnBrk="0" hangingPunct="0">
              <a:spcBef>
                <a:spcPct val="50000"/>
              </a:spcBef>
              <a:buNone/>
            </a:pPr>
            <a:r>
              <a:rPr lang="en-US" altLang="zh-CN" dirty="0">
                <a:solidFill>
                  <a:srgbClr val="9900FF"/>
                </a:solidFill>
                <a:latin typeface="Times New Roman" panose="02020603050405020304" pitchFamily="18" charset="0"/>
                <a:sym typeface="Symbol" panose="05050102010706020507" pitchFamily="18" charset="2"/>
              </a:rPr>
              <a:t>Sec. 2.2  </a:t>
            </a:r>
            <a:r>
              <a:rPr lang="en-US" altLang="zh-CN" dirty="0">
                <a:latin typeface="Times New Roman" panose="02020603050405020304" pitchFamily="18" charset="0"/>
              </a:rPr>
              <a:t>19,  54, 63(c)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44</a:t>
            </a:fld>
            <a:endParaRPr lang="zh-CN" altLang="en-US" sz="1400" b="0" dirty="0">
              <a:latin typeface="Arial" panose="020B0604020202020204" pitchFamily="34" charset="0"/>
              <a:ea typeface="宋体" panose="02010600030101010101" pitchFamily="2" charset="-122"/>
            </a:endParaRPr>
          </a:p>
        </p:txBody>
      </p:sp>
      <p:sp>
        <p:nvSpPr>
          <p:cNvPr id="1397762" name="Text Box 2"/>
          <p:cNvSpPr txBox="1">
            <a:spLocks noChangeArrowheads="1"/>
          </p:cNvSpPr>
          <p:nvPr/>
        </p:nvSpPr>
        <p:spPr bwMode="auto">
          <a:xfrm>
            <a:off x="171450" y="714375"/>
            <a:ext cx="8686800" cy="939800"/>
          </a:xfrm>
          <a:prstGeom prst="rect">
            <a:avLst/>
          </a:prstGeom>
          <a:noFill/>
          <a:ln w="9525">
            <a:noFill/>
            <a:miter lim="800000"/>
          </a:ln>
          <a:effectLst/>
        </p:spPr>
        <p:txBody>
          <a:bodyPr>
            <a:spAutoFit/>
          </a:bodyPr>
          <a:lstStyle/>
          <a:p>
            <a:pPr marR="0" algn="ctr" defTabSz="914400" eaLnBrk="1" hangingPunct="1">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CHAPTER  2</a:t>
            </a:r>
          </a:p>
          <a:p>
            <a:pPr marR="0" algn="ctr" defTabSz="914400" eaLnBrk="1" hangingPunct="1">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Basic Structures: Sets, Functions, Sequences, and Sums </a:t>
            </a:r>
          </a:p>
        </p:txBody>
      </p:sp>
      <p:sp>
        <p:nvSpPr>
          <p:cNvPr id="1397763" name="Text Box 3"/>
          <p:cNvSpPr txBox="1">
            <a:spLocks noChangeArrowheads="1"/>
          </p:cNvSpPr>
          <p:nvPr/>
        </p:nvSpPr>
        <p:spPr bwMode="auto">
          <a:xfrm>
            <a:off x="1000125" y="2000250"/>
            <a:ext cx="7315200" cy="3117850"/>
          </a:xfrm>
          <a:prstGeom prst="rect">
            <a:avLst/>
          </a:prstGeom>
          <a:noFill/>
          <a:ln w="9525">
            <a:noFill/>
            <a:miter lim="800000"/>
          </a:ln>
          <a:effectLst/>
        </p:spPr>
        <p:txBody>
          <a:bodyPr>
            <a:spAutoFit/>
          </a:bodyPr>
          <a:lstStyle/>
          <a:p>
            <a:pPr marR="0" algn="l" defTabSz="914400" eaLnBrk="1" hangingPunct="1">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2.1 Sets </a:t>
            </a:r>
          </a:p>
          <a:p>
            <a:pPr marR="0" algn="l" defTabSz="914400" eaLnBrk="1" hangingPunct="1">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2.2  Set Operations</a:t>
            </a:r>
          </a:p>
          <a:p>
            <a:pPr marR="0" algn="l" defTabSz="914400" eaLnBrk="1" hangingPunct="1">
              <a:spcBef>
                <a:spcPct val="80000"/>
              </a:spcBef>
              <a:buClrTx/>
              <a:buSzTx/>
              <a:buNone/>
              <a:defRPr/>
            </a:pPr>
            <a:r>
              <a:rPr kumimoji="1" lang="en-US" altLang="zh-CN"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2.3  Functions</a:t>
            </a:r>
          </a:p>
          <a:p>
            <a:pPr marR="0" algn="l" defTabSz="914400" eaLnBrk="1" hangingPunct="1">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2.4 Sequence and Summations</a:t>
            </a:r>
          </a:p>
          <a:p>
            <a:pPr marR="0" algn="l" defTabSz="914400" eaLnBrk="1" hangingPunct="1">
              <a:spcBef>
                <a:spcPct val="80000"/>
              </a:spcBef>
              <a:buClrTx/>
              <a:buSzTx/>
              <a:buNone/>
              <a:defRPr/>
            </a:pPr>
            <a:r>
              <a:rPr kumimoji="1" lang="en-US" altLang="zh-CN" b="0"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2.5 Cardinality of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97763">
                                            <p:txEl>
                                              <p:pRg st="0" end="0"/>
                                            </p:txEl>
                                          </p:spTgt>
                                        </p:tgtEl>
                                        <p:attrNameLst>
                                          <p:attrName>style.opacity</p:attrName>
                                        </p:attrNameLst>
                                      </p:cBhvr>
                                      <p:to>
                                        <p:strVal val="0.5"/>
                                      </p:to>
                                    </p:set>
                                    <p:animEffect filter="image" prLst="opacity: 0.5">
                                      <p:cBhvr rctx="IE">
                                        <p:cTn id="7" dur="indefinite"/>
                                        <p:tgtEl>
                                          <p:spTgt spid="1397763">
                                            <p:txEl>
                                              <p:pRg st="0" end="0"/>
                                            </p:txEl>
                                          </p:spTgt>
                                        </p:tgtEl>
                                      </p:cBhvr>
                                    </p:animEffect>
                                  </p:childTnLst>
                                </p:cTn>
                              </p:par>
                              <p:par>
                                <p:cTn id="8" presetID="9" presetClass="emph" presetSubtype="0" nodeType="withEffect">
                                  <p:stCondLst>
                                    <p:cond delay="0"/>
                                  </p:stCondLst>
                                  <p:childTnLst>
                                    <p:set>
                                      <p:cBhvr rctx="PPT">
                                        <p:cTn id="9" dur="indefinite"/>
                                        <p:tgtEl>
                                          <p:spTgt spid="1397763">
                                            <p:txEl>
                                              <p:pRg st="1" end="1"/>
                                            </p:txEl>
                                          </p:spTgt>
                                        </p:tgtEl>
                                        <p:attrNameLst>
                                          <p:attrName>style.opacity</p:attrName>
                                        </p:attrNameLst>
                                      </p:cBhvr>
                                      <p:to>
                                        <p:strVal val="0.5"/>
                                      </p:to>
                                    </p:set>
                                    <p:animEffect filter="image" prLst="opacity: 0.5">
                                      <p:cBhvr rctx="IE">
                                        <p:cTn id="10" dur="indefinite"/>
                                        <p:tgtEl>
                                          <p:spTgt spid="1397763">
                                            <p:txEl>
                                              <p:pRg st="1" end="1"/>
                                            </p:txEl>
                                          </p:spTgt>
                                        </p:tgtEl>
                                      </p:cBhvr>
                                    </p:animEffect>
                                  </p:childTnLst>
                                </p:cTn>
                              </p:par>
                              <p:par>
                                <p:cTn id="11" presetID="9" presetClass="emph" presetSubtype="0" nodeType="withEffect">
                                  <p:stCondLst>
                                    <p:cond delay="0"/>
                                  </p:stCondLst>
                                  <p:childTnLst>
                                    <p:set>
                                      <p:cBhvr rctx="PPT">
                                        <p:cTn id="12" dur="indefinite"/>
                                        <p:tgtEl>
                                          <p:spTgt spid="1397763">
                                            <p:txEl>
                                              <p:pRg st="3" end="3"/>
                                            </p:txEl>
                                          </p:spTgt>
                                        </p:tgtEl>
                                        <p:attrNameLst>
                                          <p:attrName>style.opacity</p:attrName>
                                        </p:attrNameLst>
                                      </p:cBhvr>
                                      <p:to>
                                        <p:strVal val="0.5"/>
                                      </p:to>
                                    </p:set>
                                    <p:animEffect filter="image" prLst="opacity: 0.5">
                                      <p:cBhvr rctx="IE">
                                        <p:cTn id="13" dur="indefinite"/>
                                        <p:tgtEl>
                                          <p:spTgt spid="1397763">
                                            <p:txEl>
                                              <p:pRg st="3" end="3"/>
                                            </p:txEl>
                                          </p:spTgt>
                                        </p:tgtEl>
                                      </p:cBhvr>
                                    </p:animEffect>
                                  </p:childTnLst>
                                </p:cTn>
                              </p:par>
                              <p:par>
                                <p:cTn id="14" presetID="9" presetClass="emph" presetSubtype="0" nodeType="withEffect">
                                  <p:stCondLst>
                                    <p:cond delay="0"/>
                                  </p:stCondLst>
                                  <p:childTnLst>
                                    <p:set>
                                      <p:cBhvr rctx="PPT">
                                        <p:cTn id="15" dur="indefinite"/>
                                        <p:tgtEl>
                                          <p:spTgt spid="1397763">
                                            <p:txEl>
                                              <p:pRg st="4" end="4"/>
                                            </p:txEl>
                                          </p:spTgt>
                                        </p:tgtEl>
                                        <p:attrNameLst>
                                          <p:attrName>style.opacity</p:attrName>
                                        </p:attrNameLst>
                                      </p:cBhvr>
                                      <p:to>
                                        <p:strVal val="0.5"/>
                                      </p:to>
                                    </p:set>
                                    <p:animEffect filter="image" prLst="opacity: 0.5">
                                      <p:cBhvr rctx="IE">
                                        <p:cTn id="16" dur="indefinite"/>
                                        <p:tgtEl>
                                          <p:spTgt spid="139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985" y="643255"/>
            <a:ext cx="8229600" cy="751205"/>
          </a:xfrm>
        </p:spPr>
        <p:txBody>
          <a:bodyPr/>
          <a:lstStyle/>
          <a:p>
            <a:r>
              <a:rPr lang="en-US" dirty="0"/>
              <a:t>Section Summary</a:t>
            </a:r>
          </a:p>
        </p:txBody>
      </p:sp>
      <p:sp>
        <p:nvSpPr>
          <p:cNvPr id="3" name="Content Placeholder 2"/>
          <p:cNvSpPr>
            <a:spLocks noGrp="1"/>
          </p:cNvSpPr>
          <p:nvPr>
            <p:ph idx="1"/>
          </p:nvPr>
        </p:nvSpPr>
        <p:spPr>
          <a:xfrm>
            <a:off x="1271905" y="1772285"/>
            <a:ext cx="9928860" cy="4283710"/>
          </a:xfrm>
        </p:spPr>
        <p:txBody>
          <a:bodyPr>
            <a:normAutofit lnSpcReduction="10000"/>
          </a:bodyPr>
          <a:lstStyle/>
          <a:p>
            <a:r>
              <a:rPr lang="en-US" sz="2800" dirty="0">
                <a:latin typeface="Times New Roman" panose="02020603050405020304" pitchFamily="18" charset="0"/>
                <a:ea typeface="黑体" panose="02010609060101010101" charset="-122"/>
                <a:cs typeface="Times New Roman" panose="02020603050405020304" pitchFamily="18" charset="0"/>
              </a:rPr>
              <a:t>Definition of a Function.</a:t>
            </a:r>
          </a:p>
          <a:p>
            <a:pPr lvl="1"/>
            <a:r>
              <a:rPr lang="en-US" sz="2400" dirty="0">
                <a:latin typeface="Times New Roman" panose="02020603050405020304" pitchFamily="18" charset="0"/>
                <a:ea typeface="黑体" panose="02010609060101010101" charset="-122"/>
                <a:cs typeface="Times New Roman" panose="02020603050405020304" pitchFamily="18" charset="0"/>
              </a:rPr>
              <a:t>Domain</a:t>
            </a:r>
            <a:r>
              <a:rPr lang="zh-CN" altLang="en-US" sz="1800" dirty="0">
                <a:latin typeface="Times New Roman" panose="02020603050405020304" pitchFamily="18" charset="0"/>
                <a:ea typeface="黑体" panose="02010609060101010101" charset="-122"/>
                <a:cs typeface="Times New Roman" panose="02020603050405020304" pitchFamily="18" charset="0"/>
              </a:rPr>
              <a:t>（定义域）</a:t>
            </a:r>
            <a:r>
              <a:rPr lang="en-US" sz="2400" dirty="0">
                <a:latin typeface="Times New Roman" panose="02020603050405020304" pitchFamily="18" charset="0"/>
                <a:ea typeface="黑体" panose="02010609060101010101" charset="-122"/>
                <a:cs typeface="Times New Roman" panose="02020603050405020304" pitchFamily="18" charset="0"/>
              </a:rPr>
              <a:t>, Codomain</a:t>
            </a:r>
            <a:r>
              <a:rPr lang="zh-CN" altLang="en-US" sz="1800" dirty="0">
                <a:latin typeface="Times New Roman" panose="02020603050405020304" pitchFamily="18" charset="0"/>
                <a:ea typeface="黑体" panose="02010609060101010101" charset="-122"/>
                <a:cs typeface="Times New Roman" panose="02020603050405020304" pitchFamily="18" charset="0"/>
              </a:rPr>
              <a:t>（陪域）</a:t>
            </a:r>
            <a:endParaRPr lang="en-US" sz="2400" dirty="0">
              <a:latin typeface="Times New Roman" panose="02020603050405020304" pitchFamily="18" charset="0"/>
              <a:ea typeface="黑体" panose="02010609060101010101" charset="-122"/>
              <a:cs typeface="Times New Roman" panose="02020603050405020304" pitchFamily="18" charset="0"/>
            </a:endParaRPr>
          </a:p>
          <a:p>
            <a:pPr lvl="1"/>
            <a:r>
              <a:rPr lang="en-US" sz="2400" dirty="0">
                <a:latin typeface="Times New Roman" panose="02020603050405020304" pitchFamily="18" charset="0"/>
                <a:ea typeface="黑体" panose="02010609060101010101" charset="-122"/>
                <a:cs typeface="Times New Roman" panose="02020603050405020304" pitchFamily="18" charset="0"/>
              </a:rPr>
              <a:t>Image</a:t>
            </a:r>
            <a:r>
              <a:rPr lang="zh-CN" altLang="en-US" sz="1800" dirty="0">
                <a:latin typeface="Times New Roman" panose="02020603050405020304" pitchFamily="18" charset="0"/>
                <a:ea typeface="黑体" panose="02010609060101010101" charset="-122"/>
                <a:cs typeface="Times New Roman" panose="02020603050405020304" pitchFamily="18" charset="0"/>
              </a:rPr>
              <a:t>（像）</a:t>
            </a:r>
            <a:r>
              <a:rPr lang="en-US" sz="2400" dirty="0">
                <a:latin typeface="Times New Roman" panose="02020603050405020304" pitchFamily="18" charset="0"/>
                <a:ea typeface="黑体" panose="02010609060101010101" charset="-122"/>
                <a:cs typeface="Times New Roman" panose="02020603050405020304" pitchFamily="18" charset="0"/>
              </a:rPr>
              <a:t>, Preimage</a:t>
            </a:r>
            <a:r>
              <a:rPr lang="zh-CN" altLang="en-US" sz="2400" dirty="0">
                <a:latin typeface="Times New Roman" panose="02020603050405020304" pitchFamily="18" charset="0"/>
                <a:ea typeface="黑体" panose="02010609060101010101" charset="-122"/>
                <a:cs typeface="Times New Roman" panose="02020603050405020304" pitchFamily="18" charset="0"/>
              </a:rPr>
              <a:t> </a:t>
            </a:r>
            <a:r>
              <a:rPr lang="zh-CN" altLang="en-US" sz="1800" dirty="0">
                <a:latin typeface="Times New Roman" panose="02020603050405020304" pitchFamily="18" charset="0"/>
                <a:ea typeface="黑体" panose="02010609060101010101" charset="-122"/>
                <a:cs typeface="Times New Roman" panose="02020603050405020304" pitchFamily="18" charset="0"/>
              </a:rPr>
              <a:t>（原像）</a:t>
            </a:r>
            <a:endParaRPr lang="en-US" sz="2400" dirty="0">
              <a:latin typeface="Times New Roman" panose="02020603050405020304" pitchFamily="18" charset="0"/>
              <a:ea typeface="黑体" panose="02010609060101010101" charset="-122"/>
              <a:cs typeface="Times New Roman" panose="02020603050405020304" pitchFamily="18" charset="0"/>
            </a:endParaRPr>
          </a:p>
          <a:p>
            <a:r>
              <a:rPr lang="en-US" sz="2800" dirty="0">
                <a:latin typeface="Times New Roman" panose="02020603050405020304" pitchFamily="18" charset="0"/>
                <a:ea typeface="黑体" panose="02010609060101010101" charset="-122"/>
                <a:cs typeface="Times New Roman" panose="02020603050405020304" pitchFamily="18" charset="0"/>
              </a:rPr>
              <a:t>Injection</a:t>
            </a:r>
            <a:r>
              <a:rPr lang="zh-CN" altLang="en-US" sz="2000" dirty="0">
                <a:latin typeface="Times New Roman" panose="02020603050405020304" pitchFamily="18" charset="0"/>
                <a:ea typeface="黑体" panose="02010609060101010101" charset="-122"/>
                <a:cs typeface="Times New Roman" panose="02020603050405020304" pitchFamily="18" charset="0"/>
              </a:rPr>
              <a:t>（单射）</a:t>
            </a:r>
            <a:r>
              <a:rPr lang="en-US" sz="2800" dirty="0">
                <a:latin typeface="Times New Roman" panose="02020603050405020304" pitchFamily="18" charset="0"/>
                <a:ea typeface="黑体" panose="02010609060101010101" charset="-122"/>
                <a:cs typeface="Times New Roman" panose="02020603050405020304" pitchFamily="18" charset="0"/>
              </a:rPr>
              <a:t>, Surjection</a:t>
            </a:r>
            <a:r>
              <a:rPr lang="zh-CN" altLang="en-US" sz="2000" dirty="0">
                <a:latin typeface="Times New Roman" panose="02020603050405020304" pitchFamily="18" charset="0"/>
                <a:ea typeface="黑体" panose="02010609060101010101" charset="-122"/>
                <a:cs typeface="Times New Roman" panose="02020603050405020304" pitchFamily="18" charset="0"/>
              </a:rPr>
              <a:t>（满射）</a:t>
            </a:r>
            <a:r>
              <a:rPr lang="en-US" sz="2800" dirty="0">
                <a:latin typeface="Times New Roman" panose="02020603050405020304" pitchFamily="18" charset="0"/>
                <a:ea typeface="黑体" panose="02010609060101010101" charset="-122"/>
                <a:cs typeface="Times New Roman" panose="02020603050405020304" pitchFamily="18" charset="0"/>
              </a:rPr>
              <a:t>, Bijection</a:t>
            </a:r>
            <a:r>
              <a:rPr lang="zh-CN" altLang="en-US" sz="2000" dirty="0">
                <a:latin typeface="Times New Roman" panose="02020603050405020304" pitchFamily="18" charset="0"/>
                <a:ea typeface="黑体" panose="02010609060101010101" charset="-122"/>
                <a:cs typeface="Times New Roman" panose="02020603050405020304" pitchFamily="18" charset="0"/>
              </a:rPr>
              <a:t>（双射）</a:t>
            </a:r>
            <a:endParaRPr lang="en-US" sz="2800" dirty="0">
              <a:latin typeface="Times New Roman" panose="02020603050405020304" pitchFamily="18" charset="0"/>
              <a:ea typeface="黑体" panose="02010609060101010101" charset="-122"/>
              <a:cs typeface="Times New Roman" panose="02020603050405020304" pitchFamily="18" charset="0"/>
            </a:endParaRPr>
          </a:p>
          <a:p>
            <a:r>
              <a:rPr lang="en-US" sz="2800" dirty="0">
                <a:latin typeface="Times New Roman" panose="02020603050405020304" pitchFamily="18" charset="0"/>
                <a:ea typeface="黑体" panose="02010609060101010101" charset="-122"/>
                <a:cs typeface="Times New Roman" panose="02020603050405020304" pitchFamily="18" charset="0"/>
              </a:rPr>
              <a:t>Inverse Function</a:t>
            </a:r>
            <a:r>
              <a:rPr lang="zh-CN" altLang="en-US" sz="2000" dirty="0">
                <a:latin typeface="Times New Roman" panose="02020603050405020304" pitchFamily="18" charset="0"/>
                <a:ea typeface="黑体" panose="02010609060101010101" charset="-122"/>
                <a:cs typeface="Times New Roman" panose="02020603050405020304" pitchFamily="18" charset="0"/>
              </a:rPr>
              <a:t>（反函数）</a:t>
            </a:r>
            <a:endParaRPr lang="en-US" sz="2000" dirty="0">
              <a:latin typeface="Times New Roman" panose="02020603050405020304" pitchFamily="18" charset="0"/>
              <a:ea typeface="黑体" panose="02010609060101010101" charset="-122"/>
              <a:cs typeface="Times New Roman" panose="02020603050405020304" pitchFamily="18" charset="0"/>
            </a:endParaRPr>
          </a:p>
          <a:p>
            <a:r>
              <a:rPr lang="en-US" sz="2800" dirty="0">
                <a:latin typeface="Times New Roman" panose="02020603050405020304" pitchFamily="18" charset="0"/>
                <a:ea typeface="黑体" panose="02010609060101010101" charset="-122"/>
                <a:cs typeface="Times New Roman" panose="02020603050405020304" pitchFamily="18" charset="0"/>
              </a:rPr>
              <a:t>Function Composition</a:t>
            </a:r>
            <a:r>
              <a:rPr lang="zh-CN" altLang="en-US" sz="2000" dirty="0">
                <a:latin typeface="Times New Roman" panose="02020603050405020304" pitchFamily="18" charset="0"/>
                <a:ea typeface="黑体" panose="02010609060101010101" charset="-122"/>
                <a:cs typeface="Times New Roman" panose="02020603050405020304" pitchFamily="18" charset="0"/>
              </a:rPr>
              <a:t>（函数复合）</a:t>
            </a:r>
            <a:endParaRPr lang="en-US" sz="2000" dirty="0">
              <a:latin typeface="Times New Roman" panose="02020603050405020304" pitchFamily="18" charset="0"/>
              <a:ea typeface="黑体" panose="02010609060101010101" charset="-122"/>
              <a:cs typeface="Times New Roman" panose="02020603050405020304" pitchFamily="18" charset="0"/>
            </a:endParaRPr>
          </a:p>
          <a:p>
            <a:r>
              <a:rPr lang="en-US" sz="2800" dirty="0">
                <a:latin typeface="Times New Roman" panose="02020603050405020304" pitchFamily="18" charset="0"/>
                <a:ea typeface="黑体" panose="02010609060101010101" charset="-122"/>
                <a:cs typeface="Times New Roman" panose="02020603050405020304" pitchFamily="18" charset="0"/>
              </a:rPr>
              <a:t>Graphing Functions</a:t>
            </a:r>
          </a:p>
          <a:p>
            <a:r>
              <a:rPr lang="en-US" sz="2800" dirty="0">
                <a:latin typeface="Times New Roman" panose="02020603050405020304" pitchFamily="18" charset="0"/>
                <a:ea typeface="黑体" panose="02010609060101010101" charset="-122"/>
                <a:cs typeface="Times New Roman" panose="02020603050405020304" pitchFamily="18" charset="0"/>
              </a:rPr>
              <a:t>Floor, Ceiling, Factorial</a:t>
            </a:r>
          </a:p>
          <a:p>
            <a:r>
              <a:rPr lang="en-US" sz="2800" dirty="0">
                <a:latin typeface="Times New Roman" panose="02020603050405020304" pitchFamily="18" charset="0"/>
                <a:ea typeface="黑体" panose="02010609060101010101" charset="-122"/>
                <a:cs typeface="Times New Roman" panose="02020603050405020304" pitchFamily="18" charset="0"/>
              </a:rPr>
              <a:t>Partial Functions (optional)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panose="020B0503020204020204" charset="-122"/>
                <a:ea typeface="微软雅黑" panose="020B0503020204020204" charset="-122"/>
              </a:rPr>
              <a:t>函数的变迁史</a:t>
            </a:r>
          </a:p>
        </p:txBody>
      </p:sp>
      <p:sp>
        <p:nvSpPr>
          <p:cNvPr id="3" name="内容占位符 2"/>
          <p:cNvSpPr>
            <a:spLocks noGrp="1"/>
          </p:cNvSpPr>
          <p:nvPr>
            <p:ph idx="1"/>
          </p:nvPr>
        </p:nvSpPr>
        <p:spPr>
          <a:xfrm>
            <a:off x="346710" y="1289685"/>
            <a:ext cx="11235690" cy="5207635"/>
          </a:xfrm>
        </p:spPr>
        <p:txBody>
          <a:bodyPr/>
          <a:lstStyle/>
          <a:p>
            <a:pPr marL="0" indent="0">
              <a:buNone/>
            </a:pPr>
            <a:r>
              <a:rPr lang="zh-CN" altLang="en-US" sz="2800" b="1">
                <a:solidFill>
                  <a:schemeClr val="tx1"/>
                </a:solidFill>
              </a:rPr>
              <a:t>解析函数、真函数和伪函数，再取消自变量为数的限制、引入集合</a:t>
            </a:r>
          </a:p>
          <a:p>
            <a:pPr marL="0" indent="0">
              <a:buNone/>
            </a:pPr>
            <a:endParaRPr lang="zh-CN" altLang="en-US" sz="2800" b="1">
              <a:solidFill>
                <a:schemeClr val="tx1"/>
              </a:solidFill>
            </a:endParaRPr>
          </a:p>
          <a:p>
            <a:pPr algn="l">
              <a:spcBef>
                <a:spcPts val="0"/>
              </a:spcBef>
              <a:spcAft>
                <a:spcPts val="500"/>
              </a:spcAft>
            </a:pPr>
            <a:r>
              <a:rPr lang="zh-CN" altLang="en-US" sz="2400"/>
              <a:t>起源，1692年的论文中，</a:t>
            </a:r>
            <a:r>
              <a:rPr lang="zh-CN" altLang="en-US" sz="2400" b="1">
                <a:solidFill>
                  <a:srgbClr val="C00000"/>
                </a:solidFill>
              </a:rPr>
              <a:t>莱布尼茨</a:t>
            </a:r>
            <a:r>
              <a:rPr lang="zh-CN" altLang="en-US" sz="2400"/>
              <a:t>定义的函数：曲线上点的横坐标，纵坐标，切线的长度，垂线的长度等，凡与曲线的点有关的量，称为函数。</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nSpc>
                <a:spcPct val="100000"/>
              </a:lnSpc>
              <a:spcBef>
                <a:spcPts val="20"/>
              </a:spcBef>
              <a:spcAft>
                <a:spcPts val="500"/>
              </a:spcAft>
            </a:pPr>
            <a:r>
              <a:rPr lang="zh-CN" altLang="en-US" sz="2400"/>
              <a:t>第一次：</a:t>
            </a:r>
            <a:r>
              <a:rPr lang="zh-CN" altLang="en-US" sz="2400" b="1">
                <a:solidFill>
                  <a:srgbClr val="C00000"/>
                </a:solidFill>
              </a:rPr>
              <a:t>约翰·伯努利</a:t>
            </a:r>
            <a:r>
              <a:rPr lang="zh-CN" altLang="en-US" sz="2400"/>
              <a:t>：由一个变量x与常数构成的任意表达式，称为x的函数。</a:t>
            </a:r>
            <a:r>
              <a:rPr lang="zh-CN" altLang="en-US" sz="2400" b="1">
                <a:solidFill>
                  <a:srgbClr val="C00000"/>
                </a:solidFill>
              </a:rPr>
              <a:t>欧拉</a:t>
            </a:r>
            <a:r>
              <a:rPr lang="zh-CN" altLang="en-US" sz="2400"/>
              <a:t>把这种表达式称为“</a:t>
            </a:r>
            <a:r>
              <a:rPr lang="zh-CN" altLang="en-US" sz="2400" b="1">
                <a:solidFill>
                  <a:srgbClr val="C00000"/>
                </a:solidFill>
              </a:rPr>
              <a:t>解析函数</a:t>
            </a:r>
            <a:r>
              <a:rPr lang="zh-CN" altLang="en-US" sz="2400"/>
              <a:t>”，并进一步区分为“代数函数”和“超越函数”</a:t>
            </a:r>
            <a:r>
              <a:rPr lang="en-US" altLang="zh-CN" sz="2400"/>
              <a:t> -</a:t>
            </a:r>
            <a:r>
              <a:rPr lang="zh-CN" altLang="en-US" sz="2400" b="1"/>
              <a:t>初高中</a:t>
            </a:r>
          </a:p>
          <a:p>
            <a:pPr>
              <a:lnSpc>
                <a:spcPct val="100000"/>
              </a:lnSpc>
              <a:spcBef>
                <a:spcPts val="20"/>
              </a:spcBef>
              <a:spcAft>
                <a:spcPts val="500"/>
              </a:spcAft>
            </a:pPr>
            <a:r>
              <a:rPr lang="zh-CN" altLang="en-US" sz="2400"/>
              <a:t>第二次，</a:t>
            </a:r>
            <a:r>
              <a:rPr lang="zh-CN" altLang="en-US" sz="2400" b="1">
                <a:solidFill>
                  <a:srgbClr val="C00000"/>
                </a:solidFill>
              </a:rPr>
              <a:t>傅里叶</a:t>
            </a:r>
            <a:r>
              <a:rPr lang="zh-CN" altLang="en-US" sz="2400"/>
              <a:t>，纠正了“真函数”和“伪函数”的概念</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nSpc>
                <a:spcPct val="100000"/>
              </a:lnSpc>
              <a:spcBef>
                <a:spcPts val="20"/>
              </a:spcBef>
              <a:spcAft>
                <a:spcPts val="500"/>
              </a:spcAft>
            </a:pPr>
            <a:r>
              <a:rPr lang="zh-CN" altLang="en-US" sz="2400"/>
              <a:t>第三次，</a:t>
            </a:r>
            <a:r>
              <a:rPr lang="zh-CN" altLang="en-US" sz="2400" b="1">
                <a:solidFill>
                  <a:srgbClr val="C00000"/>
                </a:solidFill>
              </a:rPr>
              <a:t>柯西</a:t>
            </a:r>
            <a:r>
              <a:rPr lang="zh-CN" altLang="en-US" sz="2400"/>
              <a:t>的定义：若对x的每个值，都有完全确定的y值与之对应，则称y是x的函数。连续函数的精确定义。但柯西认为，x和y的函数关系，是可以用若干个</a:t>
            </a:r>
            <a:r>
              <a:rPr lang="zh-CN" altLang="en-US" sz="2400" b="1">
                <a:solidFill>
                  <a:srgbClr val="C00000"/>
                </a:solidFill>
              </a:rPr>
              <a:t>解析式表示</a:t>
            </a:r>
            <a:r>
              <a:rPr lang="zh-CN" altLang="en-US" sz="2400"/>
              <a:t>的。</a:t>
            </a:r>
            <a:r>
              <a:rPr lang="zh-CN" altLang="en-US" sz="2400" b="1"/>
              <a:t>数学分析</a:t>
            </a:r>
            <a:endParaRPr lang="zh-CN" altLang="en-US" sz="2400"/>
          </a:p>
          <a:p>
            <a:r>
              <a:rPr lang="zh-CN" altLang="en-US" sz="2400"/>
              <a:t>第四次，</a:t>
            </a:r>
            <a:r>
              <a:rPr lang="zh-CN" altLang="en-US" sz="2400" b="1">
                <a:solidFill>
                  <a:srgbClr val="C00000"/>
                </a:solidFill>
              </a:rPr>
              <a:t>狄利克雷</a:t>
            </a:r>
            <a:r>
              <a:rPr lang="zh-CN" altLang="en-US" sz="2400"/>
              <a:t>的函数定义：若对x的每个值，有完全确定的y值与之</a:t>
            </a:r>
            <a:r>
              <a:rPr lang="zh-CN" altLang="en-US" sz="2400" b="1">
                <a:solidFill>
                  <a:srgbClr val="C00000"/>
                </a:solidFill>
              </a:rPr>
              <a:t>对应</a:t>
            </a:r>
            <a:r>
              <a:rPr lang="zh-CN" altLang="en-US" sz="2400"/>
              <a:t>，不管建立起这种对应的方式如何，都称y是x的函数。</a:t>
            </a:r>
          </a:p>
          <a:p>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620688"/>
            <a:ext cx="10972800" cy="792088"/>
          </a:xfrm>
        </p:spPr>
        <p:txBody>
          <a:bodyPr/>
          <a:lstStyle/>
          <a:p>
            <a:r>
              <a:rPr lang="zh-CN" altLang="en-US" dirty="0">
                <a:latin typeface="微软雅黑" panose="020B0503020204020204" charset="-122"/>
                <a:ea typeface="微软雅黑" panose="020B0503020204020204" charset="-122"/>
              </a:rPr>
              <a:t>函数的变迁史</a:t>
            </a:r>
          </a:p>
        </p:txBody>
      </p:sp>
      <p:sp>
        <p:nvSpPr>
          <p:cNvPr id="3" name="内容占位符 2"/>
          <p:cNvSpPr>
            <a:spLocks noGrp="1"/>
          </p:cNvSpPr>
          <p:nvPr>
            <p:ph idx="1"/>
          </p:nvPr>
        </p:nvSpPr>
        <p:spPr>
          <a:xfrm>
            <a:off x="623392" y="1772816"/>
            <a:ext cx="10972800" cy="4530090"/>
          </a:xfrm>
        </p:spPr>
        <p:txBody>
          <a:bodyPr/>
          <a:lstStyle/>
          <a:p>
            <a:pPr algn="l">
              <a:spcBef>
                <a:spcPts val="0"/>
              </a:spcBef>
              <a:spcAft>
                <a:spcPts val="500"/>
              </a:spcAft>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第五次，取消了对自变量变域的限制，与</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集合论</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相结合。</a:t>
            </a:r>
          </a:p>
          <a:p>
            <a:pPr>
              <a:lnSpc>
                <a:spcPct val="100000"/>
              </a:lnSpc>
              <a:spcBef>
                <a:spcPts val="0"/>
              </a:spcBef>
              <a:spcAft>
                <a:spcPts val="500"/>
              </a:spcAft>
            </a:pPr>
            <a:r>
              <a:rPr lang="zh-CN" altLang="en-US" sz="2400" dirty="0">
                <a:latin typeface="宋体" panose="02010600030101010101" pitchFamily="2" charset="-122"/>
                <a:ea typeface="宋体" panose="02010600030101010101" pitchFamily="2" charset="-122"/>
                <a:cs typeface="宋体" panose="02010600030101010101" pitchFamily="2" charset="-122"/>
              </a:rPr>
              <a:t>第六次，突破了数的范围，</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维布伦和伦内</a:t>
            </a:r>
            <a:r>
              <a:rPr lang="zh-CN" altLang="en-US" sz="2400" dirty="0">
                <a:latin typeface="宋体" panose="02010600030101010101" pitchFamily="2" charset="-122"/>
                <a:ea typeface="宋体" panose="02010600030101010101" pitchFamily="2" charset="-122"/>
                <a:cs typeface="宋体" panose="02010600030101010101" pitchFamily="2" charset="-122"/>
              </a:rPr>
              <a:t>首先使用了变量、常量的定义。</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维布伦</a:t>
            </a:r>
            <a:r>
              <a:rPr lang="zh-CN" altLang="en-US" sz="2400" dirty="0">
                <a:latin typeface="宋体" panose="02010600030101010101" pitchFamily="2" charset="-122"/>
                <a:ea typeface="宋体" panose="02010600030101010101" pitchFamily="2" charset="-122"/>
                <a:cs typeface="宋体" panose="02010600030101010101" pitchFamily="2" charset="-122"/>
              </a:rPr>
              <a:t>给出了函数的新定义：若在变量y的集合与另一变量x的集合之间有这样的关系成立，即：对x的每一个值，有完全确定的y值与之对应，则称变量y是变量x的函数。</a:t>
            </a:r>
          </a:p>
          <a:p>
            <a:r>
              <a:rPr lang="zh-CN" altLang="en-US" sz="2400" dirty="0">
                <a:latin typeface="宋体" panose="02010600030101010101" pitchFamily="2" charset="-122"/>
                <a:ea typeface="宋体" panose="02010600030101010101" pitchFamily="2" charset="-122"/>
                <a:cs typeface="宋体" panose="02010600030101010101" pitchFamily="2" charset="-122"/>
              </a:rPr>
              <a:t>第七次，就是所谓的“</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集合函数</a:t>
            </a:r>
            <a:r>
              <a:rPr lang="zh-CN" altLang="en-US" sz="2400" dirty="0">
                <a:latin typeface="宋体" panose="02010600030101010101" pitchFamily="2" charset="-122"/>
                <a:ea typeface="宋体" panose="02010600030101010101" pitchFamily="2" charset="-122"/>
                <a:cs typeface="宋体" panose="02010600030101010101" pitchFamily="2" charset="-122"/>
              </a:rPr>
              <a:t>”：设u是由许多集合构成的集合。若对u的每个元素A(A本身也是一个集合），另一集合B中都有完全确定的元素B与之对应，则称集合B是集合u的集合函数。</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泛函</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多值函数、复变函数、可列无限个独立变量的函数，以及由这些函数构成的函数等。</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48</a:t>
            </a:fld>
            <a:endParaRPr lang="zh-CN" altLang="en-US" sz="1400" b="0" dirty="0">
              <a:effectLst/>
              <a:latin typeface="Arial" panose="020B0604020202020204" pitchFamily="34" charset="0"/>
              <a:ea typeface="宋体" panose="02010600030101010101" pitchFamily="2" charset="-122"/>
            </a:endParaRPr>
          </a:p>
        </p:txBody>
      </p:sp>
      <p:sp>
        <p:nvSpPr>
          <p:cNvPr id="1473539" name="Text Box 3"/>
          <p:cNvSpPr txBox="1">
            <a:spLocks noChangeArrowheads="1"/>
          </p:cNvSpPr>
          <p:nvPr/>
        </p:nvSpPr>
        <p:spPr bwMode="auto">
          <a:xfrm>
            <a:off x="1559560" y="908368"/>
            <a:ext cx="8893175" cy="4964430"/>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effectLst/>
                <a:latin typeface="Times New Roman" panose="02020603050405020304" pitchFamily="18" charset="0"/>
                <a:ea typeface="楷体_GB2312" pitchFamily="49" charset="-122"/>
                <a:cs typeface="+mn-cs"/>
              </a:rPr>
              <a:t>【</a:t>
            </a:r>
            <a:r>
              <a:rPr kumimoji="1" lang="en-US" altLang="zh-CN" kern="1200" cap="none" spc="0" normalizeH="0" baseline="0" noProof="0" dirty="0">
                <a:solidFill>
                  <a:srgbClr val="9900CC"/>
                </a:solidFill>
                <a:effectLst/>
                <a:latin typeface="Times New Roman" panose="02020603050405020304" pitchFamily="18" charset="0"/>
                <a:ea typeface="楷体_GB2312" pitchFamily="49" charset="-122"/>
                <a:cs typeface="+mn-cs"/>
              </a:rPr>
              <a:t>Definition</a:t>
            </a:r>
            <a:r>
              <a:rPr kumimoji="1" lang="en-US" altLang="zh-CN" kern="1200" cap="none" spc="0" normalizeH="0" baseline="0" noProof="0" dirty="0">
                <a:effectLst/>
                <a:latin typeface="Times New Roman" panose="02020603050405020304" pitchFamily="18" charset="0"/>
                <a:ea typeface="楷体_GB2312" pitchFamily="49" charset="-122"/>
                <a:cs typeface="+mn-cs"/>
              </a:rPr>
              <a:t>】</a:t>
            </a:r>
            <a:r>
              <a:rPr kumimoji="1" lang="en-US" altLang="zh-CN" kern="1200" cap="none" spc="0" normalizeH="0" baseline="0" noProof="0" dirty="0">
                <a:effectLst/>
                <a:latin typeface="楷体_GB2312" pitchFamily="49" charset="-122"/>
                <a:ea typeface="楷体_GB2312" pitchFamily="49"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Let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and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be nonempty sets. A </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function</a:t>
            </a:r>
            <a:r>
              <a:rPr kumimoji="1" lang="en-US" altLang="zh-CN" kern="1200" cap="none" spc="0" normalizeH="0" baseline="0" noProof="0" dirty="0">
                <a:solidFill>
                  <a:srgbClr val="3333FF"/>
                </a:solidFill>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mapping</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or </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transformations</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f  </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from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to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p>
          <a:p>
            <a:pPr marR="0" algn="ctr" defTabSz="914400" eaLnBrk="1" hangingPunct="1">
              <a:spcBef>
                <a:spcPct val="40000"/>
              </a:spcBef>
              <a:buClrTx/>
              <a:buSzTx/>
              <a:buNone/>
              <a:defRPr/>
            </a:pP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B</a:t>
            </a:r>
          </a:p>
          <a:p>
            <a:pPr marR="0" algn="ctr" defTabSz="914400" eaLnBrk="1" hangingPunct="1">
              <a:spcBef>
                <a:spcPct val="40000"/>
              </a:spcBef>
              <a:buClrTx/>
              <a:buSzTx/>
              <a:buNone/>
              <a:defRPr/>
            </a:pP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 </a:t>
            </a: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Î</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 </a:t>
            </a: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 </a:t>
            </a: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Î</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 </a:t>
            </a:r>
            <a:r>
              <a:rPr kumimoji="1" lang="en-US" altLang="zh-CN" kern="1200" cap="none" spc="0" normalizeH="0" baseline="0" noProof="0" dirty="0">
                <a:effectLst/>
                <a:latin typeface="Symbol" panose="05050102010706020507" pitchFamily="18" charset="2"/>
                <a:ea typeface="宋体" panose="02010600030101010101" pitchFamily="2" charset="-122"/>
                <a:cs typeface="+mn-cs"/>
                <a:sym typeface="Symbol" panose="05050102010706020507" pitchFamily="18" charset="2"/>
              </a:rPr>
              <a:t>Ù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p>
          <a:p>
            <a:pPr marR="0" algn="l" defTabSz="914400" eaLnBrk="1" hangingPunct="1">
              <a:spcBef>
                <a:spcPct val="40000"/>
              </a:spcBef>
              <a:buClrTx/>
              <a:buSzTx/>
              <a:buNone/>
              <a:defRPr/>
            </a:pP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is called the </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domain</a:t>
            </a:r>
            <a:r>
              <a:rPr kumimoji="1" lang="en-US" altLang="zh-CN"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of</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f</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is called the </a:t>
            </a:r>
            <a:r>
              <a:rPr kumimoji="1" lang="en-US" altLang="zh-CN" i="1" kern="1200" cap="none" spc="0" normalizeH="0" baseline="0" noProof="0" dirty="0" err="1">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codomain</a:t>
            </a:r>
            <a:r>
              <a:rPr kumimoji="1" lang="en-US" altLang="zh-CN"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of</a:t>
            </a:r>
            <a:r>
              <a:rPr kumimoji="1" lang="en-US" altLang="zh-CN" i="1"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f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p>
          <a:p>
            <a:pPr marR="0" algn="l" defTabSz="914400" eaLnBrk="1" hangingPunct="1">
              <a:spcBef>
                <a:spcPct val="40000"/>
              </a:spcBef>
              <a:buClrTx/>
              <a:buSzTx/>
              <a:buNone/>
              <a:defRPr/>
            </a:pP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a:t>
            </a:r>
            <a:endPar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1" indent="0" algn="l"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is called the </a:t>
            </a:r>
            <a:r>
              <a:rPr kumimoji="1" lang="en-US" altLang="zh-CN" sz="2400" b="1" i="1"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charset="-122"/>
                <a:cs typeface="+mn-cs"/>
                <a:sym typeface="Symbol" panose="05050102010706020507" pitchFamily="18" charset="2"/>
              </a:rPr>
              <a:t>image</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of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under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p>
          <a:p>
            <a:pPr marL="457200" marR="0" lvl="1" indent="0" algn="l"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is called a </a:t>
            </a:r>
            <a:r>
              <a:rPr kumimoji="1" lang="en-US" altLang="zh-CN" sz="2400" b="1" i="1"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charset="-122"/>
                <a:cs typeface="+mn-cs"/>
                <a:sym typeface="Symbol" panose="05050102010706020507" pitchFamily="18" charset="2"/>
              </a:rPr>
              <a:t>preimage</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of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R="0" algn="l" defTabSz="914400" eaLnBrk="1" hangingPunct="1">
              <a:spcBef>
                <a:spcPct val="40000"/>
              </a:spcBef>
              <a:buClrTx/>
              <a:buSzTx/>
              <a:buNone/>
              <a:defRPr/>
            </a:pP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the </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range</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of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is the set of all images of elements in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under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p>
          <a:p>
            <a:pPr marR="0" algn="l" defTabSz="914400" eaLnBrk="1" hangingPunct="1">
              <a:spcBef>
                <a:spcPct val="40000"/>
              </a:spcBef>
              <a:buClrTx/>
              <a:buSzTx/>
              <a:buNone/>
              <a:defRPr/>
            </a:pP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If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is a function from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to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we say that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rPr>
              <a:t>maps</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to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p>
        </p:txBody>
      </p:sp>
      <p:sp>
        <p:nvSpPr>
          <p:cNvPr id="9220" name="Text Box 5"/>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49</a:t>
            </a:fld>
            <a:endParaRPr lang="zh-CN" altLang="en-US" sz="1400" b="0" dirty="0">
              <a:latin typeface="Arial" panose="020B0604020202020204" pitchFamily="34" charset="0"/>
              <a:ea typeface="宋体" panose="02010600030101010101" pitchFamily="2" charset="-122"/>
            </a:endParaRPr>
          </a:p>
        </p:txBody>
      </p:sp>
      <p:sp>
        <p:nvSpPr>
          <p:cNvPr id="10243" name="Text Box 5"/>
          <p:cNvSpPr txBox="1"/>
          <p:nvPr/>
        </p:nvSpPr>
        <p:spPr>
          <a:xfrm>
            <a:off x="1828800" y="609600"/>
            <a:ext cx="8305800" cy="1198880"/>
          </a:xfrm>
          <a:prstGeom prst="rect">
            <a:avLst/>
          </a:prstGeom>
          <a:noFill/>
          <a:ln w="9525">
            <a:noFill/>
          </a:ln>
        </p:spPr>
        <p:txBody>
          <a:bodyPr>
            <a:spAutoFit/>
          </a:bodyPr>
          <a:lstStyle/>
          <a:p>
            <a:pPr marL="457200" indent="-457200" algn="l" eaLnBrk="1" hangingPunct="1">
              <a:spcBef>
                <a:spcPct val="20000"/>
              </a:spcBef>
              <a:buNone/>
            </a:pPr>
            <a:r>
              <a:rPr lang="en-US" altLang="zh-CN" dirty="0">
                <a:solidFill>
                  <a:srgbClr val="000000"/>
                </a:solidFill>
                <a:latin typeface="Arial" panose="020B0604020202020204" pitchFamily="34"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Example 1〗</a:t>
            </a:r>
            <a:r>
              <a:rPr lang="en-US" altLang="zh-CN" b="0" dirty="0">
                <a:latin typeface="Times New Roman" panose="02020603050405020304" pitchFamily="18" charset="0"/>
                <a:ea typeface="宋体" panose="02010600030101010101" pitchFamily="2" charset="-122"/>
              </a:rPr>
              <a:t>Suppose that each student in a class is assigned a letter grade from the set </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i="1" dirty="0">
                <a:solidFill>
                  <a:srgbClr val="3333FF"/>
                </a:solidFill>
                <a:latin typeface="Times New Roman" panose="02020603050405020304" pitchFamily="18" charset="0"/>
                <a:ea typeface="宋体" panose="02010600030101010101" pitchFamily="2" charset="-122"/>
              </a:rPr>
              <a:t>A</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i="1" dirty="0">
                <a:solidFill>
                  <a:srgbClr val="3333FF"/>
                </a:solidFill>
                <a:latin typeface="Times New Roman" panose="02020603050405020304" pitchFamily="18" charset="0"/>
                <a:ea typeface="宋体" panose="02010600030101010101" pitchFamily="2" charset="-122"/>
              </a:rPr>
              <a:t>B</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i="1" dirty="0">
                <a:solidFill>
                  <a:srgbClr val="3333FF"/>
                </a:solidFill>
                <a:latin typeface="Times New Roman" panose="02020603050405020304" pitchFamily="18" charset="0"/>
                <a:ea typeface="宋体" panose="02010600030101010101" pitchFamily="2" charset="-122"/>
              </a:rPr>
              <a:t>C</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i="1" dirty="0">
                <a:solidFill>
                  <a:srgbClr val="3333FF"/>
                </a:solidFill>
                <a:latin typeface="Times New Roman" panose="02020603050405020304" pitchFamily="18" charset="0"/>
                <a:ea typeface="宋体" panose="02010600030101010101" pitchFamily="2" charset="-122"/>
              </a:rPr>
              <a:t>D</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i="1" dirty="0">
                <a:solidFill>
                  <a:srgbClr val="3333FF"/>
                </a:solidFill>
                <a:latin typeface="Times New Roman" panose="02020603050405020304" pitchFamily="18" charset="0"/>
                <a:ea typeface="宋体" panose="02010600030101010101" pitchFamily="2" charset="-122"/>
              </a:rPr>
              <a:t>F</a:t>
            </a:r>
            <a:r>
              <a:rPr lang="en-US" altLang="zh-CN" b="0" dirty="0">
                <a:solidFill>
                  <a:srgbClr val="3333FF"/>
                </a:solidFill>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rPr>
              <a:t>.  Let </a:t>
            </a:r>
            <a:r>
              <a:rPr lang="en-US" altLang="zh-CN" b="0" i="1" dirty="0">
                <a:solidFill>
                  <a:srgbClr val="3333FF"/>
                </a:solidFill>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 be the function that assigns a grade to a student.</a:t>
            </a:r>
          </a:p>
        </p:txBody>
      </p:sp>
      <p:sp>
        <p:nvSpPr>
          <p:cNvPr id="43" name="Text Box 5"/>
          <p:cNvSpPr txBox="1">
            <a:spLocks noChangeArrowheads="1"/>
          </p:cNvSpPr>
          <p:nvPr/>
        </p:nvSpPr>
        <p:spPr bwMode="auto">
          <a:xfrm>
            <a:off x="3174365" y="2643188"/>
            <a:ext cx="826135" cy="2399665"/>
          </a:xfrm>
          <a:prstGeom prst="rect">
            <a:avLst/>
          </a:prstGeom>
          <a:noFill/>
          <a:ln w="9525">
            <a:noFill/>
            <a:miter lim="800000"/>
          </a:ln>
        </p:spPr>
        <p:txBody>
          <a:bodyPr wrap="none">
            <a:spAutoFit/>
          </a:bodyPr>
          <a:lstStyle/>
          <a:p>
            <a:pPr marR="0" defTabSz="914400" eaLnBrk="1" fontAlgn="auto" hangingPunct="1">
              <a:lnSpc>
                <a:spcPct val="125000"/>
              </a:lnSpc>
              <a:spcBef>
                <a:spcPts val="0"/>
              </a:spcBef>
              <a:spcAft>
                <a:spcPts val="0"/>
              </a:spcAft>
              <a:buClrTx/>
              <a:buSzTx/>
              <a:buFontTx/>
              <a:buNone/>
              <a:defRPr/>
            </a:pP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Zhao</a:t>
            </a:r>
          </a:p>
          <a:p>
            <a:pPr marR="0" defTabSz="914400" eaLnBrk="1" fontAlgn="auto" hangingPunct="1">
              <a:lnSpc>
                <a:spcPct val="125000"/>
              </a:lnSpc>
              <a:spcBef>
                <a:spcPts val="0"/>
              </a:spcBef>
              <a:spcAft>
                <a:spcPts val="0"/>
              </a:spcAft>
              <a:buClrTx/>
              <a:buSzTx/>
              <a:buFontTx/>
              <a:buNone/>
              <a:defRPr/>
            </a:pPr>
            <a:r>
              <a:rPr kumimoji="0" lang="en-US" altLang="zh-CN" b="0" kern="0" cap="none" spc="0" normalizeH="0" baseline="0" noProof="0" dirty="0" err="1">
                <a:solidFill>
                  <a:sysClr val="windowText" lastClr="000000"/>
                </a:solidFill>
                <a:latin typeface="Times New Roman" panose="02020603050405020304" pitchFamily="18" charset="0"/>
                <a:ea typeface="楷体_GB2312" pitchFamily="49" charset="-122"/>
                <a:cs typeface="Times New Roman" panose="02020603050405020304" pitchFamily="18" charset="0"/>
              </a:rPr>
              <a:t>Qian</a:t>
            </a:r>
            <a:endPar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endParaRPr>
          </a:p>
          <a:p>
            <a:pPr marR="0" defTabSz="914400" eaLnBrk="1" fontAlgn="auto" hangingPunct="1">
              <a:lnSpc>
                <a:spcPct val="125000"/>
              </a:lnSpc>
              <a:spcBef>
                <a:spcPts val="0"/>
              </a:spcBef>
              <a:spcAft>
                <a:spcPts val="0"/>
              </a:spcAft>
              <a:buClrTx/>
              <a:buSzTx/>
              <a:buFontTx/>
              <a:buNone/>
              <a:defRPr/>
            </a:pP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Sun</a:t>
            </a:r>
          </a:p>
          <a:p>
            <a:pPr marR="0" defTabSz="914400" eaLnBrk="1" fontAlgn="auto" hangingPunct="1">
              <a:lnSpc>
                <a:spcPct val="125000"/>
              </a:lnSpc>
              <a:spcBef>
                <a:spcPts val="0"/>
              </a:spcBef>
              <a:spcAft>
                <a:spcPts val="0"/>
              </a:spcAft>
              <a:buClrTx/>
              <a:buSzTx/>
              <a:buFontTx/>
              <a:buNone/>
              <a:defRPr/>
            </a:pP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Li</a:t>
            </a:r>
          </a:p>
          <a:p>
            <a:pPr marR="0" defTabSz="914400" eaLnBrk="1" fontAlgn="auto" hangingPunct="1">
              <a:lnSpc>
                <a:spcPct val="125000"/>
              </a:lnSpc>
              <a:spcBef>
                <a:spcPts val="0"/>
              </a:spcBef>
              <a:spcAft>
                <a:spcPts val="0"/>
              </a:spcAft>
              <a:buClrTx/>
              <a:buSzTx/>
              <a:buFontTx/>
              <a:buNone/>
              <a:defRPr/>
            </a:pP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Zhou</a:t>
            </a:r>
          </a:p>
        </p:txBody>
      </p:sp>
      <p:sp>
        <p:nvSpPr>
          <p:cNvPr id="10246" name="Text Box 6"/>
          <p:cNvSpPr txBox="1"/>
          <p:nvPr/>
        </p:nvSpPr>
        <p:spPr>
          <a:xfrm>
            <a:off x="6225858" y="2643188"/>
            <a:ext cx="509905" cy="2399665"/>
          </a:xfrm>
          <a:prstGeom prst="rect">
            <a:avLst/>
          </a:prstGeom>
          <a:noFill/>
          <a:ln w="9525">
            <a:noFill/>
          </a:ln>
        </p:spPr>
        <p:txBody>
          <a:bodyPr wrap="none">
            <a:spAutoFit/>
          </a:bodyPr>
          <a:lstStyle/>
          <a:p>
            <a:pPr eaLnBrk="1" hangingPunct="1">
              <a:lnSpc>
                <a:spcPct val="125000"/>
              </a:lnSpc>
              <a:spcBef>
                <a:spcPct val="0"/>
              </a:spcBef>
              <a:buFontTx/>
              <a:buChar char="•"/>
            </a:pPr>
            <a:r>
              <a:rPr lang="en-US" altLang="zh-CN" b="0" i="1" dirty="0">
                <a:solidFill>
                  <a:srgbClr val="000000"/>
                </a:solidFill>
                <a:latin typeface="Times New Roman" panose="02020603050405020304" pitchFamily="18" charset="0"/>
                <a:cs typeface="Times New Roman" panose="02020603050405020304" pitchFamily="18" charset="0"/>
              </a:rPr>
              <a:t>A</a:t>
            </a:r>
          </a:p>
          <a:p>
            <a:pPr eaLnBrk="1" hangingPunct="1">
              <a:lnSpc>
                <a:spcPct val="125000"/>
              </a:lnSpc>
              <a:spcBef>
                <a:spcPct val="0"/>
              </a:spcBef>
              <a:buFontTx/>
              <a:buChar char="•"/>
            </a:pPr>
            <a:r>
              <a:rPr lang="en-US" altLang="zh-CN" b="0" i="1" dirty="0">
                <a:solidFill>
                  <a:srgbClr val="000000"/>
                </a:solidFill>
                <a:latin typeface="Times New Roman" panose="02020603050405020304" pitchFamily="18" charset="0"/>
                <a:cs typeface="Times New Roman" panose="02020603050405020304" pitchFamily="18" charset="0"/>
              </a:rPr>
              <a:t>B</a:t>
            </a:r>
          </a:p>
          <a:p>
            <a:pPr eaLnBrk="1" hangingPunct="1">
              <a:lnSpc>
                <a:spcPct val="125000"/>
              </a:lnSpc>
              <a:spcBef>
                <a:spcPct val="0"/>
              </a:spcBef>
              <a:buFontTx/>
              <a:buChar char="•"/>
            </a:pPr>
            <a:r>
              <a:rPr lang="en-US" altLang="zh-CN" b="0" i="1" dirty="0">
                <a:solidFill>
                  <a:srgbClr val="000000"/>
                </a:solidFill>
                <a:latin typeface="Times New Roman" panose="02020603050405020304" pitchFamily="18" charset="0"/>
                <a:cs typeface="Times New Roman" panose="02020603050405020304" pitchFamily="18" charset="0"/>
              </a:rPr>
              <a:t>C</a:t>
            </a:r>
          </a:p>
          <a:p>
            <a:pPr eaLnBrk="1" hangingPunct="1">
              <a:lnSpc>
                <a:spcPct val="125000"/>
              </a:lnSpc>
              <a:spcBef>
                <a:spcPct val="0"/>
              </a:spcBef>
              <a:buFontTx/>
              <a:buChar char="•"/>
            </a:pPr>
            <a:r>
              <a:rPr lang="en-US" altLang="zh-CN" b="0" i="1" dirty="0">
                <a:solidFill>
                  <a:srgbClr val="000000"/>
                </a:solidFill>
                <a:latin typeface="Times New Roman" panose="02020603050405020304" pitchFamily="18" charset="0"/>
                <a:cs typeface="Times New Roman" panose="02020603050405020304" pitchFamily="18" charset="0"/>
              </a:rPr>
              <a:t>D</a:t>
            </a:r>
          </a:p>
          <a:p>
            <a:pPr eaLnBrk="1" hangingPunct="1">
              <a:lnSpc>
                <a:spcPct val="125000"/>
              </a:lnSpc>
              <a:spcBef>
                <a:spcPct val="0"/>
              </a:spcBef>
              <a:buFontTx/>
              <a:buChar char="•"/>
            </a:pPr>
            <a:r>
              <a:rPr lang="en-US" altLang="zh-CN" b="0" i="1" dirty="0">
                <a:solidFill>
                  <a:srgbClr val="000000"/>
                </a:solidFill>
                <a:latin typeface="Times New Roman" panose="02020603050405020304" pitchFamily="18" charset="0"/>
                <a:cs typeface="Times New Roman" panose="02020603050405020304" pitchFamily="18" charset="0"/>
              </a:rPr>
              <a:t>F</a:t>
            </a:r>
            <a:endParaRPr lang="en-US" altLang="zh-CN" b="0" i="1" dirty="0">
              <a:solidFill>
                <a:srgbClr val="000000"/>
              </a:solidFill>
              <a:latin typeface="Times New Roman" panose="02020603050405020304" pitchFamily="18" charset="0"/>
              <a:ea typeface="Times New Roman" panose="02020603050405020304" pitchFamily="18" charset="0"/>
            </a:endParaRPr>
          </a:p>
        </p:txBody>
      </p:sp>
      <p:sp>
        <p:nvSpPr>
          <p:cNvPr id="10247" name="Text Box 7"/>
          <p:cNvSpPr txBox="1"/>
          <p:nvPr/>
        </p:nvSpPr>
        <p:spPr>
          <a:xfrm>
            <a:off x="4338003" y="2643188"/>
            <a:ext cx="321310" cy="2399665"/>
          </a:xfrm>
          <a:prstGeom prst="rect">
            <a:avLst/>
          </a:prstGeom>
          <a:noFill/>
          <a:ln w="9525">
            <a:noFill/>
          </a:ln>
        </p:spPr>
        <p:txBody>
          <a:bodyPr wrap="none">
            <a:spAutoFit/>
          </a:bodyPr>
          <a:lstStyle/>
          <a:p>
            <a:pPr eaLnBrk="1" hangingPunct="1">
              <a:lnSpc>
                <a:spcPct val="125000"/>
              </a:lnSpc>
              <a:spcBef>
                <a:spcPct val="0"/>
              </a:spcBef>
              <a:buFontTx/>
              <a:buChar char="•"/>
            </a:pPr>
            <a:r>
              <a:rPr lang="en-US" altLang="zh-CN" b="0" dirty="0">
                <a:solidFill>
                  <a:srgbClr val="000000"/>
                </a:solidFill>
                <a:latin typeface="Tahoma" panose="020B0604030504040204" pitchFamily="34" charset="0"/>
              </a:rPr>
              <a:t> </a:t>
            </a:r>
          </a:p>
          <a:p>
            <a:pPr eaLnBrk="1" hangingPunct="1">
              <a:lnSpc>
                <a:spcPct val="125000"/>
              </a:lnSpc>
              <a:spcBef>
                <a:spcPct val="0"/>
              </a:spcBef>
              <a:buFontTx/>
              <a:buChar char="•"/>
            </a:pPr>
            <a:r>
              <a:rPr lang="en-US" altLang="zh-CN" b="0" dirty="0">
                <a:solidFill>
                  <a:srgbClr val="000000"/>
                </a:solidFill>
                <a:latin typeface="Tahoma" panose="020B0604030504040204" pitchFamily="34" charset="0"/>
              </a:rPr>
              <a:t> </a:t>
            </a:r>
          </a:p>
          <a:p>
            <a:pPr eaLnBrk="1" hangingPunct="1">
              <a:lnSpc>
                <a:spcPct val="125000"/>
              </a:lnSpc>
              <a:spcBef>
                <a:spcPct val="0"/>
              </a:spcBef>
              <a:buFontTx/>
              <a:buChar char="•"/>
            </a:pPr>
            <a:r>
              <a:rPr lang="en-US" altLang="zh-CN" b="0" dirty="0">
                <a:solidFill>
                  <a:srgbClr val="000000"/>
                </a:solidFill>
                <a:latin typeface="Tahoma" panose="020B0604030504040204" pitchFamily="34" charset="0"/>
              </a:rPr>
              <a:t> </a:t>
            </a:r>
          </a:p>
          <a:p>
            <a:pPr eaLnBrk="1" hangingPunct="1">
              <a:lnSpc>
                <a:spcPct val="125000"/>
              </a:lnSpc>
              <a:spcBef>
                <a:spcPct val="0"/>
              </a:spcBef>
              <a:buFontTx/>
              <a:buChar char="•"/>
            </a:pPr>
            <a:r>
              <a:rPr lang="en-US" altLang="zh-CN" b="0" dirty="0">
                <a:solidFill>
                  <a:srgbClr val="000000"/>
                </a:solidFill>
                <a:latin typeface="Tahoma" panose="020B0604030504040204" pitchFamily="34" charset="0"/>
              </a:rPr>
              <a:t> </a:t>
            </a:r>
          </a:p>
          <a:p>
            <a:pPr eaLnBrk="1" hangingPunct="1">
              <a:lnSpc>
                <a:spcPct val="125000"/>
              </a:lnSpc>
              <a:spcBef>
                <a:spcPct val="0"/>
              </a:spcBef>
              <a:buFontTx/>
              <a:buChar char="•"/>
            </a:pPr>
            <a:r>
              <a:rPr lang="en-US" altLang="zh-CN" b="0" dirty="0">
                <a:solidFill>
                  <a:srgbClr val="000000"/>
                </a:solidFill>
                <a:latin typeface="Tahoma" panose="020B0604030504040204" pitchFamily="34" charset="0"/>
              </a:rPr>
              <a:t> </a:t>
            </a:r>
          </a:p>
        </p:txBody>
      </p:sp>
      <p:sp>
        <p:nvSpPr>
          <p:cNvPr id="46" name="Line 8"/>
          <p:cNvSpPr>
            <a:spLocks noChangeShapeType="1"/>
          </p:cNvSpPr>
          <p:nvPr/>
        </p:nvSpPr>
        <p:spPr bwMode="auto">
          <a:xfrm flipV="1">
            <a:off x="4524375" y="2928938"/>
            <a:ext cx="1754188" cy="0"/>
          </a:xfrm>
          <a:prstGeom prst="line">
            <a:avLst/>
          </a:pr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47" name="Line 9"/>
          <p:cNvSpPr>
            <a:spLocks noChangeShapeType="1"/>
          </p:cNvSpPr>
          <p:nvPr/>
        </p:nvSpPr>
        <p:spPr bwMode="auto">
          <a:xfrm>
            <a:off x="4452938" y="3429000"/>
            <a:ext cx="1857375" cy="357188"/>
          </a:xfrm>
          <a:prstGeom prst="line">
            <a:avLst/>
          </a:pr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48" name="Line 10"/>
          <p:cNvSpPr>
            <a:spLocks noChangeShapeType="1"/>
          </p:cNvSpPr>
          <p:nvPr/>
        </p:nvSpPr>
        <p:spPr bwMode="auto">
          <a:xfrm flipV="1">
            <a:off x="4524375" y="3429000"/>
            <a:ext cx="1857375" cy="428625"/>
          </a:xfrm>
          <a:prstGeom prst="line">
            <a:avLst/>
          </a:pr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49" name="Line 11"/>
          <p:cNvSpPr>
            <a:spLocks noChangeShapeType="1"/>
          </p:cNvSpPr>
          <p:nvPr/>
        </p:nvSpPr>
        <p:spPr bwMode="auto">
          <a:xfrm flipV="1">
            <a:off x="4452938" y="2928938"/>
            <a:ext cx="1928813" cy="1357313"/>
          </a:xfrm>
          <a:prstGeom prst="line">
            <a:avLst/>
          </a:pr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50" name="Line 12"/>
          <p:cNvSpPr>
            <a:spLocks noChangeShapeType="1"/>
          </p:cNvSpPr>
          <p:nvPr/>
        </p:nvSpPr>
        <p:spPr bwMode="auto">
          <a:xfrm flipV="1">
            <a:off x="4452938" y="4714875"/>
            <a:ext cx="1830388" cy="1588"/>
          </a:xfrm>
          <a:prstGeom prst="line">
            <a:avLst/>
          </a:pr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51" name="Oval 13"/>
          <p:cNvSpPr>
            <a:spLocks noChangeArrowheads="1"/>
          </p:cNvSpPr>
          <p:nvPr/>
        </p:nvSpPr>
        <p:spPr bwMode="auto">
          <a:xfrm>
            <a:off x="2930525" y="2286000"/>
            <a:ext cx="1905000" cy="3048000"/>
          </a:xfrm>
          <a:prstGeom prst="ellipse">
            <a:avLst/>
          </a:prstGeom>
          <a:noFill/>
          <a:ln w="38100">
            <a:solidFill>
              <a:srgbClr val="FF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52" name="Text Box 14"/>
          <p:cNvSpPr txBox="1">
            <a:spLocks noChangeArrowheads="1"/>
          </p:cNvSpPr>
          <p:nvPr/>
        </p:nvSpPr>
        <p:spPr bwMode="auto">
          <a:xfrm>
            <a:off x="8008938" y="2871788"/>
            <a:ext cx="1492250" cy="583565"/>
          </a:xfrm>
          <a:prstGeom prst="rect">
            <a:avLst/>
          </a:prstGeom>
          <a:noFill/>
          <a:ln w="9525">
            <a:noFill/>
            <a:miter lim="800000"/>
          </a:ln>
        </p:spPr>
        <p:txBody>
          <a:bodyPr wrap="none">
            <a:spAutoFit/>
          </a:bodyPr>
          <a:lstStyle/>
          <a:p>
            <a:pPr marR="0" defTabSz="914400" eaLnBrk="1" fontAlgn="auto" hangingPunct="1">
              <a:spcBef>
                <a:spcPts val="0"/>
              </a:spcBef>
              <a:spcAft>
                <a:spcPts val="0"/>
              </a:spcAft>
              <a:buClrTx/>
              <a:buSzTx/>
              <a:buFontTx/>
              <a:buNone/>
              <a:defRPr/>
            </a:pPr>
            <a:r>
              <a:rPr kumimoji="0" lang="en-US" altLang="zh-CN" sz="3200" b="0" kern="0" cap="none" spc="0" normalizeH="0" baseline="0" noProof="0" dirty="0">
                <a:solidFill>
                  <a:srgbClr val="CC0066"/>
                </a:solidFill>
                <a:latin typeface="Times New Roman" panose="02020603050405020304" pitchFamily="18" charset="0"/>
                <a:ea typeface="楷体_GB2312" pitchFamily="49" charset="-122"/>
                <a:cs typeface="Times New Roman" panose="02020603050405020304" pitchFamily="18" charset="0"/>
              </a:rPr>
              <a:t>Domain</a:t>
            </a:r>
          </a:p>
        </p:txBody>
      </p:sp>
      <p:sp>
        <p:nvSpPr>
          <p:cNvPr id="53" name="Text Box 15"/>
          <p:cNvSpPr txBox="1">
            <a:spLocks noChangeArrowheads="1"/>
          </p:cNvSpPr>
          <p:nvPr/>
        </p:nvSpPr>
        <p:spPr bwMode="auto">
          <a:xfrm>
            <a:off x="7862888" y="3454400"/>
            <a:ext cx="1876425" cy="583565"/>
          </a:xfrm>
          <a:prstGeom prst="rect">
            <a:avLst/>
          </a:prstGeom>
          <a:noFill/>
          <a:ln w="9525">
            <a:noFill/>
            <a:miter lim="800000"/>
          </a:ln>
        </p:spPr>
        <p:txBody>
          <a:bodyPr wrap="none">
            <a:spAutoFit/>
          </a:bodyPr>
          <a:lstStyle/>
          <a:p>
            <a:pPr marR="0" defTabSz="914400" eaLnBrk="1" fontAlgn="auto" hangingPunct="1">
              <a:spcBef>
                <a:spcPts val="0"/>
              </a:spcBef>
              <a:spcAft>
                <a:spcPts val="0"/>
              </a:spcAft>
              <a:buClrTx/>
              <a:buSzTx/>
              <a:buFontTx/>
              <a:buNone/>
              <a:defRPr/>
            </a:pPr>
            <a:r>
              <a:rPr kumimoji="0" lang="en-US" altLang="zh-CN" sz="3200" b="0" kern="0" cap="none" spc="0" normalizeH="0" baseline="0" noProof="0">
                <a:solidFill>
                  <a:srgbClr val="CC0066"/>
                </a:solidFill>
                <a:latin typeface="Times New Roman" panose="02020603050405020304" pitchFamily="18" charset="0"/>
                <a:ea typeface="楷体_GB2312" pitchFamily="49" charset="-122"/>
                <a:cs typeface="Times New Roman" panose="02020603050405020304" pitchFamily="18" charset="0"/>
              </a:rPr>
              <a:t>Codomain</a:t>
            </a:r>
          </a:p>
        </p:txBody>
      </p:sp>
      <p:sp>
        <p:nvSpPr>
          <p:cNvPr id="54" name="Text Box 16"/>
          <p:cNvSpPr txBox="1">
            <a:spLocks noChangeArrowheads="1"/>
          </p:cNvSpPr>
          <p:nvPr/>
        </p:nvSpPr>
        <p:spPr bwMode="auto">
          <a:xfrm>
            <a:off x="8178483" y="4038600"/>
            <a:ext cx="1221105" cy="583565"/>
          </a:xfrm>
          <a:prstGeom prst="rect">
            <a:avLst/>
          </a:prstGeom>
          <a:noFill/>
          <a:ln w="9525">
            <a:noFill/>
            <a:miter lim="800000"/>
          </a:ln>
        </p:spPr>
        <p:txBody>
          <a:bodyPr wrap="none">
            <a:spAutoFit/>
          </a:bodyPr>
          <a:lstStyle/>
          <a:p>
            <a:pPr marR="0" defTabSz="914400" eaLnBrk="1" fontAlgn="auto" hangingPunct="1">
              <a:spcBef>
                <a:spcPts val="0"/>
              </a:spcBef>
              <a:spcAft>
                <a:spcPts val="0"/>
              </a:spcAft>
              <a:buClrTx/>
              <a:buSzTx/>
              <a:buFontTx/>
              <a:buNone/>
              <a:defRPr/>
            </a:pPr>
            <a:r>
              <a:rPr kumimoji="0" lang="en-US" altLang="zh-CN" sz="3200" b="0" kern="0" cap="none" spc="0" normalizeH="0" baseline="0" noProof="0" dirty="0">
                <a:solidFill>
                  <a:srgbClr val="CC0066"/>
                </a:solidFill>
                <a:latin typeface="Times New Roman" panose="02020603050405020304" pitchFamily="18" charset="0"/>
                <a:ea typeface="楷体_GB2312" pitchFamily="49" charset="-122"/>
                <a:cs typeface="Times New Roman" panose="02020603050405020304" pitchFamily="18" charset="0"/>
              </a:rPr>
              <a:t>Range</a:t>
            </a:r>
          </a:p>
        </p:txBody>
      </p:sp>
      <p:sp>
        <p:nvSpPr>
          <p:cNvPr id="55" name="Oval 17"/>
          <p:cNvSpPr>
            <a:spLocks noChangeArrowheads="1"/>
          </p:cNvSpPr>
          <p:nvPr/>
        </p:nvSpPr>
        <p:spPr bwMode="auto">
          <a:xfrm>
            <a:off x="5940425" y="2362200"/>
            <a:ext cx="1295400" cy="2971800"/>
          </a:xfrm>
          <a:prstGeom prst="ellipse">
            <a:avLst/>
          </a:prstGeom>
          <a:noFill/>
          <a:ln w="38100">
            <a:solidFill>
              <a:srgbClr val="FF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
        <p:nvSpPr>
          <p:cNvPr id="56" name="Freeform 18"/>
          <p:cNvSpPr/>
          <p:nvPr/>
        </p:nvSpPr>
        <p:spPr bwMode="auto">
          <a:xfrm>
            <a:off x="6226175" y="2565400"/>
            <a:ext cx="850900" cy="2654300"/>
          </a:xfrm>
          <a:custGeom>
            <a:avLst/>
            <a:gdLst>
              <a:gd name="T0" fmla="*/ 48 w 536"/>
              <a:gd name="T1" fmla="*/ 832 h 1672"/>
              <a:gd name="T2" fmla="*/ 48 w 536"/>
              <a:gd name="T3" fmla="*/ 352 h 1672"/>
              <a:gd name="T4" fmla="*/ 144 w 536"/>
              <a:gd name="T5" fmla="*/ 64 h 1672"/>
              <a:gd name="T6" fmla="*/ 384 w 536"/>
              <a:gd name="T7" fmla="*/ 64 h 1672"/>
              <a:gd name="T8" fmla="*/ 432 w 536"/>
              <a:gd name="T9" fmla="*/ 448 h 1672"/>
              <a:gd name="T10" fmla="*/ 432 w 536"/>
              <a:gd name="T11" fmla="*/ 736 h 1672"/>
              <a:gd name="T12" fmla="*/ 528 w 536"/>
              <a:gd name="T13" fmla="*/ 1168 h 1672"/>
              <a:gd name="T14" fmla="*/ 384 w 536"/>
              <a:gd name="T15" fmla="*/ 1600 h 1672"/>
              <a:gd name="T16" fmla="*/ 96 w 536"/>
              <a:gd name="T17" fmla="*/ 1600 h 1672"/>
              <a:gd name="T18" fmla="*/ 0 w 536"/>
              <a:gd name="T19" fmla="*/ 1408 h 1672"/>
              <a:gd name="T20" fmla="*/ 96 w 536"/>
              <a:gd name="T21" fmla="*/ 1216 h 1672"/>
              <a:gd name="T22" fmla="*/ 384 w 536"/>
              <a:gd name="T23" fmla="*/ 1168 h 1672"/>
              <a:gd name="T24" fmla="*/ 288 w 536"/>
              <a:gd name="T25" fmla="*/ 976 h 1672"/>
              <a:gd name="T26" fmla="*/ 96 w 536"/>
              <a:gd name="T27" fmla="*/ 928 h 1672"/>
              <a:gd name="T28" fmla="*/ 48 w 536"/>
              <a:gd name="T29" fmla="*/ 832 h 16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6"/>
              <a:gd name="T46" fmla="*/ 0 h 1672"/>
              <a:gd name="T47" fmla="*/ 536 w 536"/>
              <a:gd name="T48" fmla="*/ 1672 h 16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6" h="1672">
                <a:moveTo>
                  <a:pt x="48" y="832"/>
                </a:moveTo>
                <a:cubicBezTo>
                  <a:pt x="40" y="736"/>
                  <a:pt x="32" y="480"/>
                  <a:pt x="48" y="352"/>
                </a:cubicBezTo>
                <a:cubicBezTo>
                  <a:pt x="64" y="224"/>
                  <a:pt x="88" y="112"/>
                  <a:pt x="144" y="64"/>
                </a:cubicBezTo>
                <a:cubicBezTo>
                  <a:pt x="200" y="16"/>
                  <a:pt x="336" y="0"/>
                  <a:pt x="384" y="64"/>
                </a:cubicBezTo>
                <a:cubicBezTo>
                  <a:pt x="432" y="128"/>
                  <a:pt x="424" y="336"/>
                  <a:pt x="432" y="448"/>
                </a:cubicBezTo>
                <a:cubicBezTo>
                  <a:pt x="440" y="560"/>
                  <a:pt x="416" y="616"/>
                  <a:pt x="432" y="736"/>
                </a:cubicBezTo>
                <a:cubicBezTo>
                  <a:pt x="448" y="856"/>
                  <a:pt x="536" y="1024"/>
                  <a:pt x="528" y="1168"/>
                </a:cubicBezTo>
                <a:cubicBezTo>
                  <a:pt x="520" y="1312"/>
                  <a:pt x="456" y="1528"/>
                  <a:pt x="384" y="1600"/>
                </a:cubicBezTo>
                <a:cubicBezTo>
                  <a:pt x="312" y="1672"/>
                  <a:pt x="160" y="1632"/>
                  <a:pt x="96" y="1600"/>
                </a:cubicBezTo>
                <a:cubicBezTo>
                  <a:pt x="32" y="1568"/>
                  <a:pt x="0" y="1472"/>
                  <a:pt x="0" y="1408"/>
                </a:cubicBezTo>
                <a:cubicBezTo>
                  <a:pt x="0" y="1344"/>
                  <a:pt x="32" y="1256"/>
                  <a:pt x="96" y="1216"/>
                </a:cubicBezTo>
                <a:cubicBezTo>
                  <a:pt x="160" y="1176"/>
                  <a:pt x="352" y="1208"/>
                  <a:pt x="384" y="1168"/>
                </a:cubicBezTo>
                <a:cubicBezTo>
                  <a:pt x="416" y="1128"/>
                  <a:pt x="336" y="1016"/>
                  <a:pt x="288" y="976"/>
                </a:cubicBezTo>
                <a:cubicBezTo>
                  <a:pt x="240" y="936"/>
                  <a:pt x="136" y="952"/>
                  <a:pt x="96" y="928"/>
                </a:cubicBezTo>
                <a:cubicBezTo>
                  <a:pt x="56" y="904"/>
                  <a:pt x="56" y="928"/>
                  <a:pt x="48" y="832"/>
                </a:cubicBezTo>
                <a:close/>
              </a:path>
            </a:pathLst>
          </a:custGeom>
          <a:noFill/>
          <a:ln w="38100">
            <a:solidFill>
              <a:srgbClr val="FF0000"/>
            </a:solidFill>
            <a:miter lim="800000"/>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
                                        </p:tgtEl>
                                        <p:attrNameLst>
                                          <p:attrName>style.visibility</p:attrName>
                                        </p:attrNameLst>
                                      </p:cBhvr>
                                      <p:to>
                                        <p:strVal val="visible"/>
                                      </p:to>
                                    </p:set>
                                  </p:childTnLst>
                                  <p:subTnLst>
                                    <p:animClr clrSpc="rgb" dir="cw">
                                      <p:cBhvr override="childStyle">
                                        <p:cTn dur="1" fill="hold" display="0" masterRel="nextClick" afterEffect="1"/>
                                        <p:tgtEl>
                                          <p:spTgt spid="52"/>
                                        </p:tgtEl>
                                        <p:attrNameLst>
                                          <p:attrName>ppt_c</p:attrName>
                                        </p:attrNameLst>
                                      </p:cBhvr>
                                      <p:to>
                                        <a:srgbClr val="777777"/>
                                      </p:to>
                                    </p:animClr>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3"/>
                                        </p:tgtEl>
                                        <p:attrNameLst>
                                          <p:attrName>style.visibility</p:attrName>
                                        </p:attrNameLst>
                                      </p:cBhvr>
                                      <p:to>
                                        <p:strVal val="visible"/>
                                      </p:to>
                                    </p:set>
                                  </p:childTnLst>
                                  <p:subTnLst>
                                    <p:animClr clrSpc="rgb" dir="cw">
                                      <p:cBhvr override="childStyle">
                                        <p:cTn dur="1" fill="hold" display="0" masterRel="nextClick" afterEffect="1"/>
                                        <p:tgtEl>
                                          <p:spTgt spid="53"/>
                                        </p:tgtEl>
                                        <p:attrNameLst>
                                          <p:attrName>ppt_c</p:attrName>
                                        </p:attrNameLst>
                                      </p:cBhvr>
                                      <p:to>
                                        <a:srgbClr val="777777"/>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up)">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p:bldP spid="53" grpId="0"/>
      <p:bldP spid="54" grpId="0"/>
      <p:bldP spid="5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421C8-98C7-4E2E-9128-B2B066B4FDF5}"/>
              </a:ext>
            </a:extLst>
          </p:cNvPr>
          <p:cNvSpPr txBox="1"/>
          <p:nvPr/>
        </p:nvSpPr>
        <p:spPr>
          <a:xfrm>
            <a:off x="551384" y="188640"/>
            <a:ext cx="11161240" cy="5262979"/>
          </a:xfrm>
          <a:prstGeom prst="rect">
            <a:avLst/>
          </a:prstGeom>
          <a:noFill/>
        </p:spPr>
        <p:txBody>
          <a:bodyPr wrap="square" rtlCol="0">
            <a:spAutoFit/>
          </a:bodyPr>
          <a:lstStyle/>
          <a:p>
            <a:pPr>
              <a:buNone/>
            </a:pPr>
            <a:r>
              <a:rPr lang="zh-CN" altLang="en-US" dirty="0"/>
              <a:t>朴素集合论</a:t>
            </a:r>
            <a:endParaRPr lang="en-US" altLang="zh-CN" dirty="0"/>
          </a:p>
          <a:p>
            <a:pPr>
              <a:buNone/>
            </a:pPr>
            <a:endParaRPr lang="zh-CN" altLang="en-US" dirty="0"/>
          </a:p>
          <a:p>
            <a:pPr>
              <a:buNone/>
            </a:pPr>
            <a:r>
              <a:rPr lang="zh-CN" altLang="en-US" b="0" dirty="0"/>
              <a:t>集合论发轫于分析的严密化运动。十九世纪后期，因追寻实数的坚实基础及突变函数性质研究的需要，孤立地研究实数轴上某个点或某个数的方式被代之以将各点联系在一起作为整体研究。这就形成了能把握实数的精确结构及性质的“点集论”。</a:t>
            </a:r>
            <a:endParaRPr lang="en-US" altLang="zh-CN" b="0" dirty="0"/>
          </a:p>
          <a:p>
            <a:pPr>
              <a:buNone/>
            </a:pPr>
            <a:endParaRPr lang="en-US" altLang="zh-CN" b="0" dirty="0"/>
          </a:p>
          <a:p>
            <a:pPr>
              <a:buNone/>
            </a:pPr>
            <a:r>
              <a:rPr lang="zh-CN" altLang="en-US" b="0" dirty="0"/>
              <a:t>德国数学家</a:t>
            </a:r>
            <a:r>
              <a:rPr lang="zh-CN" altLang="en-US" dirty="0">
                <a:solidFill>
                  <a:srgbClr val="FF0000"/>
                </a:solidFill>
              </a:rPr>
              <a:t>康托尔</a:t>
            </a:r>
            <a:r>
              <a:rPr lang="zh-CN" altLang="en-US" b="0" dirty="0"/>
              <a:t>（</a:t>
            </a:r>
            <a:r>
              <a:rPr lang="en-US" altLang="zh-CN" b="0" dirty="0"/>
              <a:t>Georg Cantor</a:t>
            </a:r>
            <a:r>
              <a:rPr lang="zh-CN" altLang="en-US" b="0" dirty="0"/>
              <a:t>）是集合论的创立者。</a:t>
            </a:r>
            <a:r>
              <a:rPr lang="en-US" altLang="zh-CN" b="0" dirty="0"/>
              <a:t>1872 </a:t>
            </a:r>
            <a:r>
              <a:rPr lang="zh-CN" altLang="en-US" b="0" dirty="0"/>
              <a:t>年，他在</a:t>
            </a:r>
            <a:r>
              <a:rPr lang="en-US" altLang="zh-CN" b="0" dirty="0"/>
              <a:t>《</a:t>
            </a:r>
            <a:r>
              <a:rPr lang="zh-CN" altLang="en-US" b="0" dirty="0"/>
              <a:t>数学年鉴</a:t>
            </a:r>
            <a:r>
              <a:rPr lang="en-US" altLang="zh-CN" b="0" dirty="0"/>
              <a:t>》</a:t>
            </a:r>
            <a:r>
              <a:rPr lang="zh-CN" altLang="en-US" b="0" dirty="0"/>
              <a:t>上发表的论文引进极限点、导集等概念， 从而奠定了“点集论” 的基础。</a:t>
            </a:r>
            <a:endParaRPr lang="en-US" altLang="zh-CN" b="0" dirty="0"/>
          </a:p>
          <a:p>
            <a:pPr>
              <a:buNone/>
            </a:pPr>
            <a:endParaRPr lang="en-US" altLang="zh-CN" b="0" dirty="0"/>
          </a:p>
          <a:p>
            <a:pPr>
              <a:buNone/>
            </a:pPr>
            <a:r>
              <a:rPr lang="en-US" altLang="zh-CN" b="0" dirty="0"/>
              <a:t>1874</a:t>
            </a:r>
            <a:r>
              <a:rPr lang="zh-CN" altLang="en-US" b="0" dirty="0"/>
              <a:t>年，他在</a:t>
            </a:r>
            <a:r>
              <a:rPr lang="en-US" altLang="zh-CN" b="0" dirty="0"/>
              <a:t>《</a:t>
            </a:r>
            <a:r>
              <a:rPr lang="zh-CN" altLang="en-US" b="0" dirty="0"/>
              <a:t>数学杂志</a:t>
            </a:r>
            <a:r>
              <a:rPr lang="en-US" altLang="zh-CN" b="0" dirty="0"/>
              <a:t>》</a:t>
            </a:r>
            <a:r>
              <a:rPr lang="zh-CN" altLang="en-US" b="0" dirty="0"/>
              <a:t>上又 发表了关于无穷集合理论的论文；此后发表的一系列论著进一步阐明了他的集合论思想。</a:t>
            </a:r>
          </a:p>
        </p:txBody>
      </p:sp>
    </p:spTree>
    <p:extLst>
      <p:ext uri="{BB962C8B-B14F-4D97-AF65-F5344CB8AC3E}">
        <p14:creationId xmlns:p14="http://schemas.microsoft.com/office/powerpoint/2010/main" val="2776530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50</a:t>
            </a:fld>
            <a:endParaRPr lang="zh-CN" altLang="en-US" sz="1400" b="0" dirty="0">
              <a:effectLst/>
              <a:latin typeface="Arial" panose="020B0604020202020204" pitchFamily="34" charset="0"/>
              <a:ea typeface="宋体" panose="02010600030101010101" pitchFamily="2" charset="-122"/>
            </a:endParaRPr>
          </a:p>
        </p:txBody>
      </p:sp>
      <p:sp>
        <p:nvSpPr>
          <p:cNvPr id="1473539" name="Text Box 3"/>
          <p:cNvSpPr txBox="1">
            <a:spLocks noChangeArrowheads="1"/>
          </p:cNvSpPr>
          <p:nvPr/>
        </p:nvSpPr>
        <p:spPr bwMode="auto">
          <a:xfrm>
            <a:off x="1774825" y="571500"/>
            <a:ext cx="8569325" cy="1715770"/>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effectLst/>
                <a:latin typeface="Times New Roman" panose="02020603050405020304" pitchFamily="18" charset="0"/>
                <a:ea typeface="楷体_GB2312" pitchFamily="49" charset="-122"/>
                <a:cs typeface="+mn-cs"/>
              </a:rPr>
              <a:t>【</a:t>
            </a:r>
            <a:r>
              <a:rPr kumimoji="1" lang="en-US" altLang="zh-CN" kern="1200" cap="none" spc="0" normalizeH="0" baseline="0" noProof="0" dirty="0">
                <a:solidFill>
                  <a:srgbClr val="9900CC"/>
                </a:solidFill>
                <a:effectLst/>
                <a:latin typeface="Times New Roman" panose="02020603050405020304" pitchFamily="18" charset="0"/>
                <a:ea typeface="楷体_GB2312" pitchFamily="49" charset="-122"/>
                <a:cs typeface="+mn-cs"/>
              </a:rPr>
              <a:t>Definition</a:t>
            </a:r>
            <a:r>
              <a:rPr kumimoji="1" lang="en-US" altLang="zh-CN" kern="1200" cap="none" spc="0" normalizeH="0" baseline="0" noProof="0" dirty="0">
                <a:effectLst/>
                <a:latin typeface="Times New Roman" panose="02020603050405020304" pitchFamily="18" charset="0"/>
                <a:ea typeface="楷体_GB2312" pitchFamily="49" charset="-122"/>
                <a:cs typeface="+mn-cs"/>
              </a:rPr>
              <a:t>】 </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be functions from A to R. Then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are also functions from  A to R defined by</a:t>
            </a:r>
          </a:p>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2500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1268" name="Text Box 5"/>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sp>
        <p:nvSpPr>
          <p:cNvPr id="5" name="Text Box 3"/>
          <p:cNvSpPr txBox="1">
            <a:spLocks noChangeArrowheads="1"/>
          </p:cNvSpPr>
          <p:nvPr/>
        </p:nvSpPr>
        <p:spPr bwMode="auto">
          <a:xfrm>
            <a:off x="1741488" y="2273300"/>
            <a:ext cx="8569325" cy="2011680"/>
          </a:xfrm>
          <a:prstGeom prst="rect">
            <a:avLst/>
          </a:prstGeom>
          <a:noFill/>
          <a:ln w="9525">
            <a:noFill/>
            <a:miter lim="800000"/>
          </a:ln>
          <a:effectLst/>
        </p:spPr>
        <p:txBody>
          <a:bodyPr>
            <a:spAutoFit/>
          </a:bodyPr>
          <a:lstStyle/>
          <a:p>
            <a:pPr marL="342900" marR="0" indent="-342900" algn="l" defTabSz="914400" eaLnBrk="1" hangingPunct="1">
              <a:spcBef>
                <a:spcPct val="20000"/>
              </a:spcBef>
              <a:buClr>
                <a:srgbClr val="3333CC"/>
              </a:buClr>
              <a:buSzTx/>
              <a:buNone/>
              <a:defRPr/>
            </a:pPr>
            <a:r>
              <a:rPr kumimoji="1" lang="en-US" altLang="zh-CN" kern="1200" cap="none" spc="0" normalizeH="0" baseline="0" noProof="0" dirty="0">
                <a:effectLst/>
                <a:latin typeface="Times New Roman" panose="02020603050405020304" pitchFamily="18" charset="0"/>
                <a:ea typeface="楷体_GB2312" pitchFamily="49" charset="-122"/>
                <a:cs typeface="+mn-cs"/>
              </a:rPr>
              <a:t>【</a:t>
            </a:r>
            <a:r>
              <a:rPr kumimoji="1" lang="en-US" altLang="zh-CN" kern="1200" cap="none" spc="0" normalizeH="0" baseline="0" noProof="0" dirty="0">
                <a:solidFill>
                  <a:srgbClr val="9900CC"/>
                </a:solidFill>
                <a:effectLst/>
                <a:latin typeface="Times New Roman" panose="02020603050405020304" pitchFamily="18" charset="0"/>
                <a:ea typeface="楷体_GB2312" pitchFamily="49" charset="-122"/>
                <a:cs typeface="+mn-cs"/>
              </a:rPr>
              <a:t>Definition</a:t>
            </a:r>
            <a:r>
              <a:rPr kumimoji="1" lang="en-US" altLang="zh-CN" kern="1200" cap="none" spc="0" normalizeH="0" baseline="0" noProof="0" dirty="0">
                <a:effectLst/>
                <a:latin typeface="Times New Roman" panose="02020603050405020304" pitchFamily="18" charset="0"/>
                <a:ea typeface="楷体_GB2312" pitchFamily="49" charset="-122"/>
                <a:cs typeface="+mn-cs"/>
              </a:rPr>
              <a:t>】 </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Let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f</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be a function from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A</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to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B</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and let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be a subset of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A</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The </a:t>
            </a:r>
            <a:r>
              <a:rPr kumimoji="1" lang="en-US" altLang="zh-CN" kern="0" cap="none" spc="0" normalizeH="0" baseline="0" noProof="0" dirty="0">
                <a:solidFill>
                  <a:srgbClr val="3333CC"/>
                </a:solidFill>
                <a:effectLst/>
                <a:latin typeface="Times New Roman" panose="02020603050405020304" pitchFamily="18" charset="0"/>
                <a:ea typeface="楷体_GB2312"/>
                <a:cs typeface="Times New Roman" panose="02020603050405020304" pitchFamily="18" charset="0"/>
              </a:rPr>
              <a:t>image</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of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is the subset of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B</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that consists of the images of the elements of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We denote the image of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by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f</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so that</a:t>
            </a:r>
          </a:p>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f </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 { </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f</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a:t>
            </a:r>
            <a:r>
              <a:rPr kumimoji="1" lang="en-US" altLang="zh-CN" i="1"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s</a:t>
            </a:r>
            <a:r>
              <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rPr>
              <a:t>) </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kern="0" cap="none" spc="0" normalizeH="0" baseline="0" noProof="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0" cap="none" spc="0" normalizeH="0" baseline="0" noProof="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en-US" altLang="zh-CN" kern="0" cap="none" spc="0" normalizeH="0" baseline="0" noProof="0" dirty="0">
              <a:solidFill>
                <a:srgbClr val="000000"/>
              </a:solidFill>
              <a:effectLst/>
              <a:latin typeface="Times New Roman" panose="02020603050405020304" pitchFamily="18" charset="0"/>
              <a:ea typeface="楷体_GB2312"/>
              <a:cs typeface="Times New Roman" panose="02020603050405020304" pitchFamily="18" charset="0"/>
            </a:endParaRPr>
          </a:p>
        </p:txBody>
      </p:sp>
      <p:sp>
        <p:nvSpPr>
          <p:cNvPr id="7" name="矩形 6"/>
          <p:cNvSpPr/>
          <p:nvPr/>
        </p:nvSpPr>
        <p:spPr>
          <a:xfrm>
            <a:off x="2095500" y="4287838"/>
            <a:ext cx="4786313" cy="156845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en-US" altLang="zh-CN" sz="2400" b="0" i="0" u="none" strike="noStrike" kern="0" cap="none" spc="0" normalizeH="0" baseline="0" noProof="0" dirty="0">
                <a:ln>
                  <a:noFill/>
                </a:ln>
                <a:solidFill>
                  <a:srgbClr val="2F131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 = </a:t>
            </a:r>
          </a:p>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en-US" altLang="zh-CN" sz="2400" b="0" i="0" u="none" strike="noStrike" kern="0" cap="none" spc="0" normalizeH="0" baseline="0" noProof="0" dirty="0">
                <a:ln>
                  <a:noFill/>
                </a:ln>
                <a:solidFill>
                  <a:srgbClr val="2F131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 = {f(a)}</a:t>
            </a:r>
          </a:p>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en-US" altLang="zh-CN" sz="2400" b="0" i="0" u="none" strike="noStrike" kern="0" cap="none" spc="0" normalizeH="0" baseline="0" noProof="0" dirty="0">
                <a:ln>
                  <a:noFill/>
                </a:ln>
                <a:solidFill>
                  <a:srgbClr val="2F131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 U B) = f(A) U f(B)</a:t>
            </a:r>
          </a:p>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en-US" altLang="zh-CN" sz="2400" b="0" i="0" u="none" strike="noStrike" kern="0" cap="none" spc="0" normalizeH="0" baseline="0" noProof="0" dirty="0">
                <a:ln>
                  <a:noFill/>
                </a:ln>
                <a:solidFill>
                  <a:srgbClr val="2F131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  B)  f(A)  f(B)</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51</a:t>
            </a:fld>
            <a:endParaRPr lang="zh-CN" altLang="en-US" sz="1400" b="0" dirty="0">
              <a:effectLst/>
              <a:latin typeface="Arial" panose="020B0604020202020204" pitchFamily="34" charset="0"/>
              <a:ea typeface="宋体" panose="02010600030101010101" pitchFamily="2" charset="-122"/>
            </a:endParaRPr>
          </a:p>
        </p:txBody>
      </p:sp>
      <p:sp>
        <p:nvSpPr>
          <p:cNvPr id="1475586" name="Text Box 2"/>
          <p:cNvSpPr txBox="1">
            <a:spLocks noChangeArrowheads="1"/>
          </p:cNvSpPr>
          <p:nvPr/>
        </p:nvSpPr>
        <p:spPr bwMode="auto">
          <a:xfrm>
            <a:off x="847090" y="537845"/>
            <a:ext cx="39528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dirty="0">
                <a:solidFill>
                  <a:srgbClr val="000099"/>
                </a:solidFill>
                <a:effectLst/>
                <a:latin typeface="Times New Roman" panose="02020603050405020304" pitchFamily="18" charset="0"/>
                <a:ea typeface="宋体" panose="02010600030101010101" pitchFamily="2" charset="-122"/>
                <a:cs typeface="+mn-cs"/>
              </a:rPr>
              <a:t>The Graphs of Functions</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rPr>
              <a:t> </a:t>
            </a:r>
          </a:p>
        </p:txBody>
      </p:sp>
      <p:sp>
        <p:nvSpPr>
          <p:cNvPr id="12292" name="Line 3"/>
          <p:cNvSpPr/>
          <p:nvPr/>
        </p:nvSpPr>
        <p:spPr>
          <a:xfrm>
            <a:off x="913765" y="995045"/>
            <a:ext cx="3635375" cy="0"/>
          </a:xfrm>
          <a:prstGeom prst="line">
            <a:avLst/>
          </a:prstGeom>
          <a:ln w="38100" cap="flat" cmpd="sng">
            <a:solidFill>
              <a:srgbClr val="FF9900"/>
            </a:solidFill>
            <a:prstDash val="solid"/>
            <a:headEnd type="none" w="med" len="med"/>
            <a:tailEnd type="none" w="med" len="med"/>
          </a:ln>
        </p:spPr>
      </p:sp>
      <p:sp>
        <p:nvSpPr>
          <p:cNvPr id="1475588" name="Text Box 4"/>
          <p:cNvSpPr txBox="1">
            <a:spLocks noChangeArrowheads="1"/>
          </p:cNvSpPr>
          <p:nvPr/>
        </p:nvSpPr>
        <p:spPr bwMode="auto">
          <a:xfrm>
            <a:off x="923925" y="1340485"/>
            <a:ext cx="10098405" cy="1346835"/>
          </a:xfrm>
          <a:prstGeom prst="rect">
            <a:avLst/>
          </a:prstGeom>
          <a:noFill/>
          <a:ln w="9525">
            <a:noFill/>
            <a:miter lim="800000"/>
          </a:ln>
          <a:effectLst/>
        </p:spPr>
        <p:txBody>
          <a:bodyPr wrap="square">
            <a:spAutoFit/>
          </a:bodyPr>
          <a:lstStyle/>
          <a:p>
            <a:pPr marR="0" algn="just" defTabSz="914400" eaLnBrk="1" hangingPunct="1">
              <a:spcBef>
                <a:spcPct val="40000"/>
              </a:spcBef>
              <a:buClrTx/>
              <a:buSzTx/>
              <a:buNone/>
              <a:defRPr/>
            </a:pPr>
            <a:r>
              <a:rPr kumimoji="1" lang="zh-CN" altLang="en-US" sz="2200" kern="1200" cap="none" spc="0" normalizeH="0" baseline="0" noProof="0">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Let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be a function from the set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 </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to the set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The </a:t>
            </a:r>
            <a:r>
              <a:rPr kumimoji="1" lang="en-US" altLang="zh-CN" i="1" kern="1200" cap="none" spc="0" normalizeH="0" baseline="0" noProof="0">
                <a:solidFill>
                  <a:srgbClr val="0000CC"/>
                </a:solidFill>
                <a:effectLst/>
                <a:latin typeface="Times New Roman" panose="02020603050405020304" pitchFamily="18" charset="0"/>
                <a:ea typeface="宋体" panose="02010600030101010101" pitchFamily="2" charset="-122"/>
                <a:cs typeface="+mn-cs"/>
                <a:sym typeface="Symbol" panose="05050102010706020507" pitchFamily="18" charset="2"/>
              </a:rPr>
              <a:t>graph</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of the function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is the set of ordered pairs </a:t>
            </a:r>
          </a:p>
          <a:p>
            <a:pPr marR="0" algn="just" defTabSz="914400" eaLnBrk="1" hangingPunct="1">
              <a:spcBef>
                <a:spcPct val="40000"/>
              </a:spcBef>
              <a:buClrTx/>
              <a:buSzTx/>
              <a:buNone/>
              <a:defRPr/>
            </a:pP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and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f </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200" kern="1200" cap="none" spc="0" normalizeH="0" baseline="0" noProof="0">
                <a:effectLst/>
                <a:latin typeface="Times New Roman" panose="02020603050405020304" pitchFamily="18" charset="0"/>
                <a:ea typeface="黑体" panose="02010609060101010101" charset="-122"/>
                <a:cs typeface="+mn-cs"/>
                <a:sym typeface="Symbol" panose="05050102010706020507" pitchFamily="18" charset="2"/>
              </a:rPr>
              <a:t> </a:t>
            </a:r>
            <a:endParaRPr kumimoji="1" lang="en-US" altLang="zh-CN" sz="2200"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475590" name="Text Box 6"/>
          <p:cNvSpPr txBox="1">
            <a:spLocks noChangeArrowheads="1"/>
          </p:cNvSpPr>
          <p:nvPr/>
        </p:nvSpPr>
        <p:spPr bwMode="auto">
          <a:xfrm>
            <a:off x="989330" y="3144520"/>
            <a:ext cx="9960610" cy="460375"/>
          </a:xfrm>
          <a:prstGeom prst="rect">
            <a:avLst/>
          </a:prstGeom>
          <a:noFill/>
          <a:ln w="9525">
            <a:noFill/>
            <a:miter lim="800000"/>
          </a:ln>
          <a:effectLst/>
        </p:spPr>
        <p:txBody>
          <a:bodyPr wrap="square">
            <a:spAutoFit/>
          </a:bodyPr>
          <a:lstStyle/>
          <a:p>
            <a:pPr marR="0" algn="just" defTabSz="914400" eaLnBrk="1" hangingPunct="1">
              <a:spcBef>
                <a:spcPct val="40000"/>
              </a:spcBef>
              <a:buClrTx/>
              <a:buSzTx/>
              <a:buNone/>
              <a:defRPr/>
            </a:pPr>
            <a:r>
              <a:rPr kumimoji="1" lang="zh-CN" altLang="en-US" sz="2200"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dirty="0">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Example 2</a:t>
            </a:r>
            <a:r>
              <a:rPr kumimoji="1" lang="en-US" altLang="zh-CN" kern="1200" cap="none" spc="0" normalizeH="0" baseline="0" noProof="0" dirty="0">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Display the graph of the function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30000" noProof="0" dirty="0">
                <a:effectLst/>
                <a:latin typeface="Times New Roman" panose="02020603050405020304" pitchFamily="18" charset="0"/>
                <a:ea typeface="宋体" panose="02010600030101010101" pitchFamily="2" charset="-122"/>
                <a:cs typeface="+mn-cs"/>
                <a:sym typeface="Symbol" panose="05050102010706020507" pitchFamily="18" charset="2"/>
              </a:rPr>
              <a:t>2</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from Z to Z. </a:t>
            </a:r>
          </a:p>
        </p:txBody>
      </p:sp>
      <p:grpSp>
        <p:nvGrpSpPr>
          <p:cNvPr id="2" name="Group 7"/>
          <p:cNvGrpSpPr/>
          <p:nvPr/>
        </p:nvGrpSpPr>
        <p:grpSpPr>
          <a:xfrm>
            <a:off x="3328670" y="3735070"/>
            <a:ext cx="3810000" cy="2514600"/>
            <a:chOff x="1296" y="2448"/>
            <a:chExt cx="2400" cy="1584"/>
          </a:xfrm>
        </p:grpSpPr>
        <p:sp>
          <p:nvSpPr>
            <p:cNvPr id="12297" name="Line 8"/>
            <p:cNvSpPr/>
            <p:nvPr/>
          </p:nvSpPr>
          <p:spPr>
            <a:xfrm>
              <a:off x="1296" y="3696"/>
              <a:ext cx="2400" cy="0"/>
            </a:xfrm>
            <a:prstGeom prst="line">
              <a:avLst/>
            </a:prstGeom>
            <a:ln w="9525" cap="flat" cmpd="sng">
              <a:solidFill>
                <a:schemeClr val="tx1"/>
              </a:solidFill>
              <a:prstDash val="solid"/>
              <a:headEnd type="none" w="med" len="med"/>
              <a:tailEnd type="triangle" w="med" len="med"/>
            </a:ln>
          </p:spPr>
        </p:sp>
        <p:sp>
          <p:nvSpPr>
            <p:cNvPr id="12298" name="Line 9"/>
            <p:cNvSpPr/>
            <p:nvPr/>
          </p:nvSpPr>
          <p:spPr>
            <a:xfrm flipV="1">
              <a:off x="2400" y="2448"/>
              <a:ext cx="0" cy="1584"/>
            </a:xfrm>
            <a:prstGeom prst="line">
              <a:avLst/>
            </a:prstGeom>
            <a:ln w="9525" cap="flat" cmpd="sng">
              <a:solidFill>
                <a:schemeClr val="tx1"/>
              </a:solidFill>
              <a:prstDash val="solid"/>
              <a:headEnd type="none" w="med" len="med"/>
              <a:tailEnd type="triangle" w="med" len="med"/>
            </a:ln>
          </p:spPr>
        </p:sp>
        <p:grpSp>
          <p:nvGrpSpPr>
            <p:cNvPr id="12299" name="Group 10"/>
            <p:cNvGrpSpPr/>
            <p:nvPr/>
          </p:nvGrpSpPr>
          <p:grpSpPr>
            <a:xfrm>
              <a:off x="2352" y="3648"/>
              <a:ext cx="528" cy="232"/>
              <a:chOff x="2352" y="3648"/>
              <a:chExt cx="528" cy="232"/>
            </a:xfrm>
          </p:grpSpPr>
          <p:sp>
            <p:nvSpPr>
              <p:cNvPr id="12312" name="Oval 11"/>
              <p:cNvSpPr>
                <a:spLocks noChangeAspect="1"/>
              </p:cNvSpPr>
              <p:nvPr/>
            </p:nvSpPr>
            <p:spPr>
              <a:xfrm>
                <a:off x="2373" y="3660"/>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effectLst/>
                  <a:latin typeface="楷体_GB2312" pitchFamily="49" charset="-122"/>
                </a:endParaRPr>
              </a:p>
            </p:txBody>
          </p:sp>
          <p:sp>
            <p:nvSpPr>
              <p:cNvPr id="12313" name="Text Box 12"/>
              <p:cNvSpPr txBox="1"/>
              <p:nvPr/>
            </p:nvSpPr>
            <p:spPr>
              <a:xfrm>
                <a:off x="2352" y="3648"/>
                <a:ext cx="528" cy="232"/>
              </a:xfrm>
              <a:prstGeom prst="rect">
                <a:avLst/>
              </a:prstGeom>
              <a:noFill/>
              <a:ln w="9525">
                <a:noFill/>
              </a:ln>
            </p:spPr>
            <p:txBody>
              <a:bodyPr>
                <a:spAutoFit/>
              </a:bodyPr>
              <a:lstStyle/>
              <a:p>
                <a:pPr algn="l" eaLnBrk="1" hangingPunct="1">
                  <a:buFontTx/>
                  <a:buNone/>
                </a:pPr>
                <a:r>
                  <a:rPr lang="en-US" altLang="zh-CN" sz="1800" dirty="0">
                    <a:effectLst/>
                    <a:latin typeface="Times New Roman" panose="02020603050405020304" pitchFamily="18" charset="0"/>
                    <a:ea typeface="宋体" panose="02010600030101010101" pitchFamily="2" charset="-122"/>
                  </a:rPr>
                  <a:t>(0,0)</a:t>
                </a:r>
              </a:p>
            </p:txBody>
          </p:sp>
        </p:grpSp>
        <p:grpSp>
          <p:nvGrpSpPr>
            <p:cNvPr id="12300" name="Group 13"/>
            <p:cNvGrpSpPr/>
            <p:nvPr/>
          </p:nvGrpSpPr>
          <p:grpSpPr>
            <a:xfrm>
              <a:off x="2622" y="3447"/>
              <a:ext cx="528" cy="232"/>
              <a:chOff x="2352" y="3648"/>
              <a:chExt cx="528" cy="232"/>
            </a:xfrm>
          </p:grpSpPr>
          <p:sp>
            <p:nvSpPr>
              <p:cNvPr id="12310" name="Oval 14"/>
              <p:cNvSpPr>
                <a:spLocks noChangeAspect="1"/>
              </p:cNvSpPr>
              <p:nvPr/>
            </p:nvSpPr>
            <p:spPr>
              <a:xfrm>
                <a:off x="2373" y="3660"/>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effectLst/>
                  <a:latin typeface="楷体_GB2312" pitchFamily="49" charset="-122"/>
                </a:endParaRPr>
              </a:p>
            </p:txBody>
          </p:sp>
          <p:sp>
            <p:nvSpPr>
              <p:cNvPr id="12311" name="Text Box 15"/>
              <p:cNvSpPr txBox="1"/>
              <p:nvPr/>
            </p:nvSpPr>
            <p:spPr>
              <a:xfrm>
                <a:off x="2352" y="3648"/>
                <a:ext cx="528" cy="232"/>
              </a:xfrm>
              <a:prstGeom prst="rect">
                <a:avLst/>
              </a:prstGeom>
              <a:noFill/>
              <a:ln w="9525">
                <a:noFill/>
              </a:ln>
            </p:spPr>
            <p:txBody>
              <a:bodyPr>
                <a:spAutoFit/>
              </a:bodyPr>
              <a:lstStyle/>
              <a:p>
                <a:pPr algn="l" eaLnBrk="1" hangingPunct="1">
                  <a:buFontTx/>
                  <a:buNone/>
                </a:pPr>
                <a:r>
                  <a:rPr lang="en-US" altLang="zh-CN" sz="1800" dirty="0">
                    <a:effectLst/>
                    <a:latin typeface="Times New Roman" panose="02020603050405020304" pitchFamily="18" charset="0"/>
                    <a:ea typeface="宋体" panose="02010600030101010101" pitchFamily="2" charset="-122"/>
                  </a:rPr>
                  <a:t>(1,1)</a:t>
                </a:r>
              </a:p>
            </p:txBody>
          </p:sp>
        </p:grpSp>
        <p:grpSp>
          <p:nvGrpSpPr>
            <p:cNvPr id="12301" name="Group 16"/>
            <p:cNvGrpSpPr/>
            <p:nvPr/>
          </p:nvGrpSpPr>
          <p:grpSpPr>
            <a:xfrm>
              <a:off x="2064" y="3426"/>
              <a:ext cx="528" cy="232"/>
              <a:chOff x="2352" y="3648"/>
              <a:chExt cx="528" cy="232"/>
            </a:xfrm>
          </p:grpSpPr>
          <p:sp>
            <p:nvSpPr>
              <p:cNvPr id="12308" name="Oval 17"/>
              <p:cNvSpPr>
                <a:spLocks noChangeAspect="1"/>
              </p:cNvSpPr>
              <p:nvPr/>
            </p:nvSpPr>
            <p:spPr>
              <a:xfrm>
                <a:off x="2373" y="3660"/>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effectLst/>
                  <a:latin typeface="楷体_GB2312" pitchFamily="49" charset="-122"/>
                </a:endParaRPr>
              </a:p>
            </p:txBody>
          </p:sp>
          <p:sp>
            <p:nvSpPr>
              <p:cNvPr id="12309" name="Text Box 18"/>
              <p:cNvSpPr txBox="1"/>
              <p:nvPr/>
            </p:nvSpPr>
            <p:spPr>
              <a:xfrm>
                <a:off x="2352" y="3648"/>
                <a:ext cx="528" cy="232"/>
              </a:xfrm>
              <a:prstGeom prst="rect">
                <a:avLst/>
              </a:prstGeom>
              <a:noFill/>
              <a:ln w="9525">
                <a:noFill/>
              </a:ln>
            </p:spPr>
            <p:txBody>
              <a:bodyPr>
                <a:spAutoFit/>
              </a:bodyPr>
              <a:lstStyle/>
              <a:p>
                <a:pPr algn="l" eaLnBrk="1" hangingPunct="1">
                  <a:buFontTx/>
                  <a:buNone/>
                </a:pPr>
                <a:r>
                  <a:rPr lang="en-US" altLang="zh-CN" sz="1800" dirty="0">
                    <a:effectLst/>
                    <a:latin typeface="Times New Roman" panose="02020603050405020304" pitchFamily="18" charset="0"/>
                    <a:ea typeface="宋体" panose="02010600030101010101" pitchFamily="2" charset="-122"/>
                  </a:rPr>
                  <a:t>(-1,1)</a:t>
                </a:r>
              </a:p>
            </p:txBody>
          </p:sp>
        </p:grpSp>
        <p:grpSp>
          <p:nvGrpSpPr>
            <p:cNvPr id="12302" name="Group 19"/>
            <p:cNvGrpSpPr/>
            <p:nvPr/>
          </p:nvGrpSpPr>
          <p:grpSpPr>
            <a:xfrm>
              <a:off x="2826" y="2832"/>
              <a:ext cx="528" cy="232"/>
              <a:chOff x="2352" y="3648"/>
              <a:chExt cx="528" cy="232"/>
            </a:xfrm>
          </p:grpSpPr>
          <p:sp>
            <p:nvSpPr>
              <p:cNvPr id="12306" name="Oval 20"/>
              <p:cNvSpPr>
                <a:spLocks noChangeAspect="1"/>
              </p:cNvSpPr>
              <p:nvPr/>
            </p:nvSpPr>
            <p:spPr>
              <a:xfrm>
                <a:off x="2373" y="3660"/>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effectLst/>
                  <a:latin typeface="楷体_GB2312" pitchFamily="49" charset="-122"/>
                </a:endParaRPr>
              </a:p>
            </p:txBody>
          </p:sp>
          <p:sp>
            <p:nvSpPr>
              <p:cNvPr id="12307" name="Text Box 21"/>
              <p:cNvSpPr txBox="1"/>
              <p:nvPr/>
            </p:nvSpPr>
            <p:spPr>
              <a:xfrm>
                <a:off x="2352" y="3648"/>
                <a:ext cx="528" cy="232"/>
              </a:xfrm>
              <a:prstGeom prst="rect">
                <a:avLst/>
              </a:prstGeom>
              <a:noFill/>
              <a:ln w="9525">
                <a:noFill/>
              </a:ln>
            </p:spPr>
            <p:txBody>
              <a:bodyPr>
                <a:spAutoFit/>
              </a:bodyPr>
              <a:lstStyle/>
              <a:p>
                <a:pPr algn="l" eaLnBrk="1" hangingPunct="1">
                  <a:buFontTx/>
                  <a:buNone/>
                </a:pPr>
                <a:r>
                  <a:rPr lang="en-US" altLang="zh-CN" sz="1800" dirty="0">
                    <a:effectLst/>
                    <a:latin typeface="Times New Roman" panose="02020603050405020304" pitchFamily="18" charset="0"/>
                    <a:ea typeface="宋体" panose="02010600030101010101" pitchFamily="2" charset="-122"/>
                  </a:rPr>
                  <a:t>(2,4)</a:t>
                </a:r>
              </a:p>
            </p:txBody>
          </p:sp>
        </p:grpSp>
        <p:grpSp>
          <p:nvGrpSpPr>
            <p:cNvPr id="12303" name="Group 22"/>
            <p:cNvGrpSpPr/>
            <p:nvPr/>
          </p:nvGrpSpPr>
          <p:grpSpPr>
            <a:xfrm>
              <a:off x="1812" y="2880"/>
              <a:ext cx="528" cy="232"/>
              <a:chOff x="2352" y="3648"/>
              <a:chExt cx="528" cy="232"/>
            </a:xfrm>
          </p:grpSpPr>
          <p:sp>
            <p:nvSpPr>
              <p:cNvPr id="12304" name="Oval 23"/>
              <p:cNvSpPr>
                <a:spLocks noChangeAspect="1"/>
              </p:cNvSpPr>
              <p:nvPr/>
            </p:nvSpPr>
            <p:spPr>
              <a:xfrm>
                <a:off x="2373" y="3660"/>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effectLst/>
                  <a:latin typeface="楷体_GB2312" pitchFamily="49" charset="-122"/>
                </a:endParaRPr>
              </a:p>
            </p:txBody>
          </p:sp>
          <p:sp>
            <p:nvSpPr>
              <p:cNvPr id="12305" name="Text Box 24"/>
              <p:cNvSpPr txBox="1"/>
              <p:nvPr/>
            </p:nvSpPr>
            <p:spPr>
              <a:xfrm>
                <a:off x="2352" y="3648"/>
                <a:ext cx="528" cy="232"/>
              </a:xfrm>
              <a:prstGeom prst="rect">
                <a:avLst/>
              </a:prstGeom>
              <a:noFill/>
              <a:ln w="9525">
                <a:noFill/>
              </a:ln>
            </p:spPr>
            <p:txBody>
              <a:bodyPr>
                <a:spAutoFit/>
              </a:bodyPr>
              <a:lstStyle/>
              <a:p>
                <a:pPr algn="l" eaLnBrk="1" hangingPunct="1">
                  <a:buFontTx/>
                  <a:buNone/>
                </a:pPr>
                <a:r>
                  <a:rPr lang="en-US" altLang="zh-CN" sz="1800" dirty="0">
                    <a:effectLst/>
                    <a:latin typeface="Times New Roman" panose="02020603050405020304" pitchFamily="18" charset="0"/>
                    <a:ea typeface="宋体" panose="02010600030101010101" pitchFamily="2" charset="-122"/>
                  </a:rPr>
                  <a:t>(-2,4)</a:t>
                </a:r>
              </a:p>
            </p:txBody>
          </p:sp>
        </p:grpSp>
      </p:grpSp>
      <p:sp>
        <p:nvSpPr>
          <p:cNvPr id="12296" name="Text Box 25"/>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5590">
                                            <p:txEl>
                                              <p:pRg st="0" end="0"/>
                                            </p:txEl>
                                          </p:spTgt>
                                        </p:tgtEl>
                                        <p:attrNameLst>
                                          <p:attrName>style.visibility</p:attrName>
                                        </p:attrNameLst>
                                      </p:cBhvr>
                                      <p:to>
                                        <p:strVal val="visible"/>
                                      </p:to>
                                    </p:set>
                                    <p:animEffect transition="in" filter="strips(downRight)">
                                      <p:cBhvr>
                                        <p:cTn id="7" dur="500"/>
                                        <p:tgtEl>
                                          <p:spTgt spid="147559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90"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52</a:t>
            </a:fld>
            <a:endParaRPr lang="zh-CN" altLang="en-US" sz="1400" b="0" dirty="0">
              <a:latin typeface="Arial" panose="020B0604020202020204" pitchFamily="34" charset="0"/>
              <a:ea typeface="宋体" panose="02010600030101010101" pitchFamily="2" charset="-122"/>
            </a:endParaRPr>
          </a:p>
        </p:txBody>
      </p:sp>
      <p:pic>
        <p:nvPicPr>
          <p:cNvPr id="16387" name="Picture 3" descr="02-3-005"/>
          <p:cNvPicPr>
            <a:picLocks noChangeAspect="1"/>
          </p:cNvPicPr>
          <p:nvPr/>
        </p:nvPicPr>
        <p:blipFill>
          <a:blip r:embed="rId3"/>
          <a:stretch>
            <a:fillRect/>
          </a:stretch>
        </p:blipFill>
        <p:spPr>
          <a:xfrm>
            <a:off x="911860" y="1772920"/>
            <a:ext cx="10823575" cy="2693035"/>
          </a:xfrm>
          <a:prstGeom prst="rect">
            <a:avLst/>
          </a:prstGeom>
          <a:noFill/>
          <a:ln w="9525">
            <a:noFill/>
          </a:ln>
        </p:spPr>
      </p:pic>
    </p:spTree>
    <p:extLst>
      <p:ext uri="{BB962C8B-B14F-4D97-AF65-F5344CB8AC3E}">
        <p14:creationId xmlns:p14="http://schemas.microsoft.com/office/powerpoint/2010/main" val="2520069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53</a:t>
            </a:fld>
            <a:endParaRPr lang="zh-CN" altLang="en-US" sz="1400" b="0" dirty="0">
              <a:effectLst/>
              <a:latin typeface="Arial" panose="020B0604020202020204" pitchFamily="34" charset="0"/>
              <a:ea typeface="宋体" panose="02010600030101010101" pitchFamily="2" charset="-122"/>
            </a:endParaRPr>
          </a:p>
        </p:txBody>
      </p:sp>
      <p:sp>
        <p:nvSpPr>
          <p:cNvPr id="1477634" name="Text Box 2"/>
          <p:cNvSpPr txBox="1">
            <a:spLocks noChangeArrowheads="1"/>
          </p:cNvSpPr>
          <p:nvPr/>
        </p:nvSpPr>
        <p:spPr bwMode="auto">
          <a:xfrm>
            <a:off x="2066925" y="609600"/>
            <a:ext cx="48672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dirty="0">
                <a:solidFill>
                  <a:srgbClr val="000099"/>
                </a:solidFill>
                <a:effectLst/>
                <a:latin typeface="Times New Roman" panose="02020603050405020304" pitchFamily="18" charset="0"/>
                <a:ea typeface="宋体" panose="02010600030101010101" pitchFamily="2" charset="-122"/>
                <a:cs typeface="+mn-cs"/>
              </a:rPr>
              <a:t>One-to-One and Onto Functions</a:t>
            </a:r>
            <a:r>
              <a:rPr kumimoji="1" lang="en-US" altLang="zh-CN" kern="1200" cap="none" spc="0" normalizeH="0" baseline="0" noProof="0" dirty="0">
                <a:solidFill>
                  <a:schemeClr val="hlink"/>
                </a:solidFill>
                <a:effectLst/>
                <a:latin typeface="Times New Roman" panose="02020603050405020304" pitchFamily="18" charset="0"/>
                <a:ea typeface="宋体" panose="02010600030101010101" pitchFamily="2" charset="-122"/>
                <a:cs typeface="+mn-cs"/>
              </a:rPr>
              <a:t> </a:t>
            </a:r>
          </a:p>
        </p:txBody>
      </p:sp>
      <p:sp>
        <p:nvSpPr>
          <p:cNvPr id="2053" name="Line 3"/>
          <p:cNvSpPr/>
          <p:nvPr/>
        </p:nvSpPr>
        <p:spPr>
          <a:xfrm>
            <a:off x="2133600" y="1066800"/>
            <a:ext cx="4627563" cy="0"/>
          </a:xfrm>
          <a:prstGeom prst="line">
            <a:avLst/>
          </a:prstGeom>
          <a:ln w="38100" cap="flat" cmpd="sng">
            <a:solidFill>
              <a:srgbClr val="FF9900"/>
            </a:solidFill>
            <a:prstDash val="solid"/>
            <a:headEnd type="none" w="med" len="med"/>
            <a:tailEnd type="none" w="med" len="med"/>
          </a:ln>
        </p:spPr>
      </p:sp>
      <p:sp>
        <p:nvSpPr>
          <p:cNvPr id="1477636" name="Text Box 4"/>
          <p:cNvSpPr txBox="1">
            <a:spLocks noChangeArrowheads="1"/>
          </p:cNvSpPr>
          <p:nvPr/>
        </p:nvSpPr>
        <p:spPr bwMode="auto">
          <a:xfrm>
            <a:off x="2133600" y="1219200"/>
            <a:ext cx="8229600" cy="97726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9933"/>
                </a:solidFill>
                <a:effectLst/>
                <a:latin typeface="Times New Roman" panose="02020603050405020304" pitchFamily="18" charset="0"/>
                <a:ea typeface="宋体" panose="02010600030101010101" pitchFamily="2" charset="-122"/>
                <a:cs typeface="+mn-cs"/>
                <a:sym typeface="Symbol" panose="05050102010706020507" pitchFamily="18" charset="2"/>
              </a:rPr>
              <a:t>1) One-to-One Functions</a:t>
            </a:r>
          </a:p>
          <a:p>
            <a:pPr marR="0" algn="just" defTabSz="914400" eaLnBrk="1" hangingPunct="1">
              <a:spcBef>
                <a:spcPct val="40000"/>
              </a:spcBef>
              <a:buClrTx/>
              <a:buSzTx/>
              <a:buNone/>
              <a:defRPr/>
            </a:pP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 function </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is </a:t>
            </a:r>
            <a:r>
              <a:rPr kumimoji="1" lang="en-US" altLang="zh-CN" i="1" kern="1200" cap="none" spc="0" normalizeH="0" baseline="0" noProof="0" dirty="0">
                <a:solidFill>
                  <a:srgbClr val="0000CC"/>
                </a:solidFill>
                <a:effectLst/>
                <a:latin typeface="Times New Roman" panose="02020603050405020304" pitchFamily="18" charset="0"/>
                <a:ea typeface="宋体" panose="02010600030101010101" pitchFamily="2" charset="-122"/>
                <a:cs typeface="+mn-cs"/>
                <a:sym typeface="Symbol" panose="05050102010706020507" pitchFamily="18" charset="2"/>
              </a:rPr>
              <a:t>one-to-one</a:t>
            </a:r>
            <a:r>
              <a:rPr kumimoji="1" lang="en-US" altLang="zh-CN" i="1"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latin typeface="Times New Roman" panose="02020603050405020304" pitchFamily="18" charset="0"/>
                <a:ea typeface="宋体" panose="02010600030101010101" pitchFamily="2" charset="-122"/>
                <a:cs typeface="+mn-cs"/>
                <a:sym typeface="Symbol" panose="05050102010706020507" pitchFamily="18" charset="2"/>
              </a:rPr>
              <a:t>(denoted 1-1), or</a:t>
            </a:r>
            <a:r>
              <a:rPr kumimoji="1" lang="en-US" altLang="zh-CN" i="1" kern="1200" cap="none" spc="0" normalizeH="0" baseline="0" noProof="0" dirty="0">
                <a:solidFill>
                  <a:srgbClr val="008000"/>
                </a:solidFill>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solidFill>
                  <a:srgbClr val="0000CC"/>
                </a:solidFill>
                <a:effectLst/>
                <a:latin typeface="Times New Roman" panose="02020603050405020304" pitchFamily="18" charset="0"/>
                <a:ea typeface="宋体" panose="02010600030101010101" pitchFamily="2" charset="-122"/>
                <a:cs typeface="+mn-cs"/>
                <a:sym typeface="Symbol" panose="05050102010706020507" pitchFamily="18" charset="2"/>
              </a:rPr>
              <a:t>injective</a:t>
            </a:r>
            <a:r>
              <a:rPr kumimoji="1" lang="en-US" altLang="zh-CN"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p>
        </p:txBody>
      </p:sp>
      <p:sp>
        <p:nvSpPr>
          <p:cNvPr id="1477638" name="Text Box 6"/>
          <p:cNvSpPr txBox="1">
            <a:spLocks noChangeArrowheads="1"/>
          </p:cNvSpPr>
          <p:nvPr/>
        </p:nvSpPr>
        <p:spPr bwMode="auto">
          <a:xfrm>
            <a:off x="2476500" y="3356610"/>
            <a:ext cx="7239000" cy="149415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3300"/>
                </a:solidFill>
                <a:effectLst/>
                <a:latin typeface="Times New Roman" panose="02020603050405020304" pitchFamily="18" charset="0"/>
                <a:ea typeface="黑体" panose="02010609060101010101" charset="-122"/>
                <a:cs typeface="+mn-cs"/>
                <a:sym typeface="Symbol" panose="05050102010706020507" pitchFamily="18" charset="2"/>
              </a:rPr>
              <a:t>Note:</a:t>
            </a:r>
            <a:endParaRPr kumimoji="1" lang="en-US" altLang="zh-CN" kern="1200" cap="none" spc="0" normalizeH="0" baseline="0" noProof="0" dirty="0">
              <a:effectLst/>
              <a:latin typeface="Arial Black" panose="020B0A04020102020204" pitchFamily="34" charset="0"/>
              <a:ea typeface="黑体" panose="02010609060101010101" charset="-122"/>
              <a:cs typeface="+mn-cs"/>
              <a:sym typeface="Symbol" panose="05050102010706020507" pitchFamily="18" charset="2"/>
            </a:endParaRP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This means that if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mn-cs"/>
                <a:sym typeface="Symbol" panose="05050102010706020507" pitchFamily="18" charset="2"/>
              </a:rPr>
              <a:t>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y</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then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mn-cs"/>
                <a:sym typeface="Symbol" panose="05050102010706020507" pitchFamily="18" charset="2"/>
              </a:rPr>
              <a:t>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y</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 function is said to be an </a:t>
            </a:r>
            <a:r>
              <a:rPr kumimoji="1"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injection</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if it is 1-1.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charset="-122"/>
                <a:cs typeface="+mn-cs"/>
                <a:sym typeface="Symbol" panose="05050102010706020507" pitchFamily="18" charset="2"/>
              </a:rPr>
              <a:t> </a:t>
            </a:r>
          </a:p>
        </p:txBody>
      </p:sp>
      <p:graphicFrame>
        <p:nvGraphicFramePr>
          <p:cNvPr id="2050" name="Object 7"/>
          <p:cNvGraphicFramePr>
            <a:graphicFrameLocks noChangeAspect="1"/>
          </p:cNvGraphicFramePr>
          <p:nvPr/>
        </p:nvGraphicFramePr>
        <p:xfrm>
          <a:off x="4100513" y="2209800"/>
          <a:ext cx="3836987" cy="428625"/>
        </p:xfrm>
        <a:graphic>
          <a:graphicData uri="http://schemas.openxmlformats.org/presentationml/2006/ole">
            <mc:AlternateContent xmlns:mc="http://schemas.openxmlformats.org/markup-compatibility/2006">
              <mc:Choice xmlns:v="urn:schemas-microsoft-com:vml" Requires="v">
                <p:oleObj spid="_x0000_s27679" r:id="rId4" imgW="1777365" imgH="203200" progId="Equation.3">
                  <p:embed/>
                </p:oleObj>
              </mc:Choice>
              <mc:Fallback>
                <p:oleObj r:id="rId4" imgW="1777365" imgH="203200" progId="Equation.3">
                  <p:embed/>
                  <p:pic>
                    <p:nvPicPr>
                      <p:cNvPr id="0" name="图片 3077"/>
                      <p:cNvPicPr/>
                      <p:nvPr/>
                    </p:nvPicPr>
                    <p:blipFill>
                      <a:blip r:embed="rId5"/>
                      <a:stretch>
                        <a:fillRect/>
                      </a:stretch>
                    </p:blipFill>
                    <p:spPr>
                      <a:xfrm>
                        <a:off x="4100513" y="2209800"/>
                        <a:ext cx="3836987" cy="428625"/>
                      </a:xfrm>
                      <a:prstGeom prst="rect">
                        <a:avLst/>
                      </a:prstGeom>
                      <a:noFill/>
                      <a:ln w="38100">
                        <a:noFill/>
                        <a:miter/>
                      </a:ln>
                    </p:spPr>
                  </p:pic>
                </p:oleObj>
              </mc:Fallback>
            </mc:AlternateContent>
          </a:graphicData>
        </a:graphic>
      </p:graphicFrame>
      <p:sp>
        <p:nvSpPr>
          <p:cNvPr id="2056" name="Text Box 41"/>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54</a:t>
            </a:fld>
            <a:endParaRPr lang="zh-CN" altLang="en-US" sz="1400" b="0" dirty="0">
              <a:latin typeface="Arial" panose="020B0604020202020204" pitchFamily="34" charset="0"/>
              <a:ea typeface="宋体" panose="02010600030101010101" pitchFamily="2" charset="-122"/>
            </a:endParaRPr>
          </a:p>
        </p:txBody>
      </p:sp>
      <p:sp>
        <p:nvSpPr>
          <p:cNvPr id="5131" name="Text Box 5"/>
          <p:cNvSpPr txBox="1">
            <a:spLocks noChangeArrowheads="1"/>
          </p:cNvSpPr>
          <p:nvPr/>
        </p:nvSpPr>
        <p:spPr bwMode="auto">
          <a:xfrm>
            <a:off x="1828800" y="609600"/>
            <a:ext cx="8305800" cy="1198880"/>
          </a:xfrm>
          <a:prstGeom prst="rect">
            <a:avLst/>
          </a:prstGeom>
          <a:noFill/>
          <a:ln w="9525">
            <a:noFill/>
            <a:miter lim="800000"/>
          </a:ln>
        </p:spPr>
        <p:txBody>
          <a:bodyPr>
            <a:spAutoFit/>
          </a:bodyPr>
          <a:lstStyle/>
          <a:p>
            <a:pPr marL="457200" marR="0" indent="-457200" algn="l" defTabSz="914400" eaLnBrk="1" hangingPunct="1">
              <a:spcBef>
                <a:spcPct val="20000"/>
              </a:spcBef>
              <a:buClrTx/>
              <a:buSzTx/>
              <a:buNone/>
              <a:defRPr/>
            </a:pPr>
            <a:r>
              <a:rPr kumimoji="1" lang="en-US" altLang="zh-CN"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Determine whether the function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from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to {1, 2, 3, 4, 5} with</a:t>
            </a:r>
            <a:r>
              <a:rPr kumimoji="1" lang="en-US" altLang="zh-CN" kern="1200" cap="none" spc="0" normalizeH="0" baseline="0" noProof="0" dirty="0">
                <a:effectLst>
                  <a:outerShdw blurRad="38100" dist="38100" dir="2700000" algn="tl">
                    <a:srgbClr val="C0C0C0"/>
                  </a:outerShdw>
                </a:effectLst>
                <a:latin typeface="Arial Black" panose="020B0A04020102020204" pitchFamily="34"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 4,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 5,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c</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 1, and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d</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 3</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is one-to-one.</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p>
        </p:txBody>
      </p:sp>
      <p:grpSp>
        <p:nvGrpSpPr>
          <p:cNvPr id="13317" name="组合 18"/>
          <p:cNvGrpSpPr/>
          <p:nvPr/>
        </p:nvGrpSpPr>
        <p:grpSpPr>
          <a:xfrm>
            <a:off x="4095788" y="1785999"/>
            <a:ext cx="3429006" cy="2393288"/>
            <a:chOff x="2643192" y="5334030"/>
            <a:chExt cx="1624029" cy="1185864"/>
          </a:xfrm>
        </p:grpSpPr>
        <p:grpSp>
          <p:nvGrpSpPr>
            <p:cNvPr id="13320" name="Group 10"/>
            <p:cNvGrpSpPr/>
            <p:nvPr/>
          </p:nvGrpSpPr>
          <p:grpSpPr>
            <a:xfrm>
              <a:off x="2643192" y="5391180"/>
              <a:ext cx="457203" cy="242889"/>
              <a:chOff x="1680" y="3396"/>
              <a:chExt cx="288" cy="153"/>
            </a:xfrm>
          </p:grpSpPr>
          <p:sp>
            <p:nvSpPr>
              <p:cNvPr id="13349" name="Oval 11"/>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50" name="Text Box 12"/>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a</a:t>
                </a:r>
              </a:p>
            </p:txBody>
          </p:sp>
        </p:grpSp>
        <p:grpSp>
          <p:nvGrpSpPr>
            <p:cNvPr id="13321" name="Group 13"/>
            <p:cNvGrpSpPr/>
            <p:nvPr/>
          </p:nvGrpSpPr>
          <p:grpSpPr>
            <a:xfrm>
              <a:off x="2667018" y="5638830"/>
              <a:ext cx="457203" cy="242889"/>
              <a:chOff x="1680" y="3396"/>
              <a:chExt cx="288" cy="153"/>
            </a:xfrm>
          </p:grpSpPr>
          <p:sp>
            <p:nvSpPr>
              <p:cNvPr id="13347" name="Oval 14"/>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48" name="Text Box 15"/>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b</a:t>
                </a:r>
              </a:p>
            </p:txBody>
          </p:sp>
        </p:grpSp>
        <p:grpSp>
          <p:nvGrpSpPr>
            <p:cNvPr id="13322" name="Group 16"/>
            <p:cNvGrpSpPr/>
            <p:nvPr/>
          </p:nvGrpSpPr>
          <p:grpSpPr>
            <a:xfrm>
              <a:off x="2667018" y="5881718"/>
              <a:ext cx="457203" cy="242889"/>
              <a:chOff x="1680" y="3396"/>
              <a:chExt cx="288" cy="153"/>
            </a:xfrm>
          </p:grpSpPr>
          <p:sp>
            <p:nvSpPr>
              <p:cNvPr id="13345" name="Oval 17"/>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46" name="Text Box 18"/>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c</a:t>
                </a:r>
              </a:p>
            </p:txBody>
          </p:sp>
        </p:grpSp>
        <p:grpSp>
          <p:nvGrpSpPr>
            <p:cNvPr id="13323" name="Group 19"/>
            <p:cNvGrpSpPr/>
            <p:nvPr/>
          </p:nvGrpSpPr>
          <p:grpSpPr>
            <a:xfrm>
              <a:off x="2667018" y="6110318"/>
              <a:ext cx="457203" cy="242889"/>
              <a:chOff x="1680" y="3396"/>
              <a:chExt cx="288" cy="153"/>
            </a:xfrm>
          </p:grpSpPr>
          <p:sp>
            <p:nvSpPr>
              <p:cNvPr id="13343" name="Oval 20"/>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44" name="Text Box 21"/>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d</a:t>
                </a:r>
              </a:p>
            </p:txBody>
          </p:sp>
        </p:grpSp>
        <p:grpSp>
          <p:nvGrpSpPr>
            <p:cNvPr id="13324" name="Group 22"/>
            <p:cNvGrpSpPr/>
            <p:nvPr/>
          </p:nvGrpSpPr>
          <p:grpSpPr>
            <a:xfrm>
              <a:off x="3810018" y="5334030"/>
              <a:ext cx="457203" cy="242889"/>
              <a:chOff x="1680" y="3396"/>
              <a:chExt cx="288" cy="153"/>
            </a:xfrm>
          </p:grpSpPr>
          <p:sp>
            <p:nvSpPr>
              <p:cNvPr id="13341" name="Oval 23"/>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42" name="Text Box 24"/>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1</a:t>
                </a:r>
              </a:p>
            </p:txBody>
          </p:sp>
        </p:grpSp>
        <p:grpSp>
          <p:nvGrpSpPr>
            <p:cNvPr id="13325" name="Group 25"/>
            <p:cNvGrpSpPr/>
            <p:nvPr/>
          </p:nvGrpSpPr>
          <p:grpSpPr>
            <a:xfrm>
              <a:off x="3810018" y="5576918"/>
              <a:ext cx="457203" cy="242889"/>
              <a:chOff x="1680" y="3396"/>
              <a:chExt cx="288" cy="153"/>
            </a:xfrm>
          </p:grpSpPr>
          <p:sp>
            <p:nvSpPr>
              <p:cNvPr id="13339" name="Oval 26"/>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40" name="Text Box 27"/>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2</a:t>
                </a:r>
              </a:p>
            </p:txBody>
          </p:sp>
        </p:grpSp>
        <p:grpSp>
          <p:nvGrpSpPr>
            <p:cNvPr id="13326" name="Group 28"/>
            <p:cNvGrpSpPr/>
            <p:nvPr/>
          </p:nvGrpSpPr>
          <p:grpSpPr>
            <a:xfrm>
              <a:off x="3810018" y="5791230"/>
              <a:ext cx="457203" cy="242889"/>
              <a:chOff x="1680" y="3396"/>
              <a:chExt cx="288" cy="153"/>
            </a:xfrm>
          </p:grpSpPr>
          <p:sp>
            <p:nvSpPr>
              <p:cNvPr id="13337" name="Oval 29"/>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38" name="Text Box 30"/>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3</a:t>
                </a:r>
              </a:p>
            </p:txBody>
          </p:sp>
        </p:grpSp>
        <p:grpSp>
          <p:nvGrpSpPr>
            <p:cNvPr id="13327" name="Group 31"/>
            <p:cNvGrpSpPr/>
            <p:nvPr/>
          </p:nvGrpSpPr>
          <p:grpSpPr>
            <a:xfrm>
              <a:off x="3810018" y="6034118"/>
              <a:ext cx="457203" cy="242889"/>
              <a:chOff x="1680" y="3396"/>
              <a:chExt cx="288" cy="153"/>
            </a:xfrm>
          </p:grpSpPr>
          <p:sp>
            <p:nvSpPr>
              <p:cNvPr id="13335" name="Oval 32"/>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36" name="Text Box 33"/>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4</a:t>
                </a:r>
              </a:p>
            </p:txBody>
          </p:sp>
        </p:grpSp>
        <p:grpSp>
          <p:nvGrpSpPr>
            <p:cNvPr id="13328" name="Group 34"/>
            <p:cNvGrpSpPr/>
            <p:nvPr/>
          </p:nvGrpSpPr>
          <p:grpSpPr>
            <a:xfrm>
              <a:off x="3810018" y="6277005"/>
              <a:ext cx="457203" cy="242889"/>
              <a:chOff x="1680" y="3396"/>
              <a:chExt cx="288" cy="153"/>
            </a:xfrm>
          </p:grpSpPr>
          <p:sp>
            <p:nvSpPr>
              <p:cNvPr id="13333" name="Oval 35"/>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3334" name="Text Box 36"/>
              <p:cNvSpPr txBox="1"/>
              <p:nvPr/>
            </p:nvSpPr>
            <p:spPr>
              <a:xfrm>
                <a:off x="1728" y="3396"/>
                <a:ext cx="240" cy="115"/>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5</a:t>
                </a:r>
              </a:p>
            </p:txBody>
          </p:sp>
        </p:grpSp>
        <p:sp>
          <p:nvSpPr>
            <p:cNvPr id="13329" name="Line 37"/>
            <p:cNvSpPr/>
            <p:nvPr/>
          </p:nvSpPr>
          <p:spPr>
            <a:xfrm>
              <a:off x="2714625" y="5576888"/>
              <a:ext cx="1095375" cy="671513"/>
            </a:xfrm>
            <a:prstGeom prst="line">
              <a:avLst/>
            </a:prstGeom>
            <a:ln w="9525" cap="flat" cmpd="sng">
              <a:solidFill>
                <a:schemeClr val="tx1"/>
              </a:solidFill>
              <a:prstDash val="solid"/>
              <a:headEnd type="none" w="med" len="med"/>
              <a:tailEnd type="triangle" w="med" len="med"/>
            </a:ln>
          </p:spPr>
        </p:sp>
        <p:sp>
          <p:nvSpPr>
            <p:cNvPr id="13330" name="Line 38"/>
            <p:cNvSpPr/>
            <p:nvPr/>
          </p:nvSpPr>
          <p:spPr>
            <a:xfrm>
              <a:off x="2695575" y="5819775"/>
              <a:ext cx="1114425" cy="657225"/>
            </a:xfrm>
            <a:prstGeom prst="line">
              <a:avLst/>
            </a:prstGeom>
            <a:ln w="9525" cap="flat" cmpd="sng">
              <a:solidFill>
                <a:schemeClr val="tx1"/>
              </a:solidFill>
              <a:prstDash val="solid"/>
              <a:headEnd type="none" w="med" len="med"/>
              <a:tailEnd type="triangle" w="med" len="med"/>
            </a:ln>
          </p:spPr>
        </p:sp>
        <p:sp>
          <p:nvSpPr>
            <p:cNvPr id="13331" name="Line 39"/>
            <p:cNvSpPr/>
            <p:nvPr/>
          </p:nvSpPr>
          <p:spPr>
            <a:xfrm flipV="1">
              <a:off x="2743200" y="5562600"/>
              <a:ext cx="1066800" cy="533400"/>
            </a:xfrm>
            <a:prstGeom prst="line">
              <a:avLst/>
            </a:prstGeom>
            <a:ln w="9525" cap="flat" cmpd="sng">
              <a:solidFill>
                <a:schemeClr val="tx1"/>
              </a:solidFill>
              <a:prstDash val="solid"/>
              <a:headEnd type="none" w="med" len="med"/>
              <a:tailEnd type="triangle" w="med" len="med"/>
            </a:ln>
          </p:spPr>
        </p:sp>
        <p:sp>
          <p:nvSpPr>
            <p:cNvPr id="13332" name="Line 40"/>
            <p:cNvSpPr/>
            <p:nvPr/>
          </p:nvSpPr>
          <p:spPr>
            <a:xfrm flipV="1">
              <a:off x="2743200" y="6019800"/>
              <a:ext cx="1066800" cy="304800"/>
            </a:xfrm>
            <a:prstGeom prst="line">
              <a:avLst/>
            </a:prstGeom>
            <a:ln w="9525" cap="flat" cmpd="sng">
              <a:solidFill>
                <a:schemeClr val="tx1"/>
              </a:solidFill>
              <a:prstDash val="solid"/>
              <a:headEnd type="none" w="med" len="med"/>
              <a:tailEnd type="triangle" w="med" len="med"/>
            </a:ln>
          </p:spPr>
        </p:sp>
      </p:grpSp>
      <p:sp>
        <p:nvSpPr>
          <p:cNvPr id="13318" name="矩形 64"/>
          <p:cNvSpPr/>
          <p:nvPr/>
        </p:nvSpPr>
        <p:spPr>
          <a:xfrm>
            <a:off x="2095500" y="4214813"/>
            <a:ext cx="7572375" cy="1346835"/>
          </a:xfrm>
          <a:prstGeom prst="rect">
            <a:avLst/>
          </a:prstGeom>
          <a:noFill/>
          <a:ln w="9525">
            <a:noFill/>
          </a:ln>
        </p:spPr>
        <p:txBody>
          <a:bodyPr>
            <a:spAutoFit/>
          </a:bodyPr>
          <a:lstStyle/>
          <a:p>
            <a:pPr marL="742950" lvl="1" indent="-285750" algn="l" eaLnBrk="1" hangingPunct="1">
              <a:spcBef>
                <a:spcPct val="20000"/>
              </a:spcBef>
              <a:buClr>
                <a:srgbClr val="66FF33"/>
              </a:buClr>
              <a:buNone/>
            </a:pPr>
            <a:r>
              <a:rPr lang="en-US" altLang="zh-CN" dirty="0">
                <a:solidFill>
                  <a:srgbClr val="000000"/>
                </a:solidFill>
                <a:latin typeface="Times New Roman" panose="02020603050405020304" pitchFamily="18" charset="0"/>
                <a:ea typeface="宋体" panose="02010600030101010101" pitchFamily="2" charset="-122"/>
              </a:rPr>
              <a:t>Questions:</a:t>
            </a:r>
          </a:p>
          <a:p>
            <a:pPr marL="742950" lvl="1" indent="-285750" algn="l" eaLnBrk="1" hangingPunct="1">
              <a:spcBef>
                <a:spcPct val="20000"/>
              </a:spcBef>
              <a:buClr>
                <a:srgbClr val="66FF33"/>
              </a:buClr>
              <a:buNone/>
            </a:pPr>
            <a:r>
              <a:rPr lang="en-US" altLang="zh-CN" i="1" dirty="0">
                <a:solidFill>
                  <a:srgbClr val="000000"/>
                </a:solidFill>
                <a:latin typeface="Times New Roman" panose="02020603050405020304" pitchFamily="18" charset="0"/>
                <a:ea typeface="宋体" panose="02010600030101010101" pitchFamily="2" charset="-122"/>
              </a:rPr>
              <a:t>f</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 x</a:t>
            </a:r>
            <a:r>
              <a:rPr lang="en-US" altLang="zh-CN" baseline="30000" dirty="0">
                <a:solidFill>
                  <a:srgbClr val="000000"/>
                </a:solidFill>
                <a:latin typeface="Times New Roman" panose="02020603050405020304" pitchFamily="18" charset="0"/>
                <a:ea typeface="宋体" panose="02010600030101010101" pitchFamily="2" charset="-122"/>
              </a:rPr>
              <a:t>2</a:t>
            </a:r>
            <a:r>
              <a:rPr lang="en-US" altLang="zh-CN" dirty="0">
                <a:solidFill>
                  <a:srgbClr val="000000"/>
                </a:solidFill>
                <a:latin typeface="Times New Roman" panose="02020603050405020304" pitchFamily="18" charset="0"/>
                <a:ea typeface="宋体" panose="02010600030101010101" pitchFamily="2" charset="-122"/>
              </a:rPr>
              <a:t> from the set of integers to the set of integers    </a:t>
            </a:r>
            <a:endParaRPr lang="en-US" altLang="zh-CN" dirty="0">
              <a:solidFill>
                <a:srgbClr val="FF0000"/>
              </a:solidFill>
              <a:latin typeface="Times New Roman" panose="02020603050405020304" pitchFamily="18" charset="0"/>
              <a:ea typeface="宋体" panose="02010600030101010101" pitchFamily="2" charset="-122"/>
            </a:endParaRPr>
          </a:p>
          <a:p>
            <a:pPr marL="742950" lvl="1" indent="-285750" algn="l" eaLnBrk="1" hangingPunct="1">
              <a:spcBef>
                <a:spcPct val="20000"/>
              </a:spcBef>
              <a:buClr>
                <a:srgbClr val="66FF33"/>
              </a:buClr>
              <a:buNone/>
            </a:pPr>
            <a:r>
              <a:rPr lang="en-US" altLang="zh-CN" i="1" dirty="0">
                <a:solidFill>
                  <a:srgbClr val="000000"/>
                </a:solidFill>
                <a:latin typeface="Times New Roman" panose="02020603050405020304" pitchFamily="18" charset="0"/>
                <a:ea typeface="宋体" panose="02010600030101010101" pitchFamily="2" charset="-122"/>
              </a:rPr>
              <a:t>f</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 x+</a:t>
            </a:r>
            <a:r>
              <a:rPr lang="en-US" altLang="zh-CN"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68" name="TextBox 67"/>
          <p:cNvSpPr txBox="1"/>
          <p:nvPr/>
        </p:nvSpPr>
        <p:spPr>
          <a:xfrm>
            <a:off x="9525000" y="4705350"/>
            <a:ext cx="642938" cy="937260"/>
          </a:xfrm>
          <a:prstGeom prst="rect">
            <a:avLst/>
          </a:prstGeom>
          <a:noFill/>
          <a:ln w="9525">
            <a:noFill/>
          </a:ln>
        </p:spPr>
        <p:txBody>
          <a:bodyPr>
            <a:spAutoFit/>
          </a:bodyPr>
          <a:lstStyle/>
          <a:p>
            <a:pPr>
              <a:buNone/>
            </a:pPr>
            <a:r>
              <a:rPr lang="en-US" altLang="zh-CN" sz="2200" dirty="0">
                <a:solidFill>
                  <a:srgbClr val="FF0000"/>
                </a:solidFill>
                <a:latin typeface="Times New Roman" panose="02020603050405020304" pitchFamily="18" charset="0"/>
                <a:cs typeface="Times New Roman" panose="02020603050405020304" pitchFamily="18" charset="0"/>
              </a:rPr>
              <a:t>X</a:t>
            </a:r>
          </a:p>
          <a:p>
            <a:pPr>
              <a:buNone/>
            </a:pPr>
            <a:r>
              <a:rPr lang="en-US" altLang="zh-CN" sz="22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2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55</a:t>
            </a:fld>
            <a:endParaRPr lang="zh-CN" altLang="en-US" sz="1400" b="0" dirty="0">
              <a:effectLst/>
              <a:latin typeface="Arial" panose="020B0604020202020204" pitchFamily="34" charset="0"/>
              <a:ea typeface="宋体" panose="02010600030101010101" pitchFamily="2" charset="-122"/>
            </a:endParaRPr>
          </a:p>
        </p:txBody>
      </p:sp>
      <p:sp>
        <p:nvSpPr>
          <p:cNvPr id="1479682" name="Text Box 2"/>
          <p:cNvSpPr txBox="1">
            <a:spLocks noChangeArrowheads="1"/>
          </p:cNvSpPr>
          <p:nvPr/>
        </p:nvSpPr>
        <p:spPr bwMode="auto">
          <a:xfrm>
            <a:off x="2133600" y="762000"/>
            <a:ext cx="8229600" cy="97726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a:solidFill>
                  <a:srgbClr val="FF9933"/>
                </a:solidFill>
                <a:effectLst/>
                <a:latin typeface="Times New Roman" panose="02020603050405020304" pitchFamily="18" charset="0"/>
                <a:ea typeface="宋体" panose="02010600030101010101" pitchFamily="2" charset="-122"/>
                <a:cs typeface="+mn-cs"/>
                <a:sym typeface="Symbol" panose="05050102010706020507" pitchFamily="18" charset="2"/>
              </a:rPr>
              <a:t>2) Onto Functions</a:t>
            </a:r>
          </a:p>
          <a:p>
            <a:pPr marR="0" algn="just" defTabSz="914400" eaLnBrk="1" hangingPunct="1">
              <a:spcBef>
                <a:spcPct val="40000"/>
              </a:spcBef>
              <a:buClrTx/>
              <a:buSzTx/>
              <a:buNone/>
              <a:defRPr/>
            </a:pP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A function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from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to </a:t>
            </a:r>
            <a:r>
              <a:rPr kumimoji="1" lang="en-US" altLang="zh-CN" i="1"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is called </a:t>
            </a:r>
            <a:r>
              <a:rPr kumimoji="1" lang="en-US" altLang="zh-CN" i="1" kern="1200" cap="none" spc="0" normalizeH="0" baseline="0" noProof="0">
                <a:solidFill>
                  <a:srgbClr val="0000CC"/>
                </a:solidFill>
                <a:effectLst/>
                <a:latin typeface="Times New Roman" panose="02020603050405020304" pitchFamily="18" charset="0"/>
                <a:ea typeface="宋体" panose="02010600030101010101" pitchFamily="2" charset="-122"/>
                <a:cs typeface="+mn-cs"/>
                <a:sym typeface="Symbol" panose="05050102010706020507" pitchFamily="18" charset="2"/>
              </a:rPr>
              <a:t>onto</a:t>
            </a:r>
            <a:r>
              <a:rPr kumimoji="1" lang="en-US" altLang="zh-CN" kern="1200" cap="none" spc="0" normalizeH="0" baseline="0" noProof="0">
                <a:effectLst/>
                <a:latin typeface="Times New Roman" panose="02020603050405020304" pitchFamily="18" charset="0"/>
                <a:ea typeface="宋体" panose="02010600030101010101" pitchFamily="2" charset="-122"/>
                <a:cs typeface="+mn-cs"/>
                <a:sym typeface="Symbol" panose="05050102010706020507" pitchFamily="18" charset="2"/>
              </a:rPr>
              <a:t>, or </a:t>
            </a:r>
            <a:r>
              <a:rPr kumimoji="1" lang="en-US" altLang="zh-CN" i="1" kern="1200" cap="none" spc="0" normalizeH="0" baseline="0" noProof="0">
                <a:solidFill>
                  <a:srgbClr val="0000CC"/>
                </a:solidFill>
                <a:effectLst/>
                <a:latin typeface="Times New Roman" panose="02020603050405020304" pitchFamily="18" charset="0"/>
                <a:ea typeface="宋体" panose="02010600030101010101" pitchFamily="2" charset="-122"/>
                <a:cs typeface="+mn-cs"/>
                <a:sym typeface="Symbol" panose="05050102010706020507" pitchFamily="18" charset="2"/>
              </a:rPr>
              <a:t>surjective</a:t>
            </a:r>
            <a:endParaRPr kumimoji="1" lang="en-US" altLang="zh-CN" kern="1200" cap="none" spc="0" normalizeH="0" baseline="0" noProof="0">
              <a:solidFill>
                <a:srgbClr val="0000CC"/>
              </a:solidFill>
              <a:effectLst/>
              <a:latin typeface="Times New Roman" panose="02020603050405020304" pitchFamily="18" charset="0"/>
              <a:ea typeface="黑体" panose="02010609060101010101" charset="-122"/>
              <a:cs typeface="+mn-cs"/>
              <a:sym typeface="Symbol" panose="05050102010706020507" pitchFamily="18" charset="2"/>
            </a:endParaRPr>
          </a:p>
        </p:txBody>
      </p:sp>
      <p:sp>
        <p:nvSpPr>
          <p:cNvPr id="1479684" name="Text Box 4"/>
          <p:cNvSpPr txBox="1">
            <a:spLocks noChangeArrowheads="1"/>
          </p:cNvSpPr>
          <p:nvPr/>
        </p:nvSpPr>
        <p:spPr bwMode="auto">
          <a:xfrm>
            <a:off x="2514600" y="2133600"/>
            <a:ext cx="7239000" cy="2379980"/>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3300"/>
                </a:solidFill>
                <a:effectLst/>
                <a:latin typeface="Times New Roman" panose="02020603050405020304" pitchFamily="18" charset="0"/>
                <a:ea typeface="黑体" panose="02010609060101010101" charset="-122"/>
                <a:cs typeface="+mn-cs"/>
                <a:sym typeface="Symbol" panose="05050102010706020507" pitchFamily="18" charset="2"/>
              </a:rPr>
              <a:t>Note:</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This means that for every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there must be an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such that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chemeClr val="tx1"/>
                </a:solidFill>
                <a:effectLst/>
                <a:uLnTx/>
                <a:uFillTx/>
                <a:latin typeface="Arial Black" panose="020B0A04020102020204" pitchFamily="34" charset="0"/>
                <a:ea typeface="黑体" panose="02010609060101010101" charset="-122"/>
                <a:cs typeface="+mn-cs"/>
                <a:sym typeface="Symbol" panose="05050102010706020507" pitchFamily="18" charset="2"/>
              </a:rPr>
              <a:t> </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Every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in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has a preimage.</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 function is called a </a:t>
            </a:r>
            <a:r>
              <a:rPr kumimoji="1"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surjection</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if it is onto.</a:t>
            </a:r>
          </a:p>
        </p:txBody>
      </p:sp>
      <p:sp>
        <p:nvSpPr>
          <p:cNvPr id="1479685" name="Text Box 5"/>
          <p:cNvSpPr txBox="1">
            <a:spLocks noChangeArrowheads="1"/>
          </p:cNvSpPr>
          <p:nvPr/>
        </p:nvSpPr>
        <p:spPr bwMode="auto">
          <a:xfrm>
            <a:off x="2286000" y="4186238"/>
            <a:ext cx="7467600" cy="42989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zh-CN" altLang="en-US" sz="2200" kern="1200" cap="none" spc="0" normalizeH="0" baseline="0" noProof="0" dirty="0">
                <a:effectLst/>
                <a:latin typeface="Times New Roman" panose="02020603050405020304" pitchFamily="18" charset="0"/>
                <a:ea typeface="黑体" panose="02010609060101010101" charset="-122"/>
                <a:cs typeface="+mn-cs"/>
                <a:sym typeface="Symbol" panose="05050102010706020507" pitchFamily="18" charset="2"/>
              </a:rPr>
              <a:t> </a:t>
            </a:r>
          </a:p>
        </p:txBody>
      </p:sp>
      <p:graphicFrame>
        <p:nvGraphicFramePr>
          <p:cNvPr id="3074" name="Object 6"/>
          <p:cNvGraphicFramePr>
            <a:graphicFrameLocks noChangeAspect="1"/>
          </p:cNvGraphicFramePr>
          <p:nvPr/>
        </p:nvGraphicFramePr>
        <p:xfrm>
          <a:off x="4164013" y="1752600"/>
          <a:ext cx="3262312" cy="428625"/>
        </p:xfrm>
        <a:graphic>
          <a:graphicData uri="http://schemas.openxmlformats.org/presentationml/2006/ole">
            <mc:AlternateContent xmlns:mc="http://schemas.openxmlformats.org/markup-compatibility/2006">
              <mc:Choice xmlns:v="urn:schemas-microsoft-com:vml" Requires="v">
                <p:oleObj spid="_x0000_s28703" r:id="rId4" imgW="1511300" imgH="203200" progId="Equation.3">
                  <p:embed/>
                </p:oleObj>
              </mc:Choice>
              <mc:Fallback>
                <p:oleObj r:id="rId4" imgW="1511300" imgH="203200" progId="Equation.3">
                  <p:embed/>
                  <p:pic>
                    <p:nvPicPr>
                      <p:cNvPr id="0" name="图片 3075"/>
                      <p:cNvPicPr/>
                      <p:nvPr/>
                    </p:nvPicPr>
                    <p:blipFill>
                      <a:blip r:embed="rId5"/>
                      <a:stretch>
                        <a:fillRect/>
                      </a:stretch>
                    </p:blipFill>
                    <p:spPr>
                      <a:xfrm>
                        <a:off x="4164013" y="1752600"/>
                        <a:ext cx="3262312" cy="428625"/>
                      </a:xfrm>
                      <a:prstGeom prst="rect">
                        <a:avLst/>
                      </a:prstGeom>
                      <a:noFill/>
                      <a:ln w="38100">
                        <a:noFill/>
                        <a:miter/>
                      </a:ln>
                    </p:spPr>
                  </p:pic>
                </p:oleObj>
              </mc:Fallback>
            </mc:AlternateContent>
          </a:graphicData>
        </a:graphic>
      </p:graphicFrame>
      <p:sp>
        <p:nvSpPr>
          <p:cNvPr id="3079" name="Text Box 33"/>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56</a:t>
            </a:fld>
            <a:endParaRPr lang="zh-CN" altLang="en-US" sz="1400" b="0" dirty="0">
              <a:latin typeface="Arial" panose="020B0604020202020204" pitchFamily="34" charset="0"/>
              <a:ea typeface="宋体" panose="02010600030101010101" pitchFamily="2" charset="-122"/>
            </a:endParaRPr>
          </a:p>
        </p:txBody>
      </p:sp>
      <p:sp>
        <p:nvSpPr>
          <p:cNvPr id="5131" name="Text Box 5"/>
          <p:cNvSpPr txBox="1">
            <a:spLocks noChangeArrowheads="1"/>
          </p:cNvSpPr>
          <p:nvPr/>
        </p:nvSpPr>
        <p:spPr bwMode="auto">
          <a:xfrm>
            <a:off x="1828800" y="609600"/>
            <a:ext cx="8305800" cy="1198880"/>
          </a:xfrm>
          <a:prstGeom prst="rect">
            <a:avLst/>
          </a:prstGeom>
          <a:noFill/>
          <a:ln w="9525">
            <a:noFill/>
            <a:miter lim="800000"/>
          </a:ln>
        </p:spPr>
        <p:txBody>
          <a:bodyPr>
            <a:spAutoFit/>
          </a:bodyPr>
          <a:lstStyle/>
          <a:p>
            <a:pPr marL="457200" marR="0" indent="-457200" algn="l" defTabSz="914400" eaLnBrk="1" hangingPunct="1">
              <a:spcBef>
                <a:spcPct val="20000"/>
              </a:spcBef>
              <a:buClrTx/>
              <a:buSzTx/>
              <a:buNone/>
              <a:defRPr/>
            </a:pPr>
            <a:r>
              <a:rPr kumimoji="1" lang="en-US" altLang="zh-CN"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sym typeface="Symbol" panose="05050102010706020507" pitchFamily="18" charset="2"/>
              </a:rPr>
              <a:t> </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Let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be the function from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kumimoji="1" lang="en-US" altLang="zh-CN"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to {1, 2, 3}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defined by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3,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2,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1, and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3.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Is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an onto function?</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4340" name="Text Box 11"/>
          <p:cNvSpPr txBox="1"/>
          <p:nvPr/>
        </p:nvSpPr>
        <p:spPr>
          <a:xfrm>
            <a:off x="7010400" y="14288"/>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2.1  Sets</a:t>
            </a:r>
          </a:p>
        </p:txBody>
      </p:sp>
      <p:sp>
        <p:nvSpPr>
          <p:cNvPr id="14341" name="矩形 64"/>
          <p:cNvSpPr/>
          <p:nvPr/>
        </p:nvSpPr>
        <p:spPr>
          <a:xfrm>
            <a:off x="1952625" y="3786188"/>
            <a:ext cx="7572375" cy="1346835"/>
          </a:xfrm>
          <a:prstGeom prst="rect">
            <a:avLst/>
          </a:prstGeom>
          <a:noFill/>
          <a:ln w="9525">
            <a:noFill/>
          </a:ln>
        </p:spPr>
        <p:txBody>
          <a:bodyPr>
            <a:spAutoFit/>
          </a:bodyPr>
          <a:lstStyle/>
          <a:p>
            <a:pPr marL="742950" lvl="1" indent="-285750" algn="l" eaLnBrk="1" hangingPunct="1">
              <a:spcBef>
                <a:spcPct val="20000"/>
              </a:spcBef>
              <a:buClr>
                <a:srgbClr val="66FF33"/>
              </a:buClr>
              <a:buNone/>
            </a:pPr>
            <a:r>
              <a:rPr lang="en-US" altLang="zh-CN" dirty="0">
                <a:solidFill>
                  <a:srgbClr val="000000"/>
                </a:solidFill>
                <a:latin typeface="Times New Roman" panose="02020603050405020304" pitchFamily="18" charset="0"/>
                <a:ea typeface="宋体" panose="02010600030101010101" pitchFamily="2" charset="-122"/>
              </a:rPr>
              <a:t>Questions:</a:t>
            </a:r>
          </a:p>
          <a:p>
            <a:pPr marL="742950" lvl="1" indent="-285750" algn="l" eaLnBrk="1" hangingPunct="1">
              <a:spcBef>
                <a:spcPct val="20000"/>
              </a:spcBef>
              <a:buClr>
                <a:srgbClr val="66FF33"/>
              </a:buClr>
              <a:buNone/>
            </a:pPr>
            <a:r>
              <a:rPr lang="en-US" altLang="zh-CN" i="1" dirty="0">
                <a:solidFill>
                  <a:srgbClr val="000000"/>
                </a:solidFill>
                <a:latin typeface="Times New Roman" panose="02020603050405020304" pitchFamily="18" charset="0"/>
                <a:ea typeface="宋体" panose="02010600030101010101" pitchFamily="2" charset="-122"/>
              </a:rPr>
              <a:t>f</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 x</a:t>
            </a:r>
            <a:r>
              <a:rPr lang="en-US" altLang="zh-CN" baseline="30000" dirty="0">
                <a:solidFill>
                  <a:srgbClr val="000000"/>
                </a:solidFill>
                <a:latin typeface="Times New Roman" panose="02020603050405020304" pitchFamily="18" charset="0"/>
                <a:ea typeface="宋体" panose="02010600030101010101" pitchFamily="2" charset="-122"/>
              </a:rPr>
              <a:t>2</a:t>
            </a:r>
            <a:r>
              <a:rPr lang="en-US" altLang="zh-CN" dirty="0">
                <a:solidFill>
                  <a:srgbClr val="000000"/>
                </a:solidFill>
                <a:latin typeface="Times New Roman" panose="02020603050405020304" pitchFamily="18" charset="0"/>
                <a:ea typeface="宋体" panose="02010600030101010101" pitchFamily="2" charset="-122"/>
              </a:rPr>
              <a:t> from the set of integers to the set of integers    </a:t>
            </a:r>
            <a:endParaRPr lang="en-US" altLang="zh-CN" dirty="0">
              <a:solidFill>
                <a:srgbClr val="FF0000"/>
              </a:solidFill>
              <a:latin typeface="Times New Roman" panose="02020603050405020304" pitchFamily="18" charset="0"/>
              <a:ea typeface="宋体" panose="02010600030101010101" pitchFamily="2" charset="-122"/>
            </a:endParaRPr>
          </a:p>
          <a:p>
            <a:pPr marL="742950" lvl="1" indent="-285750" algn="l" eaLnBrk="1" hangingPunct="1">
              <a:spcBef>
                <a:spcPct val="20000"/>
              </a:spcBef>
              <a:buClr>
                <a:srgbClr val="66FF33"/>
              </a:buClr>
              <a:buNone/>
            </a:pPr>
            <a:r>
              <a:rPr lang="en-US" altLang="zh-CN" i="1" dirty="0">
                <a:solidFill>
                  <a:srgbClr val="000000"/>
                </a:solidFill>
                <a:latin typeface="Times New Roman" panose="02020603050405020304" pitchFamily="18" charset="0"/>
                <a:ea typeface="宋体" panose="02010600030101010101" pitchFamily="2" charset="-122"/>
              </a:rPr>
              <a:t>f</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x</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 = x+</a:t>
            </a:r>
            <a:r>
              <a:rPr lang="en-US" altLang="zh-CN"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68" name="TextBox 67"/>
          <p:cNvSpPr txBox="1"/>
          <p:nvPr/>
        </p:nvSpPr>
        <p:spPr>
          <a:xfrm>
            <a:off x="9382125" y="4286250"/>
            <a:ext cx="642938" cy="937260"/>
          </a:xfrm>
          <a:prstGeom prst="rect">
            <a:avLst/>
          </a:prstGeom>
          <a:noFill/>
          <a:ln w="9525">
            <a:noFill/>
          </a:ln>
        </p:spPr>
        <p:txBody>
          <a:bodyPr>
            <a:spAutoFit/>
          </a:bodyPr>
          <a:lstStyle/>
          <a:p>
            <a:pPr>
              <a:buNone/>
            </a:pPr>
            <a:r>
              <a:rPr lang="en-US" altLang="zh-CN" sz="2200" dirty="0">
                <a:solidFill>
                  <a:srgbClr val="FF0000"/>
                </a:solidFill>
                <a:latin typeface="Times New Roman" panose="02020603050405020304" pitchFamily="18" charset="0"/>
                <a:cs typeface="Times New Roman" panose="02020603050405020304" pitchFamily="18" charset="0"/>
              </a:rPr>
              <a:t>X</a:t>
            </a:r>
          </a:p>
          <a:p>
            <a:pPr>
              <a:buNone/>
            </a:pPr>
            <a:r>
              <a:rPr lang="en-US" altLang="zh-CN" sz="22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200" dirty="0">
              <a:latin typeface="楷体_GB2312" pitchFamily="49" charset="-122"/>
            </a:endParaRPr>
          </a:p>
        </p:txBody>
      </p:sp>
      <p:grpSp>
        <p:nvGrpSpPr>
          <p:cNvPr id="14343" name="Group 7"/>
          <p:cNvGrpSpPr/>
          <p:nvPr/>
        </p:nvGrpSpPr>
        <p:grpSpPr>
          <a:xfrm>
            <a:off x="4667250" y="1643063"/>
            <a:ext cx="2786063" cy="1910953"/>
            <a:chOff x="2640" y="3264"/>
            <a:chExt cx="1008" cy="642"/>
          </a:xfrm>
        </p:grpSpPr>
        <p:grpSp>
          <p:nvGrpSpPr>
            <p:cNvPr id="14344" name="Group 8"/>
            <p:cNvGrpSpPr/>
            <p:nvPr/>
          </p:nvGrpSpPr>
          <p:grpSpPr>
            <a:xfrm>
              <a:off x="2640" y="3300"/>
              <a:ext cx="288" cy="153"/>
              <a:chOff x="1680" y="3396"/>
              <a:chExt cx="288" cy="153"/>
            </a:xfrm>
          </p:grpSpPr>
          <p:sp>
            <p:nvSpPr>
              <p:cNvPr id="14367" name="Oval 9"/>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68" name="Text Box 10"/>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a</a:t>
                </a:r>
              </a:p>
            </p:txBody>
          </p:sp>
        </p:grpSp>
        <p:grpSp>
          <p:nvGrpSpPr>
            <p:cNvPr id="14345" name="Group 11"/>
            <p:cNvGrpSpPr/>
            <p:nvPr/>
          </p:nvGrpSpPr>
          <p:grpSpPr>
            <a:xfrm>
              <a:off x="2640" y="3456"/>
              <a:ext cx="288" cy="153"/>
              <a:chOff x="1680" y="3396"/>
              <a:chExt cx="288" cy="153"/>
            </a:xfrm>
          </p:grpSpPr>
          <p:sp>
            <p:nvSpPr>
              <p:cNvPr id="14365" name="Oval 12"/>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66" name="Text Box 13"/>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b</a:t>
                </a:r>
              </a:p>
            </p:txBody>
          </p:sp>
        </p:grpSp>
        <p:grpSp>
          <p:nvGrpSpPr>
            <p:cNvPr id="14346" name="Group 14"/>
            <p:cNvGrpSpPr/>
            <p:nvPr/>
          </p:nvGrpSpPr>
          <p:grpSpPr>
            <a:xfrm>
              <a:off x="2640" y="3609"/>
              <a:ext cx="288" cy="153"/>
              <a:chOff x="1680" y="3396"/>
              <a:chExt cx="288" cy="153"/>
            </a:xfrm>
          </p:grpSpPr>
          <p:sp>
            <p:nvSpPr>
              <p:cNvPr id="14363" name="Oval 15"/>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64" name="Text Box 16"/>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c</a:t>
                </a:r>
              </a:p>
            </p:txBody>
          </p:sp>
        </p:grpSp>
        <p:grpSp>
          <p:nvGrpSpPr>
            <p:cNvPr id="14347" name="Group 17"/>
            <p:cNvGrpSpPr/>
            <p:nvPr/>
          </p:nvGrpSpPr>
          <p:grpSpPr>
            <a:xfrm>
              <a:off x="2640" y="3753"/>
              <a:ext cx="288" cy="153"/>
              <a:chOff x="1680" y="3396"/>
              <a:chExt cx="288" cy="153"/>
            </a:xfrm>
          </p:grpSpPr>
          <p:sp>
            <p:nvSpPr>
              <p:cNvPr id="14361" name="Oval 18"/>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62" name="Text Box 19"/>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d</a:t>
                </a:r>
              </a:p>
            </p:txBody>
          </p:sp>
        </p:grpSp>
        <p:grpSp>
          <p:nvGrpSpPr>
            <p:cNvPr id="14348" name="Group 20"/>
            <p:cNvGrpSpPr/>
            <p:nvPr/>
          </p:nvGrpSpPr>
          <p:grpSpPr>
            <a:xfrm>
              <a:off x="3360" y="3264"/>
              <a:ext cx="288" cy="153"/>
              <a:chOff x="1680" y="3396"/>
              <a:chExt cx="288" cy="153"/>
            </a:xfrm>
          </p:grpSpPr>
          <p:sp>
            <p:nvSpPr>
              <p:cNvPr id="14359" name="Oval 21"/>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60" name="Text Box 22"/>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1</a:t>
                </a:r>
              </a:p>
            </p:txBody>
          </p:sp>
        </p:grpSp>
        <p:grpSp>
          <p:nvGrpSpPr>
            <p:cNvPr id="14349" name="Group 23"/>
            <p:cNvGrpSpPr/>
            <p:nvPr/>
          </p:nvGrpSpPr>
          <p:grpSpPr>
            <a:xfrm>
              <a:off x="3360" y="3513"/>
              <a:ext cx="288" cy="153"/>
              <a:chOff x="1680" y="3396"/>
              <a:chExt cx="288" cy="153"/>
            </a:xfrm>
          </p:grpSpPr>
          <p:sp>
            <p:nvSpPr>
              <p:cNvPr id="14357" name="Oval 24"/>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58" name="Text Box 25"/>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2</a:t>
                </a:r>
              </a:p>
            </p:txBody>
          </p:sp>
        </p:grpSp>
        <p:grpSp>
          <p:nvGrpSpPr>
            <p:cNvPr id="14350" name="Group 26"/>
            <p:cNvGrpSpPr/>
            <p:nvPr/>
          </p:nvGrpSpPr>
          <p:grpSpPr>
            <a:xfrm>
              <a:off x="3360" y="3753"/>
              <a:ext cx="288" cy="153"/>
              <a:chOff x="1680" y="3396"/>
              <a:chExt cx="288" cy="153"/>
            </a:xfrm>
          </p:grpSpPr>
          <p:sp>
            <p:nvSpPr>
              <p:cNvPr id="14355" name="Oval 27"/>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4356" name="Text Box 28"/>
              <p:cNvSpPr txBox="1"/>
              <p:nvPr/>
            </p:nvSpPr>
            <p:spPr>
              <a:xfrm>
                <a:off x="1728" y="3396"/>
                <a:ext cx="240" cy="124"/>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3</a:t>
                </a:r>
              </a:p>
            </p:txBody>
          </p:sp>
        </p:grpSp>
        <p:sp>
          <p:nvSpPr>
            <p:cNvPr id="14351" name="Line 29"/>
            <p:cNvSpPr/>
            <p:nvPr/>
          </p:nvSpPr>
          <p:spPr>
            <a:xfrm>
              <a:off x="2688" y="3456"/>
              <a:ext cx="663" cy="441"/>
            </a:xfrm>
            <a:prstGeom prst="line">
              <a:avLst/>
            </a:prstGeom>
            <a:ln w="9525" cap="flat" cmpd="sng">
              <a:solidFill>
                <a:schemeClr val="tx1"/>
              </a:solidFill>
              <a:prstDash val="solid"/>
              <a:headEnd type="none" w="med" len="med"/>
              <a:tailEnd type="triangle" w="med" len="med"/>
            </a:ln>
          </p:spPr>
        </p:sp>
        <p:sp>
          <p:nvSpPr>
            <p:cNvPr id="14352" name="Line 30"/>
            <p:cNvSpPr/>
            <p:nvPr/>
          </p:nvSpPr>
          <p:spPr>
            <a:xfrm>
              <a:off x="2688" y="3600"/>
              <a:ext cx="672" cy="48"/>
            </a:xfrm>
            <a:prstGeom prst="line">
              <a:avLst/>
            </a:prstGeom>
            <a:ln w="9525" cap="flat" cmpd="sng">
              <a:solidFill>
                <a:schemeClr val="tx1"/>
              </a:solidFill>
              <a:prstDash val="solid"/>
              <a:headEnd type="none" w="med" len="med"/>
              <a:tailEnd type="triangle" w="med" len="med"/>
            </a:ln>
          </p:spPr>
        </p:sp>
        <p:sp>
          <p:nvSpPr>
            <p:cNvPr id="14353" name="Line 31"/>
            <p:cNvSpPr/>
            <p:nvPr/>
          </p:nvSpPr>
          <p:spPr>
            <a:xfrm flipV="1">
              <a:off x="2688" y="3408"/>
              <a:ext cx="672" cy="336"/>
            </a:xfrm>
            <a:prstGeom prst="line">
              <a:avLst/>
            </a:prstGeom>
            <a:ln w="9525" cap="flat" cmpd="sng">
              <a:solidFill>
                <a:schemeClr val="tx1"/>
              </a:solidFill>
              <a:prstDash val="solid"/>
              <a:headEnd type="none" w="med" len="med"/>
              <a:tailEnd type="triangle" w="med" len="med"/>
            </a:ln>
          </p:spPr>
        </p:sp>
        <p:sp>
          <p:nvSpPr>
            <p:cNvPr id="14354" name="Line 32"/>
            <p:cNvSpPr/>
            <p:nvPr/>
          </p:nvSpPr>
          <p:spPr>
            <a:xfrm>
              <a:off x="2688" y="3888"/>
              <a:ext cx="672"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57</a:t>
            </a:fld>
            <a:endParaRPr lang="zh-CN" altLang="en-US" sz="1400" b="0" dirty="0">
              <a:latin typeface="Arial" panose="020B0604020202020204" pitchFamily="34" charset="0"/>
              <a:ea typeface="宋体" panose="02010600030101010101" pitchFamily="2" charset="-122"/>
            </a:endParaRPr>
          </a:p>
        </p:txBody>
      </p:sp>
      <p:sp>
        <p:nvSpPr>
          <p:cNvPr id="1481730" name="Text Box 2"/>
          <p:cNvSpPr txBox="1">
            <a:spLocks noChangeArrowheads="1"/>
          </p:cNvSpPr>
          <p:nvPr/>
        </p:nvSpPr>
        <p:spPr bwMode="auto">
          <a:xfrm>
            <a:off x="2133600" y="762000"/>
            <a:ext cx="8229600" cy="134683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9933"/>
                </a:solidFill>
                <a:latin typeface="Times New Roman" panose="02020603050405020304" pitchFamily="18" charset="0"/>
                <a:ea typeface="宋体" panose="02010600030101010101" pitchFamily="2" charset="-122"/>
                <a:cs typeface="+mn-cs"/>
                <a:sym typeface="Symbol" panose="05050102010706020507" pitchFamily="18" charset="2"/>
              </a:rPr>
              <a:t>3)  One-to-one Correspondence  Functions</a:t>
            </a:r>
          </a:p>
          <a:p>
            <a:pPr marR="0" algn="just" defTabSz="914400" eaLnBrk="1" hangingPunct="1">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The function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is a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one-to-one</a:t>
            </a:r>
            <a:r>
              <a:rPr kumimoji="1" lang="en-US" altLang="zh-CN" i="1" kern="1200" cap="none" spc="0" normalizeH="0" baseline="0" noProof="0" dirty="0">
                <a:solidFill>
                  <a:srgbClr val="008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correspondence</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or a</a:t>
            </a:r>
            <a:r>
              <a:rPr kumimoji="1" lang="en-US" altLang="zh-CN" i="1" kern="1200" cap="none" spc="0" normalizeH="0" baseline="0" noProof="0" dirty="0">
                <a:solidFill>
                  <a:srgbClr val="008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bijection</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if it is both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one-to-one</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and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onto</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481732" name="Text Box 4"/>
          <p:cNvSpPr txBox="1">
            <a:spLocks noChangeArrowheads="1"/>
          </p:cNvSpPr>
          <p:nvPr/>
        </p:nvSpPr>
        <p:spPr bwMode="auto">
          <a:xfrm>
            <a:off x="2452688" y="3786188"/>
            <a:ext cx="7239000" cy="1715770"/>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3300"/>
                </a:solidFill>
                <a:latin typeface="Times New Roman" panose="02020603050405020304" pitchFamily="18" charset="0"/>
                <a:ea typeface="黑体" panose="02010609060101010101" charset="-122"/>
                <a:cs typeface="+mn-cs"/>
                <a:sym typeface="Symbol" panose="05050102010706020507" pitchFamily="18" charset="2"/>
              </a:rPr>
              <a:t>Note:</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Whenever there is a bijection from </a:t>
            </a:r>
            <a:r>
              <a:rPr kumimoji="1" lang="en-US" altLang="zh-CN"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to </a:t>
            </a:r>
            <a:r>
              <a:rPr kumimoji="1" lang="en-US" altLang="zh-CN"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the two sets must have the same number of elements or the same </a:t>
            </a:r>
            <a:r>
              <a:rPr kumimoji="1" lang="en-US" altLang="zh-CN" sz="2400" b="1" i="1"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cardinality</a:t>
            </a:r>
            <a:r>
              <a:rPr kumimoji="1" lang="en-US" altLang="zh-CN"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481733" name="Text Box 5"/>
          <p:cNvSpPr txBox="1">
            <a:spLocks noChangeArrowheads="1"/>
          </p:cNvSpPr>
          <p:nvPr/>
        </p:nvSpPr>
        <p:spPr bwMode="auto">
          <a:xfrm>
            <a:off x="2457450" y="2205038"/>
            <a:ext cx="7239000" cy="46037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a:latin typeface="Times New Roman" panose="02020603050405020304" pitchFamily="18" charset="0"/>
                <a:ea typeface="黑体" panose="02010609060101010101" charset="-122"/>
                <a:cs typeface="+mn-cs"/>
                <a:sym typeface="Symbol" panose="05050102010706020507" pitchFamily="18" charset="2"/>
              </a:rPr>
              <a:t>For example,</a:t>
            </a:r>
            <a:endPar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15366" name="Group 6"/>
          <p:cNvGrpSpPr/>
          <p:nvPr/>
        </p:nvGrpSpPr>
        <p:grpSpPr>
          <a:xfrm>
            <a:off x="5232400" y="2646363"/>
            <a:ext cx="1600200" cy="1144588"/>
            <a:chOff x="2336" y="1570"/>
            <a:chExt cx="1008" cy="721"/>
          </a:xfrm>
        </p:grpSpPr>
        <p:grpSp>
          <p:nvGrpSpPr>
            <p:cNvPr id="15368" name="Group 7"/>
            <p:cNvGrpSpPr/>
            <p:nvPr/>
          </p:nvGrpSpPr>
          <p:grpSpPr>
            <a:xfrm>
              <a:off x="2336" y="1606"/>
              <a:ext cx="288" cy="232"/>
              <a:chOff x="1680" y="3396"/>
              <a:chExt cx="288" cy="232"/>
            </a:xfrm>
          </p:grpSpPr>
          <p:sp>
            <p:nvSpPr>
              <p:cNvPr id="15387" name="Oval 8"/>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88" name="Text Box 9"/>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a</a:t>
                </a:r>
              </a:p>
            </p:txBody>
          </p:sp>
        </p:grpSp>
        <p:grpSp>
          <p:nvGrpSpPr>
            <p:cNvPr id="15369" name="Group 10"/>
            <p:cNvGrpSpPr/>
            <p:nvPr/>
          </p:nvGrpSpPr>
          <p:grpSpPr>
            <a:xfrm>
              <a:off x="2336" y="1762"/>
              <a:ext cx="288" cy="232"/>
              <a:chOff x="1680" y="3396"/>
              <a:chExt cx="288" cy="232"/>
            </a:xfrm>
          </p:grpSpPr>
          <p:sp>
            <p:nvSpPr>
              <p:cNvPr id="15385" name="Oval 11"/>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86" name="Text Box 12"/>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b</a:t>
                </a:r>
              </a:p>
            </p:txBody>
          </p:sp>
        </p:grpSp>
        <p:grpSp>
          <p:nvGrpSpPr>
            <p:cNvPr id="15370" name="Group 13"/>
            <p:cNvGrpSpPr/>
            <p:nvPr/>
          </p:nvGrpSpPr>
          <p:grpSpPr>
            <a:xfrm>
              <a:off x="2336" y="1915"/>
              <a:ext cx="288" cy="232"/>
              <a:chOff x="1680" y="3396"/>
              <a:chExt cx="288" cy="232"/>
            </a:xfrm>
          </p:grpSpPr>
          <p:sp>
            <p:nvSpPr>
              <p:cNvPr id="15383" name="Oval 14"/>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84" name="Text Box 15"/>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i="1" dirty="0">
                    <a:latin typeface="Times New Roman" panose="02020603050405020304" pitchFamily="18" charset="0"/>
                    <a:ea typeface="宋体" panose="02010600030101010101" pitchFamily="2" charset="-122"/>
                  </a:rPr>
                  <a:t>c</a:t>
                </a:r>
              </a:p>
            </p:txBody>
          </p:sp>
        </p:grpSp>
        <p:grpSp>
          <p:nvGrpSpPr>
            <p:cNvPr id="15371" name="Group 16"/>
            <p:cNvGrpSpPr/>
            <p:nvPr/>
          </p:nvGrpSpPr>
          <p:grpSpPr>
            <a:xfrm>
              <a:off x="3056" y="1570"/>
              <a:ext cx="288" cy="232"/>
              <a:chOff x="1680" y="3396"/>
              <a:chExt cx="288" cy="232"/>
            </a:xfrm>
          </p:grpSpPr>
          <p:sp>
            <p:nvSpPr>
              <p:cNvPr id="15381" name="Oval 17"/>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82" name="Text Box 18"/>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1</a:t>
                </a:r>
              </a:p>
            </p:txBody>
          </p:sp>
        </p:grpSp>
        <p:grpSp>
          <p:nvGrpSpPr>
            <p:cNvPr id="15372" name="Group 19"/>
            <p:cNvGrpSpPr/>
            <p:nvPr/>
          </p:nvGrpSpPr>
          <p:grpSpPr>
            <a:xfrm>
              <a:off x="3056" y="1819"/>
              <a:ext cx="288" cy="232"/>
              <a:chOff x="1680" y="3396"/>
              <a:chExt cx="288" cy="232"/>
            </a:xfrm>
          </p:grpSpPr>
          <p:sp>
            <p:nvSpPr>
              <p:cNvPr id="15379" name="Oval 20"/>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80" name="Text Box 21"/>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2</a:t>
                </a:r>
              </a:p>
            </p:txBody>
          </p:sp>
        </p:grpSp>
        <p:grpSp>
          <p:nvGrpSpPr>
            <p:cNvPr id="15373" name="Group 22"/>
            <p:cNvGrpSpPr/>
            <p:nvPr/>
          </p:nvGrpSpPr>
          <p:grpSpPr>
            <a:xfrm>
              <a:off x="3056" y="2059"/>
              <a:ext cx="288" cy="232"/>
              <a:chOff x="1680" y="3396"/>
              <a:chExt cx="288" cy="232"/>
            </a:xfrm>
          </p:grpSpPr>
          <p:sp>
            <p:nvSpPr>
              <p:cNvPr id="15377" name="Oval 23"/>
              <p:cNvSpPr>
                <a:spLocks noChangeAspect="1"/>
              </p:cNvSpPr>
              <p:nvPr/>
            </p:nvSpPr>
            <p:spPr>
              <a:xfrm>
                <a:off x="1680" y="35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p>
                <a:endParaRPr lang="zh-CN" altLang="en-US" dirty="0">
                  <a:latin typeface="楷体_GB2312" pitchFamily="49" charset="-122"/>
                </a:endParaRPr>
              </a:p>
            </p:txBody>
          </p:sp>
          <p:sp>
            <p:nvSpPr>
              <p:cNvPr id="15378" name="Text Box 24"/>
              <p:cNvSpPr txBox="1"/>
              <p:nvPr/>
            </p:nvSpPr>
            <p:spPr>
              <a:xfrm>
                <a:off x="1728" y="3396"/>
                <a:ext cx="240" cy="232"/>
              </a:xfrm>
              <a:prstGeom prst="rect">
                <a:avLst/>
              </a:prstGeom>
              <a:noFill/>
              <a:ln w="9525">
                <a:noFill/>
              </a:ln>
            </p:spPr>
            <p:txBody>
              <a:bodyPr>
                <a:spAutoFit/>
              </a:bodyPr>
              <a:lstStyle/>
              <a:p>
                <a:pPr algn="l" eaLnBrk="1" hangingPunct="1">
                  <a:buFontTx/>
                  <a:buNone/>
                </a:pPr>
                <a:r>
                  <a:rPr lang="en-US" altLang="zh-CN" sz="1800" b="0" dirty="0">
                    <a:latin typeface="Times New Roman" panose="02020603050405020304" pitchFamily="18" charset="0"/>
                    <a:ea typeface="宋体" panose="02010600030101010101" pitchFamily="2" charset="-122"/>
                  </a:rPr>
                  <a:t>3</a:t>
                </a:r>
              </a:p>
            </p:txBody>
          </p:sp>
        </p:grpSp>
        <p:sp>
          <p:nvSpPr>
            <p:cNvPr id="15374" name="Line 25"/>
            <p:cNvSpPr/>
            <p:nvPr/>
          </p:nvSpPr>
          <p:spPr>
            <a:xfrm>
              <a:off x="2384" y="1762"/>
              <a:ext cx="663" cy="441"/>
            </a:xfrm>
            <a:prstGeom prst="line">
              <a:avLst/>
            </a:prstGeom>
            <a:ln w="9525" cap="flat" cmpd="sng">
              <a:solidFill>
                <a:schemeClr val="tx1"/>
              </a:solidFill>
              <a:prstDash val="solid"/>
              <a:headEnd type="none" w="med" len="med"/>
              <a:tailEnd type="triangle" w="med" len="med"/>
            </a:ln>
          </p:spPr>
        </p:sp>
        <p:sp>
          <p:nvSpPr>
            <p:cNvPr id="15375" name="Line 26"/>
            <p:cNvSpPr/>
            <p:nvPr/>
          </p:nvSpPr>
          <p:spPr>
            <a:xfrm>
              <a:off x="2384" y="1906"/>
              <a:ext cx="672" cy="48"/>
            </a:xfrm>
            <a:prstGeom prst="line">
              <a:avLst/>
            </a:prstGeom>
            <a:ln w="9525" cap="flat" cmpd="sng">
              <a:solidFill>
                <a:schemeClr val="tx1"/>
              </a:solidFill>
              <a:prstDash val="solid"/>
              <a:headEnd type="none" w="med" len="med"/>
              <a:tailEnd type="triangle" w="med" len="med"/>
            </a:ln>
          </p:spPr>
        </p:sp>
        <p:sp>
          <p:nvSpPr>
            <p:cNvPr id="15376" name="Line 27"/>
            <p:cNvSpPr/>
            <p:nvPr/>
          </p:nvSpPr>
          <p:spPr>
            <a:xfrm flipV="1">
              <a:off x="2384" y="1714"/>
              <a:ext cx="672" cy="336"/>
            </a:xfrm>
            <a:prstGeom prst="line">
              <a:avLst/>
            </a:prstGeom>
            <a:ln w="9525" cap="flat" cmpd="sng">
              <a:solidFill>
                <a:schemeClr val="tx1"/>
              </a:solidFill>
              <a:prstDash val="solid"/>
              <a:headEnd type="none" w="med" len="med"/>
              <a:tailEnd type="triangle" w="med" len="med"/>
            </a:ln>
          </p:spPr>
        </p:sp>
      </p:grpSp>
      <p:sp>
        <p:nvSpPr>
          <p:cNvPr id="15367" name="Text Box 28"/>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50" y="908050"/>
            <a:ext cx="8229600" cy="1143000"/>
          </a:xfrm>
        </p:spPr>
        <p:txBody>
          <a:bodyPr>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0" cap="none" spc="0" normalizeH="0" baseline="0" noProof="0" dirty="0">
                <a:ln>
                  <a:noFill/>
                </a:ln>
                <a:solidFill>
                  <a:srgbClr val="003366"/>
                </a:solidFill>
                <a:effectLst/>
                <a:uLnTx/>
                <a:uFillTx/>
                <a:latin typeface="+mj-lt"/>
                <a:ea typeface="+mj-ea"/>
                <a:cs typeface="+mj-cs"/>
              </a:rPr>
              <a:t>Showing that </a:t>
            </a:r>
            <a:r>
              <a:rPr kumimoji="0" lang="en-US" sz="4000" b="1" i="1" u="none" strike="noStrike" kern="0" cap="none" spc="0" normalizeH="0" baseline="0" noProof="0" dirty="0">
                <a:ln>
                  <a:noFill/>
                </a:ln>
                <a:solidFill>
                  <a:srgbClr val="003366"/>
                </a:solidFill>
                <a:effectLst/>
                <a:uLnTx/>
                <a:uFillTx/>
                <a:latin typeface="+mj-lt"/>
                <a:ea typeface="+mj-ea"/>
                <a:cs typeface="+mj-cs"/>
              </a:rPr>
              <a:t>f</a:t>
            </a:r>
            <a:r>
              <a:rPr kumimoji="0" lang="en-US" sz="4000" b="1" i="0" u="none" strike="noStrike" kern="0" cap="none" spc="0" normalizeH="0" baseline="0" noProof="0" dirty="0">
                <a:ln>
                  <a:noFill/>
                </a:ln>
                <a:solidFill>
                  <a:srgbClr val="003366"/>
                </a:solidFill>
                <a:effectLst/>
                <a:uLnTx/>
                <a:uFillTx/>
                <a:latin typeface="+mj-lt"/>
                <a:ea typeface="+mj-ea"/>
                <a:cs typeface="+mj-cs"/>
              </a:rPr>
              <a:t> is one-to-one or onto</a:t>
            </a:r>
          </a:p>
        </p:txBody>
      </p:sp>
      <p:pic>
        <p:nvPicPr>
          <p:cNvPr id="17411" name="Content Placeholder 3" descr="Rosen_page_145_screen.jpg"/>
          <p:cNvPicPr>
            <a:picLocks noGrp="1" noChangeAspect="1"/>
          </p:cNvPicPr>
          <p:nvPr>
            <p:ph idx="1"/>
          </p:nvPr>
        </p:nvPicPr>
        <p:blipFill>
          <a:blip r:embed="rId2"/>
          <a:stretch>
            <a:fillRect/>
          </a:stretch>
        </p:blipFill>
        <p:spPr>
          <a:xfrm>
            <a:off x="551815" y="1844675"/>
            <a:ext cx="11158220" cy="4240530"/>
          </a:xfr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effectLst/>
                <a:latin typeface="Arial" panose="020B0604020202020204" pitchFamily="34" charset="0"/>
                <a:ea typeface="宋体" panose="02010600030101010101" pitchFamily="2" charset="-122"/>
              </a:rPr>
              <a:t>59</a:t>
            </a:fld>
            <a:endParaRPr lang="zh-CN" altLang="en-US" sz="1400" b="0" dirty="0">
              <a:effectLst/>
              <a:latin typeface="Arial" panose="020B0604020202020204" pitchFamily="34" charset="0"/>
              <a:ea typeface="宋体" panose="02010600030101010101" pitchFamily="2" charset="-122"/>
            </a:endParaRPr>
          </a:p>
        </p:txBody>
      </p:sp>
      <p:sp>
        <p:nvSpPr>
          <p:cNvPr id="1483778" name="Text Box 2"/>
          <p:cNvSpPr txBox="1">
            <a:spLocks noChangeArrowheads="1"/>
          </p:cNvSpPr>
          <p:nvPr/>
        </p:nvSpPr>
        <p:spPr bwMode="auto">
          <a:xfrm>
            <a:off x="479425" y="548640"/>
            <a:ext cx="48672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dirty="0">
                <a:solidFill>
                  <a:srgbClr val="000099"/>
                </a:solidFill>
                <a:effectLst/>
                <a:latin typeface="Times New Roman" panose="02020603050405020304" pitchFamily="18" charset="0"/>
                <a:ea typeface="宋体" panose="02010600030101010101" pitchFamily="2" charset="-122"/>
                <a:cs typeface="+mn-cs"/>
              </a:rPr>
              <a:t>Monotonic Functions</a:t>
            </a:r>
            <a:r>
              <a:rPr kumimoji="1" lang="en-US" altLang="zh-CN" kern="1200" cap="none" spc="0" normalizeH="0" baseline="0" noProof="0" dirty="0">
                <a:solidFill>
                  <a:schemeClr val="hlink"/>
                </a:solidFill>
                <a:effectLst/>
                <a:latin typeface="Times New Roman" panose="02020603050405020304" pitchFamily="18" charset="0"/>
                <a:ea typeface="宋体" panose="02010600030101010101" pitchFamily="2" charset="-122"/>
                <a:cs typeface="+mn-cs"/>
              </a:rPr>
              <a:t> </a:t>
            </a:r>
          </a:p>
        </p:txBody>
      </p:sp>
      <p:sp>
        <p:nvSpPr>
          <p:cNvPr id="4102" name="Line 3"/>
          <p:cNvSpPr/>
          <p:nvPr/>
        </p:nvSpPr>
        <p:spPr>
          <a:xfrm>
            <a:off x="479425" y="1111885"/>
            <a:ext cx="2720975" cy="0"/>
          </a:xfrm>
          <a:prstGeom prst="line">
            <a:avLst/>
          </a:prstGeom>
          <a:ln w="38100" cap="flat" cmpd="sng">
            <a:solidFill>
              <a:srgbClr val="FF9900"/>
            </a:solidFill>
            <a:prstDash val="solid"/>
            <a:headEnd type="none" w="med" len="med"/>
            <a:tailEnd type="none" w="med" len="med"/>
          </a:ln>
        </p:spPr>
      </p:sp>
      <p:sp>
        <p:nvSpPr>
          <p:cNvPr id="1483780" name="Text Box 4"/>
          <p:cNvSpPr txBox="1">
            <a:spLocks noChangeArrowheads="1"/>
          </p:cNvSpPr>
          <p:nvPr/>
        </p:nvSpPr>
        <p:spPr bwMode="auto">
          <a:xfrm>
            <a:off x="2135823" y="2276158"/>
            <a:ext cx="8229600" cy="2675890"/>
          </a:xfrm>
          <a:prstGeom prst="rect">
            <a:avLst/>
          </a:prstGeom>
          <a:noFill/>
          <a:ln w="9525">
            <a:noFill/>
            <a:miter lim="800000"/>
          </a:ln>
          <a:effectLst/>
        </p:spPr>
        <p:txBody>
          <a:bodyPr>
            <a:spAutoFit/>
          </a:bodyPr>
          <a:lstStyle/>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monotonic function </a:t>
            </a:r>
            <a:r>
              <a:rPr kumimoji="1" lang="en-US" altLang="zh-CN" i="1"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0" noProof="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is</a:t>
            </a:r>
          </a:p>
          <a:p>
            <a:pPr marL="742950" marR="0" lvl="1" indent="-285750" algn="l" defTabSz="914400" rtl="0" eaLnBrk="1" fontAlgn="base" latinLnBrk="0" hangingPunct="1">
              <a:lnSpc>
                <a:spcPct val="100000"/>
              </a:lnSpc>
              <a:spcBef>
                <a:spcPct val="20000"/>
              </a:spcBef>
              <a:spcAft>
                <a:spcPct val="0"/>
              </a:spcAft>
              <a:buClr>
                <a:srgbClr val="66FF33"/>
              </a:buClr>
              <a:buSzTx/>
              <a:buFont typeface="Wingdings" panose="05000000000000000000" pitchFamily="2" charset="2"/>
              <a:buChar char="§"/>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either </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monotonically </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strictly</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increasing</a:t>
            </a:r>
          </a:p>
          <a:p>
            <a:pPr marL="742950" marR="0" lvl="1" indent="-285750" algn="l" defTabSz="914400" rtl="0" eaLnBrk="1" fontAlgn="base" latinLnBrk="0" hangingPunct="1">
              <a:lnSpc>
                <a:spcPct val="100000"/>
              </a:lnSpc>
              <a:spcBef>
                <a:spcPct val="20000"/>
              </a:spcBef>
              <a:spcAft>
                <a:spcPct val="0"/>
              </a:spcAft>
              <a:buClr>
                <a:srgbClr val="66FF33"/>
              </a:buClr>
              <a:buSzTx/>
              <a:buFont typeface="Wingdings" panose="05000000000000000000" pitchFamily="2" charset="2"/>
              <a:buNone/>
              <a:defRPr/>
            </a:pP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742950" marR="0" lvl="1" indent="-285750" algn="l" defTabSz="914400" rtl="0" eaLnBrk="1" fontAlgn="base" latinLnBrk="0" hangingPunct="1">
              <a:lnSpc>
                <a:spcPct val="100000"/>
              </a:lnSpc>
              <a:spcBef>
                <a:spcPct val="20000"/>
              </a:spcBef>
              <a:spcAft>
                <a:spcPct val="0"/>
              </a:spcAft>
              <a:buClr>
                <a:srgbClr val="66FF33"/>
              </a:buClr>
              <a:buSzTx/>
              <a:buFont typeface="Wingdings" panose="05000000000000000000" pitchFamily="2" charset="2"/>
              <a:buChar char="§"/>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or </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monotonically </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strictly</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decreasing</a:t>
            </a:r>
          </a:p>
          <a:p>
            <a:pPr marL="742950" marR="0" lvl="1" indent="-285750" algn="l" defTabSz="914400" rtl="0" eaLnBrk="1" fontAlgn="base" latinLnBrk="0" hangingPunct="1">
              <a:lnSpc>
                <a:spcPct val="100000"/>
              </a:lnSpc>
              <a:spcBef>
                <a:spcPct val="20000"/>
              </a:spcBef>
              <a:spcAft>
                <a:spcPct val="0"/>
              </a:spcAft>
              <a:buClr>
                <a:srgbClr val="66FF33"/>
              </a:buClr>
              <a:buSzTx/>
              <a:buFont typeface="Wingdings" panose="05000000000000000000" pitchFamily="2" charset="2"/>
              <a:buNone/>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eaLnBrk="1" hangingPunct="1">
              <a:spcBef>
                <a:spcPct val="40000"/>
              </a:spcBef>
              <a:buClrTx/>
              <a:buSzTx/>
              <a:buNone/>
              <a:defRPr/>
            </a:pPr>
            <a:endParaRPr kumimoji="1" lang="en-US" altLang="zh-CN" kern="1200" cap="none" spc="0" normalizeH="0" baseline="0" noProof="0" dirty="0">
              <a:effectLst/>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endParaRPr>
          </a:p>
        </p:txBody>
      </p:sp>
      <p:sp>
        <p:nvSpPr>
          <p:cNvPr id="4104" name="Text Box 7"/>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effectLst/>
                <a:latin typeface="Times New Roman" panose="02020603050405020304" pitchFamily="18" charset="0"/>
                <a:ea typeface="宋体" panose="02010600030101010101" pitchFamily="2" charset="-122"/>
              </a:rPr>
              <a:t>2.3  Functions</a:t>
            </a:r>
          </a:p>
        </p:txBody>
      </p:sp>
      <p:graphicFrame>
        <p:nvGraphicFramePr>
          <p:cNvPr id="4098" name="Object 6"/>
          <p:cNvGraphicFramePr>
            <a:graphicFrameLocks noChangeAspect="1"/>
          </p:cNvGraphicFramePr>
          <p:nvPr/>
        </p:nvGraphicFramePr>
        <p:xfrm>
          <a:off x="3207385" y="3204845"/>
          <a:ext cx="3836988" cy="428625"/>
        </p:xfrm>
        <a:graphic>
          <a:graphicData uri="http://schemas.openxmlformats.org/presentationml/2006/ole">
            <mc:AlternateContent xmlns:mc="http://schemas.openxmlformats.org/markup-compatibility/2006">
              <mc:Choice xmlns:v="urn:schemas-microsoft-com:vml" Requires="v">
                <p:oleObj spid="_x0000_s29757" r:id="rId4" imgW="1777365" imgH="203200" progId="Equation.3">
                  <p:embed/>
                </p:oleObj>
              </mc:Choice>
              <mc:Fallback>
                <p:oleObj r:id="rId4" imgW="1777365" imgH="203200" progId="Equation.3">
                  <p:embed/>
                  <p:pic>
                    <p:nvPicPr>
                      <p:cNvPr id="0" name="图片 3075"/>
                      <p:cNvPicPr/>
                      <p:nvPr/>
                    </p:nvPicPr>
                    <p:blipFill>
                      <a:blip r:embed="rId5"/>
                      <a:stretch>
                        <a:fillRect/>
                      </a:stretch>
                    </p:blipFill>
                    <p:spPr>
                      <a:xfrm>
                        <a:off x="3207385" y="3204845"/>
                        <a:ext cx="3836988" cy="428625"/>
                      </a:xfrm>
                      <a:prstGeom prst="rect">
                        <a:avLst/>
                      </a:prstGeom>
                      <a:noFill/>
                      <a:ln w="38100">
                        <a:noFill/>
                        <a:miter/>
                      </a:ln>
                    </p:spPr>
                  </p:pic>
                </p:oleObj>
              </mc:Fallback>
            </mc:AlternateContent>
          </a:graphicData>
        </a:graphic>
      </p:graphicFrame>
      <p:graphicFrame>
        <p:nvGraphicFramePr>
          <p:cNvPr id="4099" name="Object 9"/>
          <p:cNvGraphicFramePr>
            <a:graphicFrameLocks noChangeAspect="1"/>
          </p:cNvGraphicFramePr>
          <p:nvPr/>
        </p:nvGraphicFramePr>
        <p:xfrm>
          <a:off x="3278823" y="4133533"/>
          <a:ext cx="3836987" cy="428625"/>
        </p:xfrm>
        <a:graphic>
          <a:graphicData uri="http://schemas.openxmlformats.org/presentationml/2006/ole">
            <mc:AlternateContent xmlns:mc="http://schemas.openxmlformats.org/markup-compatibility/2006">
              <mc:Choice xmlns:v="urn:schemas-microsoft-com:vml" Requires="v">
                <p:oleObj spid="_x0000_s29758" r:id="rId6" imgW="1777365" imgH="203200" progId="Equation.3">
                  <p:embed/>
                </p:oleObj>
              </mc:Choice>
              <mc:Fallback>
                <p:oleObj r:id="rId6" imgW="1777365" imgH="203200" progId="Equation.3">
                  <p:embed/>
                  <p:pic>
                    <p:nvPicPr>
                      <p:cNvPr id="0" name="图片 3076"/>
                      <p:cNvPicPr/>
                      <p:nvPr/>
                    </p:nvPicPr>
                    <p:blipFill>
                      <a:blip r:embed="rId7"/>
                      <a:stretch>
                        <a:fillRect/>
                      </a:stretch>
                    </p:blipFill>
                    <p:spPr>
                      <a:xfrm>
                        <a:off x="3278823" y="4133533"/>
                        <a:ext cx="3836987" cy="42862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421C8-98C7-4E2E-9128-B2B066B4FDF5}"/>
              </a:ext>
            </a:extLst>
          </p:cNvPr>
          <p:cNvSpPr txBox="1"/>
          <p:nvPr/>
        </p:nvSpPr>
        <p:spPr>
          <a:xfrm>
            <a:off x="551384" y="188640"/>
            <a:ext cx="11449272" cy="6001643"/>
          </a:xfrm>
          <a:prstGeom prst="rect">
            <a:avLst/>
          </a:prstGeom>
          <a:noFill/>
        </p:spPr>
        <p:txBody>
          <a:bodyPr wrap="square" rtlCol="0">
            <a:spAutoFit/>
          </a:bodyPr>
          <a:lstStyle/>
          <a:p>
            <a:pPr>
              <a:buNone/>
            </a:pPr>
            <a:r>
              <a:rPr lang="zh-CN" altLang="en-US" dirty="0"/>
              <a:t>朴素集合论</a:t>
            </a:r>
          </a:p>
          <a:p>
            <a:pPr>
              <a:buNone/>
            </a:pPr>
            <a:r>
              <a:rPr lang="zh-CN" altLang="en-US" b="0" dirty="0"/>
              <a:t>康托尔在集合论上的主要</a:t>
            </a:r>
            <a:r>
              <a:rPr lang="zh-CN" altLang="en-US" dirty="0"/>
              <a:t>贡献</a:t>
            </a:r>
            <a:r>
              <a:rPr lang="zh-CN" altLang="en-US" b="0" dirty="0"/>
              <a:t>有：</a:t>
            </a:r>
            <a:endParaRPr lang="en-US" altLang="zh-CN" b="0" dirty="0"/>
          </a:p>
          <a:p>
            <a:pPr>
              <a:buNone/>
            </a:pPr>
            <a:r>
              <a:rPr lang="zh-CN" altLang="en-US" b="0" dirty="0"/>
              <a:t>明确给出了集合的定义，以及集合的并、交等运算；</a:t>
            </a:r>
            <a:endParaRPr lang="en-US" altLang="zh-CN" b="0" dirty="0"/>
          </a:p>
          <a:p>
            <a:pPr>
              <a:buNone/>
            </a:pPr>
            <a:r>
              <a:rPr lang="zh-CN" altLang="en-US" b="0" dirty="0"/>
              <a:t>提出无穷集的势等概念，通过一一对应关系建立了集合大小的比较原则，给出了无穷集的分类法；</a:t>
            </a:r>
            <a:endParaRPr lang="en-US" altLang="zh-CN" b="0" dirty="0"/>
          </a:p>
          <a:p>
            <a:pPr>
              <a:buNone/>
            </a:pPr>
            <a:r>
              <a:rPr lang="zh-CN" altLang="en-US" b="0" dirty="0"/>
              <a:t>建立了基数和序数的理论；</a:t>
            </a:r>
            <a:endParaRPr lang="en-US" altLang="zh-CN" b="0" dirty="0"/>
          </a:p>
          <a:p>
            <a:pPr>
              <a:buNone/>
            </a:pPr>
            <a:r>
              <a:rPr lang="zh-CN" altLang="en-US" b="0" dirty="0"/>
              <a:t>证明了超越数的存在；</a:t>
            </a:r>
            <a:endParaRPr lang="en-US" altLang="zh-CN" b="0" dirty="0"/>
          </a:p>
          <a:p>
            <a:pPr>
              <a:buNone/>
            </a:pPr>
            <a:r>
              <a:rPr lang="zh-CN" altLang="en-US" b="0" dirty="0"/>
              <a:t>他所提出的连续统假设，至今未能获得圆满解决。</a:t>
            </a:r>
            <a:endParaRPr lang="en-US" altLang="zh-CN" b="0" dirty="0"/>
          </a:p>
          <a:p>
            <a:pPr>
              <a:buNone/>
            </a:pPr>
            <a:endParaRPr lang="zh-CN" altLang="en-US" b="0" dirty="0"/>
          </a:p>
          <a:p>
            <a:pPr>
              <a:buNone/>
            </a:pPr>
            <a:r>
              <a:rPr lang="zh-CN" altLang="en-US" b="0" dirty="0"/>
              <a:t>集合论的建立开辟了数学研究的一个全新领域，是数学发展的一个里程碑，它不仅回答了“</a:t>
            </a:r>
            <a:r>
              <a:rPr lang="zh-CN" altLang="en-US" dirty="0">
                <a:solidFill>
                  <a:srgbClr val="FF0000"/>
                </a:solidFill>
              </a:rPr>
              <a:t>什么是数</a:t>
            </a:r>
            <a:r>
              <a:rPr lang="zh-CN" altLang="en-US" b="0" dirty="0"/>
              <a:t>” 、“</a:t>
            </a:r>
            <a:r>
              <a:rPr lang="zh-CN" altLang="en-US" dirty="0">
                <a:solidFill>
                  <a:srgbClr val="FF0000"/>
                </a:solidFill>
              </a:rPr>
              <a:t>什么是无限</a:t>
            </a:r>
            <a:r>
              <a:rPr lang="zh-CN" altLang="en-US" b="0" dirty="0"/>
              <a:t>”这两个哲学家和数学家都迫切需要解决的问题，而且为数学奠定了坚实的基础，对整个现代数学结构产生了重大和深远的影响。</a:t>
            </a:r>
          </a:p>
        </p:txBody>
      </p:sp>
    </p:spTree>
    <p:extLst>
      <p:ext uri="{BB962C8B-B14F-4D97-AF65-F5344CB8AC3E}">
        <p14:creationId xmlns:p14="http://schemas.microsoft.com/office/powerpoint/2010/main" val="4015482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60</a:t>
            </a:fld>
            <a:endParaRPr lang="zh-CN" altLang="en-US" sz="1400" b="0" dirty="0">
              <a:latin typeface="Arial" panose="020B0604020202020204" pitchFamily="34" charset="0"/>
              <a:ea typeface="宋体" panose="02010600030101010101" pitchFamily="2" charset="-122"/>
            </a:endParaRPr>
          </a:p>
        </p:txBody>
      </p:sp>
      <p:sp>
        <p:nvSpPr>
          <p:cNvPr id="1483778" name="Text Box 2"/>
          <p:cNvSpPr txBox="1">
            <a:spLocks noChangeArrowheads="1"/>
          </p:cNvSpPr>
          <p:nvPr/>
        </p:nvSpPr>
        <p:spPr bwMode="auto">
          <a:xfrm>
            <a:off x="2066925" y="609600"/>
            <a:ext cx="48672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Inverse Functions</a:t>
            </a:r>
            <a:r>
              <a:rPr kumimoji="1" lang="en-US" altLang="zh-CN"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18436" name="Line 3"/>
          <p:cNvSpPr/>
          <p:nvPr/>
        </p:nvSpPr>
        <p:spPr>
          <a:xfrm>
            <a:off x="2133600" y="1066800"/>
            <a:ext cx="2720975" cy="0"/>
          </a:xfrm>
          <a:prstGeom prst="line">
            <a:avLst/>
          </a:prstGeom>
          <a:ln w="38100" cap="flat" cmpd="sng">
            <a:solidFill>
              <a:srgbClr val="FF9900"/>
            </a:solidFill>
            <a:prstDash val="solid"/>
            <a:headEnd type="none" w="med" len="med"/>
            <a:tailEnd type="none" w="med" len="med"/>
          </a:ln>
        </p:spPr>
      </p:sp>
      <p:sp>
        <p:nvSpPr>
          <p:cNvPr id="1483780" name="Text Box 4"/>
          <p:cNvSpPr txBox="1">
            <a:spLocks noChangeArrowheads="1"/>
          </p:cNvSpPr>
          <p:nvPr/>
        </p:nvSpPr>
        <p:spPr bwMode="auto">
          <a:xfrm>
            <a:off x="2133600" y="1214438"/>
            <a:ext cx="8229600" cy="1346835"/>
          </a:xfrm>
          <a:prstGeom prst="rect">
            <a:avLst/>
          </a:prstGeom>
          <a:noFill/>
          <a:ln w="9525">
            <a:noFill/>
            <a:miter lim="800000"/>
          </a:ln>
          <a:effectLst/>
        </p:spPr>
        <p:txBody>
          <a:bodyPr>
            <a:spAutoFit/>
          </a:bodyPr>
          <a:lstStyle/>
          <a:p>
            <a:pPr marR="0" algn="l" defTabSz="914400" eaLnBrk="1" hangingPunct="1">
              <a:spcBef>
                <a:spcPct val="40000"/>
              </a:spcBef>
              <a:buClrTx/>
              <a:buSz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Let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be a bijection from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 </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to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Then the </a:t>
            </a:r>
            <a:r>
              <a:rPr kumimoji="1" lang="en-US" altLang="zh-CN" i="1" kern="1200" cap="none" spc="0" normalizeH="0" baseline="0" noProof="0" dirty="0">
                <a:solidFill>
                  <a:srgbClr val="0000CC"/>
                </a:solidFill>
                <a:latin typeface="Times New Roman" panose="02020603050405020304" pitchFamily="18" charset="0"/>
                <a:ea typeface="宋体" panose="02010600030101010101" pitchFamily="2" charset="-122"/>
                <a:cs typeface="+mn-cs"/>
                <a:sym typeface="Symbol" panose="05050102010706020507" pitchFamily="18" charset="2"/>
              </a:rPr>
              <a:t>inverse function</a:t>
            </a:r>
            <a:r>
              <a:rPr kumimoji="1" lang="en-US" altLang="zh-CN" i="1" kern="1200" cap="none" spc="0" normalizeH="0" baseline="0" noProof="0" dirty="0">
                <a:solidFill>
                  <a:schemeClr val="accent1"/>
                </a:solidFill>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of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f</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denoted as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f </a:t>
            </a:r>
            <a:r>
              <a:rPr kumimoji="1" lang="en-US" altLang="zh-CN" kern="1200" cap="none" spc="0" normalizeH="0" baseline="30000" noProof="0" dirty="0">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is the function from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B</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to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defined as</a:t>
            </a:r>
          </a:p>
          <a:p>
            <a:pPr marR="0" algn="l" defTabSz="914400" eaLnBrk="1" hangingPunct="1">
              <a:spcBef>
                <a:spcPct val="40000"/>
              </a:spcBef>
              <a:buClrTx/>
              <a:buSzTx/>
              <a:buNone/>
              <a:defRPr/>
            </a:pP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f </a:t>
            </a:r>
            <a:r>
              <a:rPr kumimoji="1" lang="en-US" altLang="zh-CN"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-1</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y</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 x  </a:t>
            </a:r>
            <a:r>
              <a:rPr kumimoji="1" lang="en-US" altLang="zh-CN" kern="1200" cap="none" spc="0" normalizeH="0" baseline="0" noProof="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iff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f</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 y</a:t>
            </a:r>
            <a:r>
              <a:rPr kumimoji="1" lang="en-US" altLang="zh-CN" kern="1200" cap="none" spc="0" normalizeH="0" baseline="0" noProof="0" dirty="0">
                <a:latin typeface="Times New Roman" panose="02020603050405020304" pitchFamily="18" charset="0"/>
                <a:ea typeface="黑体" panose="02010609060101010101" charset="-122"/>
                <a:cs typeface="+mn-cs"/>
                <a:sym typeface="Symbol" panose="05050102010706020507" pitchFamily="18" charset="2"/>
              </a:rPr>
              <a:t> </a:t>
            </a:r>
          </a:p>
        </p:txBody>
      </p:sp>
      <p:sp>
        <p:nvSpPr>
          <p:cNvPr id="1483782" name="Text Box 6"/>
          <p:cNvSpPr txBox="1">
            <a:spLocks noChangeArrowheads="1"/>
          </p:cNvSpPr>
          <p:nvPr/>
        </p:nvSpPr>
        <p:spPr bwMode="auto">
          <a:xfrm>
            <a:off x="2214563" y="2500313"/>
            <a:ext cx="7239000" cy="1494155"/>
          </a:xfrm>
          <a:prstGeom prst="rect">
            <a:avLst/>
          </a:prstGeom>
          <a:noFill/>
          <a:ln w="9525">
            <a:noFill/>
            <a:miter lim="800000"/>
          </a:ln>
          <a:effectLst/>
        </p:spPr>
        <p:txBody>
          <a:bodyPr>
            <a:spAutoFit/>
          </a:bodyPr>
          <a:lstStyle/>
          <a:p>
            <a:pPr marR="0" algn="just" defTabSz="914400" eaLnBrk="1" hangingPunct="1">
              <a:spcBef>
                <a:spcPct val="40000"/>
              </a:spcBef>
              <a:buClrTx/>
              <a:buSzTx/>
              <a:buNone/>
              <a:defRPr/>
            </a:pPr>
            <a:r>
              <a:rPr kumimoji="1" lang="en-US" altLang="zh-CN" kern="1200" cap="none" spc="0" normalizeH="0" baseline="0" noProof="0" dirty="0">
                <a:solidFill>
                  <a:srgbClr val="FF3300"/>
                </a:solidFill>
                <a:latin typeface="Times New Roman" panose="02020603050405020304" pitchFamily="18" charset="0"/>
                <a:ea typeface="黑体" panose="02010609060101010101" charset="-122"/>
                <a:cs typeface="+mn-cs"/>
                <a:sym typeface="Symbol" panose="05050102010706020507" pitchFamily="18" charset="2"/>
              </a:rPr>
              <a:t>Note:</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No inverse function exists unless </a:t>
            </a:r>
            <a:r>
              <a:rPr kumimoji="1" lang="en-US" altLang="zh-CN"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a bijection.</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Char char="Ø"/>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Function </a:t>
            </a:r>
            <a:r>
              <a:rPr kumimoji="1" lang="en-US" altLang="zh-CN" sz="24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invertible  if f  </a:t>
            </a:r>
            <a:r>
              <a:rPr kumimoji="1" lang="en-US" altLang="zh-CN" sz="24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a:t>
            </a:r>
            <a:r>
              <a:rPr kumimoji="1" lang="en-US" altLang="zh-CN" sz="24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bijective</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Black" panose="020B0A04020102020204" pitchFamily="34" charset="0"/>
              <a:ea typeface="黑体" panose="02010609060101010101" charset="-122"/>
              <a:cs typeface="+mn-cs"/>
              <a:sym typeface="Symbol" panose="05050102010706020507" pitchFamily="18" charset="2"/>
            </a:endParaRPr>
          </a:p>
        </p:txBody>
      </p:sp>
      <p:sp>
        <p:nvSpPr>
          <p:cNvPr id="18439" name="Text Box 7"/>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grpSp>
        <p:nvGrpSpPr>
          <p:cNvPr id="18440" name="Group 4"/>
          <p:cNvGrpSpPr/>
          <p:nvPr/>
        </p:nvGrpSpPr>
        <p:grpSpPr>
          <a:xfrm>
            <a:off x="3000375" y="4005263"/>
            <a:ext cx="5972175" cy="2185987"/>
            <a:chOff x="1341" y="2616"/>
            <a:chExt cx="3703" cy="1390"/>
          </a:xfrm>
        </p:grpSpPr>
        <p:sp>
          <p:nvSpPr>
            <p:cNvPr id="22" name="Oval 5"/>
            <p:cNvSpPr>
              <a:spLocks noChangeAspect="1" noChangeArrowheads="1"/>
            </p:cNvSpPr>
            <p:nvPr/>
          </p:nvSpPr>
          <p:spPr bwMode="auto">
            <a:xfrm>
              <a:off x="1341" y="2794"/>
              <a:ext cx="1267" cy="1212"/>
            </a:xfrm>
            <a:prstGeom prst="ellipse">
              <a:avLst/>
            </a:prstGeom>
            <a:noFill/>
            <a:ln w="9525">
              <a:solidFill>
                <a:srgbClr val="00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3" name="Oval 6"/>
            <p:cNvSpPr>
              <a:spLocks noChangeArrowheads="1"/>
            </p:cNvSpPr>
            <p:nvPr/>
          </p:nvSpPr>
          <p:spPr bwMode="auto">
            <a:xfrm>
              <a:off x="2337" y="3202"/>
              <a:ext cx="94" cy="96"/>
            </a:xfrm>
            <a:prstGeom prst="ellipse">
              <a:avLst/>
            </a:prstGeom>
            <a:solidFill>
              <a:srgbClr val="000000"/>
            </a:solidFill>
            <a:ln w="9525">
              <a:solidFill>
                <a:srgbClr val="00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4" name="Oval 7"/>
            <p:cNvSpPr>
              <a:spLocks noChangeArrowheads="1"/>
            </p:cNvSpPr>
            <p:nvPr/>
          </p:nvSpPr>
          <p:spPr bwMode="auto">
            <a:xfrm>
              <a:off x="4017" y="3202"/>
              <a:ext cx="94" cy="96"/>
            </a:xfrm>
            <a:prstGeom prst="ellipse">
              <a:avLst/>
            </a:prstGeom>
            <a:solidFill>
              <a:srgbClr val="000000"/>
            </a:solidFill>
            <a:ln w="9525">
              <a:solidFill>
                <a:srgbClr val="00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5" name="Freeform 8"/>
            <p:cNvSpPr/>
            <p:nvPr/>
          </p:nvSpPr>
          <p:spPr bwMode="auto">
            <a:xfrm>
              <a:off x="2385" y="3346"/>
              <a:ext cx="1663" cy="288"/>
            </a:xfrm>
            <a:custGeom>
              <a:avLst/>
              <a:gdLst>
                <a:gd name="T0" fmla="*/ 0 w 1680"/>
                <a:gd name="T1" fmla="*/ 0 h 288"/>
                <a:gd name="T2" fmla="*/ 864 w 1680"/>
                <a:gd name="T3" fmla="*/ 288 h 288"/>
                <a:gd name="T4" fmla="*/ 1680 w 1680"/>
                <a:gd name="T5" fmla="*/ 0 h 288"/>
                <a:gd name="T6" fmla="*/ 0 60000 65536"/>
                <a:gd name="T7" fmla="*/ 0 60000 65536"/>
                <a:gd name="T8" fmla="*/ 0 60000 65536"/>
                <a:gd name="T9" fmla="*/ 0 w 1680"/>
                <a:gd name="T10" fmla="*/ 0 h 288"/>
                <a:gd name="T11" fmla="*/ 1680 w 1680"/>
                <a:gd name="T12" fmla="*/ 288 h 288"/>
              </a:gdLst>
              <a:ahLst/>
              <a:cxnLst>
                <a:cxn ang="T6">
                  <a:pos x="T0" y="T1"/>
                </a:cxn>
                <a:cxn ang="T7">
                  <a:pos x="T2" y="T3"/>
                </a:cxn>
                <a:cxn ang="T8">
                  <a:pos x="T4" y="T5"/>
                </a:cxn>
              </a:cxnLst>
              <a:rect l="T9" t="T10" r="T11" b="T12"/>
              <a:pathLst>
                <a:path w="1680" h="288">
                  <a:moveTo>
                    <a:pt x="0" y="0"/>
                  </a:moveTo>
                  <a:cubicBezTo>
                    <a:pt x="292" y="144"/>
                    <a:pt x="584" y="288"/>
                    <a:pt x="864" y="288"/>
                  </a:cubicBezTo>
                  <a:cubicBezTo>
                    <a:pt x="1144" y="288"/>
                    <a:pt x="1412" y="144"/>
                    <a:pt x="1680" y="0"/>
                  </a:cubicBezTo>
                </a:path>
              </a:pathLst>
            </a:cu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6" name="Freeform 9"/>
            <p:cNvSpPr/>
            <p:nvPr/>
          </p:nvSpPr>
          <p:spPr bwMode="auto">
            <a:xfrm flipH="1" flipV="1">
              <a:off x="2385" y="2878"/>
              <a:ext cx="1663" cy="288"/>
            </a:xfrm>
            <a:custGeom>
              <a:avLst/>
              <a:gdLst>
                <a:gd name="T0" fmla="*/ 0 w 1680"/>
                <a:gd name="T1" fmla="*/ 0 h 288"/>
                <a:gd name="T2" fmla="*/ 864 w 1680"/>
                <a:gd name="T3" fmla="*/ 288 h 288"/>
                <a:gd name="T4" fmla="*/ 1680 w 1680"/>
                <a:gd name="T5" fmla="*/ 0 h 288"/>
                <a:gd name="T6" fmla="*/ 0 60000 65536"/>
                <a:gd name="T7" fmla="*/ 0 60000 65536"/>
                <a:gd name="T8" fmla="*/ 0 60000 65536"/>
                <a:gd name="T9" fmla="*/ 0 w 1680"/>
                <a:gd name="T10" fmla="*/ 0 h 288"/>
                <a:gd name="T11" fmla="*/ 1680 w 1680"/>
                <a:gd name="T12" fmla="*/ 288 h 288"/>
              </a:gdLst>
              <a:ahLst/>
              <a:cxnLst>
                <a:cxn ang="T6">
                  <a:pos x="T0" y="T1"/>
                </a:cxn>
                <a:cxn ang="T7">
                  <a:pos x="T2" y="T3"/>
                </a:cxn>
                <a:cxn ang="T8">
                  <a:pos x="T4" y="T5"/>
                </a:cxn>
              </a:cxnLst>
              <a:rect l="T9" t="T10" r="T11" b="T12"/>
              <a:pathLst>
                <a:path w="1680" h="288">
                  <a:moveTo>
                    <a:pt x="0" y="0"/>
                  </a:moveTo>
                  <a:cubicBezTo>
                    <a:pt x="292" y="144"/>
                    <a:pt x="584" y="288"/>
                    <a:pt x="864" y="288"/>
                  </a:cubicBezTo>
                  <a:cubicBezTo>
                    <a:pt x="1144" y="288"/>
                    <a:pt x="1412" y="144"/>
                    <a:pt x="1680" y="0"/>
                  </a:cubicBezTo>
                </a:path>
              </a:pathLst>
            </a:custGeom>
            <a:noFill/>
            <a:ln w="9525">
              <a:solidFill>
                <a:srgbClr val="000000"/>
              </a:solidFill>
              <a:miter lim="800000"/>
              <a:tailEnd type="triangle" w="med" len="med"/>
            </a:ln>
          </p:spPr>
          <p:txBody>
            <a:bodyPr wrap="none"/>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7" name="Text Box 10"/>
            <p:cNvSpPr txBox="1">
              <a:spLocks noChangeArrowheads="1"/>
            </p:cNvSpPr>
            <p:nvPr/>
          </p:nvSpPr>
          <p:spPr bwMode="auto">
            <a:xfrm>
              <a:off x="3056" y="2616"/>
              <a:ext cx="342" cy="293"/>
            </a:xfrm>
            <a:prstGeom prst="rect">
              <a:avLst/>
            </a:prstGeom>
            <a:noFill/>
            <a:ln w="9525">
              <a:noFill/>
              <a:miter lim="800000"/>
            </a:ln>
          </p:spPr>
          <p:txBody>
            <a:bodyPr wrap="none">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f </a:t>
              </a:r>
              <a:r>
                <a:rPr kumimoji="0" lang="en-US" altLang="zh-CN" b="0" kern="0" cap="none" spc="0" normalizeH="0" baseline="3000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b="0" kern="0" cap="none" spc="0" normalizeH="0" baseline="3000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1</a:t>
              </a:r>
            </a:p>
          </p:txBody>
        </p:sp>
        <p:sp>
          <p:nvSpPr>
            <p:cNvPr id="28" name="Text Box 11"/>
            <p:cNvSpPr txBox="1">
              <a:spLocks noChangeArrowheads="1"/>
            </p:cNvSpPr>
            <p:nvPr/>
          </p:nvSpPr>
          <p:spPr bwMode="auto">
            <a:xfrm>
              <a:off x="3060" y="3658"/>
              <a:ext cx="166" cy="293"/>
            </a:xfrm>
            <a:prstGeom prst="rect">
              <a:avLst/>
            </a:prstGeom>
            <a:noFill/>
            <a:ln w="9525">
              <a:noFill/>
              <a:miter lim="800000"/>
            </a:ln>
          </p:spPr>
          <p:txBody>
            <a:bodyPr wrap="none">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f</a:t>
              </a:r>
              <a:endParaRPr kumimoji="0" lang="en-US" altLang="zh-CN" b="0" i="1" kern="0" cap="none" spc="0" normalizeH="0" baseline="3000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endParaRPr>
            </a:p>
          </p:txBody>
        </p:sp>
        <p:sp>
          <p:nvSpPr>
            <p:cNvPr id="29" name="Text Box 12"/>
            <p:cNvSpPr txBox="1">
              <a:spLocks noChangeArrowheads="1"/>
            </p:cNvSpPr>
            <p:nvPr/>
          </p:nvSpPr>
          <p:spPr bwMode="auto">
            <a:xfrm>
              <a:off x="1341" y="3106"/>
              <a:ext cx="996" cy="293"/>
            </a:xfrm>
            <a:prstGeom prst="rect">
              <a:avLst/>
            </a:prstGeom>
            <a:noFill/>
            <a:ln w="9525">
              <a:noFill/>
              <a:miter lim="800000"/>
            </a:ln>
          </p:spPr>
          <p:txBody>
            <a:bodyPr>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a </a:t>
              </a: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kumimoji="0" lang="en-US" altLang="zh-CN" b="0" i="1"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f </a:t>
              </a:r>
              <a:r>
                <a:rPr kumimoji="0" lang="en-US" altLang="zh-CN" b="0" kern="0" cap="none" spc="0" normalizeH="0" baseline="3000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b="0" kern="0" cap="none" spc="0" normalizeH="0" baseline="3000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1</a:t>
              </a: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a:t>
              </a:r>
              <a:r>
                <a:rPr kumimoji="0" lang="en-US" altLang="zh-CN" b="0" i="1"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b</a:t>
              </a:r>
              <a:r>
                <a:rPr kumimoji="0" lang="en-US" altLang="zh-CN" b="0" kern="0" cap="none" spc="0" normalizeH="0" baseline="0" noProof="0" dirty="0">
                  <a:solidFill>
                    <a:sysClr val="windowText" lastClr="000000"/>
                  </a:solidFill>
                  <a:latin typeface="Times New Roman" panose="02020603050405020304" pitchFamily="18" charset="0"/>
                  <a:ea typeface="楷体_GB2312" pitchFamily="49" charset="-122"/>
                  <a:cs typeface="Times New Roman" panose="02020603050405020304" pitchFamily="18" charset="0"/>
                </a:rPr>
                <a:t>)</a:t>
              </a:r>
            </a:p>
          </p:txBody>
        </p:sp>
        <p:sp>
          <p:nvSpPr>
            <p:cNvPr id="30" name="Text Box 13"/>
            <p:cNvSpPr txBox="1">
              <a:spLocks noChangeArrowheads="1"/>
            </p:cNvSpPr>
            <p:nvPr/>
          </p:nvSpPr>
          <p:spPr bwMode="auto">
            <a:xfrm>
              <a:off x="4182" y="3082"/>
              <a:ext cx="722" cy="293"/>
            </a:xfrm>
            <a:prstGeom prst="rect">
              <a:avLst/>
            </a:prstGeom>
            <a:noFill/>
            <a:ln w="9525">
              <a:noFill/>
              <a:miter lim="800000"/>
            </a:ln>
          </p:spPr>
          <p:txBody>
            <a:bodyPr>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b </a:t>
              </a:r>
              <a:r>
                <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 </a:t>
              </a: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f</a:t>
              </a:r>
              <a:r>
                <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a:t>
              </a: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a</a:t>
              </a:r>
              <a:r>
                <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a:t>
              </a:r>
            </a:p>
          </p:txBody>
        </p:sp>
        <p:sp>
          <p:nvSpPr>
            <p:cNvPr id="31" name="Oval 14"/>
            <p:cNvSpPr>
              <a:spLocks noChangeAspect="1" noChangeArrowheads="1"/>
            </p:cNvSpPr>
            <p:nvPr/>
          </p:nvSpPr>
          <p:spPr bwMode="auto">
            <a:xfrm>
              <a:off x="3777" y="2794"/>
              <a:ext cx="1267" cy="1212"/>
            </a:xfrm>
            <a:prstGeom prst="ellipse">
              <a:avLst/>
            </a:prstGeom>
            <a:noFill/>
            <a:ln w="9525">
              <a:solidFill>
                <a:srgbClr val="000000"/>
              </a:solidFill>
              <a:miter lim="800000"/>
            </a:ln>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32" name="Text Box 15"/>
            <p:cNvSpPr txBox="1">
              <a:spLocks noChangeArrowheads="1"/>
            </p:cNvSpPr>
            <p:nvPr/>
          </p:nvSpPr>
          <p:spPr bwMode="auto">
            <a:xfrm>
              <a:off x="1824" y="3610"/>
              <a:ext cx="312" cy="293"/>
            </a:xfrm>
            <a:prstGeom prst="rect">
              <a:avLst/>
            </a:prstGeom>
            <a:noFill/>
            <a:ln w="9525">
              <a:noFill/>
              <a:miter lim="800000"/>
            </a:ln>
          </p:spPr>
          <p:txBody>
            <a:bodyPr>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A</a:t>
              </a:r>
              <a:endPar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endParaRPr>
            </a:p>
          </p:txBody>
        </p:sp>
        <p:sp>
          <p:nvSpPr>
            <p:cNvPr id="33" name="Text Box 16"/>
            <p:cNvSpPr txBox="1">
              <a:spLocks noChangeArrowheads="1"/>
            </p:cNvSpPr>
            <p:nvPr/>
          </p:nvSpPr>
          <p:spPr bwMode="auto">
            <a:xfrm>
              <a:off x="4308" y="3610"/>
              <a:ext cx="312" cy="293"/>
            </a:xfrm>
            <a:prstGeom prst="rect">
              <a:avLst/>
            </a:prstGeom>
            <a:noFill/>
            <a:ln w="9525">
              <a:noFill/>
              <a:miter lim="800000"/>
            </a:ln>
          </p:spPr>
          <p:txBody>
            <a:bodyPr>
              <a:spAutoFit/>
            </a:bodyPr>
            <a:lstStyle/>
            <a:p>
              <a:pPr marR="0" defTabSz="914400" eaLnBrk="1" fontAlgn="auto" hangingPunct="1">
                <a:spcBef>
                  <a:spcPts val="0"/>
                </a:spcBef>
                <a:spcAft>
                  <a:spcPts val="0"/>
                </a:spcAft>
                <a:buClrTx/>
                <a:buSzTx/>
                <a:buFontTx/>
                <a:buNone/>
                <a:defRPr/>
              </a:pPr>
              <a:r>
                <a:rPr kumimoji="0" lang="en-US" altLang="zh-CN" b="0" i="1"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rPr>
                <a:t>B</a:t>
              </a:r>
              <a:endParaRPr kumimoji="0" lang="en-US" altLang="zh-CN" b="0" kern="0" cap="none" spc="0" normalizeH="0" baseline="0" noProof="0">
                <a:solidFill>
                  <a:sysClr val="windowText" lastClr="000000"/>
                </a:solidFill>
                <a:latin typeface="Times New Roman" panose="02020603050405020304" pitchFamily="18" charset="0"/>
                <a:ea typeface="楷体_GB2312" pitchFamily="49" charset="-122"/>
                <a:cs typeface="Times New Roman" panose="02020603050405020304" pitchFamily="18"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61</a:t>
            </a:fld>
            <a:endParaRPr lang="zh-CN" altLang="en-US" sz="1400" b="0" dirty="0">
              <a:latin typeface="Arial" panose="020B0604020202020204" pitchFamily="34" charset="0"/>
              <a:ea typeface="宋体" panose="02010600030101010101" pitchFamily="2" charset="-122"/>
            </a:endParaRPr>
          </a:p>
        </p:txBody>
      </p:sp>
      <p:sp>
        <p:nvSpPr>
          <p:cNvPr id="5131" name="Text Box 5"/>
          <p:cNvSpPr txBox="1">
            <a:spLocks noChangeArrowheads="1"/>
          </p:cNvSpPr>
          <p:nvPr/>
        </p:nvSpPr>
        <p:spPr bwMode="auto">
          <a:xfrm>
            <a:off x="1828800" y="609600"/>
            <a:ext cx="8305800" cy="1642110"/>
          </a:xfrm>
          <a:prstGeom prst="rect">
            <a:avLst/>
          </a:prstGeom>
          <a:noFill/>
          <a:ln w="9525">
            <a:noFill/>
            <a:miter lim="800000"/>
          </a:ln>
        </p:spPr>
        <p:txBody>
          <a:bodyPr>
            <a:spAutoFit/>
          </a:bodyPr>
          <a:lstStyle/>
          <a:p>
            <a:pPr marL="457200" marR="0" indent="-457200" algn="l" defTabSz="914400" eaLnBrk="1" hangingPunct="1">
              <a:spcBef>
                <a:spcPct val="20000"/>
              </a:spcBef>
              <a:buClrTx/>
              <a:buSzTx/>
              <a:buNone/>
              <a:defRPr/>
            </a:pPr>
            <a:r>
              <a:rPr kumimoji="1" lang="en-US" altLang="zh-CN"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Let  </a:t>
            </a:r>
            <a:r>
              <a:rPr kumimoji="0" lang="en-US" altLang="zh-CN" i="1"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be the function from the set of integers to the set of integers such that </a:t>
            </a:r>
            <a:r>
              <a:rPr kumimoji="0" lang="en-US" altLang="zh-CN" i="1"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i="1"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i="1"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x+</a:t>
            </a:r>
            <a:r>
              <a:rPr kumimoji="0" lang="en-US" altLang="zh-CN" kern="120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what is its inverse? </a:t>
            </a:r>
          </a:p>
          <a:p>
            <a:pPr marL="457200" marR="0" indent="-457200" algn="l" defTabSz="914400" eaLnBrk="1" hangingPunct="1">
              <a:spcBef>
                <a:spcPct val="20000"/>
              </a:spcBef>
              <a:buClrTx/>
              <a:buSzTx/>
              <a:buNone/>
              <a:defRPr/>
            </a:pP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9461" name="矩形 32"/>
          <p:cNvSpPr/>
          <p:nvPr/>
        </p:nvSpPr>
        <p:spPr>
          <a:xfrm>
            <a:off x="3238500" y="1857375"/>
            <a:ext cx="5143500" cy="1789430"/>
          </a:xfrm>
          <a:prstGeom prst="rect">
            <a:avLst/>
          </a:prstGeom>
          <a:noFill/>
          <a:ln w="9525">
            <a:noFill/>
          </a:ln>
        </p:spPr>
        <p:txBody>
          <a:bodyPr>
            <a:spAutoFit/>
          </a:bodyPr>
          <a:lstStyle/>
          <a:p>
            <a:pPr marL="342900" indent="-342900" algn="l" eaLnBrk="1" hangingPunct="1">
              <a:spcBef>
                <a:spcPct val="20000"/>
              </a:spcBef>
              <a:buClr>
                <a:srgbClr val="3333CC"/>
              </a:buClr>
              <a:buNone/>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  is   one-to-one           </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dirty="0">
              <a:solidFill>
                <a:srgbClr val="FF0000"/>
              </a:solidFill>
              <a:latin typeface="Times New Roman" panose="02020603050405020304" pitchFamily="18" charset="0"/>
              <a:ea typeface="宋体" panose="02010600030101010101" pitchFamily="2" charset="-122"/>
            </a:endParaRPr>
          </a:p>
          <a:p>
            <a:pPr marL="342900" indent="-342900" algn="l" eaLnBrk="1" hangingPunct="1">
              <a:spcBef>
                <a:spcPct val="20000"/>
              </a:spcBef>
              <a:buClr>
                <a:srgbClr val="3333CC"/>
              </a:buClr>
              <a:buNone/>
            </a:pPr>
            <a:r>
              <a:rPr lang="en-US" altLang="zh-CN" dirty="0">
                <a:latin typeface="Times New Roman" panose="02020603050405020304" pitchFamily="18" charset="0"/>
                <a:ea typeface="宋体" panose="02010600030101010101" pitchFamily="2" charset="-122"/>
              </a:rPr>
              <a:t>         onto                      </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dirty="0">
              <a:solidFill>
                <a:srgbClr val="FF0000"/>
              </a:solidFill>
              <a:latin typeface="Times New Roman" panose="02020603050405020304" pitchFamily="18" charset="0"/>
              <a:ea typeface="宋体" panose="02010600030101010101" pitchFamily="2" charset="-122"/>
            </a:endParaRPr>
          </a:p>
          <a:p>
            <a:pPr marL="342900" indent="-342900" algn="l" eaLnBrk="1" hangingPunct="1">
              <a:spcBef>
                <a:spcPct val="20000"/>
              </a:spcBef>
              <a:buClr>
                <a:srgbClr val="3333CC"/>
              </a:buClr>
              <a:buNone/>
            </a:pPr>
            <a:r>
              <a:rPr lang="en-US" altLang="zh-CN" dirty="0">
                <a:latin typeface="Times New Roman" panose="02020603050405020304" pitchFamily="18" charset="0"/>
                <a:ea typeface="宋体" panose="02010600030101010101" pitchFamily="2" charset="-122"/>
              </a:rPr>
              <a:t>         bijection               </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p>
          <a:p>
            <a:pPr marL="342900" indent="-342900" algn="l" eaLnBrk="1" hangingPunct="1">
              <a:spcBef>
                <a:spcPct val="20000"/>
              </a:spcBef>
              <a:buClr>
                <a:srgbClr val="3333CC"/>
              </a:buClr>
              <a:buNone/>
            </a:pPr>
            <a:r>
              <a:rPr lang="en-US" altLang="zh-CN" i="1" dirty="0">
                <a:latin typeface="Times New Roman" panose="02020603050405020304" pitchFamily="18" charset="0"/>
                <a:ea typeface="宋体" panose="02010600030101010101" pitchFamily="2" charset="-122"/>
              </a:rPr>
              <a:t>  f </a:t>
            </a:r>
            <a:r>
              <a:rPr lang="en-US" altLang="zh-CN" baseline="30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(y) = y –1</a:t>
            </a:r>
            <a:endParaRPr lang="zh-CN" altLang="en-US" dirty="0">
              <a:latin typeface="Times New Roman" panose="02020603050405020304" pitchFamily="18" charset="0"/>
              <a:ea typeface="宋体" panose="02010600030101010101" pitchFamily="2" charset="-122"/>
            </a:endParaRPr>
          </a:p>
        </p:txBody>
      </p:sp>
      <p:sp>
        <p:nvSpPr>
          <p:cNvPr id="34" name="Text Box 5"/>
          <p:cNvSpPr txBox="1">
            <a:spLocks noChangeArrowheads="1"/>
          </p:cNvSpPr>
          <p:nvPr/>
        </p:nvSpPr>
        <p:spPr bwMode="auto">
          <a:xfrm>
            <a:off x="1809750" y="3786188"/>
            <a:ext cx="8305800" cy="1715770"/>
          </a:xfrm>
          <a:prstGeom prst="rect">
            <a:avLst/>
          </a:prstGeom>
          <a:noFill/>
          <a:ln w="9525">
            <a:noFill/>
            <a:miter lim="800000"/>
          </a:ln>
        </p:spPr>
        <p:txBody>
          <a:bodyPr>
            <a:spAutoFit/>
          </a:bodyPr>
          <a:lstStyle/>
          <a:p>
            <a:pPr marL="342900" marR="0" indent="-342900" algn="l" defTabSz="914400" eaLnBrk="1" hangingPunct="1">
              <a:spcBef>
                <a:spcPct val="20000"/>
              </a:spcBef>
              <a:buClr>
                <a:srgbClr val="3333CC"/>
              </a:buClr>
              <a:buSzTx/>
              <a:buNone/>
              <a:defRPr/>
            </a:pPr>
            <a:r>
              <a:rPr kumimoji="1" lang="en-US" altLang="zh-CN"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6〗</a:t>
            </a:r>
            <a:r>
              <a:rPr kumimoji="0"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Let </a:t>
            </a:r>
            <a:r>
              <a:rPr kumimoji="0" lang="zh-CN" altLang="en-US"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be the function from Z to Z with </a:t>
            </a:r>
            <a:r>
              <a:rPr kumimoji="0"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0" cap="none" spc="0" normalizeH="0" baseline="3000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Is </a:t>
            </a:r>
            <a:r>
              <a:rPr kumimoji="0"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invertible?</a:t>
            </a:r>
          </a:p>
          <a:p>
            <a:pPr marL="342900" marR="0" indent="-342900" algn="l" defTabSz="914400" eaLnBrk="1" hangingPunct="1">
              <a:spcBef>
                <a:spcPct val="20000"/>
              </a:spcBef>
              <a:buClr>
                <a:srgbClr val="3333CC"/>
              </a:buClr>
              <a:buSzTx/>
              <a:buNone/>
              <a:defRPr/>
            </a:pPr>
            <a:r>
              <a:rPr kumimoji="0" lang="en-US" altLang="zh-CN" b="0" kern="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en-US" altLang="zh-CN" i="1" kern="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is   one-to-one              </a:t>
            </a:r>
            <a:r>
              <a:rPr kumimoji="1" lang="en-US" altLang="zh-CN" kern="0" cap="none" spc="0" normalizeH="0" baseline="0" noProof="0" dirty="0">
                <a:solidFill>
                  <a:srgbClr val="FF0000"/>
                </a:solidFill>
                <a:latin typeface="Times New Roman" panose="02020603050405020304" pitchFamily="18" charset="0"/>
                <a:ea typeface="楷体_GB2312" pitchFamily="49" charset="-122"/>
                <a:cs typeface="Times New Roman" panose="02020603050405020304" pitchFamily="18" charset="0"/>
              </a:rPr>
              <a:t>X</a:t>
            </a:r>
            <a:endParaRPr kumimoji="0" lang="en-US" altLang="zh-CN" kern="0" cap="none" spc="0" normalizeH="0" baseline="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l" defTabSz="914400" eaLnBrk="1" hangingPunct="1">
              <a:spcBef>
                <a:spcPct val="20000"/>
              </a:spcBef>
              <a:buClr>
                <a:srgbClr val="3333CC"/>
              </a:buClr>
              <a:buSzTx/>
              <a:buNone/>
              <a:defRPr/>
            </a:pPr>
            <a:r>
              <a:rPr kumimoji="0" lang="en-US" altLang="zh-CN" kern="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No inverse function     </a:t>
            </a:r>
            <a:r>
              <a:rPr kumimoji="0" lang="en-US" altLang="zh-CN" b="0" kern="0" cap="none" spc="0" normalizeH="0" baseline="0" noProof="0" dirty="0">
                <a:solidFill>
                  <a:srgbClr val="000000"/>
                </a:solidFill>
                <a:latin typeface="Arial" panose="020B0604020202020204" pitchFamily="34" charset="0"/>
                <a:ea typeface="宋体" panose="02010600030101010101" pitchFamily="2" charset="-122"/>
                <a:cs typeface="+mn-cs"/>
              </a:rPr>
              <a:t> </a:t>
            </a:r>
            <a:endPar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dissolve">
                                      <p:cBhvr>
                                        <p:cTn id="7" dur="500"/>
                                        <p:tgtEl>
                                          <p:spTgt spid="3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4">
                                            <p:txEl>
                                              <p:pRg st="2" end="2"/>
                                            </p:txEl>
                                          </p:spTgt>
                                        </p:tgtEl>
                                        <p:attrNameLst>
                                          <p:attrName>style.visibility</p:attrName>
                                        </p:attrNameLst>
                                      </p:cBhvr>
                                      <p:to>
                                        <p:strVal val="visible"/>
                                      </p:to>
                                    </p:set>
                                    <p:animEffect transition="in" filter="dissolve">
                                      <p:cBhvr>
                                        <p:cTn id="10"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62</a:t>
            </a:fld>
            <a:endParaRPr lang="zh-CN" altLang="en-US" sz="1400" b="0" dirty="0">
              <a:latin typeface="Arial" panose="020B0604020202020204" pitchFamily="34" charset="0"/>
              <a:ea typeface="宋体" panose="02010600030101010101" pitchFamily="2" charset="-122"/>
            </a:endParaRPr>
          </a:p>
        </p:txBody>
      </p:sp>
      <p:sp>
        <p:nvSpPr>
          <p:cNvPr id="1483778" name="Text Box 2"/>
          <p:cNvSpPr txBox="1">
            <a:spLocks noChangeArrowheads="1"/>
          </p:cNvSpPr>
          <p:nvPr/>
        </p:nvSpPr>
        <p:spPr bwMode="auto">
          <a:xfrm>
            <a:off x="2066925" y="609600"/>
            <a:ext cx="48672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Compositions of Functions</a:t>
            </a:r>
            <a:r>
              <a:rPr kumimoji="1" lang="en-US" altLang="zh-CN"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20484" name="Line 3"/>
          <p:cNvSpPr/>
          <p:nvPr/>
        </p:nvSpPr>
        <p:spPr>
          <a:xfrm flipV="1">
            <a:off x="2278063" y="1052513"/>
            <a:ext cx="3313112" cy="14287"/>
          </a:xfrm>
          <a:prstGeom prst="line">
            <a:avLst/>
          </a:prstGeom>
          <a:ln w="38100" cap="flat" cmpd="sng">
            <a:solidFill>
              <a:srgbClr val="FF9900"/>
            </a:solidFill>
            <a:prstDash val="solid"/>
            <a:headEnd type="none" w="med" len="med"/>
            <a:tailEnd type="none" w="med" len="med"/>
          </a:ln>
        </p:spPr>
      </p:sp>
      <p:sp>
        <p:nvSpPr>
          <p:cNvPr id="1483780" name="Text Box 4"/>
          <p:cNvSpPr txBox="1">
            <a:spLocks noChangeArrowheads="1"/>
          </p:cNvSpPr>
          <p:nvPr/>
        </p:nvSpPr>
        <p:spPr bwMode="auto">
          <a:xfrm>
            <a:off x="1952625" y="1143000"/>
            <a:ext cx="8286750" cy="1789430"/>
          </a:xfrm>
          <a:prstGeom prst="rect">
            <a:avLst/>
          </a:prstGeom>
          <a:noFill/>
          <a:ln w="9525">
            <a:noFill/>
            <a:miter lim="800000"/>
          </a:ln>
          <a:effectLst/>
        </p:spPr>
        <p:txBody>
          <a:bodyPr>
            <a:spAutoFit/>
          </a:bodyPr>
          <a:lstStyle/>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Let</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be a function from the set </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to the set </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and let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be a </a:t>
            </a:r>
          </a:p>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function from the set </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to the set</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C</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The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composition </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of the </a:t>
            </a:r>
          </a:p>
          <a:p>
            <a:pPr marL="342900" marR="0" indent="-342900" algn="l" defTabSz="914400" eaLnBrk="1" hangingPunct="1">
              <a:spcBef>
                <a:spcPct val="20000"/>
              </a:spcBef>
              <a:buClr>
                <a:srgbClr val="3333CC"/>
              </a:buClr>
              <a:buSzTx/>
              <a:buNone/>
              <a:defRPr/>
            </a:pP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functions</a:t>
            </a:r>
            <a:r>
              <a:rPr kumimoji="1"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and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denoted by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i="1" kern="0" cap="none" spc="0" normalizeH="0" baseline="0" noProof="0" dirty="0">
                <a:solidFill>
                  <a:srgbClr val="3333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i="1"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kern="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is defined by:</a:t>
            </a:r>
          </a:p>
          <a:p>
            <a:pPr marL="742950" marR="0" lvl="1" indent="-285750" algn="l" defTabSz="914400" rtl="0" eaLnBrk="1" fontAlgn="base" latinLnBrk="0" hangingPunct="1">
              <a:lnSpc>
                <a:spcPct val="100000"/>
              </a:lnSpc>
              <a:spcBef>
                <a:spcPct val="20000"/>
              </a:spcBef>
              <a:spcAft>
                <a:spcPct val="0"/>
              </a:spcAft>
              <a:buClr>
                <a:srgbClr val="66FF33"/>
              </a:buClr>
              <a:buSzTx/>
              <a:buFont typeface="Wingdings" panose="05000000000000000000" pitchFamily="2" charset="2"/>
              <a:buNone/>
              <a:defRPr/>
            </a:pP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                         f </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6" name="Text Box 6"/>
          <p:cNvSpPr txBox="1"/>
          <p:nvPr/>
        </p:nvSpPr>
        <p:spPr>
          <a:xfrm>
            <a:off x="1952625" y="2786063"/>
            <a:ext cx="8429625" cy="1383665"/>
          </a:xfrm>
          <a:prstGeom prst="rect">
            <a:avLst/>
          </a:prstGeom>
          <a:noFill/>
          <a:ln w="9525">
            <a:noFill/>
          </a:ln>
        </p:spPr>
        <p:txBody>
          <a:bodyPr>
            <a:spAutoFit/>
          </a:bodyPr>
          <a:lstStyle/>
          <a:p>
            <a:pPr algn="just" eaLnBrk="1" hangingPunct="1">
              <a:spcBef>
                <a:spcPct val="40000"/>
              </a:spcBef>
              <a:buNone/>
            </a:pPr>
            <a:r>
              <a:rPr lang="en-US" altLang="zh-CN" dirty="0">
                <a:solidFill>
                  <a:srgbClr val="FF3300"/>
                </a:solidFill>
                <a:latin typeface="Times New Roman" panose="02020603050405020304" pitchFamily="18" charset="0"/>
                <a:ea typeface="黑体" panose="02010609060101010101" charset="-122"/>
                <a:sym typeface="Symbol" panose="05050102010706020507" pitchFamily="18" charset="2"/>
              </a:rPr>
              <a:t>Note:</a:t>
            </a:r>
          </a:p>
          <a:p>
            <a:pPr algn="l"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3333FF"/>
                </a:solidFill>
                <a:latin typeface="Times New Roman" panose="02020603050405020304" pitchFamily="18" charset="0"/>
                <a:ea typeface="宋体" panose="02010600030101010101" pitchFamily="2" charset="-122"/>
              </a:rPr>
              <a:t>f </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g</a:t>
            </a:r>
            <a:r>
              <a:rPr lang="en-US" altLang="zh-CN" dirty="0">
                <a:solidFill>
                  <a:srgbClr val="3333FF"/>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can’t be defined unless the range of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g</a:t>
            </a:r>
            <a:r>
              <a:rPr lang="en-US" altLang="zh-CN" dirty="0">
                <a:latin typeface="Times New Roman" panose="02020603050405020304" pitchFamily="18" charset="0"/>
                <a:ea typeface="宋体" panose="02010600030101010101" pitchFamily="2" charset="-122"/>
              </a:rPr>
              <a:t> is a subset of the domain of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rPr>
              <a:t>.</a:t>
            </a:r>
          </a:p>
        </p:txBody>
      </p:sp>
      <p:sp>
        <p:nvSpPr>
          <p:cNvPr id="20487" name="Text Box 7"/>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pic>
        <p:nvPicPr>
          <p:cNvPr id="20488" name="Picture 3" descr="02-3-007"/>
          <p:cNvPicPr>
            <a:picLocks noChangeAspect="1"/>
          </p:cNvPicPr>
          <p:nvPr/>
        </p:nvPicPr>
        <p:blipFill>
          <a:blip r:embed="rId3"/>
          <a:stretch>
            <a:fillRect/>
          </a:stretch>
        </p:blipFill>
        <p:spPr>
          <a:xfrm>
            <a:off x="3667125" y="4062413"/>
            <a:ext cx="4660900" cy="233045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63</a:t>
            </a:fld>
            <a:endParaRPr lang="zh-CN" altLang="en-US" sz="1400" b="0" dirty="0">
              <a:latin typeface="Arial" panose="020B0604020202020204" pitchFamily="34" charset="0"/>
              <a:ea typeface="宋体" panose="02010600030101010101" pitchFamily="2" charset="-122"/>
            </a:endParaRPr>
          </a:p>
        </p:txBody>
      </p:sp>
      <p:sp>
        <p:nvSpPr>
          <p:cNvPr id="5131" name="Text Box 5"/>
          <p:cNvSpPr txBox="1">
            <a:spLocks noChangeArrowheads="1"/>
          </p:cNvSpPr>
          <p:nvPr/>
        </p:nvSpPr>
        <p:spPr bwMode="auto">
          <a:xfrm>
            <a:off x="1809750" y="571500"/>
            <a:ext cx="8305800" cy="2232660"/>
          </a:xfrm>
          <a:prstGeom prst="rect">
            <a:avLst/>
          </a:prstGeom>
          <a:noFill/>
          <a:ln w="9525">
            <a:noFill/>
            <a:miter lim="800000"/>
          </a:ln>
        </p:spPr>
        <p:txBody>
          <a:bodyPr>
            <a:spAutoFit/>
          </a:bodyPr>
          <a:lstStyle/>
          <a:p>
            <a:pPr marL="457200" marR="0" indent="-457200" algn="l" defTabSz="914400" eaLnBrk="1" hangingPunct="1">
              <a:spcBef>
                <a:spcPct val="20000"/>
              </a:spcBef>
              <a:buClrTx/>
              <a:buSzTx/>
              <a:buNone/>
              <a:defRPr/>
            </a:pPr>
            <a:r>
              <a:rPr kumimoji="1" lang="en-US" altLang="zh-CN" kern="1200" cap="none" spc="0" normalizeH="0" baseline="0" noProof="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kern="12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0" lang="en-US" altLang="zh-CN" b="0" i="1" kern="1200" cap="none" spc="0" normalizeH="0" baseline="0" noProof="0" dirty="0">
                <a:latin typeface="Arial" panose="020B0604020202020204" pitchFamily="34" charset="0"/>
                <a:ea typeface="宋体" panose="02010600030101010101" pitchFamily="2" charset="-122"/>
                <a:cs typeface="+mn-cs"/>
              </a:rPr>
              <a:t> </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2</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+ 3,</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g</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3</a:t>
            </a:r>
            <a:r>
              <a:rPr kumimoji="0" lang="en-US" altLang="zh-CN" i="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+ 2.  </a:t>
            </a:r>
          </a:p>
          <a:p>
            <a:pPr marL="457200" marR="0" indent="-457200" algn="l" defTabSz="914400" eaLnBrk="1" hangingPunct="1">
              <a:spcBef>
                <a:spcPct val="20000"/>
              </a:spcBef>
              <a:buClrTx/>
              <a:buSzTx/>
              <a:buNone/>
              <a:defRPr/>
            </a:pP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What is the composition of</a:t>
            </a:r>
            <a:r>
              <a:rPr kumimoji="0" lang="en-US" altLang="zh-CN" b="0" i="1" kern="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en-US" altLang="zh-CN" i="1"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sym typeface="Symbol" panose="05050102010706020507" pitchFamily="18" charset="2"/>
              </a:rPr>
              <a:t> and</a:t>
            </a:r>
            <a:r>
              <a:rPr kumimoji="0" lang="en-US" altLang="zh-CN"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i="1"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0" lang="en-US" altLang="zh-CN"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marL="457200" marR="0" indent="-457200" algn="l" defTabSz="914400" eaLnBrk="1" hangingPunct="1">
              <a:spcBef>
                <a:spcPct val="20000"/>
              </a:spcBef>
              <a:buClrTx/>
              <a:buSzTx/>
              <a:buNone/>
              <a:defRPr/>
            </a:pP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What is the composition of</a:t>
            </a:r>
            <a:r>
              <a:rPr kumimoji="0" lang="en-US" altLang="zh-CN" b="0" i="1" kern="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en-US" altLang="zh-CN" i="1"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g </a:t>
            </a:r>
            <a:r>
              <a:rPr kumimoji="0" lang="en-US" altLang="zh-CN"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and </a:t>
            </a:r>
            <a:r>
              <a:rPr kumimoji="0" lang="en-US" altLang="zh-CN" i="1" kern="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indent="-457200" algn="l" defTabSz="914400" eaLnBrk="1" hangingPunct="1">
              <a:spcBef>
                <a:spcPct val="20000"/>
              </a:spcBef>
              <a:buClrTx/>
              <a:buSzTx/>
              <a:buNone/>
              <a:defRPr/>
            </a:pPr>
            <a:r>
              <a:rPr kumimoji="0" lang="en-US" altLang="zh-CN"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 </a:t>
            </a:r>
          </a:p>
          <a:p>
            <a:pPr marL="457200" marR="0" indent="-457200" algn="l" defTabSz="914400" eaLnBrk="1" hangingPunct="1">
              <a:spcBef>
                <a:spcPct val="20000"/>
              </a:spcBef>
              <a:buClrTx/>
              <a:buSzTx/>
              <a:buNone/>
              <a:defRPr/>
            </a:pP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8" name="矩形 7"/>
          <p:cNvSpPr/>
          <p:nvPr/>
        </p:nvSpPr>
        <p:spPr>
          <a:xfrm>
            <a:off x="2595563" y="2428875"/>
            <a:ext cx="5929313" cy="1789430"/>
          </a:xfrm>
          <a:prstGeom prst="rect">
            <a:avLst/>
          </a:prstGeom>
        </p:spPr>
        <p:txBody>
          <a:bodyPr>
            <a:spAutoFit/>
          </a:bodyPr>
          <a:lstStyle/>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None/>
              <a:defRPr/>
            </a:pPr>
            <a:r>
              <a:rPr kumimoji="0" lang="en-US" altLang="zh-CN" sz="2400" b="0" i="1"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(3x+2) </a:t>
            </a:r>
          </a:p>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2(3x+2)+3 = 6x+7</a:t>
            </a:r>
          </a:p>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None/>
              <a:defRPr/>
            </a:pP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(2x+3) </a:t>
            </a:r>
          </a:p>
          <a:p>
            <a:pPr marL="342900" marR="0" lvl="0" indent="-342900" algn="l" defTabSz="914400" rtl="0" eaLnBrk="0" fontAlgn="base" latinLnBrk="0" hangingPunct="0">
              <a:lnSpc>
                <a:spcPct val="100000"/>
              </a:lnSpc>
              <a:spcBef>
                <a:spcPct val="20000"/>
              </a:spcBef>
              <a:spcAft>
                <a:spcPct val="0"/>
              </a:spcAft>
              <a:buClr>
                <a:srgbClr val="000000"/>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3(2x+3)+2 = 6x+11</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0487" name="Text Box 7"/>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64</a:t>
            </a:fld>
            <a:endParaRPr lang="zh-CN" altLang="en-US" sz="1400" b="0" dirty="0">
              <a:latin typeface="Arial" panose="020B0604020202020204" pitchFamily="34" charset="0"/>
              <a:ea typeface="宋体" panose="02010600030101010101" pitchFamily="2" charset="-122"/>
            </a:endParaRPr>
          </a:p>
        </p:txBody>
      </p:sp>
      <p:sp>
        <p:nvSpPr>
          <p:cNvPr id="1485826" name="Text Box 2"/>
          <p:cNvSpPr txBox="1">
            <a:spLocks noChangeArrowheads="1"/>
          </p:cNvSpPr>
          <p:nvPr/>
        </p:nvSpPr>
        <p:spPr bwMode="auto">
          <a:xfrm>
            <a:off x="2066925" y="609600"/>
            <a:ext cx="4867275" cy="460375"/>
          </a:xfrm>
          <a:prstGeom prst="rect">
            <a:avLst/>
          </a:prstGeom>
          <a:noFill/>
          <a:ln w="9525">
            <a:noFill/>
            <a:miter lim="800000"/>
          </a:ln>
          <a:effectLst/>
        </p:spPr>
        <p:txBody>
          <a:bodyPr>
            <a:spAutoFit/>
          </a:bodyPr>
          <a:lstStyle/>
          <a:p>
            <a:pPr marL="457200" marR="0" indent="-457200" algn="l" defTabSz="914400" eaLnBrk="1" hangingPunct="1">
              <a:spcBef>
                <a:spcPct val="30000"/>
              </a:spcBef>
              <a:buClrTx/>
              <a:buSzTx/>
              <a:buFontTx/>
              <a:buNone/>
              <a:defRPr/>
            </a:pP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黑体" panose="02010609060101010101" charset="-122"/>
                <a:cs typeface="+mn-cs"/>
              </a:rPr>
              <a:t>5. Some Important Functions</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22532" name="Line 3"/>
          <p:cNvSpPr/>
          <p:nvPr/>
        </p:nvSpPr>
        <p:spPr>
          <a:xfrm>
            <a:off x="2133600" y="1066800"/>
            <a:ext cx="3865563" cy="0"/>
          </a:xfrm>
          <a:prstGeom prst="line">
            <a:avLst/>
          </a:prstGeom>
          <a:ln w="38100" cap="flat" cmpd="sng">
            <a:solidFill>
              <a:srgbClr val="FF9900"/>
            </a:solidFill>
            <a:prstDash val="solid"/>
            <a:headEnd type="none" w="med" len="med"/>
            <a:tailEnd type="none" w="med" len="med"/>
          </a:ln>
        </p:spPr>
      </p:sp>
      <p:sp>
        <p:nvSpPr>
          <p:cNvPr id="1485828" name="Text Box 4"/>
          <p:cNvSpPr txBox="1">
            <a:spLocks noChangeArrowheads="1"/>
          </p:cNvSpPr>
          <p:nvPr/>
        </p:nvSpPr>
        <p:spPr bwMode="auto">
          <a:xfrm>
            <a:off x="3352800" y="1828800"/>
            <a:ext cx="5562600" cy="1198880"/>
          </a:xfrm>
          <a:prstGeom prst="rect">
            <a:avLst/>
          </a:prstGeom>
          <a:noFill/>
          <a:ln w="9525">
            <a:noFill/>
            <a:miter lim="800000"/>
          </a:ln>
          <a:effectLst/>
        </p:spPr>
        <p:txBody>
          <a:bodyPr>
            <a:spAutoFit/>
          </a:bodyPr>
          <a:lstStyle/>
          <a:p>
            <a:pPr marR="0" algn="l" defTabSz="914400" eaLnBrk="1" hangingPunct="1">
              <a:spcBef>
                <a:spcPct val="40000"/>
              </a:spcBef>
              <a:buClrTx/>
              <a:buSzTx/>
              <a:buChar char="n"/>
              <a:defRPr/>
            </a:pPr>
            <a:r>
              <a:rPr kumimoji="1" lang="zh-CN" altLang="en-US" kern="1200" cap="none" spc="0" normalizeH="0" baseline="0" noProof="0" dirty="0">
                <a:latin typeface="Times New Roman" panose="02020603050405020304" pitchFamily="18" charset="0"/>
                <a:ea typeface="黑体" panose="02010609060101010101" charset="-122"/>
                <a:cs typeface="+mn-cs"/>
                <a:sym typeface="Symbol" panose="05050102010706020507" pitchFamily="18" charset="2"/>
              </a:rPr>
              <a:t>     </a:t>
            </a:r>
            <a:r>
              <a:rPr kumimoji="1" lang="en-US" altLang="zh-CN" kern="1200" cap="none" spc="0" normalizeH="0" baseline="0" noProof="0" dirty="0">
                <a:latin typeface="Times New Roman" panose="02020603050405020304" pitchFamily="18" charset="0"/>
                <a:ea typeface="黑体" panose="02010609060101010101" charset="-122"/>
                <a:cs typeface="+mn-cs"/>
                <a:sym typeface="Symbol" panose="05050102010706020507" pitchFamily="18" charset="2"/>
              </a:rPr>
              <a:t>The floor function</a:t>
            </a:r>
          </a:p>
          <a:p>
            <a:pPr marR="0" algn="l" defTabSz="914400" eaLnBrk="1" hangingPunct="1">
              <a:spcBef>
                <a:spcPct val="100000"/>
              </a:spcBef>
              <a:buClrTx/>
              <a:buSzTx/>
              <a:buChar char="n"/>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The ceiling function</a:t>
            </a:r>
          </a:p>
        </p:txBody>
      </p:sp>
      <p:sp>
        <p:nvSpPr>
          <p:cNvPr id="22534" name="Text Box 6"/>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65</a:t>
            </a:fld>
            <a:endParaRPr lang="zh-CN" altLang="en-US" sz="1400" b="0" dirty="0">
              <a:latin typeface="Arial" panose="020B0604020202020204" pitchFamily="34" charset="0"/>
              <a:ea typeface="宋体" panose="02010600030101010101" pitchFamily="2" charset="-122"/>
            </a:endParaRPr>
          </a:p>
        </p:txBody>
      </p:sp>
      <p:sp>
        <p:nvSpPr>
          <p:cNvPr id="23555" name="Text Box 2"/>
          <p:cNvSpPr txBox="1"/>
          <p:nvPr/>
        </p:nvSpPr>
        <p:spPr>
          <a:xfrm>
            <a:off x="2133600" y="762000"/>
            <a:ext cx="8229600" cy="3119120"/>
          </a:xfrm>
          <a:prstGeom prst="rect">
            <a:avLst/>
          </a:prstGeom>
          <a:noFill/>
          <a:ln w="9525">
            <a:noFill/>
          </a:ln>
        </p:spPr>
        <p:txBody>
          <a:bodyPr>
            <a:spAutoFit/>
          </a:bodyPr>
          <a:lstStyle/>
          <a:p>
            <a:pPr algn="l" eaLnBrk="1" hangingPunct="1">
              <a:spcBef>
                <a:spcPct val="40000"/>
              </a:spcBef>
              <a:buNone/>
            </a:pPr>
            <a:r>
              <a:rPr lang="en-US" altLang="zh-CN" dirty="0">
                <a:latin typeface="楷体_GB2312" pitchFamily="49" charset="-122"/>
              </a:rPr>
              <a:t>【</a:t>
            </a:r>
            <a:r>
              <a:rPr lang="en-US" altLang="zh-CN" dirty="0">
                <a:solidFill>
                  <a:srgbClr val="9900CC"/>
                </a:solidFill>
                <a:latin typeface="Times New Roman" panose="02020603050405020304" pitchFamily="18" charset="0"/>
              </a:rPr>
              <a:t>Definition </a:t>
            </a:r>
            <a:r>
              <a:rPr lang="en-US" altLang="zh-CN" dirty="0">
                <a:latin typeface="楷体_GB2312" pitchFamily="49"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The </a:t>
            </a:r>
            <a:r>
              <a:rPr lang="en-US" altLang="zh-CN" i="1" dirty="0">
                <a:solidFill>
                  <a:srgbClr val="0000CC"/>
                </a:solidFill>
                <a:latin typeface="Times New Roman" panose="02020603050405020304" pitchFamily="18" charset="0"/>
                <a:ea typeface="黑体" panose="02010609060101010101" charset="-122"/>
                <a:sym typeface="Symbol" panose="05050102010706020507" pitchFamily="18" charset="2"/>
              </a:rPr>
              <a:t>floor function</a:t>
            </a:r>
            <a:r>
              <a:rPr lang="en-US" altLang="zh-CN" i="1" dirty="0">
                <a:solidFill>
                  <a:srgbClr val="008000"/>
                </a:solidFill>
                <a:latin typeface="Times New Roman" panose="02020603050405020304" pitchFamily="18" charset="0"/>
                <a:ea typeface="黑体" panose="02010609060101010101"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is the largest integer less than or equal to the </a:t>
            </a:r>
            <a:r>
              <a:rPr lang="en-US" altLang="zh-CN" dirty="0">
                <a:solidFill>
                  <a:srgbClr val="0066FF"/>
                </a:solidFill>
                <a:latin typeface="Times New Roman" panose="02020603050405020304" pitchFamily="18" charset="0"/>
                <a:ea typeface="宋体" panose="02010600030101010101" pitchFamily="2" charset="-122"/>
                <a:sym typeface="Symbol" panose="05050102010706020507" pitchFamily="18" charset="2"/>
              </a:rPr>
              <a:t>real number</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algn="l" eaLnBrk="1" hangingPunct="1">
              <a:spcBef>
                <a:spcPct val="4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Notation: </a:t>
            </a:r>
          </a:p>
          <a:p>
            <a:pPr algn="l" eaLnBrk="1" hangingPunct="1">
              <a:spcBef>
                <a:spcPct val="40000"/>
              </a:spcBef>
              <a:buNone/>
            </a:pPr>
            <a:r>
              <a:rPr lang="en-US" altLang="zh-CN" dirty="0">
                <a:latin typeface="Symbol" panose="05050102010706020507" pitchFamily="18" charset="2"/>
                <a:ea typeface="宋体" panose="02010600030101010101" pitchFamily="2" charset="-122"/>
                <a:sym typeface="Symbol" panose="05050102010706020507" pitchFamily="18" charset="2"/>
              </a:rPr>
              <a:t>                     ë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Symbol" panose="05050102010706020507" pitchFamily="18" charset="2"/>
                <a:ea typeface="宋体" panose="02010600030101010101" pitchFamily="2" charset="-122"/>
                <a:sym typeface="Symbol" panose="05050102010706020507" pitchFamily="18" charset="2"/>
              </a:rPr>
              <a:t> û </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algn="l" eaLnBrk="1" hangingPunct="1">
              <a:spcBef>
                <a:spcPct val="10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For example:  </a:t>
            </a:r>
          </a:p>
          <a:p>
            <a:pPr algn="l" eaLnBrk="1" hangingPunct="1">
              <a:spcBef>
                <a:spcPct val="40000"/>
              </a:spcBef>
              <a:buFont typeface="Symbol" panose="05050102010706020507" pitchFamily="18" charset="2"/>
              <a:buChar char=" "/>
            </a:pPr>
            <a:r>
              <a:rPr lang="en-US" altLang="zh-CN" dirty="0">
                <a:latin typeface="Symbol" panose="05050102010706020507" pitchFamily="18" charset="2"/>
                <a:ea typeface="宋体" panose="02010600030101010101" pitchFamily="2" charset="-122"/>
                <a:sym typeface="Symbol" panose="05050102010706020507" pitchFamily="18" charset="2"/>
              </a:rPr>
              <a:t>   ë</a:t>
            </a:r>
            <a:r>
              <a:rPr lang="en-US" altLang="zh-CN" dirty="0">
                <a:latin typeface="Times New Roman" panose="02020603050405020304" pitchFamily="18" charset="0"/>
                <a:ea typeface="宋体" panose="02010600030101010101" pitchFamily="2" charset="-122"/>
                <a:sym typeface="Symbol" panose="05050102010706020507" pitchFamily="18" charset="2"/>
              </a:rPr>
              <a:t>0.5</a:t>
            </a:r>
            <a:r>
              <a:rPr lang="en-US" altLang="zh-CN" dirty="0">
                <a:latin typeface="Symbol" panose="05050102010706020507" pitchFamily="18" charset="2"/>
                <a:ea typeface="宋体" panose="02010600030101010101" pitchFamily="2" charset="-122"/>
                <a:sym typeface="Symbol" panose="05050102010706020507" pitchFamily="18" charset="2"/>
              </a:rPr>
              <a:t>û  </a:t>
            </a:r>
            <a:r>
              <a:rPr lang="en-US" altLang="zh-CN" dirty="0">
                <a:latin typeface="Times New Roman" panose="02020603050405020304" pitchFamily="18" charset="0"/>
                <a:ea typeface="宋体" panose="02010600030101010101" pitchFamily="2" charset="-122"/>
                <a:sym typeface="Symbol" panose="05050102010706020507" pitchFamily="18" charset="2"/>
              </a:rPr>
              <a:t>=</a:t>
            </a:r>
          </a:p>
        </p:txBody>
      </p:sp>
      <p:sp>
        <p:nvSpPr>
          <p:cNvPr id="23556" name="AutoShape 4"/>
          <p:cNvSpPr/>
          <p:nvPr/>
        </p:nvSpPr>
        <p:spPr>
          <a:xfrm>
            <a:off x="4667250" y="1857375"/>
            <a:ext cx="5562600" cy="1714500"/>
          </a:xfrm>
          <a:prstGeom prst="cloudCallout">
            <a:avLst>
              <a:gd name="adj1" fmla="val -57963"/>
              <a:gd name="adj2" fmla="val -13227"/>
            </a:avLst>
          </a:prstGeom>
          <a:solidFill>
            <a:srgbClr val="CCFFCC"/>
          </a:solidFill>
          <a:ln w="9525" cap="flat" cmpd="sng">
            <a:solidFill>
              <a:schemeClr val="tx1"/>
            </a:solidFill>
            <a:prstDash val="solid"/>
            <a:headEnd type="none" w="med" len="med"/>
            <a:tailEnd type="none" w="med" len="med"/>
          </a:ln>
        </p:spPr>
        <p:txBody>
          <a:bodyPr/>
          <a:lstStyle/>
          <a:p>
            <a:pPr algn="l" eaLnBrk="1" hangingPunct="1">
              <a:spcBef>
                <a:spcPct val="80000"/>
              </a:spcBef>
              <a:buNone/>
            </a:pPr>
            <a:r>
              <a:rPr lang="en-US" altLang="zh-CN" sz="1800" dirty="0">
                <a:solidFill>
                  <a:srgbClr val="000000"/>
                </a:solidFill>
                <a:latin typeface="Times New Roman" panose="02020603050405020304" pitchFamily="18" charset="0"/>
                <a:ea typeface="宋体" panose="02010600030101010101" pitchFamily="2" charset="-122"/>
                <a:sym typeface="Symbol" panose="05050102010706020507" pitchFamily="18" charset="2"/>
              </a:rPr>
              <a:t>The floor function is often also called the </a:t>
            </a:r>
            <a:r>
              <a:rPr lang="en-US" altLang="zh-CN" sz="1800" i="1" dirty="0">
                <a:solidFill>
                  <a:srgbClr val="0000CC"/>
                </a:solidFill>
                <a:latin typeface="Times New Roman" panose="02020603050405020304" pitchFamily="18" charset="0"/>
                <a:ea typeface="宋体" panose="02010600030101010101" pitchFamily="2" charset="-122"/>
                <a:sym typeface="Symbol" panose="05050102010706020507" pitchFamily="18" charset="2"/>
              </a:rPr>
              <a:t>greatest integer function</a:t>
            </a:r>
            <a:r>
              <a:rPr lang="en-US" altLang="zh-CN" sz="18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It is often denoted by [</a:t>
            </a:r>
            <a:r>
              <a:rPr lang="en-US" altLang="zh-CN" sz="18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en-US" altLang="zh-CN" sz="18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1487877" name="Text Box 5"/>
          <p:cNvSpPr txBox="1"/>
          <p:nvPr/>
        </p:nvSpPr>
        <p:spPr>
          <a:xfrm>
            <a:off x="3571875" y="3414713"/>
            <a:ext cx="685800" cy="460375"/>
          </a:xfrm>
          <a:prstGeom prst="rect">
            <a:avLst/>
          </a:prstGeom>
          <a:noFill/>
          <a:ln w="9525">
            <a:noFill/>
          </a:ln>
        </p:spPr>
        <p:txBody>
          <a:bodyPr>
            <a:spAutoFit/>
          </a:bodyPr>
          <a:lstStyle/>
          <a:p>
            <a:pPr algn="l" eaLnBrk="1" hangingPunct="1">
              <a:buFontTx/>
              <a:buNone/>
            </a:pPr>
            <a:r>
              <a:rPr lang="en-US" altLang="zh-CN" dirty="0">
                <a:solidFill>
                  <a:srgbClr val="FF3300"/>
                </a:solidFill>
                <a:latin typeface="Times New Roman" panose="02020603050405020304" pitchFamily="18" charset="0"/>
                <a:ea typeface="宋体" panose="02010600030101010101" pitchFamily="2" charset="-122"/>
              </a:rPr>
              <a:t>0</a:t>
            </a:r>
          </a:p>
        </p:txBody>
      </p:sp>
      <p:sp>
        <p:nvSpPr>
          <p:cNvPr id="23558" name="Text Box 6"/>
          <p:cNvSpPr txBox="1"/>
          <p:nvPr/>
        </p:nvSpPr>
        <p:spPr>
          <a:xfrm>
            <a:off x="2362200" y="4005263"/>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latin typeface="Symbol" panose="05050102010706020507" pitchFamily="18" charset="2"/>
                <a:ea typeface="宋体" panose="02010600030101010101" pitchFamily="2" charset="-122"/>
                <a:sym typeface="Symbol" panose="05050102010706020507" pitchFamily="18" charset="2"/>
              </a:rPr>
              <a:t>ë</a:t>
            </a:r>
            <a:r>
              <a:rPr lang="en-US" altLang="zh-CN" dirty="0">
                <a:latin typeface="Times New Roman" panose="02020603050405020304" pitchFamily="18" charset="0"/>
                <a:ea typeface="宋体" panose="02010600030101010101" pitchFamily="2" charset="-122"/>
                <a:sym typeface="Symbol" panose="05050102010706020507" pitchFamily="18" charset="2"/>
              </a:rPr>
              <a:t>1.5</a:t>
            </a:r>
            <a:r>
              <a:rPr lang="en-US" altLang="zh-CN" dirty="0">
                <a:latin typeface="Symbol" panose="05050102010706020507" pitchFamily="18" charset="2"/>
                <a:ea typeface="宋体" panose="02010600030101010101" pitchFamily="2" charset="-122"/>
                <a:sym typeface="Symbol" panose="05050102010706020507" pitchFamily="18" charset="2"/>
              </a:rPr>
              <a:t>û  </a:t>
            </a:r>
            <a:r>
              <a:rPr lang="en-US" altLang="zh-CN" dirty="0">
                <a:latin typeface="Times New Roman" panose="02020603050405020304" pitchFamily="18" charset="0"/>
                <a:ea typeface="宋体" panose="02010600030101010101" pitchFamily="2" charset="-122"/>
                <a:sym typeface="Symbol" panose="05050102010706020507" pitchFamily="18" charset="2"/>
              </a:rPr>
              <a:t>= </a:t>
            </a:r>
            <a:endParaRPr lang="en-US" altLang="zh-CN" dirty="0">
              <a:solidFill>
                <a:srgbClr val="FF3300"/>
              </a:solidFill>
              <a:latin typeface="Times New Roman" panose="02020603050405020304" pitchFamily="18" charset="0"/>
              <a:ea typeface="宋体" panose="02010600030101010101" pitchFamily="2" charset="-122"/>
            </a:endParaRPr>
          </a:p>
        </p:txBody>
      </p:sp>
      <p:sp>
        <p:nvSpPr>
          <p:cNvPr id="1487879" name="Text Box 7"/>
          <p:cNvSpPr txBox="1"/>
          <p:nvPr/>
        </p:nvSpPr>
        <p:spPr>
          <a:xfrm>
            <a:off x="3538538" y="3995738"/>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1</a:t>
            </a:r>
            <a:r>
              <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dirty="0">
              <a:solidFill>
                <a:srgbClr val="FF3300"/>
              </a:solidFill>
              <a:latin typeface="Times New Roman" panose="02020603050405020304" pitchFamily="18" charset="0"/>
              <a:ea typeface="宋体" panose="02010600030101010101" pitchFamily="2" charset="-122"/>
            </a:endParaRPr>
          </a:p>
        </p:txBody>
      </p:sp>
      <p:sp>
        <p:nvSpPr>
          <p:cNvPr id="23560" name="Text Box 8"/>
          <p:cNvSpPr txBox="1"/>
          <p:nvPr/>
        </p:nvSpPr>
        <p:spPr>
          <a:xfrm>
            <a:off x="2362200" y="4724400"/>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latin typeface="Symbol" panose="05050102010706020507" pitchFamily="18" charset="2"/>
                <a:ea typeface="宋体" panose="02010600030101010101" pitchFamily="2" charset="-122"/>
                <a:sym typeface="Symbol" panose="05050102010706020507" pitchFamily="18" charset="2"/>
              </a:rPr>
              <a:t>ë</a:t>
            </a:r>
            <a:r>
              <a:rPr lang="en-US" altLang="zh-CN"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Symbol" panose="05050102010706020507" pitchFamily="18" charset="2"/>
                <a:ea typeface="宋体" panose="02010600030101010101" pitchFamily="2" charset="-122"/>
                <a:sym typeface="Symbol" panose="05050102010706020507" pitchFamily="18" charset="2"/>
              </a:rPr>
              <a:t>û     </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p:txBody>
      </p:sp>
      <p:sp>
        <p:nvSpPr>
          <p:cNvPr id="1487881" name="Text Box 9"/>
          <p:cNvSpPr txBox="1"/>
          <p:nvPr/>
        </p:nvSpPr>
        <p:spPr>
          <a:xfrm>
            <a:off x="3548063" y="4710113"/>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2</a:t>
            </a:r>
            <a:r>
              <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23562" name="Text Box 10"/>
          <p:cNvSpPr txBox="1"/>
          <p:nvPr/>
        </p:nvSpPr>
        <p:spPr>
          <a:xfrm>
            <a:off x="2366963" y="5410200"/>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latin typeface="Symbol" panose="05050102010706020507" pitchFamily="18" charset="2"/>
                <a:ea typeface="宋体" panose="02010600030101010101" pitchFamily="2" charset="-122"/>
                <a:sym typeface="Symbol" panose="05050102010706020507" pitchFamily="18" charset="2"/>
              </a:rPr>
              <a:t>ë</a:t>
            </a:r>
            <a:r>
              <a:rPr lang="en-US" altLang="zh-CN" dirty="0">
                <a:latin typeface="Times New Roman" panose="02020603050405020304" pitchFamily="18" charset="0"/>
                <a:ea typeface="宋体" panose="02010600030101010101" pitchFamily="2" charset="-122"/>
                <a:sym typeface="Symbol" panose="05050102010706020507" pitchFamily="18" charset="2"/>
              </a:rPr>
              <a:t>-0.5</a:t>
            </a:r>
            <a:r>
              <a:rPr lang="en-US" altLang="zh-CN" dirty="0">
                <a:latin typeface="Symbol" panose="05050102010706020507" pitchFamily="18" charset="2"/>
                <a:ea typeface="宋体" panose="02010600030101010101" pitchFamily="2" charset="-122"/>
                <a:sym typeface="Symbol" panose="05050102010706020507" pitchFamily="18" charset="2"/>
              </a:rPr>
              <a:t>û  =</a:t>
            </a:r>
          </a:p>
        </p:txBody>
      </p:sp>
      <p:sp>
        <p:nvSpPr>
          <p:cNvPr id="1487883" name="Text Box 11"/>
          <p:cNvSpPr txBox="1"/>
          <p:nvPr/>
        </p:nvSpPr>
        <p:spPr>
          <a:xfrm>
            <a:off x="3581400" y="5410200"/>
            <a:ext cx="1524000" cy="460375"/>
          </a:xfrm>
          <a:prstGeom prst="rect">
            <a:avLst/>
          </a:prstGeom>
          <a:noFill/>
          <a:ln w="9525">
            <a:noFill/>
          </a:ln>
        </p:spPr>
        <p:txBody>
          <a:bodyPr>
            <a:spAutoFit/>
          </a:bodyPr>
          <a:lstStyle/>
          <a:p>
            <a:pPr algn="l" eaLnBrk="1" hangingPunct="1">
              <a:spcBef>
                <a:spcPct val="40000"/>
              </a:spcBef>
              <a:buFont typeface="Symbol" panose="05050102010706020507" pitchFamily="18" charset="2"/>
              <a:buChar char=" "/>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-1</a:t>
            </a:r>
          </a:p>
        </p:txBody>
      </p:sp>
      <p:sp>
        <p:nvSpPr>
          <p:cNvPr id="23564" name="Text Box 12"/>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7877"/>
                                        </p:tgtEl>
                                        <p:attrNameLst>
                                          <p:attrName>style.visibility</p:attrName>
                                        </p:attrNameLst>
                                      </p:cBhvr>
                                      <p:to>
                                        <p:strVal val="visible"/>
                                      </p:to>
                                    </p:set>
                                    <p:animEffect transition="in" filter="wipe(left)">
                                      <p:cBhvr>
                                        <p:cTn id="7" dur="500"/>
                                        <p:tgtEl>
                                          <p:spTgt spid="1487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7879"/>
                                        </p:tgtEl>
                                        <p:attrNameLst>
                                          <p:attrName>style.visibility</p:attrName>
                                        </p:attrNameLst>
                                      </p:cBhvr>
                                      <p:to>
                                        <p:strVal val="visible"/>
                                      </p:to>
                                    </p:set>
                                    <p:animEffect transition="in" filter="wipe(left)">
                                      <p:cBhvr>
                                        <p:cTn id="12" dur="500"/>
                                        <p:tgtEl>
                                          <p:spTgt spid="14878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7881"/>
                                        </p:tgtEl>
                                        <p:attrNameLst>
                                          <p:attrName>style.visibility</p:attrName>
                                        </p:attrNameLst>
                                      </p:cBhvr>
                                      <p:to>
                                        <p:strVal val="visible"/>
                                      </p:to>
                                    </p:set>
                                    <p:animEffect transition="in" filter="wipe(left)">
                                      <p:cBhvr>
                                        <p:cTn id="17" dur="500"/>
                                        <p:tgtEl>
                                          <p:spTgt spid="14878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7883"/>
                                        </p:tgtEl>
                                        <p:attrNameLst>
                                          <p:attrName>style.visibility</p:attrName>
                                        </p:attrNameLst>
                                      </p:cBhvr>
                                      <p:to>
                                        <p:strVal val="visible"/>
                                      </p:to>
                                    </p:set>
                                    <p:animEffect transition="in" filter="wipe(left)">
                                      <p:cBhvr>
                                        <p:cTn id="22" dur="500"/>
                                        <p:tgtEl>
                                          <p:spTgt spid="148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7" grpId="0"/>
      <p:bldP spid="1487879" grpId="0"/>
      <p:bldP spid="1487881" grpId="0"/>
      <p:bldP spid="148788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66</a:t>
            </a:fld>
            <a:endParaRPr lang="zh-CN" altLang="en-US" sz="1400" b="0" dirty="0">
              <a:latin typeface="Arial" panose="020B0604020202020204" pitchFamily="34" charset="0"/>
              <a:ea typeface="宋体" panose="02010600030101010101" pitchFamily="2" charset="-122"/>
            </a:endParaRPr>
          </a:p>
        </p:txBody>
      </p:sp>
      <p:sp>
        <p:nvSpPr>
          <p:cNvPr id="1489922" name="Text Box 2"/>
          <p:cNvSpPr txBox="1">
            <a:spLocks noChangeArrowheads="1"/>
          </p:cNvSpPr>
          <p:nvPr/>
        </p:nvSpPr>
        <p:spPr bwMode="auto">
          <a:xfrm>
            <a:off x="2133600" y="914400"/>
            <a:ext cx="8229600" cy="3119120"/>
          </a:xfrm>
          <a:prstGeom prst="rect">
            <a:avLst/>
          </a:prstGeom>
          <a:noFill/>
          <a:ln w="9525">
            <a:noFill/>
            <a:miter lim="800000"/>
          </a:ln>
          <a:effectLst/>
        </p:spPr>
        <p:txBody>
          <a:bodyPr>
            <a:spAutoFit/>
          </a:bodyPr>
          <a:lstStyle/>
          <a:p>
            <a:pPr marR="0" algn="l" defTabSz="914400" eaLnBrk="1" hangingPunct="1">
              <a:spcBef>
                <a:spcPct val="40000"/>
              </a:spcBef>
              <a:buClrTx/>
              <a:buSzTx/>
              <a:buNone/>
              <a:defRPr/>
            </a:pPr>
            <a:r>
              <a:rPr kumimoji="1" lang="en-US" altLang="zh-CN" kern="1200" cap="none" spc="0" normalizeH="0" baseline="0" noProof="0" dirty="0">
                <a:latin typeface="楷体_GB2312" pitchFamily="49" charset="-122"/>
                <a:ea typeface="楷体_GB2312" pitchFamily="49" charset="-122"/>
                <a:cs typeface="+mn-cs"/>
              </a:rPr>
              <a:t>【</a:t>
            </a:r>
            <a:r>
              <a:rPr kumimoji="1" lang="en-US" altLang="zh-CN" kern="1200" cap="none" spc="0" normalizeH="0" baseline="0" noProof="0" dirty="0">
                <a:solidFill>
                  <a:srgbClr val="9900CC"/>
                </a:solidFill>
                <a:latin typeface="Times New Roman" panose="02020603050405020304" pitchFamily="18" charset="0"/>
                <a:ea typeface="楷体_GB2312" pitchFamily="49" charset="-122"/>
                <a:cs typeface="+mn-cs"/>
              </a:rPr>
              <a:t>Definition </a:t>
            </a:r>
            <a:r>
              <a:rPr kumimoji="1" lang="en-US" altLang="zh-CN" kern="1200" cap="none" spc="0" normalizeH="0" baseline="0" noProof="0" dirty="0">
                <a:latin typeface="楷体_GB2312" pitchFamily="49" charset="-122"/>
                <a:ea typeface="楷体_GB2312" pitchFamily="49" charset="-122"/>
                <a:cs typeface="+mn-cs"/>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The </a:t>
            </a:r>
            <a:r>
              <a:rPr kumimoji="1" lang="en-US" altLang="zh-CN" i="1"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ceiling function</a:t>
            </a:r>
            <a:r>
              <a:rPr kumimoji="1" lang="en-US" altLang="zh-CN" i="1" kern="1200" cap="none" spc="0" normalizeH="0" baseline="0" noProof="0" dirty="0">
                <a:solidFill>
                  <a:srgbClr val="008000"/>
                </a:solidFill>
                <a:effectLst>
                  <a:outerShdw blurRad="38100" dist="38100" dir="2700000" algn="tl">
                    <a:srgbClr val="C0C0C0"/>
                  </a:outerShdw>
                </a:effectLst>
                <a:latin typeface="Times New Roman" panose="02020603050405020304" pitchFamily="18" charset="0"/>
                <a:ea typeface="黑体" panose="02010609060101010101" charset="-122"/>
                <a:cs typeface="+mn-cs"/>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f </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is the smallest integer greater than or equal to the </a:t>
            </a:r>
            <a:r>
              <a:rPr kumimoji="1" lang="en-US" altLang="zh-CN" kern="1200" cap="none" spc="0" normalizeH="0" baseline="0" noProof="0" dirty="0">
                <a:solidFill>
                  <a:srgbClr val="0066FF"/>
                </a:solidFill>
                <a:latin typeface="Times New Roman" panose="02020603050405020304" pitchFamily="18" charset="0"/>
                <a:ea typeface="宋体" panose="02010600030101010101" pitchFamily="2" charset="-122"/>
                <a:cs typeface="+mn-cs"/>
                <a:sym typeface="Symbol" panose="05050102010706020507" pitchFamily="18" charset="2"/>
              </a:rPr>
              <a:t>real number</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p>
          <a:p>
            <a:pPr marR="0" algn="l" defTabSz="914400" eaLnBrk="1" hangingPunct="1">
              <a:spcBef>
                <a:spcPct val="40000"/>
              </a:spcBef>
              <a:buClrTx/>
              <a:buSz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Notation:</a:t>
            </a:r>
          </a:p>
          <a:p>
            <a:pPr marR="0" algn="l" defTabSz="914400" eaLnBrk="1" hangingPunct="1">
              <a:spcBef>
                <a:spcPct val="40000"/>
              </a:spcBef>
              <a:buClrTx/>
              <a:buSzTx/>
              <a:buNone/>
              <a:defRPr/>
            </a:pPr>
            <a:r>
              <a:rPr kumimoji="1" lang="en-US" altLang="zh-CN" kern="1200" cap="none" spc="0" normalizeH="0" baseline="0" noProof="0" dirty="0">
                <a:latin typeface="Symbol" panose="05050102010706020507" pitchFamily="18" charset="2"/>
                <a:ea typeface="宋体" panose="02010600030101010101" pitchFamily="2" charset="-122"/>
                <a:cs typeface="+mn-cs"/>
                <a:sym typeface="Symbol" panose="05050102010706020507" pitchFamily="18" charset="2"/>
              </a:rPr>
              <a:t>                   é </a:t>
            </a:r>
            <a:r>
              <a:rPr kumimoji="1" lang="en-US" altLang="zh-CN" i="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latin typeface="Symbol" panose="05050102010706020507" pitchFamily="18" charset="2"/>
                <a:ea typeface="宋体" panose="02010600030101010101" pitchFamily="2" charset="-122"/>
                <a:cs typeface="+mn-cs"/>
                <a:sym typeface="Symbol" panose="05050102010706020507" pitchFamily="18" charset="2"/>
              </a:rPr>
              <a:t> ù</a:t>
            </a:r>
            <a:endPar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R="0" algn="l" defTabSz="914400" eaLnBrk="1" hangingPunct="1">
              <a:spcBef>
                <a:spcPct val="100000"/>
              </a:spcBef>
              <a:buClrTx/>
              <a:buSz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For example: </a:t>
            </a:r>
          </a:p>
          <a:p>
            <a:pPr marR="0" algn="l" defTabSz="914400" eaLnBrk="1" hangingPunct="1">
              <a:spcBef>
                <a:spcPct val="40000"/>
              </a:spcBef>
              <a:buClrTx/>
              <a:buSzTx/>
              <a:buNone/>
              <a:defRPr/>
            </a:pPr>
            <a:r>
              <a:rPr kumimoji="1" lang="en-US" altLang="zh-CN" kern="1200" cap="none" spc="0" normalizeH="0" baseline="0" noProof="0" dirty="0">
                <a:latin typeface="Symbol" panose="05050102010706020507" pitchFamily="18" charset="2"/>
                <a:ea typeface="宋体" panose="02010600030101010101" pitchFamily="2" charset="-122"/>
                <a:cs typeface="+mn-cs"/>
                <a:sym typeface="Symbol" panose="05050102010706020507" pitchFamily="18" charset="2"/>
              </a:rPr>
              <a:t>               é</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0.5</a:t>
            </a:r>
            <a:r>
              <a:rPr kumimoji="1" lang="en-US" altLang="zh-CN" kern="1200" cap="none" spc="0" normalizeH="0" baseline="0" noProof="0" dirty="0">
                <a:latin typeface="Symbol" panose="05050102010706020507" pitchFamily="18" charset="2"/>
                <a:ea typeface="宋体" panose="02010600030101010101" pitchFamily="2" charset="-122"/>
                <a:cs typeface="+mn-cs"/>
                <a:sym typeface="Symbol" panose="05050102010706020507" pitchFamily="18" charset="2"/>
              </a:rPr>
              <a:t> ù </a:t>
            </a:r>
            <a:r>
              <a:rPr kumimoji="1" lang="en-US" altLang="zh-CN"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489924" name="Text Box 4"/>
          <p:cNvSpPr txBox="1"/>
          <p:nvPr/>
        </p:nvSpPr>
        <p:spPr>
          <a:xfrm>
            <a:off x="4572000" y="3505200"/>
            <a:ext cx="685800" cy="460375"/>
          </a:xfrm>
          <a:prstGeom prst="rect">
            <a:avLst/>
          </a:prstGeom>
          <a:noFill/>
          <a:ln w="9525">
            <a:noFill/>
          </a:ln>
        </p:spPr>
        <p:txBody>
          <a:bodyPr>
            <a:spAutoFit/>
          </a:bodyPr>
          <a:lstStyle/>
          <a:p>
            <a:pPr algn="l" eaLnBrk="1" hangingPunct="1">
              <a:buFontTx/>
              <a:buNone/>
            </a:pPr>
            <a:r>
              <a:rPr lang="en-US" altLang="zh-CN" dirty="0">
                <a:solidFill>
                  <a:srgbClr val="FF3300"/>
                </a:solidFill>
                <a:latin typeface="Times New Roman" panose="02020603050405020304" pitchFamily="18" charset="0"/>
                <a:ea typeface="宋体" panose="02010600030101010101" pitchFamily="2" charset="-122"/>
              </a:rPr>
              <a:t>1</a:t>
            </a:r>
          </a:p>
        </p:txBody>
      </p:sp>
      <p:sp>
        <p:nvSpPr>
          <p:cNvPr id="24581" name="Text Box 5"/>
          <p:cNvSpPr txBox="1"/>
          <p:nvPr/>
        </p:nvSpPr>
        <p:spPr>
          <a:xfrm>
            <a:off x="3276600" y="4267200"/>
            <a:ext cx="1219200" cy="460375"/>
          </a:xfrm>
          <a:prstGeom prst="rect">
            <a:avLst/>
          </a:prstGeom>
          <a:noFill/>
          <a:ln w="9525">
            <a:noFill/>
          </a:ln>
        </p:spPr>
        <p:txBody>
          <a:bodyPr>
            <a:spAutoFit/>
          </a:bodyPr>
          <a:lstStyle/>
          <a:p>
            <a:pPr algn="l" eaLnBrk="1" hangingPunct="1">
              <a:buFontTx/>
              <a:buNone/>
            </a:pPr>
            <a:r>
              <a:rPr lang="en-US" altLang="zh-CN" dirty="0">
                <a:latin typeface="Symbol" panose="05050102010706020507" pitchFamily="18" charset="2"/>
                <a:ea typeface="宋体" panose="02010600030101010101" pitchFamily="2" charset="-122"/>
                <a:sym typeface="Symbol" panose="05050102010706020507" pitchFamily="18" charset="2"/>
              </a:rPr>
              <a:t>é</a:t>
            </a:r>
            <a:r>
              <a:rPr lang="en-US" altLang="zh-CN" dirty="0">
                <a:latin typeface="Times New Roman" panose="02020603050405020304" pitchFamily="18" charset="0"/>
                <a:ea typeface="宋体" panose="02010600030101010101" pitchFamily="2" charset="-122"/>
                <a:sym typeface="Symbol" panose="05050102010706020507" pitchFamily="18" charset="2"/>
              </a:rPr>
              <a:t>1.5</a:t>
            </a:r>
            <a:r>
              <a:rPr lang="en-US" altLang="zh-CN" dirty="0">
                <a:latin typeface="Symbol" panose="05050102010706020507" pitchFamily="18" charset="2"/>
                <a:ea typeface="宋体" panose="02010600030101010101" pitchFamily="2" charset="-122"/>
                <a:sym typeface="Symbol" panose="05050102010706020507" pitchFamily="18" charset="2"/>
              </a:rPr>
              <a:t> ù </a:t>
            </a:r>
            <a:r>
              <a:rPr lang="en-US" altLang="zh-CN" dirty="0">
                <a:latin typeface="Times New Roman" panose="02020603050405020304" pitchFamily="18" charset="0"/>
                <a:ea typeface="宋体" panose="02010600030101010101" pitchFamily="2" charset="-122"/>
                <a:sym typeface="Symbol" panose="05050102010706020507" pitchFamily="18" charset="2"/>
              </a:rPr>
              <a:t>=</a:t>
            </a:r>
          </a:p>
        </p:txBody>
      </p:sp>
      <p:sp>
        <p:nvSpPr>
          <p:cNvPr id="1489926" name="Text Box 6"/>
          <p:cNvSpPr txBox="1"/>
          <p:nvPr/>
        </p:nvSpPr>
        <p:spPr>
          <a:xfrm>
            <a:off x="4648200" y="4267200"/>
            <a:ext cx="1219200" cy="460375"/>
          </a:xfrm>
          <a:prstGeom prst="rect">
            <a:avLst/>
          </a:prstGeom>
          <a:noFill/>
          <a:ln w="9525">
            <a:noFill/>
          </a:ln>
        </p:spPr>
        <p:txBody>
          <a:bodyPr>
            <a:spAutoFit/>
          </a:bodyPr>
          <a:lstStyle/>
          <a:p>
            <a:pPr algn="l" eaLnBrk="1" hangingPunct="1">
              <a:buFontTx/>
              <a:buNone/>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2</a:t>
            </a:r>
            <a:endParaRPr lang="en-US" altLang="zh-CN" dirty="0">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4583" name="Text Box 7"/>
          <p:cNvSpPr txBox="1"/>
          <p:nvPr/>
        </p:nvSpPr>
        <p:spPr>
          <a:xfrm>
            <a:off x="3276600" y="4876800"/>
            <a:ext cx="1219200" cy="460375"/>
          </a:xfrm>
          <a:prstGeom prst="rect">
            <a:avLst/>
          </a:prstGeom>
          <a:noFill/>
          <a:ln w="9525">
            <a:noFill/>
          </a:ln>
        </p:spPr>
        <p:txBody>
          <a:bodyPr>
            <a:spAutoFit/>
          </a:bodyPr>
          <a:lstStyle/>
          <a:p>
            <a:pPr algn="l" eaLnBrk="1" hangingPunct="1">
              <a:buFontTx/>
              <a:buNone/>
            </a:pPr>
            <a:r>
              <a:rPr lang="en-US" altLang="zh-CN" dirty="0">
                <a:latin typeface="Symbol" panose="05050102010706020507" pitchFamily="18" charset="2"/>
                <a:ea typeface="宋体" panose="02010600030101010101" pitchFamily="2" charset="-122"/>
                <a:sym typeface="Symbol" panose="05050102010706020507" pitchFamily="18" charset="2"/>
              </a:rPr>
              <a:t>é</a:t>
            </a:r>
            <a:r>
              <a:rPr lang="en-US" altLang="zh-CN"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Symbol" panose="05050102010706020507" pitchFamily="18" charset="2"/>
                <a:ea typeface="宋体" panose="02010600030101010101" pitchFamily="2" charset="-122"/>
                <a:sym typeface="Symbol" panose="05050102010706020507" pitchFamily="18" charset="2"/>
              </a:rPr>
              <a:t> ù    =</a:t>
            </a:r>
          </a:p>
        </p:txBody>
      </p:sp>
      <p:sp>
        <p:nvSpPr>
          <p:cNvPr id="1489928" name="Text Box 8"/>
          <p:cNvSpPr txBox="1"/>
          <p:nvPr/>
        </p:nvSpPr>
        <p:spPr>
          <a:xfrm>
            <a:off x="4648200" y="4876800"/>
            <a:ext cx="1219200" cy="460375"/>
          </a:xfrm>
          <a:prstGeom prst="rect">
            <a:avLst/>
          </a:prstGeom>
          <a:noFill/>
          <a:ln w="9525">
            <a:noFill/>
          </a:ln>
        </p:spPr>
        <p:txBody>
          <a:bodyPr>
            <a:spAutoFit/>
          </a:bodyPr>
          <a:lstStyle/>
          <a:p>
            <a:pPr algn="l" eaLnBrk="1" hangingPunct="1">
              <a:buFontTx/>
              <a:buNone/>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2</a:t>
            </a:r>
          </a:p>
        </p:txBody>
      </p:sp>
      <p:sp>
        <p:nvSpPr>
          <p:cNvPr id="24585" name="Text Box 9"/>
          <p:cNvSpPr txBox="1"/>
          <p:nvPr/>
        </p:nvSpPr>
        <p:spPr>
          <a:xfrm>
            <a:off x="3276600" y="5486400"/>
            <a:ext cx="1524000" cy="460375"/>
          </a:xfrm>
          <a:prstGeom prst="rect">
            <a:avLst/>
          </a:prstGeom>
          <a:noFill/>
          <a:ln w="9525">
            <a:noFill/>
          </a:ln>
        </p:spPr>
        <p:txBody>
          <a:bodyPr>
            <a:spAutoFit/>
          </a:bodyPr>
          <a:lstStyle/>
          <a:p>
            <a:pPr algn="l" eaLnBrk="1" hangingPunct="1">
              <a:buFontTx/>
              <a:buNone/>
            </a:pPr>
            <a:r>
              <a:rPr lang="en-US" altLang="zh-CN" dirty="0">
                <a:latin typeface="Symbol" panose="05050102010706020507" pitchFamily="18" charset="2"/>
                <a:ea typeface="宋体" panose="02010600030101010101" pitchFamily="2" charset="-122"/>
                <a:sym typeface="Symbol" panose="05050102010706020507" pitchFamily="18" charset="2"/>
              </a:rPr>
              <a:t>é</a:t>
            </a:r>
            <a:r>
              <a:rPr lang="en-US" altLang="zh-CN" dirty="0">
                <a:latin typeface="Times New Roman" panose="02020603050405020304" pitchFamily="18" charset="0"/>
                <a:ea typeface="宋体" panose="02010600030101010101" pitchFamily="2" charset="-122"/>
                <a:sym typeface="Symbol" panose="05050102010706020507" pitchFamily="18" charset="2"/>
              </a:rPr>
              <a:t>-0.5</a:t>
            </a:r>
            <a:r>
              <a:rPr lang="en-US" altLang="zh-CN" dirty="0">
                <a:latin typeface="Symbol" panose="05050102010706020507" pitchFamily="18" charset="2"/>
                <a:ea typeface="宋体" panose="02010600030101010101" pitchFamily="2" charset="-122"/>
                <a:sym typeface="Symbol" panose="05050102010706020507" pitchFamily="18" charset="2"/>
              </a:rPr>
              <a:t> ù = </a:t>
            </a:r>
          </a:p>
        </p:txBody>
      </p:sp>
      <p:sp>
        <p:nvSpPr>
          <p:cNvPr id="1489930" name="Text Box 10"/>
          <p:cNvSpPr txBox="1"/>
          <p:nvPr/>
        </p:nvSpPr>
        <p:spPr>
          <a:xfrm>
            <a:off x="4724400" y="5486400"/>
            <a:ext cx="1219200" cy="460375"/>
          </a:xfrm>
          <a:prstGeom prst="rect">
            <a:avLst/>
          </a:prstGeom>
          <a:noFill/>
          <a:ln w="9525">
            <a:noFill/>
          </a:ln>
        </p:spPr>
        <p:txBody>
          <a:bodyPr>
            <a:spAutoFit/>
          </a:bodyPr>
          <a:lstStyle/>
          <a:p>
            <a:pPr algn="l" eaLnBrk="1" hangingPunct="1">
              <a:buFontTx/>
              <a:buNone/>
            </a:pPr>
            <a:r>
              <a:rPr lang="en-US" altLang="zh-CN" dirty="0">
                <a:solidFill>
                  <a:srgbClr val="FF3300"/>
                </a:solidFill>
                <a:latin typeface="Symbol" panose="05050102010706020507" pitchFamily="18" charset="2"/>
                <a:ea typeface="宋体" panose="02010600030101010101" pitchFamily="2" charset="-122"/>
                <a:sym typeface="Symbol" panose="05050102010706020507" pitchFamily="18" charset="2"/>
              </a:rPr>
              <a:t>0</a:t>
            </a:r>
            <a:r>
              <a:rPr lang="en-US" altLang="zh-CN" dirty="0">
                <a:latin typeface="Symbol" panose="05050102010706020507" pitchFamily="18" charset="2"/>
                <a:ea typeface="宋体" panose="02010600030101010101" pitchFamily="2" charset="-122"/>
                <a:sym typeface="Symbol" panose="05050102010706020507" pitchFamily="18" charset="2"/>
              </a:rPr>
              <a:t> </a:t>
            </a:r>
          </a:p>
        </p:txBody>
      </p:sp>
      <p:sp>
        <p:nvSpPr>
          <p:cNvPr id="24587" name="Text Box 11"/>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9924"/>
                                        </p:tgtEl>
                                        <p:attrNameLst>
                                          <p:attrName>style.visibility</p:attrName>
                                        </p:attrNameLst>
                                      </p:cBhvr>
                                      <p:to>
                                        <p:strVal val="visible"/>
                                      </p:to>
                                    </p:set>
                                    <p:animEffect transition="in" filter="wipe(left)">
                                      <p:cBhvr>
                                        <p:cTn id="7" dur="500"/>
                                        <p:tgtEl>
                                          <p:spTgt spid="1489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9926"/>
                                        </p:tgtEl>
                                        <p:attrNameLst>
                                          <p:attrName>style.visibility</p:attrName>
                                        </p:attrNameLst>
                                      </p:cBhvr>
                                      <p:to>
                                        <p:strVal val="visible"/>
                                      </p:to>
                                    </p:set>
                                    <p:animEffect transition="in" filter="wipe(left)">
                                      <p:cBhvr>
                                        <p:cTn id="12" dur="500"/>
                                        <p:tgtEl>
                                          <p:spTgt spid="14899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9928"/>
                                        </p:tgtEl>
                                        <p:attrNameLst>
                                          <p:attrName>style.visibility</p:attrName>
                                        </p:attrNameLst>
                                      </p:cBhvr>
                                      <p:to>
                                        <p:strVal val="visible"/>
                                      </p:to>
                                    </p:set>
                                    <p:animEffect transition="in" filter="wipe(left)">
                                      <p:cBhvr>
                                        <p:cTn id="17" dur="500"/>
                                        <p:tgtEl>
                                          <p:spTgt spid="14899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9930"/>
                                        </p:tgtEl>
                                        <p:attrNameLst>
                                          <p:attrName>style.visibility</p:attrName>
                                        </p:attrNameLst>
                                      </p:cBhvr>
                                      <p:to>
                                        <p:strVal val="visible"/>
                                      </p:to>
                                    </p:set>
                                    <p:animEffect transition="in" filter="wipe(left)">
                                      <p:cBhvr>
                                        <p:cTn id="22" dur="500"/>
                                        <p:tgtEl>
                                          <p:spTgt spid="1489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4" grpId="0"/>
      <p:bldP spid="1489926" grpId="0"/>
      <p:bldP spid="1489928" grpId="0"/>
      <p:bldP spid="14899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67</a:t>
            </a:fld>
            <a:endParaRPr lang="zh-CN" altLang="en-US" sz="1400" b="0" dirty="0">
              <a:latin typeface="Arial" panose="020B0604020202020204" pitchFamily="34" charset="0"/>
              <a:ea typeface="宋体" panose="02010600030101010101" pitchFamily="2" charset="-122"/>
            </a:endParaRPr>
          </a:p>
        </p:txBody>
      </p:sp>
      <p:pic>
        <p:nvPicPr>
          <p:cNvPr id="25603" name="Picture 3" descr="02-3-010"/>
          <p:cNvPicPr>
            <a:picLocks noChangeAspect="1"/>
          </p:cNvPicPr>
          <p:nvPr/>
        </p:nvPicPr>
        <p:blipFill>
          <a:blip r:embed="rId3"/>
          <a:stretch>
            <a:fillRect/>
          </a:stretch>
        </p:blipFill>
        <p:spPr>
          <a:xfrm>
            <a:off x="1538288" y="1485900"/>
            <a:ext cx="9117012" cy="38862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txBox="1">
            <a:spLocks noGrp="1"/>
          </p:cNvSpPr>
          <p:nvPr>
            <p:ph type="sldNum" sz="quarter" idx="10"/>
          </p:nvPr>
        </p:nvSpPr>
        <p:spPr bwMode="auto"/>
        <p:txBody>
          <a:bodyPr vert="horz" wrap="none" lIns="92075" tIns="46038" rIns="92075" bIns="46038" numCol="1" anchor="ctr" anchorCtr="0" compatLnSpc="1"/>
          <a:lstStyle>
            <a:lvl1pPr marL="0" lvl="0"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r" defTabSz="914400" rtl="0" eaLnBrk="0" fontAlgn="base" latinLnBrk="0" hangingPunct="0">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68</a:t>
            </a:fld>
            <a:endParaRPr lang="zh-CN" altLang="en-US" sz="1400" b="0" dirty="0">
              <a:latin typeface="Arial" panose="020B0604020202020204" pitchFamily="34" charset="0"/>
              <a:ea typeface="宋体" panose="02010600030101010101" pitchFamily="2" charset="-122"/>
            </a:endParaRPr>
          </a:p>
        </p:txBody>
      </p:sp>
      <p:sp>
        <p:nvSpPr>
          <p:cNvPr id="1491970" name="Text Box 2"/>
          <p:cNvSpPr txBox="1">
            <a:spLocks noChangeArrowheads="1"/>
          </p:cNvSpPr>
          <p:nvPr/>
        </p:nvSpPr>
        <p:spPr bwMode="auto">
          <a:xfrm>
            <a:off x="2066925" y="609600"/>
            <a:ext cx="7839075" cy="460375"/>
          </a:xfrm>
          <a:prstGeom prst="rect">
            <a:avLst/>
          </a:prstGeom>
          <a:noFill/>
          <a:ln w="9525">
            <a:noFill/>
            <a:miter lim="800000"/>
          </a:ln>
          <a:effectLst/>
        </p:spPr>
        <p:txBody>
          <a:bodyPr>
            <a:spAutoFit/>
          </a:bodyPr>
          <a:lstStyle/>
          <a:p>
            <a:pPr marL="457200" marR="0" indent="-457200" algn="ctr" defTabSz="914400" eaLnBrk="1" hangingPunct="1">
              <a:spcBef>
                <a:spcPct val="30000"/>
              </a:spcBef>
              <a:buClrTx/>
              <a:buSzTx/>
              <a:buFontTx/>
              <a:buNone/>
              <a:defRPr/>
            </a:pPr>
            <a:r>
              <a:rPr kumimoji="1" lang="en-US" altLang="zh-CN" kern="1200" cap="none" spc="0" normalizeH="0" baseline="0" noProof="0">
                <a:solidFill>
                  <a:srgbClr val="FF0066"/>
                </a:solidFill>
                <a:latin typeface="Times New Roman" panose="02020603050405020304" pitchFamily="18" charset="0"/>
                <a:ea typeface="宋体" panose="02010600030101010101" pitchFamily="2" charset="-122"/>
                <a:cs typeface="+mn-cs"/>
              </a:rPr>
              <a:t>Useful Properties of the Floor and Ceiling Functions</a:t>
            </a:r>
            <a:r>
              <a:rPr kumimoji="1" lang="en-US" altLang="zh-CN" kern="1200" cap="none" spc="0" normalizeH="0" baseline="0" noProof="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26628" name="Text Box 3"/>
          <p:cNvSpPr txBox="1"/>
          <p:nvPr/>
        </p:nvSpPr>
        <p:spPr>
          <a:xfrm>
            <a:off x="2452688" y="1143000"/>
            <a:ext cx="7315200" cy="4399915"/>
          </a:xfrm>
          <a:prstGeom prst="rect">
            <a:avLst/>
          </a:prstGeom>
          <a:noFill/>
          <a:ln w="9525">
            <a:noFill/>
          </a:ln>
        </p:spPr>
        <p:txBody>
          <a:bodyPr>
            <a:spAutoFit/>
          </a:bodyPr>
          <a:lstStyle/>
          <a:p>
            <a:pPr algn="l"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(1a)</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iff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+ 1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(1b)</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iff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000" i="1"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1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(1c)</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iff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 </a:t>
            </a:r>
            <a:r>
              <a:rPr lang="en-US" altLang="zh-CN" sz="2000" i="1"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1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(1d)</a:t>
            </a:r>
            <a:r>
              <a:rPr lang="en-US" altLang="zh-CN" sz="2000" dirty="0">
                <a:latin typeface="Symbol" panose="05050102010706020507" pitchFamily="18" charset="2"/>
                <a:ea typeface="宋体" panose="02010600030101010101" pitchFamily="2" charset="-122"/>
                <a:sym typeface="Symbol" panose="05050102010706020507" pitchFamily="18" charset="2"/>
              </a:rPr>
              <a:t> 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iff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+ 1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10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1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&lt;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+ 1</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10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(3a) </a:t>
            </a:r>
            <a:r>
              <a:rPr lang="en-US" altLang="zh-CN" sz="2000" dirty="0">
                <a:latin typeface="Symbol" panose="05050102010706020507" pitchFamily="18" charset="2"/>
                <a:ea typeface="宋体" panose="02010600030101010101" pitchFamily="2" charset="-122"/>
                <a:sym typeface="Symbol" panose="05050102010706020507" pitchFamily="18" charset="2"/>
              </a:rPr>
              <a:t>ë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(3b)</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10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(4a)</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 + m</a:t>
            </a:r>
            <a:r>
              <a:rPr lang="en-US" altLang="zh-CN" sz="2000" dirty="0">
                <a:latin typeface="Symbol" panose="05050102010706020507" pitchFamily="18" charset="2"/>
                <a:ea typeface="宋体" panose="02010600030101010101" pitchFamily="2" charset="-122"/>
                <a:sym typeface="Symbol" panose="05050102010706020507" pitchFamily="18" charset="2"/>
              </a:rPr>
              <a:t> û</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ë</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û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 m</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m</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a:p>
            <a:pPr algn="just" eaLnBrk="1" hangingPunct="1">
              <a:spcBef>
                <a:spcPct val="40000"/>
              </a:spcBef>
              <a:buNone/>
            </a:pP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(4b)</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 + m</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dirty="0">
                <a:latin typeface="Symbol" panose="05050102010706020507" pitchFamily="18" charset="2"/>
                <a:ea typeface="宋体" panose="02010600030101010101" pitchFamily="2" charset="-122"/>
                <a:sym typeface="Symbol" panose="05050102010706020507" pitchFamily="18" charset="2"/>
              </a:rPr>
              <a:t>é</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000" dirty="0">
                <a:latin typeface="Symbol" panose="05050102010706020507" pitchFamily="18" charset="2"/>
                <a:ea typeface="宋体" panose="02010600030101010101" pitchFamily="2" charset="-122"/>
                <a:sym typeface="Symbol" panose="05050102010706020507" pitchFamily="18" charset="2"/>
              </a:rPr>
              <a:t> ù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 m</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where </a:t>
            </a:r>
            <a:r>
              <a:rPr lang="en-US" altLang="zh-CN" sz="2000"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m</a:t>
            </a:r>
            <a:r>
              <a:rPr lang="en-US" altLang="zh-CN" sz="2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is an integer</a:t>
            </a:r>
          </a:p>
        </p:txBody>
      </p:sp>
      <p:sp>
        <p:nvSpPr>
          <p:cNvPr id="26629" name="Text Box 5"/>
          <p:cNvSpPr txBox="1"/>
          <p:nvPr/>
        </p:nvSpPr>
        <p:spPr>
          <a:xfrm>
            <a:off x="7010400" y="38100"/>
            <a:ext cx="3657600" cy="368300"/>
          </a:xfrm>
          <a:prstGeom prst="rect">
            <a:avLst/>
          </a:prstGeom>
          <a:noFill/>
          <a:ln w="9525">
            <a:noFill/>
          </a:ln>
        </p:spPr>
        <p:txBody>
          <a:bodyPr>
            <a:spAutoFit/>
          </a:bodyPr>
          <a:lstStyle/>
          <a:p>
            <a:pPr eaLnBrk="1" hangingPunct="1">
              <a:buFontTx/>
              <a:buNone/>
            </a:pPr>
            <a:r>
              <a:rPr lang="en-US" altLang="zh-CN" sz="1800" b="0" dirty="0">
                <a:latin typeface="Times New Roman" panose="02020603050405020304" pitchFamily="18" charset="0"/>
                <a:ea typeface="宋体" panose="02010600030101010101" pitchFamily="2" charset="-122"/>
              </a:rPr>
              <a:t>2.3  Functions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27225" y="476250"/>
            <a:ext cx="8131175" cy="865188"/>
          </a:xfrm>
          <a:noFill/>
          <a:ln>
            <a:noFill/>
          </a:ln>
        </p:spPr>
        <p:txBody>
          <a:bodyPr/>
          <a:lstStyle/>
          <a:p>
            <a:r>
              <a:rPr lang="en-US" altLang="zh-CN" sz="3600" dirty="0">
                <a:ea typeface="宋体" panose="02010600030101010101" pitchFamily="2" charset="-122"/>
              </a:rPr>
              <a:t>Proving Properties of Functions </a:t>
            </a:r>
          </a:p>
        </p:txBody>
      </p:sp>
      <p:sp>
        <p:nvSpPr>
          <p:cNvPr id="27651" name="Content Placeholder 2"/>
          <p:cNvSpPr>
            <a:spLocks noGrp="1"/>
          </p:cNvSpPr>
          <p:nvPr>
            <p:ph idx="1"/>
          </p:nvPr>
        </p:nvSpPr>
        <p:spPr>
          <a:xfrm>
            <a:off x="1905000" y="1417638"/>
            <a:ext cx="8229600" cy="4525962"/>
          </a:xfrm>
          <a:noFill/>
          <a:ln>
            <a:noFill/>
          </a:ln>
        </p:spPr>
        <p:txBody>
          <a:bodyPr/>
          <a:lstStyle/>
          <a:p>
            <a:pPr>
              <a:lnSpc>
                <a:spcPct val="80000"/>
              </a:lnSpc>
              <a:buNone/>
            </a:pPr>
            <a:r>
              <a:rPr lang="en-US" altLang="zh-CN" sz="2200" b="1" dirty="0">
                <a:ea typeface="宋体" panose="02010600030101010101" pitchFamily="2" charset="-122"/>
              </a:rPr>
              <a:t>   Example</a:t>
            </a:r>
            <a:r>
              <a:rPr lang="en-US" altLang="zh-CN" sz="2200" dirty="0">
                <a:ea typeface="宋体" panose="02010600030101010101" pitchFamily="2" charset="-122"/>
              </a:rPr>
              <a:t>: Prove that x is a real number, then</a:t>
            </a:r>
          </a:p>
          <a:p>
            <a:pPr>
              <a:lnSpc>
                <a:spcPct val="80000"/>
              </a:lnSpc>
              <a:buNone/>
            </a:pPr>
            <a:r>
              <a:rPr lang="en-US" altLang="zh-CN" sz="2200" dirty="0">
                <a:latin typeface="Cambria Math" panose="02040503050406030204" pitchFamily="18" charset="0"/>
                <a:ea typeface="宋体" panose="02010600030101010101" pitchFamily="2" charset="-122"/>
              </a:rPr>
              <a:t>                          ⌊2</a:t>
            </a:r>
            <a:r>
              <a:rPr lang="en-US" altLang="zh-CN" sz="2200" i="1" dirty="0">
                <a:latin typeface="Cambria Math" panose="02040503050406030204" pitchFamily="18" charset="0"/>
                <a:ea typeface="宋体" panose="02010600030101010101" pitchFamily="2" charset="-122"/>
              </a:rPr>
              <a:t>x</a:t>
            </a:r>
            <a:r>
              <a:rPr lang="en-US" altLang="zh-CN" sz="2200" dirty="0">
                <a:latin typeface="Cambria Math" panose="02040503050406030204" pitchFamily="18" charset="0"/>
                <a:ea typeface="宋体" panose="02010600030101010101" pitchFamily="2" charset="-122"/>
              </a:rPr>
              <a:t>⌋= ⌊</a:t>
            </a:r>
            <a:r>
              <a:rPr lang="en-US" altLang="zh-CN" sz="2200" i="1" dirty="0">
                <a:latin typeface="Cambria Math" panose="02040503050406030204" pitchFamily="18" charset="0"/>
                <a:ea typeface="宋体" panose="02010600030101010101" pitchFamily="2" charset="-122"/>
              </a:rPr>
              <a:t>x</a:t>
            </a:r>
            <a:r>
              <a:rPr lang="en-US" altLang="zh-CN" sz="2200" dirty="0">
                <a:latin typeface="Cambria Math" panose="02040503050406030204" pitchFamily="18" charset="0"/>
                <a:ea typeface="宋体" panose="02010600030101010101" pitchFamily="2" charset="-122"/>
              </a:rPr>
              <a:t>⌋ + ⌊</a:t>
            </a:r>
            <a:r>
              <a:rPr lang="en-US" altLang="zh-CN" sz="2200" i="1" dirty="0">
                <a:latin typeface="Cambria Math" panose="02040503050406030204" pitchFamily="18" charset="0"/>
                <a:ea typeface="宋体" panose="02010600030101010101" pitchFamily="2" charset="-122"/>
              </a:rPr>
              <a:t>x</a:t>
            </a:r>
            <a:r>
              <a:rPr lang="en-US" altLang="zh-CN" sz="2200" dirty="0">
                <a:latin typeface="Cambria Math" panose="02040503050406030204" pitchFamily="18" charset="0"/>
                <a:ea typeface="宋体" panose="02010600030101010101" pitchFamily="2" charset="-122"/>
              </a:rPr>
              <a:t> + 1/2⌋</a:t>
            </a:r>
          </a:p>
          <a:p>
            <a:pPr>
              <a:lnSpc>
                <a:spcPct val="80000"/>
              </a:lnSpc>
              <a:buNone/>
            </a:pPr>
            <a:r>
              <a:rPr lang="en-US" altLang="zh-CN" sz="2200" b="1" dirty="0">
                <a:ea typeface="宋体" panose="02010600030101010101" pitchFamily="2" charset="-122"/>
              </a:rPr>
              <a:t>    Solution</a:t>
            </a:r>
            <a:r>
              <a:rPr lang="en-US" altLang="zh-CN" sz="2200" dirty="0">
                <a:ea typeface="宋体" panose="02010600030101010101" pitchFamily="2" charset="-122"/>
              </a:rPr>
              <a:t>: Let </a:t>
            </a:r>
            <a:r>
              <a:rPr lang="en-US" altLang="zh-CN" sz="2200" i="1" dirty="0">
                <a:ea typeface="宋体" panose="02010600030101010101" pitchFamily="2" charset="-122"/>
              </a:rPr>
              <a:t>x</a:t>
            </a:r>
            <a:r>
              <a:rPr lang="en-US" altLang="zh-CN" sz="2200" dirty="0">
                <a:ea typeface="宋体" panose="02010600030101010101" pitchFamily="2" charset="-122"/>
              </a:rPr>
              <a:t> = </a:t>
            </a:r>
            <a:r>
              <a:rPr lang="en-US" altLang="zh-CN" sz="2200" i="1" dirty="0">
                <a:ea typeface="宋体" panose="02010600030101010101" pitchFamily="2" charset="-122"/>
              </a:rPr>
              <a:t>n</a:t>
            </a:r>
            <a:r>
              <a:rPr lang="en-US" altLang="zh-CN" sz="2200" dirty="0">
                <a:ea typeface="宋体" panose="02010600030101010101" pitchFamily="2" charset="-122"/>
              </a:rPr>
              <a:t> +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ea typeface="宋体" panose="02010600030101010101" pitchFamily="2" charset="-122"/>
              </a:rPr>
              <a:t>, </a:t>
            </a:r>
            <a:r>
              <a:rPr lang="en-US" altLang="zh-CN" sz="2200" dirty="0">
                <a:ea typeface="宋体" panose="02010600030101010101" pitchFamily="2" charset="-122"/>
              </a:rPr>
              <a:t>where </a:t>
            </a:r>
            <a:r>
              <a:rPr lang="en-US" altLang="zh-CN" sz="2200" i="1" dirty="0">
                <a:ea typeface="宋体" panose="02010600030101010101" pitchFamily="2" charset="-122"/>
              </a:rPr>
              <a:t>n</a:t>
            </a:r>
            <a:r>
              <a:rPr lang="en-US" altLang="zh-CN" sz="2200" dirty="0">
                <a:ea typeface="宋体" panose="02010600030101010101" pitchFamily="2" charset="-122"/>
              </a:rPr>
              <a:t> is an integer and </a:t>
            </a:r>
            <a:r>
              <a:rPr lang="en-US" altLang="zh-CN" sz="2200" dirty="0">
                <a:latin typeface="Cambria Math" panose="02040503050406030204" pitchFamily="18" charset="0"/>
                <a:ea typeface="宋体" panose="02010600030101010101" pitchFamily="2" charset="-122"/>
              </a:rPr>
              <a:t>0 ≤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ea typeface="宋体" panose="02010600030101010101" pitchFamily="2" charset="-122"/>
              </a:rPr>
              <a:t>&lt; 1. </a:t>
            </a:r>
          </a:p>
          <a:p>
            <a:pPr>
              <a:lnSpc>
                <a:spcPct val="80000"/>
              </a:lnSpc>
              <a:buNone/>
            </a:pPr>
            <a:r>
              <a:rPr lang="en-US" altLang="zh-CN" sz="2200" i="1" dirty="0">
                <a:latin typeface="Cambria Math" panose="02040503050406030204" pitchFamily="18" charset="0"/>
                <a:ea typeface="宋体" panose="02010600030101010101" pitchFamily="2" charset="-122"/>
              </a:rPr>
              <a:t>  Case 1:   </a:t>
            </a:r>
            <a:r>
              <a:rPr lang="en-US" altLang="zh-CN" sz="2200" dirty="0">
                <a:latin typeface="Cambria Math" panose="02040503050406030204" pitchFamily="18" charset="0"/>
                <a:ea typeface="宋体" panose="02010600030101010101" pitchFamily="2" charset="-122"/>
              </a:rPr>
              <a:t> </a:t>
            </a:r>
            <a:r>
              <a:rPr lang="el-GR" altLang="zh-CN" sz="2200" dirty="0">
                <a:latin typeface="Cambria Math" panose="02040503050406030204" pitchFamily="18" charset="0"/>
                <a:cs typeface="Cambria Math" panose="02040503050406030204" pitchFamily="18" charset="0"/>
              </a:rPr>
              <a:t>ε </a:t>
            </a:r>
            <a:r>
              <a:rPr lang="en-US" altLang="zh-CN" sz="2200" dirty="0">
                <a:latin typeface="Cambria Math" panose="02040503050406030204" pitchFamily="18" charset="0"/>
                <a:ea typeface="宋体" panose="02010600030101010101" pitchFamily="2" charset="-122"/>
              </a:rPr>
              <a:t>&lt; ½</a:t>
            </a:r>
          </a:p>
          <a:p>
            <a:pPr lvl="1">
              <a:lnSpc>
                <a:spcPct val="80000"/>
              </a:lnSpc>
            </a:pPr>
            <a:r>
              <a:rPr lang="en-US" altLang="zh-CN" sz="2000" dirty="0">
                <a:latin typeface="Cambria Math" panose="02040503050406030204" pitchFamily="18" charset="0"/>
                <a:ea typeface="宋体" panose="02010600030101010101" pitchFamily="2" charset="-122"/>
              </a:rPr>
              <a:t>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and  ⌊2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since 0 ≤</a:t>
            </a:r>
            <a:r>
              <a:rPr lang="en-US" altLang="zh-CN" sz="2000" dirty="0">
                <a:ea typeface="宋体" panose="02010600030101010101" pitchFamily="2" charset="-122"/>
              </a:rPr>
              <a:t> </a:t>
            </a:r>
            <a:r>
              <a:rPr lang="en-US" altLang="zh-CN" sz="2000" dirty="0">
                <a:latin typeface="Cambria Math" panose="02040503050406030204" pitchFamily="18" charset="0"/>
                <a:ea typeface="宋体" panose="02010600030101010101" pitchFamily="2" charset="-122"/>
              </a:rPr>
              <a:t>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&lt; 1.</a:t>
            </a:r>
          </a:p>
          <a:p>
            <a:pPr lvl="1">
              <a:lnSpc>
                <a:spcPct val="80000"/>
              </a:lnSpc>
            </a:pPr>
            <a:r>
              <a:rPr lang="en-US" altLang="zh-CN" sz="2000" dirty="0">
                <a:latin typeface="Cambria Math" panose="02040503050406030204" pitchFamily="18" charset="0"/>
                <a:ea typeface="宋体" panose="02010600030101010101" pitchFamily="2" charset="-122"/>
              </a:rPr>
              <a:t>⌊</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+ 1/2⌋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since</a:t>
            </a:r>
            <a:r>
              <a:rPr lang="en-US" altLang="zh-CN" sz="2000" i="1" dirty="0">
                <a:latin typeface="Cambria Math" panose="02040503050406030204" pitchFamily="18" charset="0"/>
                <a:ea typeface="宋体" panose="02010600030101010101" pitchFamily="2" charset="-122"/>
              </a:rPr>
              <a:t> x</a:t>
            </a:r>
            <a:r>
              <a:rPr lang="en-US" altLang="zh-CN" sz="2000" dirty="0">
                <a:latin typeface="Cambria Math" panose="02040503050406030204" pitchFamily="18" charset="0"/>
                <a:ea typeface="宋体" panose="02010600030101010101" pitchFamily="2" charset="-122"/>
              </a:rPr>
              <a:t> + ½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(1/2 +</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ea typeface="宋体" panose="02010600030101010101" pitchFamily="2" charset="-122"/>
              </a:rPr>
              <a:t> ) and 0 ≤</a:t>
            </a:r>
            <a:r>
              <a:rPr lang="en-US" altLang="zh-CN" sz="2000" dirty="0">
                <a:ea typeface="宋体" panose="02010600030101010101" pitchFamily="2" charset="-122"/>
              </a:rPr>
              <a:t> ½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&lt; 1. </a:t>
            </a:r>
          </a:p>
          <a:p>
            <a:pPr lvl="1">
              <a:lnSpc>
                <a:spcPct val="80000"/>
              </a:lnSpc>
            </a:pPr>
            <a:r>
              <a:rPr lang="en-US" altLang="zh-CN" sz="2000" dirty="0">
                <a:latin typeface="Cambria Math" panose="02040503050406030204" pitchFamily="18" charset="0"/>
                <a:ea typeface="宋体" panose="02010600030101010101" pitchFamily="2" charset="-122"/>
              </a:rPr>
              <a:t>Hence, ⌊2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a:t>
            </a:r>
            <a:r>
              <a:rPr lang="en-US" altLang="zh-CN" sz="2000" dirty="0">
                <a:ea typeface="宋体" panose="02010600030101010101" pitchFamily="2" charset="-122"/>
              </a:rPr>
              <a:t>and </a:t>
            </a:r>
            <a:r>
              <a:rPr lang="en-US" altLang="zh-CN" sz="2000" dirty="0">
                <a:latin typeface="Cambria Math" panose="02040503050406030204" pitchFamily="18" charset="0"/>
                <a:ea typeface="宋体" panose="02010600030101010101" pitchFamily="2" charset="-122"/>
              </a:rPr>
              <a:t>⌊</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+ 1/2⌋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a:t>
            </a:r>
            <a:endParaRPr lang="en-US" altLang="zh-CN" sz="2000" dirty="0">
              <a:ea typeface="宋体" panose="02010600030101010101" pitchFamily="2" charset="-122"/>
            </a:endParaRPr>
          </a:p>
          <a:p>
            <a:pPr>
              <a:lnSpc>
                <a:spcPct val="80000"/>
              </a:lnSpc>
              <a:buNone/>
            </a:pPr>
            <a:r>
              <a:rPr lang="en-US" altLang="zh-CN" sz="2200" dirty="0">
                <a:latin typeface="Cambria Math" panose="02040503050406030204" pitchFamily="18" charset="0"/>
                <a:ea typeface="宋体" panose="02010600030101010101" pitchFamily="2" charset="-122"/>
              </a:rPr>
              <a:t>  </a:t>
            </a:r>
            <a:r>
              <a:rPr lang="en-US" altLang="zh-CN" sz="2200" i="1" dirty="0">
                <a:latin typeface="Cambria Math" panose="02040503050406030204" pitchFamily="18" charset="0"/>
                <a:ea typeface="宋体" panose="02010600030101010101" pitchFamily="2" charset="-122"/>
              </a:rPr>
              <a:t>Case 2:     </a:t>
            </a:r>
            <a:r>
              <a:rPr lang="en-US" altLang="zh-CN" sz="2200" dirty="0">
                <a:latin typeface="Cambria Math" panose="02040503050406030204" pitchFamily="18" charset="0"/>
                <a:ea typeface="宋体" panose="02010600030101010101" pitchFamily="2" charset="-122"/>
              </a:rPr>
              <a:t>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ea typeface="宋体" panose="02010600030101010101" pitchFamily="2" charset="-122"/>
              </a:rPr>
              <a:t> ≥ ½ </a:t>
            </a:r>
          </a:p>
          <a:p>
            <a:pPr lvl="1">
              <a:lnSpc>
                <a:spcPct val="80000"/>
              </a:lnSpc>
            </a:pPr>
            <a:r>
              <a:rPr lang="en-US" altLang="zh-CN" sz="2000" dirty="0">
                <a:latin typeface="Cambria Math" panose="02040503050406030204" pitchFamily="18" charset="0"/>
                <a:ea typeface="宋体" panose="02010600030101010101" pitchFamily="2" charset="-122"/>
              </a:rPr>
              <a:t>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− 1)  and ⌊2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since 0 ≤ 2</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ea typeface="宋体" panose="02010600030101010101" pitchFamily="2" charset="-122"/>
              </a:rPr>
              <a:t> - 1&lt; 1. </a:t>
            </a:r>
          </a:p>
          <a:p>
            <a:pPr lvl="1">
              <a:lnSpc>
                <a:spcPct val="80000"/>
              </a:lnSpc>
            </a:pPr>
            <a:r>
              <a:rPr lang="en-US" altLang="zh-CN" sz="2000" dirty="0">
                <a:latin typeface="Cambria Math" panose="02040503050406030204" pitchFamily="18" charset="0"/>
                <a:ea typeface="宋体" panose="02010600030101010101" pitchFamily="2" charset="-122"/>
              </a:rPr>
              <a:t>⌊</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+ 1/2⌋ =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(1/2 +</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ea typeface="宋体" panose="02010600030101010101" pitchFamily="2" charset="-122"/>
              </a:rPr>
              <a:t>)⌋ =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 1/2)⌋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since       0 ≤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ea typeface="宋体" panose="02010600030101010101" pitchFamily="2" charset="-122"/>
              </a:rPr>
              <a:t> – 1/2&lt; 1. </a:t>
            </a:r>
          </a:p>
          <a:p>
            <a:pPr lvl="1">
              <a:lnSpc>
                <a:spcPct val="80000"/>
              </a:lnSpc>
            </a:pPr>
            <a:r>
              <a:rPr lang="en-US" altLang="zh-CN" sz="2000" dirty="0">
                <a:latin typeface="Cambria Math" panose="02040503050406030204" pitchFamily="18" charset="0"/>
                <a:ea typeface="宋体" panose="02010600030101010101" pitchFamily="2" charset="-122"/>
              </a:rPr>
              <a:t>Hence,  ⌊2</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a:t>
            </a:r>
            <a:r>
              <a:rPr lang="en-US" altLang="zh-CN" sz="2000" dirty="0">
                <a:ea typeface="宋体" panose="02010600030101010101" pitchFamily="2" charset="-122"/>
              </a:rPr>
              <a:t>and </a:t>
            </a:r>
            <a:r>
              <a:rPr lang="en-US" altLang="zh-CN" sz="2000" dirty="0">
                <a:latin typeface="Cambria Math" panose="02040503050406030204" pitchFamily="18" charset="0"/>
                <a:ea typeface="宋体" panose="02010600030101010101" pitchFamily="2" charset="-122"/>
              </a:rPr>
              <a:t>⌊</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a:t>
            </a:r>
            <a:r>
              <a:rPr lang="en-US" altLang="zh-CN" sz="2000" i="1" dirty="0">
                <a:latin typeface="Cambria Math" panose="02040503050406030204" pitchFamily="18" charset="0"/>
                <a:ea typeface="宋体" panose="02010600030101010101" pitchFamily="2" charset="-122"/>
              </a:rPr>
              <a:t>x</a:t>
            </a:r>
            <a:r>
              <a:rPr lang="en-US" altLang="zh-CN" sz="2000" dirty="0">
                <a:latin typeface="Cambria Math" panose="02040503050406030204" pitchFamily="18" charset="0"/>
                <a:ea typeface="宋体" panose="02010600030101010101" pitchFamily="2" charset="-122"/>
              </a:rPr>
              <a:t> + 1/2⌋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 2</a:t>
            </a:r>
            <a:r>
              <a:rPr lang="en-US" altLang="zh-CN" sz="2000" i="1" dirty="0">
                <a:latin typeface="Cambria Math" panose="02040503050406030204" pitchFamily="18" charset="0"/>
                <a:ea typeface="宋体" panose="02010600030101010101" pitchFamily="2" charset="-122"/>
              </a:rPr>
              <a:t>n</a:t>
            </a:r>
            <a:r>
              <a:rPr lang="en-US" altLang="zh-CN" sz="2000" dirty="0">
                <a:latin typeface="Cambria Math" panose="02040503050406030204" pitchFamily="18" charset="0"/>
                <a:ea typeface="宋体" panose="02010600030101010101" pitchFamily="2" charset="-122"/>
              </a:rPr>
              <a:t> + 1.           </a:t>
            </a:r>
            <a:endParaRPr lang="en-US" altLang="zh-CN" sz="2000" dirty="0">
              <a:ea typeface="宋体" panose="02010600030101010101" pitchFamily="2" charset="-122"/>
            </a:endParaRPr>
          </a:p>
        </p:txBody>
      </p:sp>
      <p:sp>
        <p:nvSpPr>
          <p:cNvPr id="4" name="Isosceles Triangle 3"/>
          <p:cNvSpPr/>
          <p:nvPr/>
        </p:nvSpPr>
        <p:spPr>
          <a:xfrm rot="5400000" flipV="1">
            <a:off x="9982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en-US" sz="24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421C8-98C7-4E2E-9128-B2B066B4FDF5}"/>
              </a:ext>
            </a:extLst>
          </p:cNvPr>
          <p:cNvSpPr txBox="1"/>
          <p:nvPr/>
        </p:nvSpPr>
        <p:spPr>
          <a:xfrm>
            <a:off x="551384" y="620688"/>
            <a:ext cx="11161240" cy="5262979"/>
          </a:xfrm>
          <a:prstGeom prst="rect">
            <a:avLst/>
          </a:prstGeom>
          <a:noFill/>
        </p:spPr>
        <p:txBody>
          <a:bodyPr wrap="square" rtlCol="0">
            <a:spAutoFit/>
          </a:bodyPr>
          <a:lstStyle/>
          <a:p>
            <a:pPr>
              <a:buNone/>
            </a:pPr>
            <a:r>
              <a:rPr lang="zh-CN" altLang="en-US" i="1" dirty="0"/>
              <a:t>康托尔的集合论为数学分析建立了基础，据此，严格的实数理论建立起 来了：</a:t>
            </a:r>
            <a:endParaRPr lang="zh-CN" altLang="en-US" b="0" dirty="0"/>
          </a:p>
          <a:p>
            <a:r>
              <a:rPr lang="zh-CN" altLang="en-US" b="0" dirty="0"/>
              <a:t>集合论第一次把哲学中的</a:t>
            </a:r>
            <a:r>
              <a:rPr lang="zh-CN" altLang="en-US" dirty="0">
                <a:solidFill>
                  <a:srgbClr val="FF0000"/>
                </a:solidFill>
              </a:rPr>
              <a:t>无穷</a:t>
            </a:r>
            <a:r>
              <a:rPr lang="zh-CN" altLang="en-US" b="0" dirty="0"/>
              <a:t>概念变成为精确数学研究的对象，把数学从潜无穷的观点转到实无穷的观点上来，树立了一种全新的数学传统。</a:t>
            </a:r>
          </a:p>
          <a:p>
            <a:r>
              <a:rPr lang="zh-CN" altLang="en-US" b="0" dirty="0"/>
              <a:t>集合论的创立标志着一个数学新时代的开始。在集合论刚建立的时候，集合论的重要性仅仅为少数几个数学家所赏识。然而在其进一步发展中，集合论渗透到了几乎所有的数学分支，对这些数学分支的发展有着深远的影响，还改变那些已经确立的理论的面貌。</a:t>
            </a:r>
          </a:p>
          <a:p>
            <a:r>
              <a:rPr lang="zh-CN" altLang="en-US" b="0" dirty="0"/>
              <a:t>集合论的思想导致了对</a:t>
            </a:r>
            <a:r>
              <a:rPr lang="zh-CN" altLang="en-US" dirty="0">
                <a:solidFill>
                  <a:srgbClr val="FF0000"/>
                </a:solidFill>
              </a:rPr>
              <a:t>数学基础</a:t>
            </a:r>
            <a:r>
              <a:rPr lang="zh-CN" altLang="en-US" b="0" dirty="0"/>
              <a:t>更为深刻的分析，对</a:t>
            </a:r>
            <a:r>
              <a:rPr lang="zh-CN" altLang="en-US" dirty="0">
                <a:solidFill>
                  <a:srgbClr val="FF0000"/>
                </a:solidFill>
              </a:rPr>
              <a:t>数学概念</a:t>
            </a:r>
            <a:r>
              <a:rPr lang="zh-CN" altLang="en-US" b="0" dirty="0"/>
              <a:t>之间的相互关系以及各种理论结构的探讨，对数学证明和数学理论证明方式的审查。</a:t>
            </a:r>
          </a:p>
          <a:p>
            <a:r>
              <a:rPr lang="zh-CN" altLang="en-US" b="0" dirty="0"/>
              <a:t>集合是抽象思维的产物。在集合论中，集合被用来表示抽象事物的聚集。而从认识论角度上看，集合本质上又可视为描述人脑对客观事物进行识别和分类的一种抽象方法。正是由于这种方法的</a:t>
            </a:r>
            <a:r>
              <a:rPr lang="zh-CN" altLang="en-US" dirty="0">
                <a:solidFill>
                  <a:srgbClr val="FF0000"/>
                </a:solidFill>
              </a:rPr>
              <a:t>普遍性</a:t>
            </a:r>
            <a:r>
              <a:rPr lang="zh-CN" altLang="en-US" b="0" dirty="0"/>
              <a:t>，使得集合成为数学抽象最有力的工具。</a:t>
            </a:r>
          </a:p>
        </p:txBody>
      </p:sp>
    </p:spTree>
    <p:extLst>
      <p:ext uri="{BB962C8B-B14F-4D97-AF65-F5344CB8AC3E}">
        <p14:creationId xmlns:p14="http://schemas.microsoft.com/office/powerpoint/2010/main" val="3267497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0110" y="1052830"/>
            <a:ext cx="10432415" cy="645160"/>
          </a:xfrm>
          <a:prstGeom prst="rect">
            <a:avLst/>
          </a:prstGeom>
          <a:noFill/>
        </p:spPr>
        <p:txBody>
          <a:bodyPr wrap="square" rtlCol="0" anchor="t">
            <a:spAutoFit/>
          </a:bodyPr>
          <a:lstStyle/>
          <a:p>
            <a:pPr>
              <a:buNone/>
            </a:pPr>
            <a:r>
              <a:rPr lang="zh-CN" altLang="en-US" sz="3600"/>
              <a:t>f(x)在x为有理数时总为1，在x为无理数时总为0。</a:t>
            </a:r>
          </a:p>
        </p:txBody>
      </p:sp>
      <p:pic>
        <p:nvPicPr>
          <p:cNvPr id="5" name="图片 4"/>
          <p:cNvPicPr>
            <a:picLocks noChangeAspect="1"/>
          </p:cNvPicPr>
          <p:nvPr/>
        </p:nvPicPr>
        <p:blipFill>
          <a:blip r:embed="rId3"/>
          <a:stretch>
            <a:fillRect/>
          </a:stretch>
        </p:blipFill>
        <p:spPr>
          <a:xfrm>
            <a:off x="1919605" y="3068955"/>
            <a:ext cx="7505700" cy="1148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421C8-98C7-4E2E-9128-B2B066B4FDF5}"/>
              </a:ext>
            </a:extLst>
          </p:cNvPr>
          <p:cNvSpPr txBox="1"/>
          <p:nvPr/>
        </p:nvSpPr>
        <p:spPr>
          <a:xfrm>
            <a:off x="551384" y="620688"/>
            <a:ext cx="11161240" cy="461665"/>
          </a:xfrm>
          <a:prstGeom prst="rect">
            <a:avLst/>
          </a:prstGeom>
          <a:noFill/>
        </p:spPr>
        <p:txBody>
          <a:bodyPr wrap="square" rtlCol="0">
            <a:spAutoFit/>
          </a:bodyPr>
          <a:lstStyle/>
          <a:p>
            <a:pPr>
              <a:buNone/>
            </a:pPr>
            <a:endParaRPr lang="zh-CN" altLang="en-US" b="0" dirty="0"/>
          </a:p>
        </p:txBody>
      </p:sp>
      <p:sp>
        <p:nvSpPr>
          <p:cNvPr id="3" name="文本框 2">
            <a:extLst>
              <a:ext uri="{FF2B5EF4-FFF2-40B4-BE49-F238E27FC236}">
                <a16:creationId xmlns:a16="http://schemas.microsoft.com/office/drawing/2014/main" id="{78A12B70-E93B-43A0-9262-384A7B1E0F10}"/>
              </a:ext>
            </a:extLst>
          </p:cNvPr>
          <p:cNvSpPr txBox="1"/>
          <p:nvPr/>
        </p:nvSpPr>
        <p:spPr>
          <a:xfrm>
            <a:off x="551384" y="620688"/>
            <a:ext cx="11161240" cy="4339650"/>
          </a:xfrm>
          <a:prstGeom prst="rect">
            <a:avLst/>
          </a:prstGeom>
          <a:noFill/>
        </p:spPr>
        <p:txBody>
          <a:bodyPr wrap="square" rtlCol="0">
            <a:spAutoFit/>
          </a:bodyPr>
          <a:lstStyle/>
          <a:p>
            <a:pPr>
              <a:buNone/>
            </a:pPr>
            <a:r>
              <a:rPr lang="zh-CN" altLang="en-US" dirty="0"/>
              <a:t>康托尔的集合定义</a:t>
            </a:r>
            <a:r>
              <a:rPr lang="en-US" altLang="zh-CN" dirty="0"/>
              <a:t>(Cantor,1874)</a:t>
            </a:r>
            <a:r>
              <a:rPr lang="zh-CN" altLang="en-US" dirty="0"/>
              <a:t>：</a:t>
            </a:r>
          </a:p>
          <a:p>
            <a:r>
              <a:rPr lang="zh-CN" altLang="en-US" b="0" dirty="0"/>
              <a:t>从集合的定义来看，集合、元素都是泛指，或说是抽象的，因此，不仅数、点、形，世界的各种事物无不可以按某种属性或关系的比较加以类聚。数学可以舍弃这些类聚事物的质的规定性，而使用各元素的集合对不同事物群的结构共性给予抽象、概括。</a:t>
            </a:r>
          </a:p>
          <a:p>
            <a:r>
              <a:rPr lang="zh-CN" altLang="en-US" b="0" dirty="0"/>
              <a:t>从集合观点看，数学概念都可以看成</a:t>
            </a:r>
            <a:r>
              <a:rPr lang="zh-CN" altLang="en-US" dirty="0">
                <a:solidFill>
                  <a:srgbClr val="FF0000"/>
                </a:solidFill>
              </a:rPr>
              <a:t>集合</a:t>
            </a:r>
            <a:r>
              <a:rPr lang="zh-CN" altLang="en-US" b="0" dirty="0"/>
              <a:t>，因此，数学概念都可以用集合来表述，用揭示概念外延的方式定义概念实际上就是给出集合的元素，用揭示概念内涵的方式定义概念实际上就是给出集合中元素所满足的性质。</a:t>
            </a:r>
          </a:p>
          <a:p>
            <a:r>
              <a:rPr lang="zh-CN" altLang="en-US" b="0" dirty="0"/>
              <a:t>不论哪一门数学，开宗明义，总得有自己的研究对象，这些研究对象就形成一个集合或一些集合。因此，每门数学都用得上集合论。</a:t>
            </a:r>
          </a:p>
        </p:txBody>
      </p:sp>
    </p:spTree>
    <p:extLst>
      <p:ext uri="{BB962C8B-B14F-4D97-AF65-F5344CB8AC3E}">
        <p14:creationId xmlns:p14="http://schemas.microsoft.com/office/powerpoint/2010/main" val="116081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E421C8-98C7-4E2E-9128-B2B066B4FDF5}"/>
              </a:ext>
            </a:extLst>
          </p:cNvPr>
          <p:cNvSpPr txBox="1"/>
          <p:nvPr/>
        </p:nvSpPr>
        <p:spPr>
          <a:xfrm>
            <a:off x="551384" y="620688"/>
            <a:ext cx="11161240" cy="461665"/>
          </a:xfrm>
          <a:prstGeom prst="rect">
            <a:avLst/>
          </a:prstGeom>
          <a:noFill/>
        </p:spPr>
        <p:txBody>
          <a:bodyPr wrap="square" rtlCol="0">
            <a:spAutoFit/>
          </a:bodyPr>
          <a:lstStyle/>
          <a:p>
            <a:pPr>
              <a:buNone/>
            </a:pPr>
            <a:endParaRPr lang="zh-CN" altLang="en-US" b="0" dirty="0"/>
          </a:p>
        </p:txBody>
      </p:sp>
      <p:sp>
        <p:nvSpPr>
          <p:cNvPr id="3" name="文本框 2">
            <a:extLst>
              <a:ext uri="{FF2B5EF4-FFF2-40B4-BE49-F238E27FC236}">
                <a16:creationId xmlns:a16="http://schemas.microsoft.com/office/drawing/2014/main" id="{78A12B70-E93B-43A0-9262-384A7B1E0F10}"/>
              </a:ext>
            </a:extLst>
          </p:cNvPr>
          <p:cNvSpPr txBox="1"/>
          <p:nvPr/>
        </p:nvSpPr>
        <p:spPr>
          <a:xfrm>
            <a:off x="551384" y="620688"/>
            <a:ext cx="11161240" cy="5262979"/>
          </a:xfrm>
          <a:prstGeom prst="rect">
            <a:avLst/>
          </a:prstGeom>
          <a:noFill/>
        </p:spPr>
        <p:txBody>
          <a:bodyPr wrap="square" rtlCol="0">
            <a:spAutoFit/>
          </a:bodyPr>
          <a:lstStyle/>
          <a:p>
            <a:pPr>
              <a:buNone/>
            </a:pPr>
            <a:r>
              <a:rPr lang="zh-CN" altLang="en-US" dirty="0"/>
              <a:t>康托尔的集合定义</a:t>
            </a:r>
            <a:r>
              <a:rPr lang="en-US" altLang="zh-CN" dirty="0"/>
              <a:t>(Cantor,1874)</a:t>
            </a:r>
            <a:r>
              <a:rPr lang="zh-CN" altLang="en-US" dirty="0"/>
              <a:t>：</a:t>
            </a:r>
          </a:p>
          <a:p>
            <a:r>
              <a:rPr lang="zh-CN" altLang="en-US" b="0" dirty="0"/>
              <a:t>集合概念是对数学所研究的各种对象的抽象概括。把一般的集合作为现代数学的研究对象，就能将数学的各个不同领域</a:t>
            </a:r>
            <a:r>
              <a:rPr lang="zh-CN" altLang="en-US" dirty="0">
                <a:solidFill>
                  <a:srgbClr val="FF0000"/>
                </a:solidFill>
              </a:rPr>
              <a:t>统一</a:t>
            </a:r>
            <a:r>
              <a:rPr lang="zh-CN" altLang="en-US" b="0" dirty="0"/>
              <a:t>起来，成为各个数学分支的基础，同时也极大地扩大了数学的范围。</a:t>
            </a:r>
          </a:p>
          <a:p>
            <a:r>
              <a:rPr lang="zh-CN" altLang="en-US" dirty="0"/>
              <a:t>因此，在现代数学里，研究对象就不再是数和形这两大传统、经典的研究领域，而是一般的</a:t>
            </a:r>
            <a:r>
              <a:rPr lang="zh-CN" altLang="en-US" dirty="0">
                <a:solidFill>
                  <a:srgbClr val="FF0000"/>
                </a:solidFill>
              </a:rPr>
              <a:t>集合、各种空间和流形</a:t>
            </a:r>
            <a:r>
              <a:rPr lang="zh-CN" altLang="en-US" dirty="0"/>
              <a:t>。它们都能用集合和映射的概念统一起来， 已很难区分哪些属于数的范畴，哪些属于形的范畴。</a:t>
            </a:r>
            <a:endParaRPr lang="zh-CN" altLang="en-US" b="0" dirty="0"/>
          </a:p>
          <a:p>
            <a:r>
              <a:rPr lang="zh-CN" altLang="en-US" b="0" dirty="0"/>
              <a:t>同样地，</a:t>
            </a:r>
            <a:r>
              <a:rPr lang="zh-CN" altLang="en-US" b="0" dirty="0">
                <a:solidFill>
                  <a:srgbClr val="FF0000"/>
                </a:solidFill>
              </a:rPr>
              <a:t>超穷数</a:t>
            </a:r>
            <a:r>
              <a:rPr lang="zh-CN" altLang="en-US" b="0" dirty="0"/>
              <a:t>也是抽象思维的产物。跟有穷数一样，超穷数也是从真实的集合中抽象出来的。</a:t>
            </a:r>
          </a:p>
          <a:p>
            <a:r>
              <a:rPr lang="zh-CN" altLang="en-US" i="1" dirty="0"/>
              <a:t>康托尔指出，集合的</a:t>
            </a:r>
            <a:r>
              <a:rPr lang="zh-CN" altLang="en-US" i="1" dirty="0">
                <a:solidFill>
                  <a:srgbClr val="FF0000"/>
                </a:solidFill>
              </a:rPr>
              <a:t>基数</a:t>
            </a:r>
            <a:r>
              <a:rPr lang="zh-CN" altLang="en-US" i="1" dirty="0"/>
              <a:t>是两次抽象的结果：一次是从对象中抽去它们所具有的质的特性， 另一次则是抽去在对象之间所存在的次序关系；（良序）集合的序数则是一次抽象的结果，即是从对象中抽去了它们所具有的质的特性。</a:t>
            </a:r>
            <a:endParaRPr lang="zh-CN" altLang="en-US" b="0" dirty="0"/>
          </a:p>
        </p:txBody>
      </p:sp>
    </p:spTree>
    <p:extLst>
      <p:ext uri="{BB962C8B-B14F-4D97-AF65-F5344CB8AC3E}">
        <p14:creationId xmlns:p14="http://schemas.microsoft.com/office/powerpoint/2010/main" val="29406151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70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 name="KSO_WM_SLIDE_BACKGROUND_TYPE" val="bel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REFSHAPE" val="228061692"/>
</p:tagLst>
</file>

<file path=ppt/tags/tag112.xml><?xml version="1.0" encoding="utf-8"?>
<p:tagLst xmlns:a="http://schemas.openxmlformats.org/drawingml/2006/main" xmlns:r="http://schemas.openxmlformats.org/officeDocument/2006/relationships" xmlns:p="http://schemas.openxmlformats.org/presentationml/2006/main">
  <p:tag name="REFSHAPE" val="228057884"/>
</p:tagLst>
</file>

<file path=ppt/tags/tag113.xml><?xml version="1.0" encoding="utf-8"?>
<p:tagLst xmlns:a="http://schemas.openxmlformats.org/drawingml/2006/main" xmlns:r="http://schemas.openxmlformats.org/officeDocument/2006/relationships" xmlns:p="http://schemas.openxmlformats.org/presentationml/2006/main">
  <p:tag name="KSO_WM_SLIDE_ID" val="diagram20200863_1"/>
  <p:tag name="KSO_WM_TEMPLATE_SUBCATEGORY" val="11"/>
  <p:tag name="KSO_WM_SLIDE_TYPE" val="text"/>
  <p:tag name="KSO_WM_SLIDE_SUBTYPE" val="pureTxt"/>
  <p:tag name="KSO_WM_SLIDE_ITEM_CNT" val="0"/>
  <p:tag name="KSO_WM_SLIDE_INDEX" val="1"/>
  <p:tag name="KSO_WM_UNIT_SHOW_EDIT_AREA_INDICATION" val="1"/>
  <p:tag name="KSO_WM_SLIDE_SIZE" val="864*444"/>
  <p:tag name="KSO_WM_SLIDE_POSITION" val="47*47"/>
  <p:tag name="KSO_WM_TAG_VERSION" val="1.0"/>
  <p:tag name="KSO_WM_BEAUTIFY_FLAG" val="#wm#"/>
  <p:tag name="KSO_WM_TEMPLATE_CATEGORY" val="diagram"/>
  <p:tag name="KSO_WM_TEMPLATE_INDEX" val="20200863"/>
  <p:tag name="KSO_WM_SLIDE_LAYOUT" val="a_f_i"/>
  <p:tag name="KSO_WM_SLIDE_LAYOUT_CNT" val="1_1_1"/>
  <p:tag name="KSO_WM_TEMPLATE_MASTER_TYPE" val="0"/>
  <p:tag name="KSO_WM_TEMPLATE_COLOR_TYPE"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088713914199999994,&#10;            &quot;bottomAbs&quot;: false,&#10;            &quot;left&quot;: 0.0499010831,&#10;            &quot;leftAbs&quot;: false,&#10;            &quot;right&quot;: 0.0499010831,&#10;            &quot;rightAbs&quot;: false,&#10;            &quot;top&quot;: 0.088713914199999994,&#10;            &quot;topAbs&quot;: false,&#10;            &quot;type&quot;: &quot;belt&quot;&#10;        },&#10;        {&#10;            &quot;bottom&quot;: 0,&#10;            &quot;bottomAbs&quot;: false,&#10;            &quot;left&quot;: 0,&#10;            &quot;leftAbs&quot;: false,&#10;            &quot;right&quot;: 0,&#10;            &quot;rightAbs&quot;: false,&#10;            &quot;top&quot;: 0,&#10;            &quot;topAbs&quot;: false,&#10;            &quot;type&quot;: &quot;frame&quot;&#10;        }&#10;    ],&#10;    &quot;horizontalAlign&quot;: 1,&#10;    &quot;id&quot;: &quot;2020-03-06T21:49:32&quot;,&#10;    &quot;maxSize&quot;: {&#10;        &quot;size1&quot;: 6.7000000000000002&#10;    },&#10;    &quot;minSize&quot;: {&#10;        &quot;size1&quot;: 6.7000000000000002&#10;    },&#10;    &quot;normalSize&quot;: {&#10;        &quot;size1&quot;: 6.7000000000000002&#10;    },&#10;    &quot;subLayout&quot;: [&#10;        {&#10;            &quot;id&quot;: &quot;2020-03-06T21:49:32&quot;,&#10;            &quot;type&quot;: 0&#10;        },&#10;        {&#10;            &quot;id&quot;: &quot;2020-03-06T21:49:32&quot;,&#10;            &quot;margin&quot;: {&#10;                &quot;bottom&quot;: 2.5399999618530273,&#10;                &quot;left&quot;: 2.5399999618530273,&#10;                &quot;right&quot;: 2.5399999618530273,&#10;                &quot;top&quot;: 1.2699999809265137&#10;            },&#10;            &quot;type&quot;: 0&#10;        }&#10;    ],&#10;    &quot;type&quot;: 0,&#10;    &quot;verticalAlign&quot;: 1&#10;}&#10;"/>
  <p:tag name="KSO_WM_SLIDE_CAN_ADD_NAVIGATION" val="1"/>
  <p:tag name="KSO_WM_SLIDE_BACKGROUND" val="[&quot;general&quot;,&quot;belt&quot;,&quot;frame&quot;]"/>
  <p:tag name="KSO_WM_SLIDE_RATIO" val="1.777778"/>
  <p:tag name="KSO_WM_SLIDE_BK_DARK_LIGHT" val="2"/>
  <p:tag name="KSO_WM_SLIDE_BACKGROUND_TYPE" val="belt"/>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156"/>
  <p:tag name="KSO_WM_UNIT_HIGHLIGHT" val="0"/>
  <p:tag name="KSO_WM_UNIT_COMPATIBLE" val="0"/>
  <p:tag name="KSO_WM_UNIT_DIAGRAM_ISNUMVISUAL" val="0"/>
  <p:tag name="KSO_WM_UNIT_DIAGRAM_ISREFERUNIT" val="0"/>
  <p:tag name="KSO_WM_UNIT_TYPE" val="f"/>
  <p:tag name="KSO_WM_UNIT_INDEX" val="1"/>
  <p:tag name="KSO_WM_UNIT_ID" val="diagram20200863_1*f*1"/>
  <p:tag name="KSO_WM_TEMPLATE_CATEGORY" val="diagram"/>
  <p:tag name="KSO_WM_TEMPLATE_INDEX" val="20200863"/>
  <p:tag name="KSO_WM_UNIT_LAYERLEVEL" val="1"/>
  <p:tag name="KSO_WM_TAG_VERSION" val="1.0"/>
  <p:tag name="KSO_WM_BEAUTIFY_FLAG" val="#wm#"/>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863_1*a*1"/>
  <p:tag name="KSO_WM_TEMPLATE_CATEGORY" val="diagram"/>
  <p:tag name="KSO_WM_TEMPLATE_INDEX" val="20200863"/>
  <p:tag name="KSO_WM_UNIT_LAYERLEVEL" val="1"/>
  <p:tag name="KSO_WM_TAG_VERSION" val="1.0"/>
  <p:tag name="KSO_WM_BEAUTIFY_FLAG" val="#wm#"/>
  <p:tag name="KSO_WM_UNIT_DEFAULT_FONT" val="40;60;4"/>
  <p:tag name="KSO_WM_UNIT_BLOCK" val="0"/>
  <p:tag name="KSO_WM_UNIT_ISNUMDGMTITLE" val="0"/>
  <p:tag name="KSO_WM_UNIT_TEXT_FILL_FORE_SCHEMECOLOR_INDEX_BRIGHTNESS" val="0.15"/>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63_1*i*1"/>
  <p:tag name="KSO_WM_TEMPLATE_CATEGORY" val="diagram"/>
  <p:tag name="KSO_WM_TEMPLATE_INDEX" val="20200863"/>
  <p:tag name="KSO_WM_UNIT_LAYERLEVEL" val="1"/>
  <p:tag name="KSO_WM_TAG_VERSION" val="1.0"/>
  <p:tag name="KSO_WM_BEAUTIFY_FLAG" val="#wm#"/>
  <p:tag name="KSO_WM_UNIT_BLOCK" val="0"/>
  <p:tag name="KSO_WM_UNIT_SM_LIMIT_TYPE" val="0"/>
  <p:tag name="KSO_WM_UNIT_FILL_FORE_SCHEMECOLOR_INDEX_BRIGHTNESS" val="0"/>
  <p:tag name="KSO_WM_UNIT_FILL_FORE_SCHEMECOLOR_INDEX" val="5"/>
  <p:tag name="KSO_WM_UNIT_FILL_TYPE" val="1"/>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70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706"/>
  <p:tag name="KSO_WM_TEMPLATE_MASTER_THUMB_INDEX" val="12"/>
  <p:tag name="KSO_WM_TEMPLATE_THUMBS_INDEX" val="1、4、6、7、8、9、10、11、12、13、14"/>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333333"/>
      </a:dk2>
      <a:lt2>
        <a:srgbClr val="FFFFFF"/>
      </a:lt2>
      <a:accent1>
        <a:srgbClr val="8AC43C"/>
      </a:accent1>
      <a:accent2>
        <a:srgbClr val="49C374"/>
      </a:accent2>
      <a:accent3>
        <a:srgbClr val="38BB9E"/>
      </a:accent3>
      <a:accent4>
        <a:srgbClr val="35B1BD"/>
      </a:accent4>
      <a:accent5>
        <a:srgbClr val="32A1CA"/>
      </a:accent5>
      <a:accent6>
        <a:srgbClr val="498EC1"/>
      </a:accent6>
      <a:hlink>
        <a:srgbClr val="3469D6"/>
      </a:hlink>
      <a:folHlink>
        <a:srgbClr val="713396"/>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990</TotalTime>
  <Words>5983</Words>
  <Application>Microsoft Office PowerPoint</Application>
  <PresentationFormat>宽屏</PresentationFormat>
  <Paragraphs>745</Paragraphs>
  <Slides>70</Slides>
  <Notes>65</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3</vt:i4>
      </vt:variant>
      <vt:variant>
        <vt:lpstr>幻灯片标题</vt:lpstr>
      </vt:variant>
      <vt:variant>
        <vt:i4>70</vt:i4>
      </vt:variant>
    </vt:vector>
  </HeadingPairs>
  <TitlesOfParts>
    <vt:vector size="96" baseType="lpstr">
      <vt:lpstr>(使用中文字体)</vt:lpstr>
      <vt:lpstr>Arial Unicode MS</vt:lpstr>
      <vt:lpstr>CMR12</vt:lpstr>
      <vt:lpstr>Monotype Sorts</vt:lpstr>
      <vt:lpstr>汉仪旗黑-85S</vt:lpstr>
      <vt:lpstr>黑体</vt:lpstr>
      <vt:lpstr>华文新魏</vt:lpstr>
      <vt:lpstr>楷体_GB2312</vt:lpstr>
      <vt:lpstr>宋体</vt:lpstr>
      <vt:lpstr>微软雅黑</vt:lpstr>
      <vt:lpstr>Arial</vt:lpstr>
      <vt:lpstr>Arial Black</vt:lpstr>
      <vt:lpstr>Cambria Math</vt:lpstr>
      <vt:lpstr>Comic Sans MS</vt:lpstr>
      <vt:lpstr>Courier New</vt:lpstr>
      <vt:lpstr>Impact</vt:lpstr>
      <vt:lpstr>Symbol</vt:lpstr>
      <vt:lpstr>Tahoma</vt:lpstr>
      <vt:lpstr>Times New Roman</vt:lpstr>
      <vt:lpstr>Wingdings</vt:lpstr>
      <vt:lpstr>Double Lines</vt:lpstr>
      <vt:lpstr>1_Office 主题​​</vt:lpstr>
      <vt:lpstr>1_Double Lines</vt:lpstr>
      <vt:lpstr>MS_ClipArt_Gallery.2</vt:lpstr>
      <vt:lpstr>Equation.3</vt:lpstr>
      <vt:lpstr>Bitmap Image</vt:lpstr>
      <vt:lpstr>Chapter Summary</vt:lpstr>
      <vt:lpstr>Introduction</vt:lpstr>
      <vt:lpstr>集合的历史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Section Summary</vt:lpstr>
      <vt:lpstr>函数的变迁史</vt:lpstr>
      <vt:lpstr>函数的变迁史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Showing that f is one-to-one or onto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Proving Properties of Functions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Summary</dc:title>
  <dc:creator/>
  <cp:lastModifiedBy>liming</cp:lastModifiedBy>
  <cp:revision>156</cp:revision>
  <dcterms:created xsi:type="dcterms:W3CDTF">2014-03-13T06:46:00Z</dcterms:created>
  <dcterms:modified xsi:type="dcterms:W3CDTF">2024-03-11T02:03:36Z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75C82C84BF63477E8BC79CB2C6212EF1</vt:lpwstr>
  </property>
</Properties>
</file>