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2" r:id="rId3"/>
    <p:sldMasterId id="2147483664" r:id="rId4"/>
  </p:sldMasterIdLst>
  <p:notesMasterIdLst>
    <p:notesMasterId r:id="rId40"/>
  </p:notesMasterIdLst>
  <p:handoutMasterIdLst>
    <p:handoutMasterId r:id="rId41"/>
  </p:handoutMasterIdLst>
  <p:sldIdLst>
    <p:sldId id="519" r:id="rId5"/>
    <p:sldId id="520" r:id="rId6"/>
    <p:sldId id="521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469" r:id="rId16"/>
    <p:sldId id="422" r:id="rId17"/>
    <p:sldId id="461" r:id="rId18"/>
    <p:sldId id="462" r:id="rId19"/>
    <p:sldId id="425" r:id="rId20"/>
    <p:sldId id="427" r:id="rId21"/>
    <p:sldId id="426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72" r:id="rId33"/>
    <p:sldId id="471" r:id="rId34"/>
    <p:sldId id="438" r:id="rId35"/>
    <p:sldId id="538" r:id="rId36"/>
    <p:sldId id="539" r:id="rId37"/>
    <p:sldId id="540" r:id="rId38"/>
    <p:sldId id="439" r:id="rId3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4"/>
    <p:restoredTop sz="81664"/>
  </p:normalViewPr>
  <p:slideViewPr>
    <p:cSldViewPr showGuides="1">
      <p:cViewPr varScale="1">
        <p:scale>
          <a:sx n="84" d="100"/>
          <a:sy n="84" d="100"/>
        </p:scale>
        <p:origin x="1284" y="39"/>
      </p:cViewPr>
      <p:guideLst>
        <p:guide orient="horz" pos="220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l" eaLnBrk="0" hangingPunct="0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 algn="l" eaLnBrk="0" hangingPunct="0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/>
          <a:p>
            <a:pPr lvl="0" eaLnBrk="1" fontAlgn="base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000" b="0" i="1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000" b="0" i="1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11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12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13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14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5843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7891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16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17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1987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18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4035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19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6083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20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8131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21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0179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22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2227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23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4275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24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6323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25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8371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26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0419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27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2467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28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29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6563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30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31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0659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eaLnBrk="1" hangingPunct="1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35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5779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9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9"/>
          <p:cNvGrpSpPr/>
          <p:nvPr/>
        </p:nvGrpSpPr>
        <p:grpSpPr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t" anchorCtr="0" compatLnSpc="1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 algn="l" eaLnBrk="0" hangingPunct="0">
              <a:spcBef>
                <a:spcPct val="0"/>
              </a:spcBef>
              <a:buFontTx/>
              <a:buNone/>
              <a:defRPr sz="1400" b="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 algn="ctr" eaLnBrk="0" hangingPunct="0">
              <a:spcBef>
                <a:spcPct val="0"/>
              </a:spcBef>
              <a:buFontTx/>
              <a:buNone/>
              <a:defRPr sz="1400" b="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/>
          <a:p>
            <a:pPr eaLnBrk="1" fontAlgn="base" hangingPunct="1"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  <a:tileRect/>
          </a:gradFill>
          <a:ln w="9525">
            <a:noFill/>
          </a:ln>
        </p:spPr>
      </p:pic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buFontTx/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Rectangle 64"/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029" name="Text Box 65"/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0" name="Object 79"/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15" imgW="18926175" imgH="28251150" progId="MS_ClipArt_Gallery.2">
                  <p:embed/>
                </p:oleObj>
              </mc:Choice>
              <mc:Fallback>
                <p:oleObj r:id="rId15" imgW="18926175" imgH="2825115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TopNavBlan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  <a:tileRect/>
          </a:gradFill>
          <a:ln w="9525">
            <a:noFill/>
          </a:ln>
        </p:spPr>
      </p:pic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buFontTx/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Rectangle 64"/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029" name="Text Box 65"/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54" name="Object 79"/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5" imgW="18926175" imgH="28251150" progId="MS_ClipArt_Gallery.2">
                  <p:embed/>
                </p:oleObj>
              </mc:Choice>
              <mc:Fallback>
                <p:oleObj r:id="rId5" imgW="18926175" imgH="28251150" progId="MS_ClipArt_Gallery.2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TopNavBlan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  <a:tileRect/>
          </a:gradFill>
          <a:ln w="9525">
            <a:noFill/>
          </a:ln>
        </p:spPr>
      </p:pic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buFontTx/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Rectangle 64"/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029" name="Text Box 65"/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78" name="Object 79"/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5" imgW="18926175" imgH="28251150" progId="MS_ClipArt_Gallery.2">
                  <p:embed/>
                </p:oleObj>
              </mc:Choice>
              <mc:Fallback>
                <p:oleObj r:id="rId5" imgW="18926175" imgH="28251150" progId="MS_ClipArt_Gallery.2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TopNavBlan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  <a:tileRect/>
          </a:gradFill>
          <a:ln w="9525">
            <a:noFill/>
          </a:ln>
        </p:spPr>
      </p:pic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buFontTx/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Rectangle 64"/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029" name="Text Box 65"/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2" name="Object 79"/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5" imgW="18926175" imgH="28251150" progId="MS_ClipArt_Gallery.2">
                  <p:embed/>
                </p:oleObj>
              </mc:Choice>
              <mc:Fallback>
                <p:oleObj r:id="rId5" imgW="18926175" imgH="28251150" progId="MS_ClipArt_Gallery.2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wmf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38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3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4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1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6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slideLayout" Target="../slideLayouts/slideLayout14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none" lIns="69056" tIns="34528" rIns="69056" bIns="34528" numCol="1" anchor="ctr" anchorCtr="0" compatLnSpc="1"/>
          <a:lstStyle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7762" name="Text Box 2"/>
          <p:cNvSpPr txBox="1">
            <a:spLocks noChangeArrowheads="1"/>
          </p:cNvSpPr>
          <p:nvPr/>
        </p:nvSpPr>
        <p:spPr bwMode="auto">
          <a:xfrm>
            <a:off x="1271588" y="1392238"/>
            <a:ext cx="6515100" cy="728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 2</a:t>
            </a:r>
          </a:p>
          <a:p>
            <a:pPr marR="0" algn="ctr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Basic Structures: Sets, Functions, Sequences, and Sums </a:t>
            </a:r>
          </a:p>
        </p:txBody>
      </p:sp>
      <p:sp>
        <p:nvSpPr>
          <p:cNvPr id="1397763" name="Text Box 3"/>
          <p:cNvSpPr txBox="1">
            <a:spLocks noChangeArrowheads="1"/>
          </p:cNvSpPr>
          <p:nvPr/>
        </p:nvSpPr>
        <p:spPr bwMode="auto">
          <a:xfrm>
            <a:off x="1893888" y="2357438"/>
            <a:ext cx="6134496" cy="23637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>
              <a:spcBef>
                <a:spcPct val="8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2.1 Sets </a:t>
            </a:r>
          </a:p>
          <a:p>
            <a:pPr marR="0" defTabSz="914400">
              <a:spcBef>
                <a:spcPct val="8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2.2  Set Operations</a:t>
            </a:r>
          </a:p>
          <a:p>
            <a:pPr marR="0" defTabSz="914400">
              <a:spcBef>
                <a:spcPct val="8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2.3  Functions</a:t>
            </a:r>
          </a:p>
          <a:p>
            <a:pPr marR="0" defTabSz="914400">
              <a:spcBef>
                <a:spcPct val="8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2.4 Sequence and Summations</a:t>
            </a:r>
          </a:p>
          <a:p>
            <a:pPr marR="0" defTabSz="914400">
              <a:spcBef>
                <a:spcPct val="8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2.5 Cardinality of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none" lIns="69056" tIns="34528" rIns="69056" bIns="34528" numCol="1" anchor="ctr" anchorCtr="0" compatLnSpc="1"/>
          <a:lstStyle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Text Box 5"/>
          <p:cNvSpPr txBox="1"/>
          <p:nvPr/>
        </p:nvSpPr>
        <p:spPr>
          <a:xfrm>
            <a:off x="5257800" y="890588"/>
            <a:ext cx="2743200" cy="29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</a:pPr>
            <a:r>
              <a:rPr kumimoji="0" lang="en-US" altLang="zh-CN" sz="1350" b="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2.4 Sequence and Summations</a:t>
            </a:r>
          </a:p>
        </p:txBody>
      </p:sp>
      <p:pic>
        <p:nvPicPr>
          <p:cNvPr id="26627" name="Picture 3" descr="t02-4-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413" y="996950"/>
            <a:ext cx="4429125" cy="500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none" lIns="69056" tIns="34528" rIns="69056" bIns="34528" numCol="1" anchor="ctr" anchorCtr="0" compatLnSpc="1"/>
          <a:lstStyle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4" name="Text Box 3"/>
          <p:cNvSpPr txBox="1"/>
          <p:nvPr/>
        </p:nvSpPr>
        <p:spPr>
          <a:xfrm>
            <a:off x="647700" y="1204913"/>
            <a:ext cx="7281863" cy="1814830"/>
          </a:xfrm>
          <a:prstGeom prst="rect">
            <a:avLst/>
          </a:prstGeom>
          <a:solidFill>
            <a:srgbClr val="CCFF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square" anchor="t" anchorCtr="0">
            <a:spAutoFit/>
          </a:bodyPr>
          <a:lstStyle/>
          <a:p>
            <a:pPr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Mar 18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SzTx/>
              <a:buFontTx/>
              <a:buNone/>
            </a:pPr>
            <a:r>
              <a:rPr lang="en-US" altLang="zh-CN" sz="2800" dirty="0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2.3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22(c), 36, </a:t>
            </a:r>
            <a:r>
              <a:rPr lang="en-US" altLang="zh-CN" sz="2800" dirty="0">
                <a:latin typeface="Times New Roman" panose="02020603050405020304" pitchFamily="18" charset="0"/>
              </a:rPr>
              <a:t>42(a), 74, 76(</a:t>
            </a:r>
            <a:r>
              <a:rPr lang="en-US" altLang="zh-CN" sz="2800" dirty="0" err="1">
                <a:latin typeface="Times New Roman" panose="02020603050405020304" pitchFamily="18" charset="0"/>
              </a:rPr>
              <a:t>c,d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>
              <a:buSzTx/>
              <a:buFontTx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8th</a:t>
            </a:r>
          </a:p>
        </p:txBody>
      </p:sp>
      <p:sp>
        <p:nvSpPr>
          <p:cNvPr id="28675" name="Text Box 3"/>
          <p:cNvSpPr txBox="1"/>
          <p:nvPr/>
        </p:nvSpPr>
        <p:spPr>
          <a:xfrm>
            <a:off x="827088" y="4078288"/>
            <a:ext cx="6781800" cy="1630045"/>
          </a:xfrm>
          <a:prstGeom prst="rect">
            <a:avLst/>
          </a:prstGeom>
          <a:solidFill>
            <a:srgbClr val="CCFF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Mar 18 )</a:t>
            </a:r>
          </a:p>
          <a:p>
            <a:pPr>
              <a:buSzTx/>
              <a:buFontTx/>
              <a:buNone/>
            </a:pP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2.3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22(c), 34, </a:t>
            </a:r>
            <a:r>
              <a:rPr lang="en-US" altLang="zh-CN" dirty="0">
                <a:latin typeface="Times New Roman" panose="02020603050405020304" pitchFamily="18" charset="0"/>
              </a:rPr>
              <a:t>40(a), 72, 74(</a:t>
            </a:r>
            <a:r>
              <a:rPr lang="en-US" altLang="zh-CN" dirty="0" err="1">
                <a:latin typeface="Times New Roman" panose="02020603050405020304" pitchFamily="18" charset="0"/>
              </a:rPr>
              <a:t>c,d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>
              <a:buSzTx/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7th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12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7762" name="Text Box 2"/>
          <p:cNvSpPr txBox="1">
            <a:spLocks noChangeArrowheads="1"/>
          </p:cNvSpPr>
          <p:nvPr/>
        </p:nvSpPr>
        <p:spPr bwMode="auto">
          <a:xfrm>
            <a:off x="171450" y="714375"/>
            <a:ext cx="8686800" cy="941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 2</a:t>
            </a:r>
          </a:p>
          <a:p>
            <a:pPr marR="0" algn="ctr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Basic Structures: Sets, Functions, Sequences, and Sums </a:t>
            </a:r>
          </a:p>
        </p:txBody>
      </p:sp>
      <p:sp>
        <p:nvSpPr>
          <p:cNvPr id="1397763" name="Text Box 3"/>
          <p:cNvSpPr txBox="1">
            <a:spLocks noChangeArrowheads="1"/>
          </p:cNvSpPr>
          <p:nvPr/>
        </p:nvSpPr>
        <p:spPr bwMode="auto">
          <a:xfrm>
            <a:off x="1000125" y="2000250"/>
            <a:ext cx="7315200" cy="3117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8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2.1 Sets </a:t>
            </a:r>
          </a:p>
          <a:p>
            <a:pPr marR="0" defTabSz="914400">
              <a:spcBef>
                <a:spcPct val="8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2.2  Set Operations</a:t>
            </a:r>
          </a:p>
          <a:p>
            <a:pPr marR="0" defTabSz="914400">
              <a:spcBef>
                <a:spcPct val="8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2.3  Functions</a:t>
            </a:r>
          </a:p>
          <a:p>
            <a:pPr marR="0" defTabSz="914400">
              <a:spcBef>
                <a:spcPct val="8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2.4 Sequence and Summations</a:t>
            </a:r>
          </a:p>
          <a:p>
            <a:pPr marR="0" defTabSz="914400">
              <a:spcBef>
                <a:spcPct val="8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2.5 Cardinality of Sets </a:t>
            </a:r>
            <a:r>
              <a:rPr kumimoji="1" lang="zh-CN" altLang="en-US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（基数）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13</a:t>
            </a:fld>
            <a:endParaRPr lang="zh-CN" altLang="en-US" sz="1400" b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2210" name="Text Box 2"/>
          <p:cNvSpPr txBox="1">
            <a:spLocks noChangeArrowheads="1"/>
          </p:cNvSpPr>
          <p:nvPr/>
        </p:nvSpPr>
        <p:spPr bwMode="auto">
          <a:xfrm>
            <a:off x="542925" y="609600"/>
            <a:ext cx="471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 cardinality of an infinite set</a:t>
            </a:r>
            <a:r>
              <a:rPr kumimoji="1" lang="en-US" altLang="zh-CN" kern="1200" cap="none" spc="0" normalizeH="0" baseline="0" noProof="0" dirty="0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32771" name="Line 3"/>
          <p:cNvSpPr/>
          <p:nvPr/>
        </p:nvSpPr>
        <p:spPr>
          <a:xfrm>
            <a:off x="609600" y="1066800"/>
            <a:ext cx="4552950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2212" name="Text Box 4"/>
          <p:cNvSpPr txBox="1">
            <a:spLocks noChangeArrowheads="1"/>
          </p:cNvSpPr>
          <p:nvPr/>
        </p:nvSpPr>
        <p:spPr bwMode="auto">
          <a:xfrm>
            <a:off x="611188" y="1268413"/>
            <a:ext cx="8001000" cy="4524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Some interesting questions: </a:t>
            </a:r>
          </a:p>
          <a:p>
            <a:pPr marL="914400" marR="0" lvl="1" indent="-457200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How to count the number of elements in an infinite set?</a:t>
            </a:r>
          </a:p>
          <a:p>
            <a:pPr marL="914400" marR="0" lvl="1" indent="-457200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Are the cardinalities of all infinite sets same?</a:t>
            </a:r>
          </a:p>
          <a:p>
            <a:pPr marL="914400" marR="0" lvl="1" indent="-457200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Is the number of positive integers double the number of positive even integers?</a:t>
            </a:r>
          </a:p>
          <a:p>
            <a:pPr marL="914400" marR="0" lvl="1" indent="-457200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Is the number of real numbers in 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a,b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more than the number of real numbers in (0,1)? </a:t>
            </a:r>
          </a:p>
          <a:p>
            <a:pPr marL="914400" marR="0" lvl="1" indent="-457200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Are there same number of rational numbers and real numbers in (0,1)?</a:t>
            </a:r>
          </a:p>
        </p:txBody>
      </p:sp>
      <p:sp>
        <p:nvSpPr>
          <p:cNvPr id="32773" name="Text Box 6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14</a:t>
            </a:fld>
            <a:endParaRPr lang="zh-CN" altLang="en-US" sz="1400" b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4258" name="Text Box 2"/>
          <p:cNvSpPr txBox="1">
            <a:spLocks noChangeArrowheads="1"/>
          </p:cNvSpPr>
          <p:nvPr/>
        </p:nvSpPr>
        <p:spPr bwMode="auto">
          <a:xfrm>
            <a:off x="450850" y="793750"/>
            <a:ext cx="8429625" cy="4229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/>
                <a:latin typeface="楷体_GB2312" pitchFamily="49" charset="-122"/>
                <a:ea typeface="楷体_GB2312" pitchFamily="49" charset="-122"/>
                <a:cs typeface="+mn-cs"/>
              </a:rPr>
              <a:t>【</a:t>
            </a:r>
            <a:r>
              <a:rPr kumimoji="1" lang="en-US" altLang="zh-CN" kern="1200" cap="none" spc="0" normalizeH="0" baseline="0" noProof="0" dirty="0">
                <a:solidFill>
                  <a:srgbClr val="9900CC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Definition 1</a:t>
            </a:r>
            <a:r>
              <a:rPr kumimoji="1" lang="en-US" altLang="zh-CN" kern="1200" cap="none" spc="0" normalizeH="0" baseline="0" noProof="0" dirty="0">
                <a:effectLst/>
                <a:latin typeface="楷体_GB2312" pitchFamily="49" charset="-122"/>
                <a:ea typeface="楷体_GB2312" pitchFamily="49" charset="-122"/>
                <a:cs typeface="+mn-cs"/>
              </a:rPr>
              <a:t>】</a:t>
            </a:r>
            <a:r>
              <a:rPr kumimoji="1" lang="en-US" altLang="zh-CN" kern="1200" cap="none" spc="0" normalizeH="0" baseline="0" noProof="0" dirty="0">
                <a:effectLst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 cardinality of a set 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is equal to the cardinality of a set 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denoted | 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| = | 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|, </a:t>
            </a:r>
            <a:r>
              <a:rPr kumimoji="1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iff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there exists a bijection from 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to 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</a:p>
          <a:p>
            <a:pPr marL="457200" marR="0" indent="-457200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/>
                <a:latin typeface="楷体_GB2312" pitchFamily="49" charset="-122"/>
                <a:ea typeface="楷体_GB2312" pitchFamily="49" charset="-122"/>
                <a:cs typeface="+mn-cs"/>
              </a:rPr>
              <a:t>【</a:t>
            </a:r>
            <a:r>
              <a:rPr kumimoji="1" lang="en-US" altLang="zh-CN" kern="1200" cap="none" spc="0" normalizeH="0" baseline="0" noProof="0" dirty="0">
                <a:solidFill>
                  <a:srgbClr val="9900CC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Definition 2</a:t>
            </a:r>
            <a:r>
              <a:rPr kumimoji="1" lang="en-US" altLang="zh-CN" kern="1200" cap="none" spc="0" normalizeH="0" baseline="0" noProof="0" dirty="0">
                <a:effectLst/>
                <a:latin typeface="楷体_GB2312" pitchFamily="49" charset="-122"/>
                <a:ea typeface="楷体_GB2312" pitchFamily="49" charset="-122"/>
                <a:cs typeface="+mn-cs"/>
              </a:rPr>
              <a:t>】</a:t>
            </a:r>
            <a:r>
              <a:rPr kumimoji="1" lang="en-US" altLang="zh-CN" kern="1200" cap="none" spc="0" normalizeH="0" baseline="0" noProof="0" dirty="0">
                <a:effectLst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If there is an injection from A to B, the cardinality of A is less than or the same as the cardinality of B and we write  |A| ≤ |B|. When |A| ≤ |B| and A and B have different cardinality, we say that the cardinality of A is less than the cardinality of B and write |A| &lt; |B|. </a:t>
            </a:r>
          </a:p>
          <a:p>
            <a:pPr marL="457200" marR="0" indent="-457200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en-US" altLang="zh-CN" kern="1200" cap="none" spc="0" normalizeH="0" baseline="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457200" marR="0" indent="-457200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en-US" altLang="zh-CN" kern="1200" cap="none" spc="0" normalizeH="0" baseline="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504260" name="Text Box 4"/>
          <p:cNvSpPr txBox="1">
            <a:spLocks noChangeArrowheads="1"/>
          </p:cNvSpPr>
          <p:nvPr/>
        </p:nvSpPr>
        <p:spPr bwMode="auto">
          <a:xfrm>
            <a:off x="450850" y="4192588"/>
            <a:ext cx="7467600" cy="830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200" kern="1200" cap="none" spc="0" normalizeH="0" baseline="0" noProof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kern="1200" cap="none" spc="0" normalizeH="0" baseline="0" noProof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〖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Example 1</a:t>
            </a:r>
            <a:r>
              <a:rPr kumimoji="1" lang="en-US" altLang="zh-CN" kern="1200" cap="none" spc="0" normalizeH="0" baseline="0" noProof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〗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let </a:t>
            </a:r>
            <a:r>
              <a:rPr kumimoji="1" lang="en-US" altLang="zh-CN" i="1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be the set of 26 lowercase English alphabets. B={1,2,</a:t>
            </a:r>
            <a:r>
              <a:rPr kumimoji="1" lang="en-US" altLang="zh-CN" kern="1200" cap="none" spc="0" normalizeH="0" baseline="0" noProof="0" dirty="0">
                <a:effectLst/>
                <a:latin typeface="Arial" panose="020B060402020202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…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,26}.  Then 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| 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| = | 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|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1504261" name="AutoShape 5"/>
          <p:cNvSpPr/>
          <p:nvPr/>
        </p:nvSpPr>
        <p:spPr>
          <a:xfrm>
            <a:off x="6019800" y="1790700"/>
            <a:ext cx="1371600" cy="381000"/>
          </a:xfrm>
          <a:prstGeom prst="accentCallout2">
            <a:avLst>
              <a:gd name="adj1" fmla="val 30000"/>
              <a:gd name="adj2" fmla="val -5556"/>
              <a:gd name="adj3" fmla="val 30000"/>
              <a:gd name="adj4" fmla="val -48032"/>
              <a:gd name="adj5" fmla="val -75000"/>
              <a:gd name="adj6" fmla="val -82523"/>
            </a:avLst>
          </a:prstGeom>
          <a:solidFill>
            <a:srgbClr val="CCFFCC"/>
          </a:solidFill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Question 1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593725" y="5157788"/>
            <a:ext cx="8286750" cy="863600"/>
            <a:chOff x="432" y="2746"/>
            <a:chExt cx="4704" cy="544"/>
          </a:xfrm>
        </p:grpSpPr>
        <p:sp>
          <p:nvSpPr>
            <p:cNvPr id="1504268" name="Text Box 12"/>
            <p:cNvSpPr txBox="1">
              <a:spLocks noChangeArrowheads="1"/>
            </p:cNvSpPr>
            <p:nvPr/>
          </p:nvSpPr>
          <p:spPr bwMode="auto">
            <a:xfrm>
              <a:off x="432" y="2746"/>
              <a:ext cx="4704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just" defTabSz="914400">
                <a:spcBef>
                  <a:spcPct val="4000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200" kern="1200" cap="none" spc="0" normalizeH="0" baseline="0" noProof="0" dirty="0"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 </a:t>
              </a:r>
              <a:r>
                <a:rPr kumimoji="1" lang="en-US" altLang="zh-CN" kern="1200" cap="none" spc="0" normalizeH="0" baseline="0" noProof="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〖</a:t>
              </a:r>
              <a:r>
                <a:rPr kumimoji="1" lang="en-US" altLang="zh-CN" kern="1200" cap="none" spc="0" normalizeH="0" baseline="0" noProof="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Example 2</a:t>
              </a:r>
              <a:r>
                <a:rPr kumimoji="1" lang="en-US" altLang="zh-CN" kern="1200" cap="none" spc="0" normalizeH="0" baseline="0" noProof="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〗</a:t>
              </a:r>
              <a:r>
                <a:rPr kumimoji="1" lang="en-US" altLang="zh-CN" kern="1200" cap="none" spc="0" normalizeH="0" baseline="0" noProof="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  The set of positive integers is denoted by                              .                             .  Then </a:t>
              </a:r>
              <a:r>
                <a:rPr kumimoji="1" lang="en-US" altLang="zh-CN" kern="1200" cap="none" spc="0" normalizeH="0" baseline="0" noProof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| </a:t>
              </a:r>
              <a:r>
                <a:rPr kumimoji="1" lang="en-US" altLang="zh-CN" kern="1200" cap="none" spc="0" normalizeH="0" baseline="0" noProof="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r>
                <a:rPr kumimoji="1" lang="en-US" altLang="zh-CN" kern="1200" cap="none" spc="0" normalizeH="0" baseline="30000" noProof="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kern="1200" cap="none" spc="0" normalizeH="0" baseline="0" noProof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 | = | </a:t>
              </a:r>
              <a:r>
                <a:rPr kumimoji="1" lang="en-US" altLang="zh-CN" i="1" kern="1200" cap="none" spc="0" normalizeH="0" baseline="0" noProof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M</a:t>
              </a:r>
              <a:r>
                <a:rPr kumimoji="1" lang="en-US" altLang="zh-CN" kern="1200" cap="none" spc="0" normalizeH="0" baseline="0" noProof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 |</a:t>
              </a:r>
              <a:r>
                <a:rPr kumimoji="1" lang="en-US" altLang="zh-CN" kern="1200" cap="none" spc="0" normalizeH="0" baseline="0" noProof="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. </a:t>
              </a:r>
            </a:p>
          </p:txBody>
        </p:sp>
        <p:graphicFrame>
          <p:nvGraphicFramePr>
            <p:cNvPr id="34823" name="Object 2"/>
            <p:cNvGraphicFramePr>
              <a:graphicFrameLocks noChangeAspect="1"/>
            </p:cNvGraphicFramePr>
            <p:nvPr/>
          </p:nvGraphicFramePr>
          <p:xfrm>
            <a:off x="718" y="3020"/>
            <a:ext cx="131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r:id="rId5" imgW="20183475" imgH="3952875" progId="Equation.3">
                    <p:embed/>
                  </p:oleObj>
                </mc:Choice>
                <mc:Fallback>
                  <p:oleObj r:id="rId5" imgW="20183475" imgH="3952875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8" y="3020"/>
                          <a:ext cx="1313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4" name="Object 3"/>
            <p:cNvGraphicFramePr>
              <a:graphicFrameLocks noChangeAspect="1"/>
            </p:cNvGraphicFramePr>
            <p:nvPr/>
          </p:nvGraphicFramePr>
          <p:xfrm>
            <a:off x="2026" y="3042"/>
            <a:ext cx="136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r:id="rId7" imgW="21726525" imgH="3952875" progId="Equation.3">
                    <p:embed/>
                  </p:oleObj>
                </mc:Choice>
                <mc:Fallback>
                  <p:oleObj r:id="rId7" imgW="21726525" imgH="395287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26" y="3042"/>
                          <a:ext cx="1361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5" name="Text Box 15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0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0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260" grpId="0" build="p" bldLvl="2"/>
      <p:bldP spid="15042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6307" name="Text Box 3"/>
          <p:cNvSpPr txBox="1">
            <a:spLocks noChangeArrowheads="1"/>
          </p:cNvSpPr>
          <p:nvPr/>
        </p:nvSpPr>
        <p:spPr bwMode="auto">
          <a:xfrm>
            <a:off x="685800" y="762000"/>
            <a:ext cx="7467600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2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〖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Example 3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〗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Let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be the set of real numbers between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and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(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), and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be the set of real numbers between 0 and 1. Show that |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| = |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|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506308" name="AutoShape 4"/>
          <p:cNvSpPr/>
          <p:nvPr/>
        </p:nvSpPr>
        <p:spPr>
          <a:xfrm>
            <a:off x="838200" y="2362200"/>
            <a:ext cx="7772400" cy="36576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lstStyle/>
          <a:p>
            <a:pPr marL="457200" indent="-457200">
              <a:buFontTx/>
              <a:buNone/>
            </a:pP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 </a:t>
            </a:r>
          </a:p>
          <a:p>
            <a:pPr marL="457200" indent="-457200"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Let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be a function from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marL="457200" indent="-457200">
              <a:buFontTx/>
              <a:buNone/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Tx/>
              <a:buNone/>
            </a:pPr>
            <a:endParaRPr lang="zh-CN" altLang="en-US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06309" name="Object 2"/>
          <p:cNvGraphicFramePr>
            <a:graphicFrameLocks noChangeAspect="1"/>
          </p:cNvGraphicFramePr>
          <p:nvPr/>
        </p:nvGraphicFramePr>
        <p:xfrm>
          <a:off x="2286000" y="3200400"/>
          <a:ext cx="14478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r:id="rId5" imgW="15144750" imgH="6800850" progId="Equation.3">
                  <p:embed/>
                </p:oleObj>
              </mc:Choice>
              <mc:Fallback>
                <p:oleObj r:id="rId5" imgW="15144750" imgH="680085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3200400"/>
                        <a:ext cx="144780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310" name="Object 3"/>
          <p:cNvGraphicFramePr>
            <a:graphicFrameLocks noChangeAspect="1"/>
          </p:cNvGraphicFramePr>
          <p:nvPr/>
        </p:nvGraphicFramePr>
        <p:xfrm>
          <a:off x="2209800" y="4038600"/>
          <a:ext cx="19050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r:id="rId7" imgW="18649950" imgH="6800850" progId="Equation.3">
                  <p:embed/>
                </p:oleObj>
              </mc:Choice>
              <mc:Fallback>
                <p:oleObj r:id="rId7" imgW="18649950" imgH="680085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4038600"/>
                        <a:ext cx="1905000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311" name="Text Box 7"/>
          <p:cNvSpPr txBox="1">
            <a:spLocks noChangeArrowheads="1"/>
          </p:cNvSpPr>
          <p:nvPr/>
        </p:nvSpPr>
        <p:spPr bwMode="auto">
          <a:xfrm>
            <a:off x="1447800" y="4899025"/>
            <a:ext cx="6019800" cy="979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Then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y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is a bijection from (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to (0,1).</a:t>
            </a:r>
          </a:p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Hence, |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| = |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|. </a:t>
            </a:r>
          </a:p>
        </p:txBody>
      </p:sp>
      <p:sp>
        <p:nvSpPr>
          <p:cNvPr id="1506312" name="AutoShape 8"/>
          <p:cNvSpPr/>
          <p:nvPr/>
        </p:nvSpPr>
        <p:spPr>
          <a:xfrm>
            <a:off x="6877050" y="1700213"/>
            <a:ext cx="1371600" cy="381000"/>
          </a:xfrm>
          <a:prstGeom prst="accentCallout2">
            <a:avLst>
              <a:gd name="adj1" fmla="val 30000"/>
              <a:gd name="adj2" fmla="val -5556"/>
              <a:gd name="adj3" fmla="val 30000"/>
              <a:gd name="adj4" fmla="val -34028"/>
              <a:gd name="adj5" fmla="val -75000"/>
              <a:gd name="adj6" fmla="val -63889"/>
            </a:avLst>
          </a:prstGeom>
          <a:solidFill>
            <a:srgbClr val="CCFFCC"/>
          </a:solidFill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Question 4</a:t>
            </a:r>
          </a:p>
        </p:txBody>
      </p:sp>
      <p:sp>
        <p:nvSpPr>
          <p:cNvPr id="36872" name="Text Box 9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63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0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0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0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0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308" grpId="0" build="p" bldLvl="2" animBg="1"/>
      <p:bldP spid="1506311" grpId="0" build="p"/>
      <p:bldP spid="15063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16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8354" name="Text Box 2"/>
          <p:cNvSpPr txBox="1">
            <a:spLocks noChangeArrowheads="1"/>
          </p:cNvSpPr>
          <p:nvPr/>
        </p:nvSpPr>
        <p:spPr bwMode="auto">
          <a:xfrm>
            <a:off x="533400" y="838200"/>
            <a:ext cx="8077200" cy="415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10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kern="1200" cap="none" spc="0" normalizeH="0" baseline="0" noProof="1">
                <a:latin typeface="楷体_GB2312" pitchFamily="49" charset="-122"/>
                <a:ea typeface="楷体_GB2312" pitchFamily="49" charset="-122"/>
                <a:cs typeface="+mn-cs"/>
              </a:rPr>
              <a:t>【</a:t>
            </a:r>
            <a:r>
              <a:rPr kumimoji="0" lang="en-US" altLang="zh-CN" kern="1200" cap="none" spc="0" normalizeH="0" baseline="0" noProof="1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Definition </a:t>
            </a:r>
            <a:r>
              <a:rPr kumimoji="0" lang="en-US" altLang="zh-CN" kern="1200" cap="none" spc="0" normalizeH="0" baseline="0" noProof="1">
                <a:latin typeface="楷体_GB2312" pitchFamily="49" charset="-122"/>
                <a:ea typeface="楷体_GB2312" pitchFamily="49" charset="-122"/>
                <a:cs typeface="+mn-cs"/>
              </a:rPr>
              <a:t>】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 set that is either finite or has the same cardinality as the set of positive integers called </a:t>
            </a:r>
            <a:r>
              <a:rPr kumimoji="0" lang="en-US" altLang="zh-CN" i="1" kern="1200" cap="none" spc="0" normalizeH="0" baseline="0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countable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 </a:t>
            </a:r>
          </a:p>
          <a:p>
            <a:pPr marL="457200" marR="0" indent="-457200" defTabSz="914400">
              <a:spcBef>
                <a:spcPct val="6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</a:t>
            </a:r>
            <a:r>
              <a:rPr kumimoji="0" lang="en-US" altLang="zh-CN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 set that is not countable is called </a:t>
            </a:r>
            <a:r>
              <a:rPr kumimoji="0" lang="en-US" altLang="zh-CN" i="1" kern="1200" cap="none" spc="0" normalizeH="0" baseline="0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uncountable</a:t>
            </a:r>
            <a:r>
              <a:rPr kumimoji="0" lang="en-US" altLang="zh-CN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 </a:t>
            </a:r>
          </a:p>
          <a:p>
            <a:pPr marL="457200" marR="0" indent="-457200" defTabSz="914400">
              <a:spcBef>
                <a:spcPct val="6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When an infinite set </a:t>
            </a:r>
            <a:r>
              <a:rPr kumimoji="0" lang="en-US" altLang="zh-CN" i="1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is countable, we denote the cardinality of </a:t>
            </a:r>
            <a:r>
              <a:rPr kumimoji="0" lang="en-US" altLang="zh-CN" i="1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by </a:t>
            </a:r>
            <a:r>
              <a:rPr kumimoji="0" lang="en-US" altLang="zh-CN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À</a:t>
            </a:r>
            <a:r>
              <a:rPr kumimoji="0" lang="en-US" altLang="zh-CN" kern="1200" cap="none" spc="0" normalizeH="0" baseline="-30000" noProof="1">
                <a:effectLst>
                  <a:outerShdw blurRad="38100" dist="38100" dir="2700000">
                    <a:srgbClr val="C0C0C0"/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0 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kern="1200" cap="none" spc="0" normalizeH="0" baseline="-30000" noProof="1">
                <a:effectLst>
                  <a:outerShdw blurRad="38100" dist="38100" dir="2700000">
                    <a:srgbClr val="C0C0C0"/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i="1" kern="1200" cap="none" spc="0" normalizeH="0" baseline="0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aleph null</a:t>
            </a:r>
            <a:r>
              <a:rPr kumimoji="0" lang="en-US" altLang="zh-CN" i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).    </a:t>
            </a:r>
            <a:r>
              <a:rPr kumimoji="0" lang="en-US" altLang="zh-CN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['ɑ:lif'nʌl] </a:t>
            </a:r>
            <a:endParaRPr kumimoji="0" lang="en-US" altLang="zh-CN" kern="1200" cap="none" spc="0" normalizeH="0" baseline="0" noProof="1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457200" marR="0" indent="-457200" defTabSz="914400">
              <a:spcBef>
                <a:spcPct val="6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b="0" kern="120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阿列夫零点 </a:t>
            </a:r>
          </a:p>
          <a:p>
            <a:pPr marL="457200" marR="0" indent="-457200" defTabSz="914400">
              <a:spcBef>
                <a:spcPct val="6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If |</a:t>
            </a:r>
            <a:r>
              <a:rPr kumimoji="0" lang="en-US" altLang="zh-CN" i="1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| = |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Z</a:t>
            </a:r>
            <a:r>
              <a:rPr kumimoji="0" lang="en-US" altLang="zh-CN" kern="1200" cap="none" spc="0" normalizeH="0" baseline="30000" noProof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|, the set </a:t>
            </a:r>
            <a:r>
              <a:rPr kumimoji="0" lang="en-US" altLang="zh-CN" i="1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is </a:t>
            </a:r>
            <a:r>
              <a:rPr kumimoji="0" lang="en-US" altLang="zh-CN" i="1" kern="1200" cap="none" spc="0" normalizeH="0" baseline="0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countable infinite</a:t>
            </a:r>
            <a:r>
              <a:rPr kumimoji="0" lang="en-US" altLang="zh-CN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 </a:t>
            </a:r>
          </a:p>
          <a:p>
            <a:pPr marL="457200" marR="0" indent="-457200" defTabSz="914400">
              <a:spcBef>
                <a:spcPct val="6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b="0" kern="120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无穷可数 </a:t>
            </a:r>
          </a:p>
        </p:txBody>
      </p:sp>
      <p:sp>
        <p:nvSpPr>
          <p:cNvPr id="38915" name="Text Box 4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17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2451" name="Text Box 3"/>
          <p:cNvSpPr txBox="1">
            <a:spLocks noChangeArrowheads="1"/>
          </p:cNvSpPr>
          <p:nvPr/>
        </p:nvSpPr>
        <p:spPr bwMode="auto">
          <a:xfrm>
            <a:off x="1371600" y="1524000"/>
            <a:ext cx="670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Let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= 2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 Then, 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 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is a bijection from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kern="1200" cap="none" spc="0" normalizeH="0" baseline="300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to E .</a:t>
            </a:r>
          </a:p>
        </p:txBody>
      </p:sp>
      <p:sp>
        <p:nvSpPr>
          <p:cNvPr id="1512453" name="Text Box 5"/>
          <p:cNvSpPr txBox="1">
            <a:spLocks noChangeArrowheads="1"/>
          </p:cNvSpPr>
          <p:nvPr/>
        </p:nvSpPr>
        <p:spPr bwMode="auto">
          <a:xfrm>
            <a:off x="642938" y="1071563"/>
            <a:ext cx="8001000" cy="4603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 set  E of even positive integers 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1371600" y="2209800"/>
            <a:ext cx="6705600" cy="1333500"/>
            <a:chOff x="864" y="1392"/>
            <a:chExt cx="4224" cy="840"/>
          </a:xfrm>
        </p:grpSpPr>
        <p:sp>
          <p:nvSpPr>
            <p:cNvPr id="1512456" name="Text Box 8"/>
            <p:cNvSpPr txBox="1">
              <a:spLocks noChangeArrowheads="1"/>
            </p:cNvSpPr>
            <p:nvPr/>
          </p:nvSpPr>
          <p:spPr bwMode="auto">
            <a:xfrm>
              <a:off x="864" y="1392"/>
              <a:ext cx="4224" cy="8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     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1  2  3  4   5    6 . . .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b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</a:b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2  4  6  8  10  12 . . .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40966" name="Line 9"/>
            <p:cNvSpPr/>
            <p:nvPr/>
          </p:nvSpPr>
          <p:spPr>
            <a:xfrm>
              <a:off x="1248" y="168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0967" name="Line 10"/>
            <p:cNvSpPr/>
            <p:nvPr/>
          </p:nvSpPr>
          <p:spPr>
            <a:xfrm>
              <a:off x="1440" y="168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0968" name="Line 11"/>
            <p:cNvSpPr/>
            <p:nvPr/>
          </p:nvSpPr>
          <p:spPr>
            <a:xfrm>
              <a:off x="1632" y="168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0969" name="Line 12"/>
            <p:cNvSpPr/>
            <p:nvPr/>
          </p:nvSpPr>
          <p:spPr>
            <a:xfrm>
              <a:off x="1824" y="168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0970" name="Line 13"/>
            <p:cNvSpPr/>
            <p:nvPr/>
          </p:nvSpPr>
          <p:spPr>
            <a:xfrm>
              <a:off x="2064" y="168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0971" name="Line 14"/>
            <p:cNvSpPr/>
            <p:nvPr/>
          </p:nvSpPr>
          <p:spPr>
            <a:xfrm>
              <a:off x="2304" y="168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</p:grpSp>
      <p:sp>
        <p:nvSpPr>
          <p:cNvPr id="1512463" name="Text Box 15"/>
          <p:cNvSpPr txBox="1">
            <a:spLocks noChangeArrowheads="1"/>
          </p:cNvSpPr>
          <p:nvPr/>
        </p:nvSpPr>
        <p:spPr bwMode="auto">
          <a:xfrm>
            <a:off x="928688" y="3500438"/>
            <a:ext cx="7391400" cy="2382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Note :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 is countable infinite.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 numbers of positive even integers is the same as positive integers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 is a proper subset of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but |E| = |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|.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0973" name="Text Box 17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14313" y="571500"/>
            <a:ext cx="471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Some Countable Infinite Sets </a:t>
            </a:r>
          </a:p>
        </p:txBody>
      </p:sp>
      <p:sp>
        <p:nvSpPr>
          <p:cNvPr id="16" name="AutoShape 16"/>
          <p:cNvSpPr/>
          <p:nvPr/>
        </p:nvSpPr>
        <p:spPr>
          <a:xfrm>
            <a:off x="7308850" y="2786063"/>
            <a:ext cx="1371600" cy="381000"/>
          </a:xfrm>
          <a:prstGeom prst="accentCallout2">
            <a:avLst>
              <a:gd name="adj1" fmla="val 30000"/>
              <a:gd name="adj2" fmla="val -5556"/>
              <a:gd name="adj3" fmla="val 30000"/>
              <a:gd name="adj4" fmla="val -57176"/>
              <a:gd name="adj5" fmla="val 479583"/>
              <a:gd name="adj6" fmla="val -110880"/>
            </a:avLst>
          </a:prstGeom>
          <a:solidFill>
            <a:srgbClr val="CCFFCC"/>
          </a:solidFill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Question 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1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12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12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12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2451" grpId="0" build="p" bldLvl="2"/>
      <p:bldP spid="1512463" grpId="0" build="p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18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0403" name="Text Box 3"/>
          <p:cNvSpPr txBox="1">
            <a:spLocks noChangeArrowheads="1"/>
          </p:cNvSpPr>
          <p:nvPr/>
        </p:nvSpPr>
        <p:spPr bwMode="auto">
          <a:xfrm>
            <a:off x="428625" y="714375"/>
            <a:ext cx="8001000" cy="4603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 set of integers Z </a:t>
            </a:r>
          </a:p>
        </p:txBody>
      </p:sp>
      <p:graphicFrame>
        <p:nvGraphicFramePr>
          <p:cNvPr id="1510405" name="Object 5"/>
          <p:cNvGraphicFramePr>
            <a:graphicFrameLocks noChangeAspect="1"/>
          </p:cNvGraphicFramePr>
          <p:nvPr/>
        </p:nvGraphicFramePr>
        <p:xfrm>
          <a:off x="2295525" y="1285875"/>
          <a:ext cx="26971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5" imgW="21726525" imgH="3514725" progId="Equation.3">
                  <p:embed/>
                </p:oleObj>
              </mc:Choice>
              <mc:Fallback>
                <p:oleObj r:id="rId5" imgW="21726525" imgH="351472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5525" y="1285875"/>
                        <a:ext cx="269716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0406" name="Object 6"/>
          <p:cNvGraphicFramePr>
            <a:graphicFrameLocks noChangeAspect="1"/>
          </p:cNvGraphicFramePr>
          <p:nvPr/>
        </p:nvGraphicFramePr>
        <p:xfrm>
          <a:off x="2058988" y="1928813"/>
          <a:ext cx="3043237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7" imgW="29403675" imgH="12287250" progId="Equation.3">
                  <p:embed/>
                </p:oleObj>
              </mc:Choice>
              <mc:Fallback>
                <p:oleObj r:id="rId7" imgW="29403675" imgH="1228725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1928813"/>
                        <a:ext cx="3043237" cy="1277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0407" name="Text Box 7"/>
          <p:cNvSpPr txBox="1">
            <a:spLocks noChangeArrowheads="1"/>
          </p:cNvSpPr>
          <p:nvPr/>
        </p:nvSpPr>
        <p:spPr bwMode="auto">
          <a:xfrm>
            <a:off x="1643063" y="3286125"/>
            <a:ext cx="5715000" cy="979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is a bijection from 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kern="1200" cap="none" spc="0" normalizeH="0" baseline="3000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to  Z .</a:t>
            </a:r>
          </a:p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Hence, Z is countable infinite set</a:t>
            </a:r>
            <a:r>
              <a:rPr kumimoji="1" lang="zh-CN" altLang="en-US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  <a:r>
              <a:rPr kumimoji="1" lang="zh-CN" altLang="en-US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3014" name="Text Box 8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04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1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1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10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403" grpId="0" build="p" bldLvl="2" animBg="1"/>
      <p:bldP spid="1510407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19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4499" name="Text Box 3"/>
          <p:cNvSpPr txBox="1">
            <a:spLocks noChangeArrowheads="1"/>
          </p:cNvSpPr>
          <p:nvPr/>
        </p:nvSpPr>
        <p:spPr bwMode="auto">
          <a:xfrm>
            <a:off x="1371600" y="1668463"/>
            <a:ext cx="6705600" cy="1938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algn="just" defTabSz="914400">
              <a:spcBef>
                <a:spcPct val="100000"/>
              </a:spcBef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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 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 Q</a:t>
            </a:r>
            <a:r>
              <a:rPr kumimoji="1" lang="en-US" altLang="zh-CN" kern="1200" cap="none" spc="0" normalizeH="0" baseline="30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+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 = p/q,  p, q 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</a:t>
            </a:r>
            <a:r>
              <a:rPr kumimoji="1" lang="en-US" altLang="zh-CN" kern="1200" cap="none" spc="0" normalizeH="0" baseline="300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endParaRPr kumimoji="1" lang="en-US" altLang="zh-CN" i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457200" marR="0" indent="-457200" algn="just" defTabSz="914400">
              <a:spcBef>
                <a:spcPct val="100000"/>
              </a:spcBef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Let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={ (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)|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1" lang="en-US" altLang="zh-CN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</a:t>
            </a:r>
            <a:r>
              <a:rPr kumimoji="1" lang="en-US" altLang="zh-CN" kern="1200" cap="none" spc="0" normalizeH="0" baseline="300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} =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kern="1200" cap="none" spc="0" normalizeH="0" baseline="300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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kern="1200" cap="none" spc="0" normalizeH="0" baseline="300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</a:p>
          <a:p>
            <a:pPr marL="457200" marR="0" indent="-457200" algn="just" defTabSz="914400">
              <a:spcBef>
                <a:spcPct val="100000"/>
              </a:spcBef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1514500" name="Text Box 4"/>
          <p:cNvSpPr txBox="1">
            <a:spLocks noChangeArrowheads="1"/>
          </p:cNvSpPr>
          <p:nvPr/>
        </p:nvSpPr>
        <p:spPr bwMode="auto">
          <a:xfrm>
            <a:off x="609600" y="762000"/>
            <a:ext cx="8001000" cy="4603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 set of positive rational numbers Q+ </a:t>
            </a:r>
          </a:p>
        </p:txBody>
      </p:sp>
      <p:graphicFrame>
        <p:nvGraphicFramePr>
          <p:cNvPr id="1514501" name="Object 5"/>
          <p:cNvGraphicFramePr>
            <a:graphicFrameLocks noChangeAspect="1"/>
          </p:cNvGraphicFramePr>
          <p:nvPr/>
        </p:nvGraphicFramePr>
        <p:xfrm>
          <a:off x="1917700" y="3071813"/>
          <a:ext cx="401161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5" imgW="27870150" imgH="10972800" progId="Equation.3">
                  <p:embed/>
                </p:oleObj>
              </mc:Choice>
              <mc:Fallback>
                <p:oleObj r:id="rId5" imgW="27870150" imgH="10972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7700" y="3071813"/>
                        <a:ext cx="4011613" cy="157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6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45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51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51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51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1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499" grpId="0" build="p" bldLvl="2"/>
      <p:bldP spid="1514500" grpId="0" build="p" bldLvl="2" animBg="1" advAuto="10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none" lIns="69056" tIns="34528" rIns="69056" bIns="34528" numCol="1" anchor="ctr" anchorCtr="0" compatLnSpc="1"/>
          <a:lstStyle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3539" name="Text Box 3"/>
          <p:cNvSpPr txBox="1">
            <a:spLocks noChangeArrowheads="1"/>
          </p:cNvSpPr>
          <p:nvPr/>
        </p:nvSpPr>
        <p:spPr bwMode="auto">
          <a:xfrm>
            <a:off x="604838" y="1287463"/>
            <a:ext cx="7910513" cy="1568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【</a:t>
            </a:r>
            <a:r>
              <a:rPr kumimoji="1" lang="en-US" altLang="zh-CN" kern="1200" cap="none" spc="0" normalizeH="0" baseline="0" noProof="0" dirty="0">
                <a:solidFill>
                  <a:srgbClr val="9900CC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Definition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】</a:t>
            </a:r>
            <a:r>
              <a:rPr kumimoji="1" lang="en-US" altLang="zh-CN" kern="1200" cap="none" spc="0" normalizeH="0" baseline="0" noProof="0" dirty="0">
                <a:effectLst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A </a:t>
            </a:r>
            <a:r>
              <a:rPr kumimoji="1" lang="en-US" altLang="zh-CN" i="1" kern="1200" cap="none" spc="0" normalizeH="0" baseline="0" noProof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sequence</a:t>
            </a:r>
            <a:r>
              <a:rPr kumimoji="1" lang="en-US" altLang="zh-CN" kern="1200" cap="none" spc="0" normalizeH="0" baseline="0" noProof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is a function from a subset of the set of integers (usually either the set {0, 1, 2, …} or the set {1, 2, 3, …}) to a set S. We use the notation </a:t>
            </a:r>
            <a:r>
              <a:rPr kumimoji="0" lang="en-US" altLang="zh-CN" b="0" i="1" kern="1200" cap="none" spc="0" normalizeH="0" baseline="0" noProof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0" i="1" kern="1200" cap="none" spc="0" normalizeH="0" baseline="-25000" noProof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b="0" kern="1200" cap="none" spc="0" normalizeH="0" baseline="-25000" noProof="0" dirty="0">
                <a:effectLst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to denote the image of the integer </a:t>
            </a:r>
            <a:r>
              <a:rPr kumimoji="1" lang="en-US" altLang="zh-CN" i="1" kern="1200" cap="none" spc="0" normalizeH="0" baseline="0" noProof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. We call </a:t>
            </a:r>
            <a:r>
              <a:rPr kumimoji="0" lang="en-US" altLang="zh-CN" b="0" i="1" kern="1200" cap="none" spc="0" normalizeH="0" baseline="0" noProof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0" i="1" kern="1200" cap="none" spc="0" normalizeH="0" baseline="-25000" noProof="0" dirty="0">
                <a:solidFill>
                  <a:srgbClr val="3333FF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a term of the sequence.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68350" y="3640138"/>
            <a:ext cx="6272213" cy="2330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kern="1200" cap="none" spc="0" normalizeH="0" baseline="0" noProof="0" dirty="0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Note:</a:t>
            </a:r>
            <a:endParaRPr kumimoji="1" lang="en-US" altLang="zh-CN" sz="2800" kern="1200" cap="none" spc="0" normalizeH="0" baseline="0" noProof="0" dirty="0">
              <a:effectLst/>
              <a:latin typeface="Arial Black" panose="020B0A04020102020204" pitchFamily="34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Notation of sequence: {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sequence of {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}: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a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…, a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…</a:t>
            </a:r>
            <a:endParaRPr kumimoji="1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The order in a sequence matters.</a:t>
            </a:r>
          </a:p>
        </p:txBody>
      </p:sp>
      <p:sp>
        <p:nvSpPr>
          <p:cNvPr id="29701" name="Text Box 5"/>
          <p:cNvSpPr txBox="1"/>
          <p:nvPr/>
        </p:nvSpPr>
        <p:spPr>
          <a:xfrm>
            <a:off x="179070" y="548640"/>
            <a:ext cx="56191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</a:pPr>
            <a:r>
              <a:rPr kumimoji="0" lang="en-US" altLang="zh-CN" sz="2800" b="0" kern="1200" cap="none" spc="0" normalizeH="0" baseline="0" noProof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20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16546" name="Object 2"/>
          <p:cNvGraphicFramePr>
            <a:graphicFrameLocks noChangeAspect="1"/>
          </p:cNvGraphicFramePr>
          <p:nvPr/>
        </p:nvGraphicFramePr>
        <p:xfrm>
          <a:off x="1360488" y="1011238"/>
          <a:ext cx="20526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r:id="rId4" imgW="825500" imgH="228600" progId="Equation.3">
                  <p:embed/>
                </p:oleObj>
              </mc:Choice>
              <mc:Fallback>
                <p:oleObj r:id="rId4" imgW="825500" imgH="22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0488" y="1011238"/>
                        <a:ext cx="2052637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547" name="Object 3"/>
          <p:cNvGraphicFramePr>
            <a:graphicFrameLocks noChangeAspect="1"/>
          </p:cNvGraphicFramePr>
          <p:nvPr/>
        </p:nvGraphicFramePr>
        <p:xfrm>
          <a:off x="1295400" y="1628775"/>
          <a:ext cx="37274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r:id="rId6" imgW="25888950" imgH="7239000" progId="Equation.3">
                  <p:embed/>
                </p:oleObj>
              </mc:Choice>
              <mc:Fallback>
                <p:oleObj r:id="rId6" imgW="25888950" imgH="7239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628775"/>
                        <a:ext cx="3727450" cy="1036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548" name="Object 4"/>
          <p:cNvGraphicFramePr>
            <a:graphicFrameLocks noChangeAspect="1"/>
          </p:cNvGraphicFramePr>
          <p:nvPr/>
        </p:nvGraphicFramePr>
        <p:xfrm>
          <a:off x="1801813" y="2924175"/>
          <a:ext cx="35067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r:id="rId8" imgW="24355425" imgH="7239000" progId="Equation.3">
                  <p:embed/>
                </p:oleObj>
              </mc:Choice>
              <mc:Fallback>
                <p:oleObj r:id="rId8" imgW="24355425" imgH="7239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01813" y="2924175"/>
                        <a:ext cx="3506787" cy="1036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549" name="Object 5"/>
          <p:cNvGraphicFramePr>
            <a:graphicFrameLocks noChangeAspect="1"/>
          </p:cNvGraphicFramePr>
          <p:nvPr/>
        </p:nvGraphicFramePr>
        <p:xfrm>
          <a:off x="1633538" y="4508500"/>
          <a:ext cx="1736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r:id="rId10" imgW="12068175" imgH="3952875" progId="Equation.3">
                  <p:embed/>
                </p:oleObj>
              </mc:Choice>
              <mc:Fallback>
                <p:oleObj r:id="rId10" imgW="12068175" imgH="395287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3538" y="4508500"/>
                        <a:ext cx="1736725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  <p:sp>
        <p:nvSpPr>
          <p:cNvPr id="47111" name="文本框 1"/>
          <p:cNvSpPr txBox="1"/>
          <p:nvPr/>
        </p:nvSpPr>
        <p:spPr>
          <a:xfrm>
            <a:off x="36513" y="1117600"/>
            <a:ext cx="1182687" cy="4603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buNone/>
            </a:pPr>
            <a:r>
              <a:rPr lang="en-US" altLang="zh-CN">
                <a:latin typeface="楷体_GB2312" pitchFamily="49" charset="-122"/>
              </a:rPr>
              <a:t>Proof: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21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-79375" y="539750"/>
          <a:ext cx="17938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4" imgW="14925675" imgH="3952875" progId="Equation.3">
                  <p:embed/>
                </p:oleObj>
              </mc:Choice>
              <mc:Fallback>
                <p:oleObj r:id="rId4" imgW="14925675" imgH="395287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79375" y="539750"/>
                        <a:ext cx="179387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8595" name="Text Box 3"/>
          <p:cNvSpPr txBox="1"/>
          <p:nvPr/>
        </p:nvSpPr>
        <p:spPr>
          <a:xfrm>
            <a:off x="2071688" y="1912938"/>
            <a:ext cx="4589462" cy="3232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(1,1)   (2,1)    (3,1)   …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(p,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1)   …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(1,2)   (2,2)    (3,2)   …    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p,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2)   …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(1,3)   (2,3)    (3,3)   …    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,3)   …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(2,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 (3,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…    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…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aphicFrame>
        <p:nvGraphicFramePr>
          <p:cNvPr id="1518600" name="Object 8"/>
          <p:cNvGraphicFramePr>
            <a:graphicFrameLocks noChangeAspect="1"/>
          </p:cNvGraphicFramePr>
          <p:nvPr/>
        </p:nvGraphicFramePr>
        <p:xfrm>
          <a:off x="1908175" y="5067300"/>
          <a:ext cx="51133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6" imgW="47396400" imgH="6800850" progId="Equation.3">
                  <p:embed/>
                </p:oleObj>
              </mc:Choice>
              <mc:Fallback>
                <p:oleObj r:id="rId6" imgW="47396400" imgH="680085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8175" y="5067300"/>
                        <a:ext cx="5113338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8601" name="Object 9"/>
          <p:cNvGraphicFramePr>
            <a:graphicFrameLocks noChangeAspect="1"/>
          </p:cNvGraphicFramePr>
          <p:nvPr/>
        </p:nvGraphicFramePr>
        <p:xfrm>
          <a:off x="1857375" y="5699125"/>
          <a:ext cx="34559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r:id="rId8" imgW="32032575" imgH="6800850" progId="Equation.3">
                  <p:embed/>
                </p:oleObj>
              </mc:Choice>
              <mc:Fallback>
                <p:oleObj r:id="rId8" imgW="32032575" imgH="680085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57375" y="5699125"/>
                        <a:ext cx="3455988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10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1323975"/>
            <a:ext cx="4714875" cy="461963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 marR="0" defTabSz="914400" eaLnBrk="0" hangingPunct="0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         2        3       …       </a:t>
            </a:r>
            <a:r>
              <a:rPr kumimoji="0" lang="en-US" altLang="zh-CN" i="1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     </a:t>
            </a:r>
            <a:r>
              <a:rPr kumimoji="1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250" y="1912938"/>
            <a:ext cx="1143000" cy="323215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 marR="0" algn="r" defTabSz="914400" eaLnBrk="0" hangingPunct="0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</a:p>
          <a:p>
            <a:pPr marR="0" algn="r" defTabSz="914400" eaLnBrk="0" hangingPunct="0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</a:p>
          <a:p>
            <a:pPr marR="0" algn="r" defTabSz="914400" eaLnBrk="0" hangingPunct="0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</a:p>
          <a:p>
            <a:pPr marR="0" algn="r" defTabSz="914400" eaLnBrk="0" hangingPunct="0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 </a:t>
            </a:r>
          </a:p>
          <a:p>
            <a:pPr marR="0" algn="r" defTabSz="914400" eaLnBrk="0" hangingPunct="0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i="1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</a:p>
          <a:p>
            <a:pPr marR="0" algn="r" defTabSz="914400" eaLnBrk="0" hangingPunct="0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kern="1200" cap="none" spc="0" normalizeH="0" baseline="0" noProof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-10800000" flipV="1">
            <a:off x="1928813" y="1770063"/>
            <a:ext cx="714375" cy="642937"/>
          </a:xfrm>
          <a:prstGeom prst="straightConnector1">
            <a:avLst/>
          </a:prstGeom>
          <a:ln w="28575" cap="flat" cmpd="sng">
            <a:solidFill>
              <a:srgbClr val="0066FF"/>
            </a:solidFill>
            <a:prstDash val="dashDot"/>
            <a:round/>
            <a:headEnd type="none" w="med" len="med"/>
            <a:tailEnd type="arrow" w="med" len="med"/>
          </a:ln>
        </p:spPr>
      </p:cxnSp>
      <p:cxnSp>
        <p:nvCxnSpPr>
          <p:cNvPr id="19" name="曲线连接符 18"/>
          <p:cNvCxnSpPr/>
          <p:nvPr/>
        </p:nvCxnSpPr>
        <p:spPr>
          <a:xfrm flipV="1">
            <a:off x="1928813" y="1770063"/>
            <a:ext cx="1428750" cy="785812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rgbClr val="3333FF"/>
            </a:solidFill>
            <a:prstDash val="dashDot"/>
            <a:round/>
            <a:headEnd type="none" w="med" len="med"/>
            <a:tailEnd type="arrow" w="med" len="med"/>
          </a:ln>
        </p:spPr>
      </p:cxnSp>
      <p:cxnSp>
        <p:nvCxnSpPr>
          <p:cNvPr id="20" name="直接箭头连接符 19"/>
          <p:cNvCxnSpPr/>
          <p:nvPr/>
        </p:nvCxnSpPr>
        <p:spPr>
          <a:xfrm rot="-10800000" flipV="1">
            <a:off x="2143125" y="1984375"/>
            <a:ext cx="1143000" cy="1071563"/>
          </a:xfrm>
          <a:prstGeom prst="straightConnector1">
            <a:avLst/>
          </a:prstGeom>
          <a:ln w="28575" cap="flat" cmpd="sng">
            <a:solidFill>
              <a:srgbClr val="0066FF"/>
            </a:solidFill>
            <a:prstDash val="dashDot"/>
            <a:round/>
            <a:headEnd type="none" w="med" len="med"/>
            <a:tailEnd type="arrow" w="med" len="med"/>
          </a:ln>
        </p:spPr>
      </p:cxnSp>
      <p:cxnSp>
        <p:nvCxnSpPr>
          <p:cNvPr id="23" name="曲线连接符 22"/>
          <p:cNvCxnSpPr/>
          <p:nvPr/>
        </p:nvCxnSpPr>
        <p:spPr>
          <a:xfrm flipV="1">
            <a:off x="2071688" y="1770063"/>
            <a:ext cx="2286000" cy="1428750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rgbClr val="3333FF"/>
            </a:solidFill>
            <a:prstDash val="dashDot"/>
            <a:round/>
            <a:headEnd type="none" w="med" len="med"/>
            <a:tailEnd type="arrow" w="med" len="med"/>
          </a:ln>
        </p:spPr>
      </p:cxnSp>
      <p:cxnSp>
        <p:nvCxnSpPr>
          <p:cNvPr id="26" name="直接箭头连接符 25"/>
          <p:cNvCxnSpPr/>
          <p:nvPr/>
        </p:nvCxnSpPr>
        <p:spPr>
          <a:xfrm rot="-10800000" flipV="1">
            <a:off x="2500313" y="1984375"/>
            <a:ext cx="1714500" cy="1428750"/>
          </a:xfrm>
          <a:prstGeom prst="straightConnector1">
            <a:avLst/>
          </a:prstGeom>
          <a:ln w="28575" cap="flat" cmpd="sng">
            <a:solidFill>
              <a:srgbClr val="0066FF"/>
            </a:solidFill>
            <a:prstDash val="dashDot"/>
            <a:round/>
            <a:headEnd type="none" w="med" len="med"/>
            <a:tailEnd type="arrow" w="med" len="med"/>
          </a:ln>
        </p:spPr>
      </p:cxnSp>
      <p:cxnSp>
        <p:nvCxnSpPr>
          <p:cNvPr id="27" name="直接箭头连接符 26"/>
          <p:cNvCxnSpPr/>
          <p:nvPr/>
        </p:nvCxnSpPr>
        <p:spPr>
          <a:xfrm rot="-10800000" flipV="1">
            <a:off x="4500563" y="3270250"/>
            <a:ext cx="2214562" cy="2071688"/>
          </a:xfrm>
          <a:prstGeom prst="straightConnector1">
            <a:avLst/>
          </a:prstGeom>
          <a:ln w="28575" cap="flat" cmpd="sng">
            <a:solidFill>
              <a:srgbClr val="0066FF"/>
            </a:solidFill>
            <a:prstDash val="dashDot"/>
            <a:round/>
            <a:headEnd type="none" w="med" len="med"/>
            <a:tailEnd type="arrow" w="med" len="med"/>
          </a:ln>
        </p:spPr>
      </p:cxnSp>
      <p:sp>
        <p:nvSpPr>
          <p:cNvPr id="49167" name="TextBox 35"/>
          <p:cNvSpPr txBox="1"/>
          <p:nvPr/>
        </p:nvSpPr>
        <p:spPr>
          <a:xfrm>
            <a:off x="1714500" y="500063"/>
            <a:ext cx="7429500" cy="7699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</a:rPr>
              <a:t>An infinite set is countable iff it is possible to list all the elements of the set in a sequence</a:t>
            </a:r>
            <a:endParaRPr lang="zh-CN" altLang="en-US" sz="22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1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1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1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8595" grpId="0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22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20642" name="Object 2"/>
          <p:cNvGraphicFramePr>
            <a:graphicFrameLocks noChangeAspect="1"/>
          </p:cNvGraphicFramePr>
          <p:nvPr/>
        </p:nvGraphicFramePr>
        <p:xfrm>
          <a:off x="765175" y="765175"/>
          <a:ext cx="2432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4" imgW="16897350" imgH="3952875" progId="Equation.3">
                  <p:embed/>
                </p:oleObj>
              </mc:Choice>
              <mc:Fallback>
                <p:oleObj r:id="rId4" imgW="16897350" imgH="395287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5175" y="765175"/>
                        <a:ext cx="2432050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0643" name="Object 3"/>
          <p:cNvGraphicFramePr>
            <a:graphicFrameLocks noChangeAspect="1"/>
          </p:cNvGraphicFramePr>
          <p:nvPr/>
        </p:nvGraphicFramePr>
        <p:xfrm>
          <a:off x="1778000" y="1916113"/>
          <a:ext cx="17049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r:id="rId6" imgW="11849100" imgH="3952875" progId="Equation.3">
                  <p:embed/>
                </p:oleObj>
              </mc:Choice>
              <mc:Fallback>
                <p:oleObj r:id="rId6" imgW="11849100" imgH="395287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00" y="1916113"/>
                        <a:ext cx="1704975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0644" name="Object 4"/>
          <p:cNvGraphicFramePr>
            <a:graphicFrameLocks noChangeAspect="1"/>
          </p:cNvGraphicFramePr>
          <p:nvPr/>
        </p:nvGraphicFramePr>
        <p:xfrm>
          <a:off x="1771650" y="2924175"/>
          <a:ext cx="20224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r:id="rId8" imgW="14039850" imgH="3952875" progId="Equation.3">
                  <p:embed/>
                </p:oleObj>
              </mc:Choice>
              <mc:Fallback>
                <p:oleObj r:id="rId8" imgW="14039850" imgH="395287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71650" y="2924175"/>
                        <a:ext cx="2022475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0645" name="Text Box 5"/>
          <p:cNvSpPr txBox="1">
            <a:spLocks noChangeArrowheads="1"/>
          </p:cNvSpPr>
          <p:nvPr/>
        </p:nvSpPr>
        <p:spPr bwMode="auto">
          <a:xfrm>
            <a:off x="1071563" y="3643313"/>
            <a:ext cx="6813550" cy="2235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Note :</a:t>
            </a:r>
          </a:p>
          <a:p>
            <a:pPr marL="457200" marR="0" indent="-457200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(1)   There are the same number of positive rational numbers and positive integers. </a:t>
            </a:r>
          </a:p>
          <a:p>
            <a:pPr marL="457200" marR="0" indent="-457200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(2)  The set of all rational numbers Q, positive and negative, is countable infinite. </a:t>
            </a:r>
          </a:p>
        </p:txBody>
      </p:sp>
      <p:sp>
        <p:nvSpPr>
          <p:cNvPr id="51206" name="Text Box 6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20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20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2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064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23</a:t>
            </a:fld>
            <a:endParaRPr lang="zh-CN" altLang="en-US" sz="1400" b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2691" name="Text Box 3"/>
          <p:cNvSpPr txBox="1">
            <a:spLocks noChangeArrowheads="1"/>
          </p:cNvSpPr>
          <p:nvPr/>
        </p:nvSpPr>
        <p:spPr bwMode="auto">
          <a:xfrm>
            <a:off x="609600" y="762000"/>
            <a:ext cx="800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>
                <a:solidFill>
                  <a:srgbClr val="99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 properties of the countable sets: </a:t>
            </a:r>
          </a:p>
        </p:txBody>
      </p:sp>
      <p:sp>
        <p:nvSpPr>
          <p:cNvPr id="1522692" name="Text Box 4"/>
          <p:cNvSpPr txBox="1">
            <a:spLocks noChangeArrowheads="1"/>
          </p:cNvSpPr>
          <p:nvPr/>
        </p:nvSpPr>
        <p:spPr bwMode="auto">
          <a:xfrm>
            <a:off x="1000125" y="1428750"/>
            <a:ext cx="74676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kern="1200" cap="none" spc="0" normalizeH="0" baseline="0" noProof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No infinite set has a smaller cardinality than a countable set.</a:t>
            </a:r>
          </a:p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 union of two countable sets is countable.</a:t>
            </a:r>
          </a:p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 union of finite number of countable sets is countable.</a:t>
            </a:r>
          </a:p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 union of a countable number of countable sets is countable.</a:t>
            </a:r>
          </a:p>
        </p:txBody>
      </p:sp>
      <p:sp>
        <p:nvSpPr>
          <p:cNvPr id="53252" name="Text Box 5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24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4738" name="Text Box 2"/>
          <p:cNvSpPr txBox="1">
            <a:spLocks noChangeArrowheads="1"/>
          </p:cNvSpPr>
          <p:nvPr/>
        </p:nvSpPr>
        <p:spPr bwMode="auto">
          <a:xfrm>
            <a:off x="542925" y="609600"/>
            <a:ext cx="59007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 Cantor Diagonalization  Argument</a:t>
            </a:r>
          </a:p>
        </p:txBody>
      </p:sp>
      <p:sp>
        <p:nvSpPr>
          <p:cNvPr id="55299" name="Line 3"/>
          <p:cNvSpPr/>
          <p:nvPr/>
        </p:nvSpPr>
        <p:spPr>
          <a:xfrm>
            <a:off x="609600" y="1066800"/>
            <a:ext cx="4922838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4740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7924800" cy="708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----  An important technique used to construct an object which is not a member of a countable set of objects</a:t>
            </a:r>
            <a:endParaRPr kumimoji="1" lang="en-US" altLang="zh-CN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524742" name="AutoShape 6"/>
          <p:cNvSpPr/>
          <p:nvPr/>
        </p:nvSpPr>
        <p:spPr>
          <a:xfrm>
            <a:off x="539750" y="2565400"/>
            <a:ext cx="7924800" cy="990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t" anchorCtr="0"/>
          <a:lstStyle/>
          <a:p>
            <a:pPr>
              <a:buFont typeface="Symbol" panose="05050102010706020507" pitchFamily="18" charset="2"/>
              <a:buNone/>
            </a:pPr>
            <a:r>
              <a:rPr lang="en-US" altLang="zh-CN">
                <a:latin typeface="楷体_GB2312" pitchFamily="49" charset="-122"/>
              </a:rPr>
              <a:t>【</a:t>
            </a:r>
            <a:r>
              <a:rPr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Theorem</a:t>
            </a:r>
            <a:r>
              <a:rPr lang="en-US" altLang="zh-CN">
                <a:latin typeface="楷体_GB2312" pitchFamily="49" charset="-122"/>
              </a:rPr>
              <a:t>】</a:t>
            </a:r>
            <a:r>
              <a:rPr lang="en-US" altLang="zh-CN"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set of real numbers between 0 and 1 is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uncountable. </a:t>
            </a:r>
          </a:p>
        </p:txBody>
      </p:sp>
      <p:sp>
        <p:nvSpPr>
          <p:cNvPr id="1524743" name="Text Box 7"/>
          <p:cNvSpPr txBox="1"/>
          <p:nvPr/>
        </p:nvSpPr>
        <p:spPr>
          <a:xfrm>
            <a:off x="684213" y="3716338"/>
            <a:ext cx="7467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algn="just">
              <a:spcBef>
                <a:spcPct val="40000"/>
              </a:spcBef>
              <a:buNone/>
            </a:pP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Proof: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524744" name="Object 8"/>
          <p:cNvGraphicFramePr>
            <a:graphicFrameLocks noChangeAspect="1"/>
          </p:cNvGraphicFramePr>
          <p:nvPr/>
        </p:nvGraphicFramePr>
        <p:xfrm>
          <a:off x="1908175" y="4076700"/>
          <a:ext cx="3600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r:id="rId5" imgW="26546175" imgH="3514725" progId="Equation.3">
                  <p:embed/>
                </p:oleObj>
              </mc:Choice>
              <mc:Fallback>
                <p:oleObj r:id="rId5" imgW="26546175" imgH="351472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175" y="4076700"/>
                        <a:ext cx="360045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4745" name="Object 9"/>
          <p:cNvGraphicFramePr>
            <a:graphicFrameLocks noChangeAspect="1"/>
          </p:cNvGraphicFramePr>
          <p:nvPr/>
        </p:nvGraphicFramePr>
        <p:xfrm>
          <a:off x="1908175" y="4724400"/>
          <a:ext cx="17287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r:id="rId7" imgW="13820775" imgH="3952875" progId="Equation.3">
                  <p:embed/>
                </p:oleObj>
              </mc:Choice>
              <mc:Fallback>
                <p:oleObj r:id="rId7" imgW="13820775" imgH="395287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8175" y="4724400"/>
                        <a:ext cx="1728788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4746" name="Object 10"/>
          <p:cNvGraphicFramePr>
            <a:graphicFrameLocks noChangeAspect="1"/>
          </p:cNvGraphicFramePr>
          <p:nvPr/>
        </p:nvGraphicFramePr>
        <p:xfrm>
          <a:off x="1900238" y="5300663"/>
          <a:ext cx="18081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r:id="rId9" imgW="14478000" imgH="3952875" progId="Equation.3">
                  <p:embed/>
                </p:oleObj>
              </mc:Choice>
              <mc:Fallback>
                <p:oleObj r:id="rId9" imgW="14478000" imgH="395287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0238" y="5300663"/>
                        <a:ext cx="1808162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>
          <a:xfrm>
            <a:off x="4067175" y="4868863"/>
            <a:ext cx="1081088" cy="865187"/>
            <a:chOff x="2653" y="3293"/>
            <a:chExt cx="681" cy="545"/>
          </a:xfrm>
        </p:grpSpPr>
        <p:sp>
          <p:nvSpPr>
            <p:cNvPr id="55307" name="AutoShape 12"/>
            <p:cNvSpPr/>
            <p:nvPr/>
          </p:nvSpPr>
          <p:spPr>
            <a:xfrm>
              <a:off x="2653" y="3293"/>
              <a:ext cx="45" cy="545"/>
            </a:xfrm>
            <a:prstGeom prst="rightBrace">
              <a:avLst>
                <a:gd name="adj1" fmla="val 100757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 eaLnBrk="0" hangingPunct="0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55308" name="AutoShape 13"/>
            <p:cNvSpPr/>
            <p:nvPr/>
          </p:nvSpPr>
          <p:spPr>
            <a:xfrm>
              <a:off x="2835" y="3494"/>
              <a:ext cx="499" cy="136"/>
            </a:xfrm>
            <a:prstGeom prst="rightArrow">
              <a:avLst>
                <a:gd name="adj1" fmla="val 50000"/>
                <a:gd name="adj2" fmla="val 91676"/>
              </a:avLst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r" eaLnBrk="0" hangingPunct="0">
                <a:spcBef>
                  <a:spcPct val="50000"/>
                </a:spcBef>
              </a:pPr>
              <a:endParaRPr lang="zh-CN" altLang="en-US">
                <a:latin typeface="楷体_GB2312" pitchFamily="49" charset="-122"/>
              </a:endParaRPr>
            </a:p>
          </p:txBody>
        </p:sp>
      </p:grpSp>
      <p:graphicFrame>
        <p:nvGraphicFramePr>
          <p:cNvPr id="1524750" name="Object 14"/>
          <p:cNvGraphicFramePr>
            <a:graphicFrameLocks noChangeAspect="1"/>
          </p:cNvGraphicFramePr>
          <p:nvPr/>
        </p:nvGraphicFramePr>
        <p:xfrm>
          <a:off x="5651500" y="5013325"/>
          <a:ext cx="1343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r:id="rId11" imgW="10753725" imgH="3952875" progId="Equation.3">
                  <p:embed/>
                </p:oleObj>
              </mc:Choice>
              <mc:Fallback>
                <p:oleObj r:id="rId11" imgW="10753725" imgH="395287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1500" y="5013325"/>
                        <a:ext cx="134302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4751" name="AutoShape 15"/>
          <p:cNvSpPr/>
          <p:nvPr/>
        </p:nvSpPr>
        <p:spPr>
          <a:xfrm>
            <a:off x="7164388" y="4221163"/>
            <a:ext cx="1371600" cy="381000"/>
          </a:xfrm>
          <a:prstGeom prst="accentCallout2">
            <a:avLst>
              <a:gd name="adj1" fmla="val 30000"/>
              <a:gd name="adj2" fmla="val -5556"/>
              <a:gd name="adj3" fmla="val 30000"/>
              <a:gd name="adj4" fmla="val -33333"/>
              <a:gd name="adj5" fmla="val 255833"/>
              <a:gd name="adj6" fmla="val -62153"/>
            </a:avLst>
          </a:prstGeom>
          <a:solidFill>
            <a:srgbClr val="CCFFCC"/>
          </a:solidFill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Question 2</a:t>
            </a:r>
          </a:p>
        </p:txBody>
      </p:sp>
      <p:sp>
        <p:nvSpPr>
          <p:cNvPr id="55311" name="Text Box 16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2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24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2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52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4742" grpId="0" animBg="1"/>
      <p:bldP spid="1524743" grpId="0" build="p" bldLvl="2"/>
      <p:bldP spid="15247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25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26787" name="Object 3"/>
          <p:cNvGraphicFramePr>
            <a:graphicFrameLocks noChangeAspect="1"/>
          </p:cNvGraphicFramePr>
          <p:nvPr/>
        </p:nvGraphicFramePr>
        <p:xfrm>
          <a:off x="1012825" y="811213"/>
          <a:ext cx="1727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r:id="rId4" imgW="13820775" imgH="3952875" progId="Equation.3">
                  <p:embed/>
                </p:oleObj>
              </mc:Choice>
              <mc:Fallback>
                <p:oleObj r:id="rId4" imgW="13820775" imgH="395287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2825" y="811213"/>
                        <a:ext cx="172720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88" name="Object 4"/>
          <p:cNvGraphicFramePr>
            <a:graphicFrameLocks noChangeAspect="1"/>
          </p:cNvGraphicFramePr>
          <p:nvPr/>
        </p:nvGraphicFramePr>
        <p:xfrm>
          <a:off x="1824038" y="1700213"/>
          <a:ext cx="2963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r:id="rId6" imgW="26546175" imgH="3514725" progId="Equation.3">
                  <p:embed/>
                </p:oleObj>
              </mc:Choice>
              <mc:Fallback>
                <p:oleObj r:id="rId6" imgW="26546175" imgH="351472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4038" y="1700213"/>
                        <a:ext cx="2963862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89" name="Object 5"/>
          <p:cNvGraphicFramePr>
            <a:graphicFrameLocks noChangeAspect="1"/>
          </p:cNvGraphicFramePr>
          <p:nvPr/>
        </p:nvGraphicFramePr>
        <p:xfrm>
          <a:off x="1809750" y="3514725"/>
          <a:ext cx="2797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r:id="rId8" imgW="24574500" imgH="3952875" progId="Equation.3">
                  <p:embed/>
                </p:oleObj>
              </mc:Choice>
              <mc:Fallback>
                <p:oleObj r:id="rId8" imgW="24574500" imgH="395287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09750" y="3514725"/>
                        <a:ext cx="27971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90" name="Object 6"/>
          <p:cNvGraphicFramePr>
            <a:graphicFrameLocks noChangeAspect="1"/>
          </p:cNvGraphicFramePr>
          <p:nvPr/>
        </p:nvGraphicFramePr>
        <p:xfrm>
          <a:off x="1774825" y="4338638"/>
          <a:ext cx="1543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r:id="rId10" imgW="12287250" imgH="3952875" progId="Equation.3">
                  <p:embed/>
                </p:oleObj>
              </mc:Choice>
              <mc:Fallback>
                <p:oleObj r:id="rId10" imgW="12287250" imgH="395287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74825" y="4338638"/>
                        <a:ext cx="154305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91" name="Object 7"/>
          <p:cNvGraphicFramePr>
            <a:graphicFrameLocks noChangeAspect="1"/>
          </p:cNvGraphicFramePr>
          <p:nvPr/>
        </p:nvGraphicFramePr>
        <p:xfrm>
          <a:off x="1838325" y="2349500"/>
          <a:ext cx="22780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r:id="rId12" imgW="20402550" imgH="6800850" progId="Equation.3">
                  <p:embed/>
                </p:oleObj>
              </mc:Choice>
              <mc:Fallback>
                <p:oleObj r:id="rId12" imgW="20402550" imgH="680085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38325" y="2349500"/>
                        <a:ext cx="2278063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8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26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28835" name="Object 3"/>
          <p:cNvGraphicFramePr>
            <a:graphicFrameLocks noChangeAspect="1"/>
          </p:cNvGraphicFramePr>
          <p:nvPr/>
        </p:nvGraphicFramePr>
        <p:xfrm>
          <a:off x="334963" y="511175"/>
          <a:ext cx="15081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5" imgW="14478000" imgH="3952875" progId="Equation.3">
                  <p:embed/>
                </p:oleObj>
              </mc:Choice>
              <mc:Fallback>
                <p:oleObj r:id="rId5" imgW="14478000" imgH="395287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963" y="511175"/>
                        <a:ext cx="1508125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8836" name="Text Box 4"/>
          <p:cNvSpPr txBox="1"/>
          <p:nvPr/>
        </p:nvSpPr>
        <p:spPr>
          <a:xfrm>
            <a:off x="395288" y="836613"/>
            <a:ext cx="8361362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algn="just">
              <a:spcBef>
                <a:spcPct val="40000"/>
              </a:spcBef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Assume A is countable, then let A={r</a:t>
            </a:r>
            <a:r>
              <a:rPr lang="en-US" altLang="zh-CN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r</a:t>
            </a:r>
            <a:r>
              <a:rPr lang="en-US" altLang="zh-CN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r</a:t>
            </a:r>
            <a:r>
              <a:rPr lang="en-US" altLang="zh-CN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,… , r</a:t>
            </a:r>
            <a:r>
              <a:rPr lang="en-US" altLang="zh-CN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,… }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indent="-457200">
              <a:spcBef>
                <a:spcPct val="20000"/>
              </a:spcBef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Represent each real number in the list using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its decimal expansion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marL="457200" indent="-457200">
              <a:spcBef>
                <a:spcPct val="20000"/>
              </a:spcBef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e.g.,1/3 = .3333333........, 1/2 = .5000000........= .4999999........</a:t>
            </a:r>
            <a:endParaRPr lang="en-US" altLang="zh-CN" sz="2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indent="-457200">
              <a:spcBef>
                <a:spcPct val="20000"/>
              </a:spcBef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LIST....</a:t>
            </a:r>
          </a:p>
          <a:p>
            <a:pPr marL="457200" indent="-457200">
              <a:spcBef>
                <a:spcPct val="20000"/>
              </a:spcBef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0.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12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13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14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15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16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. . . .</a:t>
            </a:r>
          </a:p>
          <a:p>
            <a:pPr marL="457200" indent="-457200">
              <a:spcBef>
                <a:spcPct val="20000"/>
              </a:spcBef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0.d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21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22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23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24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25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26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. . . .</a:t>
            </a:r>
          </a:p>
          <a:p>
            <a:pPr marL="457200" indent="-457200">
              <a:spcBef>
                <a:spcPct val="20000"/>
              </a:spcBef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0.d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31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32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33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34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35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36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. . . .</a:t>
            </a:r>
          </a:p>
          <a:p>
            <a:pPr marL="457200" indent="-457200">
              <a:spcBef>
                <a:spcPct val="20000"/>
              </a:spcBef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</a:p>
          <a:p>
            <a:pPr marL="457200" indent="-457200">
              <a:spcBef>
                <a:spcPct val="20000"/>
              </a:spcBef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Now construct the number x = 0.x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. . .</a:t>
            </a:r>
          </a:p>
          <a:p>
            <a:pPr marL="457200" indent="-457200">
              <a:spcBef>
                <a:spcPct val="20000"/>
              </a:spcBef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3 if 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ii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¹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  <a:p>
            <a:pPr marL="457200" indent="-457200">
              <a:spcBef>
                <a:spcPct val="20000"/>
              </a:spcBef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4 if d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ii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3</a:t>
            </a:r>
          </a:p>
          <a:p>
            <a:pPr marL="457200" indent="-457200">
              <a:spcBef>
                <a:spcPct val="20000"/>
              </a:spcBef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Then x is not equal to any number in the list.</a:t>
            </a:r>
          </a:p>
          <a:p>
            <a:pPr marL="457200" indent="-457200" algn="just">
              <a:spcBef>
                <a:spcPct val="2000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Hence, no such list can exist and hence the interval (0,1) is uncountable . </a:t>
            </a:r>
          </a:p>
        </p:txBody>
      </p:sp>
      <p:sp>
        <p:nvSpPr>
          <p:cNvPr id="59396" name="Text Box 5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2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28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28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2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2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2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2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52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52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52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52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52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52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883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27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0883" name="Text Box 3"/>
          <p:cNvSpPr txBox="1"/>
          <p:nvPr/>
        </p:nvSpPr>
        <p:spPr>
          <a:xfrm>
            <a:off x="755650" y="1844675"/>
            <a:ext cx="7467600" cy="968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 algn="just">
              <a:spcBef>
                <a:spcPct val="40000"/>
              </a:spcBef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Proof:</a:t>
            </a:r>
          </a:p>
          <a:p>
            <a:pPr marL="457200" indent="-457200" algn="just">
              <a:spcBef>
                <a:spcPct val="40000"/>
              </a:spcBef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Let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)=tg(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 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539750" y="692150"/>
            <a:ext cx="7924800" cy="990600"/>
            <a:chOff x="336" y="480"/>
            <a:chExt cx="4992" cy="624"/>
          </a:xfrm>
        </p:grpSpPr>
        <p:sp>
          <p:nvSpPr>
            <p:cNvPr id="61444" name="AutoShape 5"/>
            <p:cNvSpPr/>
            <p:nvPr/>
          </p:nvSpPr>
          <p:spPr>
            <a:xfrm>
              <a:off x="336" y="480"/>
              <a:ext cx="4992" cy="62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anchor="t" anchorCtr="0"/>
            <a:lstStyle/>
            <a:p>
              <a:pPr>
                <a:buFont typeface="Symbol" panose="05050102010706020507" pitchFamily="18" charset="2"/>
                <a:buNone/>
              </a:pPr>
              <a:r>
                <a:rPr lang="en-US" altLang="zh-CN">
                  <a:latin typeface="楷体_GB2312" pitchFamily="49" charset="-122"/>
                </a:rPr>
                <a:t>【</a:t>
              </a:r>
              <a:r>
                <a:rPr lang="en-US" altLang="zh-CN">
                  <a:solidFill>
                    <a:srgbClr val="9900CC"/>
                  </a:solidFill>
                  <a:latin typeface="Times New Roman" panose="02020603050405020304" pitchFamily="18" charset="0"/>
                </a:rPr>
                <a:t>Theorem</a:t>
              </a:r>
              <a:r>
                <a:rPr lang="en-US" altLang="zh-CN">
                  <a:latin typeface="楷体_GB2312" pitchFamily="49" charset="-122"/>
                </a:rPr>
                <a:t>】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 set of real numbers                         has the</a:t>
              </a:r>
            </a:p>
            <a:p>
              <a:pPr>
                <a:buFont typeface="Symbol" panose="05050102010706020507" pitchFamily="18" charset="2"/>
                <a:buNone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same cardinality as the set (0,1)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61445" name="Object 6"/>
            <p:cNvGraphicFramePr>
              <a:graphicFrameLocks noChangeAspect="1"/>
            </p:cNvGraphicFramePr>
            <p:nvPr/>
          </p:nvGraphicFramePr>
          <p:xfrm>
            <a:off x="3591" y="576"/>
            <a:ext cx="95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r:id="rId5" imgW="14697075" imgH="3514725" progId="Equation.3">
                    <p:embed/>
                  </p:oleObj>
                </mc:Choice>
                <mc:Fallback>
                  <p:oleObj r:id="rId5" imgW="14697075" imgH="351472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91" y="576"/>
                          <a:ext cx="954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/>
          <p:nvPr/>
        </p:nvGrpSpPr>
        <p:grpSpPr>
          <a:xfrm>
            <a:off x="1331913" y="2997200"/>
            <a:ext cx="7467600" cy="676275"/>
            <a:chOff x="816" y="2060"/>
            <a:chExt cx="4704" cy="426"/>
          </a:xfrm>
        </p:grpSpPr>
        <p:sp>
          <p:nvSpPr>
            <p:cNvPr id="61447" name="Text Box 8"/>
            <p:cNvSpPr txBox="1"/>
            <p:nvPr/>
          </p:nvSpPr>
          <p:spPr>
            <a:xfrm>
              <a:off x="816" y="2112"/>
              <a:ext cx="47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 algn="just">
                <a:spcBef>
                  <a:spcPct val="40000"/>
                </a:spcBef>
                <a:buNone/>
              </a:pP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 is a bijection from                  to                           .</a:t>
              </a:r>
              <a:r>
                <a:rPr lang="en-US" altLang="zh-CN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61448" name="Object 9"/>
            <p:cNvGraphicFramePr>
              <a:graphicFrameLocks noChangeAspect="1"/>
            </p:cNvGraphicFramePr>
            <p:nvPr/>
          </p:nvGraphicFramePr>
          <p:xfrm>
            <a:off x="2808" y="2060"/>
            <a:ext cx="62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3" r:id="rId7" imgW="9877425" imgH="6800850" progId="Equation.3">
                    <p:embed/>
                  </p:oleObj>
                </mc:Choice>
                <mc:Fallback>
                  <p:oleObj r:id="rId7" imgW="9877425" imgH="680085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08" y="2060"/>
                          <a:ext cx="624" cy="4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9" name="Object 10"/>
            <p:cNvGraphicFramePr>
              <a:graphicFrameLocks noChangeAspect="1"/>
            </p:cNvGraphicFramePr>
            <p:nvPr/>
          </p:nvGraphicFramePr>
          <p:xfrm>
            <a:off x="3742" y="2142"/>
            <a:ext cx="11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4" r:id="rId9" imgW="14697075" imgH="3514725" progId="Equation.3">
                    <p:embed/>
                  </p:oleObj>
                </mc:Choice>
                <mc:Fallback>
                  <p:oleObj r:id="rId9" imgW="14697075" imgH="3514725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42" y="2142"/>
                          <a:ext cx="1153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0891" name="Text Box 11"/>
          <p:cNvSpPr txBox="1">
            <a:spLocks noChangeArrowheads="1"/>
          </p:cNvSpPr>
          <p:nvPr/>
        </p:nvSpPr>
        <p:spPr bwMode="auto">
          <a:xfrm>
            <a:off x="1187450" y="4652963"/>
            <a:ext cx="7467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|R|= </a:t>
            </a:r>
            <a:r>
              <a:rPr kumimoji="1" lang="en-US" altLang="zh-CN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À</a:t>
            </a:r>
            <a:r>
              <a:rPr kumimoji="1" lang="en-US" altLang="zh-CN" kern="1200" cap="none" spc="0" normalizeH="0" baseline="-3000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</a:p>
        </p:txBody>
      </p:sp>
      <p:graphicFrame>
        <p:nvGraphicFramePr>
          <p:cNvPr id="1530892" name="Object 12"/>
          <p:cNvGraphicFramePr>
            <a:graphicFrameLocks noChangeAspect="1"/>
          </p:cNvGraphicFramePr>
          <p:nvPr/>
        </p:nvGraphicFramePr>
        <p:xfrm>
          <a:off x="1476375" y="3716338"/>
          <a:ext cx="213518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r:id="rId10" imgW="21288375" imgH="7458075" progId="Equation.3">
                  <p:embed/>
                </p:oleObj>
              </mc:Choice>
              <mc:Fallback>
                <p:oleObj r:id="rId10" imgW="21288375" imgH="745807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76375" y="3716338"/>
                        <a:ext cx="2135188" cy="74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0893" name="Object 13"/>
          <p:cNvGraphicFramePr>
            <a:graphicFrameLocks noChangeAspect="1"/>
          </p:cNvGraphicFramePr>
          <p:nvPr/>
        </p:nvGraphicFramePr>
        <p:xfrm>
          <a:off x="4067175" y="3789363"/>
          <a:ext cx="17208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r:id="rId12" imgW="13820775" imgH="4391025" progId="Equation.3">
                  <p:embed/>
                </p:oleObj>
              </mc:Choice>
              <mc:Fallback>
                <p:oleObj r:id="rId12" imgW="13820775" imgH="439102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67175" y="3789363"/>
                        <a:ext cx="17208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3" name="Text Box 14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30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883" grpId="0" build="p" bldLvl="2"/>
      <p:bldP spid="1530891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28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2931" name="AutoShape 3"/>
          <p:cNvSpPr/>
          <p:nvPr/>
        </p:nvSpPr>
        <p:spPr>
          <a:xfrm>
            <a:off x="838200" y="2057400"/>
            <a:ext cx="7772400" cy="38862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lstStyle/>
          <a:p>
            <a:pPr marL="457200" indent="-457200">
              <a:buFontTx/>
              <a:buNone/>
            </a:pP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Tx/>
              <a:buNone/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Tx/>
              <a:buNone/>
            </a:pPr>
            <a:endParaRPr lang="zh-CN" altLang="en-US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2932" name="Text Box 4"/>
          <p:cNvSpPr txBox="1">
            <a:spLocks noChangeArrowheads="1"/>
          </p:cNvSpPr>
          <p:nvPr/>
        </p:nvSpPr>
        <p:spPr bwMode="auto">
          <a:xfrm>
            <a:off x="1771650" y="4572000"/>
            <a:ext cx="6553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Hence, 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is a bijection from [0,1] to [1/4,3/4].</a:t>
            </a:r>
            <a:endParaRPr kumimoji="1" lang="en-US" altLang="zh-CN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685800" y="762000"/>
            <a:ext cx="7924800" cy="830263"/>
            <a:chOff x="432" y="480"/>
            <a:chExt cx="4992" cy="523"/>
          </a:xfrm>
        </p:grpSpPr>
        <p:sp>
          <p:nvSpPr>
            <p:cNvPr id="1532934" name="Text Box 6"/>
            <p:cNvSpPr txBox="1">
              <a:spLocks noChangeArrowheads="1"/>
            </p:cNvSpPr>
            <p:nvPr/>
          </p:nvSpPr>
          <p:spPr bwMode="auto">
            <a:xfrm>
              <a:off x="432" y="480"/>
              <a:ext cx="4992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just" defTabSz="914400">
                <a:spcBef>
                  <a:spcPct val="40000"/>
                </a:spcBef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20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 </a:t>
              </a:r>
              <a:r>
                <a:rPr kumimoji="1" lang="en-US" altLang="zh-CN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〖</a:t>
              </a:r>
              <a:r>
                <a:rPr kumimoji="1" lang="en-US" altLang="zh-CN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Example 4</a:t>
              </a:r>
              <a:r>
                <a:rPr kumimoji="1" lang="en-US" altLang="zh-CN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〗</a:t>
              </a:r>
              <a:r>
                <a:rPr kumimoji="1" lang="en-US" altLang="zh-CN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  Suppose that                                            . Show that the cardinality of this set is </a:t>
              </a:r>
              <a:r>
                <a:rPr kumimoji="1" lang="en-US" altLang="zh-CN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anose="05050102010706020507" pitchFamily="18" charset="2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À</a:t>
              </a:r>
              <a:r>
                <a:rPr kumimoji="1" lang="en-US" altLang="zh-CN" kern="1200" cap="none" spc="0" normalizeH="0" baseline="-3000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anose="05050102010706020507" pitchFamily="18" charset="2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1</a:t>
              </a:r>
              <a:r>
                <a:rPr kumimoji="1" lang="en-US" altLang="zh-CN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. </a:t>
              </a:r>
            </a:p>
          </p:txBody>
        </p:sp>
        <p:graphicFrame>
          <p:nvGraphicFramePr>
            <p:cNvPr id="63494" name="Object 7"/>
            <p:cNvGraphicFramePr>
              <a:graphicFrameLocks noChangeAspect="1"/>
            </p:cNvGraphicFramePr>
            <p:nvPr/>
          </p:nvGraphicFramePr>
          <p:xfrm>
            <a:off x="3168" y="528"/>
            <a:ext cx="19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6" r:id="rId5" imgW="27651075" imgH="3514725" progId="Equation.3">
                    <p:embed/>
                  </p:oleObj>
                </mc:Choice>
                <mc:Fallback>
                  <p:oleObj r:id="rId5" imgW="27651075" imgH="3514725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68" y="528"/>
                          <a:ext cx="192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2936" name="Object 8"/>
          <p:cNvGraphicFramePr>
            <a:graphicFrameLocks noChangeAspect="1"/>
          </p:cNvGraphicFramePr>
          <p:nvPr/>
        </p:nvGraphicFramePr>
        <p:xfrm>
          <a:off x="1692275" y="2420938"/>
          <a:ext cx="3816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r:id="rId7" imgW="32918400" imgH="7458075" progId="Equation.3">
                  <p:embed/>
                </p:oleObj>
              </mc:Choice>
              <mc:Fallback>
                <p:oleObj r:id="rId7" imgW="32918400" imgH="745807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2275" y="2420938"/>
                        <a:ext cx="381635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2937" name="Object 9"/>
          <p:cNvGraphicFramePr>
            <a:graphicFrameLocks noChangeAspect="1"/>
          </p:cNvGraphicFramePr>
          <p:nvPr/>
        </p:nvGraphicFramePr>
        <p:xfrm>
          <a:off x="1643063" y="3352800"/>
          <a:ext cx="2713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r:id="rId9" imgW="21726525" imgH="3514725" progId="Equation.3">
                  <p:embed/>
                </p:oleObj>
              </mc:Choice>
              <mc:Fallback>
                <p:oleObj r:id="rId9" imgW="21726525" imgH="351472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43063" y="3352800"/>
                        <a:ext cx="271303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2938" name="Object 10"/>
          <p:cNvGraphicFramePr>
            <a:graphicFrameLocks noChangeAspect="1"/>
          </p:cNvGraphicFramePr>
          <p:nvPr/>
        </p:nvGraphicFramePr>
        <p:xfrm>
          <a:off x="1692275" y="3789363"/>
          <a:ext cx="34178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r:id="rId11" imgW="32918400" imgH="6800850" progId="Equation.3">
                  <p:embed/>
                </p:oleObj>
              </mc:Choice>
              <mc:Fallback>
                <p:oleObj r:id="rId11" imgW="32918400" imgH="680085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2275" y="3789363"/>
                        <a:ext cx="3417888" cy="700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2939" name="Object 11"/>
          <p:cNvGraphicFramePr>
            <a:graphicFrameLocks noChangeAspect="1"/>
          </p:cNvGraphicFramePr>
          <p:nvPr/>
        </p:nvGraphicFramePr>
        <p:xfrm>
          <a:off x="1804988" y="5181600"/>
          <a:ext cx="1901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r:id="rId13" imgW="15144750" imgH="3514725" progId="Equation.3">
                  <p:embed/>
                </p:oleObj>
              </mc:Choice>
              <mc:Fallback>
                <p:oleObj r:id="rId13" imgW="15144750" imgH="351472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04988" y="5181600"/>
                        <a:ext cx="19018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Text Box 12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29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3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931" grpId="0" build="p" bldLvl="2" animBg="1"/>
      <p:bldP spid="153293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29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/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Computability</a:t>
            </a:r>
            <a:endParaRPr kumimoji="1" lang="en-US" altLang="zh-CN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Line 3"/>
          <p:cNvSpPr/>
          <p:nvPr/>
        </p:nvSpPr>
        <p:spPr>
          <a:xfrm>
            <a:off x="609600" y="1066800"/>
            <a:ext cx="3635375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5588" name="Text Box 4"/>
          <p:cNvSpPr txBox="1">
            <a:spLocks noChangeArrowheads="1"/>
          </p:cNvSpPr>
          <p:nvPr/>
        </p:nvSpPr>
        <p:spPr bwMode="auto">
          <a:xfrm>
            <a:off x="142875" y="1143000"/>
            <a:ext cx="8929688" cy="2012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We say that a function is </a:t>
            </a:r>
            <a:r>
              <a:rPr kumimoji="1" lang="en-US" altLang="zh-CN" kern="1200" cap="none" spc="0" normalizeH="0" baseline="0" noProof="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computable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if there is a computer program in some programming language that finds the values of this function. If a function is not computable we say it is </a:t>
            </a:r>
            <a:r>
              <a:rPr kumimoji="1" lang="en-US" altLang="zh-CN" kern="1200" cap="none" spc="0" normalizeH="0" baseline="0" noProof="0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uncomputable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 </a:t>
            </a:r>
          </a:p>
          <a:p>
            <a:pPr marL="342900" marR="0" indent="-342900" defTabSz="914400">
              <a:spcBef>
                <a:spcPct val="20000"/>
              </a:spcBef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5541" name="Text Box 5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none" lIns="69056" tIns="34528" rIns="69056" bIns="34528" numCol="1" anchor="ctr" anchorCtr="0" compatLnSpc="1"/>
          <a:lstStyle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5586" name="Text Box 2"/>
          <p:cNvSpPr txBox="1">
            <a:spLocks noChangeArrowheads="1"/>
          </p:cNvSpPr>
          <p:nvPr/>
        </p:nvSpPr>
        <p:spPr bwMode="auto">
          <a:xfrm>
            <a:off x="1550988" y="1314450"/>
            <a:ext cx="296386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sz="1800" kern="1200" cap="none" spc="0" normalizeH="0" baseline="0" noProof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Geometric Progression</a:t>
            </a:r>
          </a:p>
        </p:txBody>
      </p:sp>
      <p:sp>
        <p:nvSpPr>
          <p:cNvPr id="12291" name="Line 3"/>
          <p:cNvSpPr/>
          <p:nvPr/>
        </p:nvSpPr>
        <p:spPr>
          <a:xfrm>
            <a:off x="1600200" y="1657350"/>
            <a:ext cx="2725738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5588" name="Text Box 4"/>
          <p:cNvSpPr txBox="1">
            <a:spLocks noChangeArrowheads="1"/>
          </p:cNvSpPr>
          <p:nvPr/>
        </p:nvSpPr>
        <p:spPr bwMode="auto">
          <a:xfrm>
            <a:off x="1263650" y="1939925"/>
            <a:ext cx="6697663" cy="1714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 </a:t>
            </a:r>
            <a:r>
              <a:rPr kumimoji="1" lang="en-US" altLang="zh-CN" i="1" kern="1200" cap="none" spc="0" normalizeH="0" baseline="0" noProof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geometric progression 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is a sequence of the form </a:t>
            </a:r>
          </a:p>
          <a:p>
            <a:pPr marL="342900" marR="0" indent="-342900" defTabSz="914400">
              <a:spcBef>
                <a:spcPct val="20000"/>
              </a:spcBef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     </a:t>
            </a:r>
            <a:r>
              <a:rPr kumimoji="1" lang="en-US" altLang="zh-CN" i="1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kern="0" cap="none" spc="0" normalizeH="0" baseline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</a:t>
            </a: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</a:t>
            </a:r>
            <a:r>
              <a:rPr kumimoji="1" lang="en-US" altLang="zh-CN" kern="0" cap="none" spc="0" normalizeH="0" baseline="300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…, </a:t>
            </a:r>
            <a:r>
              <a:rPr kumimoji="1" lang="en-US" altLang="zh-CN" i="1" kern="0" cap="none" spc="0" normalizeH="0" baseline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</a:t>
            </a:r>
            <a:r>
              <a:rPr kumimoji="1" lang="en-US" altLang="zh-CN" i="1" kern="0" cap="none" spc="0" normalizeH="0" baseline="300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…</a:t>
            </a:r>
            <a:endParaRPr kumimoji="1" lang="en-US" altLang="zh-CN" i="1" kern="0" cap="none" spc="0" normalizeH="0" baseline="300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indent="-342900" defTabSz="914400">
              <a:spcBef>
                <a:spcPct val="20000"/>
              </a:spcBef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where the initial term </a:t>
            </a:r>
            <a:r>
              <a:rPr kumimoji="1" lang="en-US" altLang="zh-CN" i="1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and the common ratio </a:t>
            </a:r>
            <a:r>
              <a:rPr kumimoji="1" lang="en-US" altLang="zh-CN" i="1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are real numbers.</a:t>
            </a:r>
          </a:p>
        </p:txBody>
      </p:sp>
      <p:sp>
        <p:nvSpPr>
          <p:cNvPr id="1475590" name="Text Box 6"/>
          <p:cNvSpPr txBox="1">
            <a:spLocks noChangeArrowheads="1"/>
          </p:cNvSpPr>
          <p:nvPr/>
        </p:nvSpPr>
        <p:spPr bwMode="auto">
          <a:xfrm>
            <a:off x="525463" y="4249738"/>
            <a:ext cx="7905750" cy="2084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〖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Example 1</a:t>
            </a:r>
            <a:r>
              <a:rPr kumimoji="1" lang="en-US" altLang="zh-CN" kern="1200" cap="none" spc="0" normalizeH="0" baseline="0" noProof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〗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The sequence of {</a:t>
            </a:r>
            <a:r>
              <a:rPr kumimoji="0" lang="en-US" altLang="zh-CN" b="0" i="1" kern="1200" cap="none" spc="0" normalizeH="0" baseline="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0" i="1" kern="1200" cap="none" spc="0" normalizeH="0" baseline="-2500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 with </a:t>
            </a:r>
            <a:r>
              <a:rPr kumimoji="0" lang="en-US" altLang="zh-CN" b="0" i="1" kern="1200" cap="none" spc="0" normalizeH="0" baseline="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0" i="1" kern="1200" cap="none" spc="0" normalizeH="0" baseline="-2500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 </a:t>
            </a:r>
            <a:r>
              <a:rPr kumimoji="1" lang="en-US" altLang="zh-CN" i="1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i="1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kumimoji="1" lang="en-US" altLang="zh-CN" i="1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i="1" kern="0" cap="none" spc="0" normalizeH="0" baseline="300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is a geometric progression with initial term and common ratio equal to 2 and 5 respectively, if we start at </a:t>
            </a:r>
            <a:r>
              <a:rPr kumimoji="1" lang="en-US" altLang="zh-CN" i="1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0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. Thus, we can express this sequence with</a:t>
            </a:r>
          </a:p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          2, 10, 50, 250, 1250, …</a:t>
            </a:r>
          </a:p>
        </p:txBody>
      </p:sp>
      <p:sp>
        <p:nvSpPr>
          <p:cNvPr id="29701" name="Text Box 5"/>
          <p:cNvSpPr txBox="1"/>
          <p:nvPr/>
        </p:nvSpPr>
        <p:spPr>
          <a:xfrm>
            <a:off x="179070" y="548640"/>
            <a:ext cx="56191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</a:pPr>
            <a:r>
              <a:rPr kumimoji="0" lang="en-US" altLang="zh-CN" sz="2800" b="0" kern="1200" cap="none" spc="0" normalizeH="0" baseline="0" noProof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30</a:t>
            </a:fld>
            <a:endParaRPr lang="zh-CN" altLang="en-US" sz="1400" b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2931" name="AutoShape 3"/>
          <p:cNvSpPr/>
          <p:nvPr/>
        </p:nvSpPr>
        <p:spPr>
          <a:xfrm>
            <a:off x="838200" y="1630363"/>
            <a:ext cx="7772400" cy="4733925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lstStyle/>
          <a:p>
            <a:pPr marL="457200" indent="-457200">
              <a:buFontTx/>
              <a:buNone/>
            </a:pPr>
            <a:r>
              <a:rPr lang="en-US" altLang="zh-CN" i="1">
                <a:solidFill>
                  <a:srgbClr val="3333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lang="en-US" altLang="zh-CN" i="1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Tx/>
              <a:buNone/>
            </a:pPr>
            <a:endParaRPr lang="en-US" altLang="zh-CN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Tx/>
              <a:buNone/>
            </a:pPr>
            <a:endParaRPr lang="zh-CN" altLang="en-US">
              <a:solidFill>
                <a:schemeClr val="hlink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2932" name="Text Box 4"/>
          <p:cNvSpPr txBox="1">
            <a:spLocks noChangeArrowheads="1"/>
          </p:cNvSpPr>
          <p:nvPr/>
        </p:nvSpPr>
        <p:spPr bwMode="auto">
          <a:xfrm>
            <a:off x="1041400" y="2060575"/>
            <a:ext cx="7566025" cy="5707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Assume an alphabetical ordering of symbols in A. Show that the strings can be listed in a sequence. First list</a:t>
            </a:r>
          </a:p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+mj-lt"/>
              <a:buAutoNum type="arabicPeriod"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All the strings of length 0 in alphabetical order.</a:t>
            </a:r>
          </a:p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+mj-lt"/>
              <a:buAutoNum type="arabicPeriod"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Then all the strings of length 1 in lexicographic (as in a dictionary) order.</a:t>
            </a:r>
          </a:p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+mj-lt"/>
              <a:buAutoNum type="arabicPeriod"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Then all the strings of length 2 in lexicographic order. </a:t>
            </a:r>
          </a:p>
          <a:p>
            <a:pPr marL="457200" marR="0" indent="-457200" algn="just" defTabSz="914400">
              <a:spcBef>
                <a:spcPct val="40000"/>
              </a:spcBef>
              <a:buClrTx/>
              <a:buSzTx/>
              <a:buFont typeface="+mj-lt"/>
              <a:buAutoNum type="arabicPeriod"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And so on.</a:t>
            </a:r>
          </a:p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This implies a </a:t>
            </a:r>
            <a:r>
              <a:rPr kumimoji="1" lang="en-US" altLang="zh-CN" kern="1200" cap="none" spc="0" normalizeH="0" baseline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bijection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from N to S and hence it is a countably infinite set.</a:t>
            </a:r>
          </a:p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en-US" altLang="zh-CN" kern="1200" cap="none" spc="0" normalizeH="0" baseline="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en-US" altLang="zh-CN" kern="1200" cap="none" spc="0" normalizeH="0" baseline="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en-US" altLang="zh-CN" kern="1200" cap="none" spc="0" normalizeH="0" baseline="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2934" name="Text Box 6"/>
          <p:cNvSpPr txBox="1">
            <a:spLocks noChangeArrowheads="1"/>
          </p:cNvSpPr>
          <p:nvPr/>
        </p:nvSpPr>
        <p:spPr bwMode="auto">
          <a:xfrm>
            <a:off x="682625" y="762000"/>
            <a:ext cx="7924800" cy="830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200" kern="1200" cap="none" spc="0" normalizeH="0" baseline="0" noProof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kern="1200" cap="none" spc="0" normalizeH="0" baseline="0" noProof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〖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Example 5</a:t>
            </a:r>
            <a:r>
              <a:rPr kumimoji="1" lang="en-US" altLang="zh-CN" kern="1200" cap="none" spc="0" normalizeH="0" baseline="0" noProof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〗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Show that the set of finite strings S over a finite alphabet A is </a:t>
            </a:r>
            <a:r>
              <a:rPr kumimoji="1" lang="en-US" altLang="zh-CN" kern="1200" cap="none" spc="0" normalizeH="0" baseline="0" noProof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countably infinite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7589" name="Text Box 12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29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53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53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53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53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3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53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931" grpId="0" build="p" bldLvl="2" animBg="1"/>
      <p:bldP spid="153293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31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4979" name="AutoShape 3"/>
          <p:cNvSpPr/>
          <p:nvPr/>
        </p:nvSpPr>
        <p:spPr>
          <a:xfrm>
            <a:off x="588963" y="3078163"/>
            <a:ext cx="8181975" cy="11430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none" anchor="t" anchorCtr="0"/>
          <a:lstStyle/>
          <a:p>
            <a:pPr>
              <a:buFont typeface="Symbol" panose="05050102010706020507" pitchFamily="18" charset="2"/>
              <a:buNone/>
            </a:pPr>
            <a:r>
              <a:rPr lang="en-US" altLang="zh-CN">
                <a:latin typeface="楷体_GB2312" pitchFamily="49" charset="-122"/>
              </a:rPr>
              <a:t>【</a:t>
            </a:r>
            <a:r>
              <a:rPr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Theorem</a:t>
            </a:r>
            <a:r>
              <a:rPr lang="en-US" altLang="zh-CN">
                <a:latin typeface="楷体_GB2312" pitchFamily="49" charset="-122"/>
              </a:rPr>
              <a:t>】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cardinality of the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power set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of an arbitrary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set has a greater cardinality than the original arbitrary set.</a:t>
            </a:r>
          </a:p>
        </p:txBody>
      </p:sp>
      <p:sp>
        <p:nvSpPr>
          <p:cNvPr id="1534980" name="Text Box 4"/>
          <p:cNvSpPr txBox="1">
            <a:spLocks noChangeArrowheads="1"/>
          </p:cNvSpPr>
          <p:nvPr/>
        </p:nvSpPr>
        <p:spPr bwMode="auto">
          <a:xfrm>
            <a:off x="623888" y="4437063"/>
            <a:ext cx="7467600" cy="1347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Continuum Hypothesis</a:t>
            </a:r>
          </a:p>
          <a:p>
            <a:pPr marL="457200" marR="0" indent="-457200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The continuum hypothesis (CH) asserts that there is no cardinal number 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such that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CMR12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À</a:t>
            </a:r>
            <a:r>
              <a:rPr kumimoji="1" lang="en-US" altLang="zh-CN" kern="1200" cap="none" spc="0" normalizeH="0" baseline="-30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CMR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latin typeface="CMMI12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kern="1200" cap="none" spc="0" normalizeH="0" baseline="0" noProof="0" dirty="0">
                <a:solidFill>
                  <a:srgbClr val="000000"/>
                </a:solidFill>
                <a:latin typeface="CMMI12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kumimoji="1" lang="en-US" altLang="zh-CN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À</a:t>
            </a:r>
            <a:r>
              <a:rPr kumimoji="1" lang="en-US" altLang="zh-CN" kern="1200" cap="none" spc="0" normalizeH="0" baseline="-30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CMR12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9636" name="Text Box 5"/>
          <p:cNvSpPr txBox="1"/>
          <p:nvPr/>
        </p:nvSpPr>
        <p:spPr>
          <a:xfrm>
            <a:off x="5486400" y="44450"/>
            <a:ext cx="3657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2.5 Cardinality of Sets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08000" y="765175"/>
            <a:ext cx="8181975" cy="20161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【</a:t>
            </a:r>
            <a:r>
              <a:rPr kumimoji="1" lang="hu-HU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Schrőder-Bernstein</a:t>
            </a:r>
            <a:r>
              <a:rPr kumimoji="1" lang="hu-H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Theorem】If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and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are sets with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   and                  then                    .  In other words,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if there are one-to-one functions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from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to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from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to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then there is a one to –one correspondence between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and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55650" y="1282700"/>
          <a:ext cx="13382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r:id="rId5" imgW="11849100" imgH="3733800" progId="Equation.3">
                  <p:embed/>
                </p:oleObj>
              </mc:Choice>
              <mc:Fallback>
                <p:oleObj r:id="rId5" imgW="11849100" imgH="3733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1282700"/>
                        <a:ext cx="1338263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71775" y="1281113"/>
          <a:ext cx="1338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r:id="rId7" imgW="11849100" imgH="3733800" progId="Equation.3">
                  <p:embed/>
                </p:oleObj>
              </mc:Choice>
              <mc:Fallback>
                <p:oleObj r:id="rId7" imgW="11849100" imgH="3733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775" y="1281113"/>
                        <a:ext cx="1338263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87900" y="1281113"/>
          <a:ext cx="1338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r:id="rId9" imgW="11849100" imgH="3733800" progId="Equation.3">
                  <p:embed/>
                </p:oleObj>
              </mc:Choice>
              <mc:Fallback>
                <p:oleObj r:id="rId9" imgW="11849100" imgH="3733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87900" y="1281113"/>
                        <a:ext cx="1338263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3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4979" grpId="0" bldLvl="0" animBg="1"/>
      <p:bldP spid="1534980" grpId="0" build="p" bldLvl="2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>
            <a:off x="0" y="0"/>
            <a:ext cx="4070350" cy="6858000"/>
          </a:xfrm>
          <a:custGeom>
            <a:avLst/>
            <a:gdLst>
              <a:gd name="connsiteX0" fmla="*/ 0 w 5426732"/>
              <a:gd name="connsiteY0" fmla="*/ 0 h 6858000"/>
              <a:gd name="connsiteX1" fmla="*/ 4559913 w 5426732"/>
              <a:gd name="connsiteY1" fmla="*/ 0 h 6858000"/>
              <a:gd name="connsiteX2" fmla="*/ 5426732 w 5426732"/>
              <a:gd name="connsiteY2" fmla="*/ 6858000 h 6858000"/>
              <a:gd name="connsiteX3" fmla="*/ 0 w 54267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6732" h="6858000">
                <a:moveTo>
                  <a:pt x="0" y="0"/>
                </a:moveTo>
                <a:lnTo>
                  <a:pt x="4559913" y="0"/>
                </a:lnTo>
                <a:lnTo>
                  <a:pt x="542673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20000"/>
              </a:lnSpc>
            </a:pPr>
            <a:endParaRPr lang="zh-CN" altLang="en-US" sz="1350" strike="noStrike" noProof="1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31800" y="1589088"/>
            <a:ext cx="2644775" cy="1576388"/>
          </a:xfrm>
          <a:prstGeom prst="rect">
            <a:avLst/>
          </a:prstGeom>
          <a:noFill/>
        </p:spPr>
        <p:txBody>
          <a:bodyPr wrap="square" lIns="67627" tIns="35242" rIns="67627" bIns="35242" rtlCol="0" anchor="b">
            <a:normAutofit/>
          </a:bodyPr>
          <a:lstStyle/>
          <a:p>
            <a:pPr marR="0" defTabSz="914400" ea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4000" kern="1200" cap="none" spc="24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阿列夫数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3576638" y="1454150"/>
            <a:ext cx="5338763" cy="4016375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marR="0" lvl="0" indent="-3048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1600" b="1" i="0" u="none" strike="noStrike" kern="1200" cap="none" spc="18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阿列夫数是一连串超穷基数。其标记符号为 ℵ （由希伯来字母 ‎א‎ ‎演变而来）</a:t>
            </a:r>
          </a:p>
          <a:p>
            <a:pPr marL="304800" marR="0" lvl="0" indent="-3048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1600" b="1" i="0" u="none" strike="noStrike" kern="1200" cap="none" spc="18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加角标表示可数集（包括自然数）的势，标记为ℵ₀ </a:t>
            </a:r>
          </a:p>
          <a:p>
            <a:pPr marL="584200" marR="0" lvl="1" indent="-2794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○"/>
            </a:pPr>
            <a:r>
              <a:rPr kumimoji="0" lang="zh-CN" altLang="en-US" sz="1400" b="1" i="0" u="none" strike="noStrike" kern="1200" cap="none" spc="16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下一个较大的势为ℵ₁，再下一个是ℵ2，以此类推。</a:t>
            </a:r>
            <a:br>
              <a:rPr lang="zh-CN" altLang="en-US" sz="1400" spc="16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</a:br>
            <a:r>
              <a:rPr kumimoji="0" lang="zh-CN" altLang="en-US" sz="1400" b="1" i="0" u="none" strike="noStrike" kern="1200" cap="none" spc="16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一直继续下来，便可以对任一序数 α 定义一个基数。</a:t>
            </a:r>
          </a:p>
          <a:p>
            <a:pPr marL="838200" marR="0" lvl="2" indent="-2540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1200" b="1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来自于格奥尔格·康托尔，他定义了势，并认识到无限集合是可以有不同的势的。</a:t>
            </a:r>
          </a:p>
          <a:p>
            <a:pPr marL="838200" marR="0" lvl="2" indent="-2540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1200" b="1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阿列夫(aleph)，是希伯来文字母表的第一个字母。</a:t>
            </a:r>
          </a:p>
          <a:p>
            <a:pPr marL="838200" marR="0" lvl="2" indent="-2540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kumimoji="0" lang="zh-CN" altLang="en-US" sz="1200" b="1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某些阿列夫数会大于另一些阿列夫数。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6391275" y="6459538"/>
            <a:ext cx="2752725" cy="69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20000"/>
              </a:lnSpc>
            </a:pPr>
            <a:endParaRPr lang="zh-CN" altLang="en-US" sz="1350" strike="noStrike" noProof="1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8885238" y="0"/>
            <a:ext cx="141288" cy="973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20000"/>
              </a:lnSpc>
            </a:pPr>
            <a:endParaRPr lang="zh-CN" altLang="en-US" sz="1350" strike="noStrike" noProof="1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 rot="10800000">
            <a:off x="2616025" y="5218988"/>
            <a:ext cx="922564" cy="805032"/>
            <a:chOff x="1168400" y="1347856"/>
            <a:chExt cx="723913" cy="631688"/>
          </a:xfrm>
          <a:solidFill>
            <a:schemeClr val="bg1">
              <a:lumMod val="95000"/>
              <a:alpha val="20000"/>
            </a:schemeClr>
          </a:solidFill>
        </p:grpSpPr>
        <p:sp>
          <p:nvSpPr>
            <p:cNvPr id="16" name="任意多边形: 形状 15"/>
            <p:cNvSpPr>
              <a:spLocks noChangeAspect="1"/>
            </p:cNvSpPr>
            <p:nvPr/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prstClr val="black"/>
            </a:solidFill>
            <a:ln w="317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base">
                <a:lnSpc>
                  <a:spcPct val="120000"/>
                </a:lnSpc>
              </a:pPr>
              <a:endParaRPr lang="zh-CN" altLang="en-US" sz="1350" strike="noStrike" noProof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任意多边形: 形状 16"/>
            <p:cNvSpPr>
              <a:spLocks noChangeAspect="1"/>
            </p:cNvSpPr>
            <p:nvPr/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prstClr val="black"/>
            </a:solidFill>
            <a:ln w="317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base">
                <a:lnSpc>
                  <a:spcPct val="120000"/>
                </a:lnSpc>
              </a:pPr>
              <a:endParaRPr lang="zh-CN" altLang="en-US" sz="1350" strike="noStrike" noProof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>
            <a:off x="0" y="71438"/>
            <a:ext cx="4070350" cy="6858000"/>
          </a:xfrm>
          <a:custGeom>
            <a:avLst/>
            <a:gdLst>
              <a:gd name="connsiteX0" fmla="*/ 0 w 5426732"/>
              <a:gd name="connsiteY0" fmla="*/ 0 h 6858000"/>
              <a:gd name="connsiteX1" fmla="*/ 4559913 w 5426732"/>
              <a:gd name="connsiteY1" fmla="*/ 0 h 6858000"/>
              <a:gd name="connsiteX2" fmla="*/ 5426732 w 5426732"/>
              <a:gd name="connsiteY2" fmla="*/ 6858000 h 6858000"/>
              <a:gd name="connsiteX3" fmla="*/ 0 w 54267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6732" h="6858000">
                <a:moveTo>
                  <a:pt x="0" y="0"/>
                </a:moveTo>
                <a:lnTo>
                  <a:pt x="4559913" y="0"/>
                </a:lnTo>
                <a:lnTo>
                  <a:pt x="542673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20000"/>
              </a:lnSpc>
            </a:pPr>
            <a:endParaRPr lang="zh-CN" altLang="en-US" sz="1350" strike="noStrike" noProof="1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31800" y="1589088"/>
            <a:ext cx="2644775" cy="1576388"/>
          </a:xfrm>
          <a:prstGeom prst="rect">
            <a:avLst/>
          </a:prstGeom>
          <a:noFill/>
        </p:spPr>
        <p:txBody>
          <a:bodyPr wrap="square" lIns="67627" tIns="35242" rIns="67627" bIns="35242" rtlCol="0" anchor="b">
            <a:normAutofit/>
          </a:bodyPr>
          <a:lstStyle/>
          <a:p>
            <a:pPr marR="0" defTabSz="914400" ea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4000" kern="1200" cap="none" spc="24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阿列夫数</a:t>
            </a: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3883025" y="1473200"/>
            <a:ext cx="4930775" cy="4016375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9400" marR="0" lvl="0" indent="-2794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1600" b="1" i="0" u="none" strike="noStrike" kern="1200" cap="none" spc="16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由实数所构成的集合形成更高一级的无穷集，康托称之为阿列夫1。</a:t>
            </a:r>
          </a:p>
          <a:p>
            <a:pPr marL="279400" marR="0" lvl="0" indent="-2794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1600" b="1" i="0" u="none" strike="noStrike" kern="1200" cap="none" spc="16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康托的辉煌成就之一就是著名的“对角论证法”，它说的是阿列夫1的元素不可能与阿列夫0的元素构成一一对应关系。</a:t>
            </a:r>
          </a:p>
          <a:p>
            <a:pPr marL="279400" marR="0" lvl="0" indent="-2794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1600" b="1" i="0" u="none" strike="noStrike" kern="1200" cap="none" spc="16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阿列夫1也就是在一条线段上全部点的数目。</a:t>
            </a:r>
          </a:p>
          <a:p>
            <a:pPr marL="279400" marR="0" lvl="0" indent="-27940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1600" b="1" i="0" u="none" strike="noStrike" kern="1200" cap="none" spc="16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康托证明了这些点怎样能与一条无限直线上的点一一对应，怎样与一方块上的点、与一无限大平面上的点；与一立方体中的点、与无限大空间中的点一一对应，如此下去还可以与超立方体或更高维空间中的点一一对应。阿列夫1又称为“连续统的势”。</a:t>
            </a: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6391275" y="6459538"/>
            <a:ext cx="2752725" cy="69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20000"/>
              </a:lnSpc>
            </a:pPr>
            <a:endParaRPr lang="zh-CN" altLang="en-US" sz="1350" strike="noStrike" noProof="1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8885238" y="0"/>
            <a:ext cx="141288" cy="973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20000"/>
              </a:lnSpc>
            </a:pPr>
            <a:endParaRPr lang="zh-CN" altLang="en-US" sz="1350" strike="noStrike" noProof="1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 rot="10800000">
            <a:off x="2616025" y="5218988"/>
            <a:ext cx="922564" cy="805032"/>
            <a:chOff x="1168400" y="1347856"/>
            <a:chExt cx="723913" cy="631688"/>
          </a:xfrm>
          <a:solidFill>
            <a:schemeClr val="bg1">
              <a:lumMod val="95000"/>
              <a:alpha val="20000"/>
            </a:schemeClr>
          </a:solidFill>
        </p:grpSpPr>
        <p:sp>
          <p:nvSpPr>
            <p:cNvPr id="16" name="任意多边形: 形状 15"/>
            <p:cNvSpPr>
              <a:spLocks noChangeAspect="1"/>
            </p:cNvSpPr>
            <p:nvPr/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prstClr val="black"/>
            </a:solidFill>
            <a:ln w="317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base">
                <a:lnSpc>
                  <a:spcPct val="120000"/>
                </a:lnSpc>
              </a:pPr>
              <a:endParaRPr lang="zh-CN" altLang="en-US" sz="1350" strike="noStrike" noProof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任意多边形: 形状 16"/>
            <p:cNvSpPr>
              <a:spLocks noChangeAspect="1"/>
            </p:cNvSpPr>
            <p:nvPr/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prstClr val="black"/>
            </a:solidFill>
            <a:ln w="317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fontAlgn="base">
                <a:lnSpc>
                  <a:spcPct val="120000"/>
                </a:lnSpc>
              </a:pPr>
              <a:endParaRPr lang="zh-CN" altLang="en-US" sz="1350" strike="noStrike" noProof="1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23"/>
          <p:cNvSpPr/>
          <p:nvPr>
            <p:custDataLst>
              <p:tags r:id="rId2"/>
            </p:custDataLst>
          </p:nvPr>
        </p:nvSpPr>
        <p:spPr>
          <a:xfrm>
            <a:off x="0" y="557213"/>
            <a:ext cx="4543425" cy="571500"/>
          </a:xfrm>
          <a:custGeom>
            <a:avLst/>
            <a:gdLst>
              <a:gd name="connsiteX0" fmla="*/ 0 w 5034915"/>
              <a:gd name="connsiteY0" fmla="*/ 0 h 761995"/>
              <a:gd name="connsiteX1" fmla="*/ 5034915 w 5034915"/>
              <a:gd name="connsiteY1" fmla="*/ 0 h 761995"/>
              <a:gd name="connsiteX2" fmla="*/ 5034915 w 5034915"/>
              <a:gd name="connsiteY2" fmla="*/ 761995 h 761995"/>
              <a:gd name="connsiteX3" fmla="*/ 0 w 5034915"/>
              <a:gd name="connsiteY3" fmla="*/ 761995 h 761995"/>
              <a:gd name="connsiteX4" fmla="*/ 0 w 5034915"/>
              <a:gd name="connsiteY4" fmla="*/ 0 h 76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4915" h="761995">
                <a:moveTo>
                  <a:pt x="0" y="0"/>
                </a:moveTo>
                <a:lnTo>
                  <a:pt x="5034915" y="0"/>
                </a:lnTo>
                <a:lnTo>
                  <a:pt x="5034915" y="761995"/>
                </a:lnTo>
                <a:lnTo>
                  <a:pt x="0" y="7619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lnSpc>
                <a:spcPct val="120000"/>
              </a:lnSpc>
              <a:buClrTx/>
              <a:buSzTx/>
              <a:buFontTx/>
            </a:pPr>
            <a:endParaRPr lang="zh-CN" altLang="en-US" sz="135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: 形状 25"/>
          <p:cNvSpPr/>
          <p:nvPr>
            <p:custDataLst>
              <p:tags r:id="rId3"/>
            </p:custDataLst>
          </p:nvPr>
        </p:nvSpPr>
        <p:spPr>
          <a:xfrm>
            <a:off x="4538663" y="557213"/>
            <a:ext cx="339725" cy="571500"/>
          </a:xfrm>
          <a:custGeom>
            <a:avLst/>
            <a:gdLst>
              <a:gd name="connsiteX0" fmla="*/ 0 w 451485"/>
              <a:gd name="connsiteY0" fmla="*/ 0 h 762006"/>
              <a:gd name="connsiteX1" fmla="*/ 105657 w 451485"/>
              <a:gd name="connsiteY1" fmla="*/ 0 h 762006"/>
              <a:gd name="connsiteX2" fmla="*/ 451485 w 451485"/>
              <a:gd name="connsiteY2" fmla="*/ 381003 h 762006"/>
              <a:gd name="connsiteX3" fmla="*/ 105657 w 451485"/>
              <a:gd name="connsiteY3" fmla="*/ 762006 h 762006"/>
              <a:gd name="connsiteX4" fmla="*/ 0 w 451485"/>
              <a:gd name="connsiteY4" fmla="*/ 762006 h 762006"/>
              <a:gd name="connsiteX5" fmla="*/ 0 w 451485"/>
              <a:gd name="connsiteY5" fmla="*/ 761995 h 7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485" h="762006">
                <a:moveTo>
                  <a:pt x="0" y="0"/>
                </a:moveTo>
                <a:lnTo>
                  <a:pt x="105657" y="0"/>
                </a:lnTo>
                <a:cubicBezTo>
                  <a:pt x="296652" y="0"/>
                  <a:pt x="451485" y="170581"/>
                  <a:pt x="451485" y="381003"/>
                </a:cubicBezTo>
                <a:cubicBezTo>
                  <a:pt x="451485" y="591425"/>
                  <a:pt x="296652" y="762006"/>
                  <a:pt x="105657" y="762006"/>
                </a:cubicBezTo>
                <a:lnTo>
                  <a:pt x="0" y="762006"/>
                </a:lnTo>
                <a:lnTo>
                  <a:pt x="0" y="76199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>
              <a:lnSpc>
                <a:spcPct val="120000"/>
              </a:lnSpc>
            </a:pPr>
            <a:endParaRPr lang="zh-CN" altLang="en-US" sz="135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2266950"/>
            <a:ext cx="9144000" cy="354330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20000"/>
              </a:lnSpc>
            </a:pPr>
            <a:endParaRPr lang="zh-CN" altLang="en-US" sz="135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>
            <a:off x="457200" y="3565525"/>
            <a:ext cx="8229600" cy="0"/>
          </a:xfrm>
          <a:prstGeom prst="line">
            <a:avLst/>
          </a:prstGeom>
          <a:ln w="12700">
            <a:solidFill>
              <a:schemeClr val="lt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>
            <a:off x="457200" y="5222875"/>
            <a:ext cx="8229600" cy="0"/>
          </a:xfrm>
          <a:prstGeom prst="line">
            <a:avLst/>
          </a:prstGeom>
          <a:ln w="12700">
            <a:solidFill>
              <a:schemeClr val="lt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22"/>
          <p:cNvSpPr/>
          <p:nvPr>
            <p:custDataLst>
              <p:tags r:id="rId7"/>
            </p:custDataLst>
          </p:nvPr>
        </p:nvSpPr>
        <p:spPr>
          <a:xfrm>
            <a:off x="0" y="704850"/>
            <a:ext cx="4478338" cy="571500"/>
          </a:xfrm>
          <a:custGeom>
            <a:avLst/>
            <a:gdLst>
              <a:gd name="connsiteX0" fmla="*/ 0 w 5034915"/>
              <a:gd name="connsiteY0" fmla="*/ 0 h 761995"/>
              <a:gd name="connsiteX1" fmla="*/ 5034915 w 5034915"/>
              <a:gd name="connsiteY1" fmla="*/ 0 h 761995"/>
              <a:gd name="connsiteX2" fmla="*/ 5034915 w 5034915"/>
              <a:gd name="connsiteY2" fmla="*/ 761995 h 761995"/>
              <a:gd name="connsiteX3" fmla="*/ 0 w 5034915"/>
              <a:gd name="connsiteY3" fmla="*/ 761995 h 761995"/>
              <a:gd name="connsiteX4" fmla="*/ 0 w 5034915"/>
              <a:gd name="connsiteY4" fmla="*/ 0 h 76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4915" h="761995">
                <a:moveTo>
                  <a:pt x="0" y="0"/>
                </a:moveTo>
                <a:lnTo>
                  <a:pt x="5034915" y="0"/>
                </a:lnTo>
                <a:lnTo>
                  <a:pt x="5034915" y="761995"/>
                </a:lnTo>
                <a:lnTo>
                  <a:pt x="0" y="7619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lnSpc>
                <a:spcPct val="120000"/>
              </a:lnSpc>
              <a:buClrTx/>
              <a:buSzTx/>
              <a:buFontTx/>
            </a:pPr>
            <a:endParaRPr lang="zh-CN" altLang="en-US" sz="135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24"/>
          <p:cNvSpPr/>
          <p:nvPr>
            <p:custDataLst>
              <p:tags r:id="rId8"/>
            </p:custDataLst>
          </p:nvPr>
        </p:nvSpPr>
        <p:spPr>
          <a:xfrm>
            <a:off x="4473575" y="704850"/>
            <a:ext cx="338138" cy="571500"/>
          </a:xfrm>
          <a:custGeom>
            <a:avLst/>
            <a:gdLst>
              <a:gd name="connsiteX0" fmla="*/ 0 w 451485"/>
              <a:gd name="connsiteY0" fmla="*/ 0 h 762006"/>
              <a:gd name="connsiteX1" fmla="*/ 105657 w 451485"/>
              <a:gd name="connsiteY1" fmla="*/ 0 h 762006"/>
              <a:gd name="connsiteX2" fmla="*/ 451485 w 451485"/>
              <a:gd name="connsiteY2" fmla="*/ 381003 h 762006"/>
              <a:gd name="connsiteX3" fmla="*/ 105657 w 451485"/>
              <a:gd name="connsiteY3" fmla="*/ 762006 h 762006"/>
              <a:gd name="connsiteX4" fmla="*/ 0 w 451485"/>
              <a:gd name="connsiteY4" fmla="*/ 762006 h 762006"/>
              <a:gd name="connsiteX5" fmla="*/ 0 w 451485"/>
              <a:gd name="connsiteY5" fmla="*/ 761995 h 7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485" h="762006">
                <a:moveTo>
                  <a:pt x="0" y="0"/>
                </a:moveTo>
                <a:lnTo>
                  <a:pt x="105657" y="0"/>
                </a:lnTo>
                <a:cubicBezTo>
                  <a:pt x="296652" y="0"/>
                  <a:pt x="451485" y="170581"/>
                  <a:pt x="451485" y="381003"/>
                </a:cubicBezTo>
                <a:cubicBezTo>
                  <a:pt x="451485" y="591425"/>
                  <a:pt x="296652" y="762006"/>
                  <a:pt x="105657" y="762006"/>
                </a:cubicBezTo>
                <a:lnTo>
                  <a:pt x="0" y="762006"/>
                </a:lnTo>
                <a:lnTo>
                  <a:pt x="0" y="7619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base">
              <a:lnSpc>
                <a:spcPct val="120000"/>
              </a:lnSpc>
            </a:pPr>
            <a:endParaRPr lang="zh-CN" altLang="en-US" sz="135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Title 6"/>
          <p:cNvSpPr txBox="1"/>
          <p:nvPr>
            <p:custDataLst>
              <p:tags r:id="rId9"/>
            </p:custDataLst>
          </p:nvPr>
        </p:nvSpPr>
        <p:spPr>
          <a:xfrm>
            <a:off x="242888" y="2027238"/>
            <a:ext cx="8443913" cy="11890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120" normalizeH="0" baseline="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在阿列夫数之间有没有什么超限数？比如说，有没有一个数比阿列夫零大、比阿列夫1小？康托确信不存在这种数。他的猜测成为著名的</a:t>
            </a:r>
            <a:r>
              <a:rPr kumimoji="0" lang="zh-CN" altLang="en-US" sz="1800" b="0" i="0" u="none" strike="noStrike" kern="1200" cap="none" spc="120" normalizeH="0" baseline="0" noProof="1">
                <a:ln w="3175">
                  <a:noFill/>
                  <a:prstDash val="dash"/>
                </a:ln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广义连续统假设</a:t>
            </a:r>
            <a:r>
              <a:rPr kumimoji="0" lang="zh-CN" altLang="en-US" sz="1800" b="0" i="0" u="none" strike="noStrike" kern="1200" cap="none" spc="120" normalizeH="0" baseline="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6" name="Title 6"/>
          <p:cNvSpPr txBox="1"/>
          <p:nvPr>
            <p:custDataLst>
              <p:tags r:id="rId10"/>
            </p:custDataLst>
          </p:nvPr>
        </p:nvSpPr>
        <p:spPr>
          <a:xfrm>
            <a:off x="457200" y="3887788"/>
            <a:ext cx="8229600" cy="10144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1800" b="0" i="0" u="none" strike="noStrike" kern="1200" cap="none" spc="180" normalizeH="0" baseline="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阿列夫2是一切可能的数学函数——连续函数和不连续函数的数目。因为任何一个函数都可画为一曲线，我们把“曲线”取广义以包括不连续曲线，则阿列夫2就是一切可能的曲线数目。</a:t>
            </a:r>
          </a:p>
        </p:txBody>
      </p:sp>
      <p:sp>
        <p:nvSpPr>
          <p:cNvPr id="15" name="Title 6"/>
          <p:cNvSpPr txBox="1"/>
          <p:nvPr>
            <p:custDataLst>
              <p:tags r:id="rId11"/>
            </p:custDataLst>
          </p:nvPr>
        </p:nvSpPr>
        <p:spPr>
          <a:xfrm>
            <a:off x="457200" y="5465763"/>
            <a:ext cx="8229600" cy="5397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120" normalizeH="0" baseline="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康托还证明了阿列夫2不可能与阿列夫1一一对应。</a:t>
            </a: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457200" y="704850"/>
            <a:ext cx="4019550" cy="5715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lstStyle/>
          <a:p>
            <a:pPr marR="0" defTabSz="914400" ea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3200" kern="1200" cap="none" spc="16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阿列夫数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35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4" name="Text Box 3"/>
          <p:cNvSpPr txBox="1"/>
          <p:nvPr/>
        </p:nvSpPr>
        <p:spPr>
          <a:xfrm>
            <a:off x="1058863" y="1155700"/>
            <a:ext cx="6781800" cy="1752600"/>
          </a:xfrm>
          <a:prstGeom prst="rect">
            <a:avLst/>
          </a:prstGeom>
          <a:solidFill>
            <a:srgbClr val="CCFF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 2024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2.5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4(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c,d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 28 , 36, 38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8th</a:t>
            </a:r>
          </a:p>
        </p:txBody>
      </p:sp>
      <p:sp>
        <p:nvSpPr>
          <p:cNvPr id="74755" name="文本框 2"/>
          <p:cNvSpPr txBox="1"/>
          <p:nvPr/>
        </p:nvSpPr>
        <p:spPr>
          <a:xfrm>
            <a:off x="993775" y="3378200"/>
            <a:ext cx="78311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证明：自然数幂集与实数集等势</a:t>
            </a:r>
          </a:p>
        </p:txBody>
      </p:sp>
      <p:sp>
        <p:nvSpPr>
          <p:cNvPr id="74756" name="Text Box 3"/>
          <p:cNvSpPr txBox="1"/>
          <p:nvPr/>
        </p:nvSpPr>
        <p:spPr>
          <a:xfrm>
            <a:off x="981075" y="4384675"/>
            <a:ext cx="6781800" cy="1568450"/>
          </a:xfrm>
          <a:prstGeom prst="rect">
            <a:avLst/>
          </a:prstGeom>
          <a:solidFill>
            <a:srgbClr val="CCFF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 2024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SzTx/>
              <a:buFontTx/>
              <a:buNone/>
            </a:pP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2.5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4(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c,d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 28 , 36, 38</a:t>
            </a:r>
          </a:p>
          <a:p>
            <a:pPr>
              <a:buSzTx/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Sz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7th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none" lIns="69056" tIns="34528" rIns="69056" bIns="34528" numCol="1" anchor="ctr" anchorCtr="0" compatLnSpc="1"/>
          <a:lstStyle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5586" name="Text Box 2"/>
          <p:cNvSpPr txBox="1">
            <a:spLocks noChangeArrowheads="1"/>
          </p:cNvSpPr>
          <p:nvPr/>
        </p:nvSpPr>
        <p:spPr bwMode="auto">
          <a:xfrm>
            <a:off x="692150" y="958850"/>
            <a:ext cx="4103688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Arithmetic Progression</a:t>
            </a:r>
          </a:p>
        </p:txBody>
      </p:sp>
      <p:sp>
        <p:nvSpPr>
          <p:cNvPr id="14339" name="Line 3"/>
          <p:cNvSpPr/>
          <p:nvPr/>
        </p:nvSpPr>
        <p:spPr>
          <a:xfrm>
            <a:off x="1600200" y="1657350"/>
            <a:ext cx="2725738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5588" name="Text Box 4"/>
          <p:cNvSpPr txBox="1">
            <a:spLocks noChangeArrowheads="1"/>
          </p:cNvSpPr>
          <p:nvPr/>
        </p:nvSpPr>
        <p:spPr bwMode="auto">
          <a:xfrm>
            <a:off x="495300" y="1714500"/>
            <a:ext cx="8150225" cy="178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An </a:t>
            </a:r>
            <a:r>
              <a:rPr kumimoji="1" lang="en-US" altLang="zh-CN" i="1" kern="1200" cap="none" spc="0" normalizeH="0" baseline="0" noProof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arithmetic progression 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is a sequence of the form </a:t>
            </a:r>
          </a:p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i="1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</a:t>
            </a:r>
            <a:r>
              <a:rPr kumimoji="1" lang="en-US" altLang="zh-CN" i="1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a, </a:t>
            </a:r>
            <a:r>
              <a:rPr kumimoji="1" lang="en-US" altLang="zh-CN" i="1" kern="0" cap="none" spc="0" normalizeH="0" baseline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a+d</a:t>
            </a:r>
            <a:r>
              <a:rPr kumimoji="1" lang="en-US" altLang="zh-CN" i="1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a+2d, …, </a:t>
            </a:r>
            <a:r>
              <a:rPr kumimoji="1" lang="en-US" altLang="zh-CN" i="1" kern="0" cap="none" spc="0" normalizeH="0" baseline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a+nd</a:t>
            </a:r>
            <a:r>
              <a:rPr kumimoji="1" lang="en-US" altLang="zh-CN" i="1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, …</a:t>
            </a:r>
          </a:p>
          <a:p>
            <a:pPr marL="342900" marR="0" indent="-342900" defTabSz="914400">
              <a:spcBef>
                <a:spcPct val="20000"/>
              </a:spcBef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where the initial term </a:t>
            </a:r>
            <a:r>
              <a:rPr kumimoji="1" lang="en-US" altLang="zh-CN" i="1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and the common difference </a:t>
            </a:r>
            <a:r>
              <a:rPr kumimoji="1" lang="en-US" altLang="zh-CN" i="1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are real numbers.</a:t>
            </a:r>
          </a:p>
        </p:txBody>
      </p:sp>
      <p:sp>
        <p:nvSpPr>
          <p:cNvPr id="1475590" name="Text Box 6"/>
          <p:cNvSpPr txBox="1">
            <a:spLocks noChangeArrowheads="1"/>
          </p:cNvSpPr>
          <p:nvPr/>
        </p:nvSpPr>
        <p:spPr bwMode="auto">
          <a:xfrm>
            <a:off x="423863" y="4108450"/>
            <a:ext cx="7867650" cy="2084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〖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Example 2</a:t>
            </a:r>
            <a:r>
              <a:rPr kumimoji="1" lang="en-US" altLang="zh-CN" kern="1200" cap="none" spc="0" normalizeH="0" baseline="0" noProof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〗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The sequence of {</a:t>
            </a:r>
            <a:r>
              <a:rPr kumimoji="0" lang="en-US" altLang="zh-CN" b="0" i="1" kern="1200" cap="none" spc="0" normalizeH="0" baseline="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0" i="1" kern="1200" cap="none" spc="0" normalizeH="0" baseline="-2500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 with </a:t>
            </a:r>
            <a:r>
              <a:rPr kumimoji="0" lang="en-US" altLang="zh-CN" b="0" i="1" kern="1200" cap="none" spc="0" normalizeH="0" baseline="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b="0" i="1" kern="1200" cap="none" spc="0" normalizeH="0" baseline="-2500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 </a:t>
            </a: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-1+4</a:t>
            </a:r>
            <a:r>
              <a:rPr kumimoji="1" lang="en-US" altLang="zh-CN" i="1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is an arithmetic progression with initial term and common difference equal to -1 and 4 respectively, if we start at </a:t>
            </a:r>
            <a:r>
              <a:rPr kumimoji="1" lang="en-US" altLang="zh-CN" i="1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0</a:t>
            </a: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. Thus, we can express this sequence with</a:t>
            </a:r>
          </a:p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          -1, 3, 7, 11, …, </a:t>
            </a:r>
          </a:p>
        </p:txBody>
      </p:sp>
      <p:sp>
        <p:nvSpPr>
          <p:cNvPr id="29701" name="Text Box 5"/>
          <p:cNvSpPr txBox="1"/>
          <p:nvPr/>
        </p:nvSpPr>
        <p:spPr>
          <a:xfrm>
            <a:off x="34925" y="-27305"/>
            <a:ext cx="56191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</a:pPr>
            <a:r>
              <a:rPr kumimoji="0" lang="en-US" altLang="zh-CN" sz="2800" b="0" kern="1200" cap="none" spc="0" normalizeH="0" baseline="0" noProof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none" lIns="69056" tIns="34528" rIns="69056" bIns="34528" numCol="1" anchor="ctr" anchorCtr="0" compatLnSpc="1"/>
          <a:lstStyle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5586" name="Text Box 2"/>
          <p:cNvSpPr txBox="1">
            <a:spLocks noChangeArrowheads="1"/>
          </p:cNvSpPr>
          <p:nvPr/>
        </p:nvSpPr>
        <p:spPr bwMode="auto">
          <a:xfrm>
            <a:off x="611505" y="1412875"/>
            <a:ext cx="431673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b="0" kern="1200" cap="none" spc="0" normalizeH="0" baseline="0" noProof="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Special Integer Sequences</a:t>
            </a:r>
          </a:p>
        </p:txBody>
      </p:sp>
      <p:sp>
        <p:nvSpPr>
          <p:cNvPr id="16387" name="Line 3"/>
          <p:cNvSpPr/>
          <p:nvPr/>
        </p:nvSpPr>
        <p:spPr>
          <a:xfrm>
            <a:off x="323215" y="1070610"/>
            <a:ext cx="2725738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5588" name="Text Box 4"/>
          <p:cNvSpPr txBox="1">
            <a:spLocks noChangeArrowheads="1"/>
          </p:cNvSpPr>
          <p:nvPr/>
        </p:nvSpPr>
        <p:spPr bwMode="auto">
          <a:xfrm>
            <a:off x="251460" y="2060575"/>
            <a:ext cx="8620760" cy="755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kern="0" cap="none" spc="0" normalizeH="0" baseline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A common problem in discrete mathematics is finding a formula or a general rule for constructing the terms of a sequence.</a:t>
            </a:r>
          </a:p>
        </p:txBody>
      </p:sp>
      <p:sp>
        <p:nvSpPr>
          <p:cNvPr id="1475590" name="Text Box 6"/>
          <p:cNvSpPr txBox="1">
            <a:spLocks noChangeArrowheads="1"/>
          </p:cNvSpPr>
          <p:nvPr/>
        </p:nvSpPr>
        <p:spPr bwMode="auto">
          <a:xfrm>
            <a:off x="539115" y="3716655"/>
            <a:ext cx="7874000" cy="8299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algn="just" defTabSz="914400"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kern="1200" cap="none" spc="0" normalizeH="0" baseline="0" noProof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〖</a:t>
            </a:r>
            <a:r>
              <a:rPr kumimoji="1" lang="en-US" altLang="zh-CN" b="0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Example 3</a:t>
            </a:r>
            <a:r>
              <a:rPr kumimoji="1" lang="en-US" altLang="zh-CN" b="0" kern="1200" cap="none" spc="0" normalizeH="0" baseline="0" noProof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〗</a:t>
            </a:r>
            <a:r>
              <a:rPr kumimoji="1" lang="en-US" altLang="zh-CN" b="0" kern="1200" cap="none" spc="0" normalizeH="0" baseline="0" noProof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How can we produce the terms of a sequence if the first 10 terms are 5, 11, 17, 23, 29, 35, 41, 47, 53,  59?</a:t>
            </a:r>
          </a:p>
        </p:txBody>
      </p:sp>
      <p:sp>
        <p:nvSpPr>
          <p:cNvPr id="29701" name="Text Box 5"/>
          <p:cNvSpPr txBox="1"/>
          <p:nvPr/>
        </p:nvSpPr>
        <p:spPr>
          <a:xfrm>
            <a:off x="179070" y="548640"/>
            <a:ext cx="56191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</a:pPr>
            <a:r>
              <a:rPr kumimoji="0" lang="en-US" altLang="zh-CN" sz="2800" b="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none" lIns="69056" tIns="34528" rIns="69056" bIns="34528" numCol="1" anchor="ctr" anchorCtr="0" compatLnSpc="1"/>
          <a:lstStyle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5586" name="Text Box 2"/>
          <p:cNvSpPr txBox="1">
            <a:spLocks noChangeArrowheads="1"/>
          </p:cNvSpPr>
          <p:nvPr/>
        </p:nvSpPr>
        <p:spPr bwMode="auto">
          <a:xfrm>
            <a:off x="394653" y="1070293"/>
            <a:ext cx="296545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sz="1800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Special Integer Sequences</a:t>
            </a:r>
            <a:endParaRPr kumimoji="1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Line 3"/>
          <p:cNvSpPr/>
          <p:nvPr/>
        </p:nvSpPr>
        <p:spPr>
          <a:xfrm>
            <a:off x="539115" y="1484630"/>
            <a:ext cx="2725738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5588" name="Text Box 4"/>
          <p:cNvSpPr txBox="1">
            <a:spLocks noChangeArrowheads="1"/>
          </p:cNvSpPr>
          <p:nvPr/>
        </p:nvSpPr>
        <p:spPr bwMode="auto">
          <a:xfrm>
            <a:off x="466725" y="1714500"/>
            <a:ext cx="8224838" cy="4113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Deduce a possible formula or rule for the terms of a sequence from the initial terms.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Are there runs of the same value?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Are terms obtained from previous terms by adding the same amount or an amount that depends on the position in the sequence?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Are terms obtained from previous terms by multiplying by a particular amount?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Are terms obtained by combining previous terms in a certain way?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Are there cycles among the terms?</a:t>
            </a:r>
          </a:p>
        </p:txBody>
      </p:sp>
      <p:sp>
        <p:nvSpPr>
          <p:cNvPr id="29701" name="Text Box 5"/>
          <p:cNvSpPr txBox="1"/>
          <p:nvPr/>
        </p:nvSpPr>
        <p:spPr>
          <a:xfrm>
            <a:off x="179070" y="548640"/>
            <a:ext cx="56191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</a:pPr>
            <a:r>
              <a:rPr kumimoji="0" lang="en-US" altLang="zh-CN" sz="2800" b="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none" lIns="69056" tIns="34528" rIns="69056" bIns="34528" numCol="1" anchor="ctr" anchorCtr="0" compatLnSpc="1"/>
          <a:lstStyle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5586" name="Text Box 2"/>
          <p:cNvSpPr txBox="1">
            <a:spLocks noChangeArrowheads="1"/>
          </p:cNvSpPr>
          <p:nvPr/>
        </p:nvSpPr>
        <p:spPr bwMode="auto">
          <a:xfrm>
            <a:off x="1550988" y="1314450"/>
            <a:ext cx="296386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sz="1800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Special Integer Sequences</a:t>
            </a:r>
            <a:endParaRPr kumimoji="1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Line 3"/>
          <p:cNvSpPr/>
          <p:nvPr/>
        </p:nvSpPr>
        <p:spPr>
          <a:xfrm>
            <a:off x="1600200" y="1657350"/>
            <a:ext cx="2725738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0484" name="Picture 3" descr="t02-4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13" y="1741488"/>
            <a:ext cx="6837362" cy="3376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Text Box 5"/>
          <p:cNvSpPr txBox="1"/>
          <p:nvPr/>
        </p:nvSpPr>
        <p:spPr>
          <a:xfrm>
            <a:off x="179070" y="548640"/>
            <a:ext cx="56191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</a:pPr>
            <a:r>
              <a:rPr kumimoji="0" lang="en-US" altLang="zh-CN" sz="2800" b="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none" lIns="69056" tIns="34528" rIns="69056" bIns="34528" numCol="1" anchor="ctr" anchorCtr="0" compatLnSpc="1"/>
          <a:lstStyle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5586" name="Text Box 2"/>
          <p:cNvSpPr txBox="1">
            <a:spLocks noChangeArrowheads="1"/>
          </p:cNvSpPr>
          <p:nvPr/>
        </p:nvSpPr>
        <p:spPr bwMode="auto">
          <a:xfrm>
            <a:off x="322898" y="1070610"/>
            <a:ext cx="296386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Summations</a:t>
            </a:r>
          </a:p>
        </p:txBody>
      </p:sp>
      <p:sp>
        <p:nvSpPr>
          <p:cNvPr id="22531" name="Line 3"/>
          <p:cNvSpPr/>
          <p:nvPr/>
        </p:nvSpPr>
        <p:spPr>
          <a:xfrm>
            <a:off x="394970" y="1584960"/>
            <a:ext cx="2725738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1763395" y="2060575"/>
          <a:ext cx="3507740" cy="146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4" imgW="1689100" imgH="749300" progId="Equation.3">
                  <p:embed/>
                </p:oleObj>
              </mc:Choice>
              <mc:Fallback>
                <p:oleObj r:id="rId4" imgW="1689100" imgH="749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3395" y="2060575"/>
                        <a:ext cx="3507740" cy="1468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19250" y="4004628"/>
            <a:ext cx="3751263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hangingPunct="0">
              <a:buClrTx/>
              <a:buSzTx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Note: </a:t>
            </a:r>
          </a:p>
          <a:p>
            <a:pPr marR="0" defTabSz="914400" eaLnBrk="0" hangingPunct="0">
              <a:buClrTx/>
              <a:buSzTx/>
              <a:buNone/>
              <a:defRPr/>
            </a:pPr>
            <a:r>
              <a:rPr kumimoji="0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i="1" kern="1200" cap="none" spc="0" normalizeH="0" baseline="0" noProof="0" dirty="0" err="1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index of summation</a:t>
            </a:r>
          </a:p>
          <a:p>
            <a:pPr marR="0" defTabSz="914400" eaLnBrk="0" hangingPunct="0">
              <a:buClrTx/>
              <a:buSzTx/>
              <a:buNone/>
              <a:defRPr/>
            </a:pPr>
            <a:r>
              <a:rPr kumimoji="0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i="1" kern="1200" cap="none" spc="0" normalizeH="0" baseline="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lower limit</a:t>
            </a:r>
          </a:p>
          <a:p>
            <a:pPr marR="0" defTabSz="914400" eaLnBrk="0" hangingPunct="0">
              <a:buClrTx/>
              <a:buSzTx/>
              <a:buNone/>
              <a:defRPr/>
            </a:pPr>
            <a:r>
              <a:rPr kumimoji="0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i="1" kern="1200" cap="none" spc="0" normalizeH="0" baseline="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kern="1200" cap="none" spc="0" normalizeH="0" baseline="0" noProof="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upper limit </a:t>
            </a:r>
          </a:p>
        </p:txBody>
      </p:sp>
      <p:sp>
        <p:nvSpPr>
          <p:cNvPr id="29701" name="Text Box 5"/>
          <p:cNvSpPr txBox="1"/>
          <p:nvPr/>
        </p:nvSpPr>
        <p:spPr>
          <a:xfrm>
            <a:off x="179070" y="548640"/>
            <a:ext cx="56191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</a:pPr>
            <a:r>
              <a:rPr kumimoji="0" lang="en-US" altLang="zh-CN" sz="2800" b="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 txBox="1">
            <a:spLocks noGrp="1"/>
          </p:cNvSpPr>
          <p:nvPr>
            <p:ph type="sldNum" sz="quarter" idx="10"/>
          </p:nvPr>
        </p:nvSpPr>
        <p:spPr bwMode="auto"/>
        <p:txBody>
          <a:bodyPr vert="horz" wrap="none" lIns="69056" tIns="34528" rIns="69056" bIns="34528" numCol="1" anchor="ctr" anchorCtr="0" compatLnSpc="1"/>
          <a:lstStyle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5586" name="Text Box 2"/>
          <p:cNvSpPr txBox="1">
            <a:spLocks noChangeArrowheads="1"/>
          </p:cNvSpPr>
          <p:nvPr/>
        </p:nvSpPr>
        <p:spPr bwMode="auto">
          <a:xfrm>
            <a:off x="1550988" y="1314450"/>
            <a:ext cx="296386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sz="1800" kern="1200" cap="none" spc="0" normalizeH="0" baseline="0" noProof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Summations</a:t>
            </a:r>
            <a:endParaRPr kumimoji="1" lang="en-US" altLang="zh-CN" sz="1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Line 3"/>
          <p:cNvSpPr/>
          <p:nvPr/>
        </p:nvSpPr>
        <p:spPr>
          <a:xfrm>
            <a:off x="1600200" y="1657350"/>
            <a:ext cx="2725738" cy="0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3500438" y="1928813"/>
          <a:ext cx="16605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r:id="rId4" imgW="508000" imgH="342900" progId="Equation.3">
                  <p:embed/>
                </p:oleObj>
              </mc:Choice>
              <mc:Fallback>
                <p:oleObj r:id="rId4" imgW="508000" imgH="342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0438" y="1928813"/>
                        <a:ext cx="1660525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3440" y="2852738"/>
            <a:ext cx="4606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hangingPunct="0"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i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800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the subset of the domain of the function  </a:t>
            </a:r>
            <a:r>
              <a:rPr kumimoji="0" lang="en-US" altLang="zh-CN" sz="1800" i="1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kumimoji="0" lang="en-US" altLang="zh-CN" sz="1800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582" name="Object 10"/>
          <p:cNvGraphicFramePr>
            <a:graphicFrameLocks noChangeAspect="1"/>
          </p:cNvGraphicFramePr>
          <p:nvPr/>
        </p:nvGraphicFramePr>
        <p:xfrm>
          <a:off x="3203258" y="4580890"/>
          <a:ext cx="28384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r:id="rId6" imgW="1333500" imgH="355600" progId="Equation.3">
                  <p:embed/>
                </p:oleObj>
              </mc:Choice>
              <mc:Fallback>
                <p:oleObj r:id="rId6" imgW="1333500" imgH="355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3258" y="4580890"/>
                        <a:ext cx="2838450" cy="750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47495" y="4148773"/>
            <a:ext cx="23034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0" hangingPunct="0"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〖</a:t>
            </a:r>
            <a:r>
              <a:rPr kumimoji="1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Example 4</a:t>
            </a:r>
            <a:r>
              <a:rPr kumimoji="1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〗</a:t>
            </a:r>
            <a:r>
              <a:rPr kumimoji="1" lang="en-US" altLang="zh-CN" sz="18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endParaRPr kumimoji="0" lang="zh-CN" altLang="en-US" sz="1800" kern="1200" cap="none" spc="0" normalizeH="0" baseline="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701" name="Text Box 5"/>
          <p:cNvSpPr txBox="1"/>
          <p:nvPr/>
        </p:nvSpPr>
        <p:spPr>
          <a:xfrm>
            <a:off x="179070" y="548640"/>
            <a:ext cx="56191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</a:pPr>
            <a:r>
              <a:rPr kumimoji="0" lang="en-US" altLang="zh-CN" sz="2800" b="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2.4 Sequence and Summations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18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40"/>
  <p:tag name="KSO_WM_SLIDE_POSITION" val="0*0"/>
  <p:tag name="KSO_WM_TAG_VERSION" val="1.0"/>
  <p:tag name="KSO_WM_BEAUTIFY_FLAG" val="#wm#"/>
  <p:tag name="KSO_WM_TEMPLATE_CATEGORY" val="diagram"/>
  <p:tag name="KSO_WM_TEMPLATE_INDEX" val="20205118"/>
  <p:tag name="KSO_WM_SLIDE_LAYOUT" val="a_b_f"/>
  <p:tag name="KSO_WM_SLIDE_LAYOUT_CNT" val="1_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4-1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18_1*a*1"/>
  <p:tag name="KSO_WM_TEMPLATE_CATEGORY" val="diagram"/>
  <p:tag name="KSO_WM_TEMPLATE_INDEX" val="20205118"/>
  <p:tag name="KSO_WM_UNIT_LAYERLEVEL" val="1"/>
  <p:tag name="KSO_WM_TAG_VERSION" val="1.0"/>
  <p:tag name="KSO_WM_BEAUTIFY_FLAG" val="#wm#"/>
  <p:tag name="KSO_WM_UNIT_PRESET_TEXT" val="单击此处&#10;添加大标题"/>
  <p:tag name="KSO_WM_UNIT_TEXT_FILL_FORE_SCHEMECOLOR_INDEX_BRIGHTNESS" val="0"/>
  <p:tag name="KSO_WM_UNIT_TEXT_FILL_FORE_SCHEMECOLOR_INDEX" val="14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18_1*f*1"/>
  <p:tag name="KSO_WM_TEMPLATE_CATEGORY" val="diagram"/>
  <p:tag name="KSO_WM_TEMPLATE_INDEX" val="2020511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，为了最终演示发布的良好效果，请尽量言简意赅的阐述观点；根据需要可酌情增减文字，以便观者可以准确理解您所传达的信息。&#10;您的正文已经简明扼要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"/>
  <p:tag name="KSO_WM_UNIT_TEXT_FILL_FORE_SCHEMECOLOR_INDEX_BRIGHTNESS" val="0.25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18_1*i*2"/>
  <p:tag name="KSO_WM_TEMPLATE_CATEGORY" val="diagram"/>
  <p:tag name="KSO_WM_TEMPLATE_INDEX" val="202051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18_1*i*3"/>
  <p:tag name="KSO_WM_TEMPLATE_CATEGORY" val="diagram"/>
  <p:tag name="KSO_WM_TEMPLATE_INDEX" val="202051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18_1*i*4"/>
  <p:tag name="KSO_WM_TEMPLATE_CATEGORY" val="diagram"/>
  <p:tag name="KSO_WM_TEMPLATE_INDEX" val="20205118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id&quot;:&quot;2020-12-09T18:30:51&quot;,&quot;maxSize&quot;:{&quot;size1&quot;:20.100000000000001},&quot;minSize&quot;:{&quot;size1&quot;:20.100000000000001},&quot;normalSize&quot;:{&quot;size1&quot;:20.100000000000001},&quot;subLayout&quot;:[{&quot;id&quot;:&quot;2020-12-09T18:30:52&quot;,&quot;margin&quot;:{&quot;bottom&quot;:0.026000002399086952,&quot;left&quot;:1.2697499990463257,&quot;right&quot;:6.3502497673034668,&quot;top&quot;:1.6929999589920044},&quot;type&quot;:0},{&quot;id&quot;:&quot;2020-12-09T18:30:51&quot;,&quot;maxSize&quot;:{&quot;size1&quot;:52.899999999999999},&quot;minSize&quot;:{&quot;size1&quot;:16.699999999999999},&quot;normalSize&quot;:{&quot;size1&quot;:37.275010429703798},&quot;subLayout&quot;:[{&quot;id&quot;:&quot;2020-12-09T18:30:51&quot;,&quot;margin&quot;:{&quot;bottom&quot;:0.026000002399086952,&quot;left&quot;:1.2697499990463257,&quot;right&quot;:1.2697499990463257,&quot;top&quot;:1.2439998388290405},&quot;type&quot;:0},{&quot;id&quot;:&quot;2020-12-09T18:30:51&quot;,&quot;maxSize&quot;:{&quot;size1&quot;:52.100000000000001},&quot;minSize&quot;:{&quot;size1&quot;:8},&quot;normalSize&quot;:{&quot;size1&quot;:48.228461950380414},&quot;subLayout&quot;:[{&quot;id&quot;:&quot;2020-12-09T18:30:51&quot;,&quot;margin&quot;:{&quot;bottom&quot;:0.026000002399086952,&quot;left&quot;:1.2697499990463257,&quot;right&quot;:1.2697499990463257,&quot;top&quot;:0.84700000286102295},&quot;type&quot;:0},{&quot;id&quot;:&quot;2020-12-09T18:30:51&quot;,&quot;margin&quot;:{&quot;bottom&quot;:2.1170001029968262,&quot;left&quot;:1.2697499990463257,&quot;right&quot;:1.2697499990463257,&quot;top&quot;:0.84700000286102295},&quot;type&quot;:0}],&quot;type&quot;:0}],&quot;type&quot;:0}],&quot;type&quot;:0}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c39e9390dcfc4964a70b2c18282187f5&quot;,&quot;fill_align&quot;:&quot;lm&quot;,&quot;chip_types&quot;:[&quot;text&quot;]},{&quot;text_align&quot;:&quot;lm&quot;,&quot;text_direction&quot;:&quot;horizontal&quot;,&quot;support_big_font&quot;:false,&quot;picture_toward&quot;:0,&quot;picture_dockside&quot;:[],&quot;fill_id&quot;:&quot;cbb681bbc988444cb53b30fdf189fad8&quot;,&quot;fill_align&quot;:&quot;lm&quot;,&quot;chip_types&quot;:[&quot;text&quot;]},{&quot;text_align&quot;:&quot;lm&quot;,&quot;text_direction&quot;:&quot;horizontal&quot;,&quot;support_big_font&quot;:false,&quot;picture_toward&quot;:0,&quot;picture_dockside&quot;:[],&quot;fill_id&quot;:&quot;a67cabd447714c2c81e7731059b8244b&quot;,&quot;fill_align&quot;:&quot;lm&quot;,&quot;chip_types&quot;:[&quot;text&quot;]},{&quot;text_align&quot;:&quot;lm&quot;,&quot;text_direction&quot;:&quot;horizontal&quot;,&quot;support_big_font&quot;:false,&quot;picture_toward&quot;:0,&quot;picture_dockside&quot;:[],&quot;fill_id&quot;:&quot;4036af0485484fa6861783839667c731&quot;,&quot;fill_align&quot;:&quot;lm&quot;,&quot;chip_types&quot;:[&quot;header&quot;]}]]"/>
  <p:tag name="KSO_WM_SLIDE_ID" val="diagram2020888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8885"/>
  <p:tag name="KSO_WM_SLIDE_LAYOUT" val="a_f"/>
  <p:tag name="KSO_WM_SLIDE_LAYOUT_CNT" val="1_3"/>
  <p:tag name="KSO_WM_CHIP_XID" val="5ef2f3acf1c417157da4516b"/>
  <p:tag name="KSO_WM_SLIDE_TYPE" val="text"/>
  <p:tag name="KSO_WM_SLIDE_SUBTYPE" val="pureTxt"/>
  <p:tag name="KSO_WM_SLIDE_SIZE" val="960*468"/>
  <p:tag name="KSO_WM_SLIDE_POSITION" val="0*36"/>
  <p:tag name="KSO_WM_SLIDE_CAN_ADD_NAVIGATION" val="1"/>
  <p:tag name="KSO_WM_CHIP_DECFILLPROP" val="[]"/>
  <p:tag name="KSO_WM_CHIP_GROUPID" val="5ef2f3acf1c417157da4516a"/>
  <p:tag name="KSO_WM_SLIDE_BK_DARK_LIGHT" val="2"/>
  <p:tag name="KSO_WM_SLIDE_BACKGROUND_TYPE" val="general"/>
  <p:tag name="KSO_WM_SLIDE_SUPPORT_FEATURE_TYPE" val="0"/>
  <p:tag name="KSO_WM_TEMPLATE_ASSEMBLE_XID" val="5fd0a75b1fa9d42129dd015f"/>
  <p:tag name="KSO_WM_TEMPLATE_ASSEMBLE_GROUPID" val="5fd0a75b1fa9d42129dd015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885_1*i*1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ca841b53fd34d1a9d0f9273a6fedff4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36626444c5014dfbb940b5131ad085d5&quot;,&quot;X&quot;:{&quot;Pos&quot;:0},&quot;Y&quot;:{&quot;Pos&quot;:0}},&quot;whChangeMode&quot;:0}"/>
  <p:tag name="KSO_WM_CHIP_GROUPID" val="5ef2f3acf1c417157da4516a"/>
  <p:tag name="KSO_WM_CHIP_XID" val="5ef2f3acf1c417157da4516b"/>
  <p:tag name="KSO_WM_UNIT_FILL_FORE_SCHEMECOLOR_INDEX_BRIGHTNESS" val="0.8"/>
  <p:tag name="KSO_WM_UNIT_FILL_FORE_SCHEMECOLOR_INDEX" val="5"/>
  <p:tag name="KSO_WM_UNIT_FILL_TYPE" val="1"/>
  <p:tag name="KSO_WM_UNIT_SHADOW_SCHEMECOLOR_INDEX_BRIGHTNESS" val="0.8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VALUE" val="50"/>
  <p:tag name="KSO_WM_TEMPLATE_ASSEMBLE_XID" val="5fd0a75b1fa9d42129dd015f"/>
  <p:tag name="KSO_WM_TEMPLATE_ASSEMBLE_GROUPID" val="5fd0a75b1fa9d42129dd015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885_1*i*2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d5746eca25048e583d0951dc51fe3b3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1c835faa857e41a0b15cc85eb1e0c192&quot;,&quot;X&quot;:{&quot;Pos&quot;:0},&quot;Y&quot;:{&quot;Pos&quot;:0}},&quot;whChangeMode&quot;:0}"/>
  <p:tag name="KSO_WM_CHIP_GROUPID" val="5ef2f3acf1c417157da4516a"/>
  <p:tag name="KSO_WM_CHIP_XID" val="5ef2f3acf1c417157da4516b"/>
  <p:tag name="KSO_WM_UNIT_FILL_FORE_SCHEMECOLOR_INDEX_BRIGHTNESS" val="0.8"/>
  <p:tag name="KSO_WM_UNIT_FILL_FORE_SCHEMECOLOR_INDEX" val="5"/>
  <p:tag name="KSO_WM_UNIT_FILL_TYPE" val="1"/>
  <p:tag name="KSO_WM_UNIT_SHADOW_SCHEMECOLOR_INDEX_BRIGHTNESS" val="0.8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5fd0a75b1fa9d42129dd015f"/>
  <p:tag name="KSO_WM_TEMPLATE_ASSEMBLE_GROUPID" val="5fd0a75b1fa9d42129dd015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885_1*i*3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ae90038a3e81428195290be0d359e70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3acf1c417157da4516a"/>
  <p:tag name="KSO_WM_CHIP_XID" val="5ef2f3acf1c417157da4516b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42"/>
  <p:tag name="KSO_WM_TEMPLATE_ASSEMBLE_XID" val="5fd0a75b1fa9d42129dd015f"/>
  <p:tag name="KSO_WM_TEMPLATE_ASSEMBLE_GROUPID" val="5fd0a75b1fa9d42129dd015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885_1*i*4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6f46fe69569f4acdbdb5bee3469b58d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5d776a7bc04bd681ce2982c24e48ba&quot;,&quot;X&quot;:{&quot;Pos&quot;:1},&quot;Y&quot;:{&quot;Pos&quot;:2}},&quot;whChangeMode&quot;:0}"/>
  <p:tag name="KSO_WM_CHIP_GROUPID" val="5ef2f3acf1c417157da4516a"/>
  <p:tag name="KSO_WM_CHIP_XID" val="5ef2f3acf1c417157da4516b"/>
  <p:tag name="KSO_WM_UNIT_LINE_FORE_SCHEMECOLOR_INDEX_BRIGHTNESS" val="-0.15"/>
  <p:tag name="KSO_WM_UNIT_LINE_FORE_SCHEMECOLOR_INDEX" val="14"/>
  <p:tag name="KSO_WM_UNIT_LINE_FILL_TYPE" val="2"/>
  <p:tag name="KSO_WM_TEMPLATE_ASSEMBLE_XID" val="5fd0a75b1fa9d42129dd015f"/>
  <p:tag name="KSO_WM_TEMPLATE_ASSEMBLE_GROUPID" val="5fd0a75b1fa9d42129dd015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18_1*i*1"/>
  <p:tag name="KSO_WM_TEMPLATE_CATEGORY" val="diagram"/>
  <p:tag name="KSO_WM_TEMPLATE_INDEX" val="202051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885_1*i*5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d00b95297634061bc9b1f112b24808a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a9dff96b4dab4734b76041dcd67e25d4&quot;,&quot;X&quot;:{&quot;Pos&quot;:1},&quot;Y&quot;:{&quot;Pos&quot;:2}},&quot;whChangeMode&quot;:0}"/>
  <p:tag name="KSO_WM_CHIP_GROUPID" val="5ef2f3acf1c417157da4516a"/>
  <p:tag name="KSO_WM_CHIP_XID" val="5ef2f3acf1c417157da4516b"/>
  <p:tag name="KSO_WM_UNIT_LINE_FORE_SCHEMECOLOR_INDEX_BRIGHTNESS" val="-0.15"/>
  <p:tag name="KSO_WM_UNIT_LINE_FORE_SCHEMECOLOR_INDEX" val="14"/>
  <p:tag name="KSO_WM_UNIT_LINE_FILL_TYPE" val="2"/>
  <p:tag name="KSO_WM_TEMPLATE_ASSEMBLE_XID" val="5fd0a75b1fa9d42129dd015f"/>
  <p:tag name="KSO_WM_TEMPLATE_ASSEMBLE_GROUPID" val="5fd0a75b1fa9d42129dd015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885_1*i*6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6626444c5014dfbb940b5131ad085d5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be0eb30306d041b196130b7be4391d38&quot;,&quot;X&quot;:{&quot;Pos&quot;:2},&quot;Y&quot;:{&quot;Pos&quot;:0}},&quot;whChangeMode&quot;:0}"/>
  <p:tag name="KSO_WM_CHIP_GROUPID" val="5ef2f3acf1c417157da4516a"/>
  <p:tag name="KSO_WM_CHIP_XID" val="5ef2f3acf1c417157da451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8"/>
  <p:tag name="KSO_WM_TEMPLATE_ASSEMBLE_XID" val="5fd0a75b1fa9d42129dd015f"/>
  <p:tag name="KSO_WM_TEMPLATE_ASSEMBLE_GROUPID" val="5fd0a75b1fa9d42129dd015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885_1*i*7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1c835faa857e41a0b15cc85eb1e0c192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be0eb30306d041b196130b7be4391d38&quot;,&quot;X&quot;:{&quot;Pos&quot;:2},&quot;Y&quot;:{&quot;Pos&quot;:0}},&quot;whChangeMode&quot;:0}"/>
  <p:tag name="KSO_WM_CHIP_GROUPID" val="5ef2f3acf1c417157da4516a"/>
  <p:tag name="KSO_WM_CHIP_XID" val="5ef2f3acf1c417157da451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5fd0a75b1fa9d42129dd015f"/>
  <p:tag name="KSO_WM_TEMPLATE_ASSEMBLE_GROUPID" val="5fd0a75b1fa9d42129dd015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diagram20208885_1*f*3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9"/>
  <p:tag name="KSO_WM_UNIT_SHOW_EDIT_AREA_INDICATION" val="1"/>
  <p:tag name="KSO_WM_CHIP_GROUPID" val="5e6b05596848fb12bee65ac8"/>
  <p:tag name="KSO_WM_CHIP_XID" val="5e6b05596848fb12bee65aca"/>
  <p:tag name="KSO_WM_UNIT_DEC_AREA_ID" val="555d776a7bc04bd681ce2982c24e48b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83b5d5ffe3c463bbc557a80a0a5440c"/>
  <p:tag name="KSO_WM_UNIT_TEXT_FILL_FORE_SCHEMECOLOR_INDEX_BRIGHTNESS" val="0.25"/>
  <p:tag name="KSO_WM_UNIT_TEXT_FILL_FORE_SCHEMECOLOR_INDEX" val="13"/>
  <p:tag name="KSO_WM_UNIT_TEXT_FILL_TYPE" val="1"/>
  <p:tag name="KSO_WM_TEMPLATE_ASSEMBLE_XID" val="5fd0a75b1fa9d42129dd015f"/>
  <p:tag name="KSO_WM_TEMPLATE_ASSEMBLE_GROUPID" val="5fd0a75b1fa9d42129dd015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885_1*f*1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9"/>
  <p:tag name="KSO_WM_UNIT_SHOW_EDIT_AREA_INDICATION" val="1"/>
  <p:tag name="KSO_WM_CHIP_GROUPID" val="5e6b05596848fb12bee65ac8"/>
  <p:tag name="KSO_WM_CHIP_XID" val="5e6b05596848fb12bee65aca"/>
  <p:tag name="KSO_WM_UNIT_DEC_AREA_ID" val="a9dff96b4dab4734b76041dcd67e25d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5d3c9f363ac45be8d81721a998d6ffd"/>
  <p:tag name="KSO_WM_UNIT_TEXT_FILL_FORE_SCHEMECOLOR_INDEX_BRIGHTNESS" val="0.25"/>
  <p:tag name="KSO_WM_UNIT_TEXT_FILL_FORE_SCHEMECOLOR_INDEX" val="13"/>
  <p:tag name="KSO_WM_UNIT_TEXT_FILL_TYPE" val="1"/>
  <p:tag name="KSO_WM_TEMPLATE_ASSEMBLE_XID" val="5fd0a75b1fa9d42129dd015f"/>
  <p:tag name="KSO_WM_TEMPLATE_ASSEMBLE_GROUPID" val="5fd0a75b1fa9d42129dd015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8885_1*f*2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9"/>
  <p:tag name="KSO_WM_UNIT_SHOW_EDIT_AREA_INDICATION" val="1"/>
  <p:tag name="KSO_WM_CHIP_GROUPID" val="5e6b05596848fb12bee65ac8"/>
  <p:tag name="KSO_WM_CHIP_XID" val="5e6b05596848fb12bee65aca"/>
  <p:tag name="KSO_WM_UNIT_DEC_AREA_ID" val="5137f14d63e3482c8530897346a6766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5da1f887ec743b18dc5be7880c429b6"/>
  <p:tag name="KSO_WM_UNIT_TEXT_FILL_FORE_SCHEMECOLOR_INDEX_BRIGHTNESS" val="0.25"/>
  <p:tag name="KSO_WM_UNIT_TEXT_FILL_FORE_SCHEMECOLOR_INDEX" val="13"/>
  <p:tag name="KSO_WM_UNIT_TEXT_FILL_TYPE" val="1"/>
  <p:tag name="KSO_WM_TEMPLATE_ASSEMBLE_XID" val="5fd0a75b1fa9d42129dd015f"/>
  <p:tag name="KSO_WM_TEMPLATE_ASSEMBLE_GROUPID" val="5fd0a75b1fa9d42129dd015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885_1*a*1"/>
  <p:tag name="KSO_WM_TEMPLATE_CATEGORY" val="diagram"/>
  <p:tag name="KSO_WM_TEMPLATE_INDEX" val="2020888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e0eb30306d041b196130b7be4391d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0d973bd621e4f048061ccb4763a8144"/>
  <p:tag name="KSO_WM_UNIT_TEXT_FILL_FORE_SCHEMECOLOR_INDEX_BRIGHTNESS" val="0"/>
  <p:tag name="KSO_WM_UNIT_TEXT_FILL_FORE_SCHEMECOLOR_INDEX" val="13"/>
  <p:tag name="KSO_WM_UNIT_TEXT_FILL_TYPE" val="1"/>
  <p:tag name="KSO_WM_TEMPLATE_ASSEMBLE_XID" val="5fd0a75b1fa9d42129dd015f"/>
  <p:tag name="KSO_WM_TEMPLATE_ASSEMBLE_GROUPID" val="5fd0a75b1fa9d42129dd015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4-1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18_1*a*1"/>
  <p:tag name="KSO_WM_TEMPLATE_CATEGORY" val="diagram"/>
  <p:tag name="KSO_WM_TEMPLATE_INDEX" val="20205118"/>
  <p:tag name="KSO_WM_UNIT_LAYERLEVEL" val="1"/>
  <p:tag name="KSO_WM_TAG_VERSION" val="1.0"/>
  <p:tag name="KSO_WM_BEAUTIFY_FLAG" val="#wm#"/>
  <p:tag name="KSO_WM_UNIT_PRESET_TEXT" val="单击此处&#10;添加大标题"/>
  <p:tag name="KSO_WM_UNIT_TEXT_FILL_FORE_SCHEMECOLOR_INDEX_BRIGHTNESS" val="0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18_1*f*1"/>
  <p:tag name="KSO_WM_TEMPLATE_CATEGORY" val="diagram"/>
  <p:tag name="KSO_WM_TEMPLATE_INDEX" val="2020511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，为了最终演示发布的良好效果，请尽量言简意赅的阐述观点；根据需要可酌情增减文字，以便观者可以准确理解您所传达的信息。&#10;您的正文已经简明扼要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"/>
  <p:tag name="KSO_WM_UNIT_TEXT_FILL_FORE_SCHEMECOLOR_INDEX_BRIGHTNESS" val="0.25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18_1*i*2"/>
  <p:tag name="KSO_WM_TEMPLATE_CATEGORY" val="diagram"/>
  <p:tag name="KSO_WM_TEMPLATE_INDEX" val="202051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18_1*i*3"/>
  <p:tag name="KSO_WM_TEMPLATE_CATEGORY" val="diagram"/>
  <p:tag name="KSO_WM_TEMPLATE_INDEX" val="202051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18_1*i*4"/>
  <p:tag name="KSO_WM_TEMPLATE_CATEGORY" val="diagram"/>
  <p:tag name="KSO_WM_TEMPLATE_INDEX" val="20205118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18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40"/>
  <p:tag name="KSO_WM_SLIDE_POSITION" val="0*0"/>
  <p:tag name="KSO_WM_TAG_VERSION" val="1.0"/>
  <p:tag name="KSO_WM_BEAUTIFY_FLAG" val="#wm#"/>
  <p:tag name="KSO_WM_TEMPLATE_CATEGORY" val="diagram"/>
  <p:tag name="KSO_WM_TEMPLATE_INDEX" val="20205118"/>
  <p:tag name="KSO_WM_SLIDE_LAYOUT" val="a_b_f"/>
  <p:tag name="KSO_WM_SLIDE_LAYOUT_CNT" val="1_1_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18_1*i*1"/>
  <p:tag name="KSO_WM_TEMPLATE_CATEGORY" val="diagram"/>
  <p:tag name="KSO_WM_TEMPLATE_INDEX" val="202051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40</TotalTime>
  <Words>2361</Words>
  <Application>Microsoft Office PowerPoint</Application>
  <PresentationFormat>全屏显示(4:3)</PresentationFormat>
  <Paragraphs>287</Paragraphs>
  <Slides>35</Slides>
  <Notes>32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5" baseType="lpstr">
      <vt:lpstr>CMMI12</vt:lpstr>
      <vt:lpstr>CMR12</vt:lpstr>
      <vt:lpstr>CMR8</vt:lpstr>
      <vt:lpstr>Monotype Sorts</vt:lpstr>
      <vt:lpstr>黑体</vt:lpstr>
      <vt:lpstr>楷体_GB2312</vt:lpstr>
      <vt:lpstr>宋体</vt:lpstr>
      <vt:lpstr>微软雅黑</vt:lpstr>
      <vt:lpstr>Arial</vt:lpstr>
      <vt:lpstr>Arial Black</vt:lpstr>
      <vt:lpstr>Symbol</vt:lpstr>
      <vt:lpstr>Tahoma</vt:lpstr>
      <vt:lpstr>Times New Roman</vt:lpstr>
      <vt:lpstr>Wingdings</vt:lpstr>
      <vt:lpstr>Double Lines</vt:lpstr>
      <vt:lpstr>2_Double Lines</vt:lpstr>
      <vt:lpstr>1_Double Lines</vt:lpstr>
      <vt:lpstr>3_Double Lines</vt:lpstr>
      <vt:lpstr>MS_ClipArt_Gallery.2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liming</cp:lastModifiedBy>
  <cp:revision>54</cp:revision>
  <dcterms:created xsi:type="dcterms:W3CDTF">2014-03-18T08:03:00Z</dcterms:created>
  <dcterms:modified xsi:type="dcterms:W3CDTF">2024-03-14T00:02:02Z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92AB0545D3134D87B9E5697007812679</vt:lpwstr>
  </property>
</Properties>
</file>