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82"/>
  </p:notesMasterIdLst>
  <p:handoutMasterIdLst>
    <p:handoutMasterId r:id="rId83"/>
  </p:handoutMasterIdLst>
  <p:sldIdLst>
    <p:sldId id="408" r:id="rId4"/>
    <p:sldId id="716" r:id="rId5"/>
    <p:sldId id="715" r:id="rId6"/>
    <p:sldId id="714" r:id="rId7"/>
    <p:sldId id="409" r:id="rId8"/>
    <p:sldId id="410" r:id="rId9"/>
    <p:sldId id="411" r:id="rId10"/>
    <p:sldId id="412" r:id="rId11"/>
    <p:sldId id="413" r:id="rId12"/>
    <p:sldId id="414" r:id="rId13"/>
    <p:sldId id="415" r:id="rId14"/>
    <p:sldId id="416" r:id="rId15"/>
    <p:sldId id="417" r:id="rId16"/>
    <p:sldId id="418" r:id="rId17"/>
    <p:sldId id="469" r:id="rId18"/>
    <p:sldId id="456" r:id="rId19"/>
    <p:sldId id="457" r:id="rId20"/>
    <p:sldId id="458" r:id="rId21"/>
    <p:sldId id="459" r:id="rId22"/>
    <p:sldId id="460" r:id="rId23"/>
    <p:sldId id="461" r:id="rId24"/>
    <p:sldId id="489" r:id="rId25"/>
    <p:sldId id="490" r:id="rId26"/>
    <p:sldId id="491" r:id="rId27"/>
    <p:sldId id="465" r:id="rId28"/>
    <p:sldId id="466" r:id="rId29"/>
    <p:sldId id="467" r:id="rId30"/>
    <p:sldId id="468" r:id="rId31"/>
    <p:sldId id="445" r:id="rId32"/>
    <p:sldId id="497" r:id="rId33"/>
    <p:sldId id="522" r:id="rId34"/>
    <p:sldId id="498" r:id="rId35"/>
    <p:sldId id="499" r:id="rId36"/>
    <p:sldId id="500" r:id="rId37"/>
    <p:sldId id="501" r:id="rId38"/>
    <p:sldId id="502" r:id="rId39"/>
    <p:sldId id="503" r:id="rId40"/>
    <p:sldId id="504" r:id="rId41"/>
    <p:sldId id="505" r:id="rId42"/>
    <p:sldId id="506" r:id="rId43"/>
    <p:sldId id="507" r:id="rId44"/>
    <p:sldId id="508" r:id="rId45"/>
    <p:sldId id="509" r:id="rId46"/>
    <p:sldId id="510" r:id="rId47"/>
    <p:sldId id="511" r:id="rId48"/>
    <p:sldId id="512" r:id="rId49"/>
    <p:sldId id="513" r:id="rId50"/>
    <p:sldId id="514" r:id="rId51"/>
    <p:sldId id="515" r:id="rId52"/>
    <p:sldId id="516" r:id="rId53"/>
    <p:sldId id="517" r:id="rId54"/>
    <p:sldId id="518" r:id="rId55"/>
    <p:sldId id="519" r:id="rId56"/>
    <p:sldId id="520" r:id="rId57"/>
    <p:sldId id="521" r:id="rId58"/>
    <p:sldId id="546" r:id="rId59"/>
    <p:sldId id="496" r:id="rId60"/>
    <p:sldId id="543" r:id="rId61"/>
    <p:sldId id="591" r:id="rId62"/>
    <p:sldId id="590" r:id="rId63"/>
    <p:sldId id="592" r:id="rId64"/>
    <p:sldId id="621" r:id="rId65"/>
    <p:sldId id="587" r:id="rId66"/>
    <p:sldId id="622" r:id="rId67"/>
    <p:sldId id="623" r:id="rId68"/>
    <p:sldId id="699" r:id="rId69"/>
    <p:sldId id="700" r:id="rId70"/>
    <p:sldId id="703" r:id="rId71"/>
    <p:sldId id="649" r:id="rId72"/>
    <p:sldId id="650" r:id="rId73"/>
    <p:sldId id="713" r:id="rId74"/>
    <p:sldId id="559" r:id="rId75"/>
    <p:sldId id="666" r:id="rId76"/>
    <p:sldId id="667" r:id="rId77"/>
    <p:sldId id="665" r:id="rId78"/>
    <p:sldId id="668" r:id="rId79"/>
    <p:sldId id="655" r:id="rId80"/>
    <p:sldId id="656" r:id="rId8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vl6pPr marL="2286000" lvl="5"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6pPr>
    <a:lvl7pPr marL="2743200" lvl="6"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7pPr>
    <a:lvl8pPr marL="3200400" lvl="7"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8pPr>
    <a:lvl9pPr marL="3657600" lvl="8"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7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6666FF"/>
    <a:srgbClr val="FF3300"/>
    <a:srgbClr val="CC9900"/>
    <a:srgbClr val="FF66CC"/>
    <a:srgbClr val="CC00FF"/>
    <a:srgbClr val="00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7"/>
    <p:restoredTop sz="80399"/>
  </p:normalViewPr>
  <p:slideViewPr>
    <p:cSldViewPr showGuides="1">
      <p:cViewPr varScale="1">
        <p:scale>
          <a:sx n="82" d="100"/>
          <a:sy n="82" d="100"/>
        </p:scale>
        <p:origin x="1392" y="57"/>
      </p:cViewPr>
      <p:guideLst>
        <p:guide orient="horz" pos="2160"/>
        <p:guide pos="275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3.wmf"/><Relationship Id="rId5" Type="http://schemas.openxmlformats.org/officeDocument/2006/relationships/image" Target="../media/image13.wmf"/><Relationship Id="rId4"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19050" tIns="0" rIns="19050" bIns="0" numCol="1" anchor="t" anchorCtr="0" compatLnSpc="1"/>
          <a:lstStyle>
            <a:lvl1pPr algn="l">
              <a:spcBef>
                <a:spcPct val="0"/>
              </a:spcBef>
              <a:buFontTx/>
              <a:buNone/>
              <a:defRPr sz="1000" b="0" i="1">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19050" tIns="0" rIns="19050" bIns="0" numCol="1" anchor="t" anchorCtr="0" compatLnSpc="1"/>
          <a:lstStyle>
            <a:lvl1pPr>
              <a:spcBef>
                <a:spcPct val="0"/>
              </a:spcBef>
              <a:buFontTx/>
              <a:buNone/>
              <a:defRPr sz="1000" b="0" i="1">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000" b="0" i="1"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6" name="Rectangle 4"/>
          <p:cNvSpPr>
            <a:spLocks noGrp="1" noRot="1" noChangeAspect="1" noTextEdit="1"/>
          </p:cNvSpPr>
          <p:nvPr>
            <p:ph type="sldImg"/>
          </p:nvPr>
        </p:nvSpPr>
        <p:spPr>
          <a:xfrm>
            <a:off x="1149350" y="692150"/>
            <a:ext cx="4559300" cy="3416300"/>
          </a:xfrm>
          <a:prstGeom prst="rect">
            <a:avLst/>
          </a:prstGeom>
          <a:noFill/>
          <a:ln w="12700" cap="flat" cmpd="sng">
            <a:solidFill>
              <a:schemeClr val="tx1"/>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2075" tIns="46038" rIns="92075" bIns="46038"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19050" tIns="0" rIns="19050" bIns="0" numCol="1" anchor="b" anchorCtr="0" compatLnSpc="1"/>
          <a:lstStyle>
            <a:lvl1pPr algn="l">
              <a:spcBef>
                <a:spcPct val="0"/>
              </a:spcBef>
              <a:buFontTx/>
              <a:buNone/>
              <a:defRPr sz="1000" b="0" i="1">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000" b="0" i="1"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19050" tIns="0" rIns="19050" bIns="0" numCol="1" anchor="b" anchorCtr="0" compatLnSpc="1"/>
          <a:lstStyle/>
          <a:p>
            <a:pPr lvl="0" fontAlgn="base">
              <a:spcBef>
                <a:spcPct val="0"/>
              </a:spcBef>
              <a:buFontTx/>
              <a:buNone/>
            </a:pPr>
            <a:fld id="{9A0DB2DC-4C9A-4742-B13C-FB6460FD3503}" type="slidenum">
              <a:rPr lang="zh-CN" altLang="en-US" sz="1000" b="0" i="1" strike="noStrike" noProof="1" dirty="0">
                <a:latin typeface="Arial" panose="020B0604020202020204" pitchFamily="34" charset="0"/>
                <a:ea typeface="宋体" panose="02010600030101010101" pitchFamily="2" charset="-122"/>
                <a:cs typeface="+mn-cs"/>
              </a:rPr>
              <a:t>‹#›</a:t>
            </a:fld>
            <a:endParaRPr lang="zh-CN" altLang="en-US" sz="1000" b="0" i="1" strike="noStrike" noProof="1">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a:t>
            </a:fld>
            <a:endParaRPr lang="zh-CN" altLang="en-US" sz="1000" b="0" i="1" dirty="0">
              <a:latin typeface="Arial" panose="020B0604020202020204" pitchFamily="34" charset="0"/>
              <a:ea typeface="宋体" panose="02010600030101010101" pitchFamily="2" charset="-122"/>
            </a:endParaRPr>
          </a:p>
        </p:txBody>
      </p:sp>
      <p:sp>
        <p:nvSpPr>
          <p:cNvPr id="10242" name="Rectangle 2"/>
          <p:cNvSpPr>
            <a:spLocks noGrp="1" noRot="1" noChangeAspect="1" noTextEdit="1"/>
          </p:cNvSpPr>
          <p:nvPr>
            <p:ph type="sldImg"/>
          </p:nvPr>
        </p:nvSpPr>
        <p:spPr>
          <a:xfrm>
            <a:off x="1143000" y="685800"/>
            <a:ext cx="4572000" cy="3429000"/>
          </a:xfrm>
        </p:spPr>
      </p:sp>
      <p:sp>
        <p:nvSpPr>
          <p:cNvPr id="10243" name="Rectangle 3"/>
          <p:cNvSpPr>
            <a:spLocks noGrp="1"/>
          </p:cNvSpPr>
          <p:nvPr>
            <p:ph type="body"/>
          </p:nvPr>
        </p:nvSpPr>
        <p:spPr/>
        <p:txBody>
          <a:bodyPr wrap="square" lIns="92075" tIns="46038" rIns="92075" bIns="46038" anchor="t" anchorCtr="0"/>
          <a:lstStyle/>
          <a:p>
            <a:pPr lvl="0"/>
            <a:endParaRPr lang="en-US" altLang="zh-CN"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10</a:t>
            </a:fld>
            <a:endParaRPr lang="zh-CN" altLang="en-US" sz="1000" b="0" i="1" dirty="0">
              <a:latin typeface="Arial" panose="020B0604020202020204" pitchFamily="34" charset="0"/>
              <a:ea typeface="宋体" panose="02010600030101010101" pitchFamily="2" charset="-122"/>
            </a:endParaRPr>
          </a:p>
        </p:txBody>
      </p:sp>
      <p:sp>
        <p:nvSpPr>
          <p:cNvPr id="22530" name="Rectangle 2"/>
          <p:cNvSpPr>
            <a:spLocks noGrp="1" noRot="1" noChangeAspect="1" noTextEdit="1"/>
          </p:cNvSpPr>
          <p:nvPr>
            <p:ph type="sldImg"/>
          </p:nvPr>
        </p:nvSpPr>
        <p:spPr>
          <a:xfrm>
            <a:off x="1143000" y="685800"/>
            <a:ext cx="4572000" cy="3429000"/>
          </a:xfrm>
        </p:spPr>
      </p:sp>
      <p:sp>
        <p:nvSpPr>
          <p:cNvPr id="2253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11</a:t>
            </a:fld>
            <a:endParaRPr lang="zh-CN" altLang="en-US" sz="1000" b="0" i="1" dirty="0">
              <a:latin typeface="Arial" panose="020B0604020202020204" pitchFamily="34" charset="0"/>
              <a:ea typeface="宋体" panose="02010600030101010101" pitchFamily="2" charset="-122"/>
            </a:endParaRPr>
          </a:p>
        </p:txBody>
      </p:sp>
      <p:sp>
        <p:nvSpPr>
          <p:cNvPr id="24578" name="Rectangle 2"/>
          <p:cNvSpPr>
            <a:spLocks noGrp="1" noRot="1" noChangeAspect="1" noTextEdit="1"/>
          </p:cNvSpPr>
          <p:nvPr>
            <p:ph type="sldImg"/>
          </p:nvPr>
        </p:nvSpPr>
        <p:spPr>
          <a:xfrm>
            <a:off x="1143000" y="685800"/>
            <a:ext cx="4572000" cy="3429000"/>
          </a:xfrm>
        </p:spPr>
      </p:sp>
      <p:sp>
        <p:nvSpPr>
          <p:cNvPr id="2457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12</a:t>
            </a:fld>
            <a:endParaRPr lang="zh-CN" altLang="en-US" sz="1000" b="0" i="1" dirty="0">
              <a:latin typeface="Arial" panose="020B0604020202020204" pitchFamily="34" charset="0"/>
              <a:ea typeface="宋体" panose="02010600030101010101" pitchFamily="2" charset="-122"/>
            </a:endParaRPr>
          </a:p>
        </p:txBody>
      </p:sp>
      <p:sp>
        <p:nvSpPr>
          <p:cNvPr id="26626" name="Rectangle 2"/>
          <p:cNvSpPr>
            <a:spLocks noGrp="1" noRot="1" noChangeAspect="1" noTextEdit="1"/>
          </p:cNvSpPr>
          <p:nvPr>
            <p:ph type="sldImg"/>
          </p:nvPr>
        </p:nvSpPr>
        <p:spPr>
          <a:xfrm>
            <a:off x="1143000" y="685800"/>
            <a:ext cx="4572000" cy="3429000"/>
          </a:xfrm>
        </p:spPr>
      </p:sp>
      <p:sp>
        <p:nvSpPr>
          <p:cNvPr id="26627" name="Rectangle 3"/>
          <p:cNvSpPr>
            <a:spLocks noGrp="1"/>
          </p:cNvSpPr>
          <p:nvPr>
            <p:ph type="body"/>
          </p:nvPr>
        </p:nvSpPr>
        <p:spPr/>
        <p:txBody>
          <a:bodyPr wrap="square" lIns="92075" tIns="46038" rIns="92075" bIns="46038" anchor="t" anchorCtr="0"/>
          <a:lstStyle/>
          <a:p>
            <a:pPr lvl="0"/>
            <a:endParaRPr lang="en-US" altLang="zh-CN"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13</a:t>
            </a:fld>
            <a:endParaRPr lang="zh-CN" altLang="en-US" sz="1000" b="0" i="1" dirty="0">
              <a:latin typeface="Arial" panose="020B0604020202020204" pitchFamily="34" charset="0"/>
              <a:ea typeface="宋体" panose="02010600030101010101" pitchFamily="2" charset="-122"/>
            </a:endParaRPr>
          </a:p>
        </p:txBody>
      </p:sp>
      <p:sp>
        <p:nvSpPr>
          <p:cNvPr id="28674" name="Rectangle 2"/>
          <p:cNvSpPr>
            <a:spLocks noGrp="1" noRot="1" noChangeAspect="1" noTextEdit="1"/>
          </p:cNvSpPr>
          <p:nvPr>
            <p:ph type="sldImg"/>
          </p:nvPr>
        </p:nvSpPr>
        <p:spPr>
          <a:xfrm>
            <a:off x="1143000" y="685800"/>
            <a:ext cx="4572000" cy="3429000"/>
          </a:xfrm>
        </p:spPr>
      </p:sp>
      <p:sp>
        <p:nvSpPr>
          <p:cNvPr id="28675" name="Rectangle 3"/>
          <p:cNvSpPr>
            <a:spLocks noGrp="1"/>
          </p:cNvSpPr>
          <p:nvPr>
            <p:ph type="body"/>
          </p:nvPr>
        </p:nvSpPr>
        <p:spPr/>
        <p:txBody>
          <a:bodyPr wrap="square" lIns="92075" tIns="46038" rIns="92075" bIns="46038" anchor="t" anchorCtr="0"/>
          <a:lstStyle/>
          <a:p>
            <a:pPr lvl="0"/>
            <a:endParaRPr lang="en-US" altLang="zh-CN"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14</a:t>
            </a:fld>
            <a:endParaRPr lang="zh-CN" altLang="en-US" sz="1000" b="0" i="1" dirty="0">
              <a:latin typeface="Arial" panose="020B0604020202020204" pitchFamily="34" charset="0"/>
              <a:ea typeface="宋体" panose="02010600030101010101" pitchFamily="2" charset="-122"/>
            </a:endParaRPr>
          </a:p>
        </p:txBody>
      </p:sp>
      <p:sp>
        <p:nvSpPr>
          <p:cNvPr id="30722" name="Rectangle 2"/>
          <p:cNvSpPr>
            <a:spLocks noGrp="1" noRot="1" noChangeAspect="1" noTextEdit="1"/>
          </p:cNvSpPr>
          <p:nvPr>
            <p:ph type="sldImg"/>
          </p:nvPr>
        </p:nvSpPr>
        <p:spPr>
          <a:xfrm>
            <a:off x="1143000" y="685800"/>
            <a:ext cx="4572000" cy="3429000"/>
          </a:xfrm>
        </p:spPr>
      </p:sp>
      <p:sp>
        <p:nvSpPr>
          <p:cNvPr id="3072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29</a:t>
            </a:fld>
            <a:endParaRPr lang="zh-CN" altLang="en-US" sz="1000" b="0" i="1" dirty="0">
              <a:latin typeface="Arial" panose="020B0604020202020204" pitchFamily="34" charset="0"/>
              <a:ea typeface="宋体" panose="02010600030101010101" pitchFamily="2" charset="-122"/>
            </a:endParaRPr>
          </a:p>
        </p:txBody>
      </p:sp>
      <p:sp>
        <p:nvSpPr>
          <p:cNvPr id="48130" name="Rectangle 2"/>
          <p:cNvSpPr>
            <a:spLocks noGrp="1" noRot="1" noChangeAspect="1" noTextEdit="1"/>
          </p:cNvSpPr>
          <p:nvPr>
            <p:ph type="sldImg"/>
          </p:nvPr>
        </p:nvSpPr>
        <p:spPr>
          <a:xfrm>
            <a:off x="1143000" y="685800"/>
            <a:ext cx="4572000" cy="3429000"/>
          </a:xfrm>
        </p:spPr>
      </p:sp>
      <p:sp>
        <p:nvSpPr>
          <p:cNvPr id="4813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30</a:t>
            </a:fld>
            <a:endParaRPr lang="zh-CN" altLang="en-US" sz="1000" b="0" i="1" dirty="0">
              <a:latin typeface="Arial" panose="020B0604020202020204" pitchFamily="34" charset="0"/>
              <a:ea typeface="宋体" panose="02010600030101010101" pitchFamily="2" charset="-122"/>
            </a:endParaRPr>
          </a:p>
        </p:txBody>
      </p:sp>
      <p:sp>
        <p:nvSpPr>
          <p:cNvPr id="16386" name="Rectangle 2"/>
          <p:cNvSpPr>
            <a:spLocks noGrp="1" noRot="1" noChangeAspect="1" noTextEdit="1"/>
          </p:cNvSpPr>
          <p:nvPr>
            <p:ph type="sldImg"/>
          </p:nvPr>
        </p:nvSpPr>
        <p:spPr>
          <a:xfrm>
            <a:off x="1143000" y="685800"/>
            <a:ext cx="4572000" cy="3429000"/>
          </a:xfrm>
        </p:spPr>
      </p:sp>
      <p:sp>
        <p:nvSpPr>
          <p:cNvPr id="1638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31</a:t>
            </a:fld>
            <a:endParaRPr lang="zh-CN" altLang="en-US" sz="1000" b="0" i="1" dirty="0">
              <a:latin typeface="Arial" panose="020B0604020202020204" pitchFamily="34" charset="0"/>
              <a:ea typeface="宋体" panose="02010600030101010101" pitchFamily="2" charset="-122"/>
            </a:endParaRPr>
          </a:p>
        </p:txBody>
      </p:sp>
      <p:sp>
        <p:nvSpPr>
          <p:cNvPr id="57346" name="Rectangle 2"/>
          <p:cNvSpPr>
            <a:spLocks noGrp="1" noRot="1" noChangeAspect="1" noTextEdit="1"/>
          </p:cNvSpPr>
          <p:nvPr>
            <p:ph type="sldImg"/>
          </p:nvPr>
        </p:nvSpPr>
        <p:spPr>
          <a:xfrm>
            <a:off x="1143000" y="685800"/>
            <a:ext cx="4572000" cy="3429000"/>
          </a:xfrm>
        </p:spPr>
      </p:sp>
      <p:sp>
        <p:nvSpPr>
          <p:cNvPr id="5734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32</a:t>
            </a:fld>
            <a:endParaRPr lang="zh-CN" altLang="en-US" sz="1000" b="0" i="1" dirty="0">
              <a:latin typeface="Arial" panose="020B0604020202020204" pitchFamily="34" charset="0"/>
              <a:ea typeface="宋体" panose="02010600030101010101" pitchFamily="2" charset="-122"/>
            </a:endParaRPr>
          </a:p>
        </p:txBody>
      </p:sp>
      <p:sp>
        <p:nvSpPr>
          <p:cNvPr id="18434" name="Rectangle 2"/>
          <p:cNvSpPr>
            <a:spLocks noGrp="1" noRot="1" noChangeAspect="1" noTextEdit="1"/>
          </p:cNvSpPr>
          <p:nvPr>
            <p:ph type="sldImg"/>
          </p:nvPr>
        </p:nvSpPr>
        <p:spPr>
          <a:xfrm>
            <a:off x="1143000" y="685800"/>
            <a:ext cx="4572000" cy="3429000"/>
          </a:xfrm>
        </p:spPr>
      </p:sp>
      <p:sp>
        <p:nvSpPr>
          <p:cNvPr id="1843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33</a:t>
            </a:fld>
            <a:endParaRPr lang="zh-CN" altLang="en-US" sz="1000" b="0" i="1" dirty="0">
              <a:latin typeface="Arial" panose="020B0604020202020204" pitchFamily="34" charset="0"/>
              <a:ea typeface="宋体" panose="02010600030101010101" pitchFamily="2" charset="-122"/>
            </a:endParaRPr>
          </a:p>
        </p:txBody>
      </p:sp>
      <p:sp>
        <p:nvSpPr>
          <p:cNvPr id="20482" name="Rectangle 2"/>
          <p:cNvSpPr>
            <a:spLocks noGrp="1" noRot="1" noChangeAspect="1" noTextEdit="1"/>
          </p:cNvSpPr>
          <p:nvPr>
            <p:ph type="sldImg"/>
          </p:nvPr>
        </p:nvSpPr>
        <p:spPr>
          <a:xfrm>
            <a:off x="1143000" y="685800"/>
            <a:ext cx="4572000" cy="3429000"/>
          </a:xfrm>
        </p:spPr>
      </p:sp>
      <p:sp>
        <p:nvSpPr>
          <p:cNvPr id="2048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2</a:t>
            </a:fld>
            <a:endParaRPr lang="zh-CN" altLang="en-US" sz="1000" b="0" i="1" dirty="0">
              <a:latin typeface="Arial" panose="020B0604020202020204" pitchFamily="34" charset="0"/>
              <a:ea typeface="宋体" panose="02010600030101010101" pitchFamily="2" charset="-122"/>
            </a:endParaRPr>
          </a:p>
        </p:txBody>
      </p:sp>
      <p:sp>
        <p:nvSpPr>
          <p:cNvPr id="48130" name="Rectangle 2"/>
          <p:cNvSpPr>
            <a:spLocks noGrp="1" noRot="1" noChangeAspect="1" noTextEdit="1"/>
          </p:cNvSpPr>
          <p:nvPr>
            <p:ph type="sldImg"/>
          </p:nvPr>
        </p:nvSpPr>
        <p:spPr>
          <a:xfrm>
            <a:off x="1143000" y="685800"/>
            <a:ext cx="4572000" cy="3429000"/>
          </a:xfrm>
        </p:spPr>
      </p:sp>
      <p:sp>
        <p:nvSpPr>
          <p:cNvPr id="4813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182624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xfrm>
            <a:off x="1150938" y="692150"/>
            <a:ext cx="4556125" cy="3416300"/>
          </a:xfrm>
        </p:spPr>
      </p:sp>
      <p:sp>
        <p:nvSpPr>
          <p:cNvPr id="22530" name="备注占位符 2"/>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
        <p:nvSpPr>
          <p:cNvPr id="22531"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CA" sz="1000" b="0" i="1" dirty="0">
                <a:latin typeface="Arial" panose="020B0604020202020204" pitchFamily="34" charset="0"/>
                <a:ea typeface="宋体" panose="02010600030101010101" pitchFamily="2" charset="-122"/>
              </a:rPr>
              <a:t>34</a:t>
            </a:fld>
            <a:endParaRPr lang="zh-CN" altLang="en-CA" sz="1000" b="0" i="1" dirty="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xfrm>
            <a:off x="1150938" y="692150"/>
            <a:ext cx="4556125" cy="3416300"/>
          </a:xfrm>
        </p:spPr>
      </p:sp>
      <p:sp>
        <p:nvSpPr>
          <p:cNvPr id="24578" name="备注占位符 2"/>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
        <p:nvSpPr>
          <p:cNvPr id="24579"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CA" sz="1000" b="0" i="1" dirty="0">
                <a:latin typeface="Arial" panose="020B0604020202020204" pitchFamily="34" charset="0"/>
                <a:ea typeface="宋体" panose="02010600030101010101" pitchFamily="2" charset="-122"/>
              </a:rPr>
              <a:t>35</a:t>
            </a:fld>
            <a:endParaRPr lang="zh-CN" altLang="en-CA" sz="1000" b="0" i="1" dirty="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36</a:t>
            </a:fld>
            <a:endParaRPr lang="zh-CN" altLang="en-US" sz="1000" b="0" i="1" dirty="0">
              <a:latin typeface="Arial" panose="020B0604020202020204" pitchFamily="34" charset="0"/>
              <a:ea typeface="宋体" panose="02010600030101010101" pitchFamily="2" charset="-122"/>
            </a:endParaRPr>
          </a:p>
        </p:txBody>
      </p:sp>
      <p:sp>
        <p:nvSpPr>
          <p:cNvPr id="26626" name="Rectangle 2"/>
          <p:cNvSpPr>
            <a:spLocks noGrp="1" noRot="1" noChangeAspect="1" noTextEdit="1"/>
          </p:cNvSpPr>
          <p:nvPr>
            <p:ph type="sldImg"/>
          </p:nvPr>
        </p:nvSpPr>
        <p:spPr>
          <a:xfrm>
            <a:off x="1143000" y="685800"/>
            <a:ext cx="4572000" cy="3429000"/>
          </a:xfrm>
        </p:spPr>
      </p:sp>
      <p:sp>
        <p:nvSpPr>
          <p:cNvPr id="2662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37</a:t>
            </a:fld>
            <a:endParaRPr lang="zh-CN" altLang="en-US" sz="1000" b="0" i="1" dirty="0">
              <a:latin typeface="Arial" panose="020B0604020202020204" pitchFamily="34" charset="0"/>
              <a:ea typeface="宋体" panose="02010600030101010101" pitchFamily="2" charset="-122"/>
            </a:endParaRPr>
          </a:p>
        </p:txBody>
      </p:sp>
      <p:sp>
        <p:nvSpPr>
          <p:cNvPr id="28674" name="Rectangle 2"/>
          <p:cNvSpPr>
            <a:spLocks noGrp="1" noRot="1" noChangeAspect="1" noTextEdit="1"/>
          </p:cNvSpPr>
          <p:nvPr>
            <p:ph type="sldImg"/>
          </p:nvPr>
        </p:nvSpPr>
        <p:spPr>
          <a:xfrm>
            <a:off x="1143000" y="685800"/>
            <a:ext cx="4572000" cy="3429000"/>
          </a:xfrm>
        </p:spPr>
      </p:sp>
      <p:sp>
        <p:nvSpPr>
          <p:cNvPr id="2867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38</a:t>
            </a:fld>
            <a:endParaRPr lang="zh-CN" altLang="en-US" sz="1000" b="0" i="1" dirty="0">
              <a:latin typeface="Arial" panose="020B0604020202020204" pitchFamily="34" charset="0"/>
              <a:ea typeface="宋体" panose="02010600030101010101" pitchFamily="2" charset="-122"/>
            </a:endParaRPr>
          </a:p>
        </p:txBody>
      </p:sp>
      <p:sp>
        <p:nvSpPr>
          <p:cNvPr id="30722" name="Rectangle 2"/>
          <p:cNvSpPr>
            <a:spLocks noGrp="1" noRot="1" noChangeAspect="1" noTextEdit="1"/>
          </p:cNvSpPr>
          <p:nvPr>
            <p:ph type="sldImg"/>
          </p:nvPr>
        </p:nvSpPr>
        <p:spPr>
          <a:xfrm>
            <a:off x="1143000" y="685800"/>
            <a:ext cx="4572000" cy="3429000"/>
          </a:xfrm>
        </p:spPr>
      </p:sp>
      <p:sp>
        <p:nvSpPr>
          <p:cNvPr id="3072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xfrm>
            <a:off x="1150938" y="692150"/>
            <a:ext cx="4556125" cy="3416300"/>
          </a:xfrm>
        </p:spPr>
      </p:sp>
      <p:sp>
        <p:nvSpPr>
          <p:cNvPr id="32770" name="备注占位符 2"/>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
        <p:nvSpPr>
          <p:cNvPr id="32771"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39</a:t>
            </a:fld>
            <a:endParaRPr lang="zh-CN" altLang="en-US" sz="1000" b="0" i="1" dirty="0">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40</a:t>
            </a:fld>
            <a:endParaRPr lang="zh-CN" altLang="en-US" sz="1000" b="0" i="1" dirty="0">
              <a:latin typeface="Arial" panose="020B0604020202020204" pitchFamily="34" charset="0"/>
              <a:ea typeface="宋体" panose="02010600030101010101" pitchFamily="2" charset="-122"/>
            </a:endParaRPr>
          </a:p>
        </p:txBody>
      </p:sp>
      <p:sp>
        <p:nvSpPr>
          <p:cNvPr id="34818" name="Rectangle 2"/>
          <p:cNvSpPr>
            <a:spLocks noGrp="1" noRot="1" noChangeAspect="1" noTextEdit="1"/>
          </p:cNvSpPr>
          <p:nvPr>
            <p:ph type="sldImg"/>
          </p:nvPr>
        </p:nvSpPr>
        <p:spPr>
          <a:xfrm>
            <a:off x="1143000" y="685800"/>
            <a:ext cx="4572000" cy="3429000"/>
          </a:xfrm>
        </p:spPr>
      </p:sp>
      <p:sp>
        <p:nvSpPr>
          <p:cNvPr id="3481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41</a:t>
            </a:fld>
            <a:endParaRPr lang="zh-CN" altLang="en-US" sz="1000" b="0" i="1" dirty="0">
              <a:latin typeface="Arial" panose="020B0604020202020204" pitchFamily="34" charset="0"/>
              <a:ea typeface="宋体" panose="02010600030101010101" pitchFamily="2" charset="-122"/>
            </a:endParaRPr>
          </a:p>
        </p:txBody>
      </p:sp>
      <p:sp>
        <p:nvSpPr>
          <p:cNvPr id="36866" name="Rectangle 2"/>
          <p:cNvSpPr>
            <a:spLocks noGrp="1" noRot="1" noChangeAspect="1" noTextEdit="1"/>
          </p:cNvSpPr>
          <p:nvPr>
            <p:ph type="sldImg"/>
          </p:nvPr>
        </p:nvSpPr>
        <p:spPr>
          <a:xfrm>
            <a:off x="1143000" y="685800"/>
            <a:ext cx="4572000" cy="3429000"/>
          </a:xfrm>
        </p:spPr>
      </p:sp>
      <p:sp>
        <p:nvSpPr>
          <p:cNvPr id="3686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42</a:t>
            </a:fld>
            <a:endParaRPr lang="zh-CN" altLang="en-US" sz="1000" b="0" i="1" dirty="0">
              <a:latin typeface="Arial" panose="020B0604020202020204" pitchFamily="34" charset="0"/>
              <a:ea typeface="宋体" panose="02010600030101010101" pitchFamily="2" charset="-122"/>
            </a:endParaRPr>
          </a:p>
        </p:txBody>
      </p:sp>
      <p:sp>
        <p:nvSpPr>
          <p:cNvPr id="38914" name="Rectangle 2"/>
          <p:cNvSpPr>
            <a:spLocks noGrp="1" noRot="1" noChangeAspect="1" noTextEdit="1"/>
          </p:cNvSpPr>
          <p:nvPr>
            <p:ph type="sldImg"/>
          </p:nvPr>
        </p:nvSpPr>
        <p:spPr>
          <a:xfrm>
            <a:off x="1143000" y="685800"/>
            <a:ext cx="4572000" cy="3429000"/>
          </a:xfrm>
        </p:spPr>
      </p:sp>
      <p:sp>
        <p:nvSpPr>
          <p:cNvPr id="3891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43</a:t>
            </a:fld>
            <a:endParaRPr lang="zh-CN" altLang="en-US" sz="1000" b="0" i="1" dirty="0">
              <a:latin typeface="Arial" panose="020B0604020202020204" pitchFamily="34" charset="0"/>
              <a:ea typeface="宋体" panose="02010600030101010101" pitchFamily="2" charset="-122"/>
            </a:endParaRPr>
          </a:p>
        </p:txBody>
      </p:sp>
      <p:sp>
        <p:nvSpPr>
          <p:cNvPr id="40962" name="Rectangle 2"/>
          <p:cNvSpPr>
            <a:spLocks noGrp="1" noRot="1" noChangeAspect="1" noTextEdit="1"/>
          </p:cNvSpPr>
          <p:nvPr>
            <p:ph type="sldImg"/>
          </p:nvPr>
        </p:nvSpPr>
        <p:spPr>
          <a:xfrm>
            <a:off x="1143000" y="685800"/>
            <a:ext cx="4572000" cy="3429000"/>
          </a:xfrm>
        </p:spPr>
      </p:sp>
      <p:sp>
        <p:nvSpPr>
          <p:cNvPr id="4096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3</a:t>
            </a:fld>
            <a:endParaRPr lang="zh-CN" altLang="en-US" sz="1000" b="0" i="1" dirty="0">
              <a:latin typeface="Arial" panose="020B0604020202020204" pitchFamily="34" charset="0"/>
              <a:ea typeface="宋体" panose="02010600030101010101" pitchFamily="2" charset="-122"/>
            </a:endParaRPr>
          </a:p>
        </p:txBody>
      </p:sp>
      <p:sp>
        <p:nvSpPr>
          <p:cNvPr id="65538" name="Rectangle 2"/>
          <p:cNvSpPr>
            <a:spLocks noGrp="1" noRot="1" noChangeAspect="1" noTextEdit="1"/>
          </p:cNvSpPr>
          <p:nvPr>
            <p:ph type="sldImg"/>
          </p:nvPr>
        </p:nvSpPr>
        <p:spPr>
          <a:xfrm>
            <a:off x="1143000" y="685800"/>
            <a:ext cx="4572000" cy="3429000"/>
          </a:xfrm>
        </p:spPr>
      </p:sp>
      <p:sp>
        <p:nvSpPr>
          <p:cNvPr id="6553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3760893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44</a:t>
            </a:fld>
            <a:endParaRPr lang="zh-CN" altLang="en-US" sz="1000" b="0" i="1" dirty="0">
              <a:latin typeface="Arial" panose="020B0604020202020204" pitchFamily="34" charset="0"/>
              <a:ea typeface="宋体" panose="02010600030101010101" pitchFamily="2" charset="-122"/>
            </a:endParaRPr>
          </a:p>
        </p:txBody>
      </p:sp>
      <p:sp>
        <p:nvSpPr>
          <p:cNvPr id="43010" name="Rectangle 2"/>
          <p:cNvSpPr>
            <a:spLocks noGrp="1" noRot="1" noChangeAspect="1" noTextEdit="1"/>
          </p:cNvSpPr>
          <p:nvPr>
            <p:ph type="sldImg"/>
          </p:nvPr>
        </p:nvSpPr>
        <p:spPr>
          <a:xfrm>
            <a:off x="1143000" y="685800"/>
            <a:ext cx="4572000" cy="3429000"/>
          </a:xfrm>
        </p:spPr>
      </p:sp>
      <p:sp>
        <p:nvSpPr>
          <p:cNvPr id="4301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45</a:t>
            </a:fld>
            <a:endParaRPr lang="zh-CN" altLang="en-US" sz="1000" b="0" i="1" dirty="0">
              <a:latin typeface="Arial" panose="020B0604020202020204" pitchFamily="34" charset="0"/>
              <a:ea typeface="宋体" panose="02010600030101010101" pitchFamily="2" charset="-122"/>
            </a:endParaRPr>
          </a:p>
        </p:txBody>
      </p:sp>
      <p:sp>
        <p:nvSpPr>
          <p:cNvPr id="45058" name="Rectangle 2"/>
          <p:cNvSpPr>
            <a:spLocks noGrp="1" noRot="1" noChangeAspect="1" noTextEdit="1"/>
          </p:cNvSpPr>
          <p:nvPr>
            <p:ph type="sldImg"/>
          </p:nvPr>
        </p:nvSpPr>
        <p:spPr>
          <a:xfrm>
            <a:off x="1143000" y="685800"/>
            <a:ext cx="4572000" cy="3429000"/>
          </a:xfrm>
        </p:spPr>
      </p:sp>
      <p:sp>
        <p:nvSpPr>
          <p:cNvPr id="4505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46</a:t>
            </a:fld>
            <a:endParaRPr lang="zh-CN" altLang="en-US" sz="1000" b="0" i="1" dirty="0">
              <a:latin typeface="Arial" panose="020B0604020202020204" pitchFamily="34" charset="0"/>
              <a:ea typeface="宋体" panose="02010600030101010101" pitchFamily="2" charset="-122"/>
            </a:endParaRPr>
          </a:p>
        </p:txBody>
      </p:sp>
      <p:sp>
        <p:nvSpPr>
          <p:cNvPr id="47106" name="Rectangle 2"/>
          <p:cNvSpPr>
            <a:spLocks noGrp="1" noRot="1" noChangeAspect="1" noTextEdit="1"/>
          </p:cNvSpPr>
          <p:nvPr>
            <p:ph type="sldImg"/>
          </p:nvPr>
        </p:nvSpPr>
        <p:spPr>
          <a:xfrm>
            <a:off x="1143000" y="685800"/>
            <a:ext cx="4572000" cy="3429000"/>
          </a:xfrm>
        </p:spPr>
      </p:sp>
      <p:sp>
        <p:nvSpPr>
          <p:cNvPr id="4710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47</a:t>
            </a:fld>
            <a:endParaRPr lang="zh-CN" altLang="en-US" sz="1000" b="0" i="1" dirty="0">
              <a:latin typeface="Arial" panose="020B0604020202020204" pitchFamily="34" charset="0"/>
              <a:ea typeface="宋体" panose="02010600030101010101" pitchFamily="2" charset="-122"/>
            </a:endParaRPr>
          </a:p>
        </p:txBody>
      </p:sp>
      <p:sp>
        <p:nvSpPr>
          <p:cNvPr id="49154" name="Rectangle 2"/>
          <p:cNvSpPr>
            <a:spLocks noGrp="1" noRot="1" noChangeAspect="1" noTextEdit="1"/>
          </p:cNvSpPr>
          <p:nvPr>
            <p:ph type="sldImg"/>
          </p:nvPr>
        </p:nvSpPr>
        <p:spPr>
          <a:xfrm>
            <a:off x="1143000" y="685800"/>
            <a:ext cx="4572000" cy="3429000"/>
          </a:xfrm>
        </p:spPr>
      </p:sp>
      <p:sp>
        <p:nvSpPr>
          <p:cNvPr id="4915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48</a:t>
            </a:fld>
            <a:endParaRPr lang="zh-CN" altLang="en-US" sz="1000" b="0" i="1" dirty="0">
              <a:latin typeface="Arial" panose="020B0604020202020204" pitchFamily="34" charset="0"/>
              <a:ea typeface="宋体" panose="02010600030101010101" pitchFamily="2" charset="-122"/>
            </a:endParaRPr>
          </a:p>
        </p:txBody>
      </p:sp>
      <p:sp>
        <p:nvSpPr>
          <p:cNvPr id="51202" name="Rectangle 2"/>
          <p:cNvSpPr>
            <a:spLocks noGrp="1" noRot="1" noChangeAspect="1" noTextEdit="1"/>
          </p:cNvSpPr>
          <p:nvPr>
            <p:ph type="sldImg"/>
          </p:nvPr>
        </p:nvSpPr>
        <p:spPr>
          <a:xfrm>
            <a:off x="1143000" y="685800"/>
            <a:ext cx="4572000" cy="3429000"/>
          </a:xfrm>
        </p:spPr>
      </p:sp>
      <p:sp>
        <p:nvSpPr>
          <p:cNvPr id="5120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49</a:t>
            </a:fld>
            <a:endParaRPr lang="zh-CN" altLang="en-US" sz="1000" b="0" i="1" dirty="0">
              <a:latin typeface="Arial" panose="020B0604020202020204" pitchFamily="34" charset="0"/>
              <a:ea typeface="宋体" panose="02010600030101010101" pitchFamily="2" charset="-122"/>
            </a:endParaRPr>
          </a:p>
        </p:txBody>
      </p:sp>
      <p:sp>
        <p:nvSpPr>
          <p:cNvPr id="53250" name="Rectangle 2"/>
          <p:cNvSpPr>
            <a:spLocks noGrp="1" noRot="1" noChangeAspect="1" noTextEdit="1"/>
          </p:cNvSpPr>
          <p:nvPr>
            <p:ph type="sldImg"/>
          </p:nvPr>
        </p:nvSpPr>
        <p:spPr>
          <a:xfrm>
            <a:off x="1143000" y="685800"/>
            <a:ext cx="4572000" cy="3429000"/>
          </a:xfrm>
        </p:spPr>
      </p:sp>
      <p:sp>
        <p:nvSpPr>
          <p:cNvPr id="5325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50</a:t>
            </a:fld>
            <a:endParaRPr lang="zh-CN" altLang="en-US" sz="1000" b="0" i="1" dirty="0">
              <a:latin typeface="Arial" panose="020B0604020202020204" pitchFamily="34" charset="0"/>
              <a:ea typeface="宋体" panose="02010600030101010101" pitchFamily="2" charset="-122"/>
            </a:endParaRPr>
          </a:p>
        </p:txBody>
      </p:sp>
      <p:sp>
        <p:nvSpPr>
          <p:cNvPr id="55298" name="Rectangle 2"/>
          <p:cNvSpPr>
            <a:spLocks noGrp="1" noRot="1" noChangeAspect="1" noTextEdit="1"/>
          </p:cNvSpPr>
          <p:nvPr>
            <p:ph type="sldImg"/>
          </p:nvPr>
        </p:nvSpPr>
        <p:spPr>
          <a:xfrm>
            <a:off x="1143000" y="685800"/>
            <a:ext cx="4572000" cy="3429000"/>
          </a:xfrm>
        </p:spPr>
      </p:sp>
      <p:sp>
        <p:nvSpPr>
          <p:cNvPr id="5529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51</a:t>
            </a:fld>
            <a:endParaRPr lang="zh-CN" altLang="en-US" sz="1000" b="0" i="1" dirty="0">
              <a:latin typeface="Arial" panose="020B0604020202020204" pitchFamily="34" charset="0"/>
              <a:ea typeface="宋体" panose="02010600030101010101" pitchFamily="2" charset="-122"/>
            </a:endParaRPr>
          </a:p>
        </p:txBody>
      </p:sp>
      <p:sp>
        <p:nvSpPr>
          <p:cNvPr id="57346" name="Rectangle 2"/>
          <p:cNvSpPr>
            <a:spLocks noGrp="1" noRot="1" noChangeAspect="1" noTextEdit="1"/>
          </p:cNvSpPr>
          <p:nvPr>
            <p:ph type="sldImg"/>
          </p:nvPr>
        </p:nvSpPr>
        <p:spPr>
          <a:xfrm>
            <a:off x="1143000" y="685800"/>
            <a:ext cx="4572000" cy="3429000"/>
          </a:xfrm>
        </p:spPr>
      </p:sp>
      <p:sp>
        <p:nvSpPr>
          <p:cNvPr id="5734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52</a:t>
            </a:fld>
            <a:endParaRPr lang="zh-CN" altLang="en-US" sz="1000" b="0" i="1" dirty="0">
              <a:latin typeface="Arial" panose="020B0604020202020204" pitchFamily="34" charset="0"/>
              <a:ea typeface="宋体" panose="02010600030101010101" pitchFamily="2" charset="-122"/>
            </a:endParaRPr>
          </a:p>
        </p:txBody>
      </p:sp>
      <p:sp>
        <p:nvSpPr>
          <p:cNvPr id="59394" name="Rectangle 2"/>
          <p:cNvSpPr>
            <a:spLocks noGrp="1" noRot="1" noChangeAspect="1" noTextEdit="1"/>
          </p:cNvSpPr>
          <p:nvPr>
            <p:ph type="sldImg"/>
          </p:nvPr>
        </p:nvSpPr>
        <p:spPr>
          <a:xfrm>
            <a:off x="1143000" y="685800"/>
            <a:ext cx="4572000" cy="3429000"/>
          </a:xfrm>
        </p:spPr>
      </p:sp>
      <p:sp>
        <p:nvSpPr>
          <p:cNvPr id="5939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53</a:t>
            </a:fld>
            <a:endParaRPr lang="zh-CN" altLang="en-US" sz="1000" b="0" i="1" dirty="0">
              <a:latin typeface="Arial" panose="020B0604020202020204" pitchFamily="34" charset="0"/>
              <a:ea typeface="宋体" panose="02010600030101010101" pitchFamily="2" charset="-122"/>
            </a:endParaRPr>
          </a:p>
        </p:txBody>
      </p:sp>
      <p:sp>
        <p:nvSpPr>
          <p:cNvPr id="61442" name="Rectangle 2"/>
          <p:cNvSpPr>
            <a:spLocks noGrp="1" noRot="1" noChangeAspect="1" noTextEdit="1"/>
          </p:cNvSpPr>
          <p:nvPr>
            <p:ph type="sldImg"/>
          </p:nvPr>
        </p:nvSpPr>
        <p:spPr>
          <a:xfrm>
            <a:off x="1143000" y="685800"/>
            <a:ext cx="4572000" cy="3429000"/>
          </a:xfrm>
        </p:spPr>
      </p:sp>
      <p:sp>
        <p:nvSpPr>
          <p:cNvPr id="6144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4</a:t>
            </a:fld>
            <a:endParaRPr lang="zh-CN" altLang="en-US" sz="1000" b="0" i="1" dirty="0">
              <a:latin typeface="Arial" panose="020B0604020202020204" pitchFamily="34" charset="0"/>
              <a:ea typeface="宋体" panose="02010600030101010101" pitchFamily="2" charset="-122"/>
            </a:endParaRPr>
          </a:p>
        </p:txBody>
      </p:sp>
      <p:sp>
        <p:nvSpPr>
          <p:cNvPr id="90114" name="Rectangle 2"/>
          <p:cNvSpPr>
            <a:spLocks noGrp="1" noRot="1" noChangeAspect="1" noTextEdit="1"/>
          </p:cNvSpPr>
          <p:nvPr>
            <p:ph type="sldImg"/>
          </p:nvPr>
        </p:nvSpPr>
        <p:spPr>
          <a:xfrm>
            <a:off x="1143000" y="685800"/>
            <a:ext cx="4572000" cy="3429000"/>
          </a:xfrm>
        </p:spPr>
      </p:sp>
      <p:sp>
        <p:nvSpPr>
          <p:cNvPr id="90115" name="Rectangle 3"/>
          <p:cNvSpPr>
            <a:spLocks noGrp="1"/>
          </p:cNvSpPr>
          <p:nvPr>
            <p:ph type="body"/>
          </p:nvPr>
        </p:nvSpPr>
        <p:spPr/>
        <p:txBody>
          <a:bodyPr wrap="square" lIns="92075" tIns="46038" rIns="92075" bIns="46038" anchor="t" anchorCtr="0"/>
          <a:lstStyle/>
          <a:p>
            <a:pPr lvl="0"/>
            <a:r>
              <a:rPr lang="zh-CN" altLang="en-US">
                <a:ea typeface="宋体" panose="02010600030101010101" pitchFamily="2" charset="-122"/>
              </a:rPr>
              <a:t>https://blog.csdn.net/sinat_21591675/article/details/86521190?depth_1-utm_source=distribute.pc_relevant.none-task&amp;utm_source=distribute.pc_relevant.none-task</a:t>
            </a:r>
          </a:p>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42030166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54</a:t>
            </a:fld>
            <a:endParaRPr lang="zh-CN" altLang="en-US" sz="1000" b="0" i="1" dirty="0">
              <a:latin typeface="Arial" panose="020B0604020202020204" pitchFamily="34" charset="0"/>
              <a:ea typeface="宋体" panose="02010600030101010101" pitchFamily="2" charset="-122"/>
            </a:endParaRPr>
          </a:p>
        </p:txBody>
      </p:sp>
      <p:sp>
        <p:nvSpPr>
          <p:cNvPr id="63490" name="Rectangle 2"/>
          <p:cNvSpPr>
            <a:spLocks noGrp="1" noRot="1" noChangeAspect="1" noTextEdit="1"/>
          </p:cNvSpPr>
          <p:nvPr>
            <p:ph type="sldImg"/>
          </p:nvPr>
        </p:nvSpPr>
        <p:spPr>
          <a:xfrm>
            <a:off x="1143000" y="685800"/>
            <a:ext cx="4572000" cy="3429000"/>
          </a:xfrm>
        </p:spPr>
      </p:sp>
      <p:sp>
        <p:nvSpPr>
          <p:cNvPr id="6349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55</a:t>
            </a:fld>
            <a:endParaRPr lang="zh-CN" altLang="en-US" sz="1000" b="0" i="1" dirty="0">
              <a:latin typeface="Arial" panose="020B0604020202020204" pitchFamily="34" charset="0"/>
              <a:ea typeface="宋体" panose="02010600030101010101" pitchFamily="2" charset="-122"/>
            </a:endParaRPr>
          </a:p>
        </p:txBody>
      </p:sp>
      <p:sp>
        <p:nvSpPr>
          <p:cNvPr id="65538" name="Rectangle 2"/>
          <p:cNvSpPr>
            <a:spLocks noGrp="1" noRot="1" noChangeAspect="1" noTextEdit="1"/>
          </p:cNvSpPr>
          <p:nvPr>
            <p:ph type="sldImg"/>
          </p:nvPr>
        </p:nvSpPr>
        <p:spPr>
          <a:xfrm>
            <a:off x="1143000" y="685800"/>
            <a:ext cx="4572000" cy="3429000"/>
          </a:xfrm>
        </p:spPr>
      </p:sp>
      <p:sp>
        <p:nvSpPr>
          <p:cNvPr id="6553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56</a:t>
            </a:fld>
            <a:endParaRPr lang="zh-CN" altLang="en-US" sz="1000" b="0" i="1" dirty="0">
              <a:latin typeface="Arial" panose="020B0604020202020204" pitchFamily="34" charset="0"/>
              <a:ea typeface="宋体" panose="02010600030101010101" pitchFamily="2" charset="-122"/>
            </a:endParaRPr>
          </a:p>
        </p:txBody>
      </p:sp>
      <p:sp>
        <p:nvSpPr>
          <p:cNvPr id="67586" name="Rectangle 2"/>
          <p:cNvSpPr>
            <a:spLocks noGrp="1" noRot="1" noChangeAspect="1" noTextEdit="1"/>
          </p:cNvSpPr>
          <p:nvPr>
            <p:ph type="sldImg"/>
          </p:nvPr>
        </p:nvSpPr>
        <p:spPr>
          <a:xfrm>
            <a:off x="1143000" y="685800"/>
            <a:ext cx="4572000" cy="3429000"/>
          </a:xfrm>
        </p:spPr>
      </p:sp>
      <p:sp>
        <p:nvSpPr>
          <p:cNvPr id="6758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58</a:t>
            </a:fld>
            <a:endParaRPr lang="zh-CN" altLang="en-US" sz="1000" b="0" i="1" dirty="0">
              <a:latin typeface="Arial" panose="020B0604020202020204" pitchFamily="34" charset="0"/>
              <a:ea typeface="宋体" panose="02010600030101010101" pitchFamily="2" charset="-122"/>
            </a:endParaRPr>
          </a:p>
        </p:txBody>
      </p:sp>
      <p:sp>
        <p:nvSpPr>
          <p:cNvPr id="70658" name="Rectangle 2"/>
          <p:cNvSpPr>
            <a:spLocks noGrp="1" noRot="1" noChangeAspect="1" noTextEdit="1"/>
          </p:cNvSpPr>
          <p:nvPr>
            <p:ph type="sldImg"/>
          </p:nvPr>
        </p:nvSpPr>
        <p:spPr>
          <a:xfrm>
            <a:off x="1143000" y="685800"/>
            <a:ext cx="4572000" cy="3429000"/>
          </a:xfrm>
        </p:spPr>
      </p:sp>
      <p:sp>
        <p:nvSpPr>
          <p:cNvPr id="7065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59</a:t>
            </a:fld>
            <a:endParaRPr lang="zh-CN" altLang="en-US" sz="1000" b="0" i="1" dirty="0">
              <a:latin typeface="Arial" panose="020B0604020202020204" pitchFamily="34" charset="0"/>
              <a:ea typeface="宋体" panose="02010600030101010101" pitchFamily="2" charset="-122"/>
            </a:endParaRPr>
          </a:p>
        </p:txBody>
      </p:sp>
      <p:sp>
        <p:nvSpPr>
          <p:cNvPr id="72706" name="Rectangle 2"/>
          <p:cNvSpPr>
            <a:spLocks noGrp="1" noRot="1" noChangeAspect="1" noTextEdit="1"/>
          </p:cNvSpPr>
          <p:nvPr>
            <p:ph type="sldImg"/>
          </p:nvPr>
        </p:nvSpPr>
        <p:spPr>
          <a:xfrm>
            <a:off x="1143000" y="685800"/>
            <a:ext cx="4572000" cy="3429000"/>
          </a:xfrm>
        </p:spPr>
      </p:sp>
      <p:sp>
        <p:nvSpPr>
          <p:cNvPr id="7270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60</a:t>
            </a:fld>
            <a:endParaRPr lang="zh-CN" altLang="en-US" sz="1000" b="0" i="1" dirty="0">
              <a:latin typeface="Arial" panose="020B0604020202020204" pitchFamily="34" charset="0"/>
              <a:ea typeface="宋体" panose="02010600030101010101" pitchFamily="2" charset="-122"/>
            </a:endParaRPr>
          </a:p>
        </p:txBody>
      </p:sp>
      <p:sp>
        <p:nvSpPr>
          <p:cNvPr id="74754" name="Rectangle 2"/>
          <p:cNvSpPr>
            <a:spLocks noGrp="1" noRot="1" noChangeAspect="1" noTextEdit="1"/>
          </p:cNvSpPr>
          <p:nvPr>
            <p:ph type="sldImg"/>
          </p:nvPr>
        </p:nvSpPr>
        <p:spPr>
          <a:xfrm>
            <a:off x="1143000" y="685800"/>
            <a:ext cx="4572000" cy="3429000"/>
          </a:xfrm>
        </p:spPr>
      </p:sp>
      <p:sp>
        <p:nvSpPr>
          <p:cNvPr id="7475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69</a:t>
            </a:fld>
            <a:endParaRPr lang="zh-CN" altLang="en-US" sz="1000" b="0" i="1" dirty="0">
              <a:latin typeface="Arial" panose="020B0604020202020204" pitchFamily="34" charset="0"/>
              <a:ea typeface="宋体" panose="02010600030101010101" pitchFamily="2" charset="-122"/>
            </a:endParaRPr>
          </a:p>
        </p:txBody>
      </p:sp>
      <p:sp>
        <p:nvSpPr>
          <p:cNvPr id="86018" name="Rectangle 2"/>
          <p:cNvSpPr>
            <a:spLocks noGrp="1" noRot="1" noChangeAspect="1" noTextEdit="1"/>
          </p:cNvSpPr>
          <p:nvPr>
            <p:ph type="sldImg"/>
          </p:nvPr>
        </p:nvSpPr>
        <p:spPr>
          <a:xfrm>
            <a:off x="1143000" y="685800"/>
            <a:ext cx="4572000" cy="3429000"/>
          </a:xfrm>
        </p:spPr>
      </p:sp>
      <p:sp>
        <p:nvSpPr>
          <p:cNvPr id="8601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70</a:t>
            </a:fld>
            <a:endParaRPr lang="zh-CN" altLang="en-US" sz="1000" b="0" i="1" dirty="0">
              <a:latin typeface="Arial" panose="020B0604020202020204" pitchFamily="34" charset="0"/>
              <a:ea typeface="宋体" panose="02010600030101010101" pitchFamily="2" charset="-122"/>
            </a:endParaRPr>
          </a:p>
        </p:txBody>
      </p:sp>
      <p:sp>
        <p:nvSpPr>
          <p:cNvPr id="88066" name="Rectangle 2"/>
          <p:cNvSpPr>
            <a:spLocks noGrp="1" noRot="1" noChangeAspect="1" noTextEdit="1"/>
          </p:cNvSpPr>
          <p:nvPr>
            <p:ph type="sldImg"/>
          </p:nvPr>
        </p:nvSpPr>
        <p:spPr>
          <a:xfrm>
            <a:off x="1143000" y="685800"/>
            <a:ext cx="4572000" cy="3429000"/>
          </a:xfrm>
        </p:spPr>
      </p:sp>
      <p:sp>
        <p:nvSpPr>
          <p:cNvPr id="8806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72</a:t>
            </a:fld>
            <a:endParaRPr lang="zh-CN" altLang="en-US" sz="1000" b="0" i="1" dirty="0">
              <a:latin typeface="Arial" panose="020B0604020202020204" pitchFamily="34" charset="0"/>
              <a:ea typeface="宋体" panose="02010600030101010101" pitchFamily="2" charset="-122"/>
            </a:endParaRPr>
          </a:p>
        </p:txBody>
      </p:sp>
      <p:sp>
        <p:nvSpPr>
          <p:cNvPr id="90114" name="Rectangle 2"/>
          <p:cNvSpPr>
            <a:spLocks noGrp="1" noRot="1" noChangeAspect="1" noTextEdit="1"/>
          </p:cNvSpPr>
          <p:nvPr>
            <p:ph type="sldImg"/>
          </p:nvPr>
        </p:nvSpPr>
        <p:spPr>
          <a:xfrm>
            <a:off x="1143000" y="685800"/>
            <a:ext cx="4572000" cy="3429000"/>
          </a:xfrm>
        </p:spPr>
      </p:sp>
      <p:sp>
        <p:nvSpPr>
          <p:cNvPr id="90115" name="Rectangle 3"/>
          <p:cNvSpPr>
            <a:spLocks noGrp="1"/>
          </p:cNvSpPr>
          <p:nvPr>
            <p:ph type="body"/>
          </p:nvPr>
        </p:nvSpPr>
        <p:spPr/>
        <p:txBody>
          <a:bodyPr wrap="square" lIns="92075" tIns="46038" rIns="92075" bIns="46038" anchor="t" anchorCtr="0"/>
          <a:lstStyle/>
          <a:p>
            <a:pPr lvl="0"/>
            <a:r>
              <a:rPr lang="zh-CN" altLang="en-US">
                <a:ea typeface="宋体" panose="02010600030101010101" pitchFamily="2" charset="-122"/>
              </a:rPr>
              <a:t>https://blog.csdn.net/sinat_21591675/article/details/86521190?depth_1-utm_source=distribute.pc_relevant.none-task&amp;utm_source=distribute.pc_relevant.none-task</a:t>
            </a:r>
          </a:p>
          <a:p>
            <a:pPr lvl="0"/>
            <a:endParaRPr lang="zh-CN" altLang="en-US" dirty="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noTextEdit="1"/>
          </p:cNvSpPr>
          <p:nvPr>
            <p:ph type="sldImg"/>
          </p:nvPr>
        </p:nvSpPr>
        <p:spPr/>
      </p:sp>
      <p:sp>
        <p:nvSpPr>
          <p:cNvPr id="105474" name="文本占位符 2"/>
          <p:cNvSpPr>
            <a:spLocks noGrp="1"/>
          </p:cNvSpPr>
          <p:nvPr>
            <p:ph type="body"/>
          </p:nvPr>
        </p:nvSpPr>
        <p:spPr/>
        <p:txBody>
          <a:bodyPr wrap="square" lIns="92075" tIns="46038" rIns="92075" bIns="46038" anchor="t" anchorCtr="0"/>
          <a:lstStyle/>
          <a:p>
            <a:pPr lvl="0"/>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5</a:t>
            </a:fld>
            <a:endParaRPr lang="zh-CN" altLang="en-US" sz="1000" b="0" i="1" dirty="0">
              <a:latin typeface="Arial" panose="020B0604020202020204" pitchFamily="34" charset="0"/>
              <a:ea typeface="宋体" panose="02010600030101010101" pitchFamily="2" charset="-122"/>
            </a:endParaRPr>
          </a:p>
        </p:txBody>
      </p:sp>
      <p:sp>
        <p:nvSpPr>
          <p:cNvPr id="12290" name="Rectangle 2"/>
          <p:cNvSpPr>
            <a:spLocks noGrp="1" noRot="1" noChangeAspect="1" noTextEdit="1"/>
          </p:cNvSpPr>
          <p:nvPr>
            <p:ph type="sldImg"/>
          </p:nvPr>
        </p:nvSpPr>
        <p:spPr>
          <a:xfrm>
            <a:off x="1143000" y="685800"/>
            <a:ext cx="4572000" cy="3429000"/>
          </a:xfrm>
        </p:spPr>
      </p:sp>
      <p:sp>
        <p:nvSpPr>
          <p:cNvPr id="12291"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noTextEdit="1"/>
          </p:cNvSpPr>
          <p:nvPr>
            <p:ph type="sldImg"/>
          </p:nvPr>
        </p:nvSpPr>
        <p:spPr/>
      </p:sp>
      <p:sp>
        <p:nvSpPr>
          <p:cNvPr id="103426" name="文本占位符 2"/>
          <p:cNvSpPr>
            <a:spLocks noGrp="1"/>
          </p:cNvSpPr>
          <p:nvPr>
            <p:ph type="body"/>
          </p:nvPr>
        </p:nvSpPr>
        <p:spPr/>
        <p:txBody>
          <a:bodyPr wrap="square" lIns="92075" tIns="46038" rIns="92075" bIns="46038" anchor="t" anchorCtr="0"/>
          <a:lstStyle/>
          <a:p>
            <a:pPr lvl="0"/>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6</a:t>
            </a:fld>
            <a:endParaRPr lang="zh-CN" altLang="en-US" sz="1000" b="0" i="1" dirty="0">
              <a:latin typeface="Arial" panose="020B0604020202020204" pitchFamily="34" charset="0"/>
              <a:ea typeface="宋体" panose="02010600030101010101" pitchFamily="2" charset="-122"/>
            </a:endParaRPr>
          </a:p>
        </p:txBody>
      </p:sp>
      <p:sp>
        <p:nvSpPr>
          <p:cNvPr id="14338" name="Rectangle 2"/>
          <p:cNvSpPr>
            <a:spLocks noGrp="1" noRot="1" noChangeAspect="1" noTextEdit="1"/>
          </p:cNvSpPr>
          <p:nvPr>
            <p:ph type="sldImg"/>
          </p:nvPr>
        </p:nvSpPr>
        <p:spPr>
          <a:xfrm>
            <a:off x="1143000" y="685800"/>
            <a:ext cx="4572000" cy="3429000"/>
          </a:xfrm>
        </p:spPr>
      </p:sp>
      <p:sp>
        <p:nvSpPr>
          <p:cNvPr id="14339"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7</a:t>
            </a:fld>
            <a:endParaRPr lang="zh-CN" altLang="en-US" sz="1000" b="0" i="1" dirty="0">
              <a:latin typeface="Arial" panose="020B0604020202020204" pitchFamily="34" charset="0"/>
              <a:ea typeface="宋体" panose="02010600030101010101" pitchFamily="2" charset="-122"/>
            </a:endParaRPr>
          </a:p>
        </p:txBody>
      </p:sp>
      <p:sp>
        <p:nvSpPr>
          <p:cNvPr id="16386" name="Rectangle 2"/>
          <p:cNvSpPr>
            <a:spLocks noGrp="1" noRot="1" noChangeAspect="1" noTextEdit="1"/>
          </p:cNvSpPr>
          <p:nvPr>
            <p:ph type="sldImg"/>
          </p:nvPr>
        </p:nvSpPr>
        <p:spPr>
          <a:xfrm>
            <a:off x="1143000" y="685800"/>
            <a:ext cx="4572000" cy="3429000"/>
          </a:xfrm>
        </p:spPr>
      </p:sp>
      <p:sp>
        <p:nvSpPr>
          <p:cNvPr id="16387"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8</a:t>
            </a:fld>
            <a:endParaRPr lang="zh-CN" altLang="en-US" sz="1000" b="0" i="1" dirty="0">
              <a:latin typeface="Arial" panose="020B0604020202020204" pitchFamily="34" charset="0"/>
              <a:ea typeface="宋体" panose="02010600030101010101" pitchFamily="2" charset="-122"/>
            </a:endParaRPr>
          </a:p>
        </p:txBody>
      </p:sp>
      <p:sp>
        <p:nvSpPr>
          <p:cNvPr id="18434" name="Rectangle 2"/>
          <p:cNvSpPr>
            <a:spLocks noGrp="1" noRot="1" noChangeAspect="1" noTextEdit="1"/>
          </p:cNvSpPr>
          <p:nvPr>
            <p:ph type="sldImg"/>
          </p:nvPr>
        </p:nvSpPr>
        <p:spPr>
          <a:xfrm>
            <a:off x="1143000" y="685800"/>
            <a:ext cx="4572000" cy="3429000"/>
          </a:xfrm>
        </p:spPr>
      </p:sp>
      <p:sp>
        <p:nvSpPr>
          <p:cNvPr id="18435"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19050" tIns="0" rIns="19050" bIns="0" anchor="b" anchorCtr="0"/>
          <a:lstStyle/>
          <a:p>
            <a:pPr lvl="0">
              <a:spcBef>
                <a:spcPct val="0"/>
              </a:spcBef>
              <a:buFontTx/>
              <a:buNone/>
            </a:pPr>
            <a:fld id="{9A0DB2DC-4C9A-4742-B13C-FB6460FD3503}" type="slidenum">
              <a:rPr lang="zh-CN" altLang="en-US" sz="1000" b="0" i="1" dirty="0">
                <a:latin typeface="Arial" panose="020B0604020202020204" pitchFamily="34" charset="0"/>
                <a:ea typeface="宋体" panose="02010600030101010101" pitchFamily="2" charset="-122"/>
              </a:rPr>
              <a:t>9</a:t>
            </a:fld>
            <a:endParaRPr lang="zh-CN" altLang="en-US" sz="1000" b="0" i="1" dirty="0">
              <a:latin typeface="Arial" panose="020B0604020202020204" pitchFamily="34" charset="0"/>
              <a:ea typeface="宋体" panose="02010600030101010101" pitchFamily="2" charset="-122"/>
            </a:endParaRPr>
          </a:p>
        </p:txBody>
      </p:sp>
      <p:sp>
        <p:nvSpPr>
          <p:cNvPr id="20482" name="Rectangle 2"/>
          <p:cNvSpPr>
            <a:spLocks noGrp="1" noRot="1" noChangeAspect="1" noTextEdit="1"/>
          </p:cNvSpPr>
          <p:nvPr>
            <p:ph type="sldImg"/>
          </p:nvPr>
        </p:nvSpPr>
        <p:spPr>
          <a:xfrm>
            <a:off x="1143000" y="685800"/>
            <a:ext cx="4572000" cy="3429000"/>
          </a:xfrm>
        </p:spPr>
      </p:sp>
      <p:sp>
        <p:nvSpPr>
          <p:cNvPr id="20483" name="Rectangle 3"/>
          <p:cNvSpPr>
            <a:spLocks noGrp="1"/>
          </p:cNvSpPr>
          <p:nvPr>
            <p:ph type="body"/>
          </p:nvPr>
        </p:nvSpPr>
        <p:spPr/>
        <p:txBody>
          <a:bodyPr wrap="square" lIns="92075" tIns="46038" rIns="92075" bIns="46038" anchor="t" anchorCtr="0"/>
          <a:lstStyle/>
          <a:p>
            <a:pPr lvl="0"/>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Group 9"/>
          <p:cNvGrpSpPr/>
          <p:nvPr/>
        </p:nvGrpSpPr>
        <p:grpSpPr>
          <a:xfrm>
            <a:off x="4763" y="3276600"/>
            <a:ext cx="9137650" cy="152400"/>
            <a:chOff x="3" y="2064"/>
            <a:chExt cx="5756" cy="96"/>
          </a:xfrm>
        </p:grpSpPr>
        <p:sp>
          <p:nvSpPr>
            <p:cNvPr id="8" name="Rectangle 7"/>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9" name="Rectangle 8"/>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ln>
        </p:spPr>
        <p:txBody>
          <a:bodyPr vert="horz" wrap="square" lIns="92075" tIns="46038" rIns="92075" bIns="46038" numCol="1" anchor="b" anchorCtr="0" compatLnSpc="1"/>
          <a:lstStyle>
            <a:lvl1pPr>
              <a:defRPr/>
            </a:lvl1pPr>
          </a:lstStyle>
          <a:p>
            <a:pPr fontAlgn="base"/>
            <a:r>
              <a:rPr lang="en-US" altLang="zh-CN" strike="noStrike" noProof="1"/>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ln>
        </p:spPr>
        <p:txBody>
          <a:bodyPr vert="horz" wrap="square" lIns="92075" tIns="46038" rIns="92075" bIns="46038" numCol="1" anchor="t" anchorCtr="0" compatLnSpc="1"/>
          <a:lstStyle>
            <a:lvl1pPr marL="0" indent="0" algn="ctr">
              <a:buFont typeface="Monotype Sorts" pitchFamily="2" charset="2"/>
              <a:buNone/>
              <a:defRPr/>
            </a:lvl1pPr>
          </a:lstStyle>
          <a:p>
            <a:pPr fontAlgn="base"/>
            <a:r>
              <a:rPr lang="en-US" altLang="zh-CN" strike="noStrike" noProof="1"/>
              <a:t>Click to edit Master subtitle style</a:t>
            </a:r>
          </a:p>
        </p:txBody>
      </p:sp>
      <p:sp>
        <p:nvSpPr>
          <p:cNvPr id="10" name="Rectangle 4"/>
          <p:cNvSpPr>
            <a:spLocks noGrp="1" noChangeArrowheads="1"/>
          </p:cNvSpPr>
          <p:nvPr>
            <p:ph type="dt" sz="quarter" idx="2"/>
          </p:nvPr>
        </p:nvSpPr>
        <p:spPr bwMode="auto">
          <a:xfrm>
            <a:off x="685800" y="6248400"/>
            <a:ext cx="1905000" cy="457200"/>
          </a:xfrm>
          <a:prstGeom prst="rect">
            <a:avLst/>
          </a:prstGeom>
          <a:ln>
            <a:miter lim="800000"/>
          </a:ln>
        </p:spPr>
        <p:txBody>
          <a:bodyPr vert="horz" wrap="none" lIns="92075" tIns="46038" rIns="92075" bIns="46038" numCol="1" anchor="ctr" anchorCtr="0" compatLnSpc="1"/>
          <a:lstStyle>
            <a:lvl1pPr algn="l">
              <a:spcBef>
                <a:spcPct val="0"/>
              </a:spcBef>
              <a:buFontTx/>
              <a:buNone/>
              <a:defRPr sz="1400" b="0">
                <a:latin typeface="+mn-lt"/>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none" lIns="92075" tIns="46038" rIns="92075" bIns="46038" numCol="1" anchor="ctr" anchorCtr="0" compatLnSpc="1"/>
          <a:lstStyle>
            <a:lvl1pPr algn="ctr">
              <a:spcBef>
                <a:spcPct val="0"/>
              </a:spcBef>
              <a:buFontTx/>
              <a:buNone/>
              <a:defRPr sz="1400" b="0">
                <a:latin typeface="+mn-lt"/>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none" lIns="92075" tIns="46038" rIns="92075" bIns="46038" numCol="1" anchor="ctr" anchorCtr="0" compatLnSpc="1"/>
          <a:lstStyle/>
          <a:p>
            <a:pPr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561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5122" name="Group 9"/>
          <p:cNvGrpSpPr/>
          <p:nvPr/>
        </p:nvGrpSpPr>
        <p:grpSpPr>
          <a:xfrm>
            <a:off x="4763" y="3276600"/>
            <a:ext cx="9137650" cy="152400"/>
            <a:chOff x="3" y="2064"/>
            <a:chExt cx="5756" cy="96"/>
          </a:xfrm>
        </p:grpSpPr>
        <p:sp>
          <p:nvSpPr>
            <p:cNvPr id="8" name="Rectangle 7"/>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9" name="Rectangle 8"/>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ln>
        </p:spPr>
        <p:txBody>
          <a:bodyPr vert="horz" wrap="square" lIns="92075" tIns="46038" rIns="92075" bIns="46038" numCol="1" anchor="b" anchorCtr="0" compatLnSpc="1"/>
          <a:lstStyle>
            <a:lvl1pPr>
              <a:defRPr/>
            </a:lvl1pPr>
          </a:lstStyle>
          <a:p>
            <a:pPr fontAlgn="base"/>
            <a:r>
              <a:rPr lang="en-US" altLang="zh-CN" strike="noStrike" noProof="1"/>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ln>
        </p:spPr>
        <p:txBody>
          <a:bodyPr vert="horz" wrap="square" lIns="92075" tIns="46038" rIns="92075" bIns="46038" numCol="1" anchor="t" anchorCtr="0" compatLnSpc="1"/>
          <a:lstStyle>
            <a:lvl1pPr marL="0" indent="0" algn="ctr">
              <a:buFont typeface="Monotype Sorts" pitchFamily="2" charset="2"/>
              <a:buNone/>
              <a:defRPr/>
            </a:lvl1pPr>
          </a:lstStyle>
          <a:p>
            <a:pPr fontAlgn="base"/>
            <a:r>
              <a:rPr lang="en-US" altLang="zh-CN" strike="noStrike" noProof="1"/>
              <a:t>Click to edit Master subtitle style</a:t>
            </a:r>
          </a:p>
        </p:txBody>
      </p:sp>
      <p:sp>
        <p:nvSpPr>
          <p:cNvPr id="10" name="Rectangle 4"/>
          <p:cNvSpPr>
            <a:spLocks noGrp="1" noChangeArrowheads="1"/>
          </p:cNvSpPr>
          <p:nvPr>
            <p:ph type="dt" sz="quarter" idx="2"/>
          </p:nvPr>
        </p:nvSpPr>
        <p:spPr bwMode="auto">
          <a:xfrm>
            <a:off x="685800" y="6248400"/>
            <a:ext cx="1905000" cy="457200"/>
          </a:xfrm>
          <a:prstGeom prst="rect">
            <a:avLst/>
          </a:prstGeom>
          <a:ln>
            <a:miter lim="800000"/>
          </a:ln>
        </p:spPr>
        <p:txBody>
          <a:bodyPr vert="horz" wrap="none" lIns="92075" tIns="46038" rIns="92075" bIns="46038" numCol="1" anchor="ctr" anchorCtr="0" compatLnSpc="1"/>
          <a:lstStyle>
            <a:lvl1pPr algn="l">
              <a:spcBef>
                <a:spcPct val="0"/>
              </a:spcBef>
              <a:buFontTx/>
              <a:buNone/>
              <a:defRPr sz="1400" b="0">
                <a:latin typeface="+mn-lt"/>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none" lIns="92075" tIns="46038" rIns="92075" bIns="46038" numCol="1" anchor="ctr" anchorCtr="0" compatLnSpc="1"/>
          <a:lstStyle>
            <a:lvl1pPr algn="ctr">
              <a:spcBef>
                <a:spcPct val="0"/>
              </a:spcBef>
              <a:buFontTx/>
              <a:buNone/>
              <a:defRPr sz="1400" b="0">
                <a:latin typeface="+mn-lt"/>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none" lIns="92075" tIns="46038" rIns="92075" bIns="46038" numCol="1" anchor="ctr" anchorCtr="0" compatLnSpc="1"/>
          <a:lstStyle/>
          <a:p>
            <a:pPr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6146" name="Group 9"/>
          <p:cNvGrpSpPr/>
          <p:nvPr/>
        </p:nvGrpSpPr>
        <p:grpSpPr>
          <a:xfrm>
            <a:off x="4763" y="3276600"/>
            <a:ext cx="9137650" cy="152400"/>
            <a:chOff x="3" y="2064"/>
            <a:chExt cx="5756" cy="96"/>
          </a:xfrm>
        </p:grpSpPr>
        <p:sp>
          <p:nvSpPr>
            <p:cNvPr id="8" name="Rectangle 7"/>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9" name="Rectangle 8"/>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ln>
        </p:spPr>
        <p:txBody>
          <a:bodyPr vert="horz" wrap="square" lIns="92075" tIns="46038" rIns="92075" bIns="46038" numCol="1" anchor="b" anchorCtr="0" compatLnSpc="1"/>
          <a:lstStyle>
            <a:lvl1pPr>
              <a:defRPr/>
            </a:lvl1pPr>
          </a:lstStyle>
          <a:p>
            <a:pPr fontAlgn="base"/>
            <a:r>
              <a:rPr lang="en-US" altLang="zh-CN" strike="noStrike" noProof="1"/>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ln>
        </p:spPr>
        <p:txBody>
          <a:bodyPr vert="horz" wrap="square" lIns="92075" tIns="46038" rIns="92075" bIns="46038" numCol="1" anchor="t" anchorCtr="0" compatLnSpc="1"/>
          <a:lstStyle>
            <a:lvl1pPr marL="0" indent="0" algn="ctr">
              <a:buFont typeface="Monotype Sorts" pitchFamily="2" charset="2"/>
              <a:buNone/>
              <a:defRPr/>
            </a:lvl1pPr>
          </a:lstStyle>
          <a:p>
            <a:pPr fontAlgn="base"/>
            <a:r>
              <a:rPr lang="en-US" altLang="zh-CN" strike="noStrike" noProof="1"/>
              <a:t>Click to edit Master subtitle style</a:t>
            </a:r>
          </a:p>
        </p:txBody>
      </p:sp>
      <p:sp>
        <p:nvSpPr>
          <p:cNvPr id="10" name="Rectangle 4"/>
          <p:cNvSpPr>
            <a:spLocks noGrp="1" noChangeArrowheads="1"/>
          </p:cNvSpPr>
          <p:nvPr>
            <p:ph type="dt" sz="quarter" idx="2"/>
          </p:nvPr>
        </p:nvSpPr>
        <p:spPr bwMode="auto">
          <a:xfrm>
            <a:off x="685800" y="6248400"/>
            <a:ext cx="1905000" cy="457200"/>
          </a:xfrm>
          <a:prstGeom prst="rect">
            <a:avLst/>
          </a:prstGeom>
          <a:ln>
            <a:miter lim="800000"/>
          </a:ln>
        </p:spPr>
        <p:txBody>
          <a:bodyPr vert="horz" wrap="none" lIns="92075" tIns="46038" rIns="92075" bIns="46038" numCol="1" anchor="ctr" anchorCtr="0" compatLnSpc="1"/>
          <a:lstStyle>
            <a:lvl1pPr algn="l">
              <a:spcBef>
                <a:spcPct val="0"/>
              </a:spcBef>
              <a:buFontTx/>
              <a:buNone/>
              <a:defRPr sz="1400" b="0">
                <a:latin typeface="+mn-lt"/>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none" lIns="92075" tIns="46038" rIns="92075" bIns="46038" numCol="1" anchor="ctr" anchorCtr="0" compatLnSpc="1"/>
          <a:lstStyle>
            <a:lvl1pPr algn="ctr">
              <a:spcBef>
                <a:spcPct val="0"/>
              </a:spcBef>
              <a:buFontTx/>
              <a:buNone/>
              <a:defRPr sz="1400" b="0">
                <a:latin typeface="+mn-lt"/>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none" lIns="92075" tIns="46038" rIns="92075" bIns="46038" numCol="1" anchor="ctr" anchorCtr="0" compatLnSpc="1"/>
          <a:lstStyle/>
          <a:p>
            <a:pPr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a typeface="宋体" panose="02010600030101010101" pitchFamily="2"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oleObject" Target="../embeddings/oleObject2.bin"/><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vmlDrawing" Target="../drawings/vmlDrawing2.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1.wmf"/><Relationship Id="rId2" Type="http://schemas.openxmlformats.org/officeDocument/2006/relationships/slideLayout" Target="../slideLayouts/slideLayout27.xml"/><Relationship Id="rId16" Type="http://schemas.openxmlformats.org/officeDocument/2006/relationships/oleObject" Target="../embeddings/oleObject3.bin"/><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vmlDrawing" Target="../drawings/vmlDrawing3.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p:cNvPicPr>
            <a:picLocks noChangeAspect="1"/>
          </p:cNvPicPr>
          <p:nvPr/>
        </p:nvPicPr>
        <p:blipFill>
          <a:blip r:embed="rId16"/>
          <a:stretch>
            <a:fillRect/>
          </a:stretch>
        </p:blipFill>
        <p:spPr>
          <a:xfrm>
            <a:off x="0" y="0"/>
            <a:ext cx="9144000" cy="476250"/>
          </a:xfrm>
          <a:prstGeom prst="rect">
            <a:avLst/>
          </a:prstGeom>
          <a:gradFill rotWithShape="1">
            <a:gsLst>
              <a:gs pos="0">
                <a:srgbClr val="0000CC"/>
              </a:gs>
              <a:gs pos="50000">
                <a:srgbClr val="6600FF"/>
              </a:gs>
              <a:gs pos="100000">
                <a:srgbClr val="0000CC"/>
              </a:gs>
            </a:gsLst>
            <a:lin ang="5400000" scaled="1"/>
            <a:tileRect/>
          </a:gradFill>
          <a:ln w="9525">
            <a:noFill/>
          </a:ln>
        </p:spPr>
      </p:pic>
      <p:sp>
        <p:nvSpPr>
          <p:cNvPr id="1033" name="Rectangle 9"/>
          <p:cNvSpPr>
            <a:spLocks noGrp="1" noChangeArrowheads="1"/>
          </p:cNvSpPr>
          <p:nvPr>
            <p:ph type="sldNum" sz="quarter" idx="4"/>
          </p:nvPr>
        </p:nvSpPr>
        <p:spPr bwMode="auto">
          <a:xfrm>
            <a:off x="4067175" y="6400800"/>
            <a:ext cx="609600" cy="457200"/>
          </a:xfrm>
          <a:prstGeom prst="rect">
            <a:avLst/>
          </a:prstGeom>
          <a:noFill/>
          <a:ln w="9525">
            <a:noFill/>
            <a:miter lim="800000"/>
          </a:ln>
          <a:effectLst/>
        </p:spPr>
        <p:txBody>
          <a:bodyPr vert="horz" wrap="none" lIns="92075" tIns="46038" rIns="92075" bIns="46038" numCol="1" anchor="ctr" anchorCtr="0" compatLnSpc="1"/>
          <a:lstStyle>
            <a:lvl1pPr>
              <a:buFontTx/>
              <a:defRPr sz="1400" b="0">
                <a:latin typeface="Arial" panose="020B0604020202020204" pitchFamily="34" charset="0"/>
                <a:ea typeface="宋体" panose="02010600030101010101" pitchFamily="2" charset="-122"/>
              </a:defRPr>
            </a:lvl1p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
        <p:nvSpPr>
          <p:cNvPr id="2" name="Rectangle 64"/>
          <p:cNvSpPr>
            <a:spLocks noChangeArrowheads="1"/>
          </p:cNvSpPr>
          <p:nvPr/>
        </p:nvSpPr>
        <p:spPr bwMode="ltGray">
          <a:xfrm>
            <a:off x="4138613" y="2986088"/>
            <a:ext cx="9144000" cy="0"/>
          </a:xfrm>
          <a:prstGeom prst="rect">
            <a:avLst/>
          </a:prstGeom>
          <a:noFill/>
          <a:ln>
            <a:noFill/>
          </a:ln>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29" name="Text Box 65"/>
          <p:cNvSpPr txBox="1">
            <a:spLocks noChangeArrowheads="1"/>
          </p:cNvSpPr>
          <p:nvPr/>
        </p:nvSpPr>
        <p:spPr bwMode="ltGray">
          <a:xfrm>
            <a:off x="1371600" y="6172200"/>
            <a:ext cx="1828800" cy="396875"/>
          </a:xfrm>
          <a:prstGeom prst="rect">
            <a:avLst/>
          </a:prstGeom>
          <a:noFill/>
          <a:ln>
            <a:noFill/>
          </a:ln>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000" b="1" i="0" u="none" strike="noStrike" kern="1200" cap="none" spc="0" normalizeH="0" baseline="0" noProof="0">
              <a:ln>
                <a:noFill/>
              </a:ln>
              <a:solidFill>
                <a:srgbClr val="990033"/>
              </a:solidFill>
              <a:effectLst/>
              <a:uLnTx/>
              <a:uFillTx/>
              <a:latin typeface="Arial" panose="020B0604020202020204" pitchFamily="34" charset="0"/>
              <a:ea typeface="宋体" panose="02010600030101010101" pitchFamily="2" charset="-122"/>
              <a:cs typeface="+mn-cs"/>
            </a:endParaRPr>
          </a:p>
        </p:txBody>
      </p:sp>
      <p:graphicFrame>
        <p:nvGraphicFramePr>
          <p:cNvPr id="1030" name="Object 79"/>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3099" r:id="rId17" imgW="18926175" imgH="28251150" progId="MS_ClipArt_Gallery.2">
                  <p:embed/>
                </p:oleObj>
              </mc:Choice>
              <mc:Fallback>
                <p:oleObj r:id="rId17" imgW="18926175" imgH="28251150" progId="MS_ClipArt_Gallery.2">
                  <p:embed/>
                  <p:pic>
                    <p:nvPicPr>
                      <p:cNvPr id="0" name="图片 3089"/>
                      <p:cNvPicPr/>
                      <p:nvPr/>
                    </p:nvPicPr>
                    <p:blipFill>
                      <a:blip r:embed="rId18"/>
                      <a:stretch>
                        <a:fillRect/>
                      </a:stretch>
                    </p:blipFill>
                    <p:spPr>
                      <a:xfrm flipH="1">
                        <a:off x="8275638" y="5607050"/>
                        <a:ext cx="760412" cy="1135063"/>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7" r:id="rId13"/>
  </p:sldLayoutIdLst>
  <p:hf sldNum="0"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defRPr>
      </a:lvl2pPr>
      <a:lvl3pPr algn="ctr" rtl="0" eaLnBrk="0" fontAlgn="base" hangingPunct="0">
        <a:spcBef>
          <a:spcPct val="0"/>
        </a:spcBef>
        <a:spcAft>
          <a:spcPct val="0"/>
        </a:spcAft>
        <a:defRPr sz="4000" b="1">
          <a:solidFill>
            <a:srgbClr val="003366"/>
          </a:solidFill>
          <a:latin typeface="Arial" panose="020B0604020202020204" pitchFamily="34" charset="0"/>
        </a:defRPr>
      </a:lvl3pPr>
      <a:lvl4pPr algn="ctr" rtl="0" eaLnBrk="0" fontAlgn="base" hangingPunct="0">
        <a:spcBef>
          <a:spcPct val="0"/>
        </a:spcBef>
        <a:spcAft>
          <a:spcPct val="0"/>
        </a:spcAft>
        <a:defRPr sz="4000" b="1">
          <a:solidFill>
            <a:srgbClr val="003366"/>
          </a:solidFill>
          <a:latin typeface="Arial" panose="020B0604020202020204" pitchFamily="34" charset="0"/>
        </a:defRPr>
      </a:lvl4pPr>
      <a:lvl5pPr algn="ctr" rtl="0" eaLnBrk="0" fontAlgn="base" hangingPunct="0">
        <a:spcBef>
          <a:spcPct val="0"/>
        </a:spcBef>
        <a:spcAft>
          <a:spcPct val="0"/>
        </a:spcAft>
        <a:defRPr sz="4000" b="1">
          <a:solidFill>
            <a:srgbClr val="003366"/>
          </a:solidFill>
          <a:latin typeface="Arial" panose="020B0604020202020204" pitchFamily="34" charset="0"/>
        </a:defRPr>
      </a:lvl5pPr>
      <a:lvl6pPr marL="457200" algn="ctr" rtl="0" eaLnBrk="0" fontAlgn="base" hangingPunct="0">
        <a:spcBef>
          <a:spcPct val="0"/>
        </a:spcBef>
        <a:spcAft>
          <a:spcPct val="0"/>
        </a:spcAft>
        <a:defRPr sz="4000" b="1">
          <a:solidFill>
            <a:srgbClr val="003366"/>
          </a:solidFill>
          <a:latin typeface="Arial" panose="020B0604020202020204" pitchFamily="34" charset="0"/>
        </a:defRPr>
      </a:lvl6pPr>
      <a:lvl7pPr marL="914400" algn="ctr" rtl="0" eaLnBrk="0" fontAlgn="base" hangingPunct="0">
        <a:spcBef>
          <a:spcPct val="0"/>
        </a:spcBef>
        <a:spcAft>
          <a:spcPct val="0"/>
        </a:spcAft>
        <a:defRPr sz="4000" b="1">
          <a:solidFill>
            <a:srgbClr val="003366"/>
          </a:solidFill>
          <a:latin typeface="Arial" panose="020B0604020202020204" pitchFamily="34" charset="0"/>
        </a:defRPr>
      </a:lvl7pPr>
      <a:lvl8pPr marL="1371600" algn="ctr" rtl="0" eaLnBrk="0" fontAlgn="base" hangingPunct="0">
        <a:spcBef>
          <a:spcPct val="0"/>
        </a:spcBef>
        <a:spcAft>
          <a:spcPct val="0"/>
        </a:spcAft>
        <a:defRPr sz="4000" b="1">
          <a:solidFill>
            <a:srgbClr val="003366"/>
          </a:solidFill>
          <a:latin typeface="Arial" panose="020B0604020202020204" pitchFamily="34" charset="0"/>
        </a:defRPr>
      </a:lvl8pPr>
      <a:lvl9pPr marL="1828800" algn="ctr" rtl="0" eaLnBrk="0" fontAlgn="base" hangingPunct="0">
        <a:spcBef>
          <a:spcPct val="0"/>
        </a:spcBef>
        <a:spcAft>
          <a:spcPct val="0"/>
        </a:spcAft>
        <a:defRPr sz="4000" b="1">
          <a:solidFill>
            <a:srgbClr val="003366"/>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0" descr="TopNavBlank"/>
          <p:cNvPicPr>
            <a:picLocks noChangeAspect="1"/>
          </p:cNvPicPr>
          <p:nvPr/>
        </p:nvPicPr>
        <p:blipFill>
          <a:blip r:embed="rId15"/>
          <a:stretch>
            <a:fillRect/>
          </a:stretch>
        </p:blipFill>
        <p:spPr>
          <a:xfrm>
            <a:off x="0" y="0"/>
            <a:ext cx="9144000" cy="476250"/>
          </a:xfrm>
          <a:prstGeom prst="rect">
            <a:avLst/>
          </a:prstGeom>
          <a:gradFill rotWithShape="1">
            <a:gsLst>
              <a:gs pos="0">
                <a:srgbClr val="0000CC"/>
              </a:gs>
              <a:gs pos="50000">
                <a:srgbClr val="6600FF"/>
              </a:gs>
              <a:gs pos="100000">
                <a:srgbClr val="0000CC"/>
              </a:gs>
            </a:gsLst>
            <a:lin ang="5400000" scaled="1"/>
            <a:tileRect/>
          </a:gradFill>
          <a:ln w="9525">
            <a:noFill/>
          </a:ln>
        </p:spPr>
      </p:pic>
      <p:sp>
        <p:nvSpPr>
          <p:cNvPr id="1033" name="Rectangle 9"/>
          <p:cNvSpPr>
            <a:spLocks noGrp="1" noChangeArrowheads="1"/>
          </p:cNvSpPr>
          <p:nvPr>
            <p:ph type="sldNum" sz="quarter" idx="4"/>
          </p:nvPr>
        </p:nvSpPr>
        <p:spPr bwMode="auto">
          <a:xfrm>
            <a:off x="4067175" y="6400800"/>
            <a:ext cx="609600" cy="457200"/>
          </a:xfrm>
          <a:prstGeom prst="rect">
            <a:avLst/>
          </a:prstGeom>
          <a:noFill/>
          <a:ln w="9525">
            <a:noFill/>
            <a:miter lim="800000"/>
          </a:ln>
          <a:effectLst/>
        </p:spPr>
        <p:txBody>
          <a:bodyPr vert="horz" wrap="none" lIns="92075" tIns="46038" rIns="92075" bIns="46038" numCol="1" anchor="ctr" anchorCtr="0" compatLnSpc="1"/>
          <a:lstStyle>
            <a:lvl1pPr>
              <a:buFontTx/>
              <a:defRPr sz="1400" b="0">
                <a:latin typeface="Arial" panose="020B0604020202020204" pitchFamily="34" charset="0"/>
                <a:ea typeface="宋体" panose="02010600030101010101" pitchFamily="2" charset="-122"/>
              </a:defRPr>
            </a:lvl1p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
        <p:nvSpPr>
          <p:cNvPr id="2" name="Rectangle 64"/>
          <p:cNvSpPr>
            <a:spLocks noChangeArrowheads="1"/>
          </p:cNvSpPr>
          <p:nvPr/>
        </p:nvSpPr>
        <p:spPr bwMode="ltGray">
          <a:xfrm>
            <a:off x="4138613" y="2986088"/>
            <a:ext cx="9144000" cy="0"/>
          </a:xfrm>
          <a:prstGeom prst="rect">
            <a:avLst/>
          </a:prstGeom>
          <a:noFill/>
          <a:ln>
            <a:noFill/>
          </a:ln>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29" name="Text Box 65"/>
          <p:cNvSpPr txBox="1">
            <a:spLocks noChangeArrowheads="1"/>
          </p:cNvSpPr>
          <p:nvPr/>
        </p:nvSpPr>
        <p:spPr bwMode="ltGray">
          <a:xfrm>
            <a:off x="1371600" y="6172200"/>
            <a:ext cx="1828800" cy="396875"/>
          </a:xfrm>
          <a:prstGeom prst="rect">
            <a:avLst/>
          </a:prstGeom>
          <a:noFill/>
          <a:ln>
            <a:noFill/>
          </a:ln>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000" b="1" i="0" u="none" strike="noStrike" kern="1200" cap="none" spc="0" normalizeH="0" baseline="0" noProof="0">
              <a:ln>
                <a:noFill/>
              </a:ln>
              <a:solidFill>
                <a:srgbClr val="990033"/>
              </a:solidFill>
              <a:effectLst/>
              <a:uLnTx/>
              <a:uFillTx/>
              <a:latin typeface="Arial" panose="020B0604020202020204" pitchFamily="34" charset="0"/>
              <a:ea typeface="宋体" panose="02010600030101010101" pitchFamily="2" charset="-122"/>
              <a:cs typeface="+mn-cs"/>
            </a:endParaRPr>
          </a:p>
        </p:txBody>
      </p:sp>
      <p:graphicFrame>
        <p:nvGraphicFramePr>
          <p:cNvPr id="2054" name="Object 79"/>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4104" r:id="rId16" imgW="18926175" imgH="28251150" progId="MS_ClipArt_Gallery.2">
                  <p:embed/>
                </p:oleObj>
              </mc:Choice>
              <mc:Fallback>
                <p:oleObj r:id="rId16" imgW="18926175" imgH="28251150" progId="MS_ClipArt_Gallery.2">
                  <p:embed/>
                  <p:pic>
                    <p:nvPicPr>
                      <p:cNvPr id="0" name="图片 3088"/>
                      <p:cNvPicPr/>
                      <p:nvPr/>
                    </p:nvPicPr>
                    <p:blipFill>
                      <a:blip r:embed="rId17"/>
                      <a:stretch>
                        <a:fillRect/>
                      </a:stretch>
                    </p:blipFill>
                    <p:spPr>
                      <a:xfrm flipH="1">
                        <a:off x="8275638" y="5607050"/>
                        <a:ext cx="760412" cy="1135063"/>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defRPr>
      </a:lvl2pPr>
      <a:lvl3pPr algn="ctr" rtl="0" eaLnBrk="0" fontAlgn="base" hangingPunct="0">
        <a:spcBef>
          <a:spcPct val="0"/>
        </a:spcBef>
        <a:spcAft>
          <a:spcPct val="0"/>
        </a:spcAft>
        <a:defRPr sz="4000" b="1">
          <a:solidFill>
            <a:srgbClr val="003366"/>
          </a:solidFill>
          <a:latin typeface="Arial" panose="020B0604020202020204" pitchFamily="34" charset="0"/>
        </a:defRPr>
      </a:lvl3pPr>
      <a:lvl4pPr algn="ctr" rtl="0" eaLnBrk="0" fontAlgn="base" hangingPunct="0">
        <a:spcBef>
          <a:spcPct val="0"/>
        </a:spcBef>
        <a:spcAft>
          <a:spcPct val="0"/>
        </a:spcAft>
        <a:defRPr sz="4000" b="1">
          <a:solidFill>
            <a:srgbClr val="003366"/>
          </a:solidFill>
          <a:latin typeface="Arial" panose="020B0604020202020204" pitchFamily="34" charset="0"/>
        </a:defRPr>
      </a:lvl4pPr>
      <a:lvl5pPr algn="ctr" rtl="0" eaLnBrk="0" fontAlgn="base" hangingPunct="0">
        <a:spcBef>
          <a:spcPct val="0"/>
        </a:spcBef>
        <a:spcAft>
          <a:spcPct val="0"/>
        </a:spcAft>
        <a:defRPr sz="4000" b="1">
          <a:solidFill>
            <a:srgbClr val="003366"/>
          </a:solidFill>
          <a:latin typeface="Arial" panose="020B0604020202020204" pitchFamily="34" charset="0"/>
        </a:defRPr>
      </a:lvl5pPr>
      <a:lvl6pPr marL="457200" algn="ctr" rtl="0" eaLnBrk="0" fontAlgn="base" hangingPunct="0">
        <a:spcBef>
          <a:spcPct val="0"/>
        </a:spcBef>
        <a:spcAft>
          <a:spcPct val="0"/>
        </a:spcAft>
        <a:defRPr sz="4000" b="1">
          <a:solidFill>
            <a:srgbClr val="003366"/>
          </a:solidFill>
          <a:latin typeface="Arial" panose="020B0604020202020204" pitchFamily="34" charset="0"/>
        </a:defRPr>
      </a:lvl6pPr>
      <a:lvl7pPr marL="914400" algn="ctr" rtl="0" eaLnBrk="0" fontAlgn="base" hangingPunct="0">
        <a:spcBef>
          <a:spcPct val="0"/>
        </a:spcBef>
        <a:spcAft>
          <a:spcPct val="0"/>
        </a:spcAft>
        <a:defRPr sz="4000" b="1">
          <a:solidFill>
            <a:srgbClr val="003366"/>
          </a:solidFill>
          <a:latin typeface="Arial" panose="020B0604020202020204" pitchFamily="34" charset="0"/>
        </a:defRPr>
      </a:lvl7pPr>
      <a:lvl8pPr marL="1371600" algn="ctr" rtl="0" eaLnBrk="0" fontAlgn="base" hangingPunct="0">
        <a:spcBef>
          <a:spcPct val="0"/>
        </a:spcBef>
        <a:spcAft>
          <a:spcPct val="0"/>
        </a:spcAft>
        <a:defRPr sz="4000" b="1">
          <a:solidFill>
            <a:srgbClr val="003366"/>
          </a:solidFill>
          <a:latin typeface="Arial" panose="020B0604020202020204" pitchFamily="34" charset="0"/>
        </a:defRPr>
      </a:lvl8pPr>
      <a:lvl9pPr marL="1828800" algn="ctr" rtl="0" eaLnBrk="0" fontAlgn="base" hangingPunct="0">
        <a:spcBef>
          <a:spcPct val="0"/>
        </a:spcBef>
        <a:spcAft>
          <a:spcPct val="0"/>
        </a:spcAft>
        <a:defRPr sz="4000" b="1">
          <a:solidFill>
            <a:srgbClr val="003366"/>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10" descr="TopNavBlank"/>
          <p:cNvPicPr>
            <a:picLocks noChangeAspect="1"/>
          </p:cNvPicPr>
          <p:nvPr/>
        </p:nvPicPr>
        <p:blipFill>
          <a:blip r:embed="rId15"/>
          <a:stretch>
            <a:fillRect/>
          </a:stretch>
        </p:blipFill>
        <p:spPr>
          <a:xfrm>
            <a:off x="0" y="0"/>
            <a:ext cx="9144000" cy="476250"/>
          </a:xfrm>
          <a:prstGeom prst="rect">
            <a:avLst/>
          </a:prstGeom>
          <a:gradFill rotWithShape="1">
            <a:gsLst>
              <a:gs pos="0">
                <a:srgbClr val="0000CC"/>
              </a:gs>
              <a:gs pos="50000">
                <a:srgbClr val="6600FF"/>
              </a:gs>
              <a:gs pos="100000">
                <a:srgbClr val="0000CC"/>
              </a:gs>
            </a:gsLst>
            <a:lin ang="5400000" scaled="1"/>
            <a:tileRect/>
          </a:gradFill>
          <a:ln w="9525">
            <a:noFill/>
          </a:ln>
        </p:spPr>
      </p:pic>
      <p:sp>
        <p:nvSpPr>
          <p:cNvPr id="1033" name="Rectangle 9"/>
          <p:cNvSpPr>
            <a:spLocks noGrp="1" noChangeArrowheads="1"/>
          </p:cNvSpPr>
          <p:nvPr>
            <p:ph type="sldNum" sz="quarter" idx="4"/>
          </p:nvPr>
        </p:nvSpPr>
        <p:spPr bwMode="auto">
          <a:xfrm>
            <a:off x="4067175" y="6400800"/>
            <a:ext cx="609600" cy="457200"/>
          </a:xfrm>
          <a:prstGeom prst="rect">
            <a:avLst/>
          </a:prstGeom>
          <a:noFill/>
          <a:ln w="9525">
            <a:noFill/>
            <a:miter lim="800000"/>
          </a:ln>
          <a:effectLst/>
        </p:spPr>
        <p:txBody>
          <a:bodyPr vert="horz" wrap="none" lIns="92075" tIns="46038" rIns="92075" bIns="46038" numCol="1" anchor="ctr" anchorCtr="0" compatLnSpc="1"/>
          <a:lstStyle>
            <a:lvl1pPr>
              <a:buFontTx/>
              <a:defRPr sz="1400" b="0">
                <a:latin typeface="Arial" panose="020B0604020202020204" pitchFamily="34" charset="0"/>
                <a:ea typeface="宋体" panose="02010600030101010101" pitchFamily="2" charset="-122"/>
              </a:defRPr>
            </a:lvl1pPr>
          </a:lstStyle>
          <a:p>
            <a:pPr lvl="0" fontAlgn="base">
              <a:spcBef>
                <a:spcPct val="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
        <p:nvSpPr>
          <p:cNvPr id="2" name="Rectangle 64"/>
          <p:cNvSpPr>
            <a:spLocks noChangeArrowheads="1"/>
          </p:cNvSpPr>
          <p:nvPr/>
        </p:nvSpPr>
        <p:spPr bwMode="ltGray">
          <a:xfrm>
            <a:off x="4138613" y="2986088"/>
            <a:ext cx="9144000" cy="0"/>
          </a:xfrm>
          <a:prstGeom prst="rect">
            <a:avLst/>
          </a:prstGeom>
          <a:noFill/>
          <a:ln>
            <a:noFill/>
          </a:ln>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1029" name="Text Box 65"/>
          <p:cNvSpPr txBox="1">
            <a:spLocks noChangeArrowheads="1"/>
          </p:cNvSpPr>
          <p:nvPr/>
        </p:nvSpPr>
        <p:spPr bwMode="ltGray">
          <a:xfrm>
            <a:off x="1371600" y="6172200"/>
            <a:ext cx="1828800" cy="396875"/>
          </a:xfrm>
          <a:prstGeom prst="rect">
            <a:avLst/>
          </a:prstGeom>
          <a:noFill/>
          <a:ln>
            <a:noFill/>
          </a:ln>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000" b="1" i="0" u="none" strike="noStrike" kern="1200" cap="none" spc="0" normalizeH="0" baseline="0" noProof="0">
              <a:ln>
                <a:noFill/>
              </a:ln>
              <a:solidFill>
                <a:srgbClr val="990033"/>
              </a:solidFill>
              <a:effectLst/>
              <a:uLnTx/>
              <a:uFillTx/>
              <a:latin typeface="Arial" panose="020B0604020202020204" pitchFamily="34" charset="0"/>
              <a:ea typeface="宋体" panose="02010600030101010101" pitchFamily="2" charset="-122"/>
              <a:cs typeface="+mn-cs"/>
            </a:endParaRPr>
          </a:p>
        </p:txBody>
      </p:sp>
      <p:graphicFrame>
        <p:nvGraphicFramePr>
          <p:cNvPr id="3078" name="Object 79"/>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5128" r:id="rId16" imgW="18926175" imgH="28251150" progId="MS_ClipArt_Gallery.2">
                  <p:embed/>
                </p:oleObj>
              </mc:Choice>
              <mc:Fallback>
                <p:oleObj r:id="rId16" imgW="18926175" imgH="28251150" progId="MS_ClipArt_Gallery.2">
                  <p:embed/>
                  <p:pic>
                    <p:nvPicPr>
                      <p:cNvPr id="0" name="图片 3090"/>
                      <p:cNvPicPr/>
                      <p:nvPr/>
                    </p:nvPicPr>
                    <p:blipFill>
                      <a:blip r:embed="rId17"/>
                      <a:stretch>
                        <a:fillRect/>
                      </a:stretch>
                    </p:blipFill>
                    <p:spPr>
                      <a:xfrm flipH="1">
                        <a:off x="8275638" y="5607050"/>
                        <a:ext cx="760412" cy="1135063"/>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defRPr>
      </a:lvl2pPr>
      <a:lvl3pPr algn="ctr" rtl="0" eaLnBrk="0" fontAlgn="base" hangingPunct="0">
        <a:spcBef>
          <a:spcPct val="0"/>
        </a:spcBef>
        <a:spcAft>
          <a:spcPct val="0"/>
        </a:spcAft>
        <a:defRPr sz="4000" b="1">
          <a:solidFill>
            <a:srgbClr val="003366"/>
          </a:solidFill>
          <a:latin typeface="Arial" panose="020B0604020202020204" pitchFamily="34" charset="0"/>
        </a:defRPr>
      </a:lvl3pPr>
      <a:lvl4pPr algn="ctr" rtl="0" eaLnBrk="0" fontAlgn="base" hangingPunct="0">
        <a:spcBef>
          <a:spcPct val="0"/>
        </a:spcBef>
        <a:spcAft>
          <a:spcPct val="0"/>
        </a:spcAft>
        <a:defRPr sz="4000" b="1">
          <a:solidFill>
            <a:srgbClr val="003366"/>
          </a:solidFill>
          <a:latin typeface="Arial" panose="020B0604020202020204" pitchFamily="34" charset="0"/>
        </a:defRPr>
      </a:lvl4pPr>
      <a:lvl5pPr algn="ctr" rtl="0" eaLnBrk="0" fontAlgn="base" hangingPunct="0">
        <a:spcBef>
          <a:spcPct val="0"/>
        </a:spcBef>
        <a:spcAft>
          <a:spcPct val="0"/>
        </a:spcAft>
        <a:defRPr sz="4000" b="1">
          <a:solidFill>
            <a:srgbClr val="003366"/>
          </a:solidFill>
          <a:latin typeface="Arial" panose="020B0604020202020204" pitchFamily="34" charset="0"/>
        </a:defRPr>
      </a:lvl5pPr>
      <a:lvl6pPr marL="457200" algn="ctr" rtl="0" eaLnBrk="0" fontAlgn="base" hangingPunct="0">
        <a:spcBef>
          <a:spcPct val="0"/>
        </a:spcBef>
        <a:spcAft>
          <a:spcPct val="0"/>
        </a:spcAft>
        <a:defRPr sz="4000" b="1">
          <a:solidFill>
            <a:srgbClr val="003366"/>
          </a:solidFill>
          <a:latin typeface="Arial" panose="020B0604020202020204" pitchFamily="34" charset="0"/>
        </a:defRPr>
      </a:lvl6pPr>
      <a:lvl7pPr marL="914400" algn="ctr" rtl="0" eaLnBrk="0" fontAlgn="base" hangingPunct="0">
        <a:spcBef>
          <a:spcPct val="0"/>
        </a:spcBef>
        <a:spcAft>
          <a:spcPct val="0"/>
        </a:spcAft>
        <a:defRPr sz="4000" b="1">
          <a:solidFill>
            <a:srgbClr val="003366"/>
          </a:solidFill>
          <a:latin typeface="Arial" panose="020B0604020202020204" pitchFamily="34" charset="0"/>
        </a:defRPr>
      </a:lvl7pPr>
      <a:lvl8pPr marL="1371600" algn="ctr" rtl="0" eaLnBrk="0" fontAlgn="base" hangingPunct="0">
        <a:spcBef>
          <a:spcPct val="0"/>
        </a:spcBef>
        <a:spcAft>
          <a:spcPct val="0"/>
        </a:spcAft>
        <a:defRPr sz="4000" b="1">
          <a:solidFill>
            <a:srgbClr val="003366"/>
          </a:solidFill>
          <a:latin typeface="Arial" panose="020B0604020202020204" pitchFamily="34" charset="0"/>
        </a:defRPr>
      </a:lvl8pPr>
      <a:lvl9pPr marL="1828800" algn="ctr" rtl="0" eaLnBrk="0" fontAlgn="base" hangingPunct="0">
        <a:spcBef>
          <a:spcPct val="0"/>
        </a:spcBef>
        <a:spcAft>
          <a:spcPct val="0"/>
        </a:spcAft>
        <a:defRPr sz="4000" b="1">
          <a:solidFill>
            <a:srgbClr val="003366"/>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0.xml"/><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7.wmf"/><Relationship Id="rId5" Type="http://schemas.openxmlformats.org/officeDocument/2006/relationships/oleObject" Target="../embeddings/oleObject9.bin"/><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3.wmf"/><Relationship Id="rId3" Type="http://schemas.openxmlformats.org/officeDocument/2006/relationships/notesSlide" Target="../notesSlides/notesSlide12.xml"/><Relationship Id="rId7" Type="http://schemas.openxmlformats.org/officeDocument/2006/relationships/image" Target="../media/image10.wmf"/><Relationship Id="rId12"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1.wmf"/><Relationship Id="rId1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7.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9.e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8.xml"/><Relationship Id="rId7" Type="http://schemas.openxmlformats.org/officeDocument/2006/relationships/image" Target="../media/image21.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 Id="rId9" Type="http://schemas.openxmlformats.org/officeDocument/2006/relationships/image" Target="../media/image22.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4.emf"/><Relationship Id="rId4"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4.emf"/><Relationship Id="rId4" Type="http://schemas.openxmlformats.org/officeDocument/2006/relationships/oleObject" Target="../embeddings/oleObject22.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44.xml"/><Relationship Id="rId7" Type="http://schemas.openxmlformats.org/officeDocument/2006/relationships/oleObject" Target="../embeddings/oleObject24.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5.wmf"/><Relationship Id="rId4" Type="http://schemas.openxmlformats.org/officeDocument/2006/relationships/audio" Target="../media/audio1.wav"/><Relationship Id="rId9"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45.xml"/><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wmf"/><Relationship Id="rId5" Type="http://schemas.openxmlformats.org/officeDocument/2006/relationships/oleObject" Target="../embeddings/oleObject27.bin"/><Relationship Id="rId4" Type="http://schemas.openxmlformats.org/officeDocument/2006/relationships/audio" Target="../media/audio1.wav"/></Relationships>
</file>

<file path=ppt/slides/_rels/slide6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9.png"/><Relationship Id="rId4"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7.xml"/><Relationship Id="rId7" Type="http://schemas.openxmlformats.org/officeDocument/2006/relationships/oleObject" Target="../embeddings/oleObject5.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5.wmf"/><Relationship Id="rId4" Type="http://schemas.openxmlformats.org/officeDocument/2006/relationships/audio" Target="../media/audio1.wav"/><Relationship Id="rId9"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wmf"/><Relationship Id="rId5" Type="http://schemas.openxmlformats.org/officeDocument/2006/relationships/oleObject" Target="../embeddings/oleObject8.bin"/><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a:t>
            </a:fld>
            <a:endParaRPr lang="zh-CN" altLang="en-US" sz="1400" b="0" dirty="0">
              <a:latin typeface="Arial" panose="020B0604020202020204" pitchFamily="34" charset="0"/>
              <a:ea typeface="宋体" panose="02010600030101010101" pitchFamily="2" charset="-122"/>
            </a:endParaRPr>
          </a:p>
        </p:txBody>
      </p:sp>
      <p:sp>
        <p:nvSpPr>
          <p:cNvPr id="1541122" name="Text Box 2"/>
          <p:cNvSpPr txBox="1">
            <a:spLocks noChangeArrowheads="1"/>
          </p:cNvSpPr>
          <p:nvPr/>
        </p:nvSpPr>
        <p:spPr bwMode="auto">
          <a:xfrm>
            <a:off x="398463" y="1222375"/>
            <a:ext cx="8305800" cy="461963"/>
          </a:xfrm>
          <a:prstGeom prst="rect">
            <a:avLst/>
          </a:prstGeom>
          <a:noFill/>
          <a:ln w="9525">
            <a:noFill/>
            <a:miter lim="800000"/>
          </a:ln>
          <a:effectLst/>
        </p:spPr>
        <p:txBody>
          <a:bodyPr>
            <a:spAutoFit/>
          </a:bodyPr>
          <a:lstStyle/>
          <a:p>
            <a:pPr marR="0" algn="ctr" defTabSz="914400">
              <a:spcBef>
                <a:spcPct val="30000"/>
              </a:spcBef>
              <a:buClrTx/>
              <a:buSzTx/>
              <a:buFontTx/>
              <a:buNone/>
              <a:defRPr/>
            </a:pPr>
            <a:r>
              <a:rPr kumimoji="1" lang="en-US" altLang="zh-CN"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CHAPTER  3 Algorithms</a:t>
            </a: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9219" name="Rectangle 3"/>
          <p:cNvSpPr/>
          <p:nvPr/>
        </p:nvSpPr>
        <p:spPr>
          <a:xfrm>
            <a:off x="8382000" y="6400800"/>
            <a:ext cx="609600" cy="457200"/>
          </a:xfrm>
          <a:prstGeom prst="rect">
            <a:avLst/>
          </a:prstGeom>
          <a:noFill/>
          <a:ln w="9525">
            <a:noFill/>
          </a:ln>
        </p:spPr>
        <p:txBody>
          <a:bodyPr wrap="none" lIns="92075" tIns="46038" rIns="92075" bIns="46038" anchor="ctr" anchorCtr="0"/>
          <a:lstStyle/>
          <a:p>
            <a:pPr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a:t>
            </a:fld>
            <a:endParaRPr lang="zh-CN" altLang="en-US" sz="1400" b="0" dirty="0">
              <a:latin typeface="Arial" panose="020B0604020202020204" pitchFamily="34" charset="0"/>
              <a:ea typeface="宋体" panose="02010600030101010101" pitchFamily="2" charset="-122"/>
            </a:endParaRPr>
          </a:p>
        </p:txBody>
      </p:sp>
      <p:sp>
        <p:nvSpPr>
          <p:cNvPr id="1541124" name="Text Box 4"/>
          <p:cNvSpPr txBox="1">
            <a:spLocks noChangeArrowheads="1"/>
          </p:cNvSpPr>
          <p:nvPr/>
        </p:nvSpPr>
        <p:spPr bwMode="auto">
          <a:xfrm>
            <a:off x="990600" y="2133600"/>
            <a:ext cx="7315200" cy="1790700"/>
          </a:xfrm>
          <a:prstGeom prst="rect">
            <a:avLst/>
          </a:prstGeom>
          <a:noFill/>
          <a:ln w="9525">
            <a:noFill/>
            <a:miter lim="800000"/>
          </a:ln>
          <a:effectLst/>
        </p:spPr>
        <p:txBody>
          <a:bodyPr>
            <a:spAutoFit/>
          </a:bodyPr>
          <a:lstStyle/>
          <a:p>
            <a:pPr marR="0" defTabSz="914400">
              <a:spcBef>
                <a:spcPct val="80000"/>
              </a:spcBef>
              <a:buClrTx/>
              <a:buSzTx/>
              <a:buFontTx/>
              <a:buNone/>
              <a:defRPr/>
            </a:pPr>
            <a:r>
              <a:rPr kumimoji="1" lang="en-US" altLang="zh-CN"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3.1 Algorithms </a:t>
            </a:r>
          </a:p>
          <a:p>
            <a:pPr marR="0" defTabSz="914400">
              <a:spcBef>
                <a:spcPct val="80000"/>
              </a:spcBef>
              <a:buClrTx/>
              <a:buSzTx/>
              <a:buFontTx/>
              <a:buNone/>
              <a:defRPr/>
            </a:pPr>
            <a:r>
              <a:rPr kumimoji="1" lang="en-US" altLang="zh-CN" kern="1200" cap="none" spc="0" normalizeH="0" baseline="0" noProof="0" dirty="0">
                <a:solidFill>
                  <a:srgbClr val="EAEAEA"/>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3.2 The Growth of Functions</a:t>
            </a:r>
          </a:p>
          <a:p>
            <a:pPr marR="0" defTabSz="914400">
              <a:spcBef>
                <a:spcPct val="80000"/>
              </a:spcBef>
              <a:buClrTx/>
              <a:buSzTx/>
              <a:buFontTx/>
              <a:buNone/>
              <a:defRPr/>
            </a:pPr>
            <a:r>
              <a:rPr kumimoji="1" lang="en-US" altLang="zh-CN" kern="1200" cap="none" spc="0" normalizeH="0" baseline="0" noProof="0" dirty="0">
                <a:solidFill>
                  <a:srgbClr val="EAEAEA"/>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3.3 Complexity  of Algorithms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10</a:t>
            </a:fld>
            <a:endParaRPr lang="zh-CN" altLang="en-US" sz="1400" b="0" dirty="0">
              <a:latin typeface="Arial" panose="020B0604020202020204" pitchFamily="34" charset="0"/>
              <a:ea typeface="宋体" panose="02010600030101010101" pitchFamily="2" charset="-122"/>
            </a:endParaRPr>
          </a:p>
        </p:txBody>
      </p:sp>
      <p:sp>
        <p:nvSpPr>
          <p:cNvPr id="1553411" name="Text Box 3"/>
          <p:cNvSpPr txBox="1">
            <a:spLocks noChangeArrowheads="1"/>
          </p:cNvSpPr>
          <p:nvPr/>
        </p:nvSpPr>
        <p:spPr bwMode="auto">
          <a:xfrm>
            <a:off x="611188" y="836613"/>
            <a:ext cx="7620000" cy="460375"/>
          </a:xfrm>
          <a:prstGeom prst="rect">
            <a:avLst/>
          </a:prstGeom>
          <a:noFill/>
          <a:ln w="9525">
            <a:noFill/>
            <a:miter lim="800000"/>
          </a:ln>
          <a:effectLst/>
        </p:spPr>
        <p:txBody>
          <a:bodyPr>
            <a:spAutoFit/>
          </a:bodyPr>
          <a:lstStyle/>
          <a:p>
            <a:pPr marR="0" algn="just" defTabSz="914400">
              <a:spcBef>
                <a:spcPct val="40000"/>
              </a:spcBef>
              <a:buClrTx/>
              <a:buSzTx/>
              <a:buNone/>
              <a:defRPr/>
            </a:pPr>
            <a:r>
              <a:rPr kumimoji="1" lang="en-US" altLang="zh-CN" kern="1200" cap="none" spc="0" normalizeH="0" baseline="0" noProof="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Symbol" panose="05050102010706020507" pitchFamily="18" charset="2"/>
              </a:rPr>
              <a:t>(1)  Linear Search or sequential search (</a:t>
            </a:r>
            <a:r>
              <a:rPr kumimoji="1" lang="zh-CN" altLang="en-US" kern="1200" cap="none" spc="0" normalizeH="0" baseline="0" noProof="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Symbol" panose="05050102010706020507" pitchFamily="18" charset="2"/>
              </a:rPr>
              <a:t>线性搜索</a:t>
            </a:r>
            <a:r>
              <a:rPr kumimoji="1" lang="en-US" altLang="zh-CN" kern="1200" cap="none" spc="0" normalizeH="0" baseline="0" noProof="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Symbol" panose="05050102010706020507" pitchFamily="18" charset="2"/>
              </a:rPr>
              <a:t>) </a:t>
            </a:r>
          </a:p>
        </p:txBody>
      </p:sp>
      <p:grpSp>
        <p:nvGrpSpPr>
          <p:cNvPr id="2" name="Group 4"/>
          <p:cNvGrpSpPr/>
          <p:nvPr/>
        </p:nvGrpSpPr>
        <p:grpSpPr>
          <a:xfrm>
            <a:off x="827088" y="1557338"/>
            <a:ext cx="7621587" cy="4103687"/>
            <a:chOff x="521" y="981"/>
            <a:chExt cx="4801" cy="2585"/>
          </a:xfrm>
        </p:grpSpPr>
        <p:sp>
          <p:nvSpPr>
            <p:cNvPr id="21508" name="AutoShape 5"/>
            <p:cNvSpPr/>
            <p:nvPr/>
          </p:nvSpPr>
          <p:spPr>
            <a:xfrm>
              <a:off x="521" y="981"/>
              <a:ext cx="4801" cy="2585"/>
            </a:xfrm>
            <a:prstGeom prst="foldedCorner">
              <a:avLst>
                <a:gd name="adj" fmla="val 12500"/>
              </a:avLst>
            </a:prstGeom>
            <a:solidFill>
              <a:srgbClr val="CCFFCC"/>
            </a:solidFill>
            <a:ln w="9525" cap="flat" cmpd="sng">
              <a:solidFill>
                <a:schemeClr val="tx1"/>
              </a:solidFill>
              <a:prstDash val="solid"/>
              <a:round/>
              <a:headEnd type="none" w="med" len="med"/>
              <a:tailEnd type="none" w="med" len="med"/>
            </a:ln>
          </p:spPr>
          <p:txBody>
            <a:bodyPr wrap="none" anchor="t" anchorCtr="0"/>
            <a:lstStyle/>
            <a:p>
              <a:pPr>
                <a:spcBef>
                  <a:spcPct val="0"/>
                </a:spcBef>
                <a:buFontTx/>
                <a:buNone/>
              </a:pPr>
              <a:r>
                <a:rPr lang="en-US" altLang="zh-CN" b="0" u="sng" dirty="0">
                  <a:latin typeface="Times New Roman" panose="02020603050405020304" pitchFamily="18" charset="0"/>
                  <a:ea typeface="宋体" panose="02010600030101010101" pitchFamily="2" charset="-122"/>
                </a:rPr>
                <a:t>ALGORITHM 2   </a:t>
              </a:r>
              <a:r>
                <a:rPr lang="en-US" altLang="zh-CN" u="sng" dirty="0">
                  <a:latin typeface="Times New Roman" panose="02020603050405020304" pitchFamily="18" charset="0"/>
                  <a:ea typeface="宋体" panose="02010600030101010101" pitchFamily="2" charset="-122"/>
                </a:rPr>
                <a:t>The Linear Search Algorithm.</a:t>
              </a:r>
            </a:p>
            <a:p>
              <a:pPr>
                <a:spcBef>
                  <a:spcPct val="0"/>
                </a:spcBef>
                <a:buFontTx/>
                <a:buNone/>
              </a:pPr>
              <a:r>
                <a:rPr lang="en-US" altLang="zh-CN" dirty="0">
                  <a:latin typeface="Times New Roman" panose="02020603050405020304" pitchFamily="18" charset="0"/>
                  <a:ea typeface="宋体" panose="02010600030101010101" pitchFamily="2" charset="-122"/>
                </a:rPr>
                <a:t>Procedure</a:t>
              </a:r>
              <a:r>
                <a:rPr lang="en-US" altLang="zh-CN" b="0" dirty="0">
                  <a:latin typeface="Times New Roman" panose="02020603050405020304"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linear search </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 integer,          </a:t>
              </a:r>
            </a:p>
            <a:p>
              <a:pPr>
                <a:spcBef>
                  <a:spcPct val="0"/>
                </a:spcBef>
                <a:buFontTx/>
                <a:buNone/>
              </a:pPr>
              <a:r>
                <a:rPr lang="en-US" altLang="zh-CN" b="0" dirty="0">
                  <a:latin typeface="Times New Roman" panose="02020603050405020304" pitchFamily="18" charset="0"/>
                  <a:ea typeface="宋体" panose="02010600030101010101" pitchFamily="2" charset="-122"/>
                </a:rPr>
                <a:t>                          : distinct integers)</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i="1" dirty="0">
                  <a:latin typeface="Times New Roman" panose="02020603050405020304" pitchFamily="18" charset="0"/>
                  <a:ea typeface="宋体" panose="02010600030101010101" pitchFamily="2" charset="-122"/>
                </a:rPr>
                <a:t>i</a:t>
              </a:r>
              <a:r>
                <a:rPr lang="en-US" altLang="zh-CN" b="0" dirty="0">
                  <a:latin typeface="Times New Roman" panose="02020603050405020304" pitchFamily="18" charset="0"/>
                  <a:ea typeface="宋体" panose="02010600030101010101" pitchFamily="2" charset="-122"/>
                </a:rPr>
                <a:t> : = 1</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While (                          )</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i</a:t>
              </a:r>
              <a:r>
                <a:rPr lang="en-US" altLang="zh-CN" b="0" dirty="0">
                  <a:latin typeface="Times New Roman" panose="02020603050405020304" pitchFamily="18" charset="0"/>
                  <a:ea typeface="宋体" panose="02010600030101010101" pitchFamily="2" charset="-122"/>
                </a:rPr>
                <a:t> : =</a:t>
              </a:r>
              <a:r>
                <a:rPr lang="en-US" altLang="zh-CN" b="0" i="1" dirty="0">
                  <a:latin typeface="Times New Roman" panose="02020603050405020304" pitchFamily="18" charset="0"/>
                  <a:ea typeface="宋体" panose="02010600030101010101" pitchFamily="2" charset="-122"/>
                </a:rPr>
                <a:t> i</a:t>
              </a:r>
              <a:r>
                <a:rPr lang="en-US" altLang="zh-CN" b="0" dirty="0">
                  <a:latin typeface="Times New Roman" panose="02020603050405020304" pitchFamily="18" charset="0"/>
                  <a:ea typeface="宋体" panose="02010600030101010101" pitchFamily="2" charset="-122"/>
                </a:rPr>
                <a:t>+ 1</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if            then </a:t>
              </a:r>
              <a:r>
                <a:rPr lang="en-US" altLang="zh-CN" b="0" i="1" dirty="0">
                  <a:latin typeface="Times New Roman" panose="02020603050405020304" pitchFamily="18" charset="0"/>
                  <a:ea typeface="宋体" panose="02010600030101010101" pitchFamily="2" charset="-122"/>
                </a:rPr>
                <a:t>location</a:t>
              </a:r>
              <a:r>
                <a:rPr lang="en-US" altLang="zh-CN" b="0" dirty="0">
                  <a:latin typeface="Times New Roman" panose="02020603050405020304" pitchFamily="18" charset="0"/>
                  <a:ea typeface="宋体" panose="02010600030101010101" pitchFamily="2" charset="-122"/>
                </a:rPr>
                <a:t> : =</a:t>
              </a:r>
              <a:r>
                <a:rPr lang="en-US" altLang="zh-CN" b="0" i="1" dirty="0">
                  <a:latin typeface="Times New Roman" panose="02020603050405020304" pitchFamily="18" charset="0"/>
                  <a:ea typeface="宋体" panose="02010600030101010101" pitchFamily="2" charset="-122"/>
                </a:rPr>
                <a:t> i</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else  </a:t>
              </a:r>
              <a:r>
                <a:rPr lang="en-US" altLang="zh-CN" b="0" i="1" dirty="0">
                  <a:latin typeface="Times New Roman" panose="02020603050405020304" pitchFamily="18" charset="0"/>
                  <a:ea typeface="宋体" panose="02010600030101010101" pitchFamily="2" charset="-122"/>
                </a:rPr>
                <a:t>location</a:t>
              </a:r>
              <a:r>
                <a:rPr lang="en-US" altLang="zh-CN" b="0" dirty="0">
                  <a:latin typeface="Times New Roman" panose="02020603050405020304" pitchFamily="18" charset="0"/>
                  <a:ea typeface="宋体" panose="02010600030101010101" pitchFamily="2" charset="-122"/>
                </a:rPr>
                <a:t> : = 0</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{location is the subscript of term that equals </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 ,or is 0 if </a:t>
              </a:r>
              <a:r>
                <a:rPr lang="en-US" altLang="zh-CN" b="0" i="1" dirty="0">
                  <a:latin typeface="Times New Roman" panose="02020603050405020304" pitchFamily="18" charset="0"/>
                  <a:ea typeface="宋体" panose="02010600030101010101" pitchFamily="2" charset="-122"/>
                </a:rPr>
                <a:t>x </a:t>
              </a:r>
            </a:p>
            <a:p>
              <a:pPr>
                <a:spcBef>
                  <a:spcPct val="0"/>
                </a:spcBef>
                <a:buFontTx/>
                <a:buNone/>
              </a:pPr>
              <a:r>
                <a:rPr lang="en-US" altLang="zh-CN" b="0" i="1" dirty="0">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is not found}</a:t>
              </a:r>
            </a:p>
          </p:txBody>
        </p:sp>
        <p:graphicFrame>
          <p:nvGraphicFramePr>
            <p:cNvPr id="21509" name="Object 6"/>
            <p:cNvGraphicFramePr>
              <a:graphicFrameLocks noChangeAspect="1"/>
            </p:cNvGraphicFramePr>
            <p:nvPr/>
          </p:nvGraphicFramePr>
          <p:xfrm>
            <a:off x="1202" y="1951"/>
            <a:ext cx="1131" cy="238"/>
          </p:xfrm>
          <a:graphic>
            <a:graphicData uri="http://schemas.openxmlformats.org/presentationml/2006/ole">
              <mc:AlternateContent xmlns:mc="http://schemas.openxmlformats.org/markup-compatibility/2006">
                <mc:Choice xmlns:v="urn:schemas-microsoft-com:vml" Requires="v">
                  <p:oleObj spid="_x0000_s8207" r:id="rId5" imgW="1104900" imgH="228600" progId="Equation.3">
                    <p:embed/>
                  </p:oleObj>
                </mc:Choice>
                <mc:Fallback>
                  <p:oleObj r:id="rId5" imgW="1104900" imgH="228600" progId="Equation.3">
                    <p:embed/>
                    <p:pic>
                      <p:nvPicPr>
                        <p:cNvPr id="0" name="图片 3081"/>
                        <p:cNvPicPr/>
                        <p:nvPr/>
                      </p:nvPicPr>
                      <p:blipFill>
                        <a:blip r:embed="rId6"/>
                        <a:stretch>
                          <a:fillRect/>
                        </a:stretch>
                      </p:blipFill>
                      <p:spPr>
                        <a:xfrm>
                          <a:off x="1202" y="1951"/>
                          <a:ext cx="1131" cy="238"/>
                        </a:xfrm>
                        <a:prstGeom prst="rect">
                          <a:avLst/>
                        </a:prstGeom>
                        <a:noFill/>
                        <a:ln w="38100">
                          <a:noFill/>
                          <a:miter/>
                        </a:ln>
                      </p:spPr>
                    </p:pic>
                  </p:oleObj>
                </mc:Fallback>
              </mc:AlternateContent>
            </a:graphicData>
          </a:graphic>
        </p:graphicFrame>
        <p:graphicFrame>
          <p:nvGraphicFramePr>
            <p:cNvPr id="21510" name="Object 7"/>
            <p:cNvGraphicFramePr>
              <a:graphicFrameLocks noChangeAspect="1"/>
            </p:cNvGraphicFramePr>
            <p:nvPr/>
          </p:nvGraphicFramePr>
          <p:xfrm>
            <a:off x="805" y="2412"/>
            <a:ext cx="396" cy="197"/>
          </p:xfrm>
          <a:graphic>
            <a:graphicData uri="http://schemas.openxmlformats.org/presentationml/2006/ole">
              <mc:AlternateContent xmlns:mc="http://schemas.openxmlformats.org/markup-compatibility/2006">
                <mc:Choice xmlns:v="urn:schemas-microsoft-com:vml" Requires="v">
                  <p:oleObj spid="_x0000_s8208" r:id="rId7" imgW="330200" imgH="165100" progId="Equation.3">
                    <p:embed/>
                  </p:oleObj>
                </mc:Choice>
                <mc:Fallback>
                  <p:oleObj r:id="rId7" imgW="330200" imgH="165100" progId="Equation.3">
                    <p:embed/>
                    <p:pic>
                      <p:nvPicPr>
                        <p:cNvPr id="0" name="图片 3079"/>
                        <p:cNvPicPr/>
                        <p:nvPr/>
                      </p:nvPicPr>
                      <p:blipFill>
                        <a:blip r:embed="rId8"/>
                        <a:stretch>
                          <a:fillRect/>
                        </a:stretch>
                      </p:blipFill>
                      <p:spPr>
                        <a:xfrm>
                          <a:off x="805" y="2412"/>
                          <a:ext cx="396" cy="197"/>
                        </a:xfrm>
                        <a:prstGeom prst="rect">
                          <a:avLst/>
                        </a:prstGeom>
                        <a:noFill/>
                        <a:ln w="38100">
                          <a:noFill/>
                          <a:miter/>
                        </a:ln>
                      </p:spPr>
                    </p:pic>
                  </p:oleObj>
                </mc:Fallback>
              </mc:AlternateContent>
            </a:graphicData>
          </a:graphic>
        </p:graphicFrame>
        <p:grpSp>
          <p:nvGrpSpPr>
            <p:cNvPr id="21511" name="Group 8"/>
            <p:cNvGrpSpPr>
              <a:grpSpLocks noChangeAspect="1"/>
            </p:cNvGrpSpPr>
            <p:nvPr/>
          </p:nvGrpSpPr>
          <p:grpSpPr>
            <a:xfrm>
              <a:off x="914" y="1434"/>
              <a:ext cx="878" cy="284"/>
              <a:chOff x="914" y="1434"/>
              <a:chExt cx="878" cy="284"/>
            </a:xfrm>
          </p:grpSpPr>
          <p:sp>
            <p:nvSpPr>
              <p:cNvPr id="21512" name="AutoShape 9"/>
              <p:cNvSpPr>
                <a:spLocks noChangeAspect="1" noTextEdit="1"/>
              </p:cNvSpPr>
              <p:nvPr/>
            </p:nvSpPr>
            <p:spPr>
              <a:xfrm>
                <a:off x="914" y="1434"/>
                <a:ext cx="861" cy="272"/>
              </a:xfrm>
              <a:prstGeom prst="rect">
                <a:avLst/>
              </a:prstGeom>
              <a:noFill/>
              <a:ln w="9525">
                <a:noFill/>
              </a:ln>
            </p:spPr>
            <p:txBody>
              <a:bodyPr anchor="t" anchorCtr="0"/>
              <a:lstStyle/>
              <a:p>
                <a:pPr algn="r" eaLnBrk="0" hangingPunct="0"/>
                <a:endParaRPr lang="zh-CN" altLang="en-US">
                  <a:latin typeface="楷体_GB2312" pitchFamily="49" charset="-122"/>
                </a:endParaRPr>
              </a:p>
            </p:txBody>
          </p:sp>
          <p:sp>
            <p:nvSpPr>
              <p:cNvPr id="21513" name="Rectangle 10"/>
              <p:cNvSpPr/>
              <p:nvPr/>
            </p:nvSpPr>
            <p:spPr>
              <a:xfrm>
                <a:off x="1691" y="1567"/>
                <a:ext cx="101" cy="150"/>
              </a:xfrm>
              <a:prstGeom prst="rect">
                <a:avLst/>
              </a:prstGeom>
              <a:noFill/>
              <a:ln w="9525">
                <a:noFill/>
              </a:ln>
            </p:spPr>
            <p:txBody>
              <a:bodyPr wrap="none" lIns="0" tIns="0" rIns="0" bIns="0" anchor="t" anchorCtr="0">
                <a:spAutoFit/>
              </a:bodyPr>
              <a:lstStyle/>
              <a:p>
                <a:pPr>
                  <a:spcBef>
                    <a:spcPct val="0"/>
                  </a:spcBef>
                  <a:buFontTx/>
                  <a:buNone/>
                </a:pPr>
                <a:r>
                  <a:rPr lang="en-US" altLang="zh-CN" sz="1300" b="0" i="1" dirty="0">
                    <a:solidFill>
                      <a:srgbClr val="000000"/>
                    </a:solidFill>
                    <a:latin typeface="Times New Roman" panose="02020603050405020304" pitchFamily="18" charset="0"/>
                    <a:ea typeface="宋体" panose="02010600030101010101" pitchFamily="2" charset="-122"/>
                  </a:rPr>
                  <a:t>n</a:t>
                </a:r>
                <a:endParaRPr lang="en-US" altLang="zh-CN" b="0" dirty="0">
                  <a:latin typeface="Times New Roman" panose="02020603050405020304" pitchFamily="18" charset="0"/>
                  <a:ea typeface="宋体" panose="02010600030101010101" pitchFamily="2" charset="-122"/>
                </a:endParaRPr>
              </a:p>
            </p:txBody>
          </p:sp>
          <p:sp>
            <p:nvSpPr>
              <p:cNvPr id="21514" name="Rectangle 11"/>
              <p:cNvSpPr/>
              <p:nvPr/>
            </p:nvSpPr>
            <p:spPr>
              <a:xfrm>
                <a:off x="1599" y="1453"/>
                <a:ext cx="166" cy="244"/>
              </a:xfrm>
              <a:prstGeom prst="rect">
                <a:avLst/>
              </a:prstGeom>
              <a:noFill/>
              <a:ln w="9525">
                <a:noFill/>
              </a:ln>
            </p:spPr>
            <p:txBody>
              <a:bodyPr wrap="none" lIns="0" tIns="0" rIns="0" bIns="0" anchor="t" anchorCtr="0">
                <a:spAutoFit/>
              </a:bodyPr>
              <a:lstStyle/>
              <a:p>
                <a:pPr>
                  <a:spcBef>
                    <a:spcPct val="0"/>
                  </a:spcBef>
                  <a:buFontTx/>
                  <a:buNone/>
                </a:pPr>
                <a:r>
                  <a:rPr lang="en-US" altLang="zh-CN" sz="2300" b="0" i="1" dirty="0">
                    <a:solidFill>
                      <a:srgbClr val="000000"/>
                    </a:solidFill>
                    <a:latin typeface="Times New Roman" panose="02020603050405020304" pitchFamily="18" charset="0"/>
                    <a:ea typeface="宋体" panose="02010600030101010101" pitchFamily="2" charset="-122"/>
                  </a:rPr>
                  <a:t>a</a:t>
                </a:r>
                <a:endParaRPr lang="en-US" altLang="zh-CN" b="0" dirty="0">
                  <a:latin typeface="Times New Roman" panose="02020603050405020304" pitchFamily="18" charset="0"/>
                  <a:ea typeface="宋体" panose="02010600030101010101" pitchFamily="2" charset="-122"/>
                </a:endParaRPr>
              </a:p>
            </p:txBody>
          </p:sp>
          <p:sp>
            <p:nvSpPr>
              <p:cNvPr id="21515" name="Rectangle 12"/>
              <p:cNvSpPr/>
              <p:nvPr/>
            </p:nvSpPr>
            <p:spPr>
              <a:xfrm>
                <a:off x="1145" y="1453"/>
                <a:ext cx="166" cy="244"/>
              </a:xfrm>
              <a:prstGeom prst="rect">
                <a:avLst/>
              </a:prstGeom>
              <a:noFill/>
              <a:ln w="9525">
                <a:noFill/>
              </a:ln>
            </p:spPr>
            <p:txBody>
              <a:bodyPr wrap="none" lIns="0" tIns="0" rIns="0" bIns="0" anchor="t" anchorCtr="0">
                <a:spAutoFit/>
              </a:bodyPr>
              <a:lstStyle/>
              <a:p>
                <a:pPr>
                  <a:spcBef>
                    <a:spcPct val="0"/>
                  </a:spcBef>
                  <a:buFontTx/>
                  <a:buNone/>
                </a:pPr>
                <a:r>
                  <a:rPr lang="en-US" altLang="zh-CN" sz="2300" b="0" i="1" dirty="0">
                    <a:solidFill>
                      <a:srgbClr val="000000"/>
                    </a:solidFill>
                    <a:latin typeface="Times New Roman" panose="02020603050405020304" pitchFamily="18" charset="0"/>
                    <a:ea typeface="宋体" panose="02010600030101010101" pitchFamily="2" charset="-122"/>
                  </a:rPr>
                  <a:t>a</a:t>
                </a:r>
                <a:endParaRPr lang="en-US" altLang="zh-CN" b="0" dirty="0">
                  <a:latin typeface="Times New Roman" panose="02020603050405020304" pitchFamily="18" charset="0"/>
                  <a:ea typeface="宋体" panose="02010600030101010101" pitchFamily="2" charset="-122"/>
                </a:endParaRPr>
              </a:p>
            </p:txBody>
          </p:sp>
          <p:sp>
            <p:nvSpPr>
              <p:cNvPr id="21516" name="Rectangle 13"/>
              <p:cNvSpPr/>
              <p:nvPr/>
            </p:nvSpPr>
            <p:spPr>
              <a:xfrm>
                <a:off x="941" y="1453"/>
                <a:ext cx="166" cy="244"/>
              </a:xfrm>
              <a:prstGeom prst="rect">
                <a:avLst/>
              </a:prstGeom>
              <a:noFill/>
              <a:ln w="9525">
                <a:noFill/>
              </a:ln>
            </p:spPr>
            <p:txBody>
              <a:bodyPr wrap="none" lIns="0" tIns="0" rIns="0" bIns="0" anchor="t" anchorCtr="0">
                <a:spAutoFit/>
              </a:bodyPr>
              <a:lstStyle/>
              <a:p>
                <a:pPr>
                  <a:spcBef>
                    <a:spcPct val="0"/>
                  </a:spcBef>
                  <a:buFontTx/>
                  <a:buNone/>
                </a:pPr>
                <a:r>
                  <a:rPr lang="en-US" altLang="zh-CN" sz="2300" b="0" i="1" dirty="0">
                    <a:solidFill>
                      <a:srgbClr val="000000"/>
                    </a:solidFill>
                    <a:latin typeface="Times New Roman" panose="02020603050405020304" pitchFamily="18" charset="0"/>
                    <a:ea typeface="宋体" panose="02010600030101010101" pitchFamily="2" charset="-122"/>
                  </a:rPr>
                  <a:t>a</a:t>
                </a:r>
                <a:endParaRPr lang="en-US" altLang="zh-CN" b="0" dirty="0">
                  <a:latin typeface="Times New Roman" panose="02020603050405020304" pitchFamily="18" charset="0"/>
                  <a:ea typeface="宋体" panose="02010600030101010101" pitchFamily="2" charset="-122"/>
                </a:endParaRPr>
              </a:p>
            </p:txBody>
          </p:sp>
          <p:sp>
            <p:nvSpPr>
              <p:cNvPr id="21517" name="Rectangle 14"/>
              <p:cNvSpPr/>
              <p:nvPr/>
            </p:nvSpPr>
            <p:spPr>
              <a:xfrm>
                <a:off x="1535" y="1453"/>
                <a:ext cx="120" cy="244"/>
              </a:xfrm>
              <a:prstGeom prst="rect">
                <a:avLst/>
              </a:prstGeom>
              <a:noFill/>
              <a:ln w="9525">
                <a:noFill/>
              </a:ln>
            </p:spPr>
            <p:txBody>
              <a:bodyPr wrap="none" lIns="0" tIns="0" rIns="0" bIns="0" anchor="t" anchorCtr="0">
                <a:spAutoFit/>
              </a:bodyPr>
              <a:lstStyle/>
              <a:p>
                <a:pPr>
                  <a:spcBef>
                    <a:spcPct val="0"/>
                  </a:spcBef>
                  <a:buFontTx/>
                  <a:buNone/>
                </a:pPr>
                <a:r>
                  <a:rPr lang="en-US" altLang="zh-CN" sz="2300" b="0" dirty="0">
                    <a:solidFill>
                      <a:srgbClr val="000000"/>
                    </a:solidFill>
                    <a:latin typeface="Times New Roman" panose="02020603050405020304" pitchFamily="18" charset="0"/>
                    <a:ea typeface="宋体" panose="02010600030101010101" pitchFamily="2" charset="-122"/>
                  </a:rPr>
                  <a:t>,</a:t>
                </a:r>
                <a:endParaRPr lang="en-US" altLang="zh-CN" b="0" dirty="0">
                  <a:latin typeface="Times New Roman" panose="02020603050405020304" pitchFamily="18" charset="0"/>
                  <a:ea typeface="宋体" panose="02010600030101010101" pitchFamily="2" charset="-122"/>
                </a:endParaRPr>
              </a:p>
            </p:txBody>
          </p:sp>
          <p:sp>
            <p:nvSpPr>
              <p:cNvPr id="21518" name="Rectangle 15"/>
              <p:cNvSpPr/>
              <p:nvPr/>
            </p:nvSpPr>
            <p:spPr>
              <a:xfrm>
                <a:off x="1305" y="1453"/>
                <a:ext cx="120" cy="244"/>
              </a:xfrm>
              <a:prstGeom prst="rect">
                <a:avLst/>
              </a:prstGeom>
              <a:noFill/>
              <a:ln w="9525">
                <a:noFill/>
              </a:ln>
            </p:spPr>
            <p:txBody>
              <a:bodyPr wrap="none" lIns="0" tIns="0" rIns="0" bIns="0" anchor="t" anchorCtr="0">
                <a:spAutoFit/>
              </a:bodyPr>
              <a:lstStyle/>
              <a:p>
                <a:pPr>
                  <a:spcBef>
                    <a:spcPct val="0"/>
                  </a:spcBef>
                  <a:buFontTx/>
                  <a:buNone/>
                </a:pPr>
                <a:r>
                  <a:rPr lang="en-US" altLang="zh-CN" sz="2300" b="0" dirty="0">
                    <a:solidFill>
                      <a:srgbClr val="000000"/>
                    </a:solidFill>
                    <a:latin typeface="Times New Roman" panose="02020603050405020304" pitchFamily="18" charset="0"/>
                    <a:ea typeface="宋体" panose="02010600030101010101" pitchFamily="2" charset="-122"/>
                  </a:rPr>
                  <a:t>,</a:t>
                </a:r>
                <a:endParaRPr lang="en-US" altLang="zh-CN" b="0" dirty="0">
                  <a:latin typeface="Times New Roman" panose="02020603050405020304" pitchFamily="18" charset="0"/>
                  <a:ea typeface="宋体" panose="02010600030101010101" pitchFamily="2" charset="-122"/>
                </a:endParaRPr>
              </a:p>
            </p:txBody>
          </p:sp>
          <p:sp>
            <p:nvSpPr>
              <p:cNvPr id="21519" name="Rectangle 16"/>
              <p:cNvSpPr/>
              <p:nvPr/>
            </p:nvSpPr>
            <p:spPr>
              <a:xfrm>
                <a:off x="1081" y="1453"/>
                <a:ext cx="120" cy="244"/>
              </a:xfrm>
              <a:prstGeom prst="rect">
                <a:avLst/>
              </a:prstGeom>
              <a:noFill/>
              <a:ln w="9525">
                <a:noFill/>
              </a:ln>
            </p:spPr>
            <p:txBody>
              <a:bodyPr wrap="none" lIns="0" tIns="0" rIns="0" bIns="0" anchor="t" anchorCtr="0">
                <a:spAutoFit/>
              </a:bodyPr>
              <a:lstStyle/>
              <a:p>
                <a:pPr>
                  <a:spcBef>
                    <a:spcPct val="0"/>
                  </a:spcBef>
                  <a:buFontTx/>
                  <a:buNone/>
                </a:pPr>
                <a:r>
                  <a:rPr lang="en-US" altLang="zh-CN" sz="2300" b="0" dirty="0">
                    <a:solidFill>
                      <a:srgbClr val="000000"/>
                    </a:solidFill>
                    <a:latin typeface="Times New Roman" panose="02020603050405020304" pitchFamily="18" charset="0"/>
                    <a:ea typeface="宋体" panose="02010600030101010101" pitchFamily="2" charset="-122"/>
                  </a:rPr>
                  <a:t>,</a:t>
                </a:r>
                <a:endParaRPr lang="en-US" altLang="zh-CN" b="0" dirty="0">
                  <a:latin typeface="Times New Roman" panose="02020603050405020304" pitchFamily="18" charset="0"/>
                  <a:ea typeface="宋体" panose="02010600030101010101" pitchFamily="2" charset="-122"/>
                </a:endParaRPr>
              </a:p>
            </p:txBody>
          </p:sp>
          <p:sp>
            <p:nvSpPr>
              <p:cNvPr id="21520" name="Rectangle 17"/>
              <p:cNvSpPr/>
              <p:nvPr/>
            </p:nvSpPr>
            <p:spPr>
              <a:xfrm>
                <a:off x="1236" y="1566"/>
                <a:ext cx="101" cy="152"/>
              </a:xfrm>
              <a:prstGeom prst="rect">
                <a:avLst/>
              </a:prstGeom>
              <a:noFill/>
              <a:ln w="9525">
                <a:noFill/>
              </a:ln>
            </p:spPr>
            <p:txBody>
              <a:bodyPr wrap="none" lIns="0" tIns="0" rIns="0" bIns="0" anchor="t" anchorCtr="0">
                <a:spAutoFit/>
              </a:bodyPr>
              <a:lstStyle/>
              <a:p>
                <a:pPr>
                  <a:spcBef>
                    <a:spcPct val="0"/>
                  </a:spcBef>
                  <a:buFontTx/>
                  <a:buNone/>
                </a:pPr>
                <a:r>
                  <a:rPr lang="en-US" altLang="zh-CN" sz="1300" b="0" dirty="0">
                    <a:solidFill>
                      <a:srgbClr val="000000"/>
                    </a:solidFill>
                    <a:latin typeface="Times New Roman" panose="02020603050405020304" pitchFamily="18" charset="0"/>
                    <a:ea typeface="宋体" panose="02010600030101010101" pitchFamily="2" charset="-122"/>
                  </a:rPr>
                  <a:t>2</a:t>
                </a:r>
                <a:endParaRPr lang="en-US" altLang="zh-CN" b="0" dirty="0">
                  <a:latin typeface="Times New Roman" panose="02020603050405020304" pitchFamily="18" charset="0"/>
                  <a:ea typeface="宋体" panose="02010600030101010101" pitchFamily="2" charset="-122"/>
                </a:endParaRPr>
              </a:p>
            </p:txBody>
          </p:sp>
          <p:sp>
            <p:nvSpPr>
              <p:cNvPr id="21521" name="Rectangle 18"/>
              <p:cNvSpPr/>
              <p:nvPr/>
            </p:nvSpPr>
            <p:spPr>
              <a:xfrm>
                <a:off x="1021" y="1566"/>
                <a:ext cx="101" cy="152"/>
              </a:xfrm>
              <a:prstGeom prst="rect">
                <a:avLst/>
              </a:prstGeom>
              <a:noFill/>
              <a:ln w="9525">
                <a:noFill/>
              </a:ln>
            </p:spPr>
            <p:txBody>
              <a:bodyPr wrap="none" lIns="0" tIns="0" rIns="0" bIns="0" anchor="t" anchorCtr="0">
                <a:spAutoFit/>
              </a:bodyPr>
              <a:lstStyle/>
              <a:p>
                <a:pPr>
                  <a:spcBef>
                    <a:spcPct val="0"/>
                  </a:spcBef>
                  <a:buFontTx/>
                  <a:buNone/>
                </a:pPr>
                <a:r>
                  <a:rPr lang="en-US" altLang="zh-CN" sz="1300" b="0" dirty="0">
                    <a:solidFill>
                      <a:srgbClr val="000000"/>
                    </a:solidFill>
                    <a:latin typeface="Times New Roman" panose="02020603050405020304" pitchFamily="18" charset="0"/>
                    <a:ea typeface="宋体" panose="02010600030101010101" pitchFamily="2" charset="-122"/>
                  </a:rPr>
                  <a:t>1</a:t>
                </a:r>
                <a:endParaRPr lang="en-US" altLang="zh-CN" b="0" dirty="0">
                  <a:latin typeface="Times New Roman" panose="02020603050405020304" pitchFamily="18" charset="0"/>
                  <a:ea typeface="宋体" panose="02010600030101010101" pitchFamily="2" charset="-122"/>
                </a:endParaRPr>
              </a:p>
            </p:txBody>
          </p:sp>
          <p:sp>
            <p:nvSpPr>
              <p:cNvPr id="21522" name="Rectangle 19"/>
              <p:cNvSpPr/>
              <p:nvPr/>
            </p:nvSpPr>
            <p:spPr>
              <a:xfrm>
                <a:off x="1352" y="1470"/>
                <a:ext cx="300" cy="225"/>
              </a:xfrm>
              <a:prstGeom prst="rect">
                <a:avLst/>
              </a:prstGeom>
              <a:noFill/>
              <a:ln w="9525">
                <a:noFill/>
              </a:ln>
            </p:spPr>
            <p:txBody>
              <a:bodyPr wrap="none" lIns="0" tIns="0" rIns="0" bIns="0" anchor="t" anchorCtr="0">
                <a:spAutoFit/>
              </a:bodyPr>
              <a:lstStyle/>
              <a:p>
                <a:pPr>
                  <a:spcBef>
                    <a:spcPct val="0"/>
                  </a:spcBef>
                  <a:buFontTx/>
                  <a:buNone/>
                </a:pPr>
                <a:r>
                  <a:rPr lang="en-US" altLang="zh-CN" sz="2300" b="0" dirty="0">
                    <a:solidFill>
                      <a:srgbClr val="000000"/>
                    </a:solidFill>
                    <a:latin typeface="MT Extra" panose="05050102010205020202" pitchFamily="18" charset="2"/>
                    <a:ea typeface="宋体" panose="02010600030101010101" pitchFamily="2" charset="-122"/>
                  </a:rPr>
                  <a:t>L</a:t>
                </a:r>
                <a:endParaRPr lang="en-US" altLang="zh-CN" b="0" dirty="0">
                  <a:latin typeface="Times New Roman" panose="02020603050405020304" pitchFamily="18" charset="0"/>
                  <a:ea typeface="宋体" panose="02010600030101010101" pitchFamily="2" charset="-122"/>
                </a:endParaRPr>
              </a:p>
            </p:txBody>
          </p:sp>
        </p:grpSp>
      </p:grpSp>
      <p:sp>
        <p:nvSpPr>
          <p:cNvPr id="21523" name="Text Box 20"/>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sym typeface="Webdings" panose="05030102010509060703" pitchFamily="18" charset="2"/>
              </a:rPr>
              <a:t>3.1 </a:t>
            </a:r>
            <a:r>
              <a:rPr lang="en-US" altLang="zh-CN" sz="1800" b="0" dirty="0">
                <a:latin typeface="Times New Roman" panose="02020603050405020304" pitchFamily="18" charset="0"/>
                <a:ea typeface="宋体" panose="02010600030101010101" pitchFamily="2" charset="-122"/>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53411">
                                            <p:txEl>
                                              <p:pRg st="0" end="0"/>
                                            </p:txEl>
                                          </p:spTgt>
                                        </p:tgtEl>
                                        <p:attrNameLst>
                                          <p:attrName>style.visibility</p:attrName>
                                        </p:attrNameLst>
                                      </p:cBhvr>
                                      <p:to>
                                        <p:strVal val="visible"/>
                                      </p:to>
                                    </p:set>
                                    <p:animEffect transition="in" filter="strips(downRight)">
                                      <p:cBhvr>
                                        <p:cTn id="7" dur="500"/>
                                        <p:tgtEl>
                                          <p:spTgt spid="15534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34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11</a:t>
            </a:fld>
            <a:endParaRPr lang="zh-CN" altLang="en-US" sz="1400" b="0" dirty="0">
              <a:latin typeface="Arial" panose="020B0604020202020204" pitchFamily="34" charset="0"/>
              <a:ea typeface="宋体" panose="02010600030101010101" pitchFamily="2" charset="-122"/>
            </a:endParaRPr>
          </a:p>
        </p:txBody>
      </p:sp>
      <p:sp>
        <p:nvSpPr>
          <p:cNvPr id="1555459" name="Text Box 3"/>
          <p:cNvSpPr txBox="1">
            <a:spLocks noChangeArrowheads="1"/>
          </p:cNvSpPr>
          <p:nvPr/>
        </p:nvSpPr>
        <p:spPr bwMode="auto">
          <a:xfrm>
            <a:off x="381000" y="523875"/>
            <a:ext cx="7620000" cy="460375"/>
          </a:xfrm>
          <a:prstGeom prst="rect">
            <a:avLst/>
          </a:prstGeom>
          <a:noFill/>
          <a:ln w="9525">
            <a:noFill/>
            <a:miter lim="800000"/>
          </a:ln>
          <a:effectLst/>
        </p:spPr>
        <p:txBody>
          <a:bodyPr>
            <a:spAutoFit/>
          </a:bodyPr>
          <a:lstStyle/>
          <a:p>
            <a:pPr marR="0" algn="just" defTabSz="914400">
              <a:spcBef>
                <a:spcPct val="40000"/>
              </a:spcBef>
              <a:buClrTx/>
              <a:buSzTx/>
              <a:buNone/>
              <a:defRPr/>
            </a:pPr>
            <a:r>
              <a:rPr kumimoji="1" lang="en-US" altLang="zh-CN" kern="1200" cap="none" spc="0" normalizeH="0" baseline="0" noProof="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Symbol" panose="05050102010706020507" pitchFamily="18" charset="2"/>
              </a:rPr>
              <a:t>(2) Binary Search </a:t>
            </a:r>
            <a:r>
              <a:rPr kumimoji="1" lang="zh-CN" altLang="en-US" kern="1200" cap="none" spc="0" normalizeH="0" baseline="0" noProof="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Symbol" panose="05050102010706020507" pitchFamily="18" charset="2"/>
              </a:rPr>
              <a:t>（二分搜索）</a:t>
            </a:r>
            <a:r>
              <a:rPr kumimoji="1" lang="en-US" altLang="zh-CN" kern="1200" cap="none" spc="0" normalizeH="0" baseline="0" noProof="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Symbol" panose="05050102010706020507" pitchFamily="18" charset="2"/>
              </a:rPr>
              <a:t> </a:t>
            </a:r>
          </a:p>
        </p:txBody>
      </p:sp>
      <p:sp>
        <p:nvSpPr>
          <p:cNvPr id="1555460" name="Text Box 4"/>
          <p:cNvSpPr txBox="1">
            <a:spLocks noChangeArrowheads="1"/>
          </p:cNvSpPr>
          <p:nvPr/>
        </p:nvSpPr>
        <p:spPr bwMode="auto">
          <a:xfrm>
            <a:off x="457200" y="1082675"/>
            <a:ext cx="8291513" cy="968375"/>
          </a:xfrm>
          <a:prstGeom prst="rect">
            <a:avLst/>
          </a:prstGeom>
          <a:noFill/>
          <a:ln w="9525">
            <a:noFill/>
            <a:miter lim="800000"/>
          </a:ln>
          <a:effectLst/>
        </p:spPr>
        <p:txBody>
          <a:bodyPr>
            <a:spAutoFit/>
          </a:bodyPr>
          <a:lstStyle/>
          <a:p>
            <a:pPr marR="0" algn="just" defTabSz="914400">
              <a:spcBef>
                <a:spcPct val="40000"/>
              </a:spcBef>
              <a:buClrTx/>
              <a:buSzTx/>
              <a:buNone/>
              <a:defRPr/>
            </a:pPr>
            <a:r>
              <a:rPr kumimoji="1" lang="zh-CN" altLang="en-US" sz="2200" kern="1200" cap="none" spc="0" normalizeH="0" baseline="0" noProof="0">
                <a:effectLst>
                  <a:outerShdw blurRad="38100" dist="38100" dir="2700000" algn="tl">
                    <a:srgbClr val="C0C0C0"/>
                  </a:outerShdw>
                </a:effectLst>
                <a:latin typeface="Times New Roman" panose="02020603050405020304" pitchFamily="18" charset="0"/>
                <a:ea typeface="黑体" panose="02010609060101010101" pitchFamily="49" charset="-122"/>
                <a:cs typeface="+mn-cs"/>
                <a:sym typeface="Symbol" panose="05050102010706020507" pitchFamily="18" charset="2"/>
              </a:rPr>
              <a:t> </a:t>
            </a:r>
            <a:r>
              <a:rPr kumimoji="1" lang="en-US" altLang="zh-CN"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Example 2</a:t>
            </a:r>
            <a:r>
              <a:rPr kumimoji="1" lang="en-US" altLang="zh-CN"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To search for 88 in the list</a:t>
            </a:r>
          </a:p>
          <a:p>
            <a:pPr marR="0" algn="just" defTabSz="914400">
              <a:spcBef>
                <a:spcPct val="40000"/>
              </a:spcBef>
              <a:buClrTx/>
              <a:buSzTx/>
              <a:buNone/>
              <a:defRPr/>
            </a:pP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5  13  19  21  37  56  64  75  80  88  92  100. </a:t>
            </a:r>
          </a:p>
        </p:txBody>
      </p:sp>
      <p:sp>
        <p:nvSpPr>
          <p:cNvPr id="1555461" name="Text Box 5"/>
          <p:cNvSpPr txBox="1">
            <a:spLocks noChangeArrowheads="1"/>
          </p:cNvSpPr>
          <p:nvPr/>
        </p:nvSpPr>
        <p:spPr bwMode="auto">
          <a:xfrm>
            <a:off x="609600" y="2133600"/>
            <a:ext cx="8001000" cy="968375"/>
          </a:xfrm>
          <a:prstGeom prst="rect">
            <a:avLst/>
          </a:prstGeom>
          <a:noFill/>
          <a:ln w="9525">
            <a:noFill/>
            <a:miter lim="800000"/>
          </a:ln>
          <a:effectLst/>
        </p:spPr>
        <p:txBody>
          <a:bodyPr>
            <a:spAutoFit/>
          </a:bodyPr>
          <a:lstStyle/>
          <a:p>
            <a:pPr marL="457200" marR="0" indent="-457200" defTabSz="914400">
              <a:spcBef>
                <a:spcPct val="20000"/>
              </a:spcBef>
              <a:buClrTx/>
              <a:buSzTx/>
              <a:buNone/>
              <a:defRPr/>
            </a:pPr>
            <a:r>
              <a:rPr kumimoji="1" lang="en-US" altLang="zh-CN" i="1" kern="1200" cap="none" spc="0" normalizeH="0" baseline="0" noProof="0">
                <a:solidFill>
                  <a:srgbClr val="3366FF"/>
                </a:solidFill>
                <a:latin typeface="Times New Roman" panose="02020603050405020304" pitchFamily="18" charset="0"/>
                <a:ea typeface="CMTI12"/>
                <a:cs typeface="CMTI12"/>
                <a:sym typeface="Symbol" panose="05050102010706020507" pitchFamily="18" charset="2"/>
              </a:rPr>
              <a:t>Solution </a:t>
            </a:r>
            <a:r>
              <a:rPr kumimoji="1" lang="en-US" altLang="zh-CN" kern="1200" cap="none" spc="0" normalizeH="0" baseline="0" noProof="0">
                <a:solidFill>
                  <a:srgbClr val="3366FF"/>
                </a:solidFill>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 </a:t>
            </a:r>
          </a:p>
          <a:p>
            <a:pPr marL="457200" marR="0" indent="-457200" defTabSz="914400">
              <a:spcBef>
                <a:spcPct val="40000"/>
              </a:spcBef>
              <a:buClrTx/>
              <a:buSzTx/>
              <a:buFontTx/>
              <a:buNone/>
              <a:defRPr/>
            </a:pPr>
            <a:r>
              <a:rPr kumimoji="1" lang="en-US" altLang="zh-CN" b="0" i="1"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5  13  19  21  37  56          64  75  80  88  92  100</a:t>
            </a:r>
            <a:r>
              <a:rPr kumimoji="1" lang="en-US" altLang="zh-CN" b="0" kern="1200" cap="none" spc="0" normalizeH="0" baseline="0" noProof="0">
                <a:latin typeface="Times New Roman" panose="02020603050405020304" pitchFamily="18" charset="0"/>
                <a:ea typeface="宋体" panose="02010600030101010101" pitchFamily="2" charset="-122"/>
                <a:cs typeface="+mn-cs"/>
              </a:rPr>
              <a:t> </a:t>
            </a:r>
          </a:p>
        </p:txBody>
      </p:sp>
      <p:sp>
        <p:nvSpPr>
          <p:cNvPr id="1555462" name="Oval 6"/>
          <p:cNvSpPr/>
          <p:nvPr/>
        </p:nvSpPr>
        <p:spPr>
          <a:xfrm>
            <a:off x="3808413" y="2665413"/>
            <a:ext cx="431800" cy="431800"/>
          </a:xfrm>
          <a:prstGeom prst="ellipse">
            <a:avLst/>
          </a:prstGeom>
          <a:noFill/>
          <a:ln w="28575" cap="flat" cmpd="sng">
            <a:solidFill>
              <a:srgbClr val="FF0000"/>
            </a:solidFill>
            <a:prstDash val="solid"/>
            <a:round/>
            <a:headEnd type="none" w="med" len="med"/>
            <a:tailEnd type="none" w="med" len="med"/>
          </a:ln>
        </p:spPr>
        <p:txBody>
          <a:bodyPr wrap="none" anchor="ctr" anchorCtr="0"/>
          <a:lstStyle/>
          <a:p>
            <a:pPr algn="r" eaLnBrk="0" hangingPunct="0"/>
            <a:endParaRPr lang="zh-CN" altLang="en-US" dirty="0">
              <a:latin typeface="楷体_GB2312" pitchFamily="49" charset="-122"/>
            </a:endParaRPr>
          </a:p>
        </p:txBody>
      </p:sp>
      <p:sp>
        <p:nvSpPr>
          <p:cNvPr id="1555463" name="Text Box 7"/>
          <p:cNvSpPr txBox="1">
            <a:spLocks noChangeArrowheads="1"/>
          </p:cNvSpPr>
          <p:nvPr/>
        </p:nvSpPr>
        <p:spPr bwMode="auto">
          <a:xfrm>
            <a:off x="539750" y="3357563"/>
            <a:ext cx="8001000" cy="457200"/>
          </a:xfrm>
          <a:prstGeom prst="rect">
            <a:avLst/>
          </a:prstGeom>
          <a:noFill/>
          <a:ln w="9525">
            <a:noFill/>
            <a:miter lim="800000"/>
          </a:ln>
          <a:effectLst/>
        </p:spPr>
        <p:txBody>
          <a:bodyPr>
            <a:spAutoFit/>
          </a:bodyPr>
          <a:lstStyle/>
          <a:p>
            <a:pPr marL="457200" marR="0" indent="-457200" defTabSz="914400">
              <a:spcBef>
                <a:spcPct val="40000"/>
              </a:spcBef>
              <a:buClrTx/>
              <a:buSzTx/>
              <a:buFontTx/>
              <a:buNone/>
              <a:defRPr/>
            </a:pPr>
            <a:r>
              <a:rPr kumimoji="1" lang="zh-CN" altLang="en-US" b="0" i="1"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64  75  80          88  92  100</a:t>
            </a:r>
            <a:r>
              <a:rPr kumimoji="1" lang="en-US" altLang="zh-CN" b="0"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555464" name="Oval 8"/>
          <p:cNvSpPr/>
          <p:nvPr/>
        </p:nvSpPr>
        <p:spPr>
          <a:xfrm>
            <a:off x="2455863" y="3357563"/>
            <a:ext cx="431800" cy="431800"/>
          </a:xfrm>
          <a:prstGeom prst="ellipse">
            <a:avLst/>
          </a:prstGeom>
          <a:noFill/>
          <a:ln w="28575" cap="flat" cmpd="sng">
            <a:solidFill>
              <a:srgbClr val="FF0000"/>
            </a:solidFill>
            <a:prstDash val="solid"/>
            <a:round/>
            <a:headEnd type="none" w="med" len="med"/>
            <a:tailEnd type="none" w="med" len="med"/>
          </a:ln>
        </p:spPr>
        <p:txBody>
          <a:bodyPr wrap="none" anchor="ctr" anchorCtr="0"/>
          <a:lstStyle/>
          <a:p>
            <a:pPr algn="r" eaLnBrk="0" hangingPunct="0"/>
            <a:endParaRPr lang="zh-CN" altLang="en-US" dirty="0">
              <a:latin typeface="楷体_GB2312" pitchFamily="49" charset="-122"/>
            </a:endParaRPr>
          </a:p>
        </p:txBody>
      </p:sp>
      <p:sp>
        <p:nvSpPr>
          <p:cNvPr id="1555465" name="Text Box 9"/>
          <p:cNvSpPr txBox="1">
            <a:spLocks noChangeArrowheads="1"/>
          </p:cNvSpPr>
          <p:nvPr/>
        </p:nvSpPr>
        <p:spPr bwMode="auto">
          <a:xfrm>
            <a:off x="531813" y="4149725"/>
            <a:ext cx="8001000" cy="457200"/>
          </a:xfrm>
          <a:prstGeom prst="rect">
            <a:avLst/>
          </a:prstGeom>
          <a:noFill/>
          <a:ln w="9525">
            <a:noFill/>
            <a:miter lim="800000"/>
          </a:ln>
          <a:effectLst/>
        </p:spPr>
        <p:txBody>
          <a:bodyPr>
            <a:spAutoFit/>
          </a:bodyPr>
          <a:lstStyle/>
          <a:p>
            <a:pPr marL="457200" marR="0" indent="-457200" defTabSz="914400">
              <a:spcBef>
                <a:spcPct val="40000"/>
              </a:spcBef>
              <a:buClrTx/>
              <a:buSzTx/>
              <a:buFontTx/>
              <a:buNone/>
              <a:defRPr/>
            </a:pPr>
            <a:r>
              <a:rPr kumimoji="1" lang="zh-CN" altLang="en-US" b="0"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88  92            100</a:t>
            </a:r>
            <a:r>
              <a:rPr kumimoji="1" lang="en-US" altLang="zh-CN" b="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555466" name="Oval 10"/>
          <p:cNvSpPr/>
          <p:nvPr/>
        </p:nvSpPr>
        <p:spPr>
          <a:xfrm>
            <a:off x="1979613" y="4149725"/>
            <a:ext cx="431800" cy="431800"/>
          </a:xfrm>
          <a:prstGeom prst="ellipse">
            <a:avLst/>
          </a:prstGeom>
          <a:noFill/>
          <a:ln w="28575" cap="flat" cmpd="sng">
            <a:solidFill>
              <a:srgbClr val="FF0000"/>
            </a:solidFill>
            <a:prstDash val="solid"/>
            <a:round/>
            <a:headEnd type="none" w="med" len="med"/>
            <a:tailEnd type="none" w="med" len="med"/>
          </a:ln>
        </p:spPr>
        <p:txBody>
          <a:bodyPr wrap="none" anchor="ctr" anchorCtr="0"/>
          <a:lstStyle/>
          <a:p>
            <a:pPr algn="r" eaLnBrk="0" hangingPunct="0"/>
            <a:endParaRPr lang="zh-CN" altLang="en-US" dirty="0">
              <a:latin typeface="楷体_GB2312" pitchFamily="49" charset="-122"/>
            </a:endParaRPr>
          </a:p>
        </p:txBody>
      </p:sp>
      <p:sp>
        <p:nvSpPr>
          <p:cNvPr id="1555467" name="Text Box 11"/>
          <p:cNvSpPr txBox="1">
            <a:spLocks noChangeArrowheads="1"/>
          </p:cNvSpPr>
          <p:nvPr/>
        </p:nvSpPr>
        <p:spPr bwMode="auto">
          <a:xfrm>
            <a:off x="525463" y="4941888"/>
            <a:ext cx="8001000" cy="457200"/>
          </a:xfrm>
          <a:prstGeom prst="rect">
            <a:avLst/>
          </a:prstGeom>
          <a:noFill/>
          <a:ln w="9525">
            <a:noFill/>
            <a:miter lim="800000"/>
          </a:ln>
          <a:effectLst/>
        </p:spPr>
        <p:txBody>
          <a:bodyPr>
            <a:spAutoFit/>
          </a:bodyPr>
          <a:lstStyle/>
          <a:p>
            <a:pPr marL="457200" marR="0" indent="-457200" defTabSz="914400">
              <a:spcBef>
                <a:spcPct val="40000"/>
              </a:spcBef>
              <a:buClrTx/>
              <a:buSzTx/>
              <a:buFontTx/>
              <a:buNone/>
              <a:defRPr/>
            </a:pPr>
            <a:r>
              <a:rPr kumimoji="1" lang="zh-CN" altLang="en-US" b="0" i="1"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rPr>
              <a:t>(4)  </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88           92</a:t>
            </a:r>
            <a:endParaRPr kumimoji="1" lang="en-US" altLang="zh-CN" b="0"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55468" name="Oval 12"/>
          <p:cNvSpPr/>
          <p:nvPr/>
        </p:nvSpPr>
        <p:spPr>
          <a:xfrm>
            <a:off x="1519238" y="4941888"/>
            <a:ext cx="431800" cy="431800"/>
          </a:xfrm>
          <a:prstGeom prst="ellipse">
            <a:avLst/>
          </a:prstGeom>
          <a:noFill/>
          <a:ln w="28575" cap="flat" cmpd="sng">
            <a:solidFill>
              <a:srgbClr val="FF0000"/>
            </a:solidFill>
            <a:prstDash val="solid"/>
            <a:round/>
            <a:headEnd type="none" w="med" len="med"/>
            <a:tailEnd type="none" w="med" len="med"/>
          </a:ln>
        </p:spPr>
        <p:txBody>
          <a:bodyPr wrap="none" anchor="ctr" anchorCtr="0"/>
          <a:lstStyle/>
          <a:p>
            <a:pPr algn="r" eaLnBrk="0" hangingPunct="0"/>
            <a:endParaRPr lang="zh-CN" altLang="en-US" dirty="0">
              <a:latin typeface="楷体_GB2312" pitchFamily="49" charset="-122"/>
            </a:endParaRPr>
          </a:p>
        </p:txBody>
      </p:sp>
      <p:sp>
        <p:nvSpPr>
          <p:cNvPr id="23564" name="Text Box 13"/>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sym typeface="Webdings" panose="05030102010509060703" pitchFamily="18" charset="2"/>
              </a:rPr>
              <a:t>3.1 </a:t>
            </a:r>
            <a:r>
              <a:rPr lang="en-US" altLang="zh-CN" sz="1800" b="0" dirty="0">
                <a:latin typeface="Times New Roman" panose="02020603050405020304" pitchFamily="18" charset="0"/>
                <a:ea typeface="宋体" panose="02010600030101010101" pitchFamily="2" charset="-122"/>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55459">
                                            <p:txEl>
                                              <p:pRg st="0" end="0"/>
                                            </p:txEl>
                                          </p:spTgt>
                                        </p:tgtEl>
                                        <p:attrNameLst>
                                          <p:attrName>style.visibility</p:attrName>
                                        </p:attrNameLst>
                                      </p:cBhvr>
                                      <p:to>
                                        <p:strVal val="visible"/>
                                      </p:to>
                                    </p:set>
                                    <p:animEffect transition="in" filter="strips(downRight)">
                                      <p:cBhvr>
                                        <p:cTn id="7" dur="500"/>
                                        <p:tgtEl>
                                          <p:spTgt spid="15554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55460">
                                            <p:txEl>
                                              <p:pRg st="0" end="0"/>
                                            </p:txEl>
                                          </p:spTgt>
                                        </p:tgtEl>
                                        <p:attrNameLst>
                                          <p:attrName>style.visibility</p:attrName>
                                        </p:attrNameLst>
                                      </p:cBhvr>
                                      <p:to>
                                        <p:strVal val="visible"/>
                                      </p:to>
                                    </p:set>
                                    <p:animEffect transition="in" filter="strips(downRight)">
                                      <p:cBhvr>
                                        <p:cTn id="12" dur="500"/>
                                        <p:tgtEl>
                                          <p:spTgt spid="155546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555460">
                                            <p:txEl>
                                              <p:pRg st="1" end="1"/>
                                            </p:txEl>
                                          </p:spTgt>
                                        </p:tgtEl>
                                        <p:attrNameLst>
                                          <p:attrName>style.visibility</p:attrName>
                                        </p:attrNameLst>
                                      </p:cBhvr>
                                      <p:to>
                                        <p:strVal val="visible"/>
                                      </p:to>
                                    </p:set>
                                    <p:animEffect transition="in" filter="strips(downRight)">
                                      <p:cBhvr>
                                        <p:cTn id="16" dur="500"/>
                                        <p:tgtEl>
                                          <p:spTgt spid="1555460">
                                            <p:txEl>
                                              <p:pRg st="1" end="1"/>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555461">
                                            <p:txEl>
                                              <p:pRg st="0" end="0"/>
                                            </p:txEl>
                                          </p:spTgt>
                                        </p:tgtEl>
                                        <p:attrNameLst>
                                          <p:attrName>style.visibility</p:attrName>
                                        </p:attrNameLst>
                                      </p:cBhvr>
                                      <p:to>
                                        <p:strVal val="visible"/>
                                      </p:to>
                                    </p:set>
                                    <p:animEffect transition="in" filter="strips(downRight)">
                                      <p:cBhvr>
                                        <p:cTn id="21" dur="500"/>
                                        <p:tgtEl>
                                          <p:spTgt spid="1555461">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PROJCTOR.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555461">
                                            <p:txEl>
                                              <p:pRg st="1" end="1"/>
                                            </p:txEl>
                                          </p:spTgt>
                                        </p:tgtEl>
                                        <p:attrNameLst>
                                          <p:attrName>style.visibility</p:attrName>
                                        </p:attrNameLst>
                                      </p:cBhvr>
                                      <p:to>
                                        <p:strVal val="visible"/>
                                      </p:to>
                                    </p:set>
                                    <p:animEffect transition="in" filter="strips(downRight)">
                                      <p:cBhvr>
                                        <p:cTn id="26" dur="500"/>
                                        <p:tgtEl>
                                          <p:spTgt spid="1555461">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PROJCTOR.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555462"/>
                                        </p:tgtEl>
                                        <p:attrNameLst>
                                          <p:attrName>style.visibility</p:attrName>
                                        </p:attrNameLst>
                                      </p:cBhvr>
                                      <p:to>
                                        <p:strVal val="visible"/>
                                      </p:to>
                                    </p:set>
                                    <p:animEffect transition="in" filter="box(in)">
                                      <p:cBhvr>
                                        <p:cTn id="31" dur="500"/>
                                        <p:tgtEl>
                                          <p:spTgt spid="155546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555463">
                                            <p:txEl>
                                              <p:pRg st="0" end="0"/>
                                            </p:txEl>
                                          </p:spTgt>
                                        </p:tgtEl>
                                        <p:attrNameLst>
                                          <p:attrName>style.visibility</p:attrName>
                                        </p:attrNameLst>
                                      </p:cBhvr>
                                      <p:to>
                                        <p:strVal val="visible"/>
                                      </p:to>
                                    </p:set>
                                    <p:animEffect transition="in" filter="strips(downRight)">
                                      <p:cBhvr>
                                        <p:cTn id="36" dur="500"/>
                                        <p:tgtEl>
                                          <p:spTgt spid="1555463">
                                            <p:txEl>
                                              <p:pRg st="0" end="0"/>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PROJCTOR.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555464"/>
                                        </p:tgtEl>
                                        <p:attrNameLst>
                                          <p:attrName>style.visibility</p:attrName>
                                        </p:attrNameLst>
                                      </p:cBhvr>
                                      <p:to>
                                        <p:strVal val="visible"/>
                                      </p:to>
                                    </p:set>
                                    <p:animEffect transition="in" filter="box(in)">
                                      <p:cBhvr>
                                        <p:cTn id="41" dur="500"/>
                                        <p:tgtEl>
                                          <p:spTgt spid="1555464"/>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555465">
                                            <p:txEl>
                                              <p:pRg st="0" end="0"/>
                                            </p:txEl>
                                          </p:spTgt>
                                        </p:tgtEl>
                                        <p:attrNameLst>
                                          <p:attrName>style.visibility</p:attrName>
                                        </p:attrNameLst>
                                      </p:cBhvr>
                                      <p:to>
                                        <p:strVal val="visible"/>
                                      </p:to>
                                    </p:set>
                                    <p:animEffect transition="in" filter="strips(downRight)">
                                      <p:cBhvr>
                                        <p:cTn id="46" dur="500"/>
                                        <p:tgtEl>
                                          <p:spTgt spid="1555465">
                                            <p:txEl>
                                              <p:pRg st="0" end="0"/>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PROJCTOR.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555466"/>
                                        </p:tgtEl>
                                        <p:attrNameLst>
                                          <p:attrName>style.visibility</p:attrName>
                                        </p:attrNameLst>
                                      </p:cBhvr>
                                      <p:to>
                                        <p:strVal val="visible"/>
                                      </p:to>
                                    </p:set>
                                    <p:animEffect transition="in" filter="box(in)">
                                      <p:cBhvr>
                                        <p:cTn id="51" dur="500"/>
                                        <p:tgtEl>
                                          <p:spTgt spid="1555466"/>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grpId="0" nodeType="clickEffect">
                                  <p:stCondLst>
                                    <p:cond delay="0"/>
                                  </p:stCondLst>
                                  <p:childTnLst>
                                    <p:set>
                                      <p:cBhvr>
                                        <p:cTn id="55" dur="1" fill="hold">
                                          <p:stCondLst>
                                            <p:cond delay="0"/>
                                          </p:stCondLst>
                                        </p:cTn>
                                        <p:tgtEl>
                                          <p:spTgt spid="1555467">
                                            <p:txEl>
                                              <p:pRg st="0" end="0"/>
                                            </p:txEl>
                                          </p:spTgt>
                                        </p:tgtEl>
                                        <p:attrNameLst>
                                          <p:attrName>style.visibility</p:attrName>
                                        </p:attrNameLst>
                                      </p:cBhvr>
                                      <p:to>
                                        <p:strVal val="visible"/>
                                      </p:to>
                                    </p:set>
                                    <p:animEffect transition="in" filter="strips(downRight)">
                                      <p:cBhvr>
                                        <p:cTn id="56" dur="500"/>
                                        <p:tgtEl>
                                          <p:spTgt spid="1555467">
                                            <p:txEl>
                                              <p:pRg st="0" end="0"/>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3" name="PROJCTOR.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555468"/>
                                        </p:tgtEl>
                                        <p:attrNameLst>
                                          <p:attrName>style.visibility</p:attrName>
                                        </p:attrNameLst>
                                      </p:cBhvr>
                                      <p:to>
                                        <p:strVal val="visible"/>
                                      </p:to>
                                    </p:set>
                                    <p:animEffect transition="in" filter="box(in)">
                                      <p:cBhvr>
                                        <p:cTn id="61" dur="500"/>
                                        <p:tgtEl>
                                          <p:spTgt spid="1555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5459" grpId="0" build="p" advAuto="1000"/>
      <p:bldP spid="1555460" grpId="0" build="p" bldLvl="2" advAuto="1000"/>
      <p:bldP spid="1555461" grpId="0" build="p"/>
      <p:bldP spid="1555462" grpId="0" animBg="1"/>
      <p:bldP spid="1555463" grpId="0" build="p"/>
      <p:bldP spid="1555464" grpId="0" animBg="1"/>
      <p:bldP spid="1555465" grpId="0" build="p"/>
      <p:bldP spid="1555466" grpId="0" animBg="1"/>
      <p:bldP spid="1555467" grpId="0" build="p"/>
      <p:bldP spid="155546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12</a:t>
            </a:fld>
            <a:endParaRPr lang="zh-CN" altLang="en-US" sz="1400" b="0" dirty="0">
              <a:latin typeface="Arial" panose="020B0604020202020204" pitchFamily="34" charset="0"/>
              <a:ea typeface="宋体" panose="02010600030101010101" pitchFamily="2" charset="-122"/>
            </a:endParaRPr>
          </a:p>
        </p:txBody>
      </p:sp>
      <p:grpSp>
        <p:nvGrpSpPr>
          <p:cNvPr id="2" name="Group 3"/>
          <p:cNvGrpSpPr/>
          <p:nvPr/>
        </p:nvGrpSpPr>
        <p:grpSpPr>
          <a:xfrm>
            <a:off x="609600" y="762000"/>
            <a:ext cx="8139113" cy="5638800"/>
            <a:chOff x="384" y="663"/>
            <a:chExt cx="5127" cy="3552"/>
          </a:xfrm>
        </p:grpSpPr>
        <p:sp>
          <p:nvSpPr>
            <p:cNvPr id="25603" name="AutoShape 4"/>
            <p:cNvSpPr/>
            <p:nvPr/>
          </p:nvSpPr>
          <p:spPr>
            <a:xfrm>
              <a:off x="384" y="663"/>
              <a:ext cx="5127" cy="3552"/>
            </a:xfrm>
            <a:prstGeom prst="foldedCorner">
              <a:avLst>
                <a:gd name="adj" fmla="val 12500"/>
              </a:avLst>
            </a:prstGeom>
            <a:solidFill>
              <a:srgbClr val="CCFFCC"/>
            </a:solidFill>
            <a:ln w="9525" cap="flat" cmpd="sng">
              <a:solidFill>
                <a:schemeClr val="tx1"/>
              </a:solidFill>
              <a:prstDash val="solid"/>
              <a:round/>
              <a:headEnd type="none" w="med" len="med"/>
              <a:tailEnd type="none" w="med" len="med"/>
            </a:ln>
          </p:spPr>
          <p:txBody>
            <a:bodyPr wrap="none" anchor="t" anchorCtr="0"/>
            <a:lstStyle/>
            <a:p>
              <a:pPr>
                <a:spcBef>
                  <a:spcPct val="0"/>
                </a:spcBef>
                <a:buFontTx/>
                <a:buNone/>
              </a:pPr>
              <a:r>
                <a:rPr lang="en-US" altLang="zh-CN" b="0" u="sng" dirty="0">
                  <a:latin typeface="Times New Roman" panose="02020603050405020304" pitchFamily="18" charset="0"/>
                  <a:ea typeface="宋体" panose="02010600030101010101" pitchFamily="2" charset="-122"/>
                </a:rPr>
                <a:t>ALGORITHM 3  </a:t>
              </a:r>
              <a:r>
                <a:rPr lang="en-US" altLang="zh-CN" u="sng" dirty="0">
                  <a:latin typeface="Times New Roman" panose="02020603050405020304" pitchFamily="18" charset="0"/>
                  <a:ea typeface="宋体" panose="02010600030101010101" pitchFamily="2" charset="-122"/>
                </a:rPr>
                <a:t>The Binary Search Algorithm.</a:t>
              </a:r>
            </a:p>
            <a:p>
              <a:pPr>
                <a:spcBef>
                  <a:spcPct val="0"/>
                </a:spcBef>
                <a:buFontTx/>
                <a:buNone/>
              </a:pPr>
              <a:r>
                <a:rPr lang="en-US" altLang="zh-CN" dirty="0">
                  <a:latin typeface="Times New Roman" panose="02020603050405020304" pitchFamily="18" charset="0"/>
                  <a:ea typeface="宋体" panose="02010600030101010101" pitchFamily="2" charset="-122"/>
                </a:rPr>
                <a:t>Procedure</a:t>
              </a:r>
              <a:r>
                <a:rPr lang="en-US" altLang="zh-CN" b="0" dirty="0">
                  <a:latin typeface="Times New Roman" panose="02020603050405020304"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binary search </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 integer,     </a:t>
              </a:r>
            </a:p>
            <a:p>
              <a:pPr>
                <a:spcBef>
                  <a:spcPct val="0"/>
                </a:spcBef>
                <a:buFontTx/>
                <a:buNone/>
              </a:pPr>
              <a:r>
                <a:rPr lang="en-US" altLang="zh-CN" b="0" dirty="0">
                  <a:latin typeface="Times New Roman" panose="02020603050405020304" pitchFamily="18" charset="0"/>
                  <a:ea typeface="宋体" panose="02010600030101010101" pitchFamily="2" charset="-122"/>
                </a:rPr>
                <a:t>                             : increasing integers)</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i="1" dirty="0">
                  <a:latin typeface="Times New Roman" panose="02020603050405020304" pitchFamily="18" charset="0"/>
                  <a:ea typeface="宋体" panose="02010600030101010101" pitchFamily="2" charset="-122"/>
                </a:rPr>
                <a:t>i</a:t>
              </a:r>
              <a:r>
                <a:rPr lang="en-US" altLang="zh-CN" b="0" dirty="0">
                  <a:latin typeface="Times New Roman" panose="02020603050405020304" pitchFamily="18" charset="0"/>
                  <a:ea typeface="宋体" panose="02010600030101010101" pitchFamily="2" charset="-122"/>
                </a:rPr>
                <a:t> : = 1{</a:t>
              </a:r>
              <a:r>
                <a:rPr lang="en-US" altLang="zh-CN" b="0" i="1" dirty="0">
                  <a:latin typeface="Times New Roman" panose="02020603050405020304" pitchFamily="18" charset="0"/>
                  <a:ea typeface="宋体" panose="02010600030101010101" pitchFamily="2" charset="-122"/>
                </a:rPr>
                <a:t>i </a:t>
              </a:r>
              <a:r>
                <a:rPr lang="en-US" altLang="zh-CN" b="0" dirty="0">
                  <a:latin typeface="Times New Roman" panose="02020603050405020304" pitchFamily="18" charset="0"/>
                  <a:ea typeface="宋体" panose="02010600030101010101" pitchFamily="2" charset="-122"/>
                </a:rPr>
                <a:t>is left endpoint of search interval }</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i="1" dirty="0">
                  <a:latin typeface="Times New Roman" panose="02020603050405020304" pitchFamily="18" charset="0"/>
                  <a:ea typeface="宋体" panose="02010600030101010101" pitchFamily="2" charset="-122"/>
                </a:rPr>
                <a:t>j</a:t>
              </a:r>
              <a:r>
                <a:rPr lang="en-US" altLang="zh-CN" b="0" dirty="0">
                  <a:latin typeface="Times New Roman" panose="02020603050405020304"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n </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 j</a:t>
              </a:r>
              <a:r>
                <a:rPr lang="en-US" altLang="zh-CN" b="0" dirty="0">
                  <a:latin typeface="Times New Roman" panose="02020603050405020304" pitchFamily="18" charset="0"/>
                  <a:ea typeface="宋体" panose="02010600030101010101" pitchFamily="2" charset="-122"/>
                </a:rPr>
                <a:t> is right endpoint of search interval }</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while </a:t>
              </a:r>
              <a:r>
                <a:rPr lang="en-US" altLang="zh-CN" b="0" i="1" dirty="0">
                  <a:latin typeface="Times New Roman" panose="02020603050405020304" pitchFamily="18" charset="0"/>
                  <a:ea typeface="宋体" panose="02010600030101010101" pitchFamily="2" charset="-122"/>
                </a:rPr>
                <a:t>i &lt; j</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begin</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m</a:t>
              </a:r>
              <a:r>
                <a:rPr lang="en-US" altLang="zh-CN" b="0" dirty="0">
                  <a:latin typeface="Times New Roman" panose="02020603050405020304" pitchFamily="18" charset="0"/>
                  <a:ea typeface="宋体" panose="02010600030101010101" pitchFamily="2" charset="-122"/>
                </a:rPr>
                <a:t>: = </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      if </a:t>
              </a:r>
              <a:r>
                <a:rPr lang="en-US" altLang="zh-CN" b="0" baseline="-30000" dirty="0">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then </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      else </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end</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if              then </a:t>
              </a:r>
              <a:r>
                <a:rPr lang="en-US" altLang="zh-CN" b="0" i="1" dirty="0">
                  <a:latin typeface="Times New Roman" panose="02020603050405020304" pitchFamily="18" charset="0"/>
                  <a:ea typeface="宋体" panose="02010600030101010101" pitchFamily="2" charset="-122"/>
                </a:rPr>
                <a:t>location</a:t>
              </a:r>
              <a:r>
                <a:rPr lang="en-US" altLang="zh-CN" b="0" dirty="0">
                  <a:latin typeface="Times New Roman" panose="02020603050405020304" pitchFamily="18" charset="0"/>
                  <a:ea typeface="宋体" panose="02010600030101010101" pitchFamily="2" charset="-122"/>
                </a:rPr>
                <a:t> : = </a:t>
              </a:r>
              <a:r>
                <a:rPr lang="en-US" altLang="zh-CN" b="0" i="1" dirty="0">
                  <a:latin typeface="Times New Roman" panose="02020603050405020304" pitchFamily="18" charset="0"/>
                  <a:ea typeface="宋体" panose="02010600030101010101" pitchFamily="2" charset="-122"/>
                </a:rPr>
                <a:t>i</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else </a:t>
              </a:r>
              <a:r>
                <a:rPr lang="en-US" altLang="zh-CN" b="0" i="1" dirty="0">
                  <a:latin typeface="Times New Roman" panose="02020603050405020304" pitchFamily="18" charset="0"/>
                  <a:ea typeface="宋体" panose="02010600030101010101" pitchFamily="2" charset="-122"/>
                </a:rPr>
                <a:t>location</a:t>
              </a:r>
              <a:r>
                <a:rPr lang="en-US" altLang="zh-CN" b="0" dirty="0">
                  <a:latin typeface="Times New Roman" panose="02020603050405020304" pitchFamily="18" charset="0"/>
                  <a:ea typeface="宋体" panose="02010600030101010101" pitchFamily="2" charset="-122"/>
                </a:rPr>
                <a:t> : = 0</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dirty="0">
                  <a:latin typeface="Times New Roman" panose="02020603050405020304" pitchFamily="18" charset="0"/>
                  <a:ea typeface="宋体" panose="02010600030101010101" pitchFamily="2" charset="-122"/>
                </a:rPr>
                <a:t>{location is the subscript of term equal to </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,or 0 if</a:t>
              </a:r>
              <a:r>
                <a:rPr lang="en-US" altLang="zh-CN"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x is </a:t>
              </a:r>
            </a:p>
            <a:p>
              <a:pPr>
                <a:spcBef>
                  <a:spcPct val="0"/>
                </a:spcBef>
                <a:buFontTx/>
                <a:buNone/>
              </a:pPr>
              <a:r>
                <a:rPr lang="en-US" altLang="zh-CN" dirty="0">
                  <a:latin typeface="Times New Roman" panose="02020603050405020304" pitchFamily="18" charset="0"/>
                  <a:ea typeface="宋体" panose="02010600030101010101" pitchFamily="2" charset="-122"/>
                </a:rPr>
                <a:t>  not found } </a:t>
              </a:r>
            </a:p>
          </p:txBody>
        </p:sp>
        <p:graphicFrame>
          <p:nvGraphicFramePr>
            <p:cNvPr id="25604" name="Object 5"/>
            <p:cNvGraphicFramePr>
              <a:graphicFrameLocks noChangeAspect="1"/>
            </p:cNvGraphicFramePr>
            <p:nvPr/>
          </p:nvGraphicFramePr>
          <p:xfrm>
            <a:off x="1156" y="2327"/>
            <a:ext cx="681" cy="227"/>
          </p:xfrm>
          <a:graphic>
            <a:graphicData uri="http://schemas.openxmlformats.org/presentationml/2006/ole">
              <mc:AlternateContent xmlns:mc="http://schemas.openxmlformats.org/markup-compatibility/2006">
                <mc:Choice xmlns:v="urn:schemas-microsoft-com:vml" Requires="v">
                  <p:oleObj spid="_x0000_s9259" r:id="rId4" imgW="685800" imgH="228600" progId="Equation.3">
                    <p:embed/>
                  </p:oleObj>
                </mc:Choice>
                <mc:Fallback>
                  <p:oleObj r:id="rId4" imgW="685800" imgH="228600" progId="Equation.3">
                    <p:embed/>
                    <p:pic>
                      <p:nvPicPr>
                        <p:cNvPr id="0" name="图片 3087"/>
                        <p:cNvPicPr/>
                        <p:nvPr/>
                      </p:nvPicPr>
                      <p:blipFill>
                        <a:blip r:embed="rId5"/>
                        <a:stretch>
                          <a:fillRect/>
                        </a:stretch>
                      </p:blipFill>
                      <p:spPr>
                        <a:xfrm>
                          <a:off x="1156" y="2327"/>
                          <a:ext cx="681" cy="227"/>
                        </a:xfrm>
                        <a:prstGeom prst="rect">
                          <a:avLst/>
                        </a:prstGeom>
                        <a:noFill/>
                        <a:ln w="38100">
                          <a:noFill/>
                          <a:miter/>
                        </a:ln>
                      </p:spPr>
                    </p:pic>
                  </p:oleObj>
                </mc:Fallback>
              </mc:AlternateContent>
            </a:graphicData>
          </a:graphic>
        </p:graphicFrame>
        <p:graphicFrame>
          <p:nvGraphicFramePr>
            <p:cNvPr id="25605" name="Object 6"/>
            <p:cNvGraphicFramePr>
              <a:graphicFrameLocks noChangeAspect="1"/>
            </p:cNvGraphicFramePr>
            <p:nvPr/>
          </p:nvGraphicFramePr>
          <p:xfrm>
            <a:off x="975" y="2554"/>
            <a:ext cx="426" cy="227"/>
          </p:xfrm>
          <a:graphic>
            <a:graphicData uri="http://schemas.openxmlformats.org/presentationml/2006/ole">
              <mc:AlternateContent xmlns:mc="http://schemas.openxmlformats.org/markup-compatibility/2006">
                <mc:Choice xmlns:v="urn:schemas-microsoft-com:vml" Requires="v">
                  <p:oleObj spid="_x0000_s9260" r:id="rId6" imgW="431800" imgH="228600" progId="Equation.3">
                    <p:embed/>
                  </p:oleObj>
                </mc:Choice>
                <mc:Fallback>
                  <p:oleObj r:id="rId6" imgW="431800" imgH="228600" progId="Equation.3">
                    <p:embed/>
                    <p:pic>
                      <p:nvPicPr>
                        <p:cNvPr id="0" name="图片 3083"/>
                        <p:cNvPicPr/>
                        <p:nvPr/>
                      </p:nvPicPr>
                      <p:blipFill>
                        <a:blip r:embed="rId7"/>
                        <a:stretch>
                          <a:fillRect/>
                        </a:stretch>
                      </p:blipFill>
                      <p:spPr>
                        <a:xfrm>
                          <a:off x="975" y="2554"/>
                          <a:ext cx="426" cy="227"/>
                        </a:xfrm>
                        <a:prstGeom prst="rect">
                          <a:avLst/>
                        </a:prstGeom>
                        <a:noFill/>
                        <a:ln w="38100">
                          <a:noFill/>
                          <a:miter/>
                        </a:ln>
                      </p:spPr>
                    </p:pic>
                  </p:oleObj>
                </mc:Fallback>
              </mc:AlternateContent>
            </a:graphicData>
          </a:graphic>
        </p:graphicFrame>
        <p:graphicFrame>
          <p:nvGraphicFramePr>
            <p:cNvPr id="25606" name="Object 7"/>
            <p:cNvGraphicFramePr>
              <a:graphicFrameLocks noChangeAspect="1"/>
            </p:cNvGraphicFramePr>
            <p:nvPr/>
          </p:nvGraphicFramePr>
          <p:xfrm>
            <a:off x="2064" y="2554"/>
            <a:ext cx="624" cy="197"/>
          </p:xfrm>
          <a:graphic>
            <a:graphicData uri="http://schemas.openxmlformats.org/presentationml/2006/ole">
              <mc:AlternateContent xmlns:mc="http://schemas.openxmlformats.org/markup-compatibility/2006">
                <mc:Choice xmlns:v="urn:schemas-microsoft-com:vml" Requires="v">
                  <p:oleObj spid="_x0000_s9261" r:id="rId8" imgW="570865" imgH="177800" progId="Equation.3">
                    <p:embed/>
                  </p:oleObj>
                </mc:Choice>
                <mc:Fallback>
                  <p:oleObj r:id="rId8" imgW="570865" imgH="177800" progId="Equation.3">
                    <p:embed/>
                    <p:pic>
                      <p:nvPicPr>
                        <p:cNvPr id="0" name="图片 3084"/>
                        <p:cNvPicPr/>
                        <p:nvPr/>
                      </p:nvPicPr>
                      <p:blipFill>
                        <a:blip r:embed="rId9"/>
                        <a:stretch>
                          <a:fillRect/>
                        </a:stretch>
                      </p:blipFill>
                      <p:spPr>
                        <a:xfrm>
                          <a:off x="2064" y="2554"/>
                          <a:ext cx="624" cy="197"/>
                        </a:xfrm>
                        <a:prstGeom prst="rect">
                          <a:avLst/>
                        </a:prstGeom>
                        <a:noFill/>
                        <a:ln w="38100">
                          <a:noFill/>
                          <a:miter/>
                        </a:ln>
                      </p:spPr>
                    </p:pic>
                  </p:oleObj>
                </mc:Fallback>
              </mc:AlternateContent>
            </a:graphicData>
          </a:graphic>
        </p:graphicFrame>
        <p:graphicFrame>
          <p:nvGraphicFramePr>
            <p:cNvPr id="25607" name="Object 8"/>
            <p:cNvGraphicFramePr>
              <a:graphicFrameLocks noChangeAspect="1"/>
            </p:cNvGraphicFramePr>
            <p:nvPr/>
          </p:nvGraphicFramePr>
          <p:xfrm>
            <a:off x="1111" y="2781"/>
            <a:ext cx="499" cy="227"/>
          </p:xfrm>
          <a:graphic>
            <a:graphicData uri="http://schemas.openxmlformats.org/presentationml/2006/ole">
              <mc:AlternateContent xmlns:mc="http://schemas.openxmlformats.org/markup-compatibility/2006">
                <mc:Choice xmlns:v="urn:schemas-microsoft-com:vml" Requires="v">
                  <p:oleObj spid="_x0000_s9262" r:id="rId10" imgW="419100" imgH="190500" progId="Equation.3">
                    <p:embed/>
                  </p:oleObj>
                </mc:Choice>
                <mc:Fallback>
                  <p:oleObj r:id="rId10" imgW="419100" imgH="190500" progId="Equation.3">
                    <p:embed/>
                    <p:pic>
                      <p:nvPicPr>
                        <p:cNvPr id="0" name="图片 3082"/>
                        <p:cNvPicPr/>
                        <p:nvPr/>
                      </p:nvPicPr>
                      <p:blipFill>
                        <a:blip r:embed="rId11"/>
                        <a:stretch>
                          <a:fillRect/>
                        </a:stretch>
                      </p:blipFill>
                      <p:spPr>
                        <a:xfrm>
                          <a:off x="1111" y="2781"/>
                          <a:ext cx="499" cy="227"/>
                        </a:xfrm>
                        <a:prstGeom prst="rect">
                          <a:avLst/>
                        </a:prstGeom>
                        <a:noFill/>
                        <a:ln w="38100">
                          <a:noFill/>
                          <a:miter/>
                        </a:ln>
                      </p:spPr>
                    </p:pic>
                  </p:oleObj>
                </mc:Fallback>
              </mc:AlternateContent>
            </a:graphicData>
          </a:graphic>
        </p:graphicFrame>
        <p:graphicFrame>
          <p:nvGraphicFramePr>
            <p:cNvPr id="25608" name="Object 9"/>
            <p:cNvGraphicFramePr>
              <a:graphicFrameLocks noChangeAspect="1"/>
            </p:cNvGraphicFramePr>
            <p:nvPr/>
          </p:nvGraphicFramePr>
          <p:xfrm>
            <a:off x="703" y="3225"/>
            <a:ext cx="378" cy="227"/>
          </p:xfrm>
          <a:graphic>
            <a:graphicData uri="http://schemas.openxmlformats.org/presentationml/2006/ole">
              <mc:AlternateContent xmlns:mc="http://schemas.openxmlformats.org/markup-compatibility/2006">
                <mc:Choice xmlns:v="urn:schemas-microsoft-com:vml" Requires="v">
                  <p:oleObj spid="_x0000_s9263" r:id="rId12" imgW="381000" imgH="228600" progId="Equation.3">
                    <p:embed/>
                  </p:oleObj>
                </mc:Choice>
                <mc:Fallback>
                  <p:oleObj r:id="rId12" imgW="381000" imgH="228600" progId="Equation.3">
                    <p:embed/>
                    <p:pic>
                      <p:nvPicPr>
                        <p:cNvPr id="0" name="图片 3085"/>
                        <p:cNvPicPr/>
                        <p:nvPr/>
                      </p:nvPicPr>
                      <p:blipFill>
                        <a:blip r:embed="rId13"/>
                        <a:stretch>
                          <a:fillRect/>
                        </a:stretch>
                      </p:blipFill>
                      <p:spPr>
                        <a:xfrm>
                          <a:off x="703" y="3225"/>
                          <a:ext cx="378" cy="227"/>
                        </a:xfrm>
                        <a:prstGeom prst="rect">
                          <a:avLst/>
                        </a:prstGeom>
                        <a:noFill/>
                        <a:ln w="38100">
                          <a:noFill/>
                          <a:miter/>
                        </a:ln>
                      </p:spPr>
                    </p:pic>
                  </p:oleObj>
                </mc:Fallback>
              </mc:AlternateContent>
            </a:graphicData>
          </a:graphic>
        </p:graphicFrame>
        <p:graphicFrame>
          <p:nvGraphicFramePr>
            <p:cNvPr id="25609" name="Object 10"/>
            <p:cNvGraphicFramePr>
              <a:graphicFrameLocks noChangeAspect="1"/>
            </p:cNvGraphicFramePr>
            <p:nvPr/>
          </p:nvGraphicFramePr>
          <p:xfrm>
            <a:off x="930" y="1139"/>
            <a:ext cx="861" cy="272"/>
          </p:xfrm>
          <a:graphic>
            <a:graphicData uri="http://schemas.openxmlformats.org/presentationml/2006/ole">
              <mc:AlternateContent xmlns:mc="http://schemas.openxmlformats.org/markup-compatibility/2006">
                <mc:Choice xmlns:v="urn:schemas-microsoft-com:vml" Requires="v">
                  <p:oleObj spid="_x0000_s9264" r:id="rId14" imgW="723900" imgH="228600" progId="Equation.3">
                    <p:embed/>
                  </p:oleObj>
                </mc:Choice>
                <mc:Fallback>
                  <p:oleObj r:id="rId14" imgW="723900" imgH="228600" progId="Equation.3">
                    <p:embed/>
                    <p:pic>
                      <p:nvPicPr>
                        <p:cNvPr id="0" name="图片 3086"/>
                        <p:cNvPicPr/>
                        <p:nvPr/>
                      </p:nvPicPr>
                      <p:blipFill>
                        <a:blip r:embed="rId15"/>
                        <a:stretch>
                          <a:fillRect/>
                        </a:stretch>
                      </p:blipFill>
                      <p:spPr>
                        <a:xfrm>
                          <a:off x="930" y="1139"/>
                          <a:ext cx="861" cy="272"/>
                        </a:xfrm>
                        <a:prstGeom prst="rect">
                          <a:avLst/>
                        </a:prstGeom>
                        <a:noFill/>
                        <a:ln w="38100">
                          <a:noFill/>
                          <a:miter/>
                        </a:ln>
                      </p:spPr>
                    </p:pic>
                  </p:oleObj>
                </mc:Fallback>
              </mc:AlternateContent>
            </a:graphicData>
          </a:graphic>
        </p:graphicFrame>
      </p:grpSp>
      <p:sp>
        <p:nvSpPr>
          <p:cNvPr id="25610" name="Text Box 11"/>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sym typeface="Webdings" panose="05030102010509060703" pitchFamily="18" charset="2"/>
              </a:rPr>
              <a:t>3.1 </a:t>
            </a:r>
            <a:r>
              <a:rPr lang="en-US" altLang="zh-CN" sz="1800" b="0" dirty="0">
                <a:latin typeface="Times New Roman" panose="02020603050405020304" pitchFamily="18" charset="0"/>
                <a:ea typeface="宋体" panose="02010600030101010101" pitchFamily="2" charset="-122"/>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13</a:t>
            </a:fld>
            <a:endParaRPr lang="zh-CN" altLang="en-US" sz="1400" b="0" dirty="0">
              <a:latin typeface="Arial" panose="020B0604020202020204" pitchFamily="34" charset="0"/>
              <a:ea typeface="宋体" panose="02010600030101010101" pitchFamily="2" charset="-122"/>
            </a:endParaRPr>
          </a:p>
        </p:txBody>
      </p:sp>
      <p:sp>
        <p:nvSpPr>
          <p:cNvPr id="1559555" name="Text Box 3"/>
          <p:cNvSpPr txBox="1">
            <a:spLocks noChangeArrowheads="1"/>
          </p:cNvSpPr>
          <p:nvPr/>
        </p:nvSpPr>
        <p:spPr bwMode="auto">
          <a:xfrm>
            <a:off x="542925" y="611188"/>
            <a:ext cx="3952875" cy="457200"/>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 Some other Algorithms</a:t>
            </a:r>
          </a:p>
        </p:txBody>
      </p:sp>
      <p:sp>
        <p:nvSpPr>
          <p:cNvPr id="1559556" name="Line 4"/>
          <p:cNvSpPr/>
          <p:nvPr/>
        </p:nvSpPr>
        <p:spPr>
          <a:xfrm flipV="1">
            <a:off x="609600" y="1116013"/>
            <a:ext cx="3746500" cy="9525"/>
          </a:xfrm>
          <a:prstGeom prst="line">
            <a:avLst/>
          </a:prstGeom>
          <a:ln w="38100" cap="flat" cmpd="sng">
            <a:solidFill>
              <a:srgbClr val="FF9900"/>
            </a:solidFill>
            <a:prstDash val="solid"/>
            <a:round/>
            <a:headEnd type="none" w="med" len="med"/>
            <a:tailEnd type="none" w="med" len="med"/>
          </a:ln>
        </p:spPr>
      </p:sp>
      <p:sp>
        <p:nvSpPr>
          <p:cNvPr id="1559557" name="Text Box 5"/>
          <p:cNvSpPr txBox="1">
            <a:spLocks noChangeArrowheads="1"/>
          </p:cNvSpPr>
          <p:nvPr/>
        </p:nvSpPr>
        <p:spPr bwMode="auto">
          <a:xfrm>
            <a:off x="539750" y="1341438"/>
            <a:ext cx="7993063" cy="4448175"/>
          </a:xfrm>
          <a:prstGeom prst="rect">
            <a:avLst/>
          </a:prstGeom>
          <a:noFill/>
          <a:ln w="9525">
            <a:noFill/>
            <a:miter lim="800000"/>
          </a:ln>
          <a:effectLst/>
        </p:spPr>
        <p:txBody>
          <a:bodyPr>
            <a:spAutoFit/>
          </a:bodyPr>
          <a:lstStyle/>
          <a:p>
            <a:pPr marR="0" algn="just" defTabSz="914400">
              <a:spcBef>
                <a:spcPct val="40000"/>
              </a:spcBef>
              <a:buClrTx/>
              <a:buSzTx/>
              <a:buNone/>
              <a:defRPr/>
            </a:pPr>
            <a:r>
              <a:rPr kumimoji="1" lang="en-US" altLang="zh-CN" kern="1200" cap="none" spc="0" normalizeH="0" baseline="0" noProof="0" dirty="0">
                <a:solidFill>
                  <a:srgbClr val="CC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Sorting</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Suppose that we have a list of elements of a set. Sorting is putting these elements into a list in which the elements are in increasing order.</a:t>
            </a:r>
          </a:p>
          <a:p>
            <a:pPr marR="0" algn="just" defTabSz="914400">
              <a:spcBef>
                <a:spcPct val="8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Some typical sorting algorithms:</a:t>
            </a: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The bubble sort </a:t>
            </a:r>
            <a:r>
              <a:rPr kumimoji="1"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（冒泡排序）</a:t>
            </a:r>
            <a:endPar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The insertion sort </a:t>
            </a:r>
            <a:r>
              <a:rPr kumimoji="1"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（插入排序）</a:t>
            </a:r>
            <a:endPar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The selection sort </a:t>
            </a:r>
            <a:r>
              <a:rPr kumimoji="1"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（选择排序）</a:t>
            </a:r>
            <a:endPar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 The binary insertion sort  </a:t>
            </a:r>
            <a:r>
              <a:rPr kumimoji="1"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（折半插入排序）</a:t>
            </a:r>
            <a:endPar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457200" marR="0" lvl="1" indent="0" algn="just" defTabSz="914400" rtl="0" eaLnBrk="1" fontAlgn="base" latinLnBrk="0" hangingPunct="1">
              <a:lnSpc>
                <a:spcPct val="100000"/>
              </a:lnSpc>
              <a:spcBef>
                <a:spcPct val="40000"/>
              </a:spcBef>
              <a:spcAft>
                <a:spcPct val="0"/>
              </a:spcAft>
              <a:buClrTx/>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a:ea typeface="宋体" panose="02010600030101010101" pitchFamily="2" charset="-122"/>
                <a:cs typeface="+mn-cs"/>
                <a:sym typeface="Symbol" panose="05050102010706020507" pitchFamily="18" charset="2"/>
              </a:rPr>
              <a:t>……</a:t>
            </a:r>
            <a:endPar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27653" name="Text Box 6"/>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sym typeface="Webdings" panose="05030102010509060703" pitchFamily="18" charset="2"/>
              </a:rPr>
              <a:t>3.1 </a:t>
            </a:r>
            <a:r>
              <a:rPr lang="en-US" altLang="zh-CN" sz="1800" b="0" dirty="0">
                <a:latin typeface="Times New Roman" panose="02020603050405020304" pitchFamily="18" charset="0"/>
                <a:ea typeface="宋体" panose="02010600030101010101" pitchFamily="2" charset="-122"/>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59555"/>
                                        </p:tgtEl>
                                        <p:attrNameLst>
                                          <p:attrName>style.visibility</p:attrName>
                                        </p:attrNameLst>
                                      </p:cBhvr>
                                      <p:to>
                                        <p:strVal val="visible"/>
                                      </p:to>
                                    </p:set>
                                    <p:animEffect transition="in" filter="strips(downRight)">
                                      <p:cBhvr>
                                        <p:cTn id="7" dur="500"/>
                                        <p:tgtEl>
                                          <p:spTgt spid="1559555"/>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59556"/>
                                        </p:tgtEl>
                                        <p:attrNameLst>
                                          <p:attrName>style.visibility</p:attrName>
                                        </p:attrNameLst>
                                      </p:cBhvr>
                                      <p:to>
                                        <p:strVal val="visible"/>
                                      </p:to>
                                    </p:set>
                                    <p:animEffect transition="in" filter="wipe(left)">
                                      <p:cBhvr>
                                        <p:cTn id="11" dur="500"/>
                                        <p:tgtEl>
                                          <p:spTgt spid="155955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559557">
                                            <p:txEl>
                                              <p:pRg st="0" end="0"/>
                                            </p:txEl>
                                          </p:spTgt>
                                        </p:tgtEl>
                                        <p:attrNameLst>
                                          <p:attrName>style.visibility</p:attrName>
                                        </p:attrNameLst>
                                      </p:cBhvr>
                                      <p:to>
                                        <p:strVal val="visible"/>
                                      </p:to>
                                    </p:set>
                                    <p:animEffect transition="in" filter="strips(downRight)">
                                      <p:cBhvr>
                                        <p:cTn id="16" dur="500"/>
                                        <p:tgtEl>
                                          <p:spTgt spid="1559557">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559557">
                                            <p:txEl>
                                              <p:pRg st="1" end="1"/>
                                            </p:txEl>
                                          </p:spTgt>
                                        </p:tgtEl>
                                        <p:attrNameLst>
                                          <p:attrName>style.visibility</p:attrName>
                                        </p:attrNameLst>
                                      </p:cBhvr>
                                      <p:to>
                                        <p:strVal val="visible"/>
                                      </p:to>
                                    </p:set>
                                    <p:animEffect transition="in" filter="strips(downRight)">
                                      <p:cBhvr>
                                        <p:cTn id="21" dur="500"/>
                                        <p:tgtEl>
                                          <p:spTgt spid="1559557">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PROJCTOR.WAV"/>
                                        </p:tgtEl>
                                      </p:cMediaNode>
                                    </p:audio>
                                  </p:subTnLst>
                                </p:cTn>
                              </p:par>
                              <p:par>
                                <p:cTn id="22" presetID="18" presetClass="entr" presetSubtype="6" fill="hold" grpId="0" nodeType="withEffect">
                                  <p:stCondLst>
                                    <p:cond delay="0"/>
                                  </p:stCondLst>
                                  <p:childTnLst>
                                    <p:set>
                                      <p:cBhvr>
                                        <p:cTn id="23" dur="1" fill="hold">
                                          <p:stCondLst>
                                            <p:cond delay="0"/>
                                          </p:stCondLst>
                                        </p:cTn>
                                        <p:tgtEl>
                                          <p:spTgt spid="1559557">
                                            <p:txEl>
                                              <p:pRg st="2" end="2"/>
                                            </p:txEl>
                                          </p:spTgt>
                                        </p:tgtEl>
                                        <p:attrNameLst>
                                          <p:attrName>style.visibility</p:attrName>
                                        </p:attrNameLst>
                                      </p:cBhvr>
                                      <p:to>
                                        <p:strVal val="visible"/>
                                      </p:to>
                                    </p:set>
                                    <p:animEffect transition="in" filter="strips(downRight)">
                                      <p:cBhvr>
                                        <p:cTn id="24" dur="500"/>
                                        <p:tgtEl>
                                          <p:spTgt spid="1559557">
                                            <p:txEl>
                                              <p:pRg st="2" end="2"/>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PROJCTOR.WAV"/>
                                        </p:tgtEl>
                                      </p:cMediaNode>
                                    </p:audio>
                                  </p:subTnLst>
                                </p:cTn>
                              </p:par>
                              <p:par>
                                <p:cTn id="25" presetID="18" presetClass="entr" presetSubtype="6" fill="hold" grpId="0" nodeType="withEffect">
                                  <p:stCondLst>
                                    <p:cond delay="0"/>
                                  </p:stCondLst>
                                  <p:childTnLst>
                                    <p:set>
                                      <p:cBhvr>
                                        <p:cTn id="26" dur="1" fill="hold">
                                          <p:stCondLst>
                                            <p:cond delay="0"/>
                                          </p:stCondLst>
                                        </p:cTn>
                                        <p:tgtEl>
                                          <p:spTgt spid="1559557">
                                            <p:txEl>
                                              <p:pRg st="3" end="3"/>
                                            </p:txEl>
                                          </p:spTgt>
                                        </p:tgtEl>
                                        <p:attrNameLst>
                                          <p:attrName>style.visibility</p:attrName>
                                        </p:attrNameLst>
                                      </p:cBhvr>
                                      <p:to>
                                        <p:strVal val="visible"/>
                                      </p:to>
                                    </p:set>
                                    <p:animEffect transition="in" filter="strips(downRight)">
                                      <p:cBhvr>
                                        <p:cTn id="27" dur="500"/>
                                        <p:tgtEl>
                                          <p:spTgt spid="1559557">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par>
                                <p:cTn id="28" presetID="18" presetClass="entr" presetSubtype="6" fill="hold" grpId="0" nodeType="withEffect">
                                  <p:stCondLst>
                                    <p:cond delay="0"/>
                                  </p:stCondLst>
                                  <p:childTnLst>
                                    <p:set>
                                      <p:cBhvr>
                                        <p:cTn id="29" dur="1" fill="hold">
                                          <p:stCondLst>
                                            <p:cond delay="0"/>
                                          </p:stCondLst>
                                        </p:cTn>
                                        <p:tgtEl>
                                          <p:spTgt spid="1559557">
                                            <p:txEl>
                                              <p:pRg st="4" end="4"/>
                                            </p:txEl>
                                          </p:spTgt>
                                        </p:tgtEl>
                                        <p:attrNameLst>
                                          <p:attrName>style.visibility</p:attrName>
                                        </p:attrNameLst>
                                      </p:cBhvr>
                                      <p:to>
                                        <p:strVal val="visible"/>
                                      </p:to>
                                    </p:set>
                                    <p:animEffect transition="in" filter="strips(downRight)">
                                      <p:cBhvr>
                                        <p:cTn id="30" dur="500"/>
                                        <p:tgtEl>
                                          <p:spTgt spid="1559557">
                                            <p:txEl>
                                              <p:pRg st="4" end="4"/>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PROJCTOR.WAV"/>
                                        </p:tgtEl>
                                      </p:cMediaNode>
                                    </p:audio>
                                  </p:subTnLst>
                                </p:cTn>
                              </p:par>
                              <p:par>
                                <p:cTn id="31" presetID="18" presetClass="entr" presetSubtype="6" fill="hold" grpId="0" nodeType="withEffect">
                                  <p:stCondLst>
                                    <p:cond delay="0"/>
                                  </p:stCondLst>
                                  <p:childTnLst>
                                    <p:set>
                                      <p:cBhvr>
                                        <p:cTn id="32" dur="1" fill="hold">
                                          <p:stCondLst>
                                            <p:cond delay="0"/>
                                          </p:stCondLst>
                                        </p:cTn>
                                        <p:tgtEl>
                                          <p:spTgt spid="1559557">
                                            <p:txEl>
                                              <p:pRg st="5" end="5"/>
                                            </p:txEl>
                                          </p:spTgt>
                                        </p:tgtEl>
                                        <p:attrNameLst>
                                          <p:attrName>style.visibility</p:attrName>
                                        </p:attrNameLst>
                                      </p:cBhvr>
                                      <p:to>
                                        <p:strVal val="visible"/>
                                      </p:to>
                                    </p:set>
                                    <p:animEffect transition="in" filter="strips(downRight)">
                                      <p:cBhvr>
                                        <p:cTn id="33" dur="500"/>
                                        <p:tgtEl>
                                          <p:spTgt spid="1559557">
                                            <p:txEl>
                                              <p:pRg st="5" end="5"/>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PROJCTOR.WAV"/>
                                        </p:tgtEl>
                                      </p:cMediaNode>
                                    </p:audio>
                                  </p:subTnLst>
                                </p:cTn>
                              </p:par>
                              <p:par>
                                <p:cTn id="34" presetID="18" presetClass="entr" presetSubtype="6" fill="hold" grpId="0" nodeType="withEffect">
                                  <p:stCondLst>
                                    <p:cond delay="0"/>
                                  </p:stCondLst>
                                  <p:childTnLst>
                                    <p:set>
                                      <p:cBhvr>
                                        <p:cTn id="35" dur="1" fill="hold">
                                          <p:stCondLst>
                                            <p:cond delay="0"/>
                                          </p:stCondLst>
                                        </p:cTn>
                                        <p:tgtEl>
                                          <p:spTgt spid="1559557">
                                            <p:txEl>
                                              <p:pRg st="6" end="6"/>
                                            </p:txEl>
                                          </p:spTgt>
                                        </p:tgtEl>
                                        <p:attrNameLst>
                                          <p:attrName>style.visibility</p:attrName>
                                        </p:attrNameLst>
                                      </p:cBhvr>
                                      <p:to>
                                        <p:strVal val="visible"/>
                                      </p:to>
                                    </p:set>
                                    <p:animEffect transition="in" filter="strips(downRight)">
                                      <p:cBhvr>
                                        <p:cTn id="36" dur="500"/>
                                        <p:tgtEl>
                                          <p:spTgt spid="1559557">
                                            <p:txEl>
                                              <p:pRg st="6" end="6"/>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555" grpId="0"/>
      <p:bldP spid="155955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14</a:t>
            </a:fld>
            <a:endParaRPr lang="zh-CN" altLang="en-US" sz="1400" b="0" dirty="0">
              <a:latin typeface="Arial" panose="020B0604020202020204" pitchFamily="34" charset="0"/>
              <a:ea typeface="宋体" panose="02010600030101010101" pitchFamily="2" charset="-122"/>
            </a:endParaRPr>
          </a:p>
        </p:txBody>
      </p:sp>
      <p:sp>
        <p:nvSpPr>
          <p:cNvPr id="1561605" name="Text Box 5"/>
          <p:cNvSpPr txBox="1">
            <a:spLocks noChangeArrowheads="1"/>
          </p:cNvSpPr>
          <p:nvPr/>
        </p:nvSpPr>
        <p:spPr bwMode="auto">
          <a:xfrm>
            <a:off x="395288" y="981075"/>
            <a:ext cx="7993063" cy="4108450"/>
          </a:xfrm>
          <a:prstGeom prst="rect">
            <a:avLst/>
          </a:prstGeom>
          <a:noFill/>
          <a:ln w="9525">
            <a:noFill/>
            <a:miter lim="800000"/>
          </a:ln>
          <a:effectLst/>
        </p:spPr>
        <p:txBody>
          <a:bodyPr>
            <a:spAutoFit/>
          </a:bodyPr>
          <a:lstStyle/>
          <a:p>
            <a:pPr marR="0" algn="just" defTabSz="914400">
              <a:spcBef>
                <a:spcPct val="40000"/>
              </a:spcBef>
              <a:buClrTx/>
              <a:buSzTx/>
              <a:buNone/>
              <a:defRPr/>
            </a:pPr>
            <a:r>
              <a:rPr kumimoji="1" lang="en-US" altLang="zh-CN" kern="1200" cap="none" spc="0" normalizeH="0" baseline="0" noProof="0" dirty="0">
                <a:solidFill>
                  <a:srgbClr val="CC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Optimization problem</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The goal of such problems is to find a solution to the given problem that either minimizes or maximizes the value of some parameter.</a:t>
            </a:r>
          </a:p>
          <a:p>
            <a:pPr marR="0" algn="just" defTabSz="914400">
              <a:spcBef>
                <a:spcPct val="4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Algorithms that make what seems to be </a:t>
            </a:r>
            <a:r>
              <a:rPr kumimoji="1" lang="en-US" altLang="zh-CN" kern="1200" cap="none" spc="0" normalizeH="0" baseline="0" noProof="0" dirty="0">
                <a:effectLst>
                  <a:outerShdw blurRad="38100" dist="38100" dir="2700000" algn="tl">
                    <a:srgbClr val="C0C0C0"/>
                  </a:outerShdw>
                </a:effectLst>
                <a:latin typeface="Arial" panose="020B0604020202020204"/>
                <a:ea typeface="宋体" panose="02010600030101010101" pitchFamily="2" charset="-122"/>
                <a:cs typeface="+mn-cs"/>
                <a:sym typeface="Symbol" panose="05050102010706020507" pitchFamily="18" charset="2"/>
              </a:rPr>
              <a:t>“</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best</a:t>
            </a:r>
            <a:r>
              <a:rPr kumimoji="1" lang="en-US" altLang="zh-CN" kern="1200" cap="none" spc="0" normalizeH="0" baseline="0" noProof="0" dirty="0">
                <a:effectLst>
                  <a:outerShdw blurRad="38100" dist="38100" dir="2700000" algn="tl">
                    <a:srgbClr val="C0C0C0"/>
                  </a:outerShdw>
                </a:effectLst>
                <a:latin typeface="Arial" panose="020B0604020202020204"/>
                <a:ea typeface="宋体" panose="02010600030101010101" pitchFamily="2" charset="-122"/>
                <a:cs typeface="+mn-cs"/>
                <a:sym typeface="Symbol" panose="05050102010706020507" pitchFamily="18" charset="2"/>
              </a:rPr>
              <a:t>”</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choice at each step are called </a:t>
            </a:r>
            <a:r>
              <a:rPr kumimoji="1" lang="en-US" altLang="zh-CN" kern="1200" cap="none" spc="0" normalizeH="0" baseline="0" noProof="0" dirty="0">
                <a:solidFill>
                  <a:srgbClr val="CC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greedy algorithms</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a:t>
            </a:r>
          </a:p>
          <a:p>
            <a:pPr marR="0" algn="just" defTabSz="914400">
              <a:spcBef>
                <a:spcPct val="4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Some examples,</a:t>
            </a:r>
          </a:p>
          <a:p>
            <a:pPr marR="0" algn="just" defTabSz="914400">
              <a:spcBef>
                <a:spcPct val="4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 The problem of making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n</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cents change</a:t>
            </a:r>
          </a:p>
          <a:p>
            <a:pPr marR="0" algn="just" defTabSz="914400">
              <a:spcBef>
                <a:spcPct val="4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 </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Shortest Path Problems</a:t>
            </a:r>
          </a:p>
          <a:p>
            <a:pPr marR="0" algn="just" defTabSz="914400">
              <a:spcBef>
                <a:spcPct val="4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kern="1200" cap="none" spc="0" normalizeH="0" baseline="0" noProof="0" dirty="0">
                <a:effectLst>
                  <a:outerShdw blurRad="38100" dist="38100" dir="2700000" algn="tl">
                    <a:srgbClr val="C0C0C0"/>
                  </a:outerShdw>
                </a:effectLst>
                <a:latin typeface="Arial" panose="020B0604020202020204"/>
                <a:ea typeface="宋体" panose="02010600030101010101" pitchFamily="2" charset="-122"/>
                <a:cs typeface="+mn-cs"/>
              </a:rPr>
              <a:t>……</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29699" name="Text Box 6"/>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sym typeface="Webdings" panose="05030102010509060703" pitchFamily="18" charset="2"/>
              </a:rPr>
              <a:t>3.1 </a:t>
            </a:r>
            <a:r>
              <a:rPr lang="en-US" altLang="zh-CN" sz="1800" b="0" dirty="0">
                <a:latin typeface="Times New Roman" panose="02020603050405020304" pitchFamily="18" charset="0"/>
                <a:ea typeface="宋体" panose="02010600030101010101" pitchFamily="2" charset="-122"/>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61605">
                                            <p:txEl>
                                              <p:pRg st="0" end="0"/>
                                            </p:txEl>
                                          </p:spTgt>
                                        </p:tgtEl>
                                        <p:attrNameLst>
                                          <p:attrName>style.visibility</p:attrName>
                                        </p:attrNameLst>
                                      </p:cBhvr>
                                      <p:to>
                                        <p:strVal val="visible"/>
                                      </p:to>
                                    </p:set>
                                    <p:animEffect transition="in" filter="strips(downRight)">
                                      <p:cBhvr>
                                        <p:cTn id="7" dur="500"/>
                                        <p:tgtEl>
                                          <p:spTgt spid="156160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61605">
                                            <p:txEl>
                                              <p:pRg st="1" end="1"/>
                                            </p:txEl>
                                          </p:spTgt>
                                        </p:tgtEl>
                                        <p:attrNameLst>
                                          <p:attrName>style.visibility</p:attrName>
                                        </p:attrNameLst>
                                      </p:cBhvr>
                                      <p:to>
                                        <p:strVal val="visible"/>
                                      </p:to>
                                    </p:set>
                                    <p:animEffect transition="in" filter="strips(downRight)">
                                      <p:cBhvr>
                                        <p:cTn id="12" dur="500"/>
                                        <p:tgtEl>
                                          <p:spTgt spid="156160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61605">
                                            <p:txEl>
                                              <p:pRg st="2" end="2"/>
                                            </p:txEl>
                                          </p:spTgt>
                                        </p:tgtEl>
                                        <p:attrNameLst>
                                          <p:attrName>style.visibility</p:attrName>
                                        </p:attrNameLst>
                                      </p:cBhvr>
                                      <p:to>
                                        <p:strVal val="visible"/>
                                      </p:to>
                                    </p:set>
                                    <p:animEffect transition="in" filter="strips(downRight)">
                                      <p:cBhvr>
                                        <p:cTn id="17" dur="500"/>
                                        <p:tgtEl>
                                          <p:spTgt spid="156160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61605">
                                            <p:txEl>
                                              <p:pRg st="3" end="3"/>
                                            </p:txEl>
                                          </p:spTgt>
                                        </p:tgtEl>
                                        <p:attrNameLst>
                                          <p:attrName>style.visibility</p:attrName>
                                        </p:attrNameLst>
                                      </p:cBhvr>
                                      <p:to>
                                        <p:strVal val="visible"/>
                                      </p:to>
                                    </p:set>
                                    <p:animEffect transition="in" filter="strips(downRight)">
                                      <p:cBhvr>
                                        <p:cTn id="22" dur="500"/>
                                        <p:tgtEl>
                                          <p:spTgt spid="156160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61605">
                                            <p:txEl>
                                              <p:pRg st="4" end="4"/>
                                            </p:txEl>
                                          </p:spTgt>
                                        </p:tgtEl>
                                        <p:attrNameLst>
                                          <p:attrName>style.visibility</p:attrName>
                                        </p:attrNameLst>
                                      </p:cBhvr>
                                      <p:to>
                                        <p:strVal val="visible"/>
                                      </p:to>
                                    </p:set>
                                    <p:animEffect transition="in" filter="strips(downRight)">
                                      <p:cBhvr>
                                        <p:cTn id="27" dur="500"/>
                                        <p:tgtEl>
                                          <p:spTgt spid="156160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61605">
                                            <p:txEl>
                                              <p:pRg st="5" end="5"/>
                                            </p:txEl>
                                          </p:spTgt>
                                        </p:tgtEl>
                                        <p:attrNameLst>
                                          <p:attrName>style.visibility</p:attrName>
                                        </p:attrNameLst>
                                      </p:cBhvr>
                                      <p:to>
                                        <p:strVal val="visible"/>
                                      </p:to>
                                    </p:set>
                                    <p:animEffect transition="in" filter="strips(downRight)">
                                      <p:cBhvr>
                                        <p:cTn id="32" dur="500"/>
                                        <p:tgtEl>
                                          <p:spTgt spid="156160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160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419100" y="414338"/>
            <a:ext cx="8229600" cy="1143000"/>
          </a:xfrm>
          <a:noFill/>
          <a:ln>
            <a:noFill/>
          </a:ln>
        </p:spPr>
        <p:txBody>
          <a:bodyPr anchor="t" anchorCtr="0"/>
          <a:lstStyle/>
          <a:p>
            <a:r>
              <a:rPr lang="en-US" altLang="zh-CN" dirty="0"/>
              <a:t>Greedy Algorithms</a:t>
            </a:r>
          </a:p>
        </p:txBody>
      </p:sp>
      <p:sp>
        <p:nvSpPr>
          <p:cNvPr id="3" name="Content Placeholder 2"/>
          <p:cNvSpPr>
            <a:spLocks noGrp="1"/>
          </p:cNvSpPr>
          <p:nvPr>
            <p:ph idx="1"/>
          </p:nvPr>
        </p:nvSpPr>
        <p:spPr>
          <a:xfrm>
            <a:off x="457200" y="1600200"/>
            <a:ext cx="8229600" cy="4227195"/>
          </a:xfrm>
        </p:spPr>
        <p:txBody>
          <a:bodyPr>
            <a:normAutofit fontScale="70000" lnSpcReduction="20000"/>
          </a:bodyPr>
          <a:lstStyle/>
          <a:p>
            <a:pPr marL="0" marR="0" indent="0" algn="l" defTabSz="914400" rtl="0" eaLnBrk="0" fontAlgn="base" latinLnBrk="0" hangingPunct="0">
              <a:lnSpc>
                <a:spcPct val="100000"/>
              </a:lnSpc>
              <a:spcBef>
                <a:spcPts val="20"/>
              </a:spcBef>
              <a:spcAft>
                <a:spcPts val="600"/>
              </a:spcAft>
              <a:buClr>
                <a:schemeClr val="tx2"/>
              </a:buClr>
              <a:buSzPct val="75000"/>
              <a:buFont typeface="Monotype Sorts" pitchFamily="2" charset="2"/>
              <a:buNone/>
            </a:pPr>
            <a:endParaRPr kumimoji="0" 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ts val="20"/>
              </a:spcBef>
              <a:spcAft>
                <a:spcPts val="600"/>
              </a:spcAft>
              <a:buClr>
                <a:schemeClr val="tx2"/>
              </a:buClr>
              <a:buSzPct val="75000"/>
              <a:buFont typeface="Monotype Sorts" pitchFamily="2" charset="2"/>
              <a:buChar char="l"/>
            </a:pPr>
            <a:r>
              <a:rPr kumimoji="0" lang="en-US" sz="3200" b="0" i="0" u="none" strike="noStrike" kern="0" cap="none" spc="0" normalizeH="0" baseline="0" noProof="1">
                <a:solidFill>
                  <a:schemeClr val="tx1"/>
                </a:solidFill>
                <a:latin typeface="+mn-lt"/>
                <a:ea typeface="+mn-ea"/>
                <a:cs typeface="+mn-cs"/>
              </a:rPr>
              <a:t>Optimization problems can often be solved using a </a:t>
            </a:r>
            <a:r>
              <a:rPr kumimoji="0" lang="en-US" sz="3200" b="0" i="1" u="none" strike="noStrike" kern="0" cap="none" spc="0" normalizeH="0" baseline="0" noProof="1">
                <a:solidFill>
                  <a:schemeClr val="tx1"/>
                </a:solidFill>
                <a:latin typeface="+mn-lt"/>
                <a:ea typeface="+mn-ea"/>
                <a:cs typeface="+mn-cs"/>
              </a:rPr>
              <a:t>greedy algorithm</a:t>
            </a:r>
            <a:r>
              <a:rPr kumimoji="0" lang="en-US" sz="3200" b="0" i="0" u="none" strike="noStrike" kern="0" cap="none" spc="0" normalizeH="0" baseline="0" noProof="1">
                <a:solidFill>
                  <a:schemeClr val="tx1"/>
                </a:solidFill>
                <a:latin typeface="+mn-lt"/>
                <a:ea typeface="+mn-ea"/>
                <a:cs typeface="+mn-cs"/>
              </a:rPr>
              <a:t>, which makes the “best” choice at each step. Making the “best choice” at each step does not necessarily produce an optimal solution to the overall problem, but in many instances, it does. </a:t>
            </a:r>
          </a:p>
          <a:p>
            <a:pPr marL="342900" marR="0" indent="-342900" algn="l" defTabSz="914400" rtl="0" eaLnBrk="0" fontAlgn="base" latinLnBrk="0" hangingPunct="0">
              <a:lnSpc>
                <a:spcPct val="100000"/>
              </a:lnSpc>
              <a:spcBef>
                <a:spcPts val="20"/>
              </a:spcBef>
              <a:spcAft>
                <a:spcPts val="600"/>
              </a:spcAft>
              <a:buClr>
                <a:schemeClr val="tx2"/>
              </a:buClr>
              <a:buSzPct val="75000"/>
              <a:buFont typeface="Monotype Sorts" pitchFamily="2" charset="2"/>
              <a:buChar char="l"/>
            </a:pPr>
            <a:r>
              <a:rPr kumimoji="0" lang="en-US" sz="3200" b="0" i="0" u="none" strike="noStrike" kern="0" cap="none" spc="0" normalizeH="0" baseline="0" noProof="1">
                <a:solidFill>
                  <a:schemeClr val="tx1"/>
                </a:solidFill>
                <a:latin typeface="+mn-lt"/>
                <a:ea typeface="+mn-ea"/>
                <a:cs typeface="+mn-cs"/>
              </a:rPr>
              <a:t>After specifying what the “best choice” at each step is, we try to prove that this approach always produces an optimal solution, or find a counterexample to show that it does not.</a:t>
            </a:r>
          </a:p>
          <a:p>
            <a:pPr marL="342900" marR="0" indent="-342900" algn="l" defTabSz="914400" rtl="0" eaLnBrk="0" fontAlgn="base" latinLnBrk="0" hangingPunct="0">
              <a:lnSpc>
                <a:spcPct val="100000"/>
              </a:lnSpc>
              <a:spcBef>
                <a:spcPts val="20"/>
              </a:spcBef>
              <a:spcAft>
                <a:spcPts val="600"/>
              </a:spcAft>
              <a:buClr>
                <a:schemeClr val="tx2"/>
              </a:buClr>
              <a:buSzPct val="75000"/>
              <a:buFont typeface="Monotype Sorts" pitchFamily="2" charset="2"/>
              <a:buChar char="l"/>
            </a:pPr>
            <a:r>
              <a:rPr kumimoji="0" lang="en-US" sz="3200" b="0" i="0" u="none" strike="noStrike" kern="0" cap="none" spc="0" normalizeH="0" baseline="0" noProof="1">
                <a:solidFill>
                  <a:schemeClr val="tx1"/>
                </a:solidFill>
                <a:latin typeface="+mn-lt"/>
                <a:ea typeface="+mn-ea"/>
                <a:cs typeface="+mn-cs"/>
              </a:rPr>
              <a:t>The greedy approach to solving problems is an example of an algorithmic paradigm, which is a general approach for designing an algorithm. We return to algorithmic paradigms in Section </a:t>
            </a:r>
            <a:r>
              <a:rPr kumimoji="0" lang="en-US" sz="3200" b="0" i="0" u="none" strike="noStrike" kern="0" cap="none" spc="0" normalizeH="0" baseline="0" noProof="1">
                <a:solidFill>
                  <a:schemeClr val="tx1"/>
                </a:solidFill>
                <a:latin typeface="Cambria Math" panose="02040503050406030204" pitchFamily="18" charset="0"/>
                <a:ea typeface="Cambria Math" panose="02040503050406030204" pitchFamily="18" charset="0"/>
                <a:cs typeface="+mn-cs"/>
              </a:rPr>
              <a:t>3.3.</a:t>
            </a:r>
            <a:r>
              <a:rPr kumimoji="0" lang="en-US" sz="3200" b="0" i="0" u="none" strike="noStrike" kern="0" cap="none" spc="0" normalizeH="0" baseline="0" noProof="1">
                <a:solidFill>
                  <a:schemeClr val="tx1"/>
                </a:solidFill>
                <a:latin typeface="+mn-lt"/>
                <a:ea typeface="+mn-ea"/>
                <a:cs typeface="+mn-cs"/>
              </a:rPr>
              <a:t> </a:t>
            </a:r>
          </a:p>
        </p:txBody>
      </p:sp>
      <p:pic>
        <p:nvPicPr>
          <p:cNvPr id="32771" name="Picture 2" descr="C:\Documents and Settings\Richard Scherl\Local Settings\Temporary Internet Files\Content.IE5\LDENBJPR\MC900441922[1].wmf"/>
          <p:cNvPicPr>
            <a:picLocks noChangeAspect="1"/>
          </p:cNvPicPr>
          <p:nvPr/>
        </p:nvPicPr>
        <p:blipFill>
          <a:blip r:embed="rId2"/>
          <a:stretch>
            <a:fillRect/>
          </a:stretch>
        </p:blipFill>
        <p:spPr>
          <a:xfrm>
            <a:off x="6673850" y="701675"/>
            <a:ext cx="1890713" cy="13716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44450"/>
            <a:ext cx="8229600" cy="553720"/>
          </a:xfrm>
        </p:spPr>
        <p:txBody>
          <a:bodyPr>
            <a:normAutofit fontScale="90000"/>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sz="4000" b="1" i="0" u="none" strike="noStrike" kern="0" cap="none" spc="0" normalizeH="0" baseline="0" noProof="1">
                <a:solidFill>
                  <a:srgbClr val="003366"/>
                </a:solidFill>
                <a:latin typeface="+mj-lt"/>
                <a:ea typeface="+mj-ea"/>
                <a:cs typeface="+mj-cs"/>
              </a:rPr>
              <a:t>Greedy Algorithms: Making Change</a:t>
            </a:r>
          </a:p>
        </p:txBody>
      </p:sp>
      <p:sp>
        <p:nvSpPr>
          <p:cNvPr id="33794" name="Content Placeholder 2"/>
          <p:cNvSpPr>
            <a:spLocks noGrp="1"/>
          </p:cNvSpPr>
          <p:nvPr>
            <p:ph idx="1"/>
          </p:nvPr>
        </p:nvSpPr>
        <p:spPr>
          <a:xfrm>
            <a:off x="251460" y="1268730"/>
            <a:ext cx="8229600" cy="4525963"/>
          </a:xfrm>
          <a:noFill/>
          <a:ln>
            <a:noFill/>
          </a:ln>
        </p:spPr>
        <p:txBody>
          <a:bodyPr anchor="t" anchorCtr="0"/>
          <a:lstStyle/>
          <a:p>
            <a:pPr>
              <a:buNone/>
            </a:pPr>
            <a:r>
              <a:rPr lang="en-US" altLang="zh-CN" sz="2000" b="1" dirty="0"/>
              <a:t>   Example</a:t>
            </a:r>
            <a:r>
              <a:rPr lang="en-US" altLang="zh-CN" sz="2000" dirty="0"/>
              <a:t>:  Design a greedy algorithm for making change (in  U.S. money) of </a:t>
            </a:r>
            <a:r>
              <a:rPr lang="en-US" altLang="zh-CN" sz="2000" i="1" dirty="0"/>
              <a:t>n</a:t>
            </a:r>
            <a:r>
              <a:rPr lang="en-US" altLang="zh-CN" sz="2000" dirty="0"/>
              <a:t> cents with the following coins: quarters (</a:t>
            </a:r>
            <a:r>
              <a:rPr lang="en-US" altLang="zh-CN" sz="2000" dirty="0">
                <a:latin typeface="Cambria Math" panose="02040503050406030204" pitchFamily="18" charset="0"/>
              </a:rPr>
              <a:t>25</a:t>
            </a:r>
            <a:r>
              <a:rPr lang="en-US" altLang="zh-CN" sz="2000" dirty="0"/>
              <a:t> cents), dimes (</a:t>
            </a:r>
            <a:r>
              <a:rPr lang="en-US" altLang="zh-CN" sz="2000" dirty="0">
                <a:latin typeface="Cambria Math" panose="02040503050406030204" pitchFamily="18" charset="0"/>
              </a:rPr>
              <a:t>10</a:t>
            </a:r>
            <a:r>
              <a:rPr lang="en-US" altLang="zh-CN" sz="2000" dirty="0"/>
              <a:t> cents), nickels (</a:t>
            </a:r>
            <a:r>
              <a:rPr lang="en-US" altLang="zh-CN" sz="2000" dirty="0">
                <a:latin typeface="Cambria Math" panose="02040503050406030204" pitchFamily="18" charset="0"/>
              </a:rPr>
              <a:t>5</a:t>
            </a:r>
            <a:r>
              <a:rPr lang="en-US" altLang="zh-CN" sz="2000" dirty="0"/>
              <a:t> cents), and pennies (</a:t>
            </a:r>
            <a:r>
              <a:rPr lang="en-US" altLang="zh-CN" sz="2000" dirty="0">
                <a:latin typeface="Cambria Math" panose="02040503050406030204" pitchFamily="18" charset="0"/>
              </a:rPr>
              <a:t>1</a:t>
            </a:r>
            <a:r>
              <a:rPr lang="en-US" altLang="zh-CN" sz="2000" dirty="0"/>
              <a:t> cent) , using the least total number of coins.</a:t>
            </a:r>
          </a:p>
          <a:p>
            <a:pPr>
              <a:buNone/>
            </a:pPr>
            <a:r>
              <a:rPr lang="en-US" altLang="zh-CN" sz="2000" dirty="0"/>
              <a:t>   </a:t>
            </a:r>
            <a:r>
              <a:rPr lang="en-US" altLang="zh-CN" sz="2000" b="1" dirty="0"/>
              <a:t>Idea</a:t>
            </a:r>
            <a:r>
              <a:rPr lang="en-US" altLang="zh-CN" sz="2000" dirty="0"/>
              <a:t>: At each step choose the coin with the largest possible value that does not exceed the amount of change left.</a:t>
            </a:r>
          </a:p>
          <a:p>
            <a:pPr>
              <a:buNone/>
            </a:pPr>
            <a:endParaRPr lang="en-US" altLang="zh-CN" sz="2000" dirty="0"/>
          </a:p>
          <a:p>
            <a:pPr marL="879475" lvl="1" indent="-514350">
              <a:buFont typeface="Arial" panose="020B0604020202020204" pitchFamily="34" charset="0"/>
              <a:buAutoNum type="arabicPeriod"/>
            </a:pPr>
            <a:r>
              <a:rPr lang="en-US" altLang="zh-CN" sz="2000" dirty="0"/>
              <a:t>If </a:t>
            </a:r>
            <a:r>
              <a:rPr lang="en-US" altLang="zh-CN" sz="2000" i="1" dirty="0"/>
              <a:t>n</a:t>
            </a:r>
            <a:r>
              <a:rPr lang="en-US" altLang="zh-CN" sz="2000" dirty="0"/>
              <a:t> = </a:t>
            </a:r>
            <a:r>
              <a:rPr lang="en-US" altLang="zh-CN" sz="2000" dirty="0">
                <a:latin typeface="Cambria Math" panose="02040503050406030204" pitchFamily="18" charset="0"/>
              </a:rPr>
              <a:t>67</a:t>
            </a:r>
            <a:r>
              <a:rPr lang="en-US" altLang="zh-CN" sz="2000" dirty="0"/>
              <a:t> cents, first choose </a:t>
            </a:r>
            <a:r>
              <a:rPr lang="en-US" altLang="zh-CN" sz="2000" dirty="0">
                <a:latin typeface="Cambria Math" panose="02040503050406030204" pitchFamily="18" charset="0"/>
              </a:rPr>
              <a:t>a</a:t>
            </a:r>
            <a:r>
              <a:rPr lang="en-US" altLang="zh-CN" sz="2000" dirty="0"/>
              <a:t> quarter leaving </a:t>
            </a:r>
            <a:r>
              <a:rPr lang="en-US" altLang="zh-CN" sz="2000" dirty="0">
                <a:latin typeface="Cambria Math" panose="02040503050406030204" pitchFamily="18" charset="0"/>
              </a:rPr>
              <a:t>67−25 </a:t>
            </a:r>
            <a:r>
              <a:rPr lang="en-US" altLang="zh-CN" sz="2000" dirty="0">
                <a:latin typeface="Cambria Math" panose="02040503050406030204"/>
                <a:ea typeface="Cambria Math" panose="02040503050406030204"/>
              </a:rPr>
              <a:t>= </a:t>
            </a:r>
            <a:r>
              <a:rPr lang="en-US" altLang="zh-CN" sz="2000" dirty="0">
                <a:latin typeface="Cambria Math" panose="02040503050406030204" pitchFamily="18" charset="0"/>
              </a:rPr>
              <a:t>42</a:t>
            </a:r>
            <a:r>
              <a:rPr lang="en-US" altLang="zh-CN" sz="2000" dirty="0">
                <a:latin typeface="Cambria Math" panose="02040503050406030204"/>
                <a:ea typeface="Cambria Math" panose="02040503050406030204"/>
              </a:rPr>
              <a:t> cents. Then choose another quarter leaving     42 −25 = 17 cents</a:t>
            </a:r>
          </a:p>
          <a:p>
            <a:pPr marL="879475" lvl="1" indent="-514350">
              <a:buFont typeface="Arial" panose="020B0604020202020204" pitchFamily="34" charset="0"/>
              <a:buAutoNum type="arabicPeriod"/>
            </a:pPr>
            <a:r>
              <a:rPr lang="en-US" altLang="zh-CN" sz="2000" dirty="0">
                <a:latin typeface="Cambria Math" panose="02040503050406030204"/>
                <a:ea typeface="Cambria Math" panose="02040503050406030204"/>
              </a:rPr>
              <a:t>Then choose 1 dime, leaving 17 − 10 = 7 cents.</a:t>
            </a:r>
          </a:p>
          <a:p>
            <a:pPr marL="879475" lvl="1" indent="-514350">
              <a:buFont typeface="Arial" panose="020B0604020202020204" pitchFamily="34" charset="0"/>
              <a:buAutoNum type="arabicPeriod"/>
            </a:pPr>
            <a:r>
              <a:rPr lang="en-US" altLang="zh-CN" sz="2000" dirty="0">
                <a:latin typeface="Cambria Math" panose="02040503050406030204"/>
                <a:ea typeface="Cambria Math" panose="02040503050406030204"/>
              </a:rPr>
              <a:t>Choose 1 nickel, leaving 7 – 5 = 2 cents.</a:t>
            </a:r>
          </a:p>
          <a:p>
            <a:pPr marL="879475" lvl="1" indent="-514350">
              <a:buFont typeface="Arial" panose="020B0604020202020204" pitchFamily="34" charset="0"/>
              <a:buAutoNum type="arabicPeriod"/>
            </a:pPr>
            <a:r>
              <a:rPr lang="en-US" altLang="zh-CN" sz="2000" dirty="0">
                <a:latin typeface="Cambria Math" panose="02040503050406030204"/>
                <a:ea typeface="Cambria Math" panose="02040503050406030204"/>
              </a:rPr>
              <a:t>Choose a penny, leaving one cent. Choose another penny leaving 0 cents.</a:t>
            </a:r>
          </a:p>
        </p:txBody>
      </p:sp>
      <p:pic>
        <p:nvPicPr>
          <p:cNvPr id="33795" name="Picture 4" descr="C:\Documents and Settings\Richard Scherl\Local Settings\Temporary Internet Files\Content.IE5\00IWHKE8\MC900183778[1].wmf"/>
          <p:cNvPicPr>
            <a:picLocks noChangeAspect="1"/>
          </p:cNvPicPr>
          <p:nvPr/>
        </p:nvPicPr>
        <p:blipFill>
          <a:blip r:embed="rId2"/>
          <a:stretch>
            <a:fillRect/>
          </a:stretch>
        </p:blipFill>
        <p:spPr>
          <a:xfrm>
            <a:off x="7812405" y="332423"/>
            <a:ext cx="1143000" cy="1179512"/>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115" y="-27305"/>
            <a:ext cx="8229600" cy="578485"/>
          </a:xfrm>
        </p:spPr>
        <p:txBody>
          <a:bodyPr>
            <a:normAutofit fontScale="90000"/>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sz="4000" b="1" i="0" u="none" strike="noStrike" kern="0" cap="none" spc="0" normalizeH="0" baseline="0" noProof="1">
                <a:solidFill>
                  <a:srgbClr val="003366"/>
                </a:solidFill>
                <a:latin typeface="+mj-lt"/>
                <a:ea typeface="+mj-ea"/>
                <a:cs typeface="+mj-cs"/>
              </a:rPr>
              <a:t>Greedy Change-Making Algorithm</a:t>
            </a:r>
          </a:p>
        </p:txBody>
      </p:sp>
      <p:sp>
        <p:nvSpPr>
          <p:cNvPr id="3" name="Content Placeholder 2"/>
          <p:cNvSpPr>
            <a:spLocks noGrp="1"/>
          </p:cNvSpPr>
          <p:nvPr>
            <p:ph idx="1"/>
          </p:nvPr>
        </p:nvSpPr>
        <p:spPr>
          <a:xfrm>
            <a:off x="467360" y="1268730"/>
            <a:ext cx="8229600" cy="4867275"/>
          </a:xfrm>
        </p:spPr>
        <p:txBody>
          <a:bodyPr>
            <a:normAutofit fontScale="95000" lnSpcReduction="10000"/>
          </a:bodyPr>
          <a:lstStyle/>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0" lang="en-US" sz="2400" b="1" i="0" u="none" strike="noStrike" kern="0" cap="none" spc="0" normalizeH="0" baseline="0" noProof="1">
                <a:solidFill>
                  <a:schemeClr val="tx1"/>
                </a:solidFill>
                <a:latin typeface="+mn-lt"/>
                <a:ea typeface="+mn-ea"/>
                <a:cs typeface="+mn-cs"/>
              </a:rPr>
              <a:t>   Solution</a:t>
            </a:r>
            <a:r>
              <a:rPr kumimoji="0" lang="en-US" sz="2400" b="0" i="0" u="none" strike="noStrike" kern="0" cap="none" spc="0" normalizeH="0" baseline="0" noProof="1">
                <a:solidFill>
                  <a:schemeClr val="tx1"/>
                </a:solidFill>
                <a:latin typeface="+mn-lt"/>
                <a:ea typeface="+mn-ea"/>
                <a:cs typeface="+mn-cs"/>
              </a:rPr>
              <a:t>: Greedy change-making algorithm for </a:t>
            </a:r>
            <a:r>
              <a:rPr kumimoji="0" lang="en-US" sz="2400" b="0" i="1" u="none" strike="noStrike" kern="0" cap="none" spc="0" normalizeH="0" baseline="0" noProof="1">
                <a:solidFill>
                  <a:schemeClr val="tx1"/>
                </a:solidFill>
                <a:latin typeface="+mn-lt"/>
                <a:ea typeface="+mn-ea"/>
                <a:cs typeface="+mn-cs"/>
              </a:rPr>
              <a:t>n</a:t>
            </a:r>
            <a:r>
              <a:rPr kumimoji="0" lang="en-US" sz="2400" b="0" i="0" u="none" strike="noStrike" kern="0" cap="none" spc="0" normalizeH="0" baseline="0" noProof="1">
                <a:solidFill>
                  <a:schemeClr val="tx1"/>
                </a:solidFill>
                <a:latin typeface="+mn-lt"/>
                <a:ea typeface="+mn-ea"/>
                <a:cs typeface="+mn-cs"/>
              </a:rPr>
              <a:t> cents. The algorithm works with any coin denominations  </a:t>
            </a:r>
            <a:r>
              <a:rPr kumimoji="0" lang="en-US" sz="2400" b="0" i="1" u="none" strike="noStrike" kern="0" cap="none" spc="0" normalizeH="0" baseline="0" noProof="1">
                <a:solidFill>
                  <a:schemeClr val="tx1"/>
                </a:solidFill>
                <a:latin typeface="+mn-lt"/>
                <a:ea typeface="+mn-ea"/>
                <a:cs typeface="+mn-cs"/>
              </a:rPr>
              <a:t>c</a:t>
            </a:r>
            <a:r>
              <a:rPr kumimoji="0" lang="en-US" sz="2400" b="0" i="1" u="none" strike="noStrike" kern="0" cap="none" spc="0" normalizeH="0" baseline="-25000" noProof="1">
                <a:solidFill>
                  <a:schemeClr val="tx1"/>
                </a:solidFill>
                <a:latin typeface="+mn-lt"/>
                <a:ea typeface="+mn-ea"/>
                <a:cs typeface="+mn-cs"/>
              </a:rPr>
              <a:t>1</a:t>
            </a:r>
            <a:r>
              <a:rPr kumimoji="0" lang="en-US" sz="2400" b="0" i="1" u="none" strike="noStrike" kern="0" cap="none" spc="0" normalizeH="0" baseline="0" noProof="1">
                <a:solidFill>
                  <a:schemeClr val="tx1"/>
                </a:solidFill>
                <a:latin typeface="+mn-lt"/>
                <a:ea typeface="+mn-ea"/>
                <a:cs typeface="+mn-cs"/>
              </a:rPr>
              <a:t>, c</a:t>
            </a:r>
            <a:r>
              <a:rPr kumimoji="0" lang="en-US" sz="2400" b="0" i="1" u="none" strike="noStrike" kern="0" cap="none" spc="0" normalizeH="0" baseline="-25000" noProof="1">
                <a:solidFill>
                  <a:schemeClr val="tx1"/>
                </a:solidFill>
                <a:latin typeface="+mn-lt"/>
                <a:ea typeface="+mn-ea"/>
                <a:cs typeface="+mn-cs"/>
              </a:rPr>
              <a:t>2</a:t>
            </a:r>
            <a:r>
              <a:rPr kumimoji="0" lang="en-US" sz="2400" b="0" i="1" u="none" strike="noStrike" kern="0" cap="none" spc="0" normalizeH="0" baseline="0" noProof="1">
                <a:solidFill>
                  <a:schemeClr val="tx1"/>
                </a:solidFill>
                <a:latin typeface="+mn-lt"/>
                <a:ea typeface="+mn-ea"/>
                <a:cs typeface="+mn-cs"/>
              </a:rPr>
              <a:t>, …,c</a:t>
            </a:r>
            <a:r>
              <a:rPr kumimoji="0" lang="en-US" sz="2400" b="0" i="1" u="none" strike="noStrike" kern="0" cap="none" spc="0" normalizeH="0" baseline="-25000" noProof="1">
                <a:solidFill>
                  <a:schemeClr val="tx1"/>
                </a:solidFill>
                <a:latin typeface="+mn-lt"/>
                <a:ea typeface="+mn-ea"/>
                <a:cs typeface="+mn-cs"/>
              </a:rPr>
              <a:t>r </a:t>
            </a:r>
            <a:r>
              <a:rPr kumimoji="0" lang="en-US" sz="2400" b="0" i="1" u="none" strike="noStrike" kern="0" cap="none" spc="0" normalizeH="0" baseline="0" noProof="1">
                <a:solidFill>
                  <a:schemeClr val="tx1"/>
                </a:solidFill>
                <a:latin typeface="+mn-lt"/>
                <a:ea typeface="+mn-ea"/>
                <a:cs typeface="+mn-cs"/>
              </a:rPr>
              <a:t>.</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en-US" sz="3200" b="0" i="1"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en-US" sz="3200" b="0" i="1"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en-US" sz="3200" b="0" i="1"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en-US" sz="3200" b="0" i="1"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en-US" sz="3200" b="0" i="1" u="none" strike="noStrike" kern="0" cap="none" spc="0" normalizeH="0" baseline="0" noProof="1">
              <a:solidFill>
                <a:schemeClr val="tx1"/>
              </a:solidFill>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
                <a:schemeClr val="folHlink"/>
              </a:buClr>
              <a:buSzPct val="80000"/>
              <a:buFont typeface="Monotype Sorts" pitchFamily="2" charset="2"/>
              <a:buNone/>
            </a:pPr>
            <a:endParaRPr kumimoji="0" lang="en-US" sz="2400" b="0" i="0" u="none" strike="noStrike" kern="0" cap="none" spc="0" normalizeH="0" baseline="0" noProof="1">
              <a:solidFill>
                <a:schemeClr val="tx1"/>
              </a:solidFill>
              <a:latin typeface="+mn-lt"/>
              <a:ea typeface="Arial" panose="020B0604020202020204" pitchFamily="34" charset="0"/>
              <a:cs typeface="+mn-ea"/>
            </a:endParaRPr>
          </a:p>
          <a:p>
            <a:pPr marL="457200" marR="0" lvl="1" indent="0" algn="l" defTabSz="914400" rtl="0" eaLnBrk="0" fontAlgn="base" latinLnBrk="0" hangingPunct="0">
              <a:lnSpc>
                <a:spcPct val="100000"/>
              </a:lnSpc>
              <a:spcBef>
                <a:spcPct val="20000"/>
              </a:spcBef>
              <a:spcAft>
                <a:spcPct val="0"/>
              </a:spcAft>
              <a:buClr>
                <a:schemeClr val="folHlink"/>
              </a:buClr>
              <a:buSzPct val="80000"/>
              <a:buFont typeface="Monotype Sorts" pitchFamily="2" charset="2"/>
              <a:buNone/>
            </a:pPr>
            <a:r>
              <a:rPr kumimoji="0" lang="en-US" sz="2400" b="0" i="0" u="none" strike="noStrike" kern="0" cap="none" spc="0" normalizeH="0" baseline="0" noProof="1">
                <a:solidFill>
                  <a:schemeClr val="tx1"/>
                </a:solidFill>
                <a:latin typeface="+mn-lt"/>
                <a:ea typeface="Arial" panose="020B0604020202020204" pitchFamily="34" charset="0"/>
                <a:cs typeface="+mn-ea"/>
              </a:rPr>
              <a:t>For the example of U.S. currency, we may have </a:t>
            </a:r>
            <a:r>
              <a:rPr kumimoji="0" lang="en-US" sz="2400" b="0" i="0" u="none" strike="noStrike" kern="0" cap="none" spc="0" normalizeH="0" baseline="0" noProof="1">
                <a:solidFill>
                  <a:srgbClr val="C00000"/>
                </a:solidFill>
                <a:latin typeface="+mn-lt"/>
                <a:ea typeface="Arial" panose="020B0604020202020204" pitchFamily="34" charset="0"/>
                <a:cs typeface="+mn-ea"/>
              </a:rPr>
              <a:t>quarters, dimes, nickels and pennies</a:t>
            </a:r>
            <a:r>
              <a:rPr kumimoji="0" lang="en-US" sz="2400" b="0" i="0" u="none" strike="noStrike" kern="0" cap="none" spc="0" normalizeH="0" baseline="0" noProof="1">
                <a:solidFill>
                  <a:schemeClr val="tx1"/>
                </a:solidFill>
                <a:latin typeface="+mn-lt"/>
                <a:ea typeface="Arial" panose="020B0604020202020204" pitchFamily="34" charset="0"/>
                <a:cs typeface="+mn-ea"/>
              </a:rPr>
              <a:t>,  with </a:t>
            </a:r>
            <a:r>
              <a:rPr kumimoji="0" lang="en-US" sz="2400" b="0" i="1" u="none" strike="noStrike" kern="0" cap="none" spc="0" normalizeH="0" baseline="0" noProof="1">
                <a:solidFill>
                  <a:srgbClr val="C00000"/>
                </a:solidFill>
                <a:latin typeface="+mn-lt"/>
                <a:ea typeface="Arial" panose="020B0604020202020204" pitchFamily="34" charset="0"/>
                <a:cs typeface="+mn-ea"/>
              </a:rPr>
              <a:t>c</a:t>
            </a:r>
            <a:r>
              <a:rPr kumimoji="0" lang="en-US" sz="2400" b="0" i="0" u="none" strike="noStrike" kern="0" cap="none" spc="0" normalizeH="0" baseline="-25000" noProof="1">
                <a:solidFill>
                  <a:srgbClr val="C00000"/>
                </a:solidFill>
                <a:latin typeface="+mn-lt"/>
                <a:ea typeface="Arial" panose="020B0604020202020204" pitchFamily="34" charset="0"/>
                <a:cs typeface="+mn-ea"/>
              </a:rPr>
              <a:t>1</a:t>
            </a:r>
            <a:r>
              <a:rPr kumimoji="0" lang="en-US" sz="2400" b="0" i="1" u="none" strike="noStrike" kern="0" cap="none" spc="0" normalizeH="0" baseline="-25000" noProof="1">
                <a:solidFill>
                  <a:srgbClr val="C00000"/>
                </a:solidFill>
                <a:latin typeface="+mn-lt"/>
                <a:ea typeface="Arial" panose="020B0604020202020204" pitchFamily="34" charset="0"/>
                <a:cs typeface="+mn-ea"/>
              </a:rPr>
              <a:t> </a:t>
            </a:r>
            <a:r>
              <a:rPr kumimoji="0" lang="en-US" sz="2400" b="0" i="0" u="none" strike="noStrike" kern="0" cap="none" spc="0" normalizeH="0" baseline="0" noProof="1">
                <a:solidFill>
                  <a:srgbClr val="C00000"/>
                </a:solidFill>
                <a:latin typeface="+mn-lt"/>
                <a:ea typeface="Arial" panose="020B0604020202020204" pitchFamily="34" charset="0"/>
                <a:cs typeface="+mn-ea"/>
              </a:rPr>
              <a:t>= </a:t>
            </a:r>
            <a:r>
              <a:rPr kumimoji="0" lang="en-US" sz="2400" b="0" i="0" u="none" strike="noStrike" kern="0" cap="none" spc="0" normalizeH="0" baseline="0" noProof="1">
                <a:solidFill>
                  <a:srgbClr val="C00000"/>
                </a:solidFill>
                <a:latin typeface="Cambria Math" panose="02040503050406030204" pitchFamily="18" charset="0"/>
                <a:ea typeface="Cambria Math" panose="02040503050406030204" pitchFamily="18" charset="0"/>
                <a:cs typeface="+mn-ea"/>
              </a:rPr>
              <a:t>25,</a:t>
            </a:r>
            <a:r>
              <a:rPr kumimoji="0" lang="en-US" sz="2400" b="0" i="1" u="none" strike="noStrike" kern="0" cap="none" spc="0" normalizeH="0" baseline="0" noProof="1">
                <a:solidFill>
                  <a:srgbClr val="C00000"/>
                </a:solidFill>
                <a:latin typeface="+mn-lt"/>
                <a:ea typeface="Arial" panose="020B0604020202020204" pitchFamily="34" charset="0"/>
                <a:cs typeface="+mn-ea"/>
              </a:rPr>
              <a:t> c</a:t>
            </a:r>
            <a:r>
              <a:rPr kumimoji="0" lang="en-US" sz="2400" b="0" i="0" u="none" strike="noStrike" kern="0" cap="none" spc="0" normalizeH="0" baseline="-25000" noProof="1">
                <a:solidFill>
                  <a:srgbClr val="C00000"/>
                </a:solidFill>
                <a:latin typeface="+mn-lt"/>
                <a:ea typeface="Arial" panose="020B0604020202020204" pitchFamily="34" charset="0"/>
                <a:cs typeface="+mn-ea"/>
              </a:rPr>
              <a:t>2</a:t>
            </a:r>
            <a:r>
              <a:rPr kumimoji="0" lang="en-US" sz="2400" b="0" i="1" u="none" strike="noStrike" kern="0" cap="none" spc="0" normalizeH="0" baseline="-25000" noProof="1">
                <a:solidFill>
                  <a:srgbClr val="C00000"/>
                </a:solidFill>
                <a:latin typeface="+mn-lt"/>
                <a:ea typeface="Arial" panose="020B0604020202020204" pitchFamily="34" charset="0"/>
                <a:cs typeface="+mn-ea"/>
              </a:rPr>
              <a:t> </a:t>
            </a:r>
            <a:r>
              <a:rPr kumimoji="0" lang="en-US" sz="2400" b="0" i="0" u="none" strike="noStrike" kern="0" cap="none" spc="0" normalizeH="0" baseline="0" noProof="1">
                <a:solidFill>
                  <a:srgbClr val="C00000"/>
                </a:solidFill>
                <a:latin typeface="+mn-lt"/>
                <a:ea typeface="Arial" panose="020B0604020202020204" pitchFamily="34" charset="0"/>
                <a:cs typeface="+mn-ea"/>
              </a:rPr>
              <a:t>= </a:t>
            </a:r>
            <a:r>
              <a:rPr kumimoji="0" lang="en-US" sz="2400" b="0" i="0" u="none" strike="noStrike" kern="0" cap="none" spc="0" normalizeH="0" baseline="0" noProof="1">
                <a:solidFill>
                  <a:srgbClr val="C00000"/>
                </a:solidFill>
                <a:latin typeface="Cambria Math" panose="02040503050406030204" pitchFamily="18" charset="0"/>
                <a:ea typeface="Cambria Math" panose="02040503050406030204" pitchFamily="18" charset="0"/>
                <a:cs typeface="+mn-ea"/>
              </a:rPr>
              <a:t>10, </a:t>
            </a:r>
            <a:r>
              <a:rPr kumimoji="0" lang="en-US" sz="2400" b="0" i="1" u="none" strike="noStrike" kern="0" cap="none" spc="0" normalizeH="0" baseline="0" noProof="1">
                <a:solidFill>
                  <a:srgbClr val="C00000"/>
                </a:solidFill>
                <a:latin typeface="+mn-lt"/>
                <a:ea typeface="Arial" panose="020B0604020202020204" pitchFamily="34" charset="0"/>
                <a:cs typeface="+mn-ea"/>
              </a:rPr>
              <a:t>c</a:t>
            </a:r>
            <a:r>
              <a:rPr kumimoji="0" lang="en-US" sz="2400" b="0" i="0" u="none" strike="noStrike" kern="0" cap="none" spc="0" normalizeH="0" baseline="-25000" noProof="1">
                <a:solidFill>
                  <a:srgbClr val="C00000"/>
                </a:solidFill>
                <a:latin typeface="+mn-lt"/>
                <a:ea typeface="Arial" panose="020B0604020202020204" pitchFamily="34" charset="0"/>
                <a:cs typeface="+mn-ea"/>
              </a:rPr>
              <a:t>3</a:t>
            </a:r>
            <a:r>
              <a:rPr kumimoji="0" lang="en-US" sz="2400" b="0" i="1" u="none" strike="noStrike" kern="0" cap="none" spc="0" normalizeH="0" baseline="-25000" noProof="1">
                <a:solidFill>
                  <a:srgbClr val="C00000"/>
                </a:solidFill>
                <a:latin typeface="+mn-lt"/>
                <a:ea typeface="Arial" panose="020B0604020202020204" pitchFamily="34" charset="0"/>
                <a:cs typeface="+mn-ea"/>
              </a:rPr>
              <a:t> </a:t>
            </a:r>
            <a:r>
              <a:rPr kumimoji="0" lang="en-US" sz="2400" b="0" i="0" u="none" strike="noStrike" kern="0" cap="none" spc="0" normalizeH="0" baseline="0" noProof="1">
                <a:solidFill>
                  <a:srgbClr val="C00000"/>
                </a:solidFill>
                <a:latin typeface="+mn-lt"/>
                <a:ea typeface="Arial" panose="020B0604020202020204" pitchFamily="34" charset="0"/>
                <a:cs typeface="+mn-ea"/>
              </a:rPr>
              <a:t>= </a:t>
            </a:r>
            <a:r>
              <a:rPr kumimoji="0" lang="en-US" sz="2400" b="0" i="0" u="none" strike="noStrike" kern="0" cap="none" spc="0" normalizeH="0" baseline="0" noProof="1">
                <a:solidFill>
                  <a:srgbClr val="C00000"/>
                </a:solidFill>
                <a:latin typeface="Cambria Math" panose="02040503050406030204" pitchFamily="18" charset="0"/>
                <a:ea typeface="Cambria Math" panose="02040503050406030204" pitchFamily="18" charset="0"/>
                <a:cs typeface="+mn-ea"/>
              </a:rPr>
              <a:t>5, and </a:t>
            </a:r>
            <a:r>
              <a:rPr kumimoji="0" lang="en-US" sz="2400" b="0" i="1" u="none" strike="noStrike" kern="0" cap="none" spc="0" normalizeH="0" baseline="0" noProof="1">
                <a:solidFill>
                  <a:srgbClr val="C00000"/>
                </a:solidFill>
                <a:latin typeface="+mn-lt"/>
                <a:ea typeface="Arial" panose="020B0604020202020204" pitchFamily="34" charset="0"/>
                <a:cs typeface="+mn-ea"/>
              </a:rPr>
              <a:t>c</a:t>
            </a:r>
            <a:r>
              <a:rPr kumimoji="0" lang="en-US" sz="2400" b="0" i="0" u="none" strike="noStrike" kern="0" cap="none" spc="0" normalizeH="0" baseline="-25000" noProof="1">
                <a:solidFill>
                  <a:srgbClr val="C00000"/>
                </a:solidFill>
                <a:latin typeface="+mn-lt"/>
                <a:ea typeface="Arial" panose="020B0604020202020204" pitchFamily="34" charset="0"/>
                <a:cs typeface="+mn-ea"/>
              </a:rPr>
              <a:t>4</a:t>
            </a:r>
            <a:r>
              <a:rPr kumimoji="0" lang="en-US" sz="2400" b="0" i="1" u="none" strike="noStrike" kern="0" cap="none" spc="0" normalizeH="0" baseline="-25000" noProof="1">
                <a:solidFill>
                  <a:srgbClr val="C00000"/>
                </a:solidFill>
                <a:latin typeface="+mn-lt"/>
                <a:ea typeface="Arial" panose="020B0604020202020204" pitchFamily="34" charset="0"/>
                <a:cs typeface="+mn-ea"/>
              </a:rPr>
              <a:t> </a:t>
            </a:r>
            <a:r>
              <a:rPr kumimoji="0" lang="en-US" sz="2400" b="0" i="0" u="none" strike="noStrike" kern="0" cap="none" spc="0" normalizeH="0" baseline="0" noProof="1">
                <a:solidFill>
                  <a:srgbClr val="C00000"/>
                </a:solidFill>
                <a:latin typeface="+mn-lt"/>
                <a:ea typeface="Arial" panose="020B0604020202020204" pitchFamily="34" charset="0"/>
                <a:cs typeface="+mn-ea"/>
              </a:rPr>
              <a:t>= </a:t>
            </a:r>
            <a:r>
              <a:rPr kumimoji="0" lang="en-US" sz="2400" b="0" i="0" u="none" strike="noStrike" kern="0" cap="none" spc="0" normalizeH="0" baseline="0" noProof="1">
                <a:solidFill>
                  <a:srgbClr val="C00000"/>
                </a:solidFill>
                <a:latin typeface="Cambria Math" panose="02040503050406030204" pitchFamily="18" charset="0"/>
                <a:ea typeface="Cambria Math" panose="02040503050406030204" pitchFamily="18" charset="0"/>
                <a:cs typeface="+mn-ea"/>
              </a:rPr>
              <a:t>1.</a:t>
            </a:r>
            <a:endParaRPr kumimoji="0" lang="en-US" sz="2400" b="0" i="0" u="none" strike="noStrike" kern="0" cap="none" spc="0" normalizeH="0" baseline="0" noProof="1">
              <a:solidFill>
                <a:schemeClr val="tx1"/>
              </a:solidFill>
              <a:latin typeface="Cambria Math" panose="02040503050406030204" pitchFamily="18" charset="0"/>
              <a:ea typeface="Cambria Math" panose="02040503050406030204" pitchFamily="18" charset="0"/>
              <a:cs typeface="+mn-ea"/>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en-US" sz="2400" b="0" i="0" u="none" strike="noStrike" kern="0" cap="none" spc="0" normalizeH="0" baseline="0" noProof="1">
              <a:solidFill>
                <a:schemeClr val="tx1"/>
              </a:solidFill>
              <a:latin typeface="Cambria Math" panose="02040503050406030204" pitchFamily="18" charset="0"/>
              <a:ea typeface="Cambria Math" panose="02040503050406030204" pitchFamily="18" charset="0"/>
              <a:cs typeface="+mn-ea"/>
            </a:endParaRPr>
          </a:p>
        </p:txBody>
      </p:sp>
      <p:sp>
        <p:nvSpPr>
          <p:cNvPr id="34819" name="Content Placeholder 2"/>
          <p:cNvSpPr txBox="1"/>
          <p:nvPr/>
        </p:nvSpPr>
        <p:spPr>
          <a:xfrm>
            <a:off x="539115" y="2131695"/>
            <a:ext cx="7922895" cy="2595245"/>
          </a:xfrm>
          <a:prstGeom prst="rect">
            <a:avLst/>
          </a:prstGeom>
          <a:noFill/>
          <a:ln w="9525" cap="flat" cmpd="sng">
            <a:solidFill>
              <a:schemeClr val="accent1"/>
            </a:solidFill>
            <a:prstDash val="solid"/>
            <a:round/>
            <a:headEnd type="none" w="med" len="med"/>
            <a:tailEnd type="none" w="med" len="med"/>
          </a:ln>
        </p:spPr>
        <p:txBody>
          <a:bodyPr anchor="t" anchorCtr="0"/>
          <a:lstStyle/>
          <a:p>
            <a:pPr marL="274955" indent="-274955">
              <a:lnSpc>
                <a:spcPct val="80000"/>
              </a:lnSpc>
              <a:spcBef>
                <a:spcPct val="16000"/>
              </a:spcBef>
              <a:buClr>
                <a:srgbClr val="E2F4FF"/>
              </a:buClr>
              <a:buSzPct val="95000"/>
            </a:pPr>
            <a:r>
              <a:rPr lang="en-US" altLang="zh-CN" dirty="0">
                <a:solidFill>
                  <a:srgbClr val="C00000"/>
                </a:solidFill>
                <a:latin typeface="楷体_GB2312" pitchFamily="49" charset="-122"/>
              </a:rPr>
              <a:t>procedure</a:t>
            </a:r>
            <a:r>
              <a:rPr lang="en-US" altLang="zh-CN" dirty="0">
                <a:solidFill>
                  <a:srgbClr val="C00000"/>
                </a:solidFill>
                <a:latin typeface="Arial" panose="020B0604020202020204" pitchFamily="34" charset="0"/>
              </a:rPr>
              <a:t> </a:t>
            </a:r>
            <a:r>
              <a:rPr lang="en-US" altLang="zh-CN" i="1" dirty="0">
                <a:solidFill>
                  <a:srgbClr val="C00000"/>
                </a:solidFill>
                <a:latin typeface="楷体_GB2312" pitchFamily="49" charset="-122"/>
              </a:rPr>
              <a:t>change</a:t>
            </a:r>
            <a:r>
              <a:rPr lang="en-US" altLang="zh-CN" sz="2000" i="1" dirty="0">
                <a:latin typeface="楷体_GB2312" pitchFamily="49" charset="-122"/>
              </a:rPr>
              <a:t> </a:t>
            </a:r>
            <a:r>
              <a:rPr lang="en-US" altLang="zh-CN" sz="2000" dirty="0">
                <a:latin typeface="Arial" panose="020B0604020202020204" pitchFamily="34" charset="0"/>
              </a:rPr>
              <a:t>(</a:t>
            </a:r>
            <a:r>
              <a:rPr lang="en-US" altLang="zh-CN" sz="2000" i="1" dirty="0">
                <a:latin typeface="楷体_GB2312" pitchFamily="49" charset="-122"/>
              </a:rPr>
              <a:t>c</a:t>
            </a:r>
            <a:r>
              <a:rPr lang="en-US" altLang="zh-CN" sz="2000" baseline="-25000" dirty="0">
                <a:latin typeface="Arial" panose="020B0604020202020204" pitchFamily="34" charset="0"/>
              </a:rPr>
              <a:t>1</a:t>
            </a:r>
            <a:r>
              <a:rPr lang="en-US" altLang="zh-CN" sz="2000" dirty="0">
                <a:latin typeface="Arial" panose="020B0604020202020204" pitchFamily="34" charset="0"/>
              </a:rPr>
              <a:t>, </a:t>
            </a:r>
            <a:r>
              <a:rPr lang="en-US" altLang="zh-CN" sz="2000" i="1" dirty="0">
                <a:latin typeface="楷体_GB2312" pitchFamily="49" charset="-122"/>
              </a:rPr>
              <a:t>c</a:t>
            </a:r>
            <a:r>
              <a:rPr lang="en-US" altLang="zh-CN" sz="2000" baseline="-25000" dirty="0">
                <a:latin typeface="Arial" panose="020B0604020202020204" pitchFamily="34" charset="0"/>
              </a:rPr>
              <a:t>2</a:t>
            </a:r>
            <a:r>
              <a:rPr lang="en-US" altLang="zh-CN" sz="2000" dirty="0">
                <a:latin typeface="Arial" panose="020B0604020202020204" pitchFamily="34" charset="0"/>
              </a:rPr>
              <a:t>, …, </a:t>
            </a:r>
            <a:r>
              <a:rPr lang="en-US" altLang="zh-CN" sz="2000" i="1" dirty="0" err="1">
                <a:latin typeface="楷体_GB2312" pitchFamily="49" charset="-122"/>
              </a:rPr>
              <a:t>c</a:t>
            </a:r>
            <a:r>
              <a:rPr lang="en-US" altLang="zh-CN" sz="2000" i="1" baseline="-25000" dirty="0" err="1">
                <a:latin typeface="楷体_GB2312" pitchFamily="49" charset="-122"/>
              </a:rPr>
              <a:t>r</a:t>
            </a:r>
            <a:r>
              <a:rPr lang="en-US" altLang="zh-CN" sz="2000" dirty="0">
                <a:latin typeface="Arial" panose="020B0604020202020204" pitchFamily="34" charset="0"/>
              </a:rPr>
              <a:t>: values of coins, where </a:t>
            </a:r>
            <a:r>
              <a:rPr lang="en-US" altLang="zh-CN" sz="2000" i="1" dirty="0">
                <a:latin typeface="楷体_GB2312" pitchFamily="49" charset="-122"/>
              </a:rPr>
              <a:t>c</a:t>
            </a:r>
            <a:r>
              <a:rPr lang="en-US" altLang="zh-CN" sz="2000" baseline="-25000" dirty="0">
                <a:latin typeface="楷体_GB2312" pitchFamily="49" charset="-122"/>
              </a:rPr>
              <a:t>1</a:t>
            </a:r>
            <a:r>
              <a:rPr lang="en-US" altLang="zh-CN" sz="2000" dirty="0">
                <a:latin typeface="楷体_GB2312" pitchFamily="49" charset="-122"/>
              </a:rPr>
              <a:t>&gt; </a:t>
            </a:r>
            <a:r>
              <a:rPr lang="en-US" altLang="zh-CN" sz="2000" i="1" dirty="0">
                <a:latin typeface="楷体_GB2312" pitchFamily="49" charset="-122"/>
              </a:rPr>
              <a:t>c</a:t>
            </a:r>
            <a:r>
              <a:rPr lang="en-US" altLang="zh-CN" sz="2000" baseline="-25000" dirty="0">
                <a:latin typeface="楷体_GB2312" pitchFamily="49" charset="-122"/>
              </a:rPr>
              <a:t>2</a:t>
            </a:r>
            <a:r>
              <a:rPr lang="en-US" altLang="zh-CN" sz="2000" dirty="0">
                <a:latin typeface="楷体_GB2312" pitchFamily="49" charset="-122"/>
              </a:rPr>
              <a:t>&gt; … &gt; </a:t>
            </a:r>
            <a:r>
              <a:rPr lang="en-US" altLang="zh-CN" sz="2000" i="1" dirty="0" err="1">
                <a:latin typeface="楷体_GB2312" pitchFamily="49" charset="-122"/>
              </a:rPr>
              <a:t>c</a:t>
            </a:r>
            <a:r>
              <a:rPr lang="en-US" altLang="zh-CN" sz="2000" i="1" baseline="-25000" dirty="0" err="1">
                <a:latin typeface="楷体_GB2312" pitchFamily="49" charset="-122"/>
              </a:rPr>
              <a:t>r</a:t>
            </a:r>
            <a:r>
              <a:rPr lang="en-US" altLang="zh-CN" sz="2000" i="1" baseline="-25000" dirty="0">
                <a:latin typeface="楷体_GB2312" pitchFamily="49" charset="-122"/>
              </a:rPr>
              <a:t> </a:t>
            </a:r>
            <a:r>
              <a:rPr lang="en-US" altLang="zh-CN" sz="2000" i="1" dirty="0">
                <a:latin typeface="楷体_GB2312" pitchFamily="49" charset="-122"/>
              </a:rPr>
              <a:t>; n</a:t>
            </a:r>
            <a:r>
              <a:rPr lang="en-US" altLang="zh-CN" sz="2000" dirty="0">
                <a:latin typeface="楷体_GB2312" pitchFamily="49" charset="-122"/>
              </a:rPr>
              <a:t>:</a:t>
            </a:r>
            <a:r>
              <a:rPr lang="en-US" altLang="zh-CN" sz="2000" i="1" dirty="0">
                <a:latin typeface="楷体_GB2312" pitchFamily="49" charset="-122"/>
              </a:rPr>
              <a:t> </a:t>
            </a:r>
            <a:r>
              <a:rPr lang="en-US" altLang="zh-CN" sz="2000" dirty="0">
                <a:latin typeface="楷体_GB2312" pitchFamily="49" charset="-122"/>
              </a:rPr>
              <a:t>a positive integer</a:t>
            </a:r>
            <a:r>
              <a:rPr lang="en-US" altLang="zh-CN" sz="2000" dirty="0">
                <a:latin typeface="Arial" panose="020B0604020202020204" pitchFamily="34" charset="0"/>
              </a:rPr>
              <a:t>)</a:t>
            </a:r>
          </a:p>
          <a:p>
            <a:pPr marL="274955" indent="-274955">
              <a:lnSpc>
                <a:spcPct val="80000"/>
              </a:lnSpc>
              <a:spcBef>
                <a:spcPct val="16000"/>
              </a:spcBef>
              <a:buClr>
                <a:srgbClr val="E2F4FF"/>
              </a:buClr>
              <a:buSzPct val="95000"/>
            </a:pPr>
            <a:r>
              <a:rPr lang="en-US" altLang="zh-CN" sz="2000" dirty="0">
                <a:latin typeface="楷体_GB2312" pitchFamily="49" charset="-122"/>
              </a:rPr>
              <a:t>for  </a:t>
            </a:r>
            <a:r>
              <a:rPr lang="en-US" altLang="zh-CN" sz="2000" i="1" dirty="0" err="1">
                <a:latin typeface="Arial" panose="020B0604020202020204" pitchFamily="34" charset="0"/>
              </a:rPr>
              <a:t>i</a:t>
            </a:r>
            <a:r>
              <a:rPr lang="en-US" altLang="zh-CN" sz="2000" dirty="0">
                <a:latin typeface="Arial" panose="020B0604020202020204" pitchFamily="34" charset="0"/>
              </a:rPr>
              <a:t> := </a:t>
            </a:r>
            <a:r>
              <a:rPr lang="en-US" altLang="zh-CN" sz="2000" dirty="0">
                <a:latin typeface="Cambria Math" panose="02040503050406030204" pitchFamily="18" charset="0"/>
              </a:rPr>
              <a:t>1 to </a:t>
            </a:r>
            <a:r>
              <a:rPr lang="en-US" altLang="zh-CN" sz="2000" i="1" dirty="0">
                <a:latin typeface="Cambria Math" panose="02040503050406030204" pitchFamily="18" charset="0"/>
              </a:rPr>
              <a:t>r</a:t>
            </a:r>
          </a:p>
          <a:p>
            <a:pPr marL="274955" indent="-274955">
              <a:lnSpc>
                <a:spcPct val="80000"/>
              </a:lnSpc>
              <a:spcBef>
                <a:spcPct val="16000"/>
              </a:spcBef>
              <a:buClr>
                <a:srgbClr val="E2F4FF"/>
              </a:buClr>
              <a:buSzPct val="95000"/>
            </a:pPr>
            <a:r>
              <a:rPr lang="en-US" altLang="zh-CN" sz="2000" i="1" dirty="0">
                <a:latin typeface="Cambria Math" panose="02040503050406030204" pitchFamily="18" charset="0"/>
              </a:rPr>
              <a:t>       </a:t>
            </a:r>
            <a:r>
              <a:rPr lang="en-US" altLang="zh-CN" sz="2000" i="1" dirty="0" err="1">
                <a:latin typeface="楷体_GB2312" pitchFamily="49" charset="-122"/>
              </a:rPr>
              <a:t>d</a:t>
            </a:r>
            <a:r>
              <a:rPr lang="en-US" altLang="zh-CN" sz="2000" i="1" baseline="-25000" dirty="0" err="1">
                <a:latin typeface="楷体_GB2312" pitchFamily="49" charset="-122"/>
              </a:rPr>
              <a:t>i</a:t>
            </a:r>
            <a:r>
              <a:rPr lang="en-US" altLang="zh-CN" sz="2000" i="1" dirty="0">
                <a:latin typeface="楷体_GB2312" pitchFamily="49" charset="-122"/>
              </a:rPr>
              <a:t> </a:t>
            </a:r>
            <a:r>
              <a:rPr lang="en-US" altLang="zh-CN" sz="2000" dirty="0">
                <a:latin typeface="楷体_GB2312" pitchFamily="49" charset="-122"/>
              </a:rPr>
              <a:t>:= </a:t>
            </a:r>
            <a:r>
              <a:rPr lang="en-US" altLang="zh-CN" sz="2000" dirty="0">
                <a:latin typeface="Cambria Math" panose="02040503050406030204" pitchFamily="18" charset="0"/>
              </a:rPr>
              <a:t>0 [</a:t>
            </a:r>
            <a:r>
              <a:rPr lang="en-US" altLang="zh-CN" sz="2000" i="1" dirty="0" err="1">
                <a:latin typeface="楷体_GB2312" pitchFamily="49" charset="-122"/>
              </a:rPr>
              <a:t>d</a:t>
            </a:r>
            <a:r>
              <a:rPr lang="en-US" altLang="zh-CN" sz="2000" i="1" baseline="-25000" dirty="0" err="1">
                <a:latin typeface="楷体_GB2312" pitchFamily="49" charset="-122"/>
              </a:rPr>
              <a:t>i</a:t>
            </a:r>
            <a:r>
              <a:rPr lang="en-US" altLang="zh-CN" sz="2000" i="1" baseline="-25000" dirty="0">
                <a:latin typeface="楷体_GB2312" pitchFamily="49" charset="-122"/>
              </a:rPr>
              <a:t> </a:t>
            </a:r>
            <a:r>
              <a:rPr lang="en-US" altLang="zh-CN" sz="2000" i="1" dirty="0">
                <a:latin typeface="楷体_GB2312" pitchFamily="49" charset="-122"/>
              </a:rPr>
              <a:t>  </a:t>
            </a:r>
            <a:r>
              <a:rPr lang="en-US" altLang="zh-CN" sz="2000" dirty="0">
                <a:latin typeface="楷体_GB2312" pitchFamily="49" charset="-122"/>
              </a:rPr>
              <a:t>counts the coins of denomination </a:t>
            </a:r>
            <a:r>
              <a:rPr lang="en-US" altLang="zh-CN" sz="2000" i="1" dirty="0" err="1">
                <a:latin typeface="楷体_GB2312" pitchFamily="49" charset="-122"/>
              </a:rPr>
              <a:t>c</a:t>
            </a:r>
            <a:r>
              <a:rPr lang="en-US" altLang="zh-CN" sz="2000" i="1" baseline="-25000" dirty="0" err="1">
                <a:latin typeface="楷体_GB2312" pitchFamily="49" charset="-122"/>
              </a:rPr>
              <a:t>i</a:t>
            </a:r>
            <a:r>
              <a:rPr lang="en-US" altLang="zh-CN" sz="2000" dirty="0">
                <a:latin typeface="楷体_GB2312" pitchFamily="49" charset="-122"/>
              </a:rPr>
              <a:t>] </a:t>
            </a:r>
            <a:r>
              <a:rPr lang="en-US" altLang="zh-CN" sz="2000" i="1" baseline="-25000" dirty="0">
                <a:latin typeface="楷体_GB2312" pitchFamily="49" charset="-122"/>
              </a:rPr>
              <a:t> </a:t>
            </a:r>
            <a:endParaRPr lang="en-US" altLang="zh-CN" sz="2000" i="1" dirty="0">
              <a:latin typeface="Cambria Math" panose="02040503050406030204" pitchFamily="18" charset="0"/>
            </a:endParaRPr>
          </a:p>
          <a:p>
            <a:pPr marL="274955" indent="-274955">
              <a:lnSpc>
                <a:spcPct val="80000"/>
              </a:lnSpc>
              <a:spcBef>
                <a:spcPct val="16000"/>
              </a:spcBef>
              <a:buClr>
                <a:srgbClr val="E2F4FF"/>
              </a:buClr>
              <a:buSzPct val="95000"/>
              <a:buFont typeface="Wingdings 2" panose="05020102010507070707"/>
              <a:buNone/>
            </a:pPr>
            <a:r>
              <a:rPr lang="en-US" altLang="zh-CN" sz="2000" dirty="0">
                <a:latin typeface="Arial" panose="020B0604020202020204" pitchFamily="34" charset="0"/>
              </a:rPr>
              <a:t>      while </a:t>
            </a:r>
            <a:r>
              <a:rPr lang="en-US" altLang="zh-CN" sz="2000" i="1" dirty="0">
                <a:latin typeface="Arial" panose="020B0604020202020204" pitchFamily="34" charset="0"/>
              </a:rPr>
              <a:t>n </a:t>
            </a:r>
            <a:r>
              <a:rPr lang="en-US" altLang="zh-CN" sz="2000" i="1" dirty="0">
                <a:latin typeface="Cambria Math" panose="02040503050406030204"/>
                <a:ea typeface="Cambria Math" panose="02040503050406030204"/>
              </a:rPr>
              <a:t>≥</a:t>
            </a:r>
            <a:r>
              <a:rPr lang="en-US" altLang="zh-CN" sz="2000" dirty="0">
                <a:latin typeface="Arial" panose="020B0604020202020204" pitchFamily="34" charset="0"/>
              </a:rPr>
              <a:t> </a:t>
            </a:r>
            <a:r>
              <a:rPr lang="en-US" altLang="zh-CN" sz="2000" i="1" dirty="0">
                <a:latin typeface="楷体_GB2312" pitchFamily="49" charset="-122"/>
              </a:rPr>
              <a:t>c</a:t>
            </a:r>
            <a:r>
              <a:rPr lang="en-US" altLang="zh-CN" sz="2000" i="1" baseline="-25000" dirty="0" err="1">
                <a:latin typeface="Arial" panose="020B0604020202020204" pitchFamily="34" charset="0"/>
              </a:rPr>
              <a:t>i</a:t>
            </a:r>
            <a:endParaRPr lang="en-US" altLang="zh-CN" sz="2000" dirty="0">
              <a:latin typeface="Arial" panose="020B0604020202020204" pitchFamily="34" charset="0"/>
            </a:endParaRPr>
          </a:p>
          <a:p>
            <a:pPr marL="274955" indent="-274955">
              <a:lnSpc>
                <a:spcPct val="80000"/>
              </a:lnSpc>
              <a:spcBef>
                <a:spcPct val="16000"/>
              </a:spcBef>
              <a:buClr>
                <a:srgbClr val="E2F4FF"/>
              </a:buClr>
              <a:buSzPct val="95000"/>
            </a:pPr>
            <a:r>
              <a:rPr lang="en-US" altLang="zh-CN" sz="2000" dirty="0">
                <a:latin typeface="Arial" panose="020B0604020202020204" pitchFamily="34" charset="0"/>
              </a:rPr>
              <a:t>          </a:t>
            </a:r>
            <a:r>
              <a:rPr lang="en-US" altLang="zh-CN" sz="2000" i="1" dirty="0" err="1">
                <a:latin typeface="楷体_GB2312" pitchFamily="49" charset="-122"/>
              </a:rPr>
              <a:t>d</a:t>
            </a:r>
            <a:r>
              <a:rPr lang="en-US" altLang="zh-CN" sz="2000" i="1" baseline="-25000" dirty="0" err="1">
                <a:latin typeface="楷体_GB2312" pitchFamily="49" charset="-122"/>
              </a:rPr>
              <a:t>i</a:t>
            </a:r>
            <a:r>
              <a:rPr lang="en-US" altLang="zh-CN" sz="2000" dirty="0">
                <a:latin typeface="Arial" panose="020B0604020202020204" pitchFamily="34" charset="0"/>
              </a:rPr>
              <a:t> := </a:t>
            </a:r>
            <a:r>
              <a:rPr lang="en-US" altLang="zh-CN" sz="2000" dirty="0">
                <a:latin typeface="楷体_GB2312" pitchFamily="49" charset="-122"/>
              </a:rPr>
              <a:t> </a:t>
            </a:r>
            <a:r>
              <a:rPr lang="en-US" altLang="zh-CN" sz="2000" i="1" dirty="0" err="1">
                <a:latin typeface="楷体_GB2312" pitchFamily="49" charset="-122"/>
              </a:rPr>
              <a:t>d</a:t>
            </a:r>
            <a:r>
              <a:rPr lang="en-US" altLang="zh-CN" sz="2000" i="1" baseline="-25000" dirty="0" err="1">
                <a:latin typeface="楷体_GB2312" pitchFamily="49" charset="-122"/>
              </a:rPr>
              <a:t>i</a:t>
            </a:r>
            <a:r>
              <a:rPr lang="en-US" altLang="zh-CN" sz="2000" dirty="0">
                <a:latin typeface="楷体_GB2312" pitchFamily="49" charset="-122"/>
              </a:rPr>
              <a:t> + </a:t>
            </a:r>
            <a:r>
              <a:rPr lang="en-US" altLang="zh-CN" sz="2000" dirty="0">
                <a:latin typeface="Cambria Math" panose="02040503050406030204" pitchFamily="18" charset="0"/>
              </a:rPr>
              <a:t>1 [add a coin of denomination </a:t>
            </a:r>
            <a:r>
              <a:rPr lang="en-US" altLang="zh-CN" sz="2000" i="1" dirty="0" err="1">
                <a:latin typeface="楷体_GB2312" pitchFamily="49" charset="-122"/>
              </a:rPr>
              <a:t>c</a:t>
            </a:r>
            <a:r>
              <a:rPr lang="en-US" altLang="zh-CN" sz="2000" i="1" baseline="-25000" dirty="0" err="1">
                <a:latin typeface="楷体_GB2312" pitchFamily="49" charset="-122"/>
              </a:rPr>
              <a:t>i</a:t>
            </a:r>
            <a:r>
              <a:rPr lang="en-US" altLang="zh-CN" sz="2000" dirty="0">
                <a:latin typeface="Cambria Math" panose="02040503050406030204" pitchFamily="18" charset="0"/>
              </a:rPr>
              <a:t>]</a:t>
            </a:r>
          </a:p>
          <a:p>
            <a:pPr marL="274955" indent="-274955">
              <a:lnSpc>
                <a:spcPct val="80000"/>
              </a:lnSpc>
              <a:spcBef>
                <a:spcPct val="16000"/>
              </a:spcBef>
              <a:buClr>
                <a:srgbClr val="E2F4FF"/>
              </a:buClr>
              <a:buSzPct val="95000"/>
            </a:pPr>
            <a:r>
              <a:rPr lang="en-US" altLang="zh-CN" sz="2000" dirty="0">
                <a:latin typeface="Cambria Math" panose="02040503050406030204" pitchFamily="18" charset="0"/>
              </a:rPr>
              <a:t> </a:t>
            </a:r>
            <a:r>
              <a:rPr lang="en-US" altLang="zh-CN" sz="2000" dirty="0">
                <a:latin typeface="楷体_GB2312" pitchFamily="49" charset="-122"/>
              </a:rPr>
              <a:t>         </a:t>
            </a:r>
            <a:r>
              <a:rPr lang="en-US" altLang="zh-CN" sz="2000" i="1" dirty="0">
                <a:latin typeface="楷体_GB2312" pitchFamily="49" charset="-122"/>
              </a:rPr>
              <a:t>n</a:t>
            </a:r>
            <a:r>
              <a:rPr lang="en-US" altLang="zh-CN" sz="2000" dirty="0">
                <a:latin typeface="楷体_GB2312" pitchFamily="49" charset="-122"/>
              </a:rPr>
              <a:t> </a:t>
            </a:r>
            <a:r>
              <a:rPr lang="en-US" altLang="zh-CN" sz="2000" dirty="0">
                <a:latin typeface="Cambria Math" panose="02040503050406030204"/>
                <a:ea typeface="Cambria Math" panose="02040503050406030204"/>
              </a:rPr>
              <a:t>=</a:t>
            </a:r>
            <a:r>
              <a:rPr lang="en-US" altLang="zh-CN" sz="2000" dirty="0">
                <a:latin typeface="楷体_GB2312" pitchFamily="49" charset="-122"/>
              </a:rPr>
              <a:t> </a:t>
            </a:r>
            <a:r>
              <a:rPr lang="en-US" altLang="zh-CN" sz="2000" i="1" dirty="0">
                <a:latin typeface="楷体_GB2312" pitchFamily="49" charset="-122"/>
              </a:rPr>
              <a:t>n -</a:t>
            </a:r>
            <a:r>
              <a:rPr lang="en-US" altLang="zh-CN" sz="2000" dirty="0">
                <a:latin typeface="楷体_GB2312" pitchFamily="49" charset="-122"/>
              </a:rPr>
              <a:t> </a:t>
            </a:r>
            <a:r>
              <a:rPr lang="en-US" altLang="zh-CN" sz="2000" i="1" dirty="0" err="1">
                <a:latin typeface="楷体_GB2312" pitchFamily="49" charset="-122"/>
              </a:rPr>
              <a:t>c</a:t>
            </a:r>
            <a:r>
              <a:rPr lang="en-US" altLang="zh-CN" sz="2000" i="1" baseline="-25000" dirty="0" err="1">
                <a:latin typeface="楷体_GB2312" pitchFamily="49" charset="-122"/>
              </a:rPr>
              <a:t>i</a:t>
            </a:r>
            <a:r>
              <a:rPr lang="en-US" altLang="zh-CN" sz="2000" i="1" baseline="-25000" dirty="0">
                <a:latin typeface="楷体_GB2312" pitchFamily="49" charset="-122"/>
              </a:rPr>
              <a:t>    </a:t>
            </a:r>
            <a:endParaRPr lang="en-US" altLang="zh-CN" sz="2000" dirty="0">
              <a:latin typeface="Cambria Math" panose="02040503050406030204" pitchFamily="18" charset="0"/>
            </a:endParaRPr>
          </a:p>
          <a:p>
            <a:pPr marL="274955" indent="-274955">
              <a:lnSpc>
                <a:spcPct val="80000"/>
              </a:lnSpc>
              <a:spcBef>
                <a:spcPct val="16000"/>
              </a:spcBef>
              <a:buClr>
                <a:srgbClr val="E2F4FF"/>
              </a:buClr>
              <a:buSzPct val="95000"/>
            </a:pPr>
            <a:r>
              <a:rPr lang="en-US" altLang="zh-CN" sz="2000" dirty="0">
                <a:latin typeface="Cambria Math" panose="02040503050406030204" pitchFamily="18" charset="0"/>
              </a:rPr>
              <a:t>[</a:t>
            </a:r>
            <a:r>
              <a:rPr lang="en-US" altLang="zh-CN" sz="2000" i="1" dirty="0" err="1">
                <a:latin typeface="楷体_GB2312" pitchFamily="49" charset="-122"/>
              </a:rPr>
              <a:t>d</a:t>
            </a:r>
            <a:r>
              <a:rPr lang="en-US" altLang="zh-CN" sz="2000" i="1" baseline="-25000" dirty="0" err="1">
                <a:latin typeface="楷体_GB2312" pitchFamily="49" charset="-122"/>
              </a:rPr>
              <a:t>i</a:t>
            </a:r>
            <a:r>
              <a:rPr lang="en-US" altLang="zh-CN" sz="2000" i="1" baseline="-25000" dirty="0">
                <a:latin typeface="楷体_GB2312" pitchFamily="49" charset="-122"/>
              </a:rPr>
              <a:t> </a:t>
            </a:r>
            <a:r>
              <a:rPr lang="en-US" altLang="zh-CN" sz="2000" dirty="0">
                <a:latin typeface="楷体_GB2312" pitchFamily="49" charset="-122"/>
              </a:rPr>
              <a:t>counts the coins </a:t>
            </a:r>
            <a:r>
              <a:rPr lang="en-US" altLang="zh-CN" sz="2000" i="1" dirty="0" err="1">
                <a:latin typeface="楷体_GB2312" pitchFamily="49" charset="-122"/>
              </a:rPr>
              <a:t>c</a:t>
            </a:r>
            <a:r>
              <a:rPr lang="en-US" altLang="zh-CN" sz="2000" i="1" baseline="-25000" dirty="0" err="1">
                <a:latin typeface="楷体_GB2312" pitchFamily="49" charset="-122"/>
              </a:rPr>
              <a:t>i</a:t>
            </a:r>
            <a:r>
              <a:rPr lang="en-US" altLang="zh-CN" sz="2000" dirty="0">
                <a:latin typeface="楷体_GB2312" pitchFamily="49" charset="-122"/>
              </a:rPr>
              <a:t>]</a:t>
            </a:r>
            <a:endParaRPr lang="en-US" altLang="zh-CN" sz="2000" dirty="0">
              <a:latin typeface="Cambria Math" panose="02040503050406030204" pitchFamily="18" charset="0"/>
            </a:endParaRPr>
          </a:p>
          <a:p>
            <a:pPr marL="274955" indent="-274955">
              <a:lnSpc>
                <a:spcPct val="80000"/>
              </a:lnSpc>
              <a:spcBef>
                <a:spcPct val="16000"/>
              </a:spcBef>
              <a:buClr>
                <a:srgbClr val="E2F4FF"/>
              </a:buClr>
              <a:buSzPct val="95000"/>
            </a:pPr>
            <a:endParaRPr lang="en-US" altLang="zh-CN" sz="800" b="0" i="1" dirty="0">
              <a:latin typeface="Arial" panose="020B0604020202020204" pitchFamily="34" charset="0"/>
            </a:endParaRPr>
          </a:p>
          <a:p>
            <a:pPr marL="274955" indent="-274955">
              <a:lnSpc>
                <a:spcPct val="80000"/>
              </a:lnSpc>
              <a:spcBef>
                <a:spcPct val="16000"/>
              </a:spcBef>
              <a:buClr>
                <a:srgbClr val="E2F4FF"/>
              </a:buClr>
              <a:buSzPct val="95000"/>
              <a:buFont typeface="Wingdings 2" panose="05020102010507070707"/>
              <a:buNone/>
            </a:pPr>
            <a:r>
              <a:rPr lang="en-US" altLang="zh-CN" sz="800" b="0" dirty="0">
                <a:latin typeface="Arial" panose="020B0604020202020204" pitchFamily="34" charset="0"/>
              </a:rPr>
              <a:t>         </a:t>
            </a:r>
            <a:endParaRPr lang="en-US" altLang="zh-CN" sz="800" b="0" dirty="0">
              <a:latin typeface="Cambria Math" panose="02040503050406030204" pitchFamily="18" charset="0"/>
            </a:endParaRPr>
          </a:p>
          <a:p>
            <a:pPr marL="274955" indent="-274955">
              <a:lnSpc>
                <a:spcPct val="80000"/>
              </a:lnSpc>
              <a:spcBef>
                <a:spcPct val="16000"/>
              </a:spcBef>
              <a:buClr>
                <a:srgbClr val="E2F4FF"/>
              </a:buClr>
              <a:buSzPct val="95000"/>
              <a:buFont typeface="Wingdings 2" panose="05020102010507070707"/>
              <a:buNone/>
            </a:pPr>
            <a:r>
              <a:rPr lang="en-US" altLang="zh-CN" sz="800" b="0" dirty="0">
                <a:latin typeface="Arial" panose="020B0604020202020204" pitchFamily="34" charset="0"/>
              </a:rPr>
              <a:t>    </a:t>
            </a:r>
            <a:endParaRPr lang="en-US" altLang="zh-CN" sz="800" b="0" i="1"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476250"/>
            <a:ext cx="8229600" cy="755015"/>
          </a:xfrm>
        </p:spPr>
        <p:txBody>
          <a:bodyPr>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sz="4000" b="1" i="0" u="none" strike="noStrike" kern="0" cap="none" spc="0" normalizeH="0" baseline="0" noProof="1">
                <a:solidFill>
                  <a:srgbClr val="003366"/>
                </a:solidFill>
                <a:latin typeface="+mj-lt"/>
                <a:ea typeface="+mj-ea"/>
                <a:cs typeface="+mj-cs"/>
              </a:rPr>
              <a:t>Proving Optimality for U.S. Coins</a:t>
            </a:r>
          </a:p>
        </p:txBody>
      </p:sp>
      <p:sp>
        <p:nvSpPr>
          <p:cNvPr id="35842" name="Content Placeholder 2"/>
          <p:cNvSpPr>
            <a:spLocks noGrp="1"/>
          </p:cNvSpPr>
          <p:nvPr>
            <p:ph idx="1"/>
          </p:nvPr>
        </p:nvSpPr>
        <p:spPr>
          <a:xfrm>
            <a:off x="467360" y="1340168"/>
            <a:ext cx="8229600" cy="4525962"/>
          </a:xfrm>
          <a:noFill/>
          <a:ln>
            <a:noFill/>
          </a:ln>
        </p:spPr>
        <p:txBody>
          <a:bodyPr anchor="t" anchorCtr="0"/>
          <a:lstStyle/>
          <a:p>
            <a:pPr marL="0" indent="0">
              <a:buNone/>
            </a:pPr>
            <a:r>
              <a:rPr lang="en-US" altLang="zh-CN" sz="2000" dirty="0"/>
              <a:t>Show that the change making algorithm for </a:t>
            </a:r>
            <a:r>
              <a:rPr lang="en-US" altLang="zh-CN" sz="2000" i="1" dirty="0"/>
              <a:t>U.S. </a:t>
            </a:r>
            <a:r>
              <a:rPr lang="en-US" altLang="zh-CN" sz="2000" dirty="0"/>
              <a:t>coins is optimal.</a:t>
            </a:r>
          </a:p>
          <a:p>
            <a:pPr>
              <a:buNone/>
            </a:pPr>
            <a:r>
              <a:rPr lang="en-US" altLang="zh-CN" sz="2000" b="1" dirty="0"/>
              <a:t>   Lemma </a:t>
            </a:r>
            <a:r>
              <a:rPr lang="en-US" altLang="zh-CN" sz="2000" b="1" dirty="0">
                <a:latin typeface="Cambria Math" panose="02040503050406030204" pitchFamily="18" charset="0"/>
              </a:rPr>
              <a:t>1</a:t>
            </a:r>
            <a:r>
              <a:rPr lang="en-US" altLang="zh-CN" sz="2000" dirty="0"/>
              <a:t>: If </a:t>
            </a:r>
            <a:r>
              <a:rPr lang="en-US" altLang="zh-CN" sz="2000" i="1" dirty="0"/>
              <a:t>n</a:t>
            </a:r>
            <a:r>
              <a:rPr lang="en-US" altLang="zh-CN" sz="2000" dirty="0"/>
              <a:t> is a positive integer, then </a:t>
            </a:r>
            <a:r>
              <a:rPr lang="en-US" altLang="zh-CN" sz="2000" i="1" dirty="0"/>
              <a:t>n</a:t>
            </a:r>
            <a:r>
              <a:rPr lang="en-US" altLang="zh-CN" sz="2000" dirty="0"/>
              <a:t> cents in change using quarters, dimes, nickels, and pennies, using the fewest coins possible has at most </a:t>
            </a:r>
            <a:r>
              <a:rPr lang="en-US" altLang="zh-CN" sz="2000" dirty="0">
                <a:latin typeface="Cambria Math" panose="02040503050406030204" pitchFamily="18" charset="0"/>
              </a:rPr>
              <a:t>2 </a:t>
            </a:r>
            <a:r>
              <a:rPr lang="en-US" altLang="zh-CN" sz="2000" dirty="0"/>
              <a:t>dimes, </a:t>
            </a:r>
            <a:r>
              <a:rPr lang="en-US" altLang="zh-CN" sz="2000" dirty="0">
                <a:latin typeface="Cambria Math" panose="02040503050406030204" pitchFamily="18" charset="0"/>
              </a:rPr>
              <a:t>1</a:t>
            </a:r>
            <a:r>
              <a:rPr lang="en-US" altLang="zh-CN" sz="2000" dirty="0"/>
              <a:t> nickel, </a:t>
            </a:r>
            <a:r>
              <a:rPr lang="en-US" altLang="zh-CN" sz="2000" dirty="0">
                <a:latin typeface="Cambria Math" panose="02040503050406030204" pitchFamily="18" charset="0"/>
              </a:rPr>
              <a:t>4 </a:t>
            </a:r>
            <a:r>
              <a:rPr lang="en-US" altLang="zh-CN" sz="2000" dirty="0"/>
              <a:t>pennies, and cannot have </a:t>
            </a:r>
            <a:r>
              <a:rPr lang="en-US" altLang="zh-CN" sz="2000" dirty="0">
                <a:latin typeface="Cambria Math" panose="02040503050406030204" pitchFamily="18" charset="0"/>
              </a:rPr>
              <a:t>2</a:t>
            </a:r>
            <a:r>
              <a:rPr lang="en-US" altLang="zh-CN" sz="2000" dirty="0"/>
              <a:t> dimes and a nickel. The total amount of change in dimes, nickels, and pennies must not exceed </a:t>
            </a:r>
            <a:r>
              <a:rPr lang="en-US" altLang="zh-CN" sz="2000" dirty="0">
                <a:latin typeface="Cambria Math" panose="02040503050406030204" pitchFamily="18" charset="0"/>
              </a:rPr>
              <a:t>24</a:t>
            </a:r>
            <a:r>
              <a:rPr lang="en-US" altLang="zh-CN" sz="2000" dirty="0"/>
              <a:t> cents.</a:t>
            </a:r>
          </a:p>
          <a:p>
            <a:pPr>
              <a:buNone/>
            </a:pPr>
            <a:r>
              <a:rPr lang="en-US" altLang="zh-CN" sz="2000" dirty="0"/>
              <a:t>    </a:t>
            </a:r>
            <a:r>
              <a:rPr lang="en-US" altLang="zh-CN" sz="2000" b="1" dirty="0"/>
              <a:t>Proof</a:t>
            </a:r>
            <a:r>
              <a:rPr lang="en-US" altLang="zh-CN" sz="2000" dirty="0"/>
              <a:t>: By contradiction</a:t>
            </a:r>
          </a:p>
          <a:p>
            <a:pPr lvl="1"/>
            <a:r>
              <a:rPr lang="en-US" altLang="zh-CN" sz="1800" dirty="0"/>
              <a:t>If we had </a:t>
            </a:r>
            <a:r>
              <a:rPr lang="en-US" altLang="zh-CN" sz="1800" dirty="0">
                <a:latin typeface="Cambria Math" panose="02040503050406030204" pitchFamily="18" charset="0"/>
              </a:rPr>
              <a:t>3</a:t>
            </a:r>
            <a:r>
              <a:rPr lang="en-US" altLang="zh-CN" sz="1800" dirty="0"/>
              <a:t> dimes, we could replace them with a quarter and a nickel. </a:t>
            </a:r>
          </a:p>
          <a:p>
            <a:pPr lvl="1"/>
            <a:r>
              <a:rPr lang="en-US" altLang="zh-CN" sz="1800" dirty="0"/>
              <a:t>If we had </a:t>
            </a:r>
            <a:r>
              <a:rPr lang="en-US" altLang="zh-CN" sz="1800" dirty="0">
                <a:latin typeface="Cambria Math" panose="02040503050406030204" pitchFamily="18" charset="0"/>
              </a:rPr>
              <a:t>2</a:t>
            </a:r>
            <a:r>
              <a:rPr lang="en-US" altLang="zh-CN" sz="1800" dirty="0"/>
              <a:t> nickels, we could replace them with  </a:t>
            </a:r>
            <a:r>
              <a:rPr lang="en-US" altLang="zh-CN" sz="1800" dirty="0">
                <a:latin typeface="Cambria Math" panose="02040503050406030204" pitchFamily="18" charset="0"/>
              </a:rPr>
              <a:t>1</a:t>
            </a:r>
            <a:r>
              <a:rPr lang="en-US" altLang="zh-CN" sz="1800" dirty="0"/>
              <a:t> dime.</a:t>
            </a:r>
          </a:p>
          <a:p>
            <a:pPr lvl="1"/>
            <a:r>
              <a:rPr lang="en-US" altLang="zh-CN" sz="1800" dirty="0"/>
              <a:t>If we had </a:t>
            </a:r>
            <a:r>
              <a:rPr lang="en-US" altLang="zh-CN" sz="1800" dirty="0">
                <a:latin typeface="Cambria Math" panose="02040503050406030204" pitchFamily="18" charset="0"/>
              </a:rPr>
              <a:t>5</a:t>
            </a:r>
            <a:r>
              <a:rPr lang="en-US" altLang="zh-CN" sz="1800" dirty="0"/>
              <a:t> pennies, we could replace them with a nickel.</a:t>
            </a:r>
          </a:p>
          <a:p>
            <a:pPr lvl="1"/>
            <a:r>
              <a:rPr lang="en-US" altLang="zh-CN" sz="1800" dirty="0"/>
              <a:t>If we had </a:t>
            </a:r>
            <a:r>
              <a:rPr lang="en-US" altLang="zh-CN" sz="1800" dirty="0">
                <a:latin typeface="Cambria Math" panose="02040503050406030204" pitchFamily="18" charset="0"/>
              </a:rPr>
              <a:t>2</a:t>
            </a:r>
            <a:r>
              <a:rPr lang="en-US" altLang="zh-CN" sz="1800" dirty="0"/>
              <a:t> dimes and </a:t>
            </a:r>
            <a:r>
              <a:rPr lang="en-US" altLang="zh-CN" sz="1800" dirty="0">
                <a:latin typeface="Cambria Math" panose="02040503050406030204" pitchFamily="18" charset="0"/>
              </a:rPr>
              <a:t>1</a:t>
            </a:r>
            <a:r>
              <a:rPr lang="en-US" altLang="zh-CN" sz="1800" dirty="0"/>
              <a:t>  nickel, we could replace them with a quarter.</a:t>
            </a:r>
          </a:p>
          <a:p>
            <a:pPr lvl="1"/>
            <a:r>
              <a:rPr lang="en-US" altLang="zh-CN" sz="1800" dirty="0"/>
              <a:t>The allowable combinations, have a maximum value of </a:t>
            </a:r>
            <a:r>
              <a:rPr lang="en-US" altLang="zh-CN" sz="1800" dirty="0">
                <a:latin typeface="Cambria Math" panose="02040503050406030204" pitchFamily="18" charset="0"/>
              </a:rPr>
              <a:t>24</a:t>
            </a:r>
            <a:r>
              <a:rPr lang="en-US" altLang="zh-CN" sz="1800" dirty="0"/>
              <a:t> cents; </a:t>
            </a:r>
            <a:r>
              <a:rPr lang="en-US" altLang="zh-CN" sz="1800" dirty="0">
                <a:latin typeface="Cambria Math" panose="02040503050406030204" pitchFamily="18" charset="0"/>
              </a:rPr>
              <a:t>2</a:t>
            </a:r>
            <a:r>
              <a:rPr lang="en-US" altLang="zh-CN" sz="1800" dirty="0"/>
              <a:t> dimes and </a:t>
            </a:r>
            <a:r>
              <a:rPr lang="en-US" altLang="zh-CN" sz="1800" dirty="0">
                <a:latin typeface="Cambria Math" panose="02040503050406030204" pitchFamily="18" charset="0"/>
              </a:rPr>
              <a:t>4</a:t>
            </a:r>
            <a:r>
              <a:rPr lang="en-US" altLang="zh-CN" sz="1800" dirty="0"/>
              <a:t> pennies. </a:t>
            </a:r>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457200" y="642938"/>
            <a:ext cx="8229600" cy="606425"/>
          </a:xfrm>
          <a:noFill/>
          <a:ln>
            <a:noFill/>
          </a:ln>
        </p:spPr>
        <p:txBody>
          <a:bodyPr anchor="t" anchorCtr="0"/>
          <a:lstStyle/>
          <a:p>
            <a:pPr marL="0" indent="0" defTabSz="914400" latinLnBrk="0">
              <a:lnSpc>
                <a:spcPct val="100000"/>
              </a:lnSpc>
              <a:buClrTx/>
              <a:buSzTx/>
              <a:buNone/>
            </a:pPr>
            <a:r>
              <a:rPr lang="en-US" altLang="zh-CN" sz="2800" baseline="0" dirty="0"/>
              <a:t>Proving Optimality for U.S. Coins</a:t>
            </a:r>
          </a:p>
        </p:txBody>
      </p:sp>
      <p:sp>
        <p:nvSpPr>
          <p:cNvPr id="36866" name="Content Placeholder 2"/>
          <p:cNvSpPr>
            <a:spLocks noGrp="1"/>
          </p:cNvSpPr>
          <p:nvPr>
            <p:ph idx="1"/>
          </p:nvPr>
        </p:nvSpPr>
        <p:spPr>
          <a:noFill/>
          <a:ln>
            <a:noFill/>
          </a:ln>
        </p:spPr>
        <p:txBody>
          <a:bodyPr anchor="t" anchorCtr="0"/>
          <a:lstStyle/>
          <a:p>
            <a:pPr>
              <a:buNone/>
            </a:pPr>
            <a:r>
              <a:rPr lang="en-US" altLang="zh-CN" sz="2400" b="1" dirty="0"/>
              <a:t>   Theorem</a:t>
            </a:r>
            <a:r>
              <a:rPr lang="en-US" altLang="zh-CN" sz="2400" dirty="0"/>
              <a:t>: The greedy change-making algorithm for U.S. coins produces change using the fewest coins possible.</a:t>
            </a:r>
          </a:p>
          <a:p>
            <a:pPr>
              <a:buNone/>
            </a:pPr>
            <a:r>
              <a:rPr lang="en-US" altLang="zh-CN" sz="2400" dirty="0"/>
              <a:t>   </a:t>
            </a:r>
            <a:r>
              <a:rPr lang="en-US" altLang="zh-CN" sz="2400" b="1" dirty="0"/>
              <a:t>Proof</a:t>
            </a:r>
            <a:r>
              <a:rPr lang="en-US" altLang="zh-CN" sz="2400" dirty="0"/>
              <a:t>: By contradiction.</a:t>
            </a:r>
          </a:p>
          <a:p>
            <a:pPr marL="850900" lvl="1" indent="-457200">
              <a:buFont typeface="Arial" panose="020B0604020202020204" pitchFamily="34" charset="0"/>
              <a:buAutoNum type="arabicPeriod"/>
            </a:pPr>
            <a:r>
              <a:rPr lang="en-US" altLang="zh-CN" sz="2000" dirty="0"/>
              <a:t>Assume there is a positive integer </a:t>
            </a:r>
            <a:r>
              <a:rPr lang="en-US" altLang="zh-CN" sz="2000" i="1" dirty="0"/>
              <a:t>n</a:t>
            </a:r>
            <a:r>
              <a:rPr lang="en-US" altLang="zh-CN" sz="2000" dirty="0"/>
              <a:t> such that change can be made for  </a:t>
            </a:r>
            <a:r>
              <a:rPr lang="en-US" altLang="zh-CN" sz="2000" i="1" dirty="0"/>
              <a:t>n</a:t>
            </a:r>
            <a:r>
              <a:rPr lang="en-US" altLang="zh-CN" sz="2000" dirty="0"/>
              <a:t> cents using quarters, dimes, nickels, and pennies, with a fewer total number of coins than given by the algorithm.</a:t>
            </a:r>
          </a:p>
          <a:p>
            <a:pPr marL="850900" lvl="1" indent="-457200">
              <a:buFont typeface="Arial" panose="020B0604020202020204" pitchFamily="34" charset="0"/>
              <a:buAutoNum type="arabicPeriod"/>
            </a:pPr>
            <a:r>
              <a:rPr lang="en-US" altLang="zh-CN" sz="2000" dirty="0"/>
              <a:t>Then, </a:t>
            </a:r>
            <a:r>
              <a:rPr lang="en-US" altLang="zh-CN" sz="2000" i="1" dirty="0"/>
              <a:t>q</a:t>
            </a:r>
            <a:r>
              <a:rPr lang="en-US" altLang="zh-CN" sz="2000" i="1" dirty="0">
                <a:latin typeface="Cambria Math" panose="02040503050406030204"/>
                <a:ea typeface="Cambria Math" panose="02040503050406030204"/>
              </a:rPr>
              <a:t>̍</a:t>
            </a:r>
            <a:r>
              <a:rPr lang="en-US" altLang="zh-CN" sz="2000" dirty="0"/>
              <a:t>  </a:t>
            </a:r>
            <a:r>
              <a:rPr lang="en-US" altLang="zh-CN" sz="2000" dirty="0">
                <a:latin typeface="Cambria Math" panose="02040503050406030204"/>
                <a:ea typeface="Cambria Math" panose="02040503050406030204"/>
              </a:rPr>
              <a:t>≤ </a:t>
            </a:r>
            <a:r>
              <a:rPr lang="en-US" altLang="zh-CN" sz="2000" i="1" dirty="0">
                <a:ea typeface="Cambria Math" panose="02040503050406030204"/>
              </a:rPr>
              <a:t>q</a:t>
            </a:r>
            <a:r>
              <a:rPr lang="en-US" altLang="zh-CN" sz="2000" dirty="0">
                <a:latin typeface="Cambria Math" panose="02040503050406030204"/>
                <a:ea typeface="Cambria Math" panose="02040503050406030204"/>
              </a:rPr>
              <a:t>  where </a:t>
            </a:r>
            <a:r>
              <a:rPr lang="en-US" altLang="zh-CN" sz="2000" dirty="0"/>
              <a:t> </a:t>
            </a:r>
            <a:r>
              <a:rPr lang="en-US" altLang="zh-CN" sz="2000" i="1" dirty="0"/>
              <a:t>q</a:t>
            </a:r>
            <a:r>
              <a:rPr lang="en-US" altLang="zh-CN" sz="2000" i="1" dirty="0">
                <a:latin typeface="Cambria Math" panose="02040503050406030204"/>
                <a:ea typeface="Cambria Math" panose="02040503050406030204"/>
              </a:rPr>
              <a:t>̍</a:t>
            </a:r>
            <a:r>
              <a:rPr lang="en-US" altLang="zh-CN" sz="2000" dirty="0"/>
              <a:t>  is the number of quarters used in this optimal way and </a:t>
            </a:r>
            <a:r>
              <a:rPr lang="en-US" altLang="zh-CN" sz="2000" i="1" dirty="0"/>
              <a:t>q</a:t>
            </a:r>
            <a:r>
              <a:rPr lang="en-US" altLang="zh-CN" sz="2000" dirty="0"/>
              <a:t> is the number of quarters in the greedy algorithm’s solution. But this is not possible by Lemma </a:t>
            </a:r>
            <a:r>
              <a:rPr lang="en-US" altLang="zh-CN" sz="2000" dirty="0">
                <a:latin typeface="Cambria Math" panose="02040503050406030204" pitchFamily="18" charset="0"/>
              </a:rPr>
              <a:t>1, since the value of the coins other than quarters can not be greater than 24 cents.</a:t>
            </a:r>
          </a:p>
          <a:p>
            <a:pPr marL="850900" lvl="1" indent="-457200">
              <a:buFont typeface="Arial" panose="020B0604020202020204" pitchFamily="34" charset="0"/>
              <a:buAutoNum type="arabicPeriod"/>
            </a:pPr>
            <a:r>
              <a:rPr lang="en-US" altLang="zh-CN" sz="2000" dirty="0">
                <a:latin typeface="Cambria Math" panose="02040503050406030204" pitchFamily="18" charset="0"/>
              </a:rPr>
              <a:t>Similarly, by Lemma 1, the two algorithms must have the same number of dimes, nickels, and quarters.</a:t>
            </a:r>
            <a:endParaRPr lang="en-US" altLang="zh-CN" sz="2000" dirty="0"/>
          </a:p>
          <a:p>
            <a:pPr>
              <a:buNone/>
            </a:pPr>
            <a:endParaRPr lang="en-US" altLang="zh-C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a:t>
            </a:fld>
            <a:endParaRPr lang="zh-CN" altLang="en-US" sz="1400" b="0" dirty="0">
              <a:latin typeface="Arial" panose="020B0604020202020204" pitchFamily="34" charset="0"/>
              <a:ea typeface="宋体" panose="02010600030101010101" pitchFamily="2" charset="-122"/>
            </a:endParaRPr>
          </a:p>
        </p:txBody>
      </p:sp>
      <p:sp>
        <p:nvSpPr>
          <p:cNvPr id="47106" name="Text Box 2"/>
          <p:cNvSpPr txBox="1"/>
          <p:nvPr/>
        </p:nvSpPr>
        <p:spPr>
          <a:xfrm>
            <a:off x="838200" y="1447800"/>
            <a:ext cx="7315200" cy="1660525"/>
          </a:xfrm>
          <a:prstGeom prst="rect">
            <a:avLst/>
          </a:prstGeom>
          <a:solidFill>
            <a:srgbClr val="CCFFFF"/>
          </a:solidFill>
          <a:ln w="9525">
            <a:noFill/>
          </a:ln>
          <a:effectLst>
            <a:outerShdw dist="107763" dir="2699999" algn="ctr" rotWithShape="0">
              <a:schemeClr val="bg2"/>
            </a:outerShdw>
          </a:effectLst>
        </p:spPr>
        <p:txBody>
          <a:bodyPr anchor="t" anchorCtr="0">
            <a:spAutoFit/>
          </a:bodyPr>
          <a:lstStyle/>
          <a:p>
            <a:pPr marL="457200" indent="-457200">
              <a:buSzTx/>
              <a:buFontTx/>
              <a:buNone/>
            </a:pPr>
            <a:r>
              <a:rPr lang="en-US" altLang="zh-CN" dirty="0">
                <a:latin typeface="Times New Roman" panose="02020603050405020304" pitchFamily="18" charset="0"/>
                <a:ea typeface="宋体" panose="02010600030101010101" pitchFamily="2" charset="-122"/>
              </a:rPr>
              <a:t>Homework (Due on March 25)</a:t>
            </a:r>
          </a:p>
          <a:p>
            <a:pPr marL="457200" indent="-457200" eaLnBrk="0" hangingPunct="0">
              <a:buSzTx/>
              <a:buNone/>
            </a:pPr>
            <a:r>
              <a:rPr lang="en-US" altLang="zh-CN" dirty="0">
                <a:solidFill>
                  <a:srgbClr val="9900FF"/>
                </a:solidFill>
                <a:latin typeface="Times New Roman" panose="02020603050405020304" pitchFamily="18" charset="0"/>
                <a:sym typeface="Symbol" panose="05050102010706020507" pitchFamily="18" charset="2"/>
              </a:rPr>
              <a:t>Sec. 3.1 </a:t>
            </a:r>
            <a:r>
              <a:rPr lang="en-US" altLang="zh-CN" dirty="0">
                <a:latin typeface="Times New Roman" panose="02020603050405020304" pitchFamily="18" charset="0"/>
                <a:sym typeface="Symbol" panose="05050102010706020507" pitchFamily="18" charset="2"/>
              </a:rPr>
              <a:t>2, 4</a:t>
            </a:r>
          </a:p>
          <a:p>
            <a:pPr marL="457200" indent="-457200" eaLnBrk="0" hangingPunct="0">
              <a:buSzTx/>
              <a:buNone/>
            </a:pPr>
            <a:r>
              <a:rPr lang="en-US" altLang="zh-CN" sz="2800" dirty="0">
                <a:solidFill>
                  <a:srgbClr val="FF0000"/>
                </a:solidFill>
                <a:latin typeface="Times New Roman" panose="02020603050405020304" pitchFamily="18" charset="0"/>
              </a:rPr>
              <a:t>8th</a:t>
            </a:r>
            <a:r>
              <a:rPr lang="zh-CN" altLang="en-US"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rPr>
              <a:t>7th</a:t>
            </a:r>
          </a:p>
        </p:txBody>
      </p:sp>
    </p:spTree>
    <p:extLst>
      <p:ext uri="{BB962C8B-B14F-4D97-AF65-F5344CB8AC3E}">
        <p14:creationId xmlns:p14="http://schemas.microsoft.com/office/powerpoint/2010/main" val="5873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57200" y="658813"/>
            <a:ext cx="8229600" cy="1143000"/>
          </a:xfrm>
          <a:noFill/>
          <a:ln>
            <a:noFill/>
          </a:ln>
        </p:spPr>
        <p:txBody>
          <a:bodyPr anchor="t" anchorCtr="0"/>
          <a:lstStyle/>
          <a:p>
            <a:pPr marL="0" indent="0" defTabSz="914400" latinLnBrk="0">
              <a:lnSpc>
                <a:spcPct val="100000"/>
              </a:lnSpc>
              <a:buClrTx/>
              <a:buSzTx/>
              <a:buNone/>
            </a:pPr>
            <a:r>
              <a:rPr lang="en-US" altLang="zh-CN" sz="3200" baseline="0" dirty="0"/>
              <a:t>Greedy Change-Making Algorithm </a:t>
            </a:r>
          </a:p>
        </p:txBody>
      </p:sp>
      <p:sp>
        <p:nvSpPr>
          <p:cNvPr id="37890" name="Content Placeholder 2"/>
          <p:cNvSpPr>
            <a:spLocks noGrp="1"/>
          </p:cNvSpPr>
          <p:nvPr>
            <p:ph idx="1"/>
          </p:nvPr>
        </p:nvSpPr>
        <p:spPr>
          <a:noFill/>
          <a:ln>
            <a:noFill/>
          </a:ln>
        </p:spPr>
        <p:txBody>
          <a:bodyPr anchor="t" anchorCtr="0"/>
          <a:lstStyle/>
          <a:p>
            <a:r>
              <a:rPr lang="en-US" altLang="zh-CN" sz="2400" b="1" dirty="0">
                <a:solidFill>
                  <a:srgbClr val="C00000"/>
                </a:solidFill>
              </a:rPr>
              <a:t>Optimality depends on the denominations available.</a:t>
            </a:r>
          </a:p>
          <a:p>
            <a:r>
              <a:rPr lang="en-US" altLang="zh-CN" sz="2400" dirty="0"/>
              <a:t>For U.S. coins, optimality still holds if we add half dollar coins (</a:t>
            </a:r>
            <a:r>
              <a:rPr lang="en-US" altLang="zh-CN" sz="2400" dirty="0">
                <a:latin typeface="Cambria Math" panose="02040503050406030204" pitchFamily="18" charset="0"/>
              </a:rPr>
              <a:t>50</a:t>
            </a:r>
            <a:r>
              <a:rPr lang="en-US" altLang="zh-CN" sz="2400" dirty="0"/>
              <a:t> cents) and dollar coins (</a:t>
            </a:r>
            <a:r>
              <a:rPr lang="en-US" altLang="zh-CN" sz="2400" dirty="0">
                <a:latin typeface="Cambria Math" panose="02040503050406030204" pitchFamily="18" charset="0"/>
              </a:rPr>
              <a:t>100</a:t>
            </a:r>
            <a:r>
              <a:rPr lang="en-US" altLang="zh-CN" sz="2400" dirty="0"/>
              <a:t> cents).</a:t>
            </a:r>
          </a:p>
          <a:p>
            <a:r>
              <a:rPr lang="en-US" altLang="zh-CN" sz="2400" dirty="0"/>
              <a:t>But if we allow only quarters (</a:t>
            </a:r>
            <a:r>
              <a:rPr lang="en-US" altLang="zh-CN" sz="2400" dirty="0">
                <a:latin typeface="Cambria Math" panose="02040503050406030204" pitchFamily="18" charset="0"/>
              </a:rPr>
              <a:t>25</a:t>
            </a:r>
            <a:r>
              <a:rPr lang="en-US" altLang="zh-CN" sz="2400" dirty="0"/>
              <a:t> cents), dimes (</a:t>
            </a:r>
            <a:r>
              <a:rPr lang="en-US" altLang="zh-CN" sz="2400" dirty="0">
                <a:latin typeface="Cambria Math" panose="02040503050406030204" pitchFamily="18" charset="0"/>
              </a:rPr>
              <a:t>10</a:t>
            </a:r>
            <a:r>
              <a:rPr lang="en-US" altLang="zh-CN" sz="2400" dirty="0"/>
              <a:t> cents), and pennies (</a:t>
            </a:r>
            <a:r>
              <a:rPr lang="en-US" altLang="zh-CN" sz="2400" dirty="0">
                <a:latin typeface="Cambria Math" panose="02040503050406030204" pitchFamily="18" charset="0"/>
              </a:rPr>
              <a:t>1</a:t>
            </a:r>
            <a:r>
              <a:rPr lang="en-US" altLang="zh-CN" sz="2400" dirty="0"/>
              <a:t> cent), the algorithm no longer produces the minimum number of coins.</a:t>
            </a:r>
          </a:p>
          <a:p>
            <a:pPr lvl="1"/>
            <a:r>
              <a:rPr lang="en-US" altLang="zh-CN" sz="2000" dirty="0"/>
              <a:t>Consider the example of </a:t>
            </a:r>
            <a:r>
              <a:rPr lang="en-US" altLang="zh-CN" sz="2000" dirty="0">
                <a:latin typeface="Cambria Math" panose="02040503050406030204" pitchFamily="18" charset="0"/>
              </a:rPr>
              <a:t>31</a:t>
            </a:r>
            <a:r>
              <a:rPr lang="en-US" altLang="zh-CN" sz="2000" dirty="0"/>
              <a:t> cents. The optimal number of coins is </a:t>
            </a:r>
            <a:r>
              <a:rPr lang="en-US" altLang="zh-CN" sz="2000" dirty="0">
                <a:latin typeface="Cambria Math" panose="02040503050406030204" pitchFamily="18" charset="0"/>
              </a:rPr>
              <a:t>4</a:t>
            </a:r>
            <a:r>
              <a:rPr lang="en-US" altLang="zh-CN" sz="2000" dirty="0"/>
              <a:t>, i.e., </a:t>
            </a:r>
            <a:r>
              <a:rPr lang="en-US" altLang="zh-CN" sz="2000" dirty="0">
                <a:latin typeface="Cambria Math" panose="02040503050406030204" pitchFamily="18" charset="0"/>
              </a:rPr>
              <a:t>3</a:t>
            </a:r>
            <a:r>
              <a:rPr lang="en-US" altLang="zh-CN" sz="2000" dirty="0"/>
              <a:t> dimes and </a:t>
            </a:r>
            <a:r>
              <a:rPr lang="en-US" altLang="zh-CN" sz="2000" dirty="0">
                <a:latin typeface="Cambria Math" panose="02040503050406030204" pitchFamily="18" charset="0"/>
              </a:rPr>
              <a:t>1</a:t>
            </a:r>
            <a:r>
              <a:rPr lang="en-US" altLang="zh-CN" sz="2000" dirty="0"/>
              <a:t> penny. What does the algorithm output?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6100"/>
            <a:ext cx="8229600" cy="1143000"/>
          </a:xfrm>
        </p:spPr>
        <p:txBody>
          <a:bodyPr>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4000" b="1" i="0" u="none" strike="noStrike" kern="0" cap="none" spc="0" normalizeH="0" baseline="0" noProof="1">
                <a:solidFill>
                  <a:srgbClr val="003366"/>
                </a:solidFill>
                <a:latin typeface="+mj-lt"/>
                <a:ea typeface="宋体" panose="02010600030101010101" pitchFamily="2" charset="-122"/>
                <a:cs typeface="+mj-cs"/>
              </a:rPr>
              <a:t>A failure of the greedy algorithm</a:t>
            </a:r>
            <a:endParaRPr kumimoji="0" lang="zh-CN" altLang="en-US" sz="4000" b="1" i="0" u="none" strike="noStrike" kern="0" cap="none" spc="0" normalizeH="0" baseline="0" noProof="1">
              <a:solidFill>
                <a:srgbClr val="003366"/>
              </a:solidFill>
              <a:latin typeface="+mj-lt"/>
              <a:ea typeface="+mj-ea"/>
              <a:cs typeface="+mj-cs"/>
            </a:endParaRPr>
          </a:p>
        </p:txBody>
      </p:sp>
      <p:sp>
        <p:nvSpPr>
          <p:cNvPr id="38914" name="内容占位符 2"/>
          <p:cNvSpPr>
            <a:spLocks noGrp="1"/>
          </p:cNvSpPr>
          <p:nvPr>
            <p:ph idx="1"/>
          </p:nvPr>
        </p:nvSpPr>
        <p:spPr>
          <a:xfrm>
            <a:off x="457200" y="1600200"/>
            <a:ext cx="8229600" cy="4629150"/>
          </a:xfrm>
          <a:noFill/>
          <a:ln>
            <a:noFill/>
          </a:ln>
        </p:spPr>
        <p:txBody>
          <a:bodyPr anchor="t" anchorCtr="0"/>
          <a:lstStyle/>
          <a:p>
            <a:pPr marL="0" indent="0">
              <a:lnSpc>
                <a:spcPct val="80000"/>
              </a:lnSpc>
              <a:spcBef>
                <a:spcPts val="20"/>
              </a:spcBef>
              <a:spcAft>
                <a:spcPts val="1000"/>
              </a:spcAft>
              <a:buNone/>
            </a:pPr>
            <a:r>
              <a:rPr lang="en-US" altLang="zh-CN" sz="2400" dirty="0">
                <a:ea typeface="宋体" panose="02010600030101010101" pitchFamily="2" charset="-122"/>
              </a:rPr>
              <a:t>In some (fictional) monetary system, “</a:t>
            </a:r>
            <a:r>
              <a:rPr lang="en-US" altLang="zh-CN" sz="2400" dirty="0" err="1">
                <a:ea typeface="宋体" panose="02010600030101010101" pitchFamily="2" charset="-122"/>
              </a:rPr>
              <a:t>Asiarons</a:t>
            </a:r>
            <a:r>
              <a:rPr lang="en-US" altLang="zh-CN" sz="2400" dirty="0">
                <a:ea typeface="宋体" panose="02010600030101010101" pitchFamily="2" charset="-122"/>
              </a:rPr>
              <a:t>” come in </a:t>
            </a:r>
            <a:r>
              <a:rPr lang="en-US" altLang="zh-CN" sz="2400" dirty="0">
                <a:solidFill>
                  <a:schemeClr val="accent2"/>
                </a:solidFill>
                <a:latin typeface="Trebuchet MS" panose="020B0603020202020204" pitchFamily="34" charset="0"/>
                <a:ea typeface="宋体" panose="02010600030101010101" pitchFamily="2" charset="-122"/>
              </a:rPr>
              <a:t>1</a:t>
            </a:r>
            <a:r>
              <a:rPr lang="en-US" altLang="zh-CN" sz="2400" dirty="0">
                <a:ea typeface="宋体" panose="02010600030101010101" pitchFamily="2" charset="-122"/>
              </a:rPr>
              <a:t> </a:t>
            </a:r>
            <a:r>
              <a:rPr lang="en-US" altLang="zh-CN" sz="2400" dirty="0" err="1">
                <a:ea typeface="宋体" panose="02010600030101010101" pitchFamily="2" charset="-122"/>
              </a:rPr>
              <a:t>Asiaron</a:t>
            </a:r>
            <a:r>
              <a:rPr lang="en-US" altLang="zh-CN" sz="2400" dirty="0">
                <a:ea typeface="宋体" panose="02010600030101010101" pitchFamily="2" charset="-122"/>
              </a:rPr>
              <a:t>, </a:t>
            </a:r>
            <a:r>
              <a:rPr lang="en-US" altLang="zh-CN" sz="2400" dirty="0">
                <a:solidFill>
                  <a:schemeClr val="accent2"/>
                </a:solidFill>
                <a:latin typeface="Trebuchet MS" panose="020B0603020202020204" pitchFamily="34" charset="0"/>
                <a:ea typeface="宋体" panose="02010600030101010101" pitchFamily="2" charset="-122"/>
              </a:rPr>
              <a:t>7</a:t>
            </a:r>
            <a:r>
              <a:rPr lang="en-US" altLang="zh-CN" sz="2400" dirty="0">
                <a:ea typeface="宋体" panose="02010600030101010101" pitchFamily="2" charset="-122"/>
              </a:rPr>
              <a:t> </a:t>
            </a:r>
            <a:r>
              <a:rPr lang="en-US" altLang="zh-CN" sz="2400" dirty="0" err="1">
                <a:ea typeface="宋体" panose="02010600030101010101" pitchFamily="2" charset="-122"/>
              </a:rPr>
              <a:t>Asiaron</a:t>
            </a:r>
            <a:r>
              <a:rPr lang="en-US" altLang="zh-CN" sz="2400" dirty="0">
                <a:ea typeface="宋体" panose="02010600030101010101" pitchFamily="2" charset="-122"/>
              </a:rPr>
              <a:t>, and </a:t>
            </a:r>
            <a:r>
              <a:rPr lang="en-US" altLang="zh-CN" sz="2400" dirty="0">
                <a:solidFill>
                  <a:schemeClr val="accent2"/>
                </a:solidFill>
                <a:latin typeface="Trebuchet MS" panose="020B0603020202020204" pitchFamily="34" charset="0"/>
                <a:ea typeface="宋体" panose="02010600030101010101" pitchFamily="2" charset="-122"/>
              </a:rPr>
              <a:t>10</a:t>
            </a:r>
            <a:r>
              <a:rPr lang="en-US" altLang="zh-CN" sz="2400" dirty="0">
                <a:ea typeface="宋体" panose="02010600030101010101" pitchFamily="2" charset="-122"/>
              </a:rPr>
              <a:t> </a:t>
            </a:r>
            <a:r>
              <a:rPr lang="en-US" altLang="zh-CN" sz="2400" dirty="0" err="1">
                <a:ea typeface="宋体" panose="02010600030101010101" pitchFamily="2" charset="-122"/>
              </a:rPr>
              <a:t>Asiaron</a:t>
            </a:r>
            <a:r>
              <a:rPr lang="en-US" altLang="zh-CN" sz="2400" dirty="0">
                <a:ea typeface="宋体" panose="02010600030101010101" pitchFamily="2" charset="-122"/>
              </a:rPr>
              <a:t> coins </a:t>
            </a:r>
            <a:r>
              <a:rPr lang="zh-CN" altLang="en-US" sz="2400" dirty="0">
                <a:ea typeface="宋体" panose="02010600030101010101" pitchFamily="2" charset="-122"/>
              </a:rPr>
              <a:t>（</a:t>
            </a:r>
            <a:r>
              <a:rPr lang="zh-CN" altLang="en-US" sz="2400" dirty="0">
                <a:solidFill>
                  <a:srgbClr val="FF0000"/>
                </a:solidFill>
                <a:ea typeface="宋体" panose="02010600030101010101" pitchFamily="2" charset="-122"/>
              </a:rPr>
              <a:t>亚元</a:t>
            </a:r>
            <a:r>
              <a:rPr lang="zh-CN" altLang="en-US" sz="2400" dirty="0">
                <a:ea typeface="宋体" panose="02010600030101010101" pitchFamily="2" charset="-122"/>
              </a:rPr>
              <a:t>）</a:t>
            </a:r>
            <a:endParaRPr lang="en-US" altLang="zh-CN" sz="2400" dirty="0">
              <a:ea typeface="宋体" panose="02010600030101010101" pitchFamily="2" charset="-122"/>
            </a:endParaRPr>
          </a:p>
          <a:p>
            <a:pPr marL="0" indent="0">
              <a:lnSpc>
                <a:spcPct val="80000"/>
              </a:lnSpc>
              <a:spcBef>
                <a:spcPts val="20"/>
              </a:spcBef>
              <a:spcAft>
                <a:spcPts val="1000"/>
              </a:spcAft>
              <a:buNone/>
            </a:pPr>
            <a:r>
              <a:rPr lang="en-US" altLang="zh-CN" sz="2400" dirty="0">
                <a:ea typeface="宋体" panose="02010600030101010101" pitchFamily="2" charset="-122"/>
              </a:rPr>
              <a:t>Using a greedy algorithm to count out 15 </a:t>
            </a:r>
            <a:r>
              <a:rPr lang="en-US" altLang="zh-CN" sz="2400" dirty="0" err="1">
                <a:ea typeface="宋体" panose="02010600030101010101" pitchFamily="2" charset="-122"/>
              </a:rPr>
              <a:t>Asiarons</a:t>
            </a:r>
            <a:r>
              <a:rPr lang="en-US" altLang="zh-CN" sz="2400" dirty="0">
                <a:ea typeface="宋体" panose="02010600030101010101" pitchFamily="2" charset="-122"/>
              </a:rPr>
              <a:t>, you would get</a:t>
            </a:r>
          </a:p>
          <a:p>
            <a:pPr lvl="1">
              <a:lnSpc>
                <a:spcPct val="80000"/>
              </a:lnSpc>
              <a:spcBef>
                <a:spcPts val="20"/>
              </a:spcBef>
              <a:spcAft>
                <a:spcPts val="1000"/>
              </a:spcAft>
            </a:pPr>
            <a:r>
              <a:rPr lang="en-US" altLang="zh-CN" sz="2400" dirty="0">
                <a:ea typeface="宋体" panose="02010600030101010101" pitchFamily="2" charset="-122"/>
              </a:rPr>
              <a:t>A 10 </a:t>
            </a:r>
            <a:r>
              <a:rPr lang="en-US" altLang="zh-CN" sz="2400" dirty="0" err="1">
                <a:ea typeface="宋体" panose="02010600030101010101" pitchFamily="2" charset="-122"/>
              </a:rPr>
              <a:t>Asiaron</a:t>
            </a:r>
            <a:r>
              <a:rPr lang="en-US" altLang="zh-CN" sz="2400" dirty="0">
                <a:ea typeface="宋体" panose="02010600030101010101" pitchFamily="2" charset="-122"/>
              </a:rPr>
              <a:t> piece</a:t>
            </a:r>
          </a:p>
          <a:p>
            <a:pPr lvl="1">
              <a:lnSpc>
                <a:spcPct val="80000"/>
              </a:lnSpc>
              <a:spcBef>
                <a:spcPts val="20"/>
              </a:spcBef>
              <a:spcAft>
                <a:spcPts val="1000"/>
              </a:spcAft>
            </a:pPr>
            <a:r>
              <a:rPr lang="en-US" altLang="zh-CN" sz="2400" dirty="0">
                <a:ea typeface="宋体" panose="02010600030101010101" pitchFamily="2" charset="-122"/>
              </a:rPr>
              <a:t>Five 1 </a:t>
            </a:r>
            <a:r>
              <a:rPr lang="en-US" altLang="zh-CN" sz="2400" dirty="0" err="1">
                <a:ea typeface="宋体" panose="02010600030101010101" pitchFamily="2" charset="-122"/>
              </a:rPr>
              <a:t>Asiaron</a:t>
            </a:r>
            <a:r>
              <a:rPr lang="en-US" altLang="zh-CN" sz="2400" dirty="0">
                <a:ea typeface="宋体" panose="02010600030101010101" pitchFamily="2" charset="-122"/>
              </a:rPr>
              <a:t> pieces, for a total of 15 </a:t>
            </a:r>
            <a:r>
              <a:rPr lang="en-US" altLang="zh-CN" sz="2400" dirty="0" err="1">
                <a:ea typeface="宋体" panose="02010600030101010101" pitchFamily="2" charset="-122"/>
              </a:rPr>
              <a:t>Asiarons</a:t>
            </a:r>
            <a:endParaRPr lang="en-US" altLang="zh-CN" sz="2400" dirty="0">
              <a:ea typeface="宋体" panose="02010600030101010101" pitchFamily="2" charset="-122"/>
            </a:endParaRPr>
          </a:p>
          <a:p>
            <a:pPr lvl="1">
              <a:lnSpc>
                <a:spcPct val="80000"/>
              </a:lnSpc>
              <a:spcBef>
                <a:spcPts val="20"/>
              </a:spcBef>
              <a:spcAft>
                <a:spcPts val="1000"/>
              </a:spcAft>
            </a:pPr>
            <a:r>
              <a:rPr lang="en-US" altLang="zh-CN" sz="2400" dirty="0">
                <a:ea typeface="宋体" panose="02010600030101010101" pitchFamily="2" charset="-122"/>
              </a:rPr>
              <a:t>This requires six coins</a:t>
            </a:r>
          </a:p>
          <a:p>
            <a:pPr marL="0" indent="0">
              <a:lnSpc>
                <a:spcPct val="80000"/>
              </a:lnSpc>
              <a:spcBef>
                <a:spcPts val="20"/>
              </a:spcBef>
              <a:spcAft>
                <a:spcPts val="1000"/>
              </a:spcAft>
              <a:buNone/>
            </a:pPr>
            <a:r>
              <a:rPr lang="en-US" altLang="zh-CN" sz="2400" dirty="0">
                <a:ea typeface="宋体" panose="02010600030101010101" pitchFamily="2" charset="-122"/>
              </a:rPr>
              <a:t>A better solution would be to use two 7 </a:t>
            </a:r>
            <a:r>
              <a:rPr lang="en-US" altLang="zh-CN" sz="2400" dirty="0" err="1">
                <a:ea typeface="宋体" panose="02010600030101010101" pitchFamily="2" charset="-122"/>
              </a:rPr>
              <a:t>Asiaron</a:t>
            </a:r>
            <a:r>
              <a:rPr lang="en-US" altLang="zh-CN" sz="2400" dirty="0">
                <a:ea typeface="宋体" panose="02010600030101010101" pitchFamily="2" charset="-122"/>
              </a:rPr>
              <a:t> pieces and one 1 </a:t>
            </a:r>
            <a:r>
              <a:rPr lang="en-US" altLang="zh-CN" sz="2400" dirty="0" err="1">
                <a:ea typeface="宋体" panose="02010600030101010101" pitchFamily="2" charset="-122"/>
              </a:rPr>
              <a:t>Asiaron</a:t>
            </a:r>
            <a:r>
              <a:rPr lang="en-US" altLang="zh-CN" sz="2400" dirty="0">
                <a:ea typeface="宋体" panose="02010600030101010101" pitchFamily="2" charset="-122"/>
              </a:rPr>
              <a:t> piece</a:t>
            </a:r>
          </a:p>
          <a:p>
            <a:pPr lvl="1">
              <a:lnSpc>
                <a:spcPct val="80000"/>
              </a:lnSpc>
              <a:spcBef>
                <a:spcPts val="20"/>
              </a:spcBef>
              <a:spcAft>
                <a:spcPts val="1000"/>
              </a:spcAft>
            </a:pPr>
            <a:r>
              <a:rPr lang="en-US" altLang="zh-CN" sz="2400" dirty="0">
                <a:ea typeface="宋体" panose="02010600030101010101" pitchFamily="2" charset="-122"/>
              </a:rPr>
              <a:t>This only requires three coins</a:t>
            </a:r>
          </a:p>
          <a:p>
            <a:pPr marL="0" indent="0">
              <a:lnSpc>
                <a:spcPct val="80000"/>
              </a:lnSpc>
              <a:spcBef>
                <a:spcPts val="20"/>
              </a:spcBef>
              <a:spcAft>
                <a:spcPts val="1000"/>
              </a:spcAft>
              <a:buNone/>
            </a:pPr>
            <a:r>
              <a:rPr lang="en-US" altLang="zh-CN" sz="2400" dirty="0">
                <a:ea typeface="宋体" panose="02010600030101010101" pitchFamily="2" charset="-122"/>
              </a:rPr>
              <a:t>The greedy algorithm results in a solution, but not in an optimal solution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2863" y="719138"/>
            <a:ext cx="8229600" cy="1143000"/>
          </a:xfrm>
          <a:noFill/>
          <a:ln>
            <a:noFill/>
          </a:ln>
        </p:spPr>
        <p:txBody>
          <a:bodyPr anchor="t" anchorCtr="0"/>
          <a:lstStyle/>
          <a:p>
            <a:r>
              <a:rPr lang="en-US" altLang="zh-CN" sz="3600" dirty="0"/>
              <a:t>Brute-Force Algorithms</a:t>
            </a:r>
          </a:p>
        </p:txBody>
      </p:sp>
      <p:sp>
        <p:nvSpPr>
          <p:cNvPr id="39938" name="Content Placeholder 4"/>
          <p:cNvSpPr>
            <a:spLocks noGrp="1"/>
          </p:cNvSpPr>
          <p:nvPr>
            <p:ph idx="1"/>
          </p:nvPr>
        </p:nvSpPr>
        <p:spPr>
          <a:xfrm>
            <a:off x="457200" y="2079625"/>
            <a:ext cx="8229600" cy="4525963"/>
          </a:xfrm>
          <a:noFill/>
          <a:ln>
            <a:noFill/>
          </a:ln>
        </p:spPr>
        <p:txBody>
          <a:bodyPr anchor="t" anchorCtr="0"/>
          <a:lstStyle/>
          <a:p>
            <a:r>
              <a:rPr lang="en-US" altLang="zh-CN" sz="2800" dirty="0"/>
              <a:t>A </a:t>
            </a:r>
            <a:r>
              <a:rPr lang="en-US" altLang="zh-CN" sz="2800" i="1" dirty="0"/>
              <a:t>brute-force </a:t>
            </a:r>
            <a:r>
              <a:rPr lang="en-US" altLang="zh-CN" sz="2800" dirty="0"/>
              <a:t>algorithm is solved in the most straightforward manner, without taking advantage of any ideas that can make the algorithm more efficient.</a:t>
            </a:r>
          </a:p>
          <a:p>
            <a:r>
              <a:rPr lang="en-US" altLang="zh-CN" sz="2800" dirty="0"/>
              <a:t>Brute-force algorithms we have previously seen are sequential search, bubble sort, and insertion sort. </a:t>
            </a:r>
          </a:p>
        </p:txBody>
      </p:sp>
      <p:pic>
        <p:nvPicPr>
          <p:cNvPr id="39939" name="Picture 2" descr="C:\Documents and Settings\Richard Scherl\Local Settings\Temporary Internet Files\Content.IE5\00IWHKE8\MC900140395[1].wmf"/>
          <p:cNvPicPr>
            <a:picLocks noChangeAspect="1"/>
          </p:cNvPicPr>
          <p:nvPr/>
        </p:nvPicPr>
        <p:blipFill>
          <a:blip r:embed="rId2"/>
          <a:stretch>
            <a:fillRect/>
          </a:stretch>
        </p:blipFill>
        <p:spPr>
          <a:xfrm>
            <a:off x="7242175" y="517525"/>
            <a:ext cx="1865313" cy="15621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457200"/>
            <a:ext cx="8229600" cy="1143000"/>
          </a:xfrm>
          <a:noFill/>
          <a:ln>
            <a:noFill/>
          </a:ln>
        </p:spPr>
        <p:txBody>
          <a:bodyPr anchor="t" anchorCtr="0"/>
          <a:lstStyle/>
          <a:p>
            <a:pPr marL="0" indent="0" defTabSz="914400" latinLnBrk="0">
              <a:lnSpc>
                <a:spcPct val="100000"/>
              </a:lnSpc>
              <a:buClrTx/>
              <a:buSzTx/>
              <a:buNone/>
            </a:pPr>
            <a:r>
              <a:rPr lang="en-US" altLang="zh-CN" sz="3200" baseline="0" dirty="0"/>
              <a:t>Computing the Closest Pair of Points  by Brute-Force</a:t>
            </a:r>
          </a:p>
        </p:txBody>
      </p:sp>
      <p:sp>
        <p:nvSpPr>
          <p:cNvPr id="40962" name="Content Placeholder 2"/>
          <p:cNvSpPr>
            <a:spLocks noGrp="1"/>
          </p:cNvSpPr>
          <p:nvPr>
            <p:ph idx="1"/>
          </p:nvPr>
        </p:nvSpPr>
        <p:spPr>
          <a:noFill/>
          <a:ln>
            <a:noFill/>
          </a:ln>
        </p:spPr>
        <p:txBody>
          <a:bodyPr anchor="t" anchorCtr="0"/>
          <a:lstStyle/>
          <a:p>
            <a:pPr>
              <a:buNone/>
            </a:pPr>
            <a:r>
              <a:rPr lang="en-US" altLang="zh-CN" sz="2400" b="1" dirty="0"/>
              <a:t>   Example</a:t>
            </a:r>
            <a:r>
              <a:rPr lang="en-US" altLang="zh-CN" sz="2400" dirty="0"/>
              <a:t>: Construct a brute-force algorithm for finding the closest pair of points in a set of </a:t>
            </a:r>
            <a:r>
              <a:rPr lang="en-US" altLang="zh-CN" sz="2400" i="1" dirty="0"/>
              <a:t>n</a:t>
            </a:r>
            <a:r>
              <a:rPr lang="en-US" altLang="zh-CN" sz="2400" dirty="0"/>
              <a:t> points in the plane and provide a worst-case estimate of the number of arithmetic operations.</a:t>
            </a:r>
          </a:p>
          <a:p>
            <a:pPr>
              <a:buNone/>
            </a:pPr>
            <a:r>
              <a:rPr lang="en-US" altLang="zh-CN" sz="2400" dirty="0"/>
              <a:t>    </a:t>
            </a:r>
            <a:r>
              <a:rPr lang="en-US" altLang="zh-CN" sz="2400" b="1" dirty="0"/>
              <a:t>Solution</a:t>
            </a:r>
            <a:r>
              <a:rPr lang="en-US" altLang="zh-CN" sz="2400" dirty="0"/>
              <a:t>: Recall that the distance between (</a:t>
            </a:r>
            <a:r>
              <a:rPr lang="en-US" altLang="zh-CN" sz="2400" i="1" dirty="0" err="1"/>
              <a:t>x</a:t>
            </a:r>
            <a:r>
              <a:rPr lang="en-US" altLang="zh-CN" sz="2400" i="1" baseline="-25000" dirty="0" err="1"/>
              <a:t>i</a:t>
            </a:r>
            <a:r>
              <a:rPr lang="en-US" altLang="zh-CN" sz="2400" dirty="0" err="1"/>
              <a:t>,</a:t>
            </a:r>
            <a:r>
              <a:rPr lang="en-US" altLang="zh-CN" sz="2400" i="1" dirty="0" err="1"/>
              <a:t>y</a:t>
            </a:r>
            <a:r>
              <a:rPr lang="en-US" altLang="zh-CN" sz="2400" i="1" baseline="-25000" dirty="0" err="1"/>
              <a:t>i</a:t>
            </a:r>
            <a:r>
              <a:rPr lang="en-US" altLang="zh-CN" sz="2400" dirty="0"/>
              <a:t>) and (</a:t>
            </a:r>
            <a:r>
              <a:rPr lang="en-US" altLang="zh-CN" sz="2400" i="1" dirty="0" err="1"/>
              <a:t>x</a:t>
            </a:r>
            <a:r>
              <a:rPr lang="en-US" altLang="zh-CN" sz="2400" i="1" baseline="-25000" dirty="0" err="1"/>
              <a:t>j</a:t>
            </a:r>
            <a:r>
              <a:rPr lang="en-US" altLang="zh-CN" sz="2400" dirty="0"/>
              <a:t>, </a:t>
            </a:r>
            <a:r>
              <a:rPr lang="en-US" altLang="zh-CN" sz="2400" i="1" dirty="0" err="1"/>
              <a:t>y</a:t>
            </a:r>
            <a:r>
              <a:rPr lang="en-US" altLang="zh-CN" sz="2400" i="1" baseline="-25000" dirty="0" err="1"/>
              <a:t>j</a:t>
            </a:r>
            <a:r>
              <a:rPr lang="en-US" altLang="zh-CN" sz="2400" dirty="0"/>
              <a:t>) is                                  . A brute-force algorithm simply computes the distance between all pairs of points and picks the pair with the smallest distance.</a:t>
            </a:r>
          </a:p>
          <a:p>
            <a:pPr>
              <a:buNone/>
            </a:pPr>
            <a:r>
              <a:rPr lang="en-US" altLang="zh-CN" sz="2400" dirty="0"/>
              <a:t>    </a:t>
            </a:r>
          </a:p>
        </p:txBody>
      </p:sp>
      <p:sp>
        <p:nvSpPr>
          <p:cNvPr id="40963" name="TextBox 4"/>
          <p:cNvSpPr txBox="1"/>
          <p:nvPr/>
        </p:nvSpPr>
        <p:spPr>
          <a:xfrm>
            <a:off x="4946650" y="6273800"/>
            <a:ext cx="3135313" cy="460375"/>
          </a:xfrm>
          <a:prstGeom prst="rect">
            <a:avLst/>
          </a:prstGeom>
          <a:noFill/>
          <a:ln w="9525">
            <a:noFill/>
          </a:ln>
        </p:spPr>
        <p:txBody>
          <a:bodyPr wrap="square" anchor="t" anchorCtr="0">
            <a:spAutoFit/>
          </a:bodyPr>
          <a:lstStyle/>
          <a:p>
            <a:r>
              <a:rPr lang="en-US" altLang="zh-CN" dirty="0">
                <a:latin typeface="楷体_GB2312" pitchFamily="49" charset="-122"/>
              </a:rPr>
              <a:t>Continued </a:t>
            </a:r>
            <a:r>
              <a:rPr lang="en-US" altLang="zh-CN" dirty="0">
                <a:latin typeface="Cambria Math" panose="02040503050406030204"/>
                <a:ea typeface="Cambria Math" panose="02040503050406030204"/>
              </a:rPr>
              <a:t>→</a:t>
            </a:r>
            <a:endParaRPr lang="en-US" altLang="zh-CN" dirty="0">
              <a:latin typeface="楷体_GB2312" pitchFamily="49" charset="-122"/>
            </a:endParaRPr>
          </a:p>
        </p:txBody>
      </p:sp>
      <p:sp>
        <p:nvSpPr>
          <p:cNvPr id="40964" name="TextBox 5"/>
          <p:cNvSpPr txBox="1"/>
          <p:nvPr/>
        </p:nvSpPr>
        <p:spPr>
          <a:xfrm>
            <a:off x="1054100" y="5046663"/>
            <a:ext cx="6934200" cy="922337"/>
          </a:xfrm>
          <a:prstGeom prst="rect">
            <a:avLst/>
          </a:prstGeom>
          <a:noFill/>
          <a:ln w="9525">
            <a:noFill/>
          </a:ln>
        </p:spPr>
        <p:txBody>
          <a:bodyPr wrap="square" anchor="t" anchorCtr="0">
            <a:spAutoFit/>
          </a:bodyPr>
          <a:lstStyle/>
          <a:p>
            <a:r>
              <a:rPr lang="en-US" altLang="zh-CN" sz="1800" b="0" dirty="0">
                <a:latin typeface="Arial" panose="020B0604020202020204" pitchFamily="34" charset="0"/>
              </a:rPr>
              <a:t>Note: There is no need to compute the square root, since the square of the distance between two points is smallest when the distance is smallest. </a:t>
            </a:r>
          </a:p>
        </p:txBody>
      </p:sp>
      <p:pic>
        <p:nvPicPr>
          <p:cNvPr id="40965" name="Picture 7" descr="addin_tmp.png"/>
          <p:cNvPicPr>
            <a:picLocks noChangeAspect="1"/>
          </p:cNvPicPr>
          <p:nvPr>
            <p:custDataLst>
              <p:tags r:id="rId1"/>
            </p:custDataLst>
          </p:nvPr>
        </p:nvPicPr>
        <p:blipFill>
          <a:blip r:embed="rId3"/>
          <a:stretch>
            <a:fillRect/>
          </a:stretch>
        </p:blipFill>
        <p:spPr>
          <a:xfrm>
            <a:off x="1597025" y="3584575"/>
            <a:ext cx="2695575" cy="3048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457200" y="512763"/>
            <a:ext cx="8229600" cy="1143000"/>
          </a:xfrm>
          <a:noFill/>
          <a:ln>
            <a:noFill/>
          </a:ln>
        </p:spPr>
        <p:txBody>
          <a:bodyPr anchor="t" anchorCtr="0"/>
          <a:lstStyle/>
          <a:p>
            <a:pPr marL="0" indent="0" defTabSz="914400" latinLnBrk="0">
              <a:lnSpc>
                <a:spcPct val="100000"/>
              </a:lnSpc>
              <a:buClrTx/>
              <a:buSzTx/>
              <a:buNone/>
            </a:pPr>
            <a:r>
              <a:rPr lang="en-US" altLang="zh-CN" sz="3200" baseline="0" dirty="0"/>
              <a:t>Computing the Closest Pair of Points by Brute-Force </a:t>
            </a:r>
            <a:r>
              <a:rPr lang="zh-CN" altLang="en-US" sz="3200" baseline="0" dirty="0">
                <a:ea typeface="宋体" panose="02010600030101010101" pitchFamily="2" charset="-122"/>
              </a:rPr>
              <a:t>（暴力算法）</a:t>
            </a:r>
          </a:p>
        </p:txBody>
      </p:sp>
      <p:sp>
        <p:nvSpPr>
          <p:cNvPr id="3" name="Content Placeholder 2"/>
          <p:cNvSpPr>
            <a:spLocks noGrp="1"/>
          </p:cNvSpPr>
          <p:nvPr>
            <p:ph idx="1"/>
          </p:nvPr>
        </p:nvSpPr>
        <p:spPr/>
        <p:txBody>
          <a:bodyPr>
            <a:normAutofit fontScale="62500" lnSpcReduction="20000"/>
          </a:bodyPr>
          <a:lstStyle/>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3200" b="0" i="0" u="none" strike="noStrike" kern="0" cap="none" spc="0" normalizeH="0" baseline="0" noProof="1">
                <a:solidFill>
                  <a:schemeClr val="tx1"/>
                </a:solidFill>
                <a:latin typeface="+mn-lt"/>
                <a:ea typeface="+mn-ea"/>
                <a:cs typeface="+mn-cs"/>
              </a:rPr>
              <a:t>Algorithm for finding the closest pair in a set of </a:t>
            </a:r>
            <a:r>
              <a:rPr kumimoji="0" lang="en-US" sz="3200" b="0" i="1" u="none" strike="noStrike" kern="0" cap="none" spc="0" normalizeH="0" baseline="0" noProof="1">
                <a:solidFill>
                  <a:schemeClr val="tx1"/>
                </a:solidFill>
                <a:latin typeface="+mn-lt"/>
                <a:ea typeface="+mn-ea"/>
                <a:cs typeface="+mn-cs"/>
              </a:rPr>
              <a:t>n</a:t>
            </a:r>
            <a:r>
              <a:rPr kumimoji="0" lang="en-US" sz="3200" b="0" i="0" u="none" strike="noStrike" kern="0" cap="none" spc="0" normalizeH="0" baseline="0" noProof="1">
                <a:solidFill>
                  <a:schemeClr val="tx1"/>
                </a:solidFill>
                <a:latin typeface="+mn-lt"/>
                <a:ea typeface="+mn-ea"/>
                <a:cs typeface="+mn-cs"/>
              </a:rPr>
              <a:t> points.</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endParaRPr kumimoji="0" 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endParaRPr kumimoji="0" 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endParaRPr kumimoji="0" 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endParaRPr kumimoji="0" 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0" 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endParaRPr kumimoji="0" 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endParaRPr kumimoji="0" 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endParaRPr kumimoji="0" 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3200" b="0" i="0" u="none" strike="noStrike" kern="0" cap="none" spc="0" normalizeH="0" baseline="0" noProof="1">
                <a:solidFill>
                  <a:schemeClr val="tx1"/>
                </a:solidFill>
                <a:latin typeface="+mn-lt"/>
                <a:ea typeface="+mn-ea"/>
                <a:cs typeface="+mn-cs"/>
              </a:rPr>
              <a:t>The algorithm loops through </a:t>
            </a:r>
            <a:r>
              <a:rPr kumimoji="0" lang="en-US" sz="3200" b="0" i="1" u="none" strike="noStrike" kern="0" cap="none" spc="0" normalizeH="0" baseline="0" noProof="1">
                <a:solidFill>
                  <a:schemeClr val="tx1"/>
                </a:solidFill>
                <a:latin typeface="+mn-lt"/>
                <a:ea typeface="+mn-ea"/>
                <a:cs typeface="+mn-cs"/>
              </a:rPr>
              <a:t>n</a:t>
            </a:r>
            <a:r>
              <a:rPr kumimoji="0" lang="en-US" sz="3200" b="0" i="0" u="none" strike="noStrike" kern="0" cap="none" spc="0" normalizeH="0" baseline="0" noProof="1">
                <a:solidFill>
                  <a:schemeClr val="tx1"/>
                </a:solidFill>
                <a:latin typeface="+mn-lt"/>
                <a:ea typeface="+mn-ea"/>
                <a:cs typeface="+mn-cs"/>
              </a:rPr>
              <a:t>(</a:t>
            </a:r>
            <a:r>
              <a:rPr kumimoji="0" lang="en-US" sz="3200" b="0" i="1" u="none" strike="noStrike" kern="0" cap="none" spc="0" normalizeH="0" baseline="0" noProof="1">
                <a:solidFill>
                  <a:schemeClr val="tx1"/>
                </a:solidFill>
                <a:latin typeface="+mn-lt"/>
                <a:ea typeface="+mn-ea"/>
                <a:cs typeface="+mn-cs"/>
              </a:rPr>
              <a:t>n</a:t>
            </a:r>
            <a:r>
              <a:rPr kumimoji="0" lang="en-US" sz="3200" b="0" i="0" u="none" strike="noStrike" kern="0" cap="none" spc="0" normalizeH="0" baseline="0" noProof="1">
                <a:solidFill>
                  <a:schemeClr val="tx1"/>
                </a:solidFill>
                <a:latin typeface="+mn-lt"/>
                <a:ea typeface="+mn-ea"/>
                <a:cs typeface="+mn-cs"/>
              </a:rPr>
              <a:t> </a:t>
            </a:r>
            <a:r>
              <a:rPr kumimoji="0" lang="en-US" sz="3200" b="0" i="0" u="none" strike="noStrike" kern="0" cap="none" spc="0" normalizeH="0" baseline="0" noProof="1">
                <a:solidFill>
                  <a:schemeClr val="tx1"/>
                </a:solidFill>
                <a:latin typeface="Cambria Math" panose="02040503050406030204"/>
                <a:ea typeface="Cambria Math" panose="02040503050406030204"/>
                <a:cs typeface="+mn-cs"/>
              </a:rPr>
              <a:t>−</a:t>
            </a:r>
            <a:r>
              <a:rPr kumimoji="0" lang="en-US" sz="3200" b="0" i="0" u="none" strike="noStrike" kern="0" cap="none" spc="0" normalizeH="0" baseline="0" noProof="1">
                <a:solidFill>
                  <a:schemeClr val="tx1"/>
                </a:solidFill>
                <a:latin typeface="Cambria Math" panose="02040503050406030204" pitchFamily="18" charset="0"/>
                <a:ea typeface="Cambria Math" panose="02040503050406030204" pitchFamily="18" charset="0"/>
                <a:cs typeface="+mn-cs"/>
              </a:rPr>
              <a:t>1</a:t>
            </a:r>
            <a:r>
              <a:rPr kumimoji="0" lang="en-US" sz="3200" b="0" i="0" u="none" strike="noStrike" kern="0" cap="none" spc="0" normalizeH="0" baseline="0" noProof="1">
                <a:solidFill>
                  <a:schemeClr val="tx1"/>
                </a:solidFill>
                <a:latin typeface="+mn-lt"/>
                <a:ea typeface="+mn-ea"/>
                <a:cs typeface="+mn-cs"/>
              </a:rPr>
              <a:t>)/</a:t>
            </a:r>
            <a:r>
              <a:rPr kumimoji="0" lang="en-US" sz="3200" b="0" i="0" u="none" strike="noStrike" kern="0" cap="none" spc="0" normalizeH="0" baseline="0" noProof="1">
                <a:solidFill>
                  <a:schemeClr val="tx1"/>
                </a:solidFill>
                <a:latin typeface="Cambria Math" panose="02040503050406030204" pitchFamily="18" charset="0"/>
                <a:ea typeface="Cambria Math" panose="02040503050406030204" pitchFamily="18" charset="0"/>
                <a:cs typeface="+mn-cs"/>
              </a:rPr>
              <a:t>2</a:t>
            </a:r>
            <a:r>
              <a:rPr kumimoji="0" lang="en-US" sz="3200" b="0" i="0" u="none" strike="noStrike" kern="0" cap="none" spc="0" normalizeH="0" baseline="0" noProof="1">
                <a:solidFill>
                  <a:schemeClr val="tx1"/>
                </a:solidFill>
                <a:latin typeface="+mn-lt"/>
                <a:ea typeface="+mn-ea"/>
                <a:cs typeface="+mn-cs"/>
              </a:rPr>
              <a:t> pairs of points, computes the value (</a:t>
            </a:r>
            <a:r>
              <a:rPr kumimoji="0" lang="en-US" sz="3200" b="0" i="1" u="none" strike="noStrike" kern="0" cap="none" spc="0" normalizeH="0" baseline="0" noProof="1">
                <a:solidFill>
                  <a:schemeClr val="tx1"/>
                </a:solidFill>
                <a:latin typeface="+mn-lt"/>
                <a:ea typeface="+mn-ea"/>
                <a:cs typeface="+mn-cs"/>
              </a:rPr>
              <a:t>x</a:t>
            </a:r>
            <a:r>
              <a:rPr kumimoji="0" lang="en-US" sz="3200" b="0" i="1" u="none" strike="noStrike" kern="0" cap="none" spc="0" normalizeH="0" baseline="-25000" noProof="1">
                <a:solidFill>
                  <a:schemeClr val="tx1"/>
                </a:solidFill>
                <a:latin typeface="+mn-lt"/>
                <a:ea typeface="+mn-ea"/>
                <a:cs typeface="+mn-cs"/>
              </a:rPr>
              <a:t>j</a:t>
            </a:r>
            <a:r>
              <a:rPr kumimoji="0" lang="en-US" sz="3200" b="0" i="0" u="none" strike="noStrike" kern="0" cap="none" spc="0" normalizeH="0" baseline="0" noProof="1">
                <a:solidFill>
                  <a:schemeClr val="tx1"/>
                </a:solidFill>
                <a:latin typeface="+mn-lt"/>
                <a:ea typeface="+mn-ea"/>
                <a:cs typeface="+mn-cs"/>
              </a:rPr>
              <a:t> </a:t>
            </a:r>
            <a:r>
              <a:rPr kumimoji="0" lang="en-US" sz="3200" b="0" i="0" u="none" strike="noStrike" kern="0" cap="none" spc="0" normalizeH="0" baseline="0" noProof="1">
                <a:solidFill>
                  <a:schemeClr val="tx1"/>
                </a:solidFill>
                <a:latin typeface="Cambria Math" panose="02040503050406030204"/>
                <a:ea typeface="Cambria Math" panose="02040503050406030204"/>
                <a:cs typeface="+mn-cs"/>
              </a:rPr>
              <a:t>−</a:t>
            </a:r>
            <a:r>
              <a:rPr kumimoji="0" lang="en-US" sz="3200" b="0" i="0" u="none" strike="noStrike" kern="0" cap="none" spc="0" normalizeH="0" baseline="0" noProof="1">
                <a:solidFill>
                  <a:schemeClr val="tx1"/>
                </a:solidFill>
                <a:latin typeface="+mn-lt"/>
                <a:ea typeface="+mn-ea"/>
                <a:cs typeface="+mn-cs"/>
              </a:rPr>
              <a:t> </a:t>
            </a:r>
            <a:r>
              <a:rPr kumimoji="0" lang="en-US" sz="3200" b="0" i="1" u="none" strike="noStrike" kern="0" cap="none" spc="0" normalizeH="0" baseline="0" noProof="1">
                <a:solidFill>
                  <a:schemeClr val="tx1"/>
                </a:solidFill>
                <a:latin typeface="+mn-lt"/>
                <a:ea typeface="+mn-ea"/>
                <a:cs typeface="+mn-cs"/>
              </a:rPr>
              <a:t>x</a:t>
            </a:r>
            <a:r>
              <a:rPr kumimoji="0" lang="en-US" sz="3200" b="0" i="1" u="none" strike="noStrike" kern="0" cap="none" spc="0" normalizeH="0" baseline="-25000" noProof="1">
                <a:solidFill>
                  <a:schemeClr val="tx1"/>
                </a:solidFill>
                <a:latin typeface="+mn-lt"/>
                <a:ea typeface="+mn-ea"/>
                <a:cs typeface="+mn-cs"/>
              </a:rPr>
              <a:t>i</a:t>
            </a:r>
            <a:r>
              <a:rPr kumimoji="0" lang="en-US" sz="3200" b="0" i="0" u="none" strike="noStrike" kern="0" cap="none" spc="0" normalizeH="0" baseline="0" noProof="1">
                <a:solidFill>
                  <a:schemeClr val="tx1"/>
                </a:solidFill>
                <a:latin typeface="+mn-lt"/>
                <a:ea typeface="+mn-ea"/>
                <a:cs typeface="+mn-cs"/>
              </a:rPr>
              <a:t>)</a:t>
            </a:r>
            <a:r>
              <a:rPr kumimoji="0" lang="en-US" sz="3200" b="0" i="0" u="none" strike="noStrike" kern="0" cap="none" spc="0" normalizeH="0" baseline="30000" noProof="1">
                <a:solidFill>
                  <a:schemeClr val="tx1"/>
                </a:solidFill>
                <a:latin typeface="+mn-lt"/>
                <a:ea typeface="+mn-ea"/>
                <a:cs typeface="+mn-cs"/>
              </a:rPr>
              <a:t>2   </a:t>
            </a:r>
            <a:r>
              <a:rPr kumimoji="0" lang="en-US" sz="3200" b="0" i="0" u="none" strike="noStrike" kern="0" cap="none" spc="0" normalizeH="0" baseline="0" noProof="1">
                <a:solidFill>
                  <a:schemeClr val="tx1"/>
                </a:solidFill>
                <a:latin typeface="+mn-lt"/>
                <a:ea typeface="+mn-ea"/>
                <a:cs typeface="+mn-cs"/>
              </a:rPr>
              <a:t>+ (</a:t>
            </a:r>
            <a:r>
              <a:rPr kumimoji="0" lang="en-US" sz="3200" b="0" i="1" u="none" strike="noStrike" kern="0" cap="none" spc="0" normalizeH="0" baseline="0" noProof="1">
                <a:solidFill>
                  <a:schemeClr val="tx1"/>
                </a:solidFill>
                <a:latin typeface="+mn-lt"/>
                <a:ea typeface="+mn-ea"/>
                <a:cs typeface="+mn-cs"/>
              </a:rPr>
              <a:t>y</a:t>
            </a:r>
            <a:r>
              <a:rPr kumimoji="0" lang="en-US" sz="3200" b="0" i="1" u="none" strike="noStrike" kern="0" cap="none" spc="0" normalizeH="0" baseline="-25000" noProof="1">
                <a:solidFill>
                  <a:schemeClr val="tx1"/>
                </a:solidFill>
                <a:latin typeface="+mn-lt"/>
                <a:ea typeface="+mn-ea"/>
                <a:cs typeface="+mn-cs"/>
              </a:rPr>
              <a:t>j</a:t>
            </a:r>
            <a:r>
              <a:rPr kumimoji="0" lang="en-US" sz="3200" b="0" i="0" u="none" strike="noStrike" kern="0" cap="none" spc="0" normalizeH="0" baseline="0" noProof="1">
                <a:solidFill>
                  <a:schemeClr val="tx1"/>
                </a:solidFill>
                <a:latin typeface="+mn-lt"/>
                <a:ea typeface="+mn-ea"/>
                <a:cs typeface="+mn-cs"/>
              </a:rPr>
              <a:t> </a:t>
            </a:r>
            <a:r>
              <a:rPr kumimoji="0" lang="en-US" sz="3200" b="0" i="0" u="none" strike="noStrike" kern="0" cap="none" spc="0" normalizeH="0" baseline="0" noProof="1">
                <a:solidFill>
                  <a:schemeClr val="tx1"/>
                </a:solidFill>
                <a:latin typeface="Cambria Math" panose="02040503050406030204"/>
                <a:ea typeface="Cambria Math" panose="02040503050406030204"/>
                <a:cs typeface="+mn-cs"/>
              </a:rPr>
              <a:t>−</a:t>
            </a:r>
            <a:r>
              <a:rPr kumimoji="0" lang="en-US" sz="3200" b="0" i="0" u="none" strike="noStrike" kern="0" cap="none" spc="0" normalizeH="0" baseline="0" noProof="1">
                <a:solidFill>
                  <a:schemeClr val="tx1"/>
                </a:solidFill>
                <a:latin typeface="+mn-lt"/>
                <a:ea typeface="+mn-ea"/>
                <a:cs typeface="+mn-cs"/>
              </a:rPr>
              <a:t> </a:t>
            </a:r>
            <a:r>
              <a:rPr kumimoji="0" lang="en-US" sz="3200" b="0" i="1" u="none" strike="noStrike" kern="0" cap="none" spc="0" normalizeH="0" baseline="0" noProof="1">
                <a:solidFill>
                  <a:schemeClr val="tx1"/>
                </a:solidFill>
                <a:latin typeface="+mn-lt"/>
                <a:ea typeface="+mn-ea"/>
                <a:cs typeface="+mn-cs"/>
              </a:rPr>
              <a:t>y</a:t>
            </a:r>
            <a:r>
              <a:rPr kumimoji="0" lang="en-US" sz="3200" b="0" i="1" u="none" strike="noStrike" kern="0" cap="none" spc="0" normalizeH="0" baseline="-25000" noProof="1">
                <a:solidFill>
                  <a:schemeClr val="tx1"/>
                </a:solidFill>
                <a:latin typeface="+mn-lt"/>
                <a:ea typeface="+mn-ea"/>
                <a:cs typeface="+mn-cs"/>
              </a:rPr>
              <a:t>i</a:t>
            </a:r>
            <a:r>
              <a:rPr kumimoji="0" lang="en-US" sz="3200" b="0" i="0" u="none" strike="noStrike" kern="0" cap="none" spc="0" normalizeH="0" baseline="0" noProof="1">
                <a:solidFill>
                  <a:schemeClr val="tx1"/>
                </a:solidFill>
                <a:latin typeface="+mn-lt"/>
                <a:ea typeface="+mn-ea"/>
                <a:cs typeface="+mn-cs"/>
              </a:rPr>
              <a:t>)</a:t>
            </a:r>
            <a:r>
              <a:rPr kumimoji="0" lang="en-US" sz="3200" b="0" i="0" u="none" strike="noStrike" kern="0" cap="none" spc="0" normalizeH="0" baseline="30000" noProof="1">
                <a:solidFill>
                  <a:schemeClr val="tx1"/>
                </a:solidFill>
                <a:latin typeface="+mn-lt"/>
                <a:ea typeface="+mn-ea"/>
                <a:cs typeface="+mn-cs"/>
              </a:rPr>
              <a:t>2 </a:t>
            </a:r>
            <a:r>
              <a:rPr kumimoji="0" lang="en-US" sz="3200" b="0" i="0" u="none" strike="noStrike" kern="0" cap="none" spc="0" normalizeH="0" baseline="0" noProof="1">
                <a:solidFill>
                  <a:schemeClr val="tx1"/>
                </a:solidFill>
                <a:latin typeface="+mn-lt"/>
                <a:ea typeface="+mn-ea"/>
                <a:cs typeface="+mn-cs"/>
              </a:rPr>
              <a:t> and compares it with the minimum, etc. So, the algorithm uses Θ(</a:t>
            </a:r>
            <a:r>
              <a:rPr kumimoji="0" lang="en-US" sz="3200" b="0" i="1" u="none" strike="noStrike" kern="0" cap="none" spc="0" normalizeH="0" baseline="0" noProof="1">
                <a:solidFill>
                  <a:schemeClr val="tx1"/>
                </a:solidFill>
                <a:latin typeface="+mn-lt"/>
                <a:ea typeface="+mn-ea"/>
                <a:cs typeface="+mn-cs"/>
              </a:rPr>
              <a:t>n</a:t>
            </a:r>
            <a:r>
              <a:rPr kumimoji="0" lang="en-US" sz="3200" b="0" i="0" u="none" strike="noStrike" kern="0" cap="none" spc="0" normalizeH="0" baseline="30000" noProof="1">
                <a:solidFill>
                  <a:schemeClr val="tx1"/>
                </a:solidFill>
                <a:latin typeface="+mn-lt"/>
                <a:ea typeface="+mn-ea"/>
                <a:cs typeface="+mn-cs"/>
              </a:rPr>
              <a:t>2</a:t>
            </a:r>
            <a:r>
              <a:rPr kumimoji="0" lang="en-US" sz="3200" b="0" i="0" u="none" strike="noStrike" kern="0" cap="none" spc="0" normalizeH="0" baseline="0" noProof="1">
                <a:solidFill>
                  <a:schemeClr val="tx1"/>
                </a:solidFill>
                <a:latin typeface="+mn-lt"/>
                <a:ea typeface="+mn-ea"/>
                <a:cs typeface="+mn-cs"/>
              </a:rPr>
              <a:t>) arithmetic and comparison operations.</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3200" b="0" i="0" u="none" strike="noStrike" kern="0" cap="none" spc="0" normalizeH="0" baseline="0" noProof="1">
                <a:solidFill>
                  <a:schemeClr val="tx1"/>
                </a:solidFill>
                <a:latin typeface="+mn-lt"/>
                <a:ea typeface="+mn-ea"/>
                <a:cs typeface="+mn-cs"/>
              </a:rPr>
              <a:t>We will develop an algorithm with </a:t>
            </a:r>
            <a:r>
              <a:rPr kumimoji="0" lang="en-US" sz="3200" b="0" i="1" u="none" strike="noStrike" kern="0" cap="none" spc="0" normalizeH="0" baseline="0" noProof="1">
                <a:solidFill>
                  <a:schemeClr val="tx1"/>
                </a:solidFill>
                <a:latin typeface="+mn-lt"/>
                <a:ea typeface="+mn-ea"/>
                <a:cs typeface="+mn-cs"/>
              </a:rPr>
              <a:t>O</a:t>
            </a:r>
            <a:r>
              <a:rPr kumimoji="0" lang="en-US" sz="3200" b="0" i="0" u="none" strike="noStrike" kern="0" cap="none" spc="0" normalizeH="0" baseline="0" noProof="1">
                <a:solidFill>
                  <a:schemeClr val="tx1"/>
                </a:solidFill>
                <a:latin typeface="+mn-lt"/>
                <a:ea typeface="+mn-ea"/>
                <a:cs typeface="+mn-cs"/>
              </a:rPr>
              <a:t>(log </a:t>
            </a:r>
            <a:r>
              <a:rPr kumimoji="0" lang="en-US" sz="3200" b="0" i="1" u="none" strike="noStrike" kern="0" cap="none" spc="0" normalizeH="0" baseline="0" noProof="1">
                <a:solidFill>
                  <a:schemeClr val="tx1"/>
                </a:solidFill>
                <a:latin typeface="+mn-lt"/>
                <a:ea typeface="+mn-ea"/>
                <a:cs typeface="+mn-cs"/>
              </a:rPr>
              <a:t>n</a:t>
            </a:r>
            <a:r>
              <a:rPr kumimoji="0" lang="en-US" sz="3200" b="0" i="0" u="none" strike="noStrike" kern="0" cap="none" spc="0" normalizeH="0" baseline="0" noProof="1">
                <a:solidFill>
                  <a:schemeClr val="tx1"/>
                </a:solidFill>
                <a:latin typeface="+mn-lt"/>
                <a:ea typeface="+mn-ea"/>
                <a:cs typeface="+mn-cs"/>
              </a:rPr>
              <a:t>) worst-case complexity in Section </a:t>
            </a:r>
            <a:r>
              <a:rPr kumimoji="0" lang="en-US" sz="3200" b="0" i="0" u="none" strike="noStrike" kern="0" cap="none" spc="0" normalizeH="0" baseline="0" noProof="1">
                <a:solidFill>
                  <a:schemeClr val="tx1"/>
                </a:solidFill>
                <a:latin typeface="Cambria Math" panose="02040503050406030204" pitchFamily="18" charset="0"/>
                <a:ea typeface="Cambria Math" panose="02040503050406030204" pitchFamily="18" charset="0"/>
                <a:cs typeface="+mn-cs"/>
              </a:rPr>
              <a:t>8.3</a:t>
            </a:r>
            <a:r>
              <a:rPr kumimoji="0" lang="en-US" sz="3200" b="0" i="0" u="none" strike="noStrike" kern="0" cap="none" spc="0" normalizeH="0" baseline="0" noProof="1">
                <a:solidFill>
                  <a:schemeClr val="tx1"/>
                </a:solidFill>
                <a:latin typeface="+mn-lt"/>
                <a:ea typeface="+mn-ea"/>
                <a:cs typeface="+mn-cs"/>
              </a:rPr>
              <a:t>.</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endParaRPr kumimoji="0" lang="en-US" sz="3200" b="0" i="0" u="none" strike="noStrike" kern="0" cap="none" spc="0" normalizeH="0" baseline="3000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endParaRPr kumimoji="0" 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endParaRPr kumimoji="0" lang="en-US" sz="3200" b="0" i="0" u="none" strike="noStrike" kern="0" cap="none" spc="0" normalizeH="0" baseline="0" noProof="1">
              <a:solidFill>
                <a:schemeClr val="tx1"/>
              </a:solidFill>
              <a:latin typeface="+mn-lt"/>
              <a:ea typeface="+mn-ea"/>
              <a:cs typeface="+mn-cs"/>
            </a:endParaRPr>
          </a:p>
        </p:txBody>
      </p:sp>
      <p:sp>
        <p:nvSpPr>
          <p:cNvPr id="41987" name="Content Placeholder 2"/>
          <p:cNvSpPr txBox="1"/>
          <p:nvPr/>
        </p:nvSpPr>
        <p:spPr>
          <a:xfrm>
            <a:off x="1416050" y="2173288"/>
            <a:ext cx="6400800" cy="2209800"/>
          </a:xfrm>
          <a:prstGeom prst="rect">
            <a:avLst/>
          </a:prstGeom>
          <a:noFill/>
          <a:ln w="9525" cap="flat" cmpd="sng">
            <a:solidFill>
              <a:schemeClr val="accent1"/>
            </a:solidFill>
            <a:prstDash val="solid"/>
            <a:round/>
            <a:headEnd type="none" w="med" len="med"/>
            <a:tailEnd type="none" w="med" len="med"/>
          </a:ln>
        </p:spPr>
        <p:txBody>
          <a:bodyPr anchor="t" anchorCtr="0"/>
          <a:lstStyle/>
          <a:p>
            <a:pPr marL="274955" indent="-274955">
              <a:lnSpc>
                <a:spcPct val="80000"/>
              </a:lnSpc>
              <a:spcBef>
                <a:spcPct val="16000"/>
              </a:spcBef>
              <a:buClr>
                <a:srgbClr val="E2F4FF"/>
              </a:buClr>
              <a:buSzPct val="95000"/>
            </a:pPr>
            <a:r>
              <a:rPr lang="en-US" altLang="zh-CN" sz="1600" dirty="0">
                <a:latin typeface="楷体_GB2312" pitchFamily="49" charset="-122"/>
              </a:rPr>
              <a:t>procedure</a:t>
            </a:r>
            <a:r>
              <a:rPr lang="en-US" altLang="zh-CN" sz="1600" dirty="0">
                <a:latin typeface="Arial" panose="020B0604020202020204" pitchFamily="34" charset="0"/>
              </a:rPr>
              <a:t> </a:t>
            </a:r>
            <a:r>
              <a:rPr lang="en-US" altLang="zh-CN" sz="1600" i="1" dirty="0">
                <a:latin typeface="楷体_GB2312" pitchFamily="49" charset="-122"/>
              </a:rPr>
              <a:t>closest pair</a:t>
            </a:r>
            <a:r>
              <a:rPr lang="en-US" altLang="zh-CN" sz="1600" b="0" dirty="0">
                <a:latin typeface="Arial" panose="020B0604020202020204" pitchFamily="34" charset="0"/>
              </a:rPr>
              <a:t>(</a:t>
            </a:r>
            <a:r>
              <a:rPr lang="en-US" altLang="zh-CN" sz="1300" dirty="0">
                <a:latin typeface="楷体_GB2312" pitchFamily="49" charset="-122"/>
              </a:rPr>
              <a:t>(</a:t>
            </a:r>
            <a:r>
              <a:rPr lang="en-US" altLang="zh-CN" sz="1300" i="1" dirty="0">
                <a:latin typeface="楷体_GB2312" pitchFamily="49" charset="-122"/>
              </a:rPr>
              <a:t>x</a:t>
            </a:r>
            <a:r>
              <a:rPr lang="en-US" altLang="zh-CN" sz="1300" baseline="-25000" dirty="0">
                <a:latin typeface="楷体_GB2312" pitchFamily="49" charset="-122"/>
              </a:rPr>
              <a:t>1</a:t>
            </a:r>
            <a:r>
              <a:rPr lang="en-US" altLang="zh-CN" sz="1300" dirty="0">
                <a:latin typeface="楷体_GB2312" pitchFamily="49" charset="-122"/>
              </a:rPr>
              <a:t>, </a:t>
            </a:r>
            <a:r>
              <a:rPr lang="en-US" altLang="zh-CN" sz="1300" i="1" dirty="0">
                <a:latin typeface="楷体_GB2312" pitchFamily="49" charset="-122"/>
              </a:rPr>
              <a:t>y</a:t>
            </a:r>
            <a:r>
              <a:rPr lang="en-US" altLang="zh-CN" sz="1300" baseline="-25000" dirty="0">
                <a:latin typeface="楷体_GB2312" pitchFamily="49" charset="-122"/>
              </a:rPr>
              <a:t>1</a:t>
            </a:r>
            <a:r>
              <a:rPr lang="en-US" altLang="zh-CN" sz="1300" dirty="0">
                <a:latin typeface="楷体_GB2312" pitchFamily="49" charset="-122"/>
              </a:rPr>
              <a:t>),</a:t>
            </a:r>
            <a:r>
              <a:rPr lang="en-US" altLang="zh-CN" sz="1600" dirty="0">
                <a:latin typeface="楷体_GB2312" pitchFamily="49" charset="-122"/>
              </a:rPr>
              <a:t> </a:t>
            </a:r>
            <a:r>
              <a:rPr lang="en-US" altLang="zh-CN" sz="1300" dirty="0">
                <a:latin typeface="楷体_GB2312" pitchFamily="49" charset="-122"/>
              </a:rPr>
              <a:t>(</a:t>
            </a:r>
            <a:r>
              <a:rPr lang="en-US" altLang="zh-CN" sz="1300" i="1" dirty="0">
                <a:latin typeface="楷体_GB2312" pitchFamily="49" charset="-122"/>
              </a:rPr>
              <a:t>x</a:t>
            </a:r>
            <a:r>
              <a:rPr lang="en-US" altLang="zh-CN" sz="1300" baseline="-25000" dirty="0">
                <a:latin typeface="楷体_GB2312" pitchFamily="49" charset="-122"/>
              </a:rPr>
              <a:t>2</a:t>
            </a:r>
            <a:r>
              <a:rPr lang="en-US" altLang="zh-CN" sz="1300" dirty="0">
                <a:latin typeface="楷体_GB2312" pitchFamily="49" charset="-122"/>
              </a:rPr>
              <a:t>, </a:t>
            </a:r>
            <a:r>
              <a:rPr lang="en-US" altLang="zh-CN" sz="1300" i="1" dirty="0">
                <a:latin typeface="楷体_GB2312" pitchFamily="49" charset="-122"/>
              </a:rPr>
              <a:t>y</a:t>
            </a:r>
            <a:r>
              <a:rPr lang="en-US" altLang="zh-CN" sz="1300" baseline="-25000" dirty="0">
                <a:latin typeface="楷体_GB2312" pitchFamily="49" charset="-122"/>
              </a:rPr>
              <a:t>2</a:t>
            </a:r>
            <a:r>
              <a:rPr lang="en-US" altLang="zh-CN" sz="1300" dirty="0">
                <a:latin typeface="楷体_GB2312" pitchFamily="49" charset="-122"/>
              </a:rPr>
              <a:t>),</a:t>
            </a:r>
            <a:r>
              <a:rPr lang="en-US" altLang="zh-CN" sz="1600" dirty="0">
                <a:latin typeface="楷体_GB2312" pitchFamily="49" charset="-122"/>
              </a:rPr>
              <a:t> …</a:t>
            </a:r>
            <a:r>
              <a:rPr lang="en-US" altLang="zh-CN" sz="1600" dirty="0">
                <a:latin typeface="Cambria Math" panose="02040503050406030204"/>
                <a:ea typeface="Cambria Math" panose="02040503050406030204"/>
              </a:rPr>
              <a:t> ,</a:t>
            </a:r>
            <a:r>
              <a:rPr lang="en-US" altLang="zh-CN" sz="1300" dirty="0">
                <a:latin typeface="楷体_GB2312" pitchFamily="49" charset="-122"/>
              </a:rPr>
              <a:t>(</a:t>
            </a:r>
            <a:r>
              <a:rPr lang="en-US" altLang="zh-CN" sz="1300" i="1" dirty="0" err="1">
                <a:latin typeface="楷体_GB2312" pitchFamily="49" charset="-122"/>
              </a:rPr>
              <a:t>x</a:t>
            </a:r>
            <a:r>
              <a:rPr lang="en-US" altLang="zh-CN" sz="1300" i="1" baseline="-25000" dirty="0" err="1">
                <a:latin typeface="楷体_GB2312" pitchFamily="49" charset="-122"/>
              </a:rPr>
              <a:t>n</a:t>
            </a:r>
            <a:r>
              <a:rPr lang="en-US" altLang="zh-CN" sz="1300" dirty="0">
                <a:latin typeface="楷体_GB2312" pitchFamily="49" charset="-122"/>
              </a:rPr>
              <a:t>, </a:t>
            </a:r>
            <a:r>
              <a:rPr lang="en-US" altLang="zh-CN" sz="1300" i="1" dirty="0" err="1">
                <a:latin typeface="楷体_GB2312" pitchFamily="49" charset="-122"/>
              </a:rPr>
              <a:t>y</a:t>
            </a:r>
            <a:r>
              <a:rPr lang="en-US" altLang="zh-CN" sz="1300" i="1" baseline="-25000" dirty="0" err="1">
                <a:latin typeface="楷体_GB2312" pitchFamily="49" charset="-122"/>
              </a:rPr>
              <a:t>n</a:t>
            </a:r>
            <a:r>
              <a:rPr lang="en-US" altLang="zh-CN" sz="1300" dirty="0">
                <a:latin typeface="楷体_GB2312" pitchFamily="49" charset="-122"/>
              </a:rPr>
              <a:t>): </a:t>
            </a:r>
            <a:r>
              <a:rPr lang="en-US" altLang="zh-CN" sz="1300" i="1" dirty="0">
                <a:latin typeface="楷体_GB2312" pitchFamily="49" charset="-122"/>
              </a:rPr>
              <a:t>x</a:t>
            </a:r>
            <a:r>
              <a:rPr lang="en-US" altLang="zh-CN" sz="1300" i="1" baseline="-25000" dirty="0">
                <a:latin typeface="楷体_GB2312" pitchFamily="49" charset="-122"/>
              </a:rPr>
              <a:t>i</a:t>
            </a:r>
            <a:r>
              <a:rPr lang="en-US" altLang="zh-CN" sz="1300" dirty="0">
                <a:latin typeface="楷体_GB2312" pitchFamily="49" charset="-122"/>
              </a:rPr>
              <a:t>, </a:t>
            </a:r>
            <a:r>
              <a:rPr lang="en-US" altLang="zh-CN" sz="1300" i="1" dirty="0" err="1">
                <a:latin typeface="楷体_GB2312" pitchFamily="49" charset="-122"/>
              </a:rPr>
              <a:t>y</a:t>
            </a:r>
            <a:r>
              <a:rPr lang="en-US" altLang="zh-CN" sz="1300" i="1" baseline="-25000" dirty="0" err="1">
                <a:latin typeface="楷体_GB2312" pitchFamily="49" charset="-122"/>
              </a:rPr>
              <a:t>i</a:t>
            </a:r>
            <a:r>
              <a:rPr lang="en-US" altLang="zh-CN" sz="1300" dirty="0">
                <a:latin typeface="楷体_GB2312" pitchFamily="49" charset="-122"/>
              </a:rPr>
              <a:t>  real numbers</a:t>
            </a:r>
            <a:r>
              <a:rPr lang="en-US" altLang="zh-CN" sz="1600" dirty="0">
                <a:latin typeface="楷体_GB2312" pitchFamily="49" charset="-122"/>
              </a:rPr>
              <a:t>)</a:t>
            </a:r>
          </a:p>
          <a:p>
            <a:pPr marL="274955" indent="-274955">
              <a:lnSpc>
                <a:spcPct val="80000"/>
              </a:lnSpc>
              <a:spcBef>
                <a:spcPct val="16000"/>
              </a:spcBef>
              <a:buClr>
                <a:srgbClr val="E2F4FF"/>
              </a:buClr>
              <a:buSzPct val="95000"/>
            </a:pPr>
            <a:r>
              <a:rPr lang="en-US" altLang="zh-CN" sz="1600" i="1" dirty="0">
                <a:latin typeface="楷体_GB2312" pitchFamily="49" charset="-122"/>
              </a:rPr>
              <a:t>m</a:t>
            </a:r>
            <a:r>
              <a:rPr lang="en-US" altLang="zh-CN" sz="1600" b="0" i="1" dirty="0">
                <a:latin typeface="Arial" panose="020B0604020202020204" pitchFamily="34" charset="0"/>
              </a:rPr>
              <a:t>in </a:t>
            </a:r>
            <a:r>
              <a:rPr lang="en-US" altLang="zh-CN" sz="1600" b="0" dirty="0">
                <a:latin typeface="Arial" panose="020B0604020202020204" pitchFamily="34" charset="0"/>
              </a:rPr>
              <a:t>=  </a:t>
            </a:r>
            <a:r>
              <a:rPr lang="en-US" altLang="zh-CN" sz="1600" b="0" dirty="0">
                <a:latin typeface="Cambria Math" panose="02040503050406030204"/>
                <a:ea typeface="Cambria Math" panose="02040503050406030204"/>
              </a:rPr>
              <a:t>∞</a:t>
            </a:r>
            <a:r>
              <a:rPr lang="en-US" altLang="zh-CN" sz="1600" b="0" dirty="0">
                <a:latin typeface="Arial" panose="020B0604020202020204" pitchFamily="34" charset="0"/>
              </a:rPr>
              <a:t>                     </a:t>
            </a:r>
          </a:p>
          <a:p>
            <a:pPr marL="274955" indent="-274955">
              <a:lnSpc>
                <a:spcPct val="80000"/>
              </a:lnSpc>
              <a:spcBef>
                <a:spcPct val="16000"/>
              </a:spcBef>
              <a:buClr>
                <a:srgbClr val="E2F4FF"/>
              </a:buClr>
              <a:buSzPct val="95000"/>
              <a:buFont typeface="Wingdings 2" panose="05020102010507070707"/>
              <a:buNone/>
            </a:pPr>
            <a:r>
              <a:rPr lang="en-US" altLang="zh-CN" sz="1600" b="0" dirty="0">
                <a:latin typeface="Arial" panose="020B0604020202020204" pitchFamily="34" charset="0"/>
              </a:rPr>
              <a:t>    </a:t>
            </a:r>
            <a:r>
              <a:rPr lang="en-US" altLang="zh-CN" sz="1600" dirty="0">
                <a:latin typeface="Arial" panose="020B0604020202020204" pitchFamily="34" charset="0"/>
              </a:rPr>
              <a:t>for</a:t>
            </a:r>
            <a:r>
              <a:rPr lang="en-US" altLang="zh-CN" sz="1600" b="0" dirty="0">
                <a:latin typeface="Arial" panose="020B0604020202020204" pitchFamily="34" charset="0"/>
              </a:rPr>
              <a:t> </a:t>
            </a:r>
            <a:r>
              <a:rPr lang="en-US" altLang="zh-CN" sz="1600" i="1" dirty="0">
                <a:latin typeface="楷体_GB2312" pitchFamily="49" charset="-122"/>
              </a:rPr>
              <a:t>i</a:t>
            </a:r>
            <a:r>
              <a:rPr lang="en-US" altLang="zh-CN" sz="1600" b="0" i="1" dirty="0">
                <a:latin typeface="Arial" panose="020B0604020202020204" pitchFamily="34" charset="0"/>
              </a:rPr>
              <a:t> </a:t>
            </a:r>
            <a:r>
              <a:rPr lang="en-US" altLang="zh-CN" sz="1600" b="0" dirty="0">
                <a:latin typeface="Arial" panose="020B0604020202020204" pitchFamily="34" charset="0"/>
              </a:rPr>
              <a:t>:= </a:t>
            </a:r>
            <a:r>
              <a:rPr lang="en-US" altLang="zh-CN" sz="1600" b="0" dirty="0">
                <a:latin typeface="Cambria Math" panose="02040503050406030204" pitchFamily="18" charset="0"/>
              </a:rPr>
              <a:t>1</a:t>
            </a:r>
            <a:r>
              <a:rPr lang="en-US" altLang="zh-CN" sz="1600" b="0" dirty="0">
                <a:latin typeface="Arial" panose="020B0604020202020204" pitchFamily="34" charset="0"/>
              </a:rPr>
              <a:t> to </a:t>
            </a:r>
            <a:r>
              <a:rPr lang="en-US" altLang="zh-CN" sz="1600" i="1" dirty="0">
                <a:latin typeface="楷体_GB2312" pitchFamily="49" charset="-122"/>
              </a:rPr>
              <a:t>n</a:t>
            </a:r>
            <a:endParaRPr lang="en-US" altLang="zh-CN" sz="1600" b="0" dirty="0">
              <a:latin typeface="Cambria Math" panose="02040503050406030204" pitchFamily="18" charset="0"/>
            </a:endParaRPr>
          </a:p>
          <a:p>
            <a:pPr marL="274955" indent="-274955">
              <a:lnSpc>
                <a:spcPct val="80000"/>
              </a:lnSpc>
              <a:spcBef>
                <a:spcPct val="16000"/>
              </a:spcBef>
              <a:buClr>
                <a:srgbClr val="E2F4FF"/>
              </a:buClr>
              <a:buSzPct val="95000"/>
            </a:pPr>
            <a:r>
              <a:rPr lang="en-US" altLang="zh-CN" sz="1600" b="0" dirty="0">
                <a:latin typeface="Arial" panose="020B0604020202020204" pitchFamily="34" charset="0"/>
              </a:rPr>
              <a:t>        </a:t>
            </a:r>
            <a:r>
              <a:rPr lang="en-US" altLang="zh-CN" sz="1600" dirty="0">
                <a:latin typeface="Arial" panose="020B0604020202020204" pitchFamily="34" charset="0"/>
              </a:rPr>
              <a:t>for </a:t>
            </a:r>
            <a:r>
              <a:rPr lang="en-US" altLang="zh-CN" sz="1600" b="0" i="1" dirty="0">
                <a:latin typeface="Arial" panose="020B0604020202020204" pitchFamily="34" charset="0"/>
              </a:rPr>
              <a:t>j</a:t>
            </a:r>
            <a:r>
              <a:rPr lang="en-US" altLang="zh-CN" sz="1600" b="0" dirty="0">
                <a:latin typeface="Arial" panose="020B0604020202020204" pitchFamily="34" charset="0"/>
              </a:rPr>
              <a:t> := </a:t>
            </a:r>
            <a:r>
              <a:rPr lang="en-US" altLang="zh-CN" sz="1600" b="0" dirty="0">
                <a:latin typeface="Cambria Math" panose="02040503050406030204" pitchFamily="18" charset="0"/>
              </a:rPr>
              <a:t>1</a:t>
            </a:r>
            <a:r>
              <a:rPr lang="en-US" altLang="zh-CN" sz="1600" b="0" dirty="0">
                <a:latin typeface="Arial" panose="020B0604020202020204" pitchFamily="34" charset="0"/>
              </a:rPr>
              <a:t> to </a:t>
            </a:r>
            <a:r>
              <a:rPr lang="en-US" altLang="zh-CN" sz="1600" i="1" dirty="0" err="1">
                <a:latin typeface="楷体_GB2312" pitchFamily="49" charset="-122"/>
              </a:rPr>
              <a:t>i</a:t>
            </a:r>
            <a:endParaRPr lang="en-US" altLang="zh-CN" sz="1600" dirty="0">
              <a:latin typeface="Cambria Math" panose="02040503050406030204" pitchFamily="18" charset="0"/>
            </a:endParaRPr>
          </a:p>
          <a:p>
            <a:pPr marL="274955" indent="-274955">
              <a:lnSpc>
                <a:spcPct val="80000"/>
              </a:lnSpc>
              <a:spcBef>
                <a:spcPct val="16000"/>
              </a:spcBef>
              <a:buClr>
                <a:srgbClr val="E2F4FF"/>
              </a:buClr>
              <a:buSzPct val="95000"/>
            </a:pPr>
            <a:r>
              <a:rPr lang="en-US" altLang="zh-CN" sz="1600" dirty="0">
                <a:latin typeface="楷体_GB2312" pitchFamily="49" charset="-122"/>
              </a:rPr>
              <a:t>               if (</a:t>
            </a:r>
            <a:r>
              <a:rPr lang="en-US" altLang="zh-CN" sz="1600" i="1" dirty="0" err="1">
                <a:latin typeface="楷体_GB2312" pitchFamily="49" charset="-122"/>
              </a:rPr>
              <a:t>x</a:t>
            </a:r>
            <a:r>
              <a:rPr lang="en-US" altLang="zh-CN" sz="1600" i="1" baseline="-25000" dirty="0" err="1">
                <a:latin typeface="楷体_GB2312" pitchFamily="49" charset="-122"/>
              </a:rPr>
              <a:t>j</a:t>
            </a:r>
            <a:r>
              <a:rPr lang="en-US" altLang="zh-CN" sz="1600" dirty="0">
                <a:latin typeface="楷体_GB2312" pitchFamily="49" charset="-122"/>
              </a:rPr>
              <a:t> </a:t>
            </a:r>
            <a:r>
              <a:rPr lang="en-US" altLang="zh-CN" sz="1600" dirty="0">
                <a:latin typeface="Cambria Math" panose="02040503050406030204"/>
                <a:ea typeface="Cambria Math" panose="02040503050406030204"/>
              </a:rPr>
              <a:t>−</a:t>
            </a:r>
            <a:r>
              <a:rPr lang="en-US" altLang="zh-CN" sz="1600" dirty="0">
                <a:latin typeface="楷体_GB2312" pitchFamily="49" charset="-122"/>
              </a:rPr>
              <a:t> </a:t>
            </a:r>
            <a:r>
              <a:rPr lang="en-US" altLang="zh-CN" sz="1600" i="1" dirty="0">
                <a:latin typeface="楷体_GB2312" pitchFamily="49" charset="-122"/>
              </a:rPr>
              <a:t>x</a:t>
            </a:r>
            <a:r>
              <a:rPr lang="en-US" altLang="zh-CN" sz="1600" i="1" baseline="-25000" dirty="0">
                <a:latin typeface="楷体_GB2312" pitchFamily="49" charset="-122"/>
              </a:rPr>
              <a:t>i</a:t>
            </a:r>
            <a:r>
              <a:rPr lang="en-US" altLang="zh-CN" sz="1600" dirty="0">
                <a:latin typeface="楷体_GB2312" pitchFamily="49" charset="-122"/>
              </a:rPr>
              <a:t>)</a:t>
            </a:r>
            <a:r>
              <a:rPr lang="en-US" altLang="zh-CN" sz="1600" baseline="30000" dirty="0">
                <a:latin typeface="楷体_GB2312" pitchFamily="49" charset="-122"/>
              </a:rPr>
              <a:t>2   </a:t>
            </a:r>
            <a:r>
              <a:rPr lang="en-US" altLang="zh-CN" sz="1600" dirty="0">
                <a:latin typeface="楷体_GB2312" pitchFamily="49" charset="-122"/>
              </a:rPr>
              <a:t>+ (</a:t>
            </a:r>
            <a:r>
              <a:rPr lang="en-US" altLang="zh-CN" sz="1600" i="1" dirty="0" err="1">
                <a:latin typeface="楷体_GB2312" pitchFamily="49" charset="-122"/>
              </a:rPr>
              <a:t>y</a:t>
            </a:r>
            <a:r>
              <a:rPr lang="en-US" altLang="zh-CN" sz="1600" i="1" baseline="-25000" dirty="0" err="1">
                <a:latin typeface="楷体_GB2312" pitchFamily="49" charset="-122"/>
              </a:rPr>
              <a:t>j</a:t>
            </a:r>
            <a:r>
              <a:rPr lang="en-US" altLang="zh-CN" sz="1600" dirty="0">
                <a:latin typeface="楷体_GB2312" pitchFamily="49" charset="-122"/>
              </a:rPr>
              <a:t> </a:t>
            </a:r>
            <a:r>
              <a:rPr lang="en-US" altLang="zh-CN" sz="1600" dirty="0">
                <a:latin typeface="Cambria Math" panose="02040503050406030204"/>
                <a:ea typeface="Cambria Math" panose="02040503050406030204"/>
              </a:rPr>
              <a:t>−</a:t>
            </a:r>
            <a:r>
              <a:rPr lang="en-US" altLang="zh-CN" sz="1600" dirty="0">
                <a:latin typeface="楷体_GB2312" pitchFamily="49" charset="-122"/>
              </a:rPr>
              <a:t> </a:t>
            </a:r>
            <a:r>
              <a:rPr lang="en-US" altLang="zh-CN" sz="1600" i="1" dirty="0" err="1">
                <a:latin typeface="楷体_GB2312" pitchFamily="49" charset="-122"/>
              </a:rPr>
              <a:t>y</a:t>
            </a:r>
            <a:r>
              <a:rPr lang="en-US" altLang="zh-CN" sz="1600" i="1" baseline="-25000" dirty="0" err="1">
                <a:latin typeface="楷体_GB2312" pitchFamily="49" charset="-122"/>
              </a:rPr>
              <a:t>i</a:t>
            </a:r>
            <a:r>
              <a:rPr lang="en-US" altLang="zh-CN" sz="1600" dirty="0">
                <a:latin typeface="楷体_GB2312" pitchFamily="49" charset="-122"/>
              </a:rPr>
              <a:t>)</a:t>
            </a:r>
            <a:r>
              <a:rPr lang="en-US" altLang="zh-CN" sz="1600" baseline="30000" dirty="0">
                <a:latin typeface="楷体_GB2312" pitchFamily="49" charset="-122"/>
              </a:rPr>
              <a:t>2   </a:t>
            </a:r>
            <a:r>
              <a:rPr lang="en-US" altLang="zh-CN" sz="1600" dirty="0">
                <a:latin typeface="楷体_GB2312" pitchFamily="49" charset="-122"/>
              </a:rPr>
              <a:t> &lt; </a:t>
            </a:r>
            <a:r>
              <a:rPr lang="en-US" altLang="zh-CN" sz="1600" i="1" dirty="0">
                <a:latin typeface="楷体_GB2312" pitchFamily="49" charset="-122"/>
              </a:rPr>
              <a:t>min</a:t>
            </a:r>
          </a:p>
          <a:p>
            <a:pPr marL="274955" indent="-274955">
              <a:lnSpc>
                <a:spcPct val="80000"/>
              </a:lnSpc>
              <a:spcBef>
                <a:spcPct val="16000"/>
              </a:spcBef>
              <a:buClr>
                <a:srgbClr val="E2F4FF"/>
              </a:buClr>
              <a:buSzPct val="95000"/>
            </a:pPr>
            <a:r>
              <a:rPr lang="en-US" altLang="zh-CN" sz="1600" i="1" dirty="0">
                <a:latin typeface="楷体_GB2312" pitchFamily="49" charset="-122"/>
              </a:rPr>
              <a:t>                 </a:t>
            </a:r>
            <a:r>
              <a:rPr lang="en-US" altLang="zh-CN" sz="1600" dirty="0">
                <a:latin typeface="楷体_GB2312" pitchFamily="49" charset="-122"/>
              </a:rPr>
              <a:t>then </a:t>
            </a:r>
            <a:r>
              <a:rPr lang="en-US" altLang="zh-CN" sz="1600" i="1" dirty="0">
                <a:latin typeface="楷体_GB2312" pitchFamily="49" charset="-122"/>
              </a:rPr>
              <a:t>  </a:t>
            </a:r>
            <a:r>
              <a:rPr lang="en-US" altLang="zh-CN" sz="1600" dirty="0">
                <a:latin typeface="楷体_GB2312" pitchFamily="49" charset="-122"/>
              </a:rPr>
              <a:t>min := (</a:t>
            </a:r>
            <a:r>
              <a:rPr lang="en-US" altLang="zh-CN" sz="1600" i="1" dirty="0" err="1">
                <a:latin typeface="楷体_GB2312" pitchFamily="49" charset="-122"/>
              </a:rPr>
              <a:t>x</a:t>
            </a:r>
            <a:r>
              <a:rPr lang="en-US" altLang="zh-CN" sz="1600" i="1" baseline="-25000" dirty="0" err="1">
                <a:latin typeface="楷体_GB2312" pitchFamily="49" charset="-122"/>
              </a:rPr>
              <a:t>j</a:t>
            </a:r>
            <a:r>
              <a:rPr lang="en-US" altLang="zh-CN" sz="1600" dirty="0">
                <a:latin typeface="楷体_GB2312" pitchFamily="49" charset="-122"/>
              </a:rPr>
              <a:t> </a:t>
            </a:r>
            <a:r>
              <a:rPr lang="en-US" altLang="zh-CN" sz="1600" dirty="0">
                <a:latin typeface="Cambria Math" panose="02040503050406030204"/>
                <a:ea typeface="Cambria Math" panose="02040503050406030204"/>
              </a:rPr>
              <a:t>−</a:t>
            </a:r>
            <a:r>
              <a:rPr lang="en-US" altLang="zh-CN" sz="1600" dirty="0">
                <a:latin typeface="楷体_GB2312" pitchFamily="49" charset="-122"/>
              </a:rPr>
              <a:t> </a:t>
            </a:r>
            <a:r>
              <a:rPr lang="en-US" altLang="zh-CN" sz="1600" i="1" dirty="0">
                <a:latin typeface="楷体_GB2312" pitchFamily="49" charset="-122"/>
              </a:rPr>
              <a:t>x</a:t>
            </a:r>
            <a:r>
              <a:rPr lang="en-US" altLang="zh-CN" sz="1600" i="1" baseline="-25000" dirty="0">
                <a:latin typeface="楷体_GB2312" pitchFamily="49" charset="-122"/>
              </a:rPr>
              <a:t>i</a:t>
            </a:r>
            <a:r>
              <a:rPr lang="en-US" altLang="zh-CN" sz="1600" dirty="0">
                <a:latin typeface="楷体_GB2312" pitchFamily="49" charset="-122"/>
              </a:rPr>
              <a:t>)</a:t>
            </a:r>
            <a:r>
              <a:rPr lang="en-US" altLang="zh-CN" sz="1600" baseline="30000" dirty="0">
                <a:latin typeface="楷体_GB2312" pitchFamily="49" charset="-122"/>
              </a:rPr>
              <a:t>2   </a:t>
            </a:r>
            <a:r>
              <a:rPr lang="en-US" altLang="zh-CN" sz="1600" dirty="0">
                <a:latin typeface="楷体_GB2312" pitchFamily="49" charset="-122"/>
              </a:rPr>
              <a:t>+ (</a:t>
            </a:r>
            <a:r>
              <a:rPr lang="en-US" altLang="zh-CN" sz="1600" i="1" dirty="0" err="1">
                <a:latin typeface="楷体_GB2312" pitchFamily="49" charset="-122"/>
              </a:rPr>
              <a:t>y</a:t>
            </a:r>
            <a:r>
              <a:rPr lang="en-US" altLang="zh-CN" sz="1600" i="1" baseline="-25000" dirty="0" err="1">
                <a:latin typeface="楷体_GB2312" pitchFamily="49" charset="-122"/>
              </a:rPr>
              <a:t>j</a:t>
            </a:r>
            <a:r>
              <a:rPr lang="en-US" altLang="zh-CN" sz="1600" dirty="0">
                <a:latin typeface="楷体_GB2312" pitchFamily="49" charset="-122"/>
              </a:rPr>
              <a:t> </a:t>
            </a:r>
            <a:r>
              <a:rPr lang="en-US" altLang="zh-CN" sz="1600" dirty="0">
                <a:latin typeface="Cambria Math" panose="02040503050406030204"/>
                <a:ea typeface="Cambria Math" panose="02040503050406030204"/>
              </a:rPr>
              <a:t>−</a:t>
            </a:r>
            <a:r>
              <a:rPr lang="en-US" altLang="zh-CN" sz="1600" dirty="0">
                <a:latin typeface="楷体_GB2312" pitchFamily="49" charset="-122"/>
              </a:rPr>
              <a:t> </a:t>
            </a:r>
            <a:r>
              <a:rPr lang="en-US" altLang="zh-CN" sz="1600" i="1" dirty="0" err="1">
                <a:latin typeface="楷体_GB2312" pitchFamily="49" charset="-122"/>
              </a:rPr>
              <a:t>y</a:t>
            </a:r>
            <a:r>
              <a:rPr lang="en-US" altLang="zh-CN" sz="1600" i="1" baseline="-25000" dirty="0" err="1">
                <a:latin typeface="楷体_GB2312" pitchFamily="49" charset="-122"/>
              </a:rPr>
              <a:t>i</a:t>
            </a:r>
            <a:r>
              <a:rPr lang="en-US" altLang="zh-CN" sz="1600" dirty="0">
                <a:latin typeface="楷体_GB2312" pitchFamily="49" charset="-122"/>
              </a:rPr>
              <a:t>)</a:t>
            </a:r>
            <a:r>
              <a:rPr lang="en-US" altLang="zh-CN" sz="1600" baseline="30000" dirty="0">
                <a:latin typeface="楷体_GB2312" pitchFamily="49" charset="-122"/>
              </a:rPr>
              <a:t>2  </a:t>
            </a:r>
          </a:p>
          <a:p>
            <a:pPr marL="274955" indent="-274955">
              <a:lnSpc>
                <a:spcPct val="80000"/>
              </a:lnSpc>
              <a:spcBef>
                <a:spcPct val="16000"/>
              </a:spcBef>
              <a:buClr>
                <a:srgbClr val="E2F4FF"/>
              </a:buClr>
              <a:buSzPct val="95000"/>
            </a:pPr>
            <a:r>
              <a:rPr lang="en-US" altLang="zh-CN" sz="1600" b="0" baseline="30000" dirty="0">
                <a:latin typeface="Cambria Math" panose="02040503050406030204" pitchFamily="18" charset="0"/>
              </a:rPr>
              <a:t>                                </a:t>
            </a:r>
            <a:r>
              <a:rPr lang="en-US" altLang="zh-CN" sz="1600" i="1" dirty="0">
                <a:latin typeface="楷体_GB2312" pitchFamily="49" charset="-122"/>
              </a:rPr>
              <a:t>closest pair  </a:t>
            </a:r>
            <a:r>
              <a:rPr lang="en-US" altLang="zh-CN" sz="1600" dirty="0">
                <a:latin typeface="楷体_GB2312" pitchFamily="49" charset="-122"/>
              </a:rPr>
              <a:t>:= (</a:t>
            </a:r>
            <a:r>
              <a:rPr lang="en-US" altLang="zh-CN" sz="1600" i="1" dirty="0">
                <a:latin typeface="楷体_GB2312" pitchFamily="49" charset="-122"/>
              </a:rPr>
              <a:t>x</a:t>
            </a:r>
            <a:r>
              <a:rPr lang="en-US" altLang="zh-CN" sz="1600" i="1" baseline="-25000" dirty="0">
                <a:latin typeface="楷体_GB2312" pitchFamily="49" charset="-122"/>
              </a:rPr>
              <a:t>i</a:t>
            </a:r>
            <a:r>
              <a:rPr lang="en-US" altLang="zh-CN" sz="1600" dirty="0">
                <a:latin typeface="楷体_GB2312" pitchFamily="49" charset="-122"/>
              </a:rPr>
              <a:t>, </a:t>
            </a:r>
            <a:r>
              <a:rPr lang="en-US" altLang="zh-CN" sz="1600" i="1" dirty="0" err="1">
                <a:latin typeface="楷体_GB2312" pitchFamily="49" charset="-122"/>
              </a:rPr>
              <a:t>y</a:t>
            </a:r>
            <a:r>
              <a:rPr lang="en-US" altLang="zh-CN" sz="1600" i="1" baseline="-25000" dirty="0" err="1">
                <a:latin typeface="楷体_GB2312" pitchFamily="49" charset="-122"/>
              </a:rPr>
              <a:t>i</a:t>
            </a:r>
            <a:r>
              <a:rPr lang="en-US" altLang="zh-CN" sz="1600" dirty="0">
                <a:latin typeface="楷体_GB2312" pitchFamily="49" charset="-122"/>
              </a:rPr>
              <a:t>),</a:t>
            </a:r>
            <a:r>
              <a:rPr lang="en-US" altLang="zh-CN" sz="1600" baseline="30000" dirty="0">
                <a:latin typeface="楷体_GB2312" pitchFamily="49" charset="-122"/>
              </a:rPr>
              <a:t> </a:t>
            </a:r>
            <a:r>
              <a:rPr lang="en-US" altLang="zh-CN" sz="1600" dirty="0">
                <a:latin typeface="楷体_GB2312" pitchFamily="49" charset="-122"/>
              </a:rPr>
              <a:t>(</a:t>
            </a:r>
            <a:r>
              <a:rPr lang="en-US" altLang="zh-CN" sz="1600" i="1" dirty="0" err="1">
                <a:latin typeface="楷体_GB2312" pitchFamily="49" charset="-122"/>
              </a:rPr>
              <a:t>x</a:t>
            </a:r>
            <a:r>
              <a:rPr lang="en-US" altLang="zh-CN" sz="1600" i="1" baseline="-25000" dirty="0" err="1">
                <a:latin typeface="楷体_GB2312" pitchFamily="49" charset="-122"/>
              </a:rPr>
              <a:t>j</a:t>
            </a:r>
            <a:r>
              <a:rPr lang="en-US" altLang="zh-CN" sz="1600" dirty="0">
                <a:latin typeface="楷体_GB2312" pitchFamily="49" charset="-122"/>
              </a:rPr>
              <a:t>, </a:t>
            </a:r>
            <a:r>
              <a:rPr lang="en-US" altLang="zh-CN" sz="1600" i="1" dirty="0" err="1">
                <a:latin typeface="楷体_GB2312" pitchFamily="49" charset="-122"/>
              </a:rPr>
              <a:t>y</a:t>
            </a:r>
            <a:r>
              <a:rPr lang="en-US" altLang="zh-CN" sz="1600" i="1" baseline="-25000" dirty="0" err="1">
                <a:latin typeface="楷体_GB2312" pitchFamily="49" charset="-122"/>
              </a:rPr>
              <a:t>j</a:t>
            </a:r>
            <a:r>
              <a:rPr lang="en-US" altLang="zh-CN" sz="1600" dirty="0">
                <a:latin typeface="楷体_GB2312" pitchFamily="49" charset="-122"/>
              </a:rPr>
              <a:t>)</a:t>
            </a:r>
            <a:endParaRPr lang="en-US" altLang="zh-CN" sz="1600" b="0" baseline="-25000" dirty="0">
              <a:latin typeface="Cambria Math" panose="02040503050406030204" pitchFamily="18" charset="0"/>
            </a:endParaRPr>
          </a:p>
          <a:p>
            <a:pPr marL="274955" indent="-274955">
              <a:lnSpc>
                <a:spcPct val="80000"/>
              </a:lnSpc>
              <a:spcBef>
                <a:spcPct val="16000"/>
              </a:spcBef>
              <a:buClr>
                <a:srgbClr val="E2F4FF"/>
              </a:buClr>
              <a:buSzPct val="95000"/>
            </a:pPr>
            <a:r>
              <a:rPr lang="en-US" altLang="zh-CN" sz="1600" dirty="0">
                <a:latin typeface="楷体_GB2312" pitchFamily="49" charset="-122"/>
              </a:rPr>
              <a:t>return </a:t>
            </a:r>
            <a:r>
              <a:rPr lang="en-US" altLang="zh-CN" sz="1600" i="1" dirty="0">
                <a:latin typeface="楷体_GB2312" pitchFamily="49" charset="-122"/>
              </a:rPr>
              <a:t>closest pair </a:t>
            </a:r>
            <a:endParaRPr lang="en-US" altLang="zh-CN" sz="1600" b="0"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539115" y="0"/>
            <a:ext cx="8229600" cy="720090"/>
          </a:xfrm>
          <a:noFill/>
          <a:ln>
            <a:noFill/>
          </a:ln>
        </p:spPr>
        <p:txBody>
          <a:bodyPr anchor="t" anchorCtr="0"/>
          <a:lstStyle/>
          <a:p>
            <a:r>
              <a:rPr lang="en-US" altLang="zh-CN" sz="3600" dirty="0"/>
              <a:t>Halting Problem </a:t>
            </a:r>
            <a:r>
              <a:rPr lang="zh-CN" altLang="en-US" sz="3600" dirty="0">
                <a:ea typeface="宋体" panose="02010600030101010101" pitchFamily="2" charset="-122"/>
              </a:rPr>
              <a:t>（停机问题）</a:t>
            </a:r>
            <a:r>
              <a:rPr lang="en-US" altLang="zh-CN" sz="3600" dirty="0"/>
              <a:t> </a:t>
            </a:r>
          </a:p>
        </p:txBody>
      </p:sp>
      <p:sp>
        <p:nvSpPr>
          <p:cNvPr id="43010" name="Content Placeholder 2"/>
          <p:cNvSpPr>
            <a:spLocks noGrp="1"/>
          </p:cNvSpPr>
          <p:nvPr>
            <p:ph idx="1"/>
          </p:nvPr>
        </p:nvSpPr>
        <p:spPr>
          <a:xfrm>
            <a:off x="395605" y="1988820"/>
            <a:ext cx="8229600" cy="4191000"/>
          </a:xfrm>
          <a:noFill/>
          <a:ln>
            <a:noFill/>
          </a:ln>
        </p:spPr>
        <p:txBody>
          <a:bodyPr anchor="t" anchorCtr="0"/>
          <a:lstStyle/>
          <a:p>
            <a:pPr>
              <a:buNone/>
            </a:pPr>
            <a:r>
              <a:rPr lang="en-US" altLang="zh-CN" sz="2400" b="1" dirty="0"/>
              <a:t>   Example</a:t>
            </a:r>
            <a:r>
              <a:rPr lang="en-US" altLang="zh-CN" sz="2400" dirty="0"/>
              <a:t>: Can we develop a procedure that takes as input a computer program along with its input and determines whether the program will eventually halt with that input.</a:t>
            </a:r>
          </a:p>
          <a:p>
            <a:r>
              <a:rPr lang="en-US" altLang="zh-CN" sz="2400" b="1" dirty="0"/>
              <a:t>Solution</a:t>
            </a:r>
            <a:r>
              <a:rPr lang="en-US" altLang="zh-CN" sz="2400" dirty="0"/>
              <a:t>: Proof by contradiction.</a:t>
            </a:r>
          </a:p>
          <a:p>
            <a:r>
              <a:rPr lang="en-US" altLang="zh-CN" sz="2400" dirty="0"/>
              <a:t>Assume that there is such a procedure and call it </a:t>
            </a:r>
            <a:r>
              <a:rPr lang="en-US" altLang="zh-CN" sz="2400" i="1" dirty="0"/>
              <a:t>H</a:t>
            </a:r>
            <a:r>
              <a:rPr lang="en-US" altLang="zh-CN" sz="2400" dirty="0"/>
              <a:t>(</a:t>
            </a:r>
            <a:r>
              <a:rPr lang="en-US" altLang="zh-CN" sz="2400" i="1" dirty="0"/>
              <a:t>P</a:t>
            </a:r>
            <a:r>
              <a:rPr lang="en-US" altLang="zh-CN" sz="2400" dirty="0"/>
              <a:t>,</a:t>
            </a:r>
            <a:r>
              <a:rPr lang="en-US" altLang="zh-CN" sz="2400" i="1" dirty="0"/>
              <a:t>I</a:t>
            </a:r>
            <a:r>
              <a:rPr lang="en-US" altLang="zh-CN" sz="2400" dirty="0"/>
              <a:t>). The procedure </a:t>
            </a:r>
            <a:r>
              <a:rPr lang="en-US" altLang="zh-CN" sz="2400" i="1" dirty="0"/>
              <a:t>H</a:t>
            </a:r>
            <a:r>
              <a:rPr lang="en-US" altLang="zh-CN" sz="2400" dirty="0"/>
              <a:t>(</a:t>
            </a:r>
            <a:r>
              <a:rPr lang="en-US" altLang="zh-CN" sz="2400" i="1" dirty="0"/>
              <a:t>P</a:t>
            </a:r>
            <a:r>
              <a:rPr lang="en-US" altLang="zh-CN" sz="2400" dirty="0"/>
              <a:t>,</a:t>
            </a:r>
            <a:r>
              <a:rPr lang="en-US" altLang="zh-CN" sz="2400" i="1" dirty="0"/>
              <a:t>I</a:t>
            </a:r>
            <a:r>
              <a:rPr lang="en-US" altLang="zh-CN" sz="2400" dirty="0"/>
              <a:t>) takes as input a program </a:t>
            </a:r>
            <a:r>
              <a:rPr lang="en-US" altLang="zh-CN" sz="2400" i="1" dirty="0"/>
              <a:t>P</a:t>
            </a:r>
            <a:r>
              <a:rPr lang="en-US" altLang="zh-CN" sz="2400" dirty="0"/>
              <a:t> and the input </a:t>
            </a:r>
            <a:r>
              <a:rPr lang="en-US" altLang="zh-CN" sz="2400" i="1" dirty="0"/>
              <a:t>I</a:t>
            </a:r>
            <a:r>
              <a:rPr lang="en-US" altLang="zh-CN" sz="2400" dirty="0"/>
              <a:t> to </a:t>
            </a:r>
            <a:r>
              <a:rPr lang="en-US" altLang="zh-CN" sz="2400" i="1" dirty="0"/>
              <a:t>P</a:t>
            </a:r>
            <a:r>
              <a:rPr lang="en-US" altLang="zh-CN" sz="2400" dirty="0"/>
              <a:t>. </a:t>
            </a:r>
          </a:p>
          <a:p>
            <a:pPr lvl="1"/>
            <a:r>
              <a:rPr lang="en-US" altLang="zh-CN" sz="2000" dirty="0"/>
              <a:t>H outputs “halt” if it is the case that </a:t>
            </a:r>
            <a:r>
              <a:rPr lang="en-US" altLang="zh-CN" sz="2000" i="1" dirty="0"/>
              <a:t>P</a:t>
            </a:r>
            <a:r>
              <a:rPr lang="en-US" altLang="zh-CN" sz="2000" dirty="0"/>
              <a:t> will stop when run with input </a:t>
            </a:r>
            <a:r>
              <a:rPr lang="en-US" altLang="zh-CN" sz="2000" i="1" dirty="0"/>
              <a:t>I</a:t>
            </a:r>
            <a:r>
              <a:rPr lang="en-US" altLang="zh-CN" sz="2000" dirty="0"/>
              <a:t>. </a:t>
            </a:r>
          </a:p>
          <a:p>
            <a:pPr lvl="1"/>
            <a:r>
              <a:rPr lang="en-US" altLang="zh-CN" sz="2000" dirty="0"/>
              <a:t>Otherwise, </a:t>
            </a:r>
            <a:r>
              <a:rPr lang="en-US" altLang="zh-CN" sz="2000" i="1" dirty="0"/>
              <a:t>H</a:t>
            </a:r>
            <a:r>
              <a:rPr lang="en-US" altLang="zh-CN" sz="2000" dirty="0"/>
              <a:t> outputs “loops forever.”</a:t>
            </a:r>
          </a:p>
        </p:txBody>
      </p:sp>
      <p:sp>
        <p:nvSpPr>
          <p:cNvPr id="2" name="文本框 1"/>
          <p:cNvSpPr txBox="1"/>
          <p:nvPr/>
        </p:nvSpPr>
        <p:spPr>
          <a:xfrm>
            <a:off x="623570" y="995045"/>
            <a:ext cx="7874000" cy="829945"/>
          </a:xfrm>
          <a:prstGeom prst="rect">
            <a:avLst/>
          </a:prstGeom>
          <a:noFill/>
        </p:spPr>
        <p:txBody>
          <a:bodyPr wrap="square" rtlCol="0">
            <a:spAutoFit/>
          </a:bodyPr>
          <a:lstStyle/>
          <a:p>
            <a:pPr>
              <a:buNone/>
            </a:pPr>
            <a:r>
              <a:rPr lang="en-US" altLang="zh-CN">
                <a:solidFill>
                  <a:srgbClr val="C00000"/>
                </a:solidFill>
                <a:latin typeface="Arial" panose="020B0604020202020204" pitchFamily="34" charset="0"/>
                <a:cs typeface="Arial" panose="020B0604020202020204" pitchFamily="34" charset="0"/>
              </a:rPr>
              <a:t>whether there is a problem that cannot be solved using any procedure (Turning)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457200" y="504825"/>
            <a:ext cx="8229600" cy="706438"/>
          </a:xfrm>
          <a:noFill/>
          <a:ln>
            <a:noFill/>
          </a:ln>
        </p:spPr>
        <p:txBody>
          <a:bodyPr anchor="t" anchorCtr="0"/>
          <a:lstStyle/>
          <a:p>
            <a:r>
              <a:rPr lang="en-US" altLang="zh-CN" dirty="0"/>
              <a:t>Halting Problem</a:t>
            </a:r>
          </a:p>
        </p:txBody>
      </p:sp>
      <p:sp>
        <p:nvSpPr>
          <p:cNvPr id="44034" name="Content Placeholder 2"/>
          <p:cNvSpPr>
            <a:spLocks noGrp="1"/>
          </p:cNvSpPr>
          <p:nvPr>
            <p:ph idx="1"/>
          </p:nvPr>
        </p:nvSpPr>
        <p:spPr>
          <a:noFill/>
          <a:ln>
            <a:noFill/>
          </a:ln>
        </p:spPr>
        <p:txBody>
          <a:bodyPr anchor="t" anchorCtr="0"/>
          <a:lstStyle/>
          <a:p>
            <a:r>
              <a:rPr lang="en-US" altLang="zh-CN" sz="2400" dirty="0"/>
              <a:t>Since a program is a string of characters,  we can call </a:t>
            </a:r>
            <a:r>
              <a:rPr lang="en-US" altLang="zh-CN" sz="2400" i="1" dirty="0"/>
              <a:t>H</a:t>
            </a:r>
            <a:r>
              <a:rPr lang="en-US" altLang="zh-CN" sz="2400" dirty="0"/>
              <a:t>(</a:t>
            </a:r>
            <a:r>
              <a:rPr lang="en-US" altLang="zh-CN" sz="2400" i="1" dirty="0"/>
              <a:t>P</a:t>
            </a:r>
            <a:r>
              <a:rPr lang="en-US" altLang="zh-CN" sz="2400" dirty="0"/>
              <a:t>,</a:t>
            </a:r>
            <a:r>
              <a:rPr lang="en-US" altLang="zh-CN" sz="2400" i="1" dirty="0"/>
              <a:t>P</a:t>
            </a:r>
            <a:r>
              <a:rPr lang="en-US" altLang="zh-CN" sz="2400" dirty="0"/>
              <a:t>). Construct a procedure </a:t>
            </a:r>
            <a:r>
              <a:rPr lang="en-US" altLang="zh-CN" sz="2400" i="1" dirty="0"/>
              <a:t>K</a:t>
            </a:r>
            <a:r>
              <a:rPr lang="en-US" altLang="zh-CN" sz="2400" dirty="0"/>
              <a:t>(</a:t>
            </a:r>
            <a:r>
              <a:rPr lang="en-US" altLang="zh-CN" sz="2400" i="1" dirty="0"/>
              <a:t>P</a:t>
            </a:r>
            <a:r>
              <a:rPr lang="en-US" altLang="zh-CN" sz="2400" dirty="0"/>
              <a:t>), which works as follows. </a:t>
            </a:r>
          </a:p>
          <a:p>
            <a:pPr lvl="1"/>
            <a:r>
              <a:rPr lang="en-US" altLang="zh-CN" sz="2000" dirty="0"/>
              <a:t>If </a:t>
            </a:r>
            <a:r>
              <a:rPr lang="en-US" altLang="zh-CN" sz="2000" i="1" dirty="0"/>
              <a:t>H</a:t>
            </a:r>
            <a:r>
              <a:rPr lang="en-US" altLang="zh-CN" sz="2000" dirty="0"/>
              <a:t>(</a:t>
            </a:r>
            <a:r>
              <a:rPr lang="en-US" altLang="zh-CN" sz="2000" i="1" dirty="0"/>
              <a:t>P</a:t>
            </a:r>
            <a:r>
              <a:rPr lang="en-US" altLang="zh-CN" sz="2000" dirty="0"/>
              <a:t>,</a:t>
            </a:r>
            <a:r>
              <a:rPr lang="en-US" altLang="zh-CN" sz="2000" i="1" dirty="0"/>
              <a:t>P</a:t>
            </a:r>
            <a:r>
              <a:rPr lang="en-US" altLang="zh-CN" sz="2000" dirty="0"/>
              <a:t>) outputs “loops forever” then </a:t>
            </a:r>
            <a:r>
              <a:rPr lang="en-US" altLang="zh-CN" sz="2000" i="1" dirty="0"/>
              <a:t>K</a:t>
            </a:r>
            <a:r>
              <a:rPr lang="en-US" altLang="zh-CN" sz="2000" dirty="0"/>
              <a:t>(</a:t>
            </a:r>
            <a:r>
              <a:rPr lang="en-US" altLang="zh-CN" sz="2000" i="1" dirty="0"/>
              <a:t>P</a:t>
            </a:r>
            <a:r>
              <a:rPr lang="en-US" altLang="zh-CN" sz="2000" dirty="0"/>
              <a:t>) halts.</a:t>
            </a:r>
          </a:p>
          <a:p>
            <a:pPr lvl="1"/>
            <a:r>
              <a:rPr lang="en-US" altLang="zh-CN" sz="2000" dirty="0"/>
              <a:t>If </a:t>
            </a:r>
            <a:r>
              <a:rPr lang="en-US" altLang="zh-CN" sz="2000" i="1" dirty="0"/>
              <a:t>H</a:t>
            </a:r>
            <a:r>
              <a:rPr lang="en-US" altLang="zh-CN" sz="2000" dirty="0"/>
              <a:t>(</a:t>
            </a:r>
            <a:r>
              <a:rPr lang="en-US" altLang="zh-CN" sz="2000" i="1" dirty="0"/>
              <a:t>P</a:t>
            </a:r>
            <a:r>
              <a:rPr lang="en-US" altLang="zh-CN" sz="2000" dirty="0"/>
              <a:t>,</a:t>
            </a:r>
            <a:r>
              <a:rPr lang="en-US" altLang="zh-CN" sz="2000" i="1" dirty="0"/>
              <a:t>P</a:t>
            </a:r>
            <a:r>
              <a:rPr lang="en-US" altLang="zh-CN" sz="2000" dirty="0"/>
              <a:t>) outputs “halt” then </a:t>
            </a:r>
            <a:r>
              <a:rPr lang="en-US" altLang="zh-CN" sz="2000" i="1" dirty="0"/>
              <a:t>K</a:t>
            </a:r>
            <a:r>
              <a:rPr lang="en-US" altLang="zh-CN" sz="2000" dirty="0"/>
              <a:t>(</a:t>
            </a:r>
            <a:r>
              <a:rPr lang="en-US" altLang="zh-CN" sz="2000" i="1" dirty="0"/>
              <a:t>P</a:t>
            </a:r>
            <a:r>
              <a:rPr lang="en-US" altLang="zh-CN" sz="2000" dirty="0"/>
              <a:t>) goes into an infinite loop printing “ha” on each iteration.</a:t>
            </a:r>
          </a:p>
        </p:txBody>
      </p:sp>
      <p:pic>
        <p:nvPicPr>
          <p:cNvPr id="44035" name="Content Placeholder 3" descr="0303.jpg"/>
          <p:cNvPicPr>
            <a:picLocks noChangeAspect="1"/>
          </p:cNvPicPr>
          <p:nvPr/>
        </p:nvPicPr>
        <p:blipFill>
          <a:blip r:embed="rId2"/>
          <a:stretch>
            <a:fillRect/>
          </a:stretch>
        </p:blipFill>
        <p:spPr>
          <a:xfrm>
            <a:off x="515938" y="4137025"/>
            <a:ext cx="8112125" cy="171132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57200" y="520700"/>
            <a:ext cx="8229600" cy="1143000"/>
          </a:xfrm>
          <a:noFill/>
          <a:ln>
            <a:noFill/>
          </a:ln>
        </p:spPr>
        <p:txBody>
          <a:bodyPr anchor="t" anchorCtr="0"/>
          <a:lstStyle/>
          <a:p>
            <a:r>
              <a:rPr lang="en-US" altLang="zh-CN" dirty="0"/>
              <a:t>Halting Problem</a:t>
            </a:r>
          </a:p>
        </p:txBody>
      </p:sp>
      <p:sp>
        <p:nvSpPr>
          <p:cNvPr id="45058" name="Content Placeholder 2"/>
          <p:cNvSpPr>
            <a:spLocks noGrp="1"/>
          </p:cNvSpPr>
          <p:nvPr>
            <p:ph idx="1"/>
          </p:nvPr>
        </p:nvSpPr>
        <p:spPr>
          <a:noFill/>
          <a:ln>
            <a:noFill/>
          </a:ln>
        </p:spPr>
        <p:txBody>
          <a:bodyPr anchor="t" anchorCtr="0"/>
          <a:lstStyle/>
          <a:p>
            <a:r>
              <a:rPr lang="en-US" altLang="zh-CN" sz="2800" dirty="0"/>
              <a:t>Now we call </a:t>
            </a:r>
            <a:r>
              <a:rPr lang="en-US" altLang="zh-CN" sz="2800" i="1" dirty="0"/>
              <a:t>K</a:t>
            </a:r>
            <a:r>
              <a:rPr lang="en-US" altLang="zh-CN" sz="2800" dirty="0"/>
              <a:t> with </a:t>
            </a:r>
            <a:r>
              <a:rPr lang="en-US" altLang="zh-CN" sz="2800" i="1" dirty="0"/>
              <a:t>K</a:t>
            </a:r>
            <a:r>
              <a:rPr lang="en-US" altLang="zh-CN" sz="2800" dirty="0"/>
              <a:t> as input, i.e. </a:t>
            </a:r>
            <a:r>
              <a:rPr lang="en-US" altLang="zh-CN" sz="2800" i="1" dirty="0"/>
              <a:t>K</a:t>
            </a:r>
            <a:r>
              <a:rPr lang="en-US" altLang="zh-CN" sz="2800" dirty="0"/>
              <a:t>(</a:t>
            </a:r>
            <a:r>
              <a:rPr lang="en-US" altLang="zh-CN" sz="2800" i="1" dirty="0"/>
              <a:t>K</a:t>
            </a:r>
            <a:r>
              <a:rPr lang="en-US" altLang="zh-CN" sz="2800" dirty="0"/>
              <a:t>).</a:t>
            </a:r>
          </a:p>
          <a:p>
            <a:pPr lvl="1"/>
            <a:r>
              <a:rPr lang="en-US" altLang="zh-CN" sz="2400" dirty="0"/>
              <a:t>If the output of </a:t>
            </a:r>
            <a:r>
              <a:rPr lang="en-US" altLang="zh-CN" sz="2400" i="1" dirty="0"/>
              <a:t>H</a:t>
            </a:r>
            <a:r>
              <a:rPr lang="en-US" altLang="zh-CN" sz="2400" dirty="0"/>
              <a:t>(</a:t>
            </a:r>
            <a:r>
              <a:rPr lang="en-US" altLang="zh-CN" sz="2400" i="1" dirty="0"/>
              <a:t>K</a:t>
            </a:r>
            <a:r>
              <a:rPr lang="en-US" altLang="zh-CN" sz="2400" dirty="0"/>
              <a:t>,</a:t>
            </a:r>
            <a:r>
              <a:rPr lang="en-US" altLang="zh-CN" sz="2400" i="1" dirty="0"/>
              <a:t>K</a:t>
            </a:r>
            <a:r>
              <a:rPr lang="en-US" altLang="zh-CN" sz="2400" dirty="0"/>
              <a:t>) is “loops forever” then </a:t>
            </a:r>
            <a:r>
              <a:rPr lang="en-US" altLang="zh-CN" sz="2400" i="1" dirty="0"/>
              <a:t>K</a:t>
            </a:r>
            <a:r>
              <a:rPr lang="en-US" altLang="zh-CN" sz="2400" dirty="0"/>
              <a:t>(</a:t>
            </a:r>
            <a:r>
              <a:rPr lang="en-US" altLang="zh-CN" sz="2400" i="1" dirty="0"/>
              <a:t>K</a:t>
            </a:r>
            <a:r>
              <a:rPr lang="en-US" altLang="zh-CN" sz="2400" dirty="0"/>
              <a:t>) halts. </a:t>
            </a:r>
            <a:r>
              <a:rPr lang="en-US" altLang="zh-CN" sz="2400" dirty="0">
                <a:solidFill>
                  <a:srgbClr val="FF0000"/>
                </a:solidFill>
              </a:rPr>
              <a:t>A C</a:t>
            </a:r>
            <a:r>
              <a:rPr lang="en-US" altLang="zh-CN" sz="2400" dirty="0">
                <a:solidFill>
                  <a:srgbClr val="C00000"/>
                </a:solidFill>
              </a:rPr>
              <a:t>ontradiction.</a:t>
            </a:r>
          </a:p>
          <a:p>
            <a:pPr lvl="1"/>
            <a:r>
              <a:rPr lang="en-US" altLang="zh-CN" sz="2400" dirty="0"/>
              <a:t>If the output of </a:t>
            </a:r>
            <a:r>
              <a:rPr lang="en-US" altLang="zh-CN" sz="2400" i="1" dirty="0"/>
              <a:t>H</a:t>
            </a:r>
            <a:r>
              <a:rPr lang="en-US" altLang="zh-CN" sz="2400" dirty="0"/>
              <a:t>(</a:t>
            </a:r>
            <a:r>
              <a:rPr lang="en-US" altLang="zh-CN" sz="2400" i="1" dirty="0"/>
              <a:t>K</a:t>
            </a:r>
            <a:r>
              <a:rPr lang="en-US" altLang="zh-CN" sz="2400" dirty="0"/>
              <a:t>,</a:t>
            </a:r>
            <a:r>
              <a:rPr lang="en-US" altLang="zh-CN" sz="2400" i="1" dirty="0"/>
              <a:t>K</a:t>
            </a:r>
            <a:r>
              <a:rPr lang="en-US" altLang="zh-CN" sz="2400" dirty="0"/>
              <a:t>) is “halts” then </a:t>
            </a:r>
            <a:r>
              <a:rPr lang="en-US" altLang="zh-CN" sz="2400" i="1" dirty="0"/>
              <a:t>K</a:t>
            </a:r>
            <a:r>
              <a:rPr lang="en-US" altLang="zh-CN" sz="2400" dirty="0"/>
              <a:t>(</a:t>
            </a:r>
            <a:r>
              <a:rPr lang="en-US" altLang="zh-CN" sz="2400" i="1" dirty="0"/>
              <a:t>K</a:t>
            </a:r>
            <a:r>
              <a:rPr lang="en-US" altLang="zh-CN" sz="2400" dirty="0"/>
              <a:t>) loops forever. </a:t>
            </a:r>
            <a:r>
              <a:rPr lang="en-US" altLang="zh-CN" sz="2400" dirty="0">
                <a:solidFill>
                  <a:srgbClr val="FF0000"/>
                </a:solidFill>
              </a:rPr>
              <a:t>A Contradiction</a:t>
            </a:r>
            <a:r>
              <a:rPr lang="en-US" altLang="zh-CN" sz="2400" dirty="0">
                <a:solidFill>
                  <a:srgbClr val="C00000"/>
                </a:solidFill>
              </a:rPr>
              <a:t>.</a:t>
            </a:r>
          </a:p>
          <a:p>
            <a:r>
              <a:rPr lang="en-US" altLang="zh-CN" sz="2800" dirty="0"/>
              <a:t>Therefore, there can not be a procedure that can decide whether or not an arbitrary program halts. The halting problem is unsolvable.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标题 1"/>
          <p:cNvSpPr>
            <a:spLocks noGrp="1"/>
          </p:cNvSpPr>
          <p:nvPr>
            <p:ph type="title"/>
          </p:nvPr>
        </p:nvSpPr>
        <p:spPr>
          <a:xfrm>
            <a:off x="457200" y="536575"/>
            <a:ext cx="8229600" cy="1143000"/>
          </a:xfrm>
          <a:noFill/>
          <a:ln>
            <a:noFill/>
          </a:ln>
        </p:spPr>
        <p:txBody>
          <a:bodyPr anchor="t" anchorCtr="0"/>
          <a:lstStyle/>
          <a:p>
            <a:r>
              <a:rPr lang="en-US" altLang="zh-CN" dirty="0"/>
              <a:t>Halting Problem</a:t>
            </a:r>
            <a:endParaRPr lang="zh-CN" altLang="en-US" dirty="0"/>
          </a:p>
        </p:txBody>
      </p:sp>
      <p:sp>
        <p:nvSpPr>
          <p:cNvPr id="3" name="内容占位符 2"/>
          <p:cNvSpPr>
            <a:spLocks noGrp="1"/>
          </p:cNvSpPr>
          <p:nvPr>
            <p:ph idx="1"/>
          </p:nvPr>
        </p:nvSpPr>
        <p:spPr/>
        <p:txBody>
          <a:bodyPr>
            <a:normAutofit fontScale="92500" lnSpcReduction="20000"/>
          </a:bodyPr>
          <a:lstStyle/>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0" u="none" strike="noStrike" kern="0" cap="none" spc="0" normalizeH="0" baseline="0" noProof="1">
                <a:solidFill>
                  <a:schemeClr val="tx1"/>
                </a:solidFill>
                <a:latin typeface="+mn-lt"/>
                <a:ea typeface="+mn-ea"/>
                <a:cs typeface="+mn-cs"/>
              </a:rPr>
              <a:t>Bool  DOES-HALT(P, I)</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altLang="zh-CN" sz="1800" b="0" i="0" u="none" strike="noStrike" kern="0" cap="none" spc="0" normalizeH="0" baseline="0" noProof="1">
                <a:solidFill>
                  <a:schemeClr val="tx1"/>
                </a:solidFill>
                <a:latin typeface="+mn-lt"/>
                <a:ea typeface="+mn-ea"/>
                <a:cs typeface="+mn-cs"/>
              </a:rPr>
              <a:t>{</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altLang="zh-CN" sz="1800" b="0" i="0" u="none" strike="noStrike" kern="0" cap="none" spc="0" normalizeH="0" baseline="0" noProof="1">
                <a:solidFill>
                  <a:schemeClr val="tx1"/>
                </a:solidFill>
                <a:latin typeface="+mn-lt"/>
                <a:ea typeface="+mn-ea"/>
                <a:cs typeface="+mn-cs"/>
              </a:rPr>
              <a:t>     if  (</a:t>
            </a:r>
            <a:r>
              <a:rPr kumimoji="0" lang="en-US" sz="1800" b="0" i="0" u="none" strike="noStrike" kern="0" cap="none" spc="0" normalizeH="0" baseline="0" noProof="1">
                <a:solidFill>
                  <a:schemeClr val="tx1"/>
                </a:solidFill>
                <a:latin typeface="+mn-lt"/>
                <a:ea typeface="+mn-ea"/>
                <a:cs typeface="+mn-cs"/>
              </a:rPr>
              <a:t>P will stop when run with input </a:t>
            </a:r>
            <a:r>
              <a:rPr kumimoji="0" lang="en-US" sz="1800" b="0" i="1" u="none" strike="noStrike" kern="0" cap="none" spc="0" normalizeH="0" baseline="0" noProof="1">
                <a:solidFill>
                  <a:schemeClr val="tx1"/>
                </a:solidFill>
                <a:latin typeface="+mn-lt"/>
                <a:ea typeface="+mn-ea"/>
                <a:cs typeface="+mn-cs"/>
              </a:rPr>
              <a:t>I)           //P(I) will stop</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0" u="none" strike="noStrike" kern="0" cap="none" spc="0" normalizeH="0" baseline="0" noProof="1">
                <a:solidFill>
                  <a:schemeClr val="tx1"/>
                </a:solidFill>
                <a:latin typeface="+mn-lt"/>
                <a:ea typeface="+mn-ea"/>
                <a:cs typeface="+mn-cs"/>
              </a:rPr>
              <a:t>                          return  1</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1" u="none" strike="noStrike" kern="0" cap="none" spc="0" normalizeH="0" baseline="0" noProof="1">
                <a:solidFill>
                  <a:schemeClr val="tx1"/>
                </a:solidFill>
                <a:latin typeface="+mn-lt"/>
                <a:ea typeface="+mn-ea"/>
                <a:cs typeface="+mn-cs"/>
              </a:rPr>
              <a:t>       else </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0" u="none" strike="noStrike" kern="0" cap="none" spc="0" normalizeH="0" baseline="0" noProof="1">
                <a:solidFill>
                  <a:schemeClr val="tx1"/>
                </a:solidFill>
                <a:latin typeface="+mn-lt"/>
                <a:ea typeface="+mn-ea"/>
                <a:cs typeface="+mn-cs"/>
              </a:rPr>
              <a:t>                          return  0 </a:t>
            </a:r>
            <a:endParaRPr kumimoji="0" lang="en-US" altLang="zh-CN" sz="18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altLang="zh-CN" sz="1800" b="0" i="0" u="none" strike="noStrike" kern="0" cap="none" spc="0" normalizeH="0" baseline="0" noProof="1">
                <a:solidFill>
                  <a:schemeClr val="tx1"/>
                </a:solidFill>
                <a:latin typeface="+mn-lt"/>
                <a:ea typeface="+mn-ea"/>
                <a:cs typeface="+mn-cs"/>
              </a:rPr>
              <a:t>}</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0" u="none" strike="noStrike" kern="0" cap="none" spc="0" normalizeH="0" baseline="0" noProof="1">
                <a:solidFill>
                  <a:schemeClr val="tx1"/>
                </a:solidFill>
                <a:latin typeface="+mn-lt"/>
                <a:ea typeface="+mn-ea"/>
                <a:cs typeface="+mn-cs"/>
              </a:rPr>
              <a:t>Bool  SELF-HALT(program) </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0" u="none" strike="noStrike" kern="0" cap="none" spc="0" normalizeH="0" baseline="0" noProof="1">
                <a:solidFill>
                  <a:schemeClr val="tx1"/>
                </a:solidFill>
                <a:latin typeface="+mn-lt"/>
                <a:ea typeface="+mn-ea"/>
                <a:cs typeface="+mn-cs"/>
              </a:rPr>
              <a:t>{ if(DOES-HALT(program, program))</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0" u="none" strike="noStrike" kern="0" cap="none" spc="0" normalizeH="0" baseline="0" noProof="1">
                <a:solidFill>
                  <a:schemeClr val="tx1"/>
                </a:solidFill>
                <a:latin typeface="+mn-lt"/>
                <a:ea typeface="+mn-ea"/>
                <a:cs typeface="+mn-cs"/>
              </a:rPr>
              <a:t>          infinite loop</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0" u="none" strike="noStrike" kern="0" cap="none" spc="0" normalizeH="0" baseline="0" noProof="1">
                <a:solidFill>
                  <a:schemeClr val="tx1"/>
                </a:solidFill>
                <a:latin typeface="+mn-lt"/>
                <a:ea typeface="+mn-ea"/>
                <a:cs typeface="+mn-cs"/>
              </a:rPr>
              <a:t>    else </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0" u="none" strike="noStrike" kern="0" cap="none" spc="0" normalizeH="0" baseline="0" noProof="1">
                <a:solidFill>
                  <a:schemeClr val="tx1"/>
                </a:solidFill>
                <a:latin typeface="+mn-lt"/>
                <a:ea typeface="+mn-ea"/>
                <a:cs typeface="+mn-cs"/>
              </a:rPr>
              <a:t>          halt </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0" u="none" strike="noStrike" kern="0" cap="none" spc="0" normalizeH="0" baseline="0" noProof="1">
                <a:solidFill>
                  <a:schemeClr val="tx1"/>
                </a:solidFill>
                <a:latin typeface="+mn-lt"/>
                <a:ea typeface="+mn-ea"/>
                <a:cs typeface="+mn-cs"/>
              </a:rPr>
              <a:t>}</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sz="1800" b="0" i="0" u="none" strike="noStrike" kern="0" cap="none" spc="0" normalizeH="0" baseline="0" noProof="1">
                <a:solidFill>
                  <a:srgbClr val="FF0000"/>
                </a:solidFill>
                <a:latin typeface="+mn-lt"/>
                <a:ea typeface="+mn-ea"/>
                <a:cs typeface="+mn-cs"/>
              </a:rPr>
              <a:t>Then how about</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altLang="zh-CN" sz="1800" b="0" i="0" u="none" strike="noStrike" kern="0" cap="none" spc="0" normalizeH="0" baseline="0" noProof="1">
                <a:solidFill>
                  <a:srgbClr val="FF0000"/>
                </a:solidFill>
                <a:latin typeface="+mn-lt"/>
                <a:ea typeface="+mn-ea"/>
                <a:cs typeface="+mn-cs"/>
              </a:rPr>
              <a:t>                                           DOES-HALT(SELF-HALT, SELF-HALT)</a:t>
            </a:r>
          </a:p>
          <a:p>
            <a:pPr marL="342900" marR="0" indent="-342900" algn="l" defTabSz="914400" rtl="0" eaLnBrk="0" fontAlgn="base" latinLnBrk="0" hangingPunct="0">
              <a:lnSpc>
                <a:spcPct val="100000"/>
              </a:lnSpc>
              <a:spcBef>
                <a:spcPct val="20000"/>
              </a:spcBef>
              <a:spcAft>
                <a:spcPct val="0"/>
              </a:spcAft>
              <a:buClr>
                <a:schemeClr val="tx2"/>
              </a:buClr>
              <a:buSzPct val="75000"/>
              <a:buFont typeface="Monotype Sorts" pitchFamily="2" charset="2"/>
              <a:buChar char="l"/>
            </a:pPr>
            <a:r>
              <a:rPr kumimoji="0" lang="en-US" altLang="zh-CN" sz="1800" b="0" i="0" u="none" strike="noStrike" kern="0" cap="none" spc="0" normalizeH="0" baseline="0" noProof="1">
                <a:solidFill>
                  <a:srgbClr val="FF0000"/>
                </a:solidFill>
                <a:latin typeface="+mn-lt"/>
                <a:ea typeface="+mn-ea"/>
                <a:cs typeface="+mn-cs"/>
              </a:rPr>
              <a:t>                                     </a:t>
            </a:r>
            <a:endParaRPr kumimoji="0" lang="zh-CN" altLang="en-US" sz="1800" b="0" i="0" u="none" strike="noStrike" kern="0" cap="none" spc="0" normalizeH="0" baseline="0" noProof="1">
              <a:solidFill>
                <a:srgbClr val="FF0000"/>
              </a:solidFill>
              <a:latin typeface="+mn-lt"/>
              <a:ea typeface="+mn-ea"/>
              <a:cs typeface="+mn-cs"/>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29</a:t>
            </a:fld>
            <a:endParaRPr lang="zh-CN" altLang="en-US" sz="1400" b="0" dirty="0">
              <a:latin typeface="Arial" panose="020B0604020202020204" pitchFamily="34" charset="0"/>
              <a:ea typeface="宋体" panose="02010600030101010101" pitchFamily="2" charset="-122"/>
            </a:endParaRPr>
          </a:p>
        </p:txBody>
      </p:sp>
      <p:sp>
        <p:nvSpPr>
          <p:cNvPr id="47106" name="Text Box 2"/>
          <p:cNvSpPr txBox="1"/>
          <p:nvPr/>
        </p:nvSpPr>
        <p:spPr>
          <a:xfrm>
            <a:off x="838200" y="1447800"/>
            <a:ext cx="7315200" cy="1660525"/>
          </a:xfrm>
          <a:prstGeom prst="rect">
            <a:avLst/>
          </a:prstGeom>
          <a:solidFill>
            <a:srgbClr val="CCFFFF"/>
          </a:solidFill>
          <a:ln w="9525">
            <a:noFill/>
          </a:ln>
          <a:effectLst>
            <a:outerShdw dist="107763" dir="2699999" algn="ctr" rotWithShape="0">
              <a:schemeClr val="bg2"/>
            </a:outerShdw>
          </a:effectLst>
        </p:spPr>
        <p:txBody>
          <a:bodyPr anchor="t" anchorCtr="0">
            <a:spAutoFit/>
          </a:bodyPr>
          <a:lstStyle/>
          <a:p>
            <a:pPr marL="457200" indent="-457200">
              <a:buSzTx/>
              <a:buFontTx/>
              <a:buNone/>
            </a:pPr>
            <a:r>
              <a:rPr lang="en-US" altLang="zh-CN" dirty="0">
                <a:latin typeface="Times New Roman" panose="02020603050405020304" pitchFamily="18" charset="0"/>
                <a:ea typeface="宋体" panose="02010600030101010101" pitchFamily="2" charset="-122"/>
              </a:rPr>
              <a:t>Homework (Due on March 25)</a:t>
            </a:r>
          </a:p>
          <a:p>
            <a:pPr marL="457200" indent="-457200" eaLnBrk="0" hangingPunct="0">
              <a:buSzTx/>
              <a:buNone/>
            </a:pPr>
            <a:r>
              <a:rPr lang="en-US" altLang="zh-CN" dirty="0">
                <a:solidFill>
                  <a:srgbClr val="9900FF"/>
                </a:solidFill>
                <a:latin typeface="Times New Roman" panose="02020603050405020304" pitchFamily="18" charset="0"/>
                <a:sym typeface="Symbol" panose="05050102010706020507" pitchFamily="18" charset="2"/>
              </a:rPr>
              <a:t>Sec. 3.1 </a:t>
            </a:r>
            <a:r>
              <a:rPr lang="en-US" altLang="zh-CN" dirty="0">
                <a:latin typeface="Times New Roman" panose="02020603050405020304" pitchFamily="18" charset="0"/>
                <a:sym typeface="Symbol" panose="05050102010706020507" pitchFamily="18" charset="2"/>
              </a:rPr>
              <a:t>2, 4</a:t>
            </a:r>
          </a:p>
          <a:p>
            <a:pPr marL="457200" indent="-457200" eaLnBrk="0" hangingPunct="0">
              <a:buSzTx/>
              <a:buNone/>
            </a:pPr>
            <a:r>
              <a:rPr lang="en-US" altLang="zh-CN" sz="2800" dirty="0">
                <a:solidFill>
                  <a:srgbClr val="FF0000"/>
                </a:solidFill>
                <a:latin typeface="Times New Roman" panose="02020603050405020304" pitchFamily="18" charset="0"/>
              </a:rPr>
              <a:t>8th</a:t>
            </a:r>
            <a:r>
              <a:rPr lang="zh-CN" altLang="en-US"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rPr>
              <a:t>7th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3</a:t>
            </a:fld>
            <a:endParaRPr lang="zh-CN" altLang="en-US" sz="1400" b="0" dirty="0">
              <a:latin typeface="Arial" panose="020B0604020202020204" pitchFamily="34" charset="0"/>
              <a:ea typeface="宋体" panose="02010600030101010101" pitchFamily="2" charset="-122"/>
            </a:endParaRPr>
          </a:p>
        </p:txBody>
      </p:sp>
      <p:sp>
        <p:nvSpPr>
          <p:cNvPr id="64514" name="Text Box 2"/>
          <p:cNvSpPr txBox="1"/>
          <p:nvPr/>
        </p:nvSpPr>
        <p:spPr>
          <a:xfrm>
            <a:off x="838200" y="1447800"/>
            <a:ext cx="7315200" cy="2122805"/>
          </a:xfrm>
          <a:prstGeom prst="rect">
            <a:avLst/>
          </a:prstGeom>
          <a:solidFill>
            <a:srgbClr val="CCFFFF"/>
          </a:solidFill>
          <a:ln w="9525">
            <a:noFill/>
          </a:ln>
          <a:effectLst>
            <a:outerShdw dist="107763" dir="2699999" algn="ctr" rotWithShape="0">
              <a:schemeClr val="bg2"/>
            </a:outerShdw>
          </a:effectLst>
        </p:spPr>
        <p:txBody>
          <a:bodyPr anchor="t" anchorCtr="0">
            <a:spAutoFit/>
          </a:bodyPr>
          <a:lstStyle/>
          <a:p>
            <a:pPr marL="457200" indent="-457200">
              <a:buFontTx/>
              <a:buNone/>
            </a:pPr>
            <a:r>
              <a:rPr lang="en-US" altLang="zh-CN" dirty="0">
                <a:latin typeface="Times New Roman" panose="02020603050405020304" pitchFamily="18" charset="0"/>
                <a:ea typeface="宋体" panose="02010600030101010101" pitchFamily="2" charset="-122"/>
              </a:rPr>
              <a:t>Homework (Due on March25)</a:t>
            </a:r>
          </a:p>
          <a:p>
            <a:pPr marL="457200" indent="-457200" eaLnBrk="0" hangingPunct="0">
              <a:buNone/>
            </a:pPr>
            <a:r>
              <a:rPr lang="en-US" altLang="zh-CN" dirty="0">
                <a:solidFill>
                  <a:srgbClr val="9900FF"/>
                </a:solidFill>
                <a:latin typeface="Times New Roman" panose="02020603050405020304" pitchFamily="18" charset="0"/>
              </a:rPr>
              <a:t>Sec. 3.2 </a:t>
            </a:r>
            <a:r>
              <a:rPr lang="en-US" altLang="zh-CN" dirty="0">
                <a:latin typeface="Times New Roman" panose="02020603050405020304" pitchFamily="18" charset="0"/>
              </a:rPr>
              <a:t>8(c), 26(a), 54, 56</a:t>
            </a:r>
          </a:p>
          <a:p>
            <a:pPr marL="457200" indent="-457200" eaLnBrk="0" hangingPunct="0">
              <a:buNone/>
            </a:pPr>
            <a:endParaRPr lang="en-US" altLang="zh-CN" dirty="0">
              <a:solidFill>
                <a:srgbClr val="9900FF"/>
              </a:solidFill>
              <a:latin typeface="Times New Roman" panose="02020603050405020304" pitchFamily="18" charset="0"/>
            </a:endParaRPr>
          </a:p>
          <a:p>
            <a:pPr marL="457200" indent="-457200" eaLnBrk="0" hangingPunct="0">
              <a:buNone/>
            </a:pPr>
            <a:r>
              <a:rPr lang="en-US" altLang="zh-CN" dirty="0">
                <a:solidFill>
                  <a:srgbClr val="FF0000"/>
                </a:solidFill>
                <a:latin typeface="Times New Roman" panose="02020603050405020304" pitchFamily="18" charset="0"/>
              </a:rPr>
              <a:t>7th, 8th</a:t>
            </a:r>
          </a:p>
        </p:txBody>
      </p:sp>
    </p:spTree>
    <p:extLst>
      <p:ext uri="{BB962C8B-B14F-4D97-AF65-F5344CB8AC3E}">
        <p14:creationId xmlns:p14="http://schemas.microsoft.com/office/powerpoint/2010/main" val="1856613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30</a:t>
            </a:fld>
            <a:endParaRPr lang="zh-CN" altLang="en-US" sz="1400" b="0" dirty="0">
              <a:latin typeface="Arial" panose="020B0604020202020204" pitchFamily="34" charset="0"/>
              <a:ea typeface="宋体" panose="02010600030101010101" pitchFamily="2" charset="-122"/>
            </a:endParaRPr>
          </a:p>
        </p:txBody>
      </p:sp>
      <p:sp>
        <p:nvSpPr>
          <p:cNvPr id="1612802" name="Text Box 2"/>
          <p:cNvSpPr txBox="1">
            <a:spLocks noChangeArrowheads="1"/>
          </p:cNvSpPr>
          <p:nvPr/>
        </p:nvSpPr>
        <p:spPr bwMode="auto">
          <a:xfrm>
            <a:off x="381000" y="1222375"/>
            <a:ext cx="8305800" cy="461963"/>
          </a:xfrm>
          <a:prstGeom prst="rect">
            <a:avLst/>
          </a:prstGeom>
          <a:noFill/>
          <a:ln w="9525">
            <a:noFill/>
            <a:miter lim="800000"/>
          </a:ln>
          <a:effectLst/>
        </p:spPr>
        <p:txBody>
          <a:bodyPr>
            <a:spAutoFit/>
          </a:bodyPr>
          <a:lstStyle/>
          <a:p>
            <a:pPr marR="0" algn="ctr" defTabSz="914400">
              <a:spcBef>
                <a:spcPct val="30000"/>
              </a:spcBef>
              <a:buClrTx/>
              <a:buSzTx/>
              <a:buFontTx/>
              <a:buNone/>
              <a:defRPr/>
            </a:pPr>
            <a:r>
              <a:rPr kumimoji="1" lang="en-US" altLang="zh-CN"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CHAPTER  3 Algorithms</a:t>
            </a: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5363" name="Rectangle 3"/>
          <p:cNvSpPr/>
          <p:nvPr/>
        </p:nvSpPr>
        <p:spPr>
          <a:xfrm>
            <a:off x="8382000" y="6400800"/>
            <a:ext cx="609600" cy="457200"/>
          </a:xfrm>
          <a:prstGeom prst="rect">
            <a:avLst/>
          </a:prstGeom>
          <a:noFill/>
          <a:ln w="9525">
            <a:noFill/>
          </a:ln>
        </p:spPr>
        <p:txBody>
          <a:bodyPr wrap="none" lIns="92075" tIns="46038" rIns="92075" bIns="46038" anchor="ctr" anchorCtr="0"/>
          <a:lstStyle/>
          <a:p>
            <a:pPr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30</a:t>
            </a:fld>
            <a:endParaRPr lang="zh-CN" altLang="en-US" sz="1400" b="0" dirty="0">
              <a:latin typeface="Arial" panose="020B0604020202020204" pitchFamily="34" charset="0"/>
              <a:ea typeface="宋体" panose="02010600030101010101" pitchFamily="2" charset="-122"/>
            </a:endParaRPr>
          </a:p>
        </p:txBody>
      </p:sp>
      <p:sp>
        <p:nvSpPr>
          <p:cNvPr id="1612804" name="Text Box 4"/>
          <p:cNvSpPr txBox="1">
            <a:spLocks noChangeArrowheads="1"/>
          </p:cNvSpPr>
          <p:nvPr/>
        </p:nvSpPr>
        <p:spPr bwMode="auto">
          <a:xfrm>
            <a:off x="990600" y="2133600"/>
            <a:ext cx="7315200" cy="1790700"/>
          </a:xfrm>
          <a:prstGeom prst="rect">
            <a:avLst/>
          </a:prstGeom>
          <a:noFill/>
          <a:ln w="9525">
            <a:noFill/>
            <a:miter lim="800000"/>
          </a:ln>
          <a:effectLst/>
        </p:spPr>
        <p:txBody>
          <a:bodyPr>
            <a:spAutoFit/>
          </a:bodyPr>
          <a:lstStyle/>
          <a:p>
            <a:pPr marR="0" defTabSz="914400">
              <a:spcBef>
                <a:spcPct val="80000"/>
              </a:spcBef>
              <a:buClrTx/>
              <a:buSzTx/>
              <a:buFontTx/>
              <a:buNone/>
              <a:defRPr/>
            </a:pPr>
            <a:r>
              <a:rPr kumimoji="1" lang="en-US" altLang="zh-CN" kern="1200" cap="none" spc="0" normalizeH="0" baseline="0" noProof="0" dirty="0">
                <a:solidFill>
                  <a:srgbClr val="EAEAEA"/>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3.1 Algorithms </a:t>
            </a:r>
          </a:p>
          <a:p>
            <a:pPr marR="0" defTabSz="914400">
              <a:spcBef>
                <a:spcPct val="80000"/>
              </a:spcBef>
              <a:buClrTx/>
              <a:buSzTx/>
              <a:buFontTx/>
              <a:buNone/>
              <a:defRPr/>
            </a:pPr>
            <a:r>
              <a:rPr kumimoji="1" lang="en-US" altLang="zh-CN"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3.2 The Growth of Functions</a:t>
            </a:r>
          </a:p>
          <a:p>
            <a:pPr marR="0" defTabSz="914400">
              <a:spcBef>
                <a:spcPct val="80000"/>
              </a:spcBef>
              <a:buClrTx/>
              <a:buSzTx/>
              <a:buFontTx/>
              <a:buNone/>
              <a:defRPr/>
            </a:pPr>
            <a:r>
              <a:rPr kumimoji="1" lang="en-US" altLang="zh-CN" kern="1200" cap="none" spc="0" normalizeH="0" baseline="0" noProof="0" dirty="0">
                <a:solidFill>
                  <a:srgbClr val="EAEAEA"/>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3.3 Complexity  of Algorithms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31</a:t>
            </a:fld>
            <a:endParaRPr lang="zh-CN" altLang="en-US" sz="1400" b="0" dirty="0">
              <a:latin typeface="Arial" panose="020B0604020202020204" pitchFamily="34" charset="0"/>
              <a:ea typeface="宋体" panose="02010600030101010101" pitchFamily="2" charset="-122"/>
            </a:endParaRPr>
          </a:p>
        </p:txBody>
      </p:sp>
      <p:sp>
        <p:nvSpPr>
          <p:cNvPr id="1600514" name="Rectangle 2"/>
          <p:cNvSpPr>
            <a:spLocks noGrp="1" noChangeArrowheads="1"/>
          </p:cNvSpPr>
          <p:nvPr>
            <p:ph type="title"/>
          </p:nvPr>
        </p:nvSpPr>
        <p:spPr bwMode="auto">
          <a:xfrm>
            <a:off x="395288" y="760413"/>
            <a:ext cx="8229600" cy="652463"/>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0" cap="none" spc="0" normalizeH="0" baseline="0" noProof="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Big-Theta</a:t>
            </a:r>
          </a:p>
        </p:txBody>
      </p:sp>
      <p:sp>
        <p:nvSpPr>
          <p:cNvPr id="1600515" name="Rectangle 3"/>
          <p:cNvSpPr/>
          <p:nvPr/>
        </p:nvSpPr>
        <p:spPr>
          <a:xfrm>
            <a:off x="611188" y="1628775"/>
            <a:ext cx="8001000" cy="3689350"/>
          </a:xfrm>
          <a:prstGeom prst="rect">
            <a:avLst/>
          </a:prstGeom>
          <a:noFill/>
          <a:ln w="12700">
            <a:noFill/>
          </a:ln>
        </p:spPr>
        <p:txBody>
          <a:bodyPr lIns="90488" tIns="44450" rIns="90488" bIns="44450" anchor="t" anchorCtr="0"/>
          <a:lstStyle/>
          <a:p>
            <a:pPr marL="342900" indent="-342900" eaLnBrk="0" hangingPunct="0">
              <a:lnSpc>
                <a:spcPct val="130000"/>
              </a:lnSpc>
              <a:buClr>
                <a:schemeClr val="tx1"/>
              </a:buClr>
              <a:buFont typeface="Wingdings" panose="05000000000000000000" pitchFamily="2" charset="2"/>
              <a:buChar char="p"/>
            </a:pP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only provides </a:t>
            </a:r>
            <a:r>
              <a:rPr lang="en-US" altLang="zh-CN" dirty="0">
                <a:solidFill>
                  <a:srgbClr val="FF6600"/>
                </a:solidFill>
                <a:latin typeface="Times New Roman" panose="02020603050405020304" pitchFamily="18" charset="0"/>
                <a:ea typeface="宋体" panose="02010600030101010101" pitchFamily="2" charset="-122"/>
              </a:rPr>
              <a:t>an upper bound</a:t>
            </a:r>
            <a:r>
              <a:rPr lang="en-US" altLang="zh-CN" dirty="0">
                <a:latin typeface="Times New Roman" panose="02020603050405020304" pitchFamily="18" charset="0"/>
                <a:ea typeface="宋体" panose="02010600030101010101" pitchFamily="2" charset="-122"/>
              </a:rPr>
              <a:t> in terms of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for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p>
          <a:p>
            <a:pPr marL="342900" indent="-342900" eaLnBrk="0" hangingPunct="0">
              <a:lnSpc>
                <a:spcPct val="130000"/>
              </a:lnSpc>
              <a:buClr>
                <a:schemeClr val="tx1"/>
              </a:buClr>
              <a:buFont typeface="Wingdings" panose="05000000000000000000" pitchFamily="2" charset="2"/>
              <a:buChar char="p"/>
            </a:pP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only provides </a:t>
            </a:r>
            <a:r>
              <a:rPr lang="en-US" altLang="zh-CN" dirty="0">
                <a:solidFill>
                  <a:srgbClr val="FF6600"/>
                </a:solidFill>
                <a:latin typeface="Times New Roman" panose="02020603050405020304" pitchFamily="18" charset="0"/>
                <a:ea typeface="宋体" panose="02010600030101010101" pitchFamily="2" charset="-122"/>
              </a:rPr>
              <a:t>a lower bound</a:t>
            </a:r>
            <a:r>
              <a:rPr lang="en-US" altLang="zh-CN" dirty="0">
                <a:latin typeface="Times New Roman" panose="02020603050405020304" pitchFamily="18" charset="0"/>
                <a:ea typeface="宋体" panose="02010600030101010101" pitchFamily="2" charset="-122"/>
              </a:rPr>
              <a:t> in terms of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for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p>
          <a:p>
            <a:pPr marL="342900" indent="-342900" eaLnBrk="0" hangingPunct="0">
              <a:lnSpc>
                <a:spcPct val="130000"/>
              </a:lnSpc>
              <a:buClr>
                <a:schemeClr val="tx1"/>
              </a:buClr>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rPr>
              <a:t>Big-Theta provides both </a:t>
            </a:r>
            <a:r>
              <a:rPr lang="en-US" altLang="zh-CN" dirty="0">
                <a:solidFill>
                  <a:srgbClr val="FF6600"/>
                </a:solidFill>
                <a:latin typeface="Times New Roman" panose="02020603050405020304" pitchFamily="18" charset="0"/>
                <a:ea typeface="宋体" panose="02010600030101010101" pitchFamily="2" charset="-122"/>
              </a:rPr>
              <a:t>an upper bound and a lower bound</a:t>
            </a:r>
            <a:r>
              <a:rPr lang="en-US" altLang="zh-CN" dirty="0">
                <a:latin typeface="Times New Roman" panose="02020603050405020304" pitchFamily="18" charset="0"/>
                <a:ea typeface="宋体" panose="02010600030101010101" pitchFamily="2" charset="-122"/>
              </a:rPr>
              <a:t> for a function in terms of a reference function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p>
        </p:txBody>
      </p:sp>
      <p:sp>
        <p:nvSpPr>
          <p:cNvPr id="56324"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0515">
                                            <p:txEl>
                                              <p:pRg st="0" end="0"/>
                                            </p:txEl>
                                          </p:spTgt>
                                        </p:tgtEl>
                                        <p:attrNameLst>
                                          <p:attrName>style.visibility</p:attrName>
                                        </p:attrNameLst>
                                      </p:cBhvr>
                                      <p:to>
                                        <p:strVal val="visible"/>
                                      </p:to>
                                    </p:set>
                                    <p:anim calcmode="lin" valueType="num">
                                      <p:cBhvr additive="base">
                                        <p:cTn id="7" dur="500" fill="hold"/>
                                        <p:tgtEl>
                                          <p:spTgt spid="1600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0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0515">
                                            <p:txEl>
                                              <p:pRg st="1" end="1"/>
                                            </p:txEl>
                                          </p:spTgt>
                                        </p:tgtEl>
                                        <p:attrNameLst>
                                          <p:attrName>style.visibility</p:attrName>
                                        </p:attrNameLst>
                                      </p:cBhvr>
                                      <p:to>
                                        <p:strVal val="visible"/>
                                      </p:to>
                                    </p:set>
                                    <p:anim calcmode="lin" valueType="num">
                                      <p:cBhvr additive="base">
                                        <p:cTn id="13" dur="500" fill="hold"/>
                                        <p:tgtEl>
                                          <p:spTgt spid="1600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0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0515">
                                            <p:txEl>
                                              <p:pRg st="2" end="2"/>
                                            </p:txEl>
                                          </p:spTgt>
                                        </p:tgtEl>
                                        <p:attrNameLst>
                                          <p:attrName>style.visibility</p:attrName>
                                        </p:attrNameLst>
                                      </p:cBhvr>
                                      <p:to>
                                        <p:strVal val="visible"/>
                                      </p:to>
                                    </p:set>
                                    <p:anim calcmode="lin" valueType="num">
                                      <p:cBhvr additive="base">
                                        <p:cTn id="19" dur="500" fill="hold"/>
                                        <p:tgtEl>
                                          <p:spTgt spid="1600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05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32</a:t>
            </a:fld>
            <a:endParaRPr lang="zh-CN" altLang="en-US" sz="1400" b="0" dirty="0">
              <a:latin typeface="Arial" panose="020B0604020202020204" pitchFamily="34" charset="0"/>
              <a:ea typeface="宋体" panose="02010600030101010101" pitchFamily="2" charset="-122"/>
            </a:endParaRPr>
          </a:p>
        </p:txBody>
      </p:sp>
      <p:sp>
        <p:nvSpPr>
          <p:cNvPr id="1567746" name="Rectangle 2"/>
          <p:cNvSpPr>
            <a:spLocks noGrp="1" noChangeArrowheads="1"/>
          </p:cNvSpPr>
          <p:nvPr>
            <p:ph type="title"/>
          </p:nvPr>
        </p:nvSpPr>
        <p:spPr bwMode="auto">
          <a:xfrm>
            <a:off x="457200" y="701675"/>
            <a:ext cx="8229600" cy="7112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Asymptotic Running Time</a:t>
            </a:r>
          </a:p>
        </p:txBody>
      </p:sp>
      <p:sp>
        <p:nvSpPr>
          <p:cNvPr id="1567747" name="Rectangle 3"/>
          <p:cNvSpPr>
            <a:spLocks noGrp="1"/>
          </p:cNvSpPr>
          <p:nvPr>
            <p:ph idx="1"/>
          </p:nvPr>
        </p:nvSpPr>
        <p:spPr>
          <a:noFill/>
          <a:ln>
            <a:noFill/>
          </a:ln>
        </p:spPr>
        <p:txBody>
          <a:bodyPr anchor="t" anchorCtr="0"/>
          <a:lstStyle/>
          <a:p>
            <a:pPr>
              <a:spcBef>
                <a:spcPct val="50000"/>
              </a:spcBef>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 rough measurement of the running  time of an algorithm based on the </a:t>
            </a:r>
            <a:r>
              <a:rPr lang="en-US" altLang="zh-CN" sz="2400" b="1" i="1" dirty="0">
                <a:solidFill>
                  <a:srgbClr val="009900"/>
                </a:solidFill>
                <a:latin typeface="Times New Roman" panose="02020603050405020304" pitchFamily="18" charset="0"/>
                <a:ea typeface="宋体" panose="02010600030101010101" pitchFamily="2" charset="-122"/>
              </a:rPr>
              <a:t>input size</a:t>
            </a:r>
          </a:p>
          <a:p>
            <a:pPr lvl="1">
              <a:spcBef>
                <a:spcPct val="50000"/>
              </a:spcBef>
            </a:pPr>
            <a:r>
              <a:rPr lang="en-US" altLang="zh-CN" sz="2400" b="1" dirty="0">
                <a:latin typeface="Times New Roman" panose="02020603050405020304" pitchFamily="18" charset="0"/>
                <a:ea typeface="宋体" panose="02010600030101010101" pitchFamily="2" charset="-122"/>
              </a:rPr>
              <a:t>Gives you the relative rate of growth but not specific time of execution</a:t>
            </a:r>
          </a:p>
          <a:p>
            <a:pPr lvl="1">
              <a:spcBef>
                <a:spcPct val="50000"/>
              </a:spcBef>
            </a:pPr>
            <a:r>
              <a:rPr lang="en-US" altLang="zh-CN" sz="2400" b="1" dirty="0">
                <a:latin typeface="Times New Roman" panose="02020603050405020304" pitchFamily="18" charset="0"/>
                <a:ea typeface="宋体" panose="02010600030101010101" pitchFamily="2" charset="-122"/>
              </a:rPr>
              <a:t>Allows for comparison of algorithms without implementation</a:t>
            </a:r>
          </a:p>
          <a:p>
            <a:pPr lvl="1">
              <a:spcBef>
                <a:spcPct val="50000"/>
              </a:spcBef>
            </a:pPr>
            <a:r>
              <a:rPr lang="en-US" altLang="zh-CN" sz="2400" b="1" dirty="0">
                <a:latin typeface="Times New Roman" panose="02020603050405020304" pitchFamily="18" charset="0"/>
                <a:ea typeface="宋体" panose="02010600030101010101" pitchFamily="2" charset="-122"/>
              </a:rPr>
              <a:t>Not hardware specific</a:t>
            </a:r>
          </a:p>
        </p:txBody>
      </p:sp>
      <p:sp>
        <p:nvSpPr>
          <p:cNvPr id="17412"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67747">
                                            <p:txEl>
                                              <p:pRg st="0" end="0"/>
                                            </p:txEl>
                                          </p:spTgt>
                                        </p:tgtEl>
                                        <p:attrNameLst>
                                          <p:attrName>style.visibility</p:attrName>
                                        </p:attrNameLst>
                                      </p:cBhvr>
                                      <p:to>
                                        <p:strVal val="visible"/>
                                      </p:to>
                                    </p:set>
                                    <p:animEffect transition="in" filter="strips(downRight)">
                                      <p:cBhvr>
                                        <p:cTn id="7" dur="500"/>
                                        <p:tgtEl>
                                          <p:spTgt spid="1567747">
                                            <p:txEl>
                                              <p:pRg st="0" end="0"/>
                                            </p:txEl>
                                          </p:spTgt>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567747">
                                            <p:txEl>
                                              <p:pRg st="1" end="1"/>
                                            </p:txEl>
                                          </p:spTgt>
                                        </p:tgtEl>
                                        <p:attrNameLst>
                                          <p:attrName>style.visibility</p:attrName>
                                        </p:attrNameLst>
                                      </p:cBhvr>
                                      <p:to>
                                        <p:strVal val="visible"/>
                                      </p:to>
                                    </p:set>
                                    <p:animEffect transition="in" filter="strips(downRight)">
                                      <p:cBhvr>
                                        <p:cTn id="11" dur="500"/>
                                        <p:tgtEl>
                                          <p:spTgt spid="1567747">
                                            <p:txEl>
                                              <p:pRg st="1" end="1"/>
                                            </p:txEl>
                                          </p:spTgt>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567747">
                                            <p:txEl>
                                              <p:pRg st="2" end="2"/>
                                            </p:txEl>
                                          </p:spTgt>
                                        </p:tgtEl>
                                        <p:attrNameLst>
                                          <p:attrName>style.visibility</p:attrName>
                                        </p:attrNameLst>
                                      </p:cBhvr>
                                      <p:to>
                                        <p:strVal val="visible"/>
                                      </p:to>
                                    </p:set>
                                    <p:animEffect transition="in" filter="strips(downRight)">
                                      <p:cBhvr>
                                        <p:cTn id="15" dur="500"/>
                                        <p:tgtEl>
                                          <p:spTgt spid="1567747">
                                            <p:txEl>
                                              <p:pRg st="2" end="2"/>
                                            </p:txEl>
                                          </p:spTgt>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1567747">
                                            <p:txEl>
                                              <p:pRg st="3" end="3"/>
                                            </p:txEl>
                                          </p:spTgt>
                                        </p:tgtEl>
                                        <p:attrNameLst>
                                          <p:attrName>style.visibility</p:attrName>
                                        </p:attrNameLst>
                                      </p:cBhvr>
                                      <p:to>
                                        <p:strVal val="visible"/>
                                      </p:to>
                                    </p:set>
                                    <p:animEffect transition="in" filter="strips(downRight)">
                                      <p:cBhvr>
                                        <p:cTn id="19" dur="500"/>
                                        <p:tgtEl>
                                          <p:spTgt spid="1567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74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33</a:t>
            </a:fld>
            <a:endParaRPr lang="zh-CN" altLang="en-US" sz="1400" b="0" dirty="0">
              <a:latin typeface="Arial" panose="020B0604020202020204" pitchFamily="34" charset="0"/>
              <a:ea typeface="宋体" panose="02010600030101010101" pitchFamily="2" charset="-122"/>
            </a:endParaRPr>
          </a:p>
        </p:txBody>
      </p:sp>
      <p:sp>
        <p:nvSpPr>
          <p:cNvPr id="1571842" name="Rectangle 2"/>
          <p:cNvSpPr>
            <a:spLocks noGrp="1" noChangeArrowheads="1"/>
          </p:cNvSpPr>
          <p:nvPr>
            <p:ph type="title"/>
          </p:nvPr>
        </p:nvSpPr>
        <p:spPr bwMode="auto">
          <a:xfrm>
            <a:off x="250825" y="706438"/>
            <a:ext cx="8229600" cy="777875"/>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Asymptotic Running Time</a:t>
            </a:r>
          </a:p>
        </p:txBody>
      </p:sp>
      <p:sp>
        <p:nvSpPr>
          <p:cNvPr id="19459" name="Rectangle 3"/>
          <p:cNvSpPr>
            <a:spLocks noGrp="1"/>
          </p:cNvSpPr>
          <p:nvPr>
            <p:ph idx="1"/>
          </p:nvPr>
        </p:nvSpPr>
        <p:spPr>
          <a:noFill/>
          <a:ln>
            <a:noFill/>
          </a:ln>
        </p:spPr>
        <p:txBody>
          <a:bodyPr anchor="t" anchorCtr="0"/>
          <a:lstStyle/>
          <a:p>
            <a:pPr>
              <a:spcBef>
                <a:spcPct val="50000"/>
              </a:spcBef>
              <a:buClr>
                <a:schemeClr val="tx1"/>
              </a:buClr>
              <a:buFont typeface="Wingdings" panose="05000000000000000000" pitchFamily="2" charset="2"/>
              <a:buChar char="l"/>
            </a:pPr>
            <a:r>
              <a:rPr lang="en-US" altLang="zh-CN" sz="2400" b="1" dirty="0">
                <a:solidFill>
                  <a:srgbClr val="3366FF"/>
                </a:solidFill>
                <a:latin typeface="Times New Roman" panose="02020603050405020304" pitchFamily="18" charset="0"/>
                <a:ea typeface="宋体" panose="02010600030101010101" pitchFamily="2" charset="-122"/>
              </a:rPr>
              <a:t>Asymptotic running time: </a:t>
            </a:r>
            <a:r>
              <a:rPr lang="en-US" altLang="zh-CN" sz="2400" b="1" dirty="0">
                <a:latin typeface="Times New Roman" panose="02020603050405020304" pitchFamily="18" charset="0"/>
                <a:ea typeface="宋体" panose="02010600030101010101" pitchFamily="2" charset="-122"/>
              </a:rPr>
              <a:t>the number of operations used by the algorithm as the input size approaches infinity</a:t>
            </a:r>
            <a:endParaRPr lang="en-US" altLang="zh-CN" sz="2400" b="1" dirty="0">
              <a:solidFill>
                <a:srgbClr val="3366FF"/>
              </a:solidFill>
              <a:latin typeface="Times New Roman" panose="02020603050405020304" pitchFamily="18" charset="0"/>
              <a:ea typeface="宋体" panose="02010600030101010101" pitchFamily="2" charset="-122"/>
            </a:endParaRPr>
          </a:p>
          <a:p>
            <a:pPr>
              <a:spcBef>
                <a:spcPct val="50000"/>
              </a:spcBef>
              <a:buClr>
                <a:schemeClr val="tx1"/>
              </a:buClr>
              <a:buFont typeface="Wingdings" panose="05000000000000000000" pitchFamily="2" charset="2"/>
              <a:buChar char="l"/>
            </a:pP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Input size</a:t>
            </a:r>
            <a:r>
              <a:rPr lang="en-US" altLang="zh-CN" sz="2400" b="1" dirty="0">
                <a:latin typeface="Times New Roman" panose="02020603050405020304" pitchFamily="18" charset="0"/>
                <a:ea typeface="宋体" panose="02010600030101010101" pitchFamily="2" charset="-122"/>
              </a:rPr>
              <a:t>” depends on the problem being analyzed</a:t>
            </a:r>
          </a:p>
          <a:p>
            <a:pPr lvl="1">
              <a:spcBef>
                <a:spcPct val="50000"/>
              </a:spcBef>
              <a:buClr>
                <a:schemeClr val="tx1"/>
              </a:buClr>
              <a:buFont typeface="Wingdings" panose="05000000000000000000" pitchFamily="2" charset="2"/>
              <a:buChar char="l"/>
            </a:pPr>
            <a:r>
              <a:rPr lang="en-US" altLang="zh-CN" sz="2400" b="1" dirty="0">
                <a:latin typeface="Times New Roman" panose="02020603050405020304" pitchFamily="18" charset="0"/>
                <a:ea typeface="宋体" panose="02010600030101010101" pitchFamily="2" charset="-122"/>
              </a:rPr>
              <a:t>The number of items in the input is often used</a:t>
            </a:r>
          </a:p>
          <a:p>
            <a:pPr lvl="1">
              <a:spcBef>
                <a:spcPct val="50000"/>
              </a:spcBef>
              <a:buNone/>
            </a:pPr>
            <a:r>
              <a:rPr lang="en-US" altLang="zh-CN" sz="24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 Number of items in a searching algorithm</a:t>
            </a:r>
            <a:endParaRPr lang="en-US" altLang="zh-CN" sz="2400" b="1" dirty="0">
              <a:latin typeface="Times New Roman" panose="02020603050405020304" pitchFamily="18" charset="0"/>
              <a:ea typeface="宋体" panose="02010600030101010101" pitchFamily="2" charset="-122"/>
            </a:endParaRPr>
          </a:p>
          <a:p>
            <a:pPr lvl="1">
              <a:spcBef>
                <a:spcPct val="50000"/>
              </a:spcBef>
              <a:buClr>
                <a:schemeClr val="tx1"/>
              </a:buClr>
              <a:buFont typeface="Wingdings" panose="05000000000000000000" pitchFamily="2" charset="2"/>
              <a:buChar char="l"/>
            </a:pPr>
            <a:r>
              <a:rPr lang="en-US" altLang="zh-CN" sz="2400" b="1" dirty="0">
                <a:latin typeface="Times New Roman" panose="02020603050405020304" pitchFamily="18" charset="0"/>
                <a:ea typeface="宋体" panose="02010600030101010101" pitchFamily="2" charset="-122"/>
              </a:rPr>
              <a:t>May use more than one parameter</a:t>
            </a:r>
          </a:p>
          <a:p>
            <a:pPr lvl="1">
              <a:spcBef>
                <a:spcPct val="50000"/>
              </a:spcBef>
              <a:buNone/>
            </a:pPr>
            <a:r>
              <a:rPr lang="en-US" altLang="zh-CN" sz="24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 Number of edges and vertices in a graph</a:t>
            </a:r>
            <a:endParaRPr lang="en-US" altLang="zh-CN" sz="2400" b="1" dirty="0">
              <a:latin typeface="Times New Roman" panose="02020603050405020304" pitchFamily="18" charset="0"/>
              <a:ea typeface="宋体" panose="02010600030101010101" pitchFamily="2" charset="-122"/>
            </a:endParaRPr>
          </a:p>
          <a:p>
            <a:pPr>
              <a:spcBef>
                <a:spcPct val="50000"/>
              </a:spcBef>
              <a:buClr>
                <a:schemeClr val="tx1"/>
              </a:buClr>
              <a:buFont typeface="Wingdings" panose="05000000000000000000" pitchFamily="2" charset="2"/>
              <a:buChar char="l"/>
            </a:pPr>
            <a:endParaRPr lang="en-US" altLang="zh-CN" sz="2400" b="1" dirty="0">
              <a:latin typeface="Times New Roman" panose="02020603050405020304" pitchFamily="18" charset="0"/>
              <a:ea typeface="宋体" panose="02010600030101010101" pitchFamily="2" charset="-122"/>
            </a:endParaRPr>
          </a:p>
        </p:txBody>
      </p:sp>
      <p:sp>
        <p:nvSpPr>
          <p:cNvPr id="19460"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p:cNvSpPr>
            <a:spLocks noGrp="1"/>
          </p:cNvSpPr>
          <p:nvPr>
            <p:ph type="sldNum" sz="quarter" idx="10"/>
          </p:nvPr>
        </p:nvSpPr>
        <p:spPr>
          <a:xfrm>
            <a:off x="3348038" y="6092825"/>
            <a:ext cx="1905000" cy="457200"/>
          </a:xfrm>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ctr" eaLnBrk="0" hangingPunct="0">
              <a:spcBef>
                <a:spcPct val="0"/>
              </a:spcBef>
              <a:buSzTx/>
              <a:buFontTx/>
              <a:buNone/>
            </a:pPr>
            <a:fld id="{9A0DB2DC-4C9A-4742-B13C-FB6460FD3503}" type="slidenum">
              <a:rPr lang="zh-CN" altLang="en-CA" sz="1400" b="0" dirty="0">
                <a:latin typeface="Arial" panose="020B0604020202020204" pitchFamily="34" charset="0"/>
                <a:ea typeface="宋体" panose="02010600030101010101" pitchFamily="2" charset="-122"/>
              </a:rPr>
              <a:t>34</a:t>
            </a:fld>
            <a:endParaRPr lang="zh-CN" altLang="en-CA" sz="1400" b="0" dirty="0">
              <a:latin typeface="Arial" panose="020B0604020202020204" pitchFamily="34" charset="0"/>
              <a:ea typeface="宋体" panose="02010600030101010101" pitchFamily="2" charset="-122"/>
            </a:endParaRPr>
          </a:p>
        </p:txBody>
      </p:sp>
      <p:sp>
        <p:nvSpPr>
          <p:cNvPr id="253954" name="Rectangle 2"/>
          <p:cNvSpPr>
            <a:spLocks noGrp="1" noChangeArrowheads="1"/>
          </p:cNvSpPr>
          <p:nvPr>
            <p:ph type="title"/>
          </p:nvPr>
        </p:nvSpPr>
        <p:spPr>
          <a:xfrm>
            <a:off x="457200" y="571500"/>
            <a:ext cx="8229600" cy="1143000"/>
          </a:xfrm>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TW"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Growth of Functions- Motivation</a:t>
            </a:r>
          </a:p>
        </p:txBody>
      </p:sp>
      <p:sp>
        <p:nvSpPr>
          <p:cNvPr id="21507" name="Rectangle 3"/>
          <p:cNvSpPr>
            <a:spLocks noGrp="1"/>
          </p:cNvSpPr>
          <p:nvPr>
            <p:ph idx="1"/>
          </p:nvPr>
        </p:nvSpPr>
        <p:spPr>
          <a:xfrm>
            <a:off x="609600" y="1524000"/>
            <a:ext cx="7772400" cy="4267200"/>
          </a:xfrm>
          <a:noFill/>
          <a:ln>
            <a:noFill/>
          </a:ln>
        </p:spPr>
        <p:txBody>
          <a:bodyPr anchor="t" anchorCtr="0"/>
          <a:lstStyle/>
          <a:p>
            <a:pPr eaLnBrk="1" hangingPunct="1">
              <a:lnSpc>
                <a:spcPts val="2400"/>
              </a:lnSpc>
              <a:spcBef>
                <a:spcPts val="1800"/>
              </a:spcBef>
              <a:buFontTx/>
              <a:buNone/>
            </a:pPr>
            <a:r>
              <a:rPr lang="en-US" altLang="zh-TW" sz="2400" b="1" dirty="0">
                <a:latin typeface="Times New Roman" panose="02020603050405020304" pitchFamily="18" charset="0"/>
                <a:ea typeface="PMingLiU" pitchFamily="18" charset="-120"/>
              </a:rPr>
              <a:t>Suppose you are designing a web site to process user data (</a:t>
            </a:r>
            <a:r>
              <a:rPr lang="en-US" altLang="zh-TW" sz="2400" b="1" i="1" dirty="0">
                <a:latin typeface="Times New Roman" panose="02020603050405020304" pitchFamily="18" charset="0"/>
                <a:ea typeface="PMingLiU" pitchFamily="18" charset="-120"/>
              </a:rPr>
              <a:t>e.g.</a:t>
            </a:r>
            <a:r>
              <a:rPr lang="en-US" altLang="zh-TW" sz="2400" b="1" dirty="0">
                <a:latin typeface="Times New Roman" panose="02020603050405020304" pitchFamily="18" charset="0"/>
                <a:ea typeface="PMingLiU" pitchFamily="18" charset="-120"/>
              </a:rPr>
              <a:t>, financial records).</a:t>
            </a:r>
          </a:p>
          <a:p>
            <a:pPr eaLnBrk="1" hangingPunct="1">
              <a:lnSpc>
                <a:spcPts val="2400"/>
              </a:lnSpc>
              <a:spcBef>
                <a:spcPts val="1800"/>
              </a:spcBef>
              <a:buFontTx/>
              <a:buNone/>
            </a:pPr>
            <a:r>
              <a:rPr lang="en-US" altLang="zh-TW" sz="2400" b="1" dirty="0">
                <a:latin typeface="Times New Roman" panose="02020603050405020304" pitchFamily="18" charset="0"/>
                <a:ea typeface="PMingLiU" pitchFamily="18" charset="-120"/>
              </a:rPr>
              <a:t>Suppose algorithm A takes </a:t>
            </a:r>
            <a:r>
              <a:rPr lang="en-US" altLang="zh-TW" sz="2400" b="1" i="1" dirty="0">
                <a:solidFill>
                  <a:srgbClr val="FF0000"/>
                </a:solidFill>
                <a:latin typeface="Times New Roman" panose="02020603050405020304" pitchFamily="18" charset="0"/>
                <a:ea typeface="PMingLiU" pitchFamily="18" charset="-120"/>
              </a:rPr>
              <a:t>f</a:t>
            </a:r>
            <a:r>
              <a:rPr lang="en-US" altLang="zh-TW" sz="2400" b="1" baseline="-25000" dirty="0">
                <a:solidFill>
                  <a:srgbClr val="FF0000"/>
                </a:solidFill>
                <a:latin typeface="Times New Roman" panose="02020603050405020304" pitchFamily="18" charset="0"/>
                <a:ea typeface="PMingLiU" pitchFamily="18" charset="-120"/>
              </a:rPr>
              <a:t>A</a:t>
            </a:r>
            <a:r>
              <a:rPr lang="en-US" altLang="zh-TW" sz="2400" b="1" dirty="0">
                <a:solidFill>
                  <a:srgbClr val="FF0000"/>
                </a:solidFill>
                <a:latin typeface="Times New Roman" panose="02020603050405020304" pitchFamily="18" charset="0"/>
                <a:ea typeface="PMingLiU" pitchFamily="18" charset="-120"/>
              </a:rPr>
              <a:t>(</a:t>
            </a:r>
            <a:r>
              <a:rPr lang="en-US" altLang="zh-TW" sz="2400" b="1" i="1" dirty="0">
                <a:solidFill>
                  <a:srgbClr val="FF0000"/>
                </a:solidFill>
                <a:latin typeface="Times New Roman" panose="02020603050405020304" pitchFamily="18" charset="0"/>
                <a:ea typeface="PMingLiU" pitchFamily="18" charset="-120"/>
              </a:rPr>
              <a:t>n</a:t>
            </a:r>
            <a:r>
              <a:rPr lang="en-US" altLang="zh-TW" sz="2400" b="1" dirty="0">
                <a:solidFill>
                  <a:srgbClr val="FF0000"/>
                </a:solidFill>
                <a:latin typeface="Times New Roman" panose="02020603050405020304" pitchFamily="18" charset="0"/>
                <a:ea typeface="PMingLiU" pitchFamily="18" charset="-120"/>
              </a:rPr>
              <a:t>)=30</a:t>
            </a:r>
            <a:r>
              <a:rPr lang="en-US" altLang="zh-TW" sz="2400" b="1" i="1" dirty="0">
                <a:solidFill>
                  <a:srgbClr val="FF0000"/>
                </a:solidFill>
                <a:latin typeface="Times New Roman" panose="02020603050405020304" pitchFamily="18" charset="0"/>
                <a:ea typeface="PMingLiU" pitchFamily="18" charset="-120"/>
              </a:rPr>
              <a:t>n+</a:t>
            </a:r>
            <a:r>
              <a:rPr lang="en-US" altLang="zh-TW" sz="2400" b="1" dirty="0">
                <a:solidFill>
                  <a:srgbClr val="FF0000"/>
                </a:solidFill>
                <a:latin typeface="Times New Roman" panose="02020603050405020304" pitchFamily="18" charset="0"/>
                <a:ea typeface="PMingLiU" pitchFamily="18" charset="-120"/>
              </a:rPr>
              <a:t>8 </a:t>
            </a:r>
            <a:r>
              <a:rPr lang="en-US" altLang="zh-TW" sz="2400" b="1" dirty="0">
                <a:latin typeface="Times New Roman" panose="02020603050405020304" pitchFamily="18" charset="0"/>
                <a:ea typeface="PMingLiU" pitchFamily="18" charset="-120"/>
              </a:rPr>
              <a:t>operations to process any </a:t>
            </a:r>
            <a:r>
              <a:rPr lang="en-US" altLang="zh-TW" sz="2400" b="1" i="1" dirty="0">
                <a:latin typeface="Times New Roman" panose="02020603050405020304" pitchFamily="18" charset="0"/>
                <a:ea typeface="PMingLiU" pitchFamily="18" charset="-120"/>
              </a:rPr>
              <a:t>n</a:t>
            </a:r>
            <a:r>
              <a:rPr lang="en-US" altLang="zh-TW" sz="2400" b="1" dirty="0">
                <a:latin typeface="Times New Roman" panose="02020603050405020304" pitchFamily="18" charset="0"/>
                <a:ea typeface="PMingLiU" pitchFamily="18" charset="-120"/>
              </a:rPr>
              <a:t> records, while algorithm B takes </a:t>
            </a:r>
            <a:r>
              <a:rPr lang="en-US" altLang="zh-TW" sz="2400" b="1" i="1" dirty="0">
                <a:solidFill>
                  <a:srgbClr val="FF0000"/>
                </a:solidFill>
                <a:latin typeface="Times New Roman" panose="02020603050405020304" pitchFamily="18" charset="0"/>
                <a:ea typeface="PMingLiU" pitchFamily="18" charset="-120"/>
              </a:rPr>
              <a:t>f</a:t>
            </a:r>
            <a:r>
              <a:rPr lang="en-US" altLang="zh-TW" sz="2400" b="1" baseline="-25000" dirty="0">
                <a:solidFill>
                  <a:srgbClr val="FF0000"/>
                </a:solidFill>
                <a:latin typeface="Times New Roman" panose="02020603050405020304" pitchFamily="18" charset="0"/>
                <a:ea typeface="PMingLiU" pitchFamily="18" charset="-120"/>
              </a:rPr>
              <a:t>B</a:t>
            </a:r>
            <a:r>
              <a:rPr lang="en-US" altLang="zh-TW" sz="2400" b="1" dirty="0">
                <a:solidFill>
                  <a:srgbClr val="FF0000"/>
                </a:solidFill>
                <a:latin typeface="Times New Roman" panose="02020603050405020304" pitchFamily="18" charset="0"/>
                <a:ea typeface="PMingLiU" pitchFamily="18" charset="-120"/>
              </a:rPr>
              <a:t>(</a:t>
            </a:r>
            <a:r>
              <a:rPr lang="en-US" altLang="zh-TW" sz="2400" b="1" i="1" dirty="0">
                <a:solidFill>
                  <a:srgbClr val="FF0000"/>
                </a:solidFill>
                <a:latin typeface="Times New Roman" panose="02020603050405020304" pitchFamily="18" charset="0"/>
                <a:ea typeface="PMingLiU" pitchFamily="18" charset="-120"/>
              </a:rPr>
              <a:t>n</a:t>
            </a:r>
            <a:r>
              <a:rPr lang="en-US" altLang="zh-TW" sz="2400" b="1" dirty="0">
                <a:solidFill>
                  <a:srgbClr val="FF0000"/>
                </a:solidFill>
                <a:latin typeface="Times New Roman" panose="02020603050405020304" pitchFamily="18" charset="0"/>
                <a:ea typeface="PMingLiU" pitchFamily="18" charset="-120"/>
              </a:rPr>
              <a:t>)=</a:t>
            </a:r>
            <a:r>
              <a:rPr lang="en-US" altLang="zh-TW" sz="2400" b="1" i="1" dirty="0">
                <a:solidFill>
                  <a:srgbClr val="FF0000"/>
                </a:solidFill>
                <a:latin typeface="Times New Roman" panose="02020603050405020304" pitchFamily="18" charset="0"/>
                <a:ea typeface="PMingLiU" pitchFamily="18" charset="-120"/>
              </a:rPr>
              <a:t>n</a:t>
            </a:r>
            <a:r>
              <a:rPr lang="en-US" altLang="zh-TW" sz="2400" b="1" baseline="30000" dirty="0">
                <a:solidFill>
                  <a:srgbClr val="FF0000"/>
                </a:solidFill>
                <a:latin typeface="Times New Roman" panose="02020603050405020304" pitchFamily="18" charset="0"/>
                <a:ea typeface="PMingLiU" pitchFamily="18" charset="-120"/>
              </a:rPr>
              <a:t>2</a:t>
            </a:r>
            <a:r>
              <a:rPr lang="en-US" altLang="zh-TW" sz="2400" b="1" dirty="0">
                <a:solidFill>
                  <a:srgbClr val="FF0000"/>
                </a:solidFill>
                <a:latin typeface="Times New Roman" panose="02020603050405020304" pitchFamily="18" charset="0"/>
                <a:ea typeface="PMingLiU" pitchFamily="18" charset="-120"/>
              </a:rPr>
              <a:t>+1 </a:t>
            </a:r>
            <a:r>
              <a:rPr lang="en-US" altLang="zh-TW" sz="2400" b="1" dirty="0">
                <a:latin typeface="Times New Roman" panose="02020603050405020304" pitchFamily="18" charset="0"/>
                <a:ea typeface="PMingLiU" pitchFamily="18" charset="-120"/>
              </a:rPr>
              <a:t>operations to process the </a:t>
            </a:r>
            <a:r>
              <a:rPr lang="en-US" altLang="zh-TW" sz="2400" b="1" i="1" dirty="0">
                <a:latin typeface="Times New Roman" panose="02020603050405020304" pitchFamily="18" charset="0"/>
                <a:ea typeface="PMingLiU" pitchFamily="18" charset="-120"/>
              </a:rPr>
              <a:t>n</a:t>
            </a:r>
            <a:r>
              <a:rPr lang="en-US" altLang="zh-TW" sz="2400" b="1" dirty="0">
                <a:latin typeface="Times New Roman" panose="02020603050405020304" pitchFamily="18" charset="0"/>
                <a:ea typeface="PMingLiU" pitchFamily="18" charset="-120"/>
              </a:rPr>
              <a:t> records.</a:t>
            </a:r>
          </a:p>
          <a:p>
            <a:pPr eaLnBrk="1" hangingPunct="1">
              <a:lnSpc>
                <a:spcPts val="2400"/>
              </a:lnSpc>
              <a:spcBef>
                <a:spcPts val="1800"/>
              </a:spcBef>
              <a:buFontTx/>
              <a:buNone/>
            </a:pPr>
            <a:endParaRPr lang="en-US" altLang="zh-TW" sz="2400" b="1" dirty="0">
              <a:solidFill>
                <a:srgbClr val="FF0000"/>
              </a:solidFill>
              <a:latin typeface="Times New Roman" panose="02020603050405020304" pitchFamily="18" charset="0"/>
              <a:ea typeface="PMingLiU" pitchFamily="18" charset="-120"/>
            </a:endParaRPr>
          </a:p>
          <a:p>
            <a:pPr eaLnBrk="1" hangingPunct="1">
              <a:lnSpc>
                <a:spcPts val="2400"/>
              </a:lnSpc>
              <a:spcBef>
                <a:spcPts val="1800"/>
              </a:spcBef>
              <a:buFontTx/>
              <a:buNone/>
            </a:pPr>
            <a:r>
              <a:rPr lang="en-US" altLang="zh-TW" sz="2400" b="1" dirty="0">
                <a:solidFill>
                  <a:srgbClr val="FF0000"/>
                </a:solidFill>
                <a:latin typeface="Times New Roman" panose="02020603050405020304" pitchFamily="18" charset="0"/>
                <a:ea typeface="PMingLiU" pitchFamily="18" charset="-120"/>
              </a:rPr>
              <a:t>Which program do you choose, knowing you’ll want to support millions of records?</a:t>
            </a:r>
          </a:p>
        </p:txBody>
      </p:sp>
      <p:sp>
        <p:nvSpPr>
          <p:cNvPr id="21508" name="Text Box 4"/>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a:spLocks noGrp="1"/>
          </p:cNvSpPr>
          <p:nvPr>
            <p:ph type="sldNum" sz="quarter" idx="10"/>
          </p:nvPr>
        </p:nvSpPr>
        <p:spPr>
          <a:xfrm>
            <a:off x="3203575" y="6165850"/>
            <a:ext cx="1905000" cy="457200"/>
          </a:xfrm>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CA" sz="1400" b="0" dirty="0">
                <a:latin typeface="Arial" panose="020B0604020202020204" pitchFamily="34" charset="0"/>
                <a:ea typeface="宋体" panose="02010600030101010101" pitchFamily="2" charset="-122"/>
              </a:rPr>
              <a:t>35</a:t>
            </a:fld>
            <a:endParaRPr lang="zh-CN" altLang="en-CA" sz="1400" b="0" dirty="0">
              <a:latin typeface="Arial" panose="020B0604020202020204" pitchFamily="34" charset="0"/>
              <a:ea typeface="宋体" panose="02010600030101010101" pitchFamily="2" charset="-122"/>
            </a:endParaRPr>
          </a:p>
        </p:txBody>
      </p:sp>
      <p:sp>
        <p:nvSpPr>
          <p:cNvPr id="254978" name="Rectangle 2"/>
          <p:cNvSpPr>
            <a:spLocks noGrp="1" noChangeArrowheads="1"/>
          </p:cNvSpPr>
          <p:nvPr>
            <p:ph type="title"/>
          </p:nvPr>
        </p:nvSpPr>
        <p:spPr>
          <a:xfrm>
            <a:off x="539750" y="549275"/>
            <a:ext cx="8229600" cy="1143000"/>
          </a:xfrm>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TW"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Growth of Functions- Motivation</a:t>
            </a:r>
          </a:p>
        </p:txBody>
      </p:sp>
      <p:sp>
        <p:nvSpPr>
          <p:cNvPr id="23555" name="Line 4"/>
          <p:cNvSpPr/>
          <p:nvPr/>
        </p:nvSpPr>
        <p:spPr>
          <a:xfrm flipV="1">
            <a:off x="3013075" y="1749425"/>
            <a:ext cx="0" cy="3048000"/>
          </a:xfrm>
          <a:prstGeom prst="line">
            <a:avLst/>
          </a:prstGeom>
          <a:ln w="38100" cap="flat" cmpd="sng">
            <a:solidFill>
              <a:schemeClr val="tx1"/>
            </a:solidFill>
            <a:prstDash val="solid"/>
            <a:round/>
            <a:headEnd type="none" w="med" len="med"/>
            <a:tailEnd type="none" w="med" len="med"/>
          </a:ln>
        </p:spPr>
      </p:sp>
      <p:sp>
        <p:nvSpPr>
          <p:cNvPr id="23556" name="Line 5"/>
          <p:cNvSpPr/>
          <p:nvPr/>
        </p:nvSpPr>
        <p:spPr>
          <a:xfrm>
            <a:off x="3013075" y="4797425"/>
            <a:ext cx="2971800" cy="0"/>
          </a:xfrm>
          <a:prstGeom prst="line">
            <a:avLst/>
          </a:prstGeom>
          <a:ln w="38100" cap="flat" cmpd="sng">
            <a:solidFill>
              <a:schemeClr val="tx1"/>
            </a:solidFill>
            <a:prstDash val="solid"/>
            <a:round/>
            <a:headEnd type="none" w="med" len="med"/>
            <a:tailEnd type="none" w="med" len="med"/>
          </a:ln>
        </p:spPr>
      </p:sp>
      <p:sp>
        <p:nvSpPr>
          <p:cNvPr id="23557" name="Line 6"/>
          <p:cNvSpPr/>
          <p:nvPr/>
        </p:nvSpPr>
        <p:spPr>
          <a:xfrm flipV="1">
            <a:off x="3013075" y="1785938"/>
            <a:ext cx="2895600" cy="2438400"/>
          </a:xfrm>
          <a:prstGeom prst="line">
            <a:avLst/>
          </a:prstGeom>
          <a:ln w="38100" cap="flat" cmpd="sng">
            <a:solidFill>
              <a:schemeClr val="tx1"/>
            </a:solidFill>
            <a:prstDash val="solid"/>
            <a:round/>
            <a:headEnd type="none" w="med" len="med"/>
            <a:tailEnd type="none" w="med" len="med"/>
          </a:ln>
        </p:spPr>
      </p:sp>
      <p:sp>
        <p:nvSpPr>
          <p:cNvPr id="254983" name="Freeform 7"/>
          <p:cNvSpPr/>
          <p:nvPr/>
        </p:nvSpPr>
        <p:spPr bwMode="auto">
          <a:xfrm>
            <a:off x="3013075" y="1557338"/>
            <a:ext cx="1752600" cy="3048000"/>
          </a:xfrm>
          <a:custGeom>
            <a:avLst/>
            <a:gdLst/>
            <a:ahLst/>
            <a:cxnLst>
              <a:cxn ang="0">
                <a:pos x="0" y="1920"/>
              </a:cxn>
              <a:cxn ang="0">
                <a:pos x="672" y="1440"/>
              </a:cxn>
              <a:cxn ang="0">
                <a:pos x="1104" y="0"/>
              </a:cxn>
            </a:cxnLst>
            <a:rect l="0" t="0" r="r" b="b"/>
            <a:pathLst>
              <a:path w="1104" h="1920">
                <a:moveTo>
                  <a:pt x="0" y="1920"/>
                </a:moveTo>
                <a:cubicBezTo>
                  <a:pt x="244" y="1840"/>
                  <a:pt x="488" y="1760"/>
                  <a:pt x="672" y="1440"/>
                </a:cubicBezTo>
                <a:cubicBezTo>
                  <a:pt x="856" y="1120"/>
                  <a:pt x="980" y="560"/>
                  <a:pt x="1104" y="0"/>
                </a:cubicBezTo>
              </a:path>
            </a:pathLst>
          </a:custGeom>
          <a:noFill/>
          <a:ln w="38100" cap="flat" cmpd="sng">
            <a:solidFill>
              <a:srgbClr val="FF0000"/>
            </a:solidFill>
            <a:prstDash val="solid"/>
            <a:round/>
            <a:headEnd type="none" w="med" len="med"/>
            <a:tailEnd type="none" w="med" len="med"/>
          </a:ln>
          <a:effectLst/>
        </p:spPr>
        <p:txBody>
          <a:bodyPr wrap="none" anchor="ctr"/>
          <a:lstStyle/>
          <a:p>
            <a:pPr marL="0" marR="0" lvl="0" indent="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a:pPr>
            <a:endPar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3559" name="Text Box 8"/>
          <p:cNvSpPr txBox="1"/>
          <p:nvPr/>
        </p:nvSpPr>
        <p:spPr>
          <a:xfrm>
            <a:off x="5299075" y="2090738"/>
            <a:ext cx="1793875" cy="461962"/>
          </a:xfrm>
          <a:prstGeom prst="rect">
            <a:avLst/>
          </a:prstGeom>
          <a:noFill/>
          <a:ln w="38100">
            <a:noFill/>
          </a:ln>
        </p:spPr>
        <p:txBody>
          <a:bodyPr wrap="none" anchor="ctr" anchorCtr="0">
            <a:spAutoFit/>
          </a:bodyPr>
          <a:lstStyle/>
          <a:p>
            <a:pPr algn="ctr" eaLnBrk="0" hangingPunct="0">
              <a:spcBef>
                <a:spcPct val="0"/>
              </a:spcBef>
              <a:buNone/>
            </a:pPr>
            <a:r>
              <a:rPr lang="en-US" altLang="zh-TW" i="1" dirty="0">
                <a:latin typeface="Times New Roman" panose="02020603050405020304" pitchFamily="18" charset="0"/>
                <a:ea typeface="PMingLiU" pitchFamily="18" charset="-120"/>
              </a:rPr>
              <a:t>f</a:t>
            </a:r>
            <a:r>
              <a:rPr lang="en-US" altLang="zh-TW" baseline="-25000" dirty="0">
                <a:latin typeface="Times New Roman" panose="02020603050405020304" pitchFamily="18" charset="0"/>
                <a:ea typeface="PMingLiU" pitchFamily="18" charset="-120"/>
              </a:rPr>
              <a:t>A</a:t>
            </a:r>
            <a:r>
              <a:rPr lang="en-US" altLang="zh-TW" dirty="0">
                <a:latin typeface="Times New Roman" panose="02020603050405020304" pitchFamily="18" charset="0"/>
                <a:ea typeface="PMingLiU" pitchFamily="18" charset="-120"/>
              </a:rPr>
              <a:t>(</a:t>
            </a:r>
            <a:r>
              <a:rPr lang="en-US" altLang="zh-TW" i="1" dirty="0">
                <a:latin typeface="Times New Roman" panose="02020603050405020304" pitchFamily="18" charset="0"/>
                <a:ea typeface="PMingLiU" pitchFamily="18" charset="-120"/>
              </a:rPr>
              <a:t>n</a:t>
            </a:r>
            <a:r>
              <a:rPr lang="en-US" altLang="zh-TW" dirty="0">
                <a:latin typeface="Times New Roman" panose="02020603050405020304" pitchFamily="18" charset="0"/>
                <a:ea typeface="PMingLiU" pitchFamily="18" charset="-120"/>
              </a:rPr>
              <a:t>)=30</a:t>
            </a:r>
            <a:r>
              <a:rPr lang="en-US" altLang="zh-TW" i="1" dirty="0">
                <a:latin typeface="Times New Roman" panose="02020603050405020304" pitchFamily="18" charset="0"/>
                <a:ea typeface="PMingLiU" pitchFamily="18" charset="-120"/>
              </a:rPr>
              <a:t>n</a:t>
            </a:r>
            <a:r>
              <a:rPr lang="en-US" altLang="zh-TW" dirty="0">
                <a:latin typeface="Times New Roman" panose="02020603050405020304" pitchFamily="18" charset="0"/>
                <a:ea typeface="PMingLiU" pitchFamily="18" charset="-120"/>
              </a:rPr>
              <a:t>+8</a:t>
            </a:r>
            <a:endParaRPr lang="en-US" altLang="zh-TW" i="1" dirty="0">
              <a:latin typeface="Times New Roman" panose="02020603050405020304" pitchFamily="18" charset="0"/>
              <a:ea typeface="PMingLiU" pitchFamily="18" charset="-120"/>
            </a:endParaRPr>
          </a:p>
        </p:txBody>
      </p:sp>
      <p:sp>
        <p:nvSpPr>
          <p:cNvPr id="23560" name="Text Box 9"/>
          <p:cNvSpPr txBox="1"/>
          <p:nvPr/>
        </p:nvSpPr>
        <p:spPr>
          <a:xfrm>
            <a:off x="3622675" y="4681538"/>
            <a:ext cx="2197100" cy="461962"/>
          </a:xfrm>
          <a:prstGeom prst="rect">
            <a:avLst/>
          </a:prstGeom>
          <a:noFill/>
          <a:ln w="38100">
            <a:noFill/>
          </a:ln>
        </p:spPr>
        <p:txBody>
          <a:bodyPr wrap="none" anchor="ctr" anchorCtr="0">
            <a:spAutoFit/>
          </a:bodyPr>
          <a:lstStyle/>
          <a:p>
            <a:pPr algn="ctr" eaLnBrk="0" hangingPunct="0">
              <a:spcBef>
                <a:spcPct val="0"/>
              </a:spcBef>
              <a:buNone/>
            </a:pPr>
            <a:r>
              <a:rPr lang="en-US" altLang="zh-TW" dirty="0">
                <a:latin typeface="Times New Roman" panose="02020603050405020304" pitchFamily="18" charset="0"/>
                <a:ea typeface="PMingLiU" pitchFamily="18" charset="-120"/>
              </a:rPr>
              <a:t>Increasing </a:t>
            </a:r>
            <a:r>
              <a:rPr lang="en-US" altLang="zh-TW" i="1" dirty="0">
                <a:latin typeface="Times New Roman" panose="02020603050405020304" pitchFamily="18" charset="0"/>
                <a:ea typeface="PMingLiU" pitchFamily="18" charset="-120"/>
              </a:rPr>
              <a:t>n </a:t>
            </a:r>
            <a:r>
              <a:rPr lang="en-US" altLang="zh-TW" dirty="0">
                <a:latin typeface="Times New Roman" panose="02020603050405020304" pitchFamily="18" charset="0"/>
                <a:ea typeface="PMingLiU" pitchFamily="18" charset="-120"/>
              </a:rPr>
              <a:t></a:t>
            </a:r>
          </a:p>
        </p:txBody>
      </p:sp>
      <p:sp>
        <p:nvSpPr>
          <p:cNvPr id="254986" name="Text Box 10"/>
          <p:cNvSpPr txBox="1"/>
          <p:nvPr/>
        </p:nvSpPr>
        <p:spPr>
          <a:xfrm>
            <a:off x="4156075" y="3538538"/>
            <a:ext cx="1577975" cy="461962"/>
          </a:xfrm>
          <a:prstGeom prst="rect">
            <a:avLst/>
          </a:prstGeom>
          <a:noFill/>
          <a:ln w="38100">
            <a:noFill/>
          </a:ln>
        </p:spPr>
        <p:txBody>
          <a:bodyPr wrap="none" anchor="ctr" anchorCtr="0">
            <a:spAutoFit/>
          </a:bodyPr>
          <a:lstStyle/>
          <a:p>
            <a:pPr algn="ctr" eaLnBrk="0" hangingPunct="0">
              <a:spcBef>
                <a:spcPct val="0"/>
              </a:spcBef>
              <a:buNone/>
            </a:pPr>
            <a:r>
              <a:rPr lang="en-US" altLang="zh-TW" i="1" dirty="0">
                <a:solidFill>
                  <a:srgbClr val="FF0000"/>
                </a:solidFill>
                <a:latin typeface="Times New Roman" panose="02020603050405020304" pitchFamily="18" charset="0"/>
                <a:ea typeface="PMingLiU" pitchFamily="18" charset="-120"/>
              </a:rPr>
              <a:t>f</a:t>
            </a:r>
            <a:r>
              <a:rPr lang="en-US" altLang="zh-TW" baseline="-25000" dirty="0">
                <a:solidFill>
                  <a:srgbClr val="FF0000"/>
                </a:solidFill>
                <a:latin typeface="Times New Roman" panose="02020603050405020304" pitchFamily="18" charset="0"/>
                <a:ea typeface="PMingLiU" pitchFamily="18" charset="-120"/>
              </a:rPr>
              <a:t>B</a:t>
            </a:r>
            <a:r>
              <a:rPr lang="en-US" altLang="zh-TW" dirty="0">
                <a:solidFill>
                  <a:srgbClr val="FF0000"/>
                </a:solidFill>
                <a:latin typeface="Times New Roman" panose="02020603050405020304" pitchFamily="18" charset="0"/>
                <a:ea typeface="PMingLiU" pitchFamily="18" charset="-120"/>
              </a:rPr>
              <a:t>(</a:t>
            </a:r>
            <a:r>
              <a:rPr lang="en-US" altLang="zh-TW" i="1" dirty="0">
                <a:solidFill>
                  <a:srgbClr val="FF0000"/>
                </a:solidFill>
                <a:latin typeface="Times New Roman" panose="02020603050405020304" pitchFamily="18" charset="0"/>
                <a:ea typeface="PMingLiU" pitchFamily="18" charset="-120"/>
              </a:rPr>
              <a:t>n</a:t>
            </a:r>
            <a:r>
              <a:rPr lang="en-US" altLang="zh-TW" dirty="0">
                <a:solidFill>
                  <a:srgbClr val="FF0000"/>
                </a:solidFill>
                <a:latin typeface="Times New Roman" panose="02020603050405020304" pitchFamily="18" charset="0"/>
                <a:ea typeface="PMingLiU" pitchFamily="18" charset="-120"/>
              </a:rPr>
              <a:t>)=</a:t>
            </a:r>
            <a:r>
              <a:rPr lang="en-US" altLang="zh-TW" i="1" dirty="0">
                <a:solidFill>
                  <a:srgbClr val="FF0000"/>
                </a:solidFill>
                <a:latin typeface="Times New Roman" panose="02020603050405020304" pitchFamily="18" charset="0"/>
                <a:ea typeface="PMingLiU" pitchFamily="18" charset="-120"/>
              </a:rPr>
              <a:t>n</a:t>
            </a:r>
            <a:r>
              <a:rPr lang="en-US" altLang="zh-TW" baseline="30000" dirty="0">
                <a:solidFill>
                  <a:srgbClr val="FF0000"/>
                </a:solidFill>
                <a:latin typeface="Times New Roman" panose="02020603050405020304" pitchFamily="18" charset="0"/>
                <a:ea typeface="PMingLiU" pitchFamily="18" charset="-120"/>
              </a:rPr>
              <a:t>2</a:t>
            </a:r>
            <a:r>
              <a:rPr lang="en-US" altLang="zh-TW" dirty="0">
                <a:solidFill>
                  <a:srgbClr val="FF0000"/>
                </a:solidFill>
                <a:latin typeface="Times New Roman" panose="02020603050405020304" pitchFamily="18" charset="0"/>
                <a:ea typeface="PMingLiU" pitchFamily="18" charset="-120"/>
              </a:rPr>
              <a:t>+1</a:t>
            </a:r>
            <a:endParaRPr lang="en-US" altLang="zh-TW" i="1" dirty="0">
              <a:latin typeface="Times New Roman" panose="02020603050405020304" pitchFamily="18" charset="0"/>
              <a:ea typeface="PMingLiU" pitchFamily="18" charset="-120"/>
            </a:endParaRPr>
          </a:p>
        </p:txBody>
      </p:sp>
      <p:sp>
        <p:nvSpPr>
          <p:cNvPr id="23562" name="Text Box 11"/>
          <p:cNvSpPr txBox="1"/>
          <p:nvPr/>
        </p:nvSpPr>
        <p:spPr>
          <a:xfrm rot="-5400000">
            <a:off x="1376363" y="2986088"/>
            <a:ext cx="2816225" cy="460375"/>
          </a:xfrm>
          <a:prstGeom prst="rect">
            <a:avLst/>
          </a:prstGeom>
          <a:noFill/>
          <a:ln w="38100">
            <a:noFill/>
          </a:ln>
        </p:spPr>
        <p:txBody>
          <a:bodyPr wrap="none" anchor="ctr" anchorCtr="0">
            <a:spAutoFit/>
          </a:bodyPr>
          <a:lstStyle/>
          <a:p>
            <a:pPr algn="ctr" eaLnBrk="0" hangingPunct="0">
              <a:spcBef>
                <a:spcPct val="0"/>
              </a:spcBef>
              <a:buNone/>
            </a:pPr>
            <a:r>
              <a:rPr lang="en-US" altLang="zh-TW" dirty="0">
                <a:latin typeface="Times New Roman" panose="02020603050405020304" pitchFamily="18" charset="0"/>
                <a:ea typeface="PMingLiU" pitchFamily="18" charset="-120"/>
              </a:rPr>
              <a:t>Value of function </a:t>
            </a:r>
          </a:p>
        </p:txBody>
      </p:sp>
      <p:sp>
        <p:nvSpPr>
          <p:cNvPr id="23563" name="Text Box 4"/>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4983"/>
                                        </p:tgtEl>
                                        <p:attrNameLst>
                                          <p:attrName>style.visibility</p:attrName>
                                        </p:attrNameLst>
                                      </p:cBhvr>
                                      <p:to>
                                        <p:strVal val="visible"/>
                                      </p:to>
                                    </p:set>
                                    <p:animEffect transition="in" filter="wipe(left)">
                                      <p:cBhvr>
                                        <p:cTn id="7" dur="500"/>
                                        <p:tgtEl>
                                          <p:spTgt spid="254983"/>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86"/>
                                        </p:tgtEl>
                                        <p:attrNameLst>
                                          <p:attrName>style.visibility</p:attrName>
                                        </p:attrNameLst>
                                      </p:cBhvr>
                                      <p:to>
                                        <p:strVal val="visible"/>
                                      </p:to>
                                    </p:set>
                                    <p:animEffect transition="in" filter="wipe(left)">
                                      <p:cBhvr>
                                        <p:cTn id="12" dur="500"/>
                                        <p:tgtEl>
                                          <p:spTgt spid="254986"/>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36</a:t>
            </a:fld>
            <a:endParaRPr lang="zh-CN" altLang="en-US" sz="1400" b="0" dirty="0">
              <a:latin typeface="Arial" panose="020B0604020202020204" pitchFamily="34" charset="0"/>
              <a:ea typeface="宋体" panose="02010600030101010101" pitchFamily="2" charset="-122"/>
            </a:endParaRPr>
          </a:p>
        </p:txBody>
      </p:sp>
      <p:sp>
        <p:nvSpPr>
          <p:cNvPr id="1573890" name="Rectangle 2"/>
          <p:cNvSpPr>
            <a:spLocks noGrp="1" noChangeArrowheads="1"/>
          </p:cNvSpPr>
          <p:nvPr>
            <p:ph type="title"/>
          </p:nvPr>
        </p:nvSpPr>
        <p:spPr bwMode="auto">
          <a:xfrm>
            <a:off x="395288" y="561975"/>
            <a:ext cx="8229600" cy="706438"/>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Big-O Notation</a:t>
            </a:r>
          </a:p>
        </p:txBody>
      </p:sp>
      <p:sp>
        <p:nvSpPr>
          <p:cNvPr id="1573891" name="Rectangle 3"/>
          <p:cNvSpPr>
            <a:spLocks noGrp="1"/>
          </p:cNvSpPr>
          <p:nvPr>
            <p:ph idx="1"/>
          </p:nvPr>
        </p:nvSpPr>
        <p:spPr>
          <a:xfrm>
            <a:off x="395288" y="1196975"/>
            <a:ext cx="8748712" cy="3816350"/>
          </a:xfrm>
          <a:noFill/>
          <a:ln>
            <a:noFill/>
          </a:ln>
        </p:spPr>
        <p:txBody>
          <a:bodyPr anchor="t" anchorCtr="0"/>
          <a:lstStyle/>
          <a:p>
            <a:pPr>
              <a:spcBef>
                <a:spcPct val="50000"/>
              </a:spcBef>
              <a:buClr>
                <a:schemeClr val="tx1"/>
              </a:buClr>
              <a:buFont typeface="Wingdings" panose="05000000000000000000" pitchFamily="2" charset="2"/>
              <a:buNone/>
            </a:pPr>
            <a:r>
              <a:rPr lang="en-US" altLang="zh-CN" sz="2400" b="1" dirty="0">
                <a:ea typeface="宋体" panose="02010600030101010101" pitchFamily="2" charset="-122"/>
              </a:rPr>
              <a:t>【</a:t>
            </a:r>
            <a:r>
              <a:rPr lang="en-US" altLang="zh-CN" sz="2400" b="1" dirty="0">
                <a:solidFill>
                  <a:srgbClr val="CC00FF"/>
                </a:solidFill>
                <a:latin typeface="Times New Roman" panose="02020603050405020304" pitchFamily="18" charset="0"/>
                <a:ea typeface="宋体" panose="02010600030101010101" pitchFamily="2" charset="-122"/>
              </a:rPr>
              <a:t>Definition</a:t>
            </a:r>
            <a:r>
              <a:rPr lang="en-US" altLang="zh-CN" sz="2400" b="1" dirty="0">
                <a:ea typeface="宋体" panose="02010600030101010101" pitchFamily="2" charset="-122"/>
              </a:rPr>
              <a:t>】</a:t>
            </a:r>
            <a:r>
              <a:rPr lang="en-US" altLang="zh-CN" b="1" dirty="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Let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 and </a:t>
            </a:r>
            <a:r>
              <a:rPr lang="en-US" altLang="zh-CN" sz="2400" b="1" i="1" dirty="0">
                <a:latin typeface="Times New Roman" panose="02020603050405020304" pitchFamily="18" charset="0"/>
                <a:ea typeface="宋体" panose="02010600030101010101" pitchFamily="2" charset="-122"/>
              </a:rPr>
              <a:t>g</a:t>
            </a:r>
            <a:r>
              <a:rPr lang="en-US" altLang="zh-CN" sz="2400" b="1" dirty="0">
                <a:latin typeface="Times New Roman" panose="02020603050405020304" pitchFamily="18" charset="0"/>
                <a:ea typeface="宋体" panose="02010600030101010101" pitchFamily="2" charset="-122"/>
              </a:rPr>
              <a:t> be functions from Z(or R) to R. We say that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is </a:t>
            </a:r>
            <a:r>
              <a:rPr lang="en-US" altLang="zh-CN" sz="2400" b="1" i="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g</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if there are  constants </a:t>
            </a:r>
            <a:r>
              <a:rPr lang="en-US" altLang="zh-CN" sz="2400" b="1" i="1" dirty="0">
                <a:latin typeface="Times New Roman" panose="02020603050405020304" pitchFamily="18" charset="0"/>
                <a:ea typeface="宋体" panose="02010600030101010101" pitchFamily="2" charset="-122"/>
              </a:rPr>
              <a:t>C</a:t>
            </a:r>
            <a:r>
              <a:rPr lang="en-US" altLang="zh-CN" sz="2400" b="1" dirty="0">
                <a:latin typeface="Times New Roman" panose="02020603050405020304" pitchFamily="18" charset="0"/>
                <a:ea typeface="宋体" panose="02010600030101010101" pitchFamily="2" charset="-122"/>
              </a:rPr>
              <a:t> and </a:t>
            </a:r>
            <a:r>
              <a:rPr lang="en-US" altLang="zh-CN" sz="2400" b="1" i="1" dirty="0">
                <a:latin typeface="Times New Roman" panose="02020603050405020304" pitchFamily="18" charset="0"/>
                <a:ea typeface="宋体" panose="02010600030101010101" pitchFamily="2" charset="-122"/>
              </a:rPr>
              <a:t>k</a:t>
            </a:r>
            <a:r>
              <a:rPr lang="en-US" altLang="zh-CN" sz="2400" b="1" dirty="0">
                <a:latin typeface="Times New Roman" panose="02020603050405020304" pitchFamily="18" charset="0"/>
                <a:ea typeface="宋体" panose="02010600030101010101" pitchFamily="2" charset="-122"/>
              </a:rPr>
              <a:t> such that</a:t>
            </a:r>
          </a:p>
          <a:p>
            <a:pPr lvl="1">
              <a:spcBef>
                <a:spcPct val="50000"/>
              </a:spcBef>
              <a:buNone/>
            </a:pPr>
            <a:r>
              <a:rPr lang="en-US" altLang="zh-CN" sz="2400" b="1" dirty="0">
                <a:latin typeface="Book Antiqua" pitchFamily="18" charset="0"/>
                <a:ea typeface="宋体" panose="02010600030101010101" pitchFamily="2" charset="-122"/>
                <a:sym typeface="Symbol" panose="05050102010706020507" pitchFamily="18" charset="2"/>
              </a:rPr>
              <a:t>                        |</a:t>
            </a:r>
            <a:r>
              <a:rPr lang="en-US" altLang="zh-CN" sz="2400" b="1" i="1" dirty="0">
                <a:latin typeface="Book Antiqua" pitchFamily="18" charset="0"/>
                <a:ea typeface="宋体" panose="02010600030101010101" pitchFamily="2" charset="-122"/>
              </a:rPr>
              <a:t>f</a:t>
            </a:r>
            <a:r>
              <a:rPr lang="en-US" altLang="zh-CN" sz="2400" b="1" dirty="0">
                <a:latin typeface="Book Antiqua" pitchFamily="18" charset="0"/>
                <a:ea typeface="宋体" panose="02010600030101010101" pitchFamily="2" charset="-122"/>
              </a:rPr>
              <a:t>(</a:t>
            </a:r>
            <a:r>
              <a:rPr lang="en-US" altLang="zh-CN" sz="2400" b="1" i="1" dirty="0">
                <a:latin typeface="Book Antiqua" pitchFamily="18" charset="0"/>
                <a:ea typeface="宋体" panose="02010600030101010101" pitchFamily="2" charset="-122"/>
              </a:rPr>
              <a:t>x</a:t>
            </a:r>
            <a:r>
              <a:rPr lang="en-US" altLang="zh-CN" sz="2400" b="1" dirty="0">
                <a:latin typeface="Book Antiqua" pitchFamily="18" charset="0"/>
                <a:ea typeface="宋体" panose="02010600030101010101" pitchFamily="2" charset="-122"/>
              </a:rPr>
              <a:t>)|</a:t>
            </a:r>
            <a:r>
              <a:rPr lang="en-US" altLang="zh-CN" sz="2400" b="1" dirty="0">
                <a:latin typeface="Book Antiqua" pitchFamily="18" charset="0"/>
                <a:ea typeface="宋体" panose="02010600030101010101" pitchFamily="2" charset="-122"/>
                <a:sym typeface="Symbol" panose="05050102010706020507" pitchFamily="18" charset="2"/>
              </a:rPr>
              <a:t>  </a:t>
            </a:r>
            <a:r>
              <a:rPr lang="en-US" altLang="zh-CN" sz="2400" b="1" i="1" dirty="0">
                <a:latin typeface="Book Antiqua" pitchFamily="18" charset="0"/>
                <a:ea typeface="宋体" panose="02010600030101010101" pitchFamily="2" charset="-122"/>
                <a:sym typeface="Symbol" panose="05050102010706020507" pitchFamily="18" charset="2"/>
              </a:rPr>
              <a:t>C| g</a:t>
            </a:r>
            <a:r>
              <a:rPr lang="en-US" altLang="zh-CN" sz="2400" b="1" dirty="0">
                <a:latin typeface="Book Antiqua" pitchFamily="18" charset="0"/>
                <a:ea typeface="宋体" panose="02010600030101010101" pitchFamily="2" charset="-122"/>
                <a:sym typeface="Symbol" panose="05050102010706020507" pitchFamily="18" charset="2"/>
              </a:rPr>
              <a:t>(</a:t>
            </a:r>
            <a:r>
              <a:rPr lang="en-US" altLang="zh-CN" sz="2400" b="1" i="1" dirty="0">
                <a:latin typeface="Book Antiqua" pitchFamily="18" charset="0"/>
                <a:ea typeface="宋体" panose="02010600030101010101" pitchFamily="2" charset="-122"/>
                <a:sym typeface="Symbol" panose="05050102010706020507" pitchFamily="18" charset="2"/>
              </a:rPr>
              <a:t>x</a:t>
            </a:r>
            <a:r>
              <a:rPr lang="en-US" altLang="zh-CN" sz="2400" b="1" dirty="0">
                <a:latin typeface="Book Antiqua" pitchFamily="18" charset="0"/>
                <a:ea typeface="宋体" panose="02010600030101010101" pitchFamily="2" charset="-122"/>
                <a:sym typeface="Symbol" panose="05050102010706020507" pitchFamily="18" charset="2"/>
              </a:rPr>
              <a:t>)|</a:t>
            </a:r>
          </a:p>
          <a:p>
            <a:pPr lvl="1">
              <a:spcBef>
                <a:spcPct val="50000"/>
              </a:spcBef>
              <a:buNone/>
            </a:pPr>
            <a:r>
              <a:rPr lang="en-US" altLang="zh-CN" sz="2400" b="1" dirty="0">
                <a:latin typeface="Times New Roman" panose="02020603050405020304" pitchFamily="18" charset="0"/>
                <a:ea typeface="宋体" panose="02010600030101010101" pitchFamily="2" charset="-122"/>
              </a:rPr>
              <a:t>whenever</a:t>
            </a:r>
            <a:r>
              <a:rPr lang="en-US" altLang="zh-CN" sz="2400" b="1" dirty="0">
                <a:ea typeface="宋体" panose="02010600030101010101" pitchFamily="2" charset="-122"/>
              </a:rPr>
              <a:t> </a:t>
            </a:r>
            <a:r>
              <a:rPr lang="en-US" altLang="zh-CN" sz="2400" b="1" i="1" dirty="0">
                <a:latin typeface="Book Antiqua" pitchFamily="18" charset="0"/>
                <a:ea typeface="宋体" panose="02010600030101010101" pitchFamily="2" charset="-122"/>
              </a:rPr>
              <a:t>x</a:t>
            </a:r>
            <a:r>
              <a:rPr lang="en-US" altLang="zh-CN" sz="2400" b="1" dirty="0">
                <a:latin typeface="Book Antiqua" pitchFamily="18" charset="0"/>
                <a:ea typeface="宋体" panose="02010600030101010101" pitchFamily="2" charset="-122"/>
              </a:rPr>
              <a:t> </a:t>
            </a:r>
            <a:r>
              <a:rPr lang="en-US" altLang="zh-CN" sz="2400" b="1" dirty="0">
                <a:latin typeface="Book Antiqua" pitchFamily="18" charset="0"/>
                <a:ea typeface="宋体" panose="02010600030101010101" pitchFamily="2" charset="-122"/>
                <a:sym typeface="Symbol" panose="05050102010706020507" pitchFamily="18" charset="2"/>
              </a:rPr>
              <a:t>&gt;</a:t>
            </a:r>
            <a:r>
              <a:rPr lang="en-US" altLang="zh-CN" sz="2400" b="1" dirty="0">
                <a:latin typeface="Book Antiqua" pitchFamily="18" charset="0"/>
                <a:ea typeface="宋体" panose="02010600030101010101" pitchFamily="2" charset="-122"/>
              </a:rPr>
              <a:t> </a:t>
            </a:r>
            <a:r>
              <a:rPr lang="en-US" altLang="zh-CN" sz="2400" b="1" i="1" dirty="0">
                <a:latin typeface="Book Antiqua" pitchFamily="18" charset="0"/>
                <a:ea typeface="宋体" panose="02010600030101010101" pitchFamily="2" charset="-122"/>
              </a:rPr>
              <a:t>k</a:t>
            </a:r>
            <a:r>
              <a:rPr lang="en-US" altLang="zh-CN" sz="2400" b="1" dirty="0">
                <a:ea typeface="宋体" panose="02010600030101010101" pitchFamily="2" charset="-122"/>
              </a:rPr>
              <a:t>.</a:t>
            </a:r>
          </a:p>
          <a:p>
            <a:pPr>
              <a:spcBef>
                <a:spcPct val="80000"/>
              </a:spcBef>
              <a:buClr>
                <a:schemeClr val="tx1"/>
              </a:buClr>
              <a:buFont typeface="Wingdings" panose="05000000000000000000" pitchFamily="2" charset="2"/>
              <a:buNone/>
            </a:pPr>
            <a:r>
              <a:rPr lang="en-US" altLang="zh-CN" sz="2400" b="1" dirty="0">
                <a:ea typeface="宋体" panose="02010600030101010101" pitchFamily="2" charset="-122"/>
              </a:rPr>
              <a:t>      </a:t>
            </a:r>
            <a:endParaRPr lang="en-US" altLang="zh-CN" sz="2400" b="1" dirty="0">
              <a:latin typeface="Times New Roman" panose="02020603050405020304" pitchFamily="18" charset="0"/>
              <a:ea typeface="宋体" panose="02010600030101010101" pitchFamily="2" charset="-122"/>
            </a:endParaRPr>
          </a:p>
        </p:txBody>
      </p:sp>
      <p:sp>
        <p:nvSpPr>
          <p:cNvPr id="25604"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cxnSp>
        <p:nvCxnSpPr>
          <p:cNvPr id="7" name="直接箭头连接符 6"/>
          <p:cNvCxnSpPr/>
          <p:nvPr/>
        </p:nvCxnSpPr>
        <p:spPr>
          <a:xfrm rot="-5400000" flipV="1">
            <a:off x="7021513" y="2163763"/>
            <a:ext cx="428625" cy="357187"/>
          </a:xfrm>
          <a:prstGeom prst="straightConnector1">
            <a:avLst/>
          </a:prstGeom>
          <a:ln w="9525" cap="flat" cmpd="sng">
            <a:solidFill>
              <a:srgbClr val="FF0000"/>
            </a:solidFill>
            <a:prstDash val="solid"/>
            <a:round/>
            <a:headEnd type="none" w="med" len="med"/>
            <a:tailEnd type="arrow" w="med" len="med"/>
          </a:ln>
        </p:spPr>
      </p:cxnSp>
      <p:cxnSp>
        <p:nvCxnSpPr>
          <p:cNvPr id="12" name="直接箭头连接符 11"/>
          <p:cNvCxnSpPr/>
          <p:nvPr/>
        </p:nvCxnSpPr>
        <p:spPr>
          <a:xfrm rot="5400000" flipH="1" flipV="1">
            <a:off x="7429500" y="2143125"/>
            <a:ext cx="571500" cy="285750"/>
          </a:xfrm>
          <a:prstGeom prst="straightConnector1">
            <a:avLst/>
          </a:prstGeom>
          <a:ln w="9525" cap="flat" cmpd="sng">
            <a:solidFill>
              <a:srgbClr val="FF0000"/>
            </a:solidFill>
            <a:prstDash val="solid"/>
            <a:round/>
            <a:headEnd type="none" w="med" len="med"/>
            <a:tailEnd type="arrow" w="med" len="med"/>
          </a:ln>
        </p:spPr>
      </p:cxnSp>
      <p:sp>
        <p:nvSpPr>
          <p:cNvPr id="20" name="TextBox 19"/>
          <p:cNvSpPr txBox="1"/>
          <p:nvPr/>
        </p:nvSpPr>
        <p:spPr>
          <a:xfrm>
            <a:off x="5416550" y="2643188"/>
            <a:ext cx="3727450" cy="461962"/>
          </a:xfrm>
          <a:prstGeom prst="rect">
            <a:avLst/>
          </a:prstGeom>
          <a:noFill/>
          <a:ln w="9525">
            <a:noFill/>
          </a:ln>
        </p:spPr>
        <p:txBody>
          <a:bodyPr wrap="none" anchor="t" anchorCtr="0">
            <a:spAutoFit/>
          </a:bodyPr>
          <a:lstStyle/>
          <a:p>
            <a:pPr algn="r" eaLnBrk="0" hangingPunct="0">
              <a:buNone/>
            </a:pPr>
            <a:r>
              <a:rPr lang="en-US" altLang="zh-CN" dirty="0">
                <a:solidFill>
                  <a:srgbClr val="FF0000"/>
                </a:solidFill>
                <a:latin typeface="Times New Roman" panose="02020603050405020304" pitchFamily="18" charset="0"/>
              </a:rPr>
              <a:t>Witnesses to </a:t>
            </a:r>
            <a:r>
              <a:rPr lang="en-US" altLang="zh-CN" i="1" dirty="0">
                <a:solidFill>
                  <a:srgbClr val="FF0000"/>
                </a:solidFill>
                <a:latin typeface="Times New Roman" panose="02020603050405020304" pitchFamily="18" charset="0"/>
                <a:ea typeface="宋体" panose="02010600030101010101" pitchFamily="2" charset="-122"/>
              </a:rPr>
              <a:t>f</a:t>
            </a:r>
            <a:r>
              <a:rPr lang="en-US" altLang="zh-CN" dirty="0">
                <a:solidFill>
                  <a:srgbClr val="FF0000"/>
                </a:solidFill>
                <a:latin typeface="Times New Roman" panose="02020603050405020304" pitchFamily="18" charset="0"/>
                <a:ea typeface="宋体" panose="02010600030101010101" pitchFamily="2" charset="-122"/>
              </a:rPr>
              <a:t>(</a:t>
            </a:r>
            <a:r>
              <a:rPr lang="en-US" altLang="zh-CN" i="1" dirty="0">
                <a:solidFill>
                  <a:srgbClr val="FF0000"/>
                </a:solidFill>
                <a:latin typeface="Times New Roman" panose="02020603050405020304" pitchFamily="18" charset="0"/>
                <a:ea typeface="宋体" panose="02010600030101010101" pitchFamily="2" charset="-122"/>
              </a:rPr>
              <a:t>x</a:t>
            </a:r>
            <a:r>
              <a:rPr lang="en-US" altLang="zh-CN" dirty="0">
                <a:solidFill>
                  <a:srgbClr val="FF0000"/>
                </a:solidFill>
                <a:latin typeface="Times New Roman" panose="02020603050405020304" pitchFamily="18" charset="0"/>
                <a:ea typeface="宋体" panose="02010600030101010101" pitchFamily="2" charset="-122"/>
              </a:rPr>
              <a:t>) is </a:t>
            </a:r>
            <a:r>
              <a:rPr lang="en-US" altLang="zh-CN" i="1" dirty="0">
                <a:solidFill>
                  <a:srgbClr val="FF0000"/>
                </a:solidFill>
                <a:latin typeface="Times New Roman" panose="02020603050405020304" pitchFamily="18" charset="0"/>
                <a:ea typeface="宋体" panose="02010600030101010101" pitchFamily="2" charset="-122"/>
              </a:rPr>
              <a:t>O</a:t>
            </a:r>
            <a:r>
              <a:rPr lang="en-US" altLang="zh-CN" dirty="0">
                <a:solidFill>
                  <a:srgbClr val="FF0000"/>
                </a:solidFill>
                <a:latin typeface="Times New Roman" panose="02020603050405020304" pitchFamily="18" charset="0"/>
                <a:ea typeface="宋体" panose="02010600030101010101" pitchFamily="2" charset="-122"/>
              </a:rPr>
              <a:t>(</a:t>
            </a:r>
            <a:r>
              <a:rPr lang="en-US" altLang="zh-CN" i="1" dirty="0">
                <a:solidFill>
                  <a:srgbClr val="FF0000"/>
                </a:solidFill>
                <a:latin typeface="Times New Roman" panose="02020603050405020304" pitchFamily="18" charset="0"/>
                <a:ea typeface="宋体" panose="02010600030101010101" pitchFamily="2" charset="-122"/>
              </a:rPr>
              <a:t>g</a:t>
            </a:r>
            <a:r>
              <a:rPr lang="en-US" altLang="zh-CN" dirty="0">
                <a:solidFill>
                  <a:srgbClr val="FF0000"/>
                </a:solidFill>
                <a:latin typeface="Times New Roman" panose="02020603050405020304" pitchFamily="18" charset="0"/>
                <a:ea typeface="宋体" panose="02010600030101010101" pitchFamily="2" charset="-122"/>
              </a:rPr>
              <a:t>(</a:t>
            </a:r>
            <a:r>
              <a:rPr lang="en-US" altLang="zh-CN" i="1" dirty="0">
                <a:solidFill>
                  <a:srgbClr val="FF0000"/>
                </a:solidFill>
                <a:latin typeface="Times New Roman" panose="02020603050405020304" pitchFamily="18" charset="0"/>
                <a:ea typeface="宋体" panose="02010600030101010101" pitchFamily="2" charset="-122"/>
              </a:rPr>
              <a:t>x</a:t>
            </a:r>
            <a:r>
              <a:rPr lang="en-US" altLang="zh-CN" dirty="0">
                <a:solidFill>
                  <a:srgbClr val="FF0000"/>
                </a:solidFill>
                <a:latin typeface="Times New Roman" panose="02020603050405020304" pitchFamily="18" charset="0"/>
                <a:ea typeface="宋体" panose="02010600030101010101" pitchFamily="2" charset="-122"/>
              </a:rPr>
              <a:t>))</a:t>
            </a:r>
            <a:r>
              <a:rPr lang="en-US" altLang="zh-CN" dirty="0">
                <a:solidFill>
                  <a:srgbClr val="FF0000"/>
                </a:solidFill>
                <a:latin typeface="Times New Roman" panose="02020603050405020304" pitchFamily="18" charset="0"/>
              </a:rPr>
              <a:t> </a:t>
            </a:r>
            <a:endParaRPr lang="zh-CN" altLang="en-US"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73891">
                                            <p:txEl>
                                              <p:pRg st="0" end="0"/>
                                            </p:txEl>
                                          </p:spTgt>
                                        </p:tgtEl>
                                        <p:attrNameLst>
                                          <p:attrName>style.visibility</p:attrName>
                                        </p:attrNameLst>
                                      </p:cBhvr>
                                      <p:to>
                                        <p:strVal val="visible"/>
                                      </p:to>
                                    </p:set>
                                    <p:animEffect transition="in" filter="wipe(left)">
                                      <p:cBhvr>
                                        <p:cTn id="7" dur="500"/>
                                        <p:tgtEl>
                                          <p:spTgt spid="157389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73891">
                                            <p:txEl>
                                              <p:pRg st="1" end="1"/>
                                            </p:txEl>
                                          </p:spTgt>
                                        </p:tgtEl>
                                        <p:attrNameLst>
                                          <p:attrName>style.visibility</p:attrName>
                                        </p:attrNameLst>
                                      </p:cBhvr>
                                      <p:to>
                                        <p:strVal val="visible"/>
                                      </p:to>
                                    </p:set>
                                    <p:animEffect transition="in" filter="wipe(left)">
                                      <p:cBhvr>
                                        <p:cTn id="11" dur="500"/>
                                        <p:tgtEl>
                                          <p:spTgt spid="1573891">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73891">
                                            <p:txEl>
                                              <p:pRg st="2" end="2"/>
                                            </p:txEl>
                                          </p:spTgt>
                                        </p:tgtEl>
                                        <p:attrNameLst>
                                          <p:attrName>style.visibility</p:attrName>
                                        </p:attrNameLst>
                                      </p:cBhvr>
                                      <p:to>
                                        <p:strVal val="visible"/>
                                      </p:to>
                                    </p:set>
                                    <p:animEffect transition="in" filter="wipe(left)">
                                      <p:cBhvr>
                                        <p:cTn id="15" dur="500"/>
                                        <p:tgtEl>
                                          <p:spTgt spid="1573891">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73891">
                                            <p:txEl>
                                              <p:pRg st="3" end="3"/>
                                            </p:txEl>
                                          </p:spTgt>
                                        </p:tgtEl>
                                        <p:attrNameLst>
                                          <p:attrName>style.visibility</p:attrName>
                                        </p:attrNameLst>
                                      </p:cBhvr>
                                      <p:to>
                                        <p:strVal val="visible"/>
                                      </p:to>
                                    </p:set>
                                    <p:animEffect transition="in" filter="wipe(left)">
                                      <p:cBhvr>
                                        <p:cTn id="19" dur="500"/>
                                        <p:tgtEl>
                                          <p:spTgt spid="157389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par>
                                <p:cTn id="25" presetID="9"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891" grpId="0" build="p"/>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2"/>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37</a:t>
            </a:fld>
            <a:endParaRPr lang="zh-CN" altLang="en-US" sz="1400" b="0" dirty="0">
              <a:latin typeface="Arial" panose="020B0604020202020204" pitchFamily="34" charset="0"/>
              <a:ea typeface="宋体" panose="02010600030101010101" pitchFamily="2" charset="-122"/>
            </a:endParaRPr>
          </a:p>
        </p:txBody>
      </p:sp>
      <p:sp>
        <p:nvSpPr>
          <p:cNvPr id="1575938" name="Rectangle 2"/>
          <p:cNvSpPr>
            <a:spLocks noGrp="1" noChangeArrowheads="1"/>
          </p:cNvSpPr>
          <p:nvPr>
            <p:ph type="title"/>
          </p:nvPr>
        </p:nvSpPr>
        <p:spPr bwMode="auto">
          <a:xfrm>
            <a:off x="323850" y="5445125"/>
            <a:ext cx="8229600" cy="652463"/>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0" cap="none" spc="0" normalizeH="0" baseline="0" noProof="0">
                <a:ln>
                  <a:noFill/>
                </a:ln>
                <a:solidFill>
                  <a:srgbClr val="CC99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j-cs"/>
              </a:rPr>
              <a:t>The function </a:t>
            </a:r>
            <a:r>
              <a:rPr kumimoji="0" lang="en-US" altLang="zh-CN" sz="2000" b="1" i="1" u="none" strike="noStrike" kern="0" cap="none" spc="0" normalizeH="0" baseline="0" noProof="0">
                <a:ln>
                  <a:noFill/>
                </a:ln>
                <a:solidFill>
                  <a:srgbClr val="CC9900"/>
                </a:solidFill>
                <a:effectLst/>
                <a:uLnTx/>
                <a:uFillTx/>
                <a:latin typeface="Times New Roman" panose="02020603050405020304" pitchFamily="18" charset="0"/>
                <a:ea typeface="宋体" panose="02010600030101010101" pitchFamily="2" charset="-122"/>
                <a:cs typeface="+mj-cs"/>
              </a:rPr>
              <a:t>f</a:t>
            </a:r>
            <a:r>
              <a:rPr kumimoji="0" lang="en-US" altLang="zh-CN" sz="2000" b="1" i="0" u="none" strike="noStrike" kern="0" cap="none" spc="0" normalizeH="0" baseline="0" noProof="0">
                <a:ln>
                  <a:noFill/>
                </a:ln>
                <a:solidFill>
                  <a:srgbClr val="CC9900"/>
                </a:solidFill>
                <a:effectLst/>
                <a:uLnTx/>
                <a:uFillTx/>
                <a:latin typeface="Times New Roman" panose="02020603050405020304" pitchFamily="18" charset="0"/>
                <a:ea typeface="宋体" panose="02010600030101010101" pitchFamily="2" charset="-122"/>
                <a:cs typeface="+mj-cs"/>
              </a:rPr>
              <a:t>(</a:t>
            </a:r>
            <a:r>
              <a:rPr kumimoji="0" lang="en-US" altLang="zh-CN" sz="2000" b="1" i="1" u="none" strike="noStrike" kern="0" cap="none" spc="0" normalizeH="0" baseline="0" noProof="0">
                <a:ln>
                  <a:noFill/>
                </a:ln>
                <a:solidFill>
                  <a:srgbClr val="CC9900"/>
                </a:solidFill>
                <a:effectLst/>
                <a:uLnTx/>
                <a:uFillTx/>
                <a:latin typeface="Times New Roman" panose="02020603050405020304" pitchFamily="18" charset="0"/>
                <a:ea typeface="宋体" panose="02010600030101010101" pitchFamily="2" charset="-122"/>
                <a:cs typeface="+mj-cs"/>
              </a:rPr>
              <a:t>x</a:t>
            </a:r>
            <a:r>
              <a:rPr kumimoji="0" lang="en-US" altLang="zh-CN" sz="2000" b="1" i="0" u="none" strike="noStrike" kern="0" cap="none" spc="0" normalizeH="0" baseline="0" noProof="0">
                <a:ln>
                  <a:noFill/>
                </a:ln>
                <a:solidFill>
                  <a:srgbClr val="CC9900"/>
                </a:solidFill>
                <a:effectLst/>
                <a:uLnTx/>
                <a:uFillTx/>
                <a:latin typeface="Times New Roman" panose="02020603050405020304" pitchFamily="18" charset="0"/>
                <a:ea typeface="宋体" panose="02010600030101010101" pitchFamily="2" charset="-122"/>
                <a:cs typeface="+mj-cs"/>
              </a:rPr>
              <a:t>) is </a:t>
            </a:r>
            <a:r>
              <a:rPr kumimoji="0" lang="en-US" altLang="zh-CN" sz="2000" b="1" i="1" u="none" strike="noStrike" kern="0" cap="none" spc="0" normalizeH="0" baseline="0" noProof="0">
                <a:ln>
                  <a:noFill/>
                </a:ln>
                <a:solidFill>
                  <a:srgbClr val="CC9900"/>
                </a:solidFill>
                <a:effectLst/>
                <a:uLnTx/>
                <a:uFillTx/>
                <a:latin typeface="Times New Roman" panose="02020603050405020304" pitchFamily="18" charset="0"/>
                <a:ea typeface="宋体" panose="02010600030101010101" pitchFamily="2" charset="-122"/>
                <a:cs typeface="+mj-cs"/>
              </a:rPr>
              <a:t>O</a:t>
            </a:r>
            <a:r>
              <a:rPr kumimoji="0" lang="en-US" altLang="zh-CN" sz="2000" b="1" i="0" u="none" strike="noStrike" kern="0" cap="none" spc="0" normalizeH="0" baseline="0" noProof="0">
                <a:ln>
                  <a:noFill/>
                </a:ln>
                <a:solidFill>
                  <a:srgbClr val="CC9900"/>
                </a:solidFill>
                <a:effectLst/>
                <a:uLnTx/>
                <a:uFillTx/>
                <a:latin typeface="Times New Roman" panose="02020603050405020304" pitchFamily="18" charset="0"/>
                <a:ea typeface="宋体" panose="02010600030101010101" pitchFamily="2" charset="-122"/>
                <a:cs typeface="+mj-cs"/>
              </a:rPr>
              <a:t>(</a:t>
            </a:r>
            <a:r>
              <a:rPr kumimoji="0" lang="en-US" altLang="zh-CN" sz="2000" b="1" i="1" u="none" strike="noStrike" kern="0" cap="none" spc="0" normalizeH="0" baseline="0" noProof="0">
                <a:ln>
                  <a:noFill/>
                </a:ln>
                <a:solidFill>
                  <a:srgbClr val="CC9900"/>
                </a:solidFill>
                <a:effectLst/>
                <a:uLnTx/>
                <a:uFillTx/>
                <a:latin typeface="Times New Roman" panose="02020603050405020304" pitchFamily="18" charset="0"/>
                <a:ea typeface="宋体" panose="02010600030101010101" pitchFamily="2" charset="-122"/>
                <a:cs typeface="+mj-cs"/>
              </a:rPr>
              <a:t>g</a:t>
            </a:r>
            <a:r>
              <a:rPr kumimoji="0" lang="en-US" altLang="zh-CN" sz="2000" b="1" i="0" u="none" strike="noStrike" kern="0" cap="none" spc="0" normalizeH="0" baseline="0" noProof="0">
                <a:ln>
                  <a:noFill/>
                </a:ln>
                <a:solidFill>
                  <a:srgbClr val="CC9900"/>
                </a:solidFill>
                <a:effectLst/>
                <a:uLnTx/>
                <a:uFillTx/>
                <a:latin typeface="Times New Roman" panose="02020603050405020304" pitchFamily="18" charset="0"/>
                <a:ea typeface="宋体" panose="02010600030101010101" pitchFamily="2" charset="-122"/>
                <a:cs typeface="+mj-cs"/>
              </a:rPr>
              <a:t>(</a:t>
            </a:r>
            <a:r>
              <a:rPr kumimoji="0" lang="en-US" altLang="zh-CN" sz="2000" b="1" i="1" u="none" strike="noStrike" kern="0" cap="none" spc="0" normalizeH="0" baseline="0" noProof="0">
                <a:ln>
                  <a:noFill/>
                </a:ln>
                <a:solidFill>
                  <a:srgbClr val="CC9900"/>
                </a:solidFill>
                <a:effectLst/>
                <a:uLnTx/>
                <a:uFillTx/>
                <a:latin typeface="Times New Roman" panose="02020603050405020304" pitchFamily="18" charset="0"/>
                <a:ea typeface="宋体" panose="02010600030101010101" pitchFamily="2" charset="-122"/>
                <a:cs typeface="+mj-cs"/>
              </a:rPr>
              <a:t>x</a:t>
            </a:r>
            <a:r>
              <a:rPr kumimoji="0" lang="en-US" altLang="zh-CN" sz="2000" b="1" i="0" u="none" strike="noStrike" kern="0" cap="none" spc="0" normalizeH="0" baseline="0" noProof="0">
                <a:ln>
                  <a:noFill/>
                </a:ln>
                <a:solidFill>
                  <a:srgbClr val="CC9900"/>
                </a:solidFill>
                <a:effectLst/>
                <a:uLnTx/>
                <a:uFillTx/>
                <a:latin typeface="Times New Roman" panose="02020603050405020304" pitchFamily="18" charset="0"/>
                <a:ea typeface="宋体" panose="02010600030101010101" pitchFamily="2" charset="-122"/>
                <a:cs typeface="+mj-cs"/>
              </a:rPr>
              <a:t>))</a:t>
            </a:r>
          </a:p>
        </p:txBody>
      </p:sp>
      <p:grpSp>
        <p:nvGrpSpPr>
          <p:cNvPr id="2" name="Group 3"/>
          <p:cNvGrpSpPr/>
          <p:nvPr/>
        </p:nvGrpSpPr>
        <p:grpSpPr>
          <a:xfrm>
            <a:off x="1403350" y="908050"/>
            <a:ext cx="6096000" cy="4410075"/>
            <a:chOff x="884" y="572"/>
            <a:chExt cx="3840" cy="2778"/>
          </a:xfrm>
        </p:grpSpPr>
        <p:graphicFrame>
          <p:nvGraphicFramePr>
            <p:cNvPr id="27652" name="Object 4"/>
            <p:cNvGraphicFramePr>
              <a:graphicFrameLocks noChangeAspect="1"/>
            </p:cNvGraphicFramePr>
            <p:nvPr/>
          </p:nvGraphicFramePr>
          <p:xfrm>
            <a:off x="884" y="572"/>
            <a:ext cx="3840" cy="2562"/>
          </p:xfrm>
          <a:graphic>
            <a:graphicData uri="http://schemas.openxmlformats.org/presentationml/2006/ole">
              <mc:AlternateContent xmlns:mc="http://schemas.openxmlformats.org/markup-compatibility/2006">
                <mc:Choice xmlns:v="urn:schemas-microsoft-com:vml" Requires="v">
                  <p:oleObj spid="_x0000_s10248" r:id="rId4" imgW="7236460" imgH="4831715" progId="MSGraph.Chart.8">
                    <p:embed/>
                  </p:oleObj>
                </mc:Choice>
                <mc:Fallback>
                  <p:oleObj r:id="rId4" imgW="7236460" imgH="4831715" progId="MSGraph.Chart.8">
                    <p:embed/>
                    <p:pic>
                      <p:nvPicPr>
                        <p:cNvPr id="0" name="图片 3081"/>
                        <p:cNvPicPr/>
                        <p:nvPr/>
                      </p:nvPicPr>
                      <p:blipFill>
                        <a:blip r:embed="rId5"/>
                        <a:stretch>
                          <a:fillRect/>
                        </a:stretch>
                      </p:blipFill>
                      <p:spPr>
                        <a:xfrm>
                          <a:off x="884" y="572"/>
                          <a:ext cx="3840" cy="2562"/>
                        </a:xfrm>
                        <a:prstGeom prst="rect">
                          <a:avLst/>
                        </a:prstGeom>
                        <a:noFill/>
                        <a:ln w="38100">
                          <a:noFill/>
                          <a:miter/>
                        </a:ln>
                      </p:spPr>
                    </p:pic>
                  </p:oleObj>
                </mc:Fallback>
              </mc:AlternateContent>
            </a:graphicData>
          </a:graphic>
        </p:graphicFrame>
        <p:sp>
          <p:nvSpPr>
            <p:cNvPr id="27653" name="Text Box 5"/>
            <p:cNvSpPr txBox="1"/>
            <p:nvPr/>
          </p:nvSpPr>
          <p:spPr>
            <a:xfrm>
              <a:off x="4106" y="1831"/>
              <a:ext cx="376" cy="288"/>
            </a:xfrm>
            <a:prstGeom prst="rect">
              <a:avLst/>
            </a:prstGeom>
            <a:noFill/>
            <a:ln w="12700">
              <a:noFill/>
            </a:ln>
          </p:spPr>
          <p:txBody>
            <a:bodyPr lIns="0" rIns="0" anchor="t" anchorCtr="0">
              <a:spAutoFit/>
            </a:bodyPr>
            <a:lstStyle/>
            <a:p>
              <a:pPr eaLnBrk="0" hangingPunct="0">
                <a:buFontTx/>
                <a:buNone/>
              </a:pPr>
              <a:r>
                <a:rPr lang="en-US" altLang="zh-CN" b="0" i="1" dirty="0">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a:t>
              </a:r>
            </a:p>
          </p:txBody>
        </p:sp>
        <p:sp>
          <p:nvSpPr>
            <p:cNvPr id="27654" name="Text Box 6"/>
            <p:cNvSpPr txBox="1"/>
            <p:nvPr/>
          </p:nvSpPr>
          <p:spPr>
            <a:xfrm>
              <a:off x="4122" y="1650"/>
              <a:ext cx="376" cy="288"/>
            </a:xfrm>
            <a:prstGeom prst="rect">
              <a:avLst/>
            </a:prstGeom>
            <a:noFill/>
            <a:ln w="12700">
              <a:noFill/>
            </a:ln>
          </p:spPr>
          <p:txBody>
            <a:bodyPr lIns="0" rIns="0" anchor="t" anchorCtr="0">
              <a:spAutoFit/>
            </a:bodyPr>
            <a:lstStyle/>
            <a:p>
              <a:pPr eaLnBrk="0" hangingPunct="0">
                <a:buFontTx/>
                <a:buNone/>
              </a:pPr>
              <a:r>
                <a:rPr lang="en-US" altLang="zh-CN" b="0" i="1" dirty="0">
                  <a:latin typeface="Times New Roman" panose="02020603050405020304" pitchFamily="18" charset="0"/>
                  <a:ea typeface="宋体" panose="02010600030101010101" pitchFamily="2" charset="-122"/>
                </a:rPr>
                <a:t>f</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a:t>
              </a:r>
            </a:p>
          </p:txBody>
        </p:sp>
        <p:sp>
          <p:nvSpPr>
            <p:cNvPr id="27655" name="Text Box 7"/>
            <p:cNvSpPr txBox="1"/>
            <p:nvPr/>
          </p:nvSpPr>
          <p:spPr>
            <a:xfrm>
              <a:off x="4100" y="812"/>
              <a:ext cx="604" cy="288"/>
            </a:xfrm>
            <a:prstGeom prst="rect">
              <a:avLst/>
            </a:prstGeom>
            <a:noFill/>
            <a:ln w="12700">
              <a:noFill/>
            </a:ln>
          </p:spPr>
          <p:txBody>
            <a:bodyPr lIns="0" rIns="0" anchor="t" anchorCtr="0">
              <a:spAutoFit/>
            </a:bodyPr>
            <a:lstStyle/>
            <a:p>
              <a:pPr eaLnBrk="0" hangingPunct="0">
                <a:buFontTx/>
                <a:buNone/>
              </a:pPr>
              <a:r>
                <a:rPr lang="en-US" altLang="zh-CN" b="0" i="1" dirty="0">
                  <a:latin typeface="Times New Roman" panose="02020603050405020304" pitchFamily="18" charset="0"/>
                  <a:ea typeface="宋体" panose="02010600030101010101" pitchFamily="2" charset="-122"/>
                </a:rPr>
                <a:t>C g</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a:t>
              </a:r>
            </a:p>
          </p:txBody>
        </p:sp>
        <p:sp>
          <p:nvSpPr>
            <p:cNvPr id="27656" name="Text Box 8"/>
            <p:cNvSpPr txBox="1"/>
            <p:nvPr/>
          </p:nvSpPr>
          <p:spPr>
            <a:xfrm>
              <a:off x="4156" y="3018"/>
              <a:ext cx="376" cy="288"/>
            </a:xfrm>
            <a:prstGeom prst="rect">
              <a:avLst/>
            </a:prstGeom>
            <a:noFill/>
            <a:ln w="12700">
              <a:noFill/>
            </a:ln>
          </p:spPr>
          <p:txBody>
            <a:bodyPr lIns="0" rIns="0" anchor="t" anchorCtr="0">
              <a:spAutoFit/>
            </a:bodyPr>
            <a:lstStyle/>
            <a:p>
              <a:pPr eaLnBrk="0" hangingPunct="0">
                <a:buFontTx/>
                <a:buNone/>
              </a:pPr>
              <a:r>
                <a:rPr lang="en-US" altLang="zh-CN" b="0" i="1" dirty="0">
                  <a:solidFill>
                    <a:schemeClr val="tx2"/>
                  </a:solidFill>
                  <a:latin typeface="Times New Roman" panose="02020603050405020304" pitchFamily="18" charset="0"/>
                  <a:ea typeface="宋体" panose="02010600030101010101" pitchFamily="2" charset="-122"/>
                </a:rPr>
                <a:t>x</a:t>
              </a:r>
              <a:endParaRPr lang="en-US" altLang="zh-CN" b="0" dirty="0">
                <a:solidFill>
                  <a:schemeClr val="tx2"/>
                </a:solidFill>
                <a:latin typeface="Times New Roman" panose="02020603050405020304" pitchFamily="18" charset="0"/>
                <a:ea typeface="宋体" panose="02010600030101010101" pitchFamily="2" charset="-122"/>
              </a:endParaRPr>
            </a:p>
          </p:txBody>
        </p:sp>
        <p:sp>
          <p:nvSpPr>
            <p:cNvPr id="27657" name="Line 9"/>
            <p:cNvSpPr/>
            <p:nvPr/>
          </p:nvSpPr>
          <p:spPr>
            <a:xfrm>
              <a:off x="4292" y="3175"/>
              <a:ext cx="329" cy="0"/>
            </a:xfrm>
            <a:prstGeom prst="line">
              <a:avLst/>
            </a:prstGeom>
            <a:ln w="12700" cap="flat" cmpd="sng">
              <a:solidFill>
                <a:schemeClr val="tx2"/>
              </a:solidFill>
              <a:prstDash val="solid"/>
              <a:round/>
              <a:headEnd type="none" w="med" len="med"/>
              <a:tailEnd type="triangle" w="med" len="med"/>
            </a:ln>
          </p:spPr>
        </p:sp>
        <p:sp>
          <p:nvSpPr>
            <p:cNvPr id="27658" name="Line 10"/>
            <p:cNvSpPr/>
            <p:nvPr/>
          </p:nvSpPr>
          <p:spPr>
            <a:xfrm>
              <a:off x="2036" y="2307"/>
              <a:ext cx="0" cy="713"/>
            </a:xfrm>
            <a:prstGeom prst="line">
              <a:avLst/>
            </a:prstGeom>
            <a:ln w="25400" cap="rnd" cmpd="sng">
              <a:solidFill>
                <a:schemeClr val="tx1"/>
              </a:solidFill>
              <a:prstDash val="sysDot"/>
              <a:round/>
              <a:headEnd type="none" w="med" len="med"/>
              <a:tailEnd type="none" w="med" len="med"/>
            </a:ln>
          </p:spPr>
        </p:sp>
        <p:sp>
          <p:nvSpPr>
            <p:cNvPr id="27659" name="Text Box 11"/>
            <p:cNvSpPr txBox="1"/>
            <p:nvPr/>
          </p:nvSpPr>
          <p:spPr>
            <a:xfrm>
              <a:off x="1996" y="3062"/>
              <a:ext cx="376" cy="288"/>
            </a:xfrm>
            <a:prstGeom prst="rect">
              <a:avLst/>
            </a:prstGeom>
            <a:noFill/>
            <a:ln w="12700">
              <a:noFill/>
            </a:ln>
          </p:spPr>
          <p:txBody>
            <a:bodyPr lIns="0" rIns="0" anchor="t" anchorCtr="0">
              <a:spAutoFit/>
            </a:bodyPr>
            <a:lstStyle/>
            <a:p>
              <a:pPr eaLnBrk="0" hangingPunct="0">
                <a:buFontTx/>
                <a:buNone/>
              </a:pPr>
              <a:r>
                <a:rPr lang="en-US" altLang="zh-CN" b="0" i="1" dirty="0">
                  <a:solidFill>
                    <a:schemeClr val="tx2"/>
                  </a:solidFill>
                  <a:latin typeface="Times New Roman" panose="02020603050405020304" pitchFamily="18" charset="0"/>
                  <a:ea typeface="宋体" panose="02010600030101010101" pitchFamily="2" charset="-122"/>
                </a:rPr>
                <a:t>k</a:t>
              </a:r>
              <a:endParaRPr lang="en-US" altLang="zh-CN" b="0" dirty="0">
                <a:solidFill>
                  <a:schemeClr val="tx2"/>
                </a:solidFill>
                <a:latin typeface="Times New Roman" panose="02020603050405020304" pitchFamily="18" charset="0"/>
                <a:ea typeface="宋体" panose="02010600030101010101" pitchFamily="2" charset="-122"/>
              </a:endParaRPr>
            </a:p>
          </p:txBody>
        </p:sp>
      </p:grpSp>
      <p:sp>
        <p:nvSpPr>
          <p:cNvPr id="27660" name="Text Box 13"/>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38</a:t>
            </a:fld>
            <a:endParaRPr lang="zh-CN" altLang="en-US" sz="1400" b="0" dirty="0">
              <a:latin typeface="Arial" panose="020B0604020202020204" pitchFamily="34" charset="0"/>
              <a:ea typeface="宋体" panose="02010600030101010101" pitchFamily="2" charset="-122"/>
            </a:endParaRPr>
          </a:p>
        </p:txBody>
      </p:sp>
      <p:sp>
        <p:nvSpPr>
          <p:cNvPr id="1577986" name="Rectangle 2"/>
          <p:cNvSpPr>
            <a:spLocks noGrp="1" noChangeArrowheads="1"/>
          </p:cNvSpPr>
          <p:nvPr>
            <p:ph type="title"/>
          </p:nvPr>
        </p:nvSpPr>
        <p:spPr bwMode="auto">
          <a:xfrm>
            <a:off x="323850" y="549275"/>
            <a:ext cx="8229600" cy="522288"/>
          </a:xfrm>
          <a:ln>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j-lt"/>
                <a:ea typeface="宋体" panose="02010600030101010101" pitchFamily="2" charset="-122"/>
                <a:cs typeface="+mj-cs"/>
              </a:rPr>
              <a:t>Note:</a:t>
            </a:r>
          </a:p>
        </p:txBody>
      </p:sp>
      <p:sp>
        <p:nvSpPr>
          <p:cNvPr id="1577987" name="Rectangle 3"/>
          <p:cNvSpPr>
            <a:spLocks noGrp="1"/>
          </p:cNvSpPr>
          <p:nvPr>
            <p:ph idx="1"/>
          </p:nvPr>
        </p:nvSpPr>
        <p:spPr>
          <a:xfrm>
            <a:off x="755650" y="1125538"/>
            <a:ext cx="8001000" cy="4392612"/>
          </a:xfrm>
          <a:noFill/>
          <a:ln>
            <a:noFill/>
          </a:ln>
        </p:spPr>
        <p:txBody>
          <a:bodyPr anchor="t" anchorCtr="0"/>
          <a:lstStyle/>
          <a:p>
            <a:pPr marL="457200" indent="-457200">
              <a:spcBef>
                <a:spcPct val="50000"/>
              </a:spcBef>
              <a:buClr>
                <a:schemeClr val="tx1"/>
              </a:buClr>
              <a:buNone/>
            </a:pPr>
            <a:r>
              <a:rPr lang="en-US" altLang="zh-CN" sz="2400" b="1" dirty="0">
                <a:latin typeface="Times New Roman" panose="02020603050405020304" pitchFamily="18" charset="0"/>
                <a:ea typeface="宋体" panose="02010600030101010101" pitchFamily="2" charset="-122"/>
              </a:rPr>
              <a:t>1. Equivalent expressions:</a:t>
            </a:r>
          </a:p>
          <a:p>
            <a:pPr marL="457200" indent="-457200">
              <a:spcBef>
                <a:spcPct val="50000"/>
              </a:spcBef>
              <a:buClr>
                <a:schemeClr val="tx1"/>
              </a:buClr>
              <a:buNone/>
            </a:pPr>
            <a:r>
              <a:rPr lang="en-US" altLang="zh-CN" sz="2400" b="1" i="1" dirty="0">
                <a:latin typeface="Times New Roman" panose="02020603050405020304" pitchFamily="18" charset="0"/>
                <a:ea typeface="宋体" panose="02010600030101010101" pitchFamily="2" charset="-122"/>
              </a:rPr>
              <a:t>       f</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g</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a:t>
            </a:r>
          </a:p>
          <a:p>
            <a:pPr marL="457200" indent="-457200">
              <a:spcBef>
                <a:spcPct val="50000"/>
              </a:spcBef>
              <a:buClr>
                <a:schemeClr val="tx1"/>
              </a:buClr>
              <a:buNone/>
            </a:pP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g</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a:t>
            </a:r>
          </a:p>
          <a:p>
            <a:pPr marL="457200" indent="-457200">
              <a:spcBef>
                <a:spcPct val="50000"/>
              </a:spcBef>
              <a:buClr>
                <a:schemeClr val="tx1"/>
              </a:buClr>
              <a:buNone/>
            </a:pPr>
            <a:r>
              <a:rPr lang="en-US" altLang="zh-CN" sz="2400" b="1" dirty="0">
                <a:latin typeface="Times New Roman" panose="02020603050405020304" pitchFamily="18" charset="0"/>
                <a:ea typeface="宋体" panose="02010600030101010101" pitchFamily="2" charset="-122"/>
              </a:rPr>
              <a:t>2.  The pair </a:t>
            </a:r>
            <a:r>
              <a:rPr lang="en-US" altLang="zh-CN" sz="2400" b="1" i="1" dirty="0">
                <a:latin typeface="Times New Roman" panose="02020603050405020304" pitchFamily="18" charset="0"/>
                <a:ea typeface="宋体" panose="02010600030101010101" pitchFamily="2" charset="-122"/>
              </a:rPr>
              <a:t>C</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 k</a:t>
            </a:r>
            <a:r>
              <a:rPr lang="en-US" altLang="zh-CN" sz="2400" b="1" dirty="0">
                <a:latin typeface="Times New Roman" panose="02020603050405020304" pitchFamily="18" charset="0"/>
                <a:ea typeface="宋体" panose="02010600030101010101" pitchFamily="2" charset="-122"/>
              </a:rPr>
              <a:t> satisfiers the definition is never unique. Moreover, if one such pair exists, there are </a:t>
            </a:r>
            <a:r>
              <a:rPr lang="en-US" altLang="zh-CN" sz="2400" b="1" dirty="0">
                <a:solidFill>
                  <a:srgbClr val="3366FF"/>
                </a:solidFill>
                <a:latin typeface="Times New Roman" panose="02020603050405020304" pitchFamily="18" charset="0"/>
                <a:ea typeface="宋体" panose="02010600030101010101" pitchFamily="2" charset="-122"/>
              </a:rPr>
              <a:t>infinitely many</a:t>
            </a:r>
            <a:r>
              <a:rPr lang="en-US" altLang="zh-CN" sz="2400" b="1" dirty="0">
                <a:latin typeface="Times New Roman" panose="02020603050405020304" pitchFamily="18" charset="0"/>
                <a:ea typeface="宋体" panose="02010600030101010101" pitchFamily="2" charset="-122"/>
              </a:rPr>
              <a:t> such pairs.</a:t>
            </a:r>
          </a:p>
          <a:p>
            <a:pPr marL="457200" indent="-457200">
              <a:spcBef>
                <a:spcPct val="50000"/>
              </a:spcBef>
              <a:buClr>
                <a:schemeClr val="tx1"/>
              </a:buClr>
              <a:buNone/>
            </a:pPr>
            <a:r>
              <a:rPr lang="en-US" altLang="zh-CN" sz="2400" b="1" dirty="0">
                <a:latin typeface="Times New Roman" panose="02020603050405020304" pitchFamily="18" charset="0"/>
                <a:ea typeface="宋体" panose="02010600030101010101" pitchFamily="2" charset="-122"/>
              </a:rPr>
              <a:t>3. When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is </a:t>
            </a:r>
            <a:r>
              <a:rPr lang="en-US" altLang="zh-CN" sz="2400" b="1" i="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g</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 and </a:t>
            </a:r>
            <a:r>
              <a:rPr lang="en-US" altLang="zh-CN" sz="2400" b="1" i="1" dirty="0">
                <a:latin typeface="Times New Roman" panose="02020603050405020304" pitchFamily="18" charset="0"/>
                <a:ea typeface="宋体" panose="02010600030101010101" pitchFamily="2" charset="-122"/>
              </a:rPr>
              <a:t>h</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is a function that has larger absolute values than </a:t>
            </a:r>
            <a:r>
              <a:rPr lang="en-US" altLang="zh-CN" sz="2400" b="1" i="1" dirty="0">
                <a:latin typeface="Times New Roman" panose="02020603050405020304" pitchFamily="18" charset="0"/>
                <a:ea typeface="宋体" panose="02010600030101010101" pitchFamily="2" charset="-122"/>
              </a:rPr>
              <a:t>g</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does for sufficiently large values of x, it follows that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is </a:t>
            </a:r>
            <a:r>
              <a:rPr lang="en-US" altLang="zh-CN" sz="2400" b="1" i="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h</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p>
        </p:txBody>
      </p:sp>
      <p:sp>
        <p:nvSpPr>
          <p:cNvPr id="29700"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77987">
                                            <p:txEl>
                                              <p:pRg st="0" end="0"/>
                                            </p:txEl>
                                          </p:spTgt>
                                        </p:tgtEl>
                                        <p:attrNameLst>
                                          <p:attrName>style.visibility</p:attrName>
                                        </p:attrNameLst>
                                      </p:cBhvr>
                                      <p:to>
                                        <p:strVal val="visible"/>
                                      </p:to>
                                    </p:set>
                                    <p:animEffect transition="in" filter="wipe(left)">
                                      <p:cBhvr>
                                        <p:cTn id="7" dur="500"/>
                                        <p:tgtEl>
                                          <p:spTgt spid="157798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77987">
                                            <p:txEl>
                                              <p:pRg st="1" end="1"/>
                                            </p:txEl>
                                          </p:spTgt>
                                        </p:tgtEl>
                                        <p:attrNameLst>
                                          <p:attrName>style.visibility</p:attrName>
                                        </p:attrNameLst>
                                      </p:cBhvr>
                                      <p:to>
                                        <p:strVal val="visible"/>
                                      </p:to>
                                    </p:set>
                                    <p:animEffect transition="in" filter="wipe(left)">
                                      <p:cBhvr>
                                        <p:cTn id="11" dur="500"/>
                                        <p:tgtEl>
                                          <p:spTgt spid="1577987">
                                            <p:txEl>
                                              <p:pRg st="1" end="1"/>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77987">
                                            <p:txEl>
                                              <p:pRg st="2" end="2"/>
                                            </p:txEl>
                                          </p:spTgt>
                                        </p:tgtEl>
                                        <p:attrNameLst>
                                          <p:attrName>style.visibility</p:attrName>
                                        </p:attrNameLst>
                                      </p:cBhvr>
                                      <p:to>
                                        <p:strVal val="visible"/>
                                      </p:to>
                                    </p:set>
                                    <p:animEffect transition="in" filter="wipe(left)">
                                      <p:cBhvr>
                                        <p:cTn id="14" dur="500"/>
                                        <p:tgtEl>
                                          <p:spTgt spid="1577987">
                                            <p:txEl>
                                              <p:pRg st="2" end="2"/>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77987">
                                            <p:txEl>
                                              <p:pRg st="3" end="3"/>
                                            </p:txEl>
                                          </p:spTgt>
                                        </p:tgtEl>
                                        <p:attrNameLst>
                                          <p:attrName>style.visibility</p:attrName>
                                        </p:attrNameLst>
                                      </p:cBhvr>
                                      <p:to>
                                        <p:strVal val="visible"/>
                                      </p:to>
                                    </p:set>
                                    <p:animEffect transition="in" filter="wipe(left)">
                                      <p:cBhvr>
                                        <p:cTn id="17" dur="500"/>
                                        <p:tgtEl>
                                          <p:spTgt spid="1577987">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77987">
                                            <p:txEl>
                                              <p:pRg st="4" end="4"/>
                                            </p:txEl>
                                          </p:spTgt>
                                        </p:tgtEl>
                                        <p:attrNameLst>
                                          <p:attrName>style.visibility</p:attrName>
                                        </p:attrNameLst>
                                      </p:cBhvr>
                                      <p:to>
                                        <p:strVal val="visible"/>
                                      </p:to>
                                    </p:set>
                                    <p:animEffect transition="in" filter="wipe(left)">
                                      <p:cBhvr>
                                        <p:cTn id="20" dur="500"/>
                                        <p:tgtEl>
                                          <p:spTgt spid="157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87"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39</a:t>
            </a:fld>
            <a:endParaRPr lang="zh-CN" altLang="en-US" sz="1400" b="0" dirty="0">
              <a:latin typeface="Arial" panose="020B0604020202020204" pitchFamily="34" charset="0"/>
              <a:ea typeface="宋体" panose="02010600030101010101" pitchFamily="2" charset="-122"/>
            </a:endParaRPr>
          </a:p>
        </p:txBody>
      </p:sp>
      <p:sp>
        <p:nvSpPr>
          <p:cNvPr id="31746" name="Oval 4"/>
          <p:cNvSpPr/>
          <p:nvPr/>
        </p:nvSpPr>
        <p:spPr>
          <a:xfrm>
            <a:off x="2308225" y="1362075"/>
            <a:ext cx="4572000" cy="4114800"/>
          </a:xfrm>
          <a:prstGeom prst="ellipse">
            <a:avLst/>
          </a:prstGeom>
          <a:noFill/>
          <a:ln w="31750" cap="flat" cmpd="sng">
            <a:solidFill>
              <a:srgbClr val="DD3300"/>
            </a:solidFill>
            <a:prstDash val="solid"/>
            <a:round/>
            <a:headEnd type="none" w="med" len="med"/>
            <a:tailEnd type="none" w="med" len="med"/>
          </a:ln>
        </p:spPr>
        <p:txBody>
          <a:bodyPr anchor="ctr" anchorCtr="0">
            <a:spAutoFit/>
          </a:bodyPr>
          <a:lstStyle/>
          <a:p>
            <a:pPr algn="r" eaLnBrk="0" hangingPunct="0"/>
            <a:endParaRPr lang="zh-CN" altLang="en-US" dirty="0">
              <a:latin typeface="楷体_GB2312" pitchFamily="49" charset="-122"/>
            </a:endParaRPr>
          </a:p>
        </p:txBody>
      </p:sp>
      <p:sp>
        <p:nvSpPr>
          <p:cNvPr id="31747" name="Text Box 5"/>
          <p:cNvSpPr txBox="1"/>
          <p:nvPr/>
        </p:nvSpPr>
        <p:spPr>
          <a:xfrm>
            <a:off x="2439988" y="1090613"/>
            <a:ext cx="903287" cy="461962"/>
          </a:xfrm>
          <a:prstGeom prst="rect">
            <a:avLst/>
          </a:prstGeom>
          <a:noFill/>
          <a:ln w="31750">
            <a:noFill/>
          </a:ln>
        </p:spPr>
        <p:txBody>
          <a:bodyPr wrap="none" anchor="t" anchorCtr="0">
            <a:spAutoFit/>
          </a:bodyPr>
          <a:lstStyle/>
          <a:p>
            <a:pPr eaLnBrk="0" hangingPunct="0">
              <a:buNone/>
            </a:pPr>
            <a:r>
              <a:rPr lang="en-US" altLang="zh-CN" dirty="0">
                <a:latin typeface="Times New Roman" panose="02020603050405020304" pitchFamily="18" charset="0"/>
                <a:ea typeface="宋体" panose="02010600030101010101" pitchFamily="2" charset="-122"/>
              </a:rPr>
              <a:t>O(n</a:t>
            </a:r>
            <a:r>
              <a:rPr lang="en-US" altLang="zh-CN" baseline="30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a:t>
            </a:r>
          </a:p>
        </p:txBody>
      </p:sp>
      <p:sp>
        <p:nvSpPr>
          <p:cNvPr id="31748" name="Oval 7"/>
          <p:cNvSpPr/>
          <p:nvPr/>
        </p:nvSpPr>
        <p:spPr>
          <a:xfrm>
            <a:off x="3238500" y="2409825"/>
            <a:ext cx="2514600" cy="2438400"/>
          </a:xfrm>
          <a:prstGeom prst="ellipse">
            <a:avLst/>
          </a:prstGeom>
          <a:noFill/>
          <a:ln w="31750" cap="flat" cmpd="sng">
            <a:solidFill>
              <a:srgbClr val="DD3300"/>
            </a:solidFill>
            <a:prstDash val="solid"/>
            <a:round/>
            <a:headEnd type="none" w="med" len="med"/>
            <a:tailEnd type="none" w="med" len="med"/>
          </a:ln>
        </p:spPr>
        <p:txBody>
          <a:bodyPr anchor="ctr" anchorCtr="0">
            <a:spAutoFit/>
          </a:bodyPr>
          <a:lstStyle/>
          <a:p>
            <a:pPr algn="r" eaLnBrk="0" hangingPunct="0"/>
            <a:endParaRPr lang="zh-CN" altLang="en-US" dirty="0">
              <a:latin typeface="楷体_GB2312" pitchFamily="49" charset="-122"/>
            </a:endParaRPr>
          </a:p>
        </p:txBody>
      </p:sp>
      <p:sp>
        <p:nvSpPr>
          <p:cNvPr id="31749" name="Text Box 9"/>
          <p:cNvSpPr txBox="1"/>
          <p:nvPr/>
        </p:nvSpPr>
        <p:spPr>
          <a:xfrm>
            <a:off x="5003800" y="1960563"/>
            <a:ext cx="1084263" cy="579437"/>
          </a:xfrm>
          <a:prstGeom prst="rect">
            <a:avLst/>
          </a:prstGeom>
          <a:noFill/>
          <a:ln w="31750">
            <a:noFill/>
          </a:ln>
        </p:spPr>
        <p:txBody>
          <a:bodyPr wrap="none" anchor="t" anchorCtr="0">
            <a:spAutoFit/>
          </a:bodyPr>
          <a:lstStyle/>
          <a:p>
            <a:pPr eaLnBrk="0" hangingPunct="0"/>
            <a:r>
              <a:rPr lang="en-US" altLang="zh-CN" dirty="0">
                <a:latin typeface="Times New Roman" panose="02020603050405020304" pitchFamily="18" charset="0"/>
                <a:ea typeface="宋体" panose="02010600030101010101" pitchFamily="2" charset="-122"/>
              </a:rPr>
              <a:t>O(n</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p>
        </p:txBody>
      </p:sp>
      <p:sp>
        <p:nvSpPr>
          <p:cNvPr id="31750" name="Oval 10"/>
          <p:cNvSpPr/>
          <p:nvPr/>
        </p:nvSpPr>
        <p:spPr>
          <a:xfrm>
            <a:off x="2994025" y="2352675"/>
            <a:ext cx="76200" cy="76200"/>
          </a:xfrm>
          <a:prstGeom prst="ellipse">
            <a:avLst/>
          </a:prstGeom>
          <a:noFill/>
          <a:ln w="31750" cap="flat" cmpd="sng">
            <a:solidFill>
              <a:schemeClr val="tx2"/>
            </a:solidFill>
            <a:prstDash val="solid"/>
            <a:round/>
            <a:headEnd type="none" w="med" len="med"/>
            <a:tailEnd type="none" w="med" len="med"/>
          </a:ln>
        </p:spPr>
        <p:txBody>
          <a:bodyPr wrap="none" anchor="ctr" anchorCtr="0">
            <a:spAutoFit/>
          </a:bodyPr>
          <a:lstStyle/>
          <a:p>
            <a:pPr algn="r" eaLnBrk="0" hangingPunct="0"/>
            <a:endParaRPr lang="zh-CN" altLang="en-US" dirty="0">
              <a:latin typeface="楷体_GB2312" pitchFamily="49" charset="-122"/>
            </a:endParaRPr>
          </a:p>
        </p:txBody>
      </p:sp>
      <p:sp>
        <p:nvSpPr>
          <p:cNvPr id="31751" name="Text Box 11"/>
          <p:cNvSpPr txBox="1"/>
          <p:nvPr/>
        </p:nvSpPr>
        <p:spPr>
          <a:xfrm>
            <a:off x="250825" y="2733675"/>
            <a:ext cx="1420813" cy="461963"/>
          </a:xfrm>
          <a:prstGeom prst="rect">
            <a:avLst/>
          </a:prstGeom>
          <a:noFill/>
          <a:ln w="31750">
            <a:noFill/>
          </a:ln>
        </p:spPr>
        <p:txBody>
          <a:bodyPr wrap="none" anchor="t" anchorCtr="0">
            <a:spAutoFit/>
          </a:bodyPr>
          <a:lstStyle/>
          <a:p>
            <a:pPr eaLnBrk="0" hangingPunct="0">
              <a:buNone/>
            </a:pPr>
            <a:r>
              <a:rPr lang="en-US" altLang="zh-CN" dirty="0">
                <a:latin typeface="Times New Roman" panose="02020603050405020304" pitchFamily="18" charset="0"/>
                <a:ea typeface="宋体" panose="02010600030101010101" pitchFamily="2" charset="-122"/>
              </a:rPr>
              <a:t>f(n) = n</a:t>
            </a:r>
            <a:r>
              <a:rPr lang="en-US" altLang="zh-CN" baseline="30000" dirty="0">
                <a:latin typeface="Times New Roman" panose="02020603050405020304" pitchFamily="18" charset="0"/>
                <a:ea typeface="宋体" panose="02010600030101010101" pitchFamily="2" charset="-122"/>
              </a:rPr>
              <a:t>2.5</a:t>
            </a:r>
            <a:endParaRPr lang="en-US" altLang="zh-CN" dirty="0">
              <a:latin typeface="Times New Roman" panose="02020603050405020304" pitchFamily="18" charset="0"/>
              <a:ea typeface="宋体" panose="02010600030101010101" pitchFamily="2" charset="-122"/>
            </a:endParaRPr>
          </a:p>
        </p:txBody>
      </p:sp>
      <p:sp>
        <p:nvSpPr>
          <p:cNvPr id="31752" name="Line 12"/>
          <p:cNvSpPr/>
          <p:nvPr/>
        </p:nvSpPr>
        <p:spPr>
          <a:xfrm flipV="1">
            <a:off x="2003425" y="2428875"/>
            <a:ext cx="914400" cy="609600"/>
          </a:xfrm>
          <a:prstGeom prst="line">
            <a:avLst/>
          </a:prstGeom>
          <a:ln w="31750" cap="flat" cmpd="sng">
            <a:solidFill>
              <a:schemeClr val="tx1"/>
            </a:solidFill>
            <a:prstDash val="solid"/>
            <a:round/>
            <a:headEnd type="none" w="med" len="med"/>
            <a:tailEnd type="triangle" w="med" len="med"/>
          </a:ln>
        </p:spPr>
      </p:sp>
      <p:sp>
        <p:nvSpPr>
          <p:cNvPr id="31753" name="Line 13"/>
          <p:cNvSpPr/>
          <p:nvPr/>
        </p:nvSpPr>
        <p:spPr>
          <a:xfrm flipH="1">
            <a:off x="5280025" y="2505075"/>
            <a:ext cx="228600" cy="152400"/>
          </a:xfrm>
          <a:prstGeom prst="line">
            <a:avLst/>
          </a:prstGeom>
          <a:ln w="31750" cap="flat" cmpd="sng">
            <a:solidFill>
              <a:srgbClr val="DD3300"/>
            </a:solidFill>
            <a:prstDash val="solid"/>
            <a:round/>
            <a:headEnd type="none" w="med" len="med"/>
            <a:tailEnd type="triangle" w="med" len="med"/>
          </a:ln>
        </p:spPr>
      </p:sp>
      <p:sp>
        <p:nvSpPr>
          <p:cNvPr id="31754" name="Line 14"/>
          <p:cNvSpPr/>
          <p:nvPr/>
        </p:nvSpPr>
        <p:spPr>
          <a:xfrm>
            <a:off x="2994025" y="1666875"/>
            <a:ext cx="152400" cy="152400"/>
          </a:xfrm>
          <a:prstGeom prst="line">
            <a:avLst/>
          </a:prstGeom>
          <a:ln w="31750" cap="flat" cmpd="sng">
            <a:solidFill>
              <a:srgbClr val="DD3300"/>
            </a:solidFill>
            <a:prstDash val="solid"/>
            <a:round/>
            <a:headEnd type="none" w="med" len="med"/>
            <a:tailEnd type="triangle" w="med" len="med"/>
          </a:ln>
        </p:spPr>
      </p:sp>
      <p:sp>
        <p:nvSpPr>
          <p:cNvPr id="31755" name="Rectangle 15"/>
          <p:cNvSpPr/>
          <p:nvPr/>
        </p:nvSpPr>
        <p:spPr>
          <a:xfrm>
            <a:off x="6194425" y="981075"/>
            <a:ext cx="2074863" cy="461963"/>
          </a:xfrm>
          <a:prstGeom prst="rect">
            <a:avLst/>
          </a:prstGeom>
          <a:noFill/>
          <a:ln w="31750">
            <a:noFill/>
          </a:ln>
        </p:spPr>
        <p:txBody>
          <a:bodyPr wrap="none" anchor="t" anchorCtr="0">
            <a:spAutoFit/>
          </a:bodyPr>
          <a:lstStyle/>
          <a:p>
            <a:pPr eaLnBrk="0" hangingPunct="0">
              <a:buNone/>
            </a:pPr>
            <a:r>
              <a:rPr lang="en-US" altLang="zh-CN" dirty="0">
                <a:latin typeface="Times New Roman" panose="02020603050405020304" pitchFamily="18" charset="0"/>
                <a:ea typeface="宋体" panose="02010600030101010101" pitchFamily="2" charset="-122"/>
                <a:sym typeface="Symbol" panose="05050102010706020507" pitchFamily="18" charset="2"/>
              </a:rPr>
              <a:t>f(n) = 12n</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Times New Roman" panose="02020603050405020304" pitchFamily="18" charset="0"/>
                <a:ea typeface="宋体" panose="02010600030101010101" pitchFamily="2" charset="-122"/>
                <a:sym typeface="Symbol" panose="05050102010706020507" pitchFamily="18" charset="2"/>
              </a:rPr>
              <a:t> + n</a:t>
            </a:r>
          </a:p>
        </p:txBody>
      </p:sp>
      <p:sp>
        <p:nvSpPr>
          <p:cNvPr id="31756" name="Oval 17"/>
          <p:cNvSpPr/>
          <p:nvPr/>
        </p:nvSpPr>
        <p:spPr>
          <a:xfrm>
            <a:off x="5280025" y="3038475"/>
            <a:ext cx="76200" cy="76200"/>
          </a:xfrm>
          <a:prstGeom prst="ellipse">
            <a:avLst/>
          </a:prstGeom>
          <a:noFill/>
          <a:ln w="31750" cap="flat" cmpd="sng">
            <a:solidFill>
              <a:schemeClr val="tx2"/>
            </a:solidFill>
            <a:prstDash val="solid"/>
            <a:round/>
            <a:headEnd type="none" w="med" len="med"/>
            <a:tailEnd type="none" w="med" len="med"/>
          </a:ln>
        </p:spPr>
        <p:txBody>
          <a:bodyPr wrap="none" anchor="ctr" anchorCtr="0">
            <a:spAutoFit/>
          </a:bodyPr>
          <a:lstStyle/>
          <a:p>
            <a:pPr algn="r" eaLnBrk="0" hangingPunct="0"/>
            <a:endParaRPr lang="zh-CN" altLang="en-US" dirty="0">
              <a:latin typeface="楷体_GB2312" pitchFamily="49" charset="-122"/>
            </a:endParaRPr>
          </a:p>
        </p:txBody>
      </p:sp>
      <p:sp>
        <p:nvSpPr>
          <p:cNvPr id="31757" name="Line 18"/>
          <p:cNvSpPr/>
          <p:nvPr/>
        </p:nvSpPr>
        <p:spPr>
          <a:xfrm flipH="1">
            <a:off x="5356225" y="1743075"/>
            <a:ext cx="1981200" cy="1295400"/>
          </a:xfrm>
          <a:prstGeom prst="line">
            <a:avLst/>
          </a:prstGeom>
          <a:ln w="31750" cap="flat" cmpd="sng">
            <a:solidFill>
              <a:schemeClr val="tx1"/>
            </a:solidFill>
            <a:prstDash val="solid"/>
            <a:round/>
            <a:headEnd type="none" w="med" len="med"/>
            <a:tailEnd type="triangle" w="med" len="med"/>
          </a:ln>
        </p:spPr>
      </p:sp>
      <p:sp>
        <p:nvSpPr>
          <p:cNvPr id="31758" name="Rectangle 19"/>
          <p:cNvSpPr/>
          <p:nvPr/>
        </p:nvSpPr>
        <p:spPr>
          <a:xfrm>
            <a:off x="403225" y="5095875"/>
            <a:ext cx="2001838" cy="461963"/>
          </a:xfrm>
          <a:prstGeom prst="rect">
            <a:avLst/>
          </a:prstGeom>
          <a:noFill/>
          <a:ln w="31750">
            <a:noFill/>
          </a:ln>
        </p:spPr>
        <p:txBody>
          <a:bodyPr wrap="none" anchor="t" anchorCtr="0">
            <a:spAutoFit/>
          </a:bodyPr>
          <a:lstStyle/>
          <a:p>
            <a:pPr eaLnBrk="0" hangingPunct="0">
              <a:buNone/>
            </a:pPr>
            <a:r>
              <a:rPr lang="en-US" altLang="zh-CN" dirty="0">
                <a:latin typeface="Times New Roman" panose="02020603050405020304" pitchFamily="18" charset="0"/>
                <a:ea typeface="宋体" panose="02010600030101010101" pitchFamily="2" charset="-122"/>
                <a:sym typeface="Symbol" panose="05050102010706020507" pitchFamily="18" charset="2"/>
              </a:rPr>
              <a:t>f(n) = n</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3.1</a:t>
            </a:r>
            <a:r>
              <a:rPr lang="en-US" altLang="zh-CN" dirty="0">
                <a:latin typeface="Times New Roman" panose="02020603050405020304" pitchFamily="18" charset="0"/>
                <a:ea typeface="宋体" panose="02010600030101010101" pitchFamily="2" charset="-122"/>
                <a:sym typeface="Symbol" panose="05050102010706020507" pitchFamily="18" charset="2"/>
              </a:rPr>
              <a:t> – n</a:t>
            </a:r>
            <a:r>
              <a:rPr lang="en-US" altLang="zh-CN" baseline="30000" dirty="0">
                <a:latin typeface="Times New Roman" panose="02020603050405020304" pitchFamily="18" charset="0"/>
                <a:ea typeface="宋体" panose="02010600030101010101" pitchFamily="2" charset="-122"/>
                <a:sym typeface="Symbol" panose="05050102010706020507" pitchFamily="18" charset="2"/>
              </a:rPr>
              <a:t>2</a:t>
            </a:r>
          </a:p>
        </p:txBody>
      </p:sp>
      <p:sp>
        <p:nvSpPr>
          <p:cNvPr id="31759" name="Oval 20"/>
          <p:cNvSpPr/>
          <p:nvPr/>
        </p:nvSpPr>
        <p:spPr>
          <a:xfrm>
            <a:off x="2079625" y="4714875"/>
            <a:ext cx="76200" cy="76200"/>
          </a:xfrm>
          <a:prstGeom prst="ellipse">
            <a:avLst/>
          </a:prstGeom>
          <a:noFill/>
          <a:ln w="31750" cap="flat" cmpd="sng">
            <a:solidFill>
              <a:schemeClr val="tx2"/>
            </a:solidFill>
            <a:prstDash val="solid"/>
            <a:round/>
            <a:headEnd type="none" w="med" len="med"/>
            <a:tailEnd type="none" w="med" len="med"/>
          </a:ln>
        </p:spPr>
        <p:txBody>
          <a:bodyPr wrap="none" anchor="ctr" anchorCtr="0">
            <a:spAutoFit/>
          </a:bodyPr>
          <a:lstStyle/>
          <a:p>
            <a:pPr algn="r" eaLnBrk="0" hangingPunct="0"/>
            <a:endParaRPr lang="zh-CN" altLang="en-US" dirty="0">
              <a:latin typeface="楷体_GB2312" pitchFamily="49" charset="-122"/>
            </a:endParaRPr>
          </a:p>
        </p:txBody>
      </p:sp>
      <p:sp>
        <p:nvSpPr>
          <p:cNvPr id="31760" name="Line 21"/>
          <p:cNvSpPr/>
          <p:nvPr/>
        </p:nvSpPr>
        <p:spPr>
          <a:xfrm flipV="1">
            <a:off x="1774825" y="4791075"/>
            <a:ext cx="304800" cy="304800"/>
          </a:xfrm>
          <a:prstGeom prst="line">
            <a:avLst/>
          </a:prstGeom>
          <a:ln w="31750" cap="flat" cmpd="sng">
            <a:solidFill>
              <a:schemeClr val="tx1"/>
            </a:solidFill>
            <a:prstDash val="solid"/>
            <a:round/>
            <a:headEnd type="none" w="med" len="med"/>
            <a:tailEnd type="triangle" w="med" len="med"/>
          </a:ln>
        </p:spPr>
      </p:sp>
      <p:sp>
        <p:nvSpPr>
          <p:cNvPr id="31761" name="AutoShape 22"/>
          <p:cNvSpPr/>
          <p:nvPr/>
        </p:nvSpPr>
        <p:spPr>
          <a:xfrm rot="802605">
            <a:off x="4424363" y="3630613"/>
            <a:ext cx="4495800" cy="979487"/>
          </a:xfrm>
          <a:prstGeom prst="rightArrow">
            <a:avLst>
              <a:gd name="adj1" fmla="val 50000"/>
              <a:gd name="adj2" fmla="val 114557"/>
            </a:avLst>
          </a:prstGeom>
          <a:gradFill rotWithShape="1">
            <a:gsLst>
              <a:gs pos="0">
                <a:srgbClr val="F7FBA3"/>
              </a:gs>
              <a:gs pos="100000">
                <a:srgbClr val="DD3300"/>
              </a:gs>
            </a:gsLst>
            <a:lin ang="0" scaled="1"/>
            <a:tileRect/>
          </a:gradFill>
          <a:ln w="31750" cap="flat" cmpd="sng">
            <a:solidFill>
              <a:srgbClr val="DD3300"/>
            </a:solidFill>
            <a:prstDash val="solid"/>
            <a:miter/>
            <a:headEnd type="none" w="med" len="med"/>
            <a:tailEnd type="none" w="med" len="med"/>
          </a:ln>
        </p:spPr>
        <p:txBody>
          <a:bodyPr anchor="ctr" anchorCtr="0">
            <a:spAutoFit/>
          </a:bodyPr>
          <a:lstStyle/>
          <a:p>
            <a:pPr algn="ctr" eaLnBrk="0" hangingPunct="0"/>
            <a:r>
              <a:rPr lang="en-US" altLang="zh-CN" sz="2800" dirty="0">
                <a:latin typeface="楷体_GB2312" pitchFamily="49" charset="-122"/>
                <a:ea typeface="宋体" panose="02010600030101010101" pitchFamily="2" charset="-122"/>
              </a:rPr>
              <a:t>Faster Growing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a:t>
            </a:fld>
            <a:endParaRPr lang="zh-CN" altLang="en-US" sz="1400" b="0" dirty="0">
              <a:latin typeface="Arial" panose="020B0604020202020204" pitchFamily="34" charset="0"/>
              <a:ea typeface="宋体" panose="02010600030101010101" pitchFamily="2" charset="-122"/>
            </a:endParaRPr>
          </a:p>
        </p:txBody>
      </p:sp>
      <p:sp>
        <p:nvSpPr>
          <p:cNvPr id="89090" name="Text Box 2"/>
          <p:cNvSpPr txBox="1"/>
          <p:nvPr/>
        </p:nvSpPr>
        <p:spPr>
          <a:xfrm>
            <a:off x="755576" y="1340768"/>
            <a:ext cx="7967662" cy="2122805"/>
          </a:xfrm>
          <a:prstGeom prst="rect">
            <a:avLst/>
          </a:prstGeom>
          <a:solidFill>
            <a:srgbClr val="CCFFFF"/>
          </a:solidFill>
          <a:ln w="9525">
            <a:noFill/>
          </a:ln>
          <a:effectLst>
            <a:outerShdw dist="107763" dir="2699999" algn="ctr" rotWithShape="0">
              <a:schemeClr val="bg2"/>
            </a:outerShdw>
          </a:effectLst>
        </p:spPr>
        <p:txBody>
          <a:bodyPr wrap="square" anchor="t" anchorCtr="0">
            <a:spAutoFit/>
          </a:bodyPr>
          <a:lstStyle/>
          <a:p>
            <a:pPr>
              <a:buFontTx/>
              <a:buNone/>
            </a:pPr>
            <a:r>
              <a:rPr lang="en-US" altLang="zh-CN" dirty="0">
                <a:latin typeface="Times New Roman" panose="02020603050405020304" pitchFamily="18" charset="0"/>
                <a:ea typeface="宋体" panose="02010600030101010101" pitchFamily="2" charset="-122"/>
              </a:rPr>
              <a:t>Homework (Due on  March 25)</a:t>
            </a:r>
          </a:p>
          <a:p>
            <a:pPr eaLnBrk="0" hangingPunct="0">
              <a:buNone/>
            </a:pPr>
            <a:r>
              <a:rPr lang="en-US" altLang="zh-CN" dirty="0">
                <a:solidFill>
                  <a:srgbClr val="CC00FF"/>
                </a:solidFill>
                <a:latin typeface="Times New Roman" panose="02020603050405020304" pitchFamily="18" charset="0"/>
                <a:ea typeface="宋体" panose="02010600030101010101" pitchFamily="2" charset="-122"/>
                <a:sym typeface="Symbol" panose="05050102010706020507" pitchFamily="18" charset="2"/>
              </a:rPr>
              <a:t>Sec. 3.3  </a:t>
            </a:r>
            <a:r>
              <a:rPr lang="en-US" altLang="zh-CN" dirty="0">
                <a:latin typeface="Times New Roman" panose="02020603050405020304" pitchFamily="18" charset="0"/>
                <a:ea typeface="宋体" panose="02010600030101010101" pitchFamily="2" charset="-122"/>
                <a:sym typeface="Symbol" panose="05050102010706020507" pitchFamily="18" charset="2"/>
              </a:rPr>
              <a:t>7, 10</a:t>
            </a:r>
          </a:p>
          <a:p>
            <a:pPr eaLnBrk="0" hangingPunct="0">
              <a:buNone/>
            </a:pPr>
            <a:endParaRPr lang="en-US" altLang="zh-CN" dirty="0">
              <a:latin typeface="Times New Roman" panose="02020603050405020304" pitchFamily="18" charset="0"/>
              <a:ea typeface="宋体" panose="02010600030101010101" pitchFamily="2" charset="-122"/>
            </a:endParaRPr>
          </a:p>
          <a:p>
            <a:pPr eaLnBrk="0" hangingPunct="0">
              <a:buNone/>
            </a:pPr>
            <a:r>
              <a:rPr lang="en-US" altLang="zh-CN" dirty="0">
                <a:solidFill>
                  <a:srgbClr val="FF0000"/>
                </a:solidFill>
                <a:latin typeface="Times New Roman" panose="02020603050405020304" pitchFamily="18" charset="0"/>
                <a:ea typeface="宋体" panose="02010600030101010101" pitchFamily="2" charset="-122"/>
              </a:rPr>
              <a:t>7th, 8th </a:t>
            </a:r>
          </a:p>
        </p:txBody>
      </p:sp>
    </p:spTree>
    <p:extLst>
      <p:ext uri="{BB962C8B-B14F-4D97-AF65-F5344CB8AC3E}">
        <p14:creationId xmlns:p14="http://schemas.microsoft.com/office/powerpoint/2010/main" val="1481949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40</a:t>
            </a:fld>
            <a:endParaRPr lang="zh-CN" altLang="en-US" sz="1400" b="0" dirty="0">
              <a:latin typeface="Arial" panose="020B0604020202020204" pitchFamily="34" charset="0"/>
              <a:ea typeface="宋体" panose="02010600030101010101" pitchFamily="2" charset="-122"/>
            </a:endParaRPr>
          </a:p>
        </p:txBody>
      </p:sp>
      <p:sp>
        <p:nvSpPr>
          <p:cNvPr id="33794" name="Rectangle 2"/>
          <p:cNvSpPr>
            <a:spLocks noGrp="1"/>
          </p:cNvSpPr>
          <p:nvPr>
            <p:ph idx="1"/>
          </p:nvPr>
        </p:nvSpPr>
        <p:spPr>
          <a:xfrm>
            <a:off x="395288" y="476250"/>
            <a:ext cx="7772400" cy="646113"/>
          </a:xfrm>
          <a:noFill/>
          <a:ln>
            <a:noFill/>
          </a:ln>
        </p:spPr>
        <p:txBody>
          <a:bodyPr anchor="t" anchorCtr="0"/>
          <a:lstStyle/>
          <a:p>
            <a:pPr>
              <a:lnSpc>
                <a:spcPct val="90000"/>
              </a:lnSpc>
              <a:buNone/>
            </a:pPr>
            <a:r>
              <a:rPr lang="en-US" altLang="zh-CN" sz="2400" b="1" dirty="0">
                <a:solidFill>
                  <a:srgbClr val="000000"/>
                </a:solidFill>
                <a:latin typeface="Times New Roman" panose="02020603050405020304" pitchFamily="18" charset="0"/>
                <a:ea typeface="宋体" panose="02010600030101010101" pitchFamily="2" charset="-122"/>
              </a:rPr>
              <a:t>〖Example 1〗</a:t>
            </a:r>
            <a:r>
              <a:rPr lang="en-US" altLang="zh-CN" sz="2400" b="1" dirty="0">
                <a:latin typeface="Times New Roman" panose="02020603050405020304" pitchFamily="18" charset="0"/>
                <a:ea typeface="宋体" panose="02010600030101010101" pitchFamily="2" charset="-122"/>
              </a:rPr>
              <a:t> Show that</a:t>
            </a:r>
            <a:r>
              <a:rPr lang="en-US" altLang="zh-CN" sz="2400" b="1" dirty="0">
                <a:ea typeface="宋体" panose="02010600030101010101" pitchFamily="2" charset="-122"/>
              </a:rPr>
              <a:t>  </a:t>
            </a:r>
            <a:r>
              <a:rPr lang="en-US" altLang="zh-CN" sz="2400" b="1" dirty="0">
                <a:latin typeface="Book Antiqua" pitchFamily="18" charset="0"/>
                <a:ea typeface="宋体" panose="02010600030101010101" pitchFamily="2" charset="-122"/>
              </a:rPr>
              <a:t> </a:t>
            </a:r>
            <a:r>
              <a:rPr lang="en-US" altLang="zh-CN" sz="2400" b="1" i="1" dirty="0">
                <a:latin typeface="Book Antiqua" pitchFamily="18" charset="0"/>
                <a:ea typeface="宋体" panose="02010600030101010101" pitchFamily="2" charset="-122"/>
              </a:rPr>
              <a:t>f</a:t>
            </a:r>
            <a:r>
              <a:rPr lang="en-US" altLang="zh-CN" sz="2400" b="1" dirty="0">
                <a:latin typeface="Book Antiqua" pitchFamily="18" charset="0"/>
                <a:ea typeface="宋体" panose="02010600030101010101" pitchFamily="2" charset="-122"/>
              </a:rPr>
              <a:t>(</a:t>
            </a:r>
            <a:r>
              <a:rPr lang="en-US" altLang="zh-CN" sz="2400" b="1" i="1" dirty="0">
                <a:latin typeface="Book Antiqua" pitchFamily="18" charset="0"/>
                <a:ea typeface="宋体" panose="02010600030101010101" pitchFamily="2" charset="-122"/>
              </a:rPr>
              <a:t>x</a:t>
            </a:r>
            <a:r>
              <a:rPr lang="en-US" altLang="zh-CN" sz="2400" b="1" dirty="0">
                <a:latin typeface="Book Antiqua" pitchFamily="18" charset="0"/>
                <a:ea typeface="宋体" panose="02010600030101010101" pitchFamily="2" charset="-122"/>
              </a:rPr>
              <a:t>) = </a:t>
            </a:r>
            <a:r>
              <a:rPr lang="en-US" altLang="zh-CN" sz="2400" b="1" i="1" dirty="0">
                <a:latin typeface="Book Antiqua" pitchFamily="18" charset="0"/>
                <a:ea typeface="宋体" panose="02010600030101010101" pitchFamily="2" charset="-122"/>
              </a:rPr>
              <a:t>x</a:t>
            </a:r>
            <a:r>
              <a:rPr lang="en-US" altLang="zh-CN" sz="2400" b="1" baseline="30000" dirty="0">
                <a:latin typeface="Book Antiqua" pitchFamily="18" charset="0"/>
                <a:ea typeface="宋体" panose="02010600030101010101" pitchFamily="2" charset="-122"/>
              </a:rPr>
              <a:t>2</a:t>
            </a:r>
            <a:r>
              <a:rPr lang="en-US" altLang="zh-CN" sz="2400" b="1" dirty="0">
                <a:latin typeface="Book Antiqua" pitchFamily="18" charset="0"/>
                <a:ea typeface="宋体" panose="02010600030101010101" pitchFamily="2" charset="-122"/>
              </a:rPr>
              <a:t> + 2</a:t>
            </a:r>
            <a:r>
              <a:rPr lang="en-US" altLang="zh-CN" sz="2400" b="1" i="1" dirty="0">
                <a:latin typeface="Book Antiqua" pitchFamily="18" charset="0"/>
                <a:ea typeface="宋体" panose="02010600030101010101" pitchFamily="2" charset="-122"/>
              </a:rPr>
              <a:t>x</a:t>
            </a:r>
            <a:r>
              <a:rPr lang="en-US" altLang="zh-CN" sz="2400" b="1" dirty="0">
                <a:latin typeface="Book Antiqua" pitchFamily="18" charset="0"/>
                <a:ea typeface="宋体" panose="02010600030101010101" pitchFamily="2" charset="-122"/>
              </a:rPr>
              <a:t> + 1  </a:t>
            </a:r>
            <a:r>
              <a:rPr lang="en-US" altLang="zh-CN" sz="2400" b="1" dirty="0">
                <a:ea typeface="宋体" panose="02010600030101010101" pitchFamily="2" charset="-122"/>
              </a:rPr>
              <a:t>is</a:t>
            </a:r>
            <a:r>
              <a:rPr lang="en-US" altLang="zh-CN" sz="2400" b="1" dirty="0">
                <a:latin typeface="Book Antiqua" pitchFamily="18" charset="0"/>
                <a:ea typeface="宋体" panose="02010600030101010101" pitchFamily="2" charset="-122"/>
              </a:rPr>
              <a:t>  </a:t>
            </a:r>
            <a:r>
              <a:rPr lang="en-US" altLang="zh-CN" sz="2400" b="1" i="1" dirty="0">
                <a:latin typeface="Book Antiqua" pitchFamily="18" charset="0"/>
                <a:ea typeface="宋体" panose="02010600030101010101" pitchFamily="2" charset="-122"/>
              </a:rPr>
              <a:t>O</a:t>
            </a:r>
            <a:r>
              <a:rPr lang="en-US" altLang="zh-CN" sz="2400" b="1" dirty="0">
                <a:latin typeface="Book Antiqua" pitchFamily="18" charset="0"/>
                <a:ea typeface="宋体" panose="02010600030101010101" pitchFamily="2" charset="-122"/>
              </a:rPr>
              <a:t>(</a:t>
            </a:r>
            <a:r>
              <a:rPr lang="en-US" altLang="zh-CN" sz="2400" b="1" i="1" dirty="0">
                <a:latin typeface="Book Antiqua" pitchFamily="18" charset="0"/>
                <a:ea typeface="宋体" panose="02010600030101010101" pitchFamily="2" charset="-122"/>
              </a:rPr>
              <a:t>x</a:t>
            </a:r>
            <a:r>
              <a:rPr lang="en-US" altLang="zh-CN" sz="2400" b="1" baseline="30000" dirty="0">
                <a:latin typeface="Book Antiqua" pitchFamily="18" charset="0"/>
                <a:ea typeface="宋体" panose="02010600030101010101" pitchFamily="2" charset="-122"/>
              </a:rPr>
              <a:t>2</a:t>
            </a:r>
            <a:r>
              <a:rPr lang="en-US" altLang="zh-CN" sz="2400" b="1" dirty="0">
                <a:latin typeface="Book Antiqua" pitchFamily="18" charset="0"/>
                <a:ea typeface="宋体" panose="02010600030101010101" pitchFamily="2" charset="-122"/>
              </a:rPr>
              <a:t>).</a:t>
            </a:r>
          </a:p>
        </p:txBody>
      </p:sp>
      <p:sp>
        <p:nvSpPr>
          <p:cNvPr id="1580035" name="Rectangle 3"/>
          <p:cNvSpPr/>
          <p:nvPr/>
        </p:nvSpPr>
        <p:spPr>
          <a:xfrm>
            <a:off x="971550" y="1412875"/>
            <a:ext cx="3200400"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b="0"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rPr>
              <a:t>1)</a:t>
            </a:r>
            <a:r>
              <a:rPr lang="en-US" altLang="zh-CN" b="0" i="1" dirty="0">
                <a:latin typeface="Book Antiqua" pitchFamily="18" charset="0"/>
                <a:ea typeface="宋体" panose="02010600030101010101" pitchFamily="2" charset="-122"/>
              </a:rPr>
              <a:t> f</a:t>
            </a:r>
            <a:r>
              <a:rPr lang="en-US" altLang="zh-CN" b="0" dirty="0">
                <a:latin typeface="Book Antiqua" pitchFamily="18" charset="0"/>
                <a:ea typeface="宋体" panose="02010600030101010101" pitchFamily="2" charset="-122"/>
              </a:rPr>
              <a:t>(</a:t>
            </a:r>
            <a:r>
              <a:rPr lang="en-US" altLang="zh-CN" b="0" i="1" dirty="0">
                <a:latin typeface="Book Antiqua" pitchFamily="18" charset="0"/>
                <a:ea typeface="宋体" panose="02010600030101010101" pitchFamily="2" charset="-122"/>
              </a:rPr>
              <a:t>x</a:t>
            </a:r>
            <a:r>
              <a:rPr lang="en-US" altLang="zh-CN" b="0"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sym typeface="Symbol" panose="05050102010706020507" pitchFamily="18" charset="2"/>
              </a:rPr>
              <a:t></a:t>
            </a: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r>
              <a:rPr lang="en-US" altLang="zh-CN" b="0" dirty="0">
                <a:latin typeface="Book Antiqua" pitchFamily="18" charset="0"/>
                <a:ea typeface="宋体" panose="02010600030101010101" pitchFamily="2" charset="-122"/>
              </a:rPr>
              <a:t> + 2</a:t>
            </a:r>
            <a:r>
              <a:rPr lang="en-US" altLang="zh-CN" b="0" i="1" dirty="0">
                <a:latin typeface="Book Antiqua" pitchFamily="18" charset="0"/>
                <a:ea typeface="宋体" panose="02010600030101010101" pitchFamily="2" charset="-122"/>
              </a:rPr>
              <a:t>x</a:t>
            </a:r>
            <a:r>
              <a:rPr lang="en-US" altLang="zh-CN" b="0" dirty="0">
                <a:latin typeface="Book Antiqua" pitchFamily="18" charset="0"/>
                <a:ea typeface="宋体" panose="02010600030101010101" pitchFamily="2" charset="-122"/>
              </a:rPr>
              <a:t> + 1</a:t>
            </a:r>
          </a:p>
        </p:txBody>
      </p:sp>
      <p:grpSp>
        <p:nvGrpSpPr>
          <p:cNvPr id="2" name="Group 4"/>
          <p:cNvGrpSpPr/>
          <p:nvPr/>
        </p:nvGrpSpPr>
        <p:grpSpPr>
          <a:xfrm>
            <a:off x="1476375" y="1701800"/>
            <a:ext cx="5884863" cy="788988"/>
            <a:chOff x="768" y="1877"/>
            <a:chExt cx="3707" cy="497"/>
          </a:xfrm>
        </p:grpSpPr>
        <p:sp>
          <p:nvSpPr>
            <p:cNvPr id="33797" name="Rectangle 5"/>
            <p:cNvSpPr/>
            <p:nvPr/>
          </p:nvSpPr>
          <p:spPr>
            <a:xfrm>
              <a:off x="768" y="1967"/>
              <a:ext cx="2016"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b="0" i="1" dirty="0">
                  <a:latin typeface="Book Antiqua" pitchFamily="18" charset="0"/>
                  <a:ea typeface="宋体" panose="02010600030101010101" pitchFamily="2" charset="-122"/>
                </a:rPr>
                <a:t>       </a:t>
              </a:r>
              <a:r>
                <a:rPr lang="zh-CN" altLang="en-US" b="0" dirty="0">
                  <a:latin typeface="Book Antiqua" pitchFamily="18" charset="0"/>
                  <a:ea typeface="宋体" panose="02010600030101010101" pitchFamily="2" charset="-122"/>
                  <a:sym typeface="Symbol" panose="05050102010706020507" pitchFamily="18" charset="2"/>
                </a:rPr>
                <a:t></a:t>
              </a:r>
              <a:r>
                <a:rPr lang="zh-CN" altLang="en-US" b="0" i="1"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r>
                <a:rPr lang="en-US" altLang="zh-CN" b="0" dirty="0">
                  <a:latin typeface="Book Antiqua" pitchFamily="18" charset="0"/>
                  <a:ea typeface="宋体" panose="02010600030101010101" pitchFamily="2" charset="-122"/>
                </a:rPr>
                <a:t> + 2</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r>
                <a:rPr lang="en-US" altLang="zh-CN" b="0" dirty="0">
                  <a:latin typeface="Book Antiqua" pitchFamily="18" charset="0"/>
                  <a:ea typeface="宋体" panose="02010600030101010101" pitchFamily="2" charset="-122"/>
                </a:rPr>
                <a:t> + 1</a:t>
              </a:r>
            </a:p>
          </p:txBody>
        </p:sp>
        <p:sp>
          <p:nvSpPr>
            <p:cNvPr id="33798" name="Rectangle 6"/>
            <p:cNvSpPr/>
            <p:nvPr/>
          </p:nvSpPr>
          <p:spPr>
            <a:xfrm>
              <a:off x="2990" y="1877"/>
              <a:ext cx="1485"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b="0" dirty="0">
                  <a:latin typeface="Tahoma" panose="020B0604030504040204" pitchFamily="34" charset="0"/>
                  <a:ea typeface="宋体" panose="02010600030101010101" pitchFamily="2" charset="-122"/>
                </a:rPr>
                <a:t>For all </a:t>
              </a:r>
              <a:r>
                <a:rPr lang="en-US" altLang="zh-CN" b="0" i="1" dirty="0">
                  <a:latin typeface="Book Antiqua" pitchFamily="18" charset="0"/>
                  <a:ea typeface="宋体" panose="02010600030101010101" pitchFamily="2" charset="-122"/>
                </a:rPr>
                <a:t>x </a:t>
              </a:r>
              <a:r>
                <a:rPr lang="en-US" altLang="zh-CN" b="0" dirty="0">
                  <a:latin typeface="Book Antiqua" pitchFamily="18" charset="0"/>
                  <a:ea typeface="宋体" panose="02010600030101010101" pitchFamily="2" charset="-122"/>
                  <a:sym typeface="Symbol" panose="05050102010706020507" pitchFamily="18" charset="2"/>
                </a:rPr>
                <a:t>&gt;</a:t>
              </a:r>
              <a:r>
                <a:rPr lang="en-US" altLang="zh-CN" b="0" i="1"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rPr>
                <a:t>1</a:t>
              </a:r>
            </a:p>
          </p:txBody>
        </p:sp>
      </p:grpSp>
      <p:grpSp>
        <p:nvGrpSpPr>
          <p:cNvPr id="3" name="Group 7"/>
          <p:cNvGrpSpPr/>
          <p:nvPr/>
        </p:nvGrpSpPr>
        <p:grpSpPr>
          <a:xfrm>
            <a:off x="1482725" y="2205038"/>
            <a:ext cx="5878513" cy="647700"/>
            <a:chOff x="772" y="2103"/>
            <a:chExt cx="3703" cy="408"/>
          </a:xfrm>
        </p:grpSpPr>
        <p:sp>
          <p:nvSpPr>
            <p:cNvPr id="33800" name="Rectangle 8"/>
            <p:cNvSpPr/>
            <p:nvPr/>
          </p:nvSpPr>
          <p:spPr>
            <a:xfrm>
              <a:off x="772" y="2103"/>
              <a:ext cx="2400"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b="0" i="1" dirty="0">
                  <a:latin typeface="Book Antiqua" pitchFamily="18" charset="0"/>
                  <a:ea typeface="宋体" panose="02010600030101010101" pitchFamily="2" charset="-122"/>
                </a:rPr>
                <a:t>       </a:t>
              </a:r>
              <a:r>
                <a:rPr lang="zh-CN" altLang="en-US" b="0" dirty="0">
                  <a:latin typeface="Book Antiqua" pitchFamily="18" charset="0"/>
                  <a:ea typeface="宋体" panose="02010600030101010101" pitchFamily="2" charset="-122"/>
                  <a:sym typeface="Symbol" panose="05050102010706020507" pitchFamily="18" charset="2"/>
                </a:rPr>
                <a:t></a:t>
              </a:r>
              <a:r>
                <a:rPr lang="zh-CN" altLang="en-US" b="0" i="1"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r>
                <a:rPr lang="en-US" altLang="zh-CN" b="0" dirty="0">
                  <a:latin typeface="Book Antiqua" pitchFamily="18" charset="0"/>
                  <a:ea typeface="宋体" panose="02010600030101010101" pitchFamily="2" charset="-122"/>
                </a:rPr>
                <a:t> + 2</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r>
                <a:rPr lang="en-US" altLang="zh-CN" b="0" dirty="0">
                  <a:latin typeface="Book Antiqua" pitchFamily="18" charset="0"/>
                  <a:ea typeface="宋体" panose="02010600030101010101" pitchFamily="2" charset="-122"/>
                </a:rPr>
                <a:t> + </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p>
          </p:txBody>
        </p:sp>
        <p:sp>
          <p:nvSpPr>
            <p:cNvPr id="33801" name="Rectangle 9"/>
            <p:cNvSpPr/>
            <p:nvPr/>
          </p:nvSpPr>
          <p:spPr>
            <a:xfrm>
              <a:off x="2990" y="2104"/>
              <a:ext cx="1485"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b="0" dirty="0">
                  <a:latin typeface="Tahoma" panose="020B0604030504040204" pitchFamily="34" charset="0"/>
                  <a:ea typeface="宋体" panose="02010600030101010101" pitchFamily="2" charset="-122"/>
                </a:rPr>
                <a:t>For all</a:t>
              </a: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x </a:t>
              </a:r>
              <a:r>
                <a:rPr lang="en-US" altLang="zh-CN" b="0" dirty="0">
                  <a:latin typeface="Book Antiqua" pitchFamily="18" charset="0"/>
                  <a:ea typeface="宋体" panose="02010600030101010101" pitchFamily="2" charset="-122"/>
                  <a:sym typeface="Symbol" panose="05050102010706020507" pitchFamily="18" charset="2"/>
                </a:rPr>
                <a:t>&gt;</a:t>
              </a:r>
              <a:r>
                <a:rPr lang="en-US" altLang="zh-CN" b="0" i="1"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rPr>
                <a:t>1</a:t>
              </a:r>
            </a:p>
          </p:txBody>
        </p:sp>
      </p:grpSp>
      <p:sp>
        <p:nvSpPr>
          <p:cNvPr id="1580042" name="Rectangle 10"/>
          <p:cNvSpPr/>
          <p:nvPr/>
        </p:nvSpPr>
        <p:spPr>
          <a:xfrm>
            <a:off x="2035175" y="2565400"/>
            <a:ext cx="1168400"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b="0" dirty="0">
                <a:latin typeface="Book Antiqua" pitchFamily="18" charset="0"/>
                <a:ea typeface="宋体" panose="02010600030101010101" pitchFamily="2" charset="-122"/>
                <a:sym typeface="Symbol" panose="05050102010706020507" pitchFamily="18" charset="2"/>
              </a:rPr>
              <a:t></a:t>
            </a:r>
            <a:r>
              <a:rPr lang="zh-CN" altLang="en-US" b="0" i="1"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rPr>
              <a:t>4</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p>
        </p:txBody>
      </p:sp>
      <p:sp>
        <p:nvSpPr>
          <p:cNvPr id="1580043" name="Rectangle 11"/>
          <p:cNvSpPr/>
          <p:nvPr/>
        </p:nvSpPr>
        <p:spPr>
          <a:xfrm>
            <a:off x="2051050" y="2927350"/>
            <a:ext cx="1227138"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b="0" dirty="0">
                <a:latin typeface="Book Antiqua" pitchFamily="18" charset="0"/>
                <a:ea typeface="宋体" panose="02010600030101010101" pitchFamily="2" charset="-122"/>
                <a:sym typeface="Symbol" panose="05050102010706020507" pitchFamily="18" charset="2"/>
              </a:rPr>
              <a:t></a:t>
            </a:r>
            <a:r>
              <a:rPr lang="zh-CN" altLang="en-US" b="0" i="1"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Cx</a:t>
            </a:r>
            <a:r>
              <a:rPr lang="en-US" altLang="zh-CN" b="0" baseline="30000" dirty="0">
                <a:latin typeface="Book Antiqua" pitchFamily="18" charset="0"/>
                <a:ea typeface="宋体" panose="02010600030101010101" pitchFamily="2" charset="-122"/>
              </a:rPr>
              <a:t>2</a:t>
            </a:r>
          </a:p>
        </p:txBody>
      </p:sp>
      <p:sp>
        <p:nvSpPr>
          <p:cNvPr id="1580044" name="Rectangle 12"/>
          <p:cNvSpPr/>
          <p:nvPr/>
        </p:nvSpPr>
        <p:spPr>
          <a:xfrm>
            <a:off x="468313" y="3213100"/>
            <a:ext cx="6986587"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b="0" dirty="0">
                <a:latin typeface="Times New Roman" panose="02020603050405020304" pitchFamily="18" charset="0"/>
                <a:ea typeface="宋体" panose="02010600030101010101" pitchFamily="2" charset="-122"/>
              </a:rPr>
              <a:t>We have:</a:t>
            </a:r>
            <a:r>
              <a:rPr lang="en-US" altLang="zh-CN" b="0" dirty="0">
                <a:latin typeface="Tahoma" panose="020B0604030504040204" pitchFamily="34" charset="0"/>
                <a:ea typeface="宋体" panose="02010600030101010101" pitchFamily="2" charset="-122"/>
              </a:rPr>
              <a:t>     </a:t>
            </a:r>
            <a:r>
              <a:rPr lang="en-US" altLang="zh-CN" b="0" i="1" dirty="0">
                <a:latin typeface="Book Antiqua" pitchFamily="18" charset="0"/>
                <a:ea typeface="宋体" panose="02010600030101010101" pitchFamily="2" charset="-122"/>
              </a:rPr>
              <a:t>C</a:t>
            </a:r>
            <a:r>
              <a:rPr lang="en-US" altLang="zh-CN" b="0"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sym typeface="Symbol" panose="05050102010706020507" pitchFamily="18" charset="2"/>
              </a:rPr>
              <a:t></a:t>
            </a:r>
            <a:r>
              <a:rPr lang="en-US" altLang="zh-CN" b="0" dirty="0">
                <a:latin typeface="Book Antiqua" pitchFamily="18" charset="0"/>
                <a:ea typeface="宋体" panose="02010600030101010101" pitchFamily="2" charset="-122"/>
              </a:rPr>
              <a:t> 4,    </a:t>
            </a:r>
            <a:r>
              <a:rPr lang="en-US" altLang="zh-CN" b="0" i="1" dirty="0">
                <a:latin typeface="Book Antiqua" pitchFamily="18" charset="0"/>
                <a:ea typeface="宋体" panose="02010600030101010101" pitchFamily="2" charset="-122"/>
              </a:rPr>
              <a:t>k</a:t>
            </a:r>
            <a:r>
              <a:rPr lang="en-US" altLang="zh-CN" b="0"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sym typeface="Symbol" panose="05050102010706020507" pitchFamily="18" charset="2"/>
              </a:rPr>
              <a:t></a:t>
            </a:r>
            <a:r>
              <a:rPr lang="en-US" altLang="zh-CN" b="0" dirty="0">
                <a:latin typeface="Book Antiqua" pitchFamily="18" charset="0"/>
                <a:ea typeface="宋体" panose="02010600030101010101" pitchFamily="2" charset="-122"/>
              </a:rPr>
              <a:t> 1,    </a:t>
            </a:r>
            <a:r>
              <a:rPr lang="en-US" altLang="zh-CN" b="0" i="1" dirty="0">
                <a:latin typeface="Book Antiqua" pitchFamily="18" charset="0"/>
                <a:ea typeface="宋体" panose="02010600030101010101" pitchFamily="2" charset="-122"/>
              </a:rPr>
              <a:t>g</a:t>
            </a:r>
            <a:r>
              <a:rPr lang="en-US" altLang="zh-CN" b="0" dirty="0">
                <a:latin typeface="Book Antiqua" pitchFamily="18" charset="0"/>
                <a:ea typeface="宋体" panose="02010600030101010101" pitchFamily="2" charset="-122"/>
              </a:rPr>
              <a:t>(</a:t>
            </a:r>
            <a:r>
              <a:rPr lang="en-US" altLang="zh-CN" b="0" i="1" dirty="0">
                <a:latin typeface="Book Antiqua" pitchFamily="18" charset="0"/>
                <a:ea typeface="宋体" panose="02010600030101010101" pitchFamily="2" charset="-122"/>
              </a:rPr>
              <a:t>x</a:t>
            </a:r>
            <a:r>
              <a:rPr lang="en-US" altLang="zh-CN" b="0"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sym typeface="Symbol" panose="05050102010706020507" pitchFamily="18" charset="2"/>
              </a:rPr>
              <a:t> </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p>
        </p:txBody>
      </p:sp>
      <p:sp>
        <p:nvSpPr>
          <p:cNvPr id="1580045" name="Rectangle 13"/>
          <p:cNvSpPr/>
          <p:nvPr/>
        </p:nvSpPr>
        <p:spPr>
          <a:xfrm>
            <a:off x="2051050" y="3575050"/>
            <a:ext cx="2387600"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b="0" i="1"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f</a:t>
            </a:r>
            <a:r>
              <a:rPr lang="en-US" altLang="zh-CN" b="0" dirty="0">
                <a:latin typeface="Book Antiqua" pitchFamily="18" charset="0"/>
                <a:ea typeface="宋体" panose="02010600030101010101" pitchFamily="2" charset="-122"/>
              </a:rPr>
              <a:t>(</a:t>
            </a:r>
            <a:r>
              <a:rPr lang="en-US" altLang="zh-CN" b="0" i="1" dirty="0">
                <a:latin typeface="Book Antiqua" pitchFamily="18" charset="0"/>
                <a:ea typeface="宋体" panose="02010600030101010101" pitchFamily="2" charset="-122"/>
              </a:rPr>
              <a:t>x</a:t>
            </a:r>
            <a:r>
              <a:rPr lang="en-US" altLang="zh-CN" b="0" dirty="0">
                <a:latin typeface="Book Antiqua" pitchFamily="18" charset="0"/>
                <a:ea typeface="宋体" panose="02010600030101010101" pitchFamily="2" charset="-122"/>
              </a:rPr>
              <a:t>) </a:t>
            </a:r>
            <a:r>
              <a:rPr lang="en-US" altLang="zh-CN" b="0" dirty="0">
                <a:latin typeface="Tahoma" panose="020B0604030504040204" pitchFamily="34" charset="0"/>
                <a:ea typeface="宋体" panose="02010600030101010101" pitchFamily="2" charset="-122"/>
              </a:rPr>
              <a:t>is</a:t>
            </a: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O</a:t>
            </a:r>
            <a:r>
              <a:rPr lang="en-US" altLang="zh-CN" b="0" dirty="0">
                <a:latin typeface="Book Antiqua" pitchFamily="18" charset="0"/>
                <a:ea typeface="宋体" panose="02010600030101010101" pitchFamily="2" charset="-122"/>
              </a:rPr>
              <a:t>(</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r>
              <a:rPr lang="en-US" altLang="zh-CN" b="0" dirty="0">
                <a:latin typeface="Book Antiqua" pitchFamily="18" charset="0"/>
                <a:ea typeface="宋体" panose="02010600030101010101" pitchFamily="2" charset="-122"/>
              </a:rPr>
              <a:t>)</a:t>
            </a:r>
          </a:p>
        </p:txBody>
      </p:sp>
      <p:sp>
        <p:nvSpPr>
          <p:cNvPr id="1580046" name="Rectangle 14"/>
          <p:cNvSpPr/>
          <p:nvPr/>
        </p:nvSpPr>
        <p:spPr>
          <a:xfrm>
            <a:off x="2967038" y="2927350"/>
            <a:ext cx="1604962"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b="0" dirty="0">
                <a:latin typeface="Book Antiqua" pitchFamily="18" charset="0"/>
                <a:ea typeface="宋体" panose="02010600030101010101" pitchFamily="2" charset="-122"/>
                <a:sym typeface="Symbol" panose="05050102010706020507" pitchFamily="18" charset="2"/>
              </a:rPr>
              <a:t></a:t>
            </a:r>
            <a:r>
              <a:rPr lang="zh-CN" altLang="en-US" b="0" i="1"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Cg</a:t>
            </a:r>
            <a:r>
              <a:rPr lang="en-US" altLang="zh-CN" b="0" dirty="0">
                <a:latin typeface="Book Antiqua" pitchFamily="18" charset="0"/>
                <a:ea typeface="宋体" panose="02010600030101010101" pitchFamily="2" charset="-122"/>
              </a:rPr>
              <a:t>(</a:t>
            </a:r>
            <a:r>
              <a:rPr lang="en-US" altLang="zh-CN" b="0" i="1" dirty="0">
                <a:latin typeface="Book Antiqua" pitchFamily="18" charset="0"/>
                <a:ea typeface="宋体" panose="02010600030101010101" pitchFamily="2" charset="-122"/>
              </a:rPr>
              <a:t>x</a:t>
            </a:r>
            <a:r>
              <a:rPr lang="en-US" altLang="zh-CN" b="0" dirty="0">
                <a:latin typeface="Book Antiqua" pitchFamily="18" charset="0"/>
                <a:ea typeface="宋体" panose="02010600030101010101" pitchFamily="2" charset="-122"/>
              </a:rPr>
              <a:t>)</a:t>
            </a:r>
            <a:endParaRPr lang="en-US" altLang="zh-CN" b="0" baseline="30000" dirty="0">
              <a:latin typeface="Book Antiqua" pitchFamily="18" charset="0"/>
              <a:ea typeface="宋体" panose="02010600030101010101" pitchFamily="2" charset="-122"/>
            </a:endParaRPr>
          </a:p>
        </p:txBody>
      </p:sp>
      <p:sp>
        <p:nvSpPr>
          <p:cNvPr id="33807" name="Rectangle 15"/>
          <p:cNvSpPr/>
          <p:nvPr/>
        </p:nvSpPr>
        <p:spPr>
          <a:xfrm>
            <a:off x="395288" y="1052513"/>
            <a:ext cx="7772400" cy="646112"/>
          </a:xfrm>
          <a:prstGeom prst="rect">
            <a:avLst/>
          </a:prstGeom>
          <a:noFill/>
          <a:ln w="9525">
            <a:noFill/>
          </a:ln>
        </p:spPr>
        <p:txBody>
          <a:bodyPr anchor="t" anchorCtr="0"/>
          <a:lstStyle/>
          <a:p>
            <a:pPr marL="342900" indent="-342900" eaLnBrk="0" hangingPunct="0">
              <a:lnSpc>
                <a:spcPct val="90000"/>
              </a:lnSpc>
              <a:spcBef>
                <a:spcPct val="20000"/>
              </a:spcBef>
              <a:buClr>
                <a:schemeClr val="tx2"/>
              </a:buClr>
              <a:buSzPct val="75000"/>
              <a:buFont typeface="Monotype Sorts" pitchFamily="2" charset="2"/>
              <a:buNone/>
            </a:pPr>
            <a:r>
              <a:rPr lang="en-US" altLang="zh-CN" i="1" dirty="0">
                <a:solidFill>
                  <a:srgbClr val="6666FF"/>
                </a:solidFill>
                <a:latin typeface="Times New Roman" panose="02020603050405020304" pitchFamily="18" charset="0"/>
                <a:ea typeface="宋体" panose="02010600030101010101" pitchFamily="2" charset="-122"/>
              </a:rPr>
              <a:t>Solution</a:t>
            </a:r>
            <a:r>
              <a:rPr lang="zh-CN" altLang="en-US" i="1" dirty="0">
                <a:solidFill>
                  <a:srgbClr val="6666FF"/>
                </a:solidFill>
                <a:latin typeface="Times New Roman" panose="02020603050405020304" pitchFamily="18" charset="0"/>
                <a:ea typeface="宋体" panose="02010600030101010101" pitchFamily="2" charset="-122"/>
              </a:rPr>
              <a:t>：</a:t>
            </a:r>
          </a:p>
        </p:txBody>
      </p:sp>
      <p:sp>
        <p:nvSpPr>
          <p:cNvPr id="1580048" name="Rectangle 16"/>
          <p:cNvSpPr/>
          <p:nvPr/>
        </p:nvSpPr>
        <p:spPr>
          <a:xfrm>
            <a:off x="827088" y="4149725"/>
            <a:ext cx="7027862"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b="0"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rPr>
              <a:t>2)</a:t>
            </a:r>
            <a:r>
              <a:rPr lang="en-US" altLang="zh-CN" b="0" i="1"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rPr>
              <a:t>0 </a:t>
            </a:r>
            <a:r>
              <a:rPr lang="en-US" altLang="zh-CN" sz="1800" b="0" dirty="0">
                <a:latin typeface="Times New Roman" panose="02020603050405020304" pitchFamily="18" charset="0"/>
                <a:ea typeface="宋体" panose="02010600030101010101" pitchFamily="2" charset="-122"/>
                <a:sym typeface="Symbol" panose="05050102010706020507" pitchFamily="18" charset="2"/>
              </a:rPr>
              <a:t></a:t>
            </a:r>
            <a:r>
              <a:rPr lang="en-US" altLang="zh-CN" sz="1800" b="0" dirty="0">
                <a:latin typeface="Times New Roman" panose="02020603050405020304" pitchFamily="18" charset="0"/>
                <a:ea typeface="宋体" panose="02010600030101010101" pitchFamily="2" charset="-122"/>
              </a:rPr>
              <a:t> </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r>
              <a:rPr lang="en-US" altLang="zh-CN" sz="1800" b="0" dirty="0">
                <a:latin typeface="Times New Roman" panose="02020603050405020304" pitchFamily="18" charset="0"/>
                <a:ea typeface="宋体" panose="02010600030101010101" pitchFamily="2" charset="-122"/>
              </a:rPr>
              <a:t> </a:t>
            </a:r>
            <a:r>
              <a:rPr lang="en-US" altLang="zh-CN" b="0" dirty="0">
                <a:latin typeface="Book Antiqua" pitchFamily="18" charset="0"/>
                <a:ea typeface="宋体" panose="02010600030101010101" pitchFamily="2" charset="-122"/>
              </a:rPr>
              <a:t>+ 2</a:t>
            </a:r>
            <a:r>
              <a:rPr lang="en-US" altLang="zh-CN" b="0" i="1" dirty="0">
                <a:latin typeface="Book Antiqua" pitchFamily="18" charset="0"/>
                <a:ea typeface="宋体" panose="02010600030101010101" pitchFamily="2" charset="-122"/>
              </a:rPr>
              <a:t>x</a:t>
            </a:r>
            <a:r>
              <a:rPr lang="en-US" altLang="zh-CN" b="0" dirty="0">
                <a:latin typeface="Book Antiqua" pitchFamily="18" charset="0"/>
                <a:ea typeface="宋体" panose="02010600030101010101" pitchFamily="2" charset="-122"/>
              </a:rPr>
              <a:t> + 1 </a:t>
            </a:r>
            <a:r>
              <a:rPr lang="en-US" altLang="zh-CN" sz="1800" b="0" dirty="0">
                <a:latin typeface="Times New Roman" panose="02020603050405020304" pitchFamily="18" charset="0"/>
                <a:ea typeface="宋体" panose="02010600030101010101" pitchFamily="2" charset="-122"/>
                <a:sym typeface="Symbol" panose="05050102010706020507" pitchFamily="18" charset="2"/>
              </a:rPr>
              <a:t> </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a:t>
            </a:r>
            <a:r>
              <a:rPr lang="en-US" altLang="zh-CN" sz="1800" b="0" dirty="0">
                <a:latin typeface="Times New Roman" panose="02020603050405020304" pitchFamily="18" charset="0"/>
                <a:ea typeface="宋体" panose="02010600030101010101" pitchFamily="2" charset="-122"/>
                <a:sym typeface="Symbol" panose="05050102010706020507" pitchFamily="18" charset="2"/>
              </a:rPr>
              <a:t> </a:t>
            </a: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 </a:t>
            </a: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 </a:t>
            </a:r>
            <a:r>
              <a:rPr lang="en-US" altLang="zh-CN" sz="1800" b="0" dirty="0">
                <a:latin typeface="Times New Roman" panose="02020603050405020304" pitchFamily="18" charset="0"/>
                <a:ea typeface="宋体" panose="02010600030101010101" pitchFamily="2" charset="-122"/>
                <a:sym typeface="Symbol" panose="05050102010706020507" pitchFamily="18" charset="2"/>
              </a:rPr>
              <a:t>=</a:t>
            </a:r>
            <a:r>
              <a:rPr lang="en-US" altLang="zh-CN" b="0" dirty="0">
                <a:latin typeface="Book Antiqua" pitchFamily="18" charset="0"/>
                <a:ea typeface="宋体" panose="02010600030101010101" pitchFamily="2" charset="-122"/>
              </a:rPr>
              <a:t> 3</a:t>
            </a:r>
            <a:r>
              <a:rPr lang="en-US" altLang="zh-CN" b="0" i="1" dirty="0">
                <a:latin typeface="Book Antiqua" pitchFamily="18" charset="0"/>
                <a:ea typeface="宋体" panose="02010600030101010101" pitchFamily="2" charset="-122"/>
              </a:rPr>
              <a:t>x</a:t>
            </a:r>
            <a:r>
              <a:rPr lang="en-US" altLang="zh-CN" b="0" baseline="30000" dirty="0">
                <a:latin typeface="Book Antiqua" pitchFamily="18" charset="0"/>
                <a:ea typeface="宋体" panose="02010600030101010101" pitchFamily="2" charset="-122"/>
              </a:rPr>
              <a:t>2 </a:t>
            </a:r>
            <a:r>
              <a:rPr lang="en-US" altLang="zh-CN" b="0" dirty="0">
                <a:latin typeface="Book Antiqua" pitchFamily="18" charset="0"/>
                <a:ea typeface="宋体" panose="02010600030101010101" pitchFamily="2" charset="-122"/>
              </a:rPr>
              <a:t>whenever </a:t>
            </a:r>
            <a:r>
              <a:rPr lang="en-US" altLang="zh-CN" b="0" i="1" dirty="0">
                <a:latin typeface="Book Antiqua" pitchFamily="18" charset="0"/>
                <a:ea typeface="宋体" panose="02010600030101010101" pitchFamily="2" charset="-122"/>
              </a:rPr>
              <a:t>x</a:t>
            </a:r>
            <a:r>
              <a:rPr lang="en-US" altLang="zh-CN" b="0" dirty="0">
                <a:latin typeface="Book Antiqua" pitchFamily="18" charset="0"/>
                <a:ea typeface="宋体" panose="02010600030101010101" pitchFamily="2" charset="-122"/>
              </a:rPr>
              <a:t>&gt;2</a:t>
            </a:r>
          </a:p>
        </p:txBody>
      </p:sp>
      <p:sp>
        <p:nvSpPr>
          <p:cNvPr id="1580049" name="Rectangle 17"/>
          <p:cNvSpPr/>
          <p:nvPr/>
        </p:nvSpPr>
        <p:spPr>
          <a:xfrm>
            <a:off x="900113" y="4652963"/>
            <a:ext cx="7027862" cy="64611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b="0" dirty="0">
                <a:latin typeface="Book Antiqua" pitchFamily="18" charset="0"/>
                <a:ea typeface="宋体" panose="02010600030101010101" pitchFamily="2" charset="-122"/>
              </a:rPr>
              <a:t> </a:t>
            </a:r>
            <a:r>
              <a:rPr lang="en-US" altLang="zh-CN" b="0" dirty="0">
                <a:latin typeface="Book Antiqua" pitchFamily="18" charset="0"/>
                <a:ea typeface="宋体" panose="02010600030101010101" pitchFamily="2" charset="-122"/>
              </a:rPr>
              <a:t>3)</a:t>
            </a:r>
            <a:r>
              <a:rPr lang="en-US" altLang="zh-CN" b="0" i="1" dirty="0">
                <a:latin typeface="Book Antiqua"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x</a:t>
            </a:r>
            <a:r>
              <a:rPr lang="en-US" altLang="zh-CN" b="0" baseline="30000" dirty="0">
                <a:latin typeface="Times New Roman" panose="02020603050405020304" pitchFamily="18" charset="0"/>
                <a:ea typeface="宋体" panose="02010600030101010101" pitchFamily="2" charset="-122"/>
              </a:rPr>
              <a:t>2 </a:t>
            </a:r>
            <a:r>
              <a:rPr lang="en-US" altLang="zh-CN" b="0" dirty="0">
                <a:latin typeface="Times New Roman" panose="02020603050405020304" pitchFamily="18" charset="0"/>
                <a:ea typeface="宋体" panose="02010600030101010101" pitchFamily="2" charset="-122"/>
              </a:rPr>
              <a:t>is </a:t>
            </a:r>
            <a:r>
              <a:rPr lang="en-US" altLang="zh-CN" b="0" i="1" dirty="0">
                <a:latin typeface="Times New Roman" panose="02020603050405020304" pitchFamily="18" charset="0"/>
                <a:ea typeface="宋体" panose="02010600030101010101" pitchFamily="2" charset="-122"/>
              </a:rPr>
              <a:t>O</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baseline="30000" dirty="0">
                <a:latin typeface="Times New Roman" panose="02020603050405020304" pitchFamily="18" charset="0"/>
                <a:ea typeface="宋体" panose="02010600030101010101" pitchFamily="2" charset="-122"/>
              </a:rPr>
              <a:t>2</a:t>
            </a:r>
            <a:r>
              <a:rPr lang="en-US" altLang="zh-CN" b="0" dirty="0">
                <a:latin typeface="Times New Roman" panose="02020603050405020304" pitchFamily="18" charset="0"/>
                <a:ea typeface="宋体" panose="02010600030101010101" pitchFamily="2" charset="-122"/>
              </a:rPr>
              <a:t>+2</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+1)</a:t>
            </a:r>
          </a:p>
        </p:txBody>
      </p:sp>
      <p:sp>
        <p:nvSpPr>
          <p:cNvPr id="1580050" name="Rectangle 18"/>
          <p:cNvSpPr/>
          <p:nvPr/>
        </p:nvSpPr>
        <p:spPr>
          <a:xfrm>
            <a:off x="755650" y="5157788"/>
            <a:ext cx="7561263" cy="79216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dirty="0">
                <a:solidFill>
                  <a:srgbClr val="FF3300"/>
                </a:solidFill>
                <a:latin typeface="Times New Roman" panose="02020603050405020304" pitchFamily="18" charset="0"/>
                <a:ea typeface="宋体" panose="02010600030101010101" pitchFamily="2" charset="-122"/>
              </a:rPr>
              <a:t>Note:</a:t>
            </a:r>
            <a:r>
              <a:rPr lang="en-US" altLang="zh-CN" dirty="0">
                <a:latin typeface="Times New Roman" panose="02020603050405020304" pitchFamily="18" charset="0"/>
                <a:ea typeface="宋体" panose="02010600030101010101" pitchFamily="2" charset="-122"/>
              </a:rPr>
              <a:t> Two functions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and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that satisfy both of these big-O relationships are </a:t>
            </a:r>
            <a:r>
              <a:rPr lang="en-US" altLang="zh-CN" i="1" dirty="0">
                <a:solidFill>
                  <a:srgbClr val="0000CC"/>
                </a:solidFill>
                <a:latin typeface="Times New Roman" panose="02020603050405020304" pitchFamily="18" charset="0"/>
                <a:ea typeface="宋体" panose="02010600030101010101" pitchFamily="2" charset="-122"/>
              </a:rPr>
              <a:t>of the same order</a:t>
            </a:r>
            <a:r>
              <a:rPr lang="en-US" altLang="zh-CN" dirty="0">
                <a:latin typeface="Times New Roman" panose="02020603050405020304" pitchFamily="18" charset="0"/>
                <a:ea typeface="宋体" panose="02010600030101010101" pitchFamily="2" charset="-122"/>
              </a:rPr>
              <a:t>.</a:t>
            </a:r>
          </a:p>
        </p:txBody>
      </p:sp>
      <p:sp>
        <p:nvSpPr>
          <p:cNvPr id="33811" name="Text Box 20"/>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0035"/>
                                        </p:tgtEl>
                                        <p:attrNameLst>
                                          <p:attrName>style.visibility</p:attrName>
                                        </p:attrNameLst>
                                      </p:cBhvr>
                                      <p:to>
                                        <p:strVal val="visible"/>
                                      </p:to>
                                    </p:set>
                                    <p:animEffect transition="in" filter="wipe(left)">
                                      <p:cBhvr>
                                        <p:cTn id="7" dur="500"/>
                                        <p:tgtEl>
                                          <p:spTgt spid="15800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80042"/>
                                        </p:tgtEl>
                                        <p:attrNameLst>
                                          <p:attrName>style.visibility</p:attrName>
                                        </p:attrNameLst>
                                      </p:cBhvr>
                                      <p:to>
                                        <p:strVal val="visible"/>
                                      </p:to>
                                    </p:set>
                                    <p:animEffect transition="in" filter="wipe(left)">
                                      <p:cBhvr>
                                        <p:cTn id="22" dur="500"/>
                                        <p:tgtEl>
                                          <p:spTgt spid="15800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80043"/>
                                        </p:tgtEl>
                                        <p:attrNameLst>
                                          <p:attrName>style.visibility</p:attrName>
                                        </p:attrNameLst>
                                      </p:cBhvr>
                                      <p:to>
                                        <p:strVal val="visible"/>
                                      </p:to>
                                    </p:set>
                                    <p:animEffect transition="in" filter="wipe(left)">
                                      <p:cBhvr>
                                        <p:cTn id="27" dur="500"/>
                                        <p:tgtEl>
                                          <p:spTgt spid="15800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80046"/>
                                        </p:tgtEl>
                                        <p:attrNameLst>
                                          <p:attrName>style.visibility</p:attrName>
                                        </p:attrNameLst>
                                      </p:cBhvr>
                                      <p:to>
                                        <p:strVal val="visible"/>
                                      </p:to>
                                    </p:set>
                                    <p:animEffect transition="in" filter="wipe(left)">
                                      <p:cBhvr>
                                        <p:cTn id="32" dur="500"/>
                                        <p:tgtEl>
                                          <p:spTgt spid="15800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80044"/>
                                        </p:tgtEl>
                                        <p:attrNameLst>
                                          <p:attrName>style.visibility</p:attrName>
                                        </p:attrNameLst>
                                      </p:cBhvr>
                                      <p:to>
                                        <p:strVal val="visible"/>
                                      </p:to>
                                    </p:set>
                                    <p:animEffect transition="in" filter="wipe(left)">
                                      <p:cBhvr>
                                        <p:cTn id="37" dur="500"/>
                                        <p:tgtEl>
                                          <p:spTgt spid="15800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80045"/>
                                        </p:tgtEl>
                                        <p:attrNameLst>
                                          <p:attrName>style.visibility</p:attrName>
                                        </p:attrNameLst>
                                      </p:cBhvr>
                                      <p:to>
                                        <p:strVal val="visible"/>
                                      </p:to>
                                    </p:set>
                                    <p:animEffect transition="in" filter="wipe(left)">
                                      <p:cBhvr>
                                        <p:cTn id="42" dur="500"/>
                                        <p:tgtEl>
                                          <p:spTgt spid="15800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80048"/>
                                        </p:tgtEl>
                                        <p:attrNameLst>
                                          <p:attrName>style.visibility</p:attrName>
                                        </p:attrNameLst>
                                      </p:cBhvr>
                                      <p:to>
                                        <p:strVal val="visible"/>
                                      </p:to>
                                    </p:set>
                                    <p:animEffect transition="in" filter="wipe(left)">
                                      <p:cBhvr>
                                        <p:cTn id="47" dur="500"/>
                                        <p:tgtEl>
                                          <p:spTgt spid="15800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80049"/>
                                        </p:tgtEl>
                                        <p:attrNameLst>
                                          <p:attrName>style.visibility</p:attrName>
                                        </p:attrNameLst>
                                      </p:cBhvr>
                                      <p:to>
                                        <p:strVal val="visible"/>
                                      </p:to>
                                    </p:set>
                                    <p:animEffect transition="in" filter="wipe(left)">
                                      <p:cBhvr>
                                        <p:cTn id="52" dur="500"/>
                                        <p:tgtEl>
                                          <p:spTgt spid="15800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80050"/>
                                        </p:tgtEl>
                                        <p:attrNameLst>
                                          <p:attrName>style.visibility</p:attrName>
                                        </p:attrNameLst>
                                      </p:cBhvr>
                                      <p:to>
                                        <p:strVal val="visible"/>
                                      </p:to>
                                    </p:set>
                                    <p:animEffect transition="in" filter="wipe(left)">
                                      <p:cBhvr>
                                        <p:cTn id="57" dur="500"/>
                                        <p:tgtEl>
                                          <p:spTgt spid="1580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0035" grpId="0"/>
      <p:bldP spid="1580042" grpId="0"/>
      <p:bldP spid="1580043" grpId="0"/>
      <p:bldP spid="1580044" grpId="0"/>
      <p:bldP spid="1580045" grpId="0"/>
      <p:bldP spid="1580046" grpId="0"/>
      <p:bldP spid="1580048" grpId="0"/>
      <p:bldP spid="1580049" grpId="0"/>
      <p:bldP spid="158005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41</a:t>
            </a:fld>
            <a:endParaRPr lang="zh-CN" altLang="en-US" sz="1400" b="0" dirty="0">
              <a:latin typeface="Arial" panose="020B0604020202020204" pitchFamily="34" charset="0"/>
              <a:ea typeface="宋体" panose="02010600030101010101" pitchFamily="2" charset="-122"/>
            </a:endParaRPr>
          </a:p>
        </p:txBody>
      </p:sp>
      <p:sp>
        <p:nvSpPr>
          <p:cNvPr id="35842" name="Rectangle 2"/>
          <p:cNvSpPr>
            <a:spLocks noGrp="1"/>
          </p:cNvSpPr>
          <p:nvPr>
            <p:ph idx="1"/>
          </p:nvPr>
        </p:nvSpPr>
        <p:spPr>
          <a:xfrm>
            <a:off x="323850" y="620713"/>
            <a:ext cx="8135938" cy="1008062"/>
          </a:xfrm>
          <a:noFill/>
          <a:ln>
            <a:noFill/>
          </a:ln>
        </p:spPr>
        <p:txBody>
          <a:bodyPr anchor="t" anchorCtr="0"/>
          <a:lstStyle/>
          <a:p>
            <a:pPr>
              <a:lnSpc>
                <a:spcPct val="120000"/>
              </a:lnSpc>
              <a:spcBef>
                <a:spcPct val="40000"/>
              </a:spcBef>
              <a:buNone/>
            </a:pPr>
            <a:r>
              <a:rPr lang="en-US" altLang="zh-CN" sz="2400" b="1" dirty="0">
                <a:solidFill>
                  <a:srgbClr val="000000"/>
                </a:solidFill>
                <a:latin typeface="Times New Roman" panose="02020603050405020304" pitchFamily="18" charset="0"/>
                <a:ea typeface="宋体" panose="02010600030101010101" pitchFamily="2" charset="-122"/>
              </a:rPr>
              <a:t>〖Example 2〗</a:t>
            </a:r>
            <a:r>
              <a:rPr lang="en-US" altLang="zh-CN" sz="2400" b="1" dirty="0">
                <a:latin typeface="Times New Roman" panose="02020603050405020304" pitchFamily="18" charset="0"/>
                <a:ea typeface="宋体" panose="02010600030101010101" pitchFamily="2" charset="-122"/>
              </a:rPr>
              <a:t> Show that   7</a:t>
            </a:r>
            <a:r>
              <a:rPr lang="en-US" altLang="zh-CN" sz="2400" b="1" i="1" dirty="0">
                <a:latin typeface="Times New Roman" panose="02020603050405020304" pitchFamily="18" charset="0"/>
                <a:ea typeface="宋体" panose="02010600030101010101" pitchFamily="2" charset="-122"/>
              </a:rPr>
              <a:t>x</a:t>
            </a:r>
            <a:r>
              <a:rPr lang="en-US" altLang="zh-CN" sz="2400" b="1" baseline="30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is  </a:t>
            </a:r>
            <a:r>
              <a:rPr lang="en-US" altLang="zh-CN" sz="2400" b="1" i="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baseline="30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 Is it also true </a:t>
            </a:r>
            <a:r>
              <a:rPr lang="en-US" altLang="zh-CN" sz="2400" b="1" i="1" dirty="0">
                <a:latin typeface="Times New Roman" panose="02020603050405020304" pitchFamily="18" charset="0"/>
                <a:ea typeface="宋体" panose="02010600030101010101" pitchFamily="2" charset="-122"/>
              </a:rPr>
              <a:t>x</a:t>
            </a:r>
            <a:r>
              <a:rPr lang="en-US" altLang="zh-CN" sz="2400" b="1" baseline="30000" dirty="0">
                <a:latin typeface="Times New Roman" panose="02020603050405020304" pitchFamily="18" charset="0"/>
                <a:ea typeface="宋体" panose="02010600030101010101" pitchFamily="2" charset="-122"/>
              </a:rPr>
              <a:t>3  </a:t>
            </a:r>
            <a:r>
              <a:rPr lang="en-US" altLang="zh-CN" sz="2400" b="1" dirty="0">
                <a:latin typeface="Times New Roman" panose="02020603050405020304" pitchFamily="18" charset="0"/>
                <a:ea typeface="宋体" panose="02010600030101010101" pitchFamily="2" charset="-122"/>
              </a:rPr>
              <a:t>is </a:t>
            </a:r>
            <a:r>
              <a:rPr lang="en-US" altLang="zh-CN" sz="2400" b="1" i="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(7</a:t>
            </a:r>
            <a:r>
              <a:rPr lang="en-US" altLang="zh-CN" sz="2400" b="1" i="1" dirty="0">
                <a:latin typeface="Times New Roman" panose="02020603050405020304" pitchFamily="18" charset="0"/>
                <a:ea typeface="宋体" panose="02010600030101010101" pitchFamily="2" charset="-122"/>
              </a:rPr>
              <a:t>x</a:t>
            </a:r>
            <a:r>
              <a:rPr lang="en-US" altLang="zh-CN" sz="2400" b="1" baseline="30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a:t>
            </a:r>
          </a:p>
        </p:txBody>
      </p:sp>
      <p:sp>
        <p:nvSpPr>
          <p:cNvPr id="1582083" name="Rectangle 3"/>
          <p:cNvSpPr/>
          <p:nvPr/>
        </p:nvSpPr>
        <p:spPr>
          <a:xfrm>
            <a:off x="971550" y="2206625"/>
            <a:ext cx="7472363" cy="1293813"/>
          </a:xfrm>
          <a:prstGeom prst="rect">
            <a:avLst/>
          </a:prstGeom>
          <a:noFill/>
          <a:ln w="12700">
            <a:noFill/>
          </a:ln>
        </p:spPr>
        <p:txBody>
          <a:bodyPr lIns="90488" tIns="44450" rIns="90488" bIns="44450" anchor="t" anchorCtr="0"/>
          <a:lstStyle/>
          <a:p>
            <a:pPr marL="342900" indent="-342900" eaLnBrk="0" hangingPunct="0">
              <a:lnSpc>
                <a:spcPct val="120000"/>
              </a:lnSpc>
              <a:spcBef>
                <a:spcPct val="25000"/>
              </a:spcBef>
              <a:buClr>
                <a:schemeClr val="tx1"/>
              </a:buClr>
              <a:buFontTx/>
              <a:buNone/>
            </a:pPr>
            <a:r>
              <a:rPr lang="zh-CN" altLang="en-US" dirty="0">
                <a:latin typeface="Book Antiqua" pitchFamily="18" charset="0"/>
                <a:ea typeface="宋体" panose="02010600030101010101" pitchFamily="2" charset="-122"/>
              </a:rPr>
              <a:t> </a:t>
            </a:r>
            <a:r>
              <a:rPr lang="en-US" altLang="zh-CN" dirty="0">
                <a:latin typeface="Book Antiqua" pitchFamily="18" charset="0"/>
                <a:ea typeface="宋体" panose="02010600030101010101" pitchFamily="2" charset="-122"/>
              </a:rPr>
              <a:t>1)</a:t>
            </a:r>
            <a:r>
              <a:rPr lang="en-US" altLang="zh-CN" i="1" dirty="0">
                <a:latin typeface="Book Antiqua" pitchFamily="18" charset="0"/>
                <a:ea typeface="宋体" panose="02010600030101010101" pitchFamily="2" charset="-122"/>
              </a:rPr>
              <a:t> </a:t>
            </a:r>
            <a:r>
              <a:rPr lang="en-US" altLang="zh-CN" dirty="0">
                <a:latin typeface="Book Antiqua" pitchFamily="18" charset="0"/>
                <a:ea typeface="宋体" panose="02010600030101010101" pitchFamily="2" charset="-122"/>
              </a:rPr>
              <a:t>Note that when</a:t>
            </a:r>
            <a:r>
              <a:rPr lang="en-US" altLang="zh-CN" i="1" dirty="0">
                <a:latin typeface="Book Antiqua" pitchFamily="18" charset="0"/>
                <a:ea typeface="宋体" panose="02010600030101010101" pitchFamily="2" charset="-122"/>
              </a:rPr>
              <a:t> x</a:t>
            </a:r>
            <a:r>
              <a:rPr lang="en-US" altLang="zh-CN" dirty="0">
                <a:latin typeface="Times New Roman" panose="02020603050405020304" pitchFamily="18" charset="0"/>
                <a:ea typeface="宋体" panose="02010600030101010101" pitchFamily="2" charset="-122"/>
              </a:rPr>
              <a:t>&gt;7, we have </a:t>
            </a:r>
            <a:r>
              <a:rPr lang="en-US" altLang="zh-CN"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7</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&lt;</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 Consequently, we can take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=1, and </a:t>
            </a:r>
            <a:r>
              <a:rPr lang="en-US" altLang="zh-CN" i="1" dirty="0">
                <a:latin typeface="Times New Roman" panose="02020603050405020304"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=7, and to establish the relation 7</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is </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a:t>
            </a:r>
          </a:p>
        </p:txBody>
      </p:sp>
      <p:sp>
        <p:nvSpPr>
          <p:cNvPr id="35844" name="Rectangle 4"/>
          <p:cNvSpPr/>
          <p:nvPr/>
        </p:nvSpPr>
        <p:spPr>
          <a:xfrm>
            <a:off x="395288" y="1703388"/>
            <a:ext cx="7772400" cy="646112"/>
          </a:xfrm>
          <a:prstGeom prst="rect">
            <a:avLst/>
          </a:prstGeom>
          <a:noFill/>
          <a:ln w="9525">
            <a:noFill/>
          </a:ln>
        </p:spPr>
        <p:txBody>
          <a:bodyPr anchor="t" anchorCtr="0"/>
          <a:lstStyle/>
          <a:p>
            <a:pPr marL="342900" indent="-342900" eaLnBrk="0" hangingPunct="0">
              <a:lnSpc>
                <a:spcPct val="90000"/>
              </a:lnSpc>
              <a:spcBef>
                <a:spcPct val="20000"/>
              </a:spcBef>
              <a:buClr>
                <a:schemeClr val="tx2"/>
              </a:buClr>
              <a:buSzPct val="75000"/>
              <a:buFont typeface="Monotype Sorts" pitchFamily="2" charset="2"/>
              <a:buNone/>
            </a:pPr>
            <a:r>
              <a:rPr lang="en-US" altLang="zh-CN" i="1" dirty="0">
                <a:solidFill>
                  <a:srgbClr val="3366FF"/>
                </a:solidFill>
                <a:latin typeface="Times New Roman" panose="02020603050405020304" pitchFamily="18" charset="0"/>
                <a:ea typeface="宋体" panose="02010600030101010101" pitchFamily="2" charset="-122"/>
              </a:rPr>
              <a:t>Solution</a:t>
            </a:r>
            <a:r>
              <a:rPr lang="zh-CN" altLang="en-US" i="1" dirty="0">
                <a:solidFill>
                  <a:srgbClr val="3366FF"/>
                </a:solidFill>
                <a:latin typeface="Times New Roman" panose="02020603050405020304" pitchFamily="18" charset="0"/>
                <a:ea typeface="宋体" panose="02010600030101010101" pitchFamily="2" charset="-122"/>
              </a:rPr>
              <a:t>：</a:t>
            </a:r>
          </a:p>
        </p:txBody>
      </p:sp>
      <p:sp>
        <p:nvSpPr>
          <p:cNvPr id="1582085" name="Rectangle 5"/>
          <p:cNvSpPr/>
          <p:nvPr/>
        </p:nvSpPr>
        <p:spPr>
          <a:xfrm>
            <a:off x="1042988" y="3935413"/>
            <a:ext cx="7632700" cy="1870075"/>
          </a:xfrm>
          <a:prstGeom prst="rect">
            <a:avLst/>
          </a:prstGeom>
          <a:noFill/>
          <a:ln w="12700">
            <a:noFill/>
          </a:ln>
        </p:spPr>
        <p:txBody>
          <a:bodyPr lIns="90488" tIns="44450" rIns="90488" bIns="44450" anchor="t" anchorCtr="0"/>
          <a:lstStyle/>
          <a:p>
            <a:pPr marL="342900" indent="-342900" eaLnBrk="0" hangingPunct="0">
              <a:lnSpc>
                <a:spcPct val="120000"/>
              </a:lnSpc>
              <a:spcBef>
                <a:spcPct val="20000"/>
              </a:spcBef>
              <a:buClr>
                <a:schemeClr val="tx1"/>
              </a:buClr>
              <a:buFontTx/>
              <a:buNone/>
            </a:pPr>
            <a:r>
              <a:rPr lang="en-US" altLang="zh-CN" dirty="0">
                <a:latin typeface="Book Antiqua" pitchFamily="18" charset="0"/>
                <a:ea typeface="宋体" panose="02010600030101010101" pitchFamily="2" charset="-122"/>
              </a:rPr>
              <a:t>2)</a:t>
            </a:r>
            <a:r>
              <a:rPr lang="en-US" altLang="zh-CN" i="1" dirty="0">
                <a:latin typeface="Book Antiqua"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Book Antiqua" pitchFamily="18" charset="0"/>
                <a:ea typeface="宋体" panose="02010600030101010101" pitchFamily="2" charset="-122"/>
              </a:rPr>
              <a:t> </a:t>
            </a:r>
            <a:r>
              <a:rPr lang="en-US" altLang="zh-CN" i="1" dirty="0">
                <a:latin typeface="Book Antiqua" pitchFamily="18" charset="0"/>
                <a:ea typeface="宋体" panose="02010600030101010101" pitchFamily="2" charset="-122"/>
              </a:rPr>
              <a:t>C</a:t>
            </a:r>
            <a:r>
              <a:rPr lang="en-US" altLang="zh-CN" dirty="0">
                <a:latin typeface="Book Antiqua"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7</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Book Antiqua" pitchFamily="18" charset="0"/>
                <a:ea typeface="宋体" panose="02010600030101010101" pitchFamily="2" charset="-122"/>
              </a:rPr>
              <a:t>)</a:t>
            </a:r>
          </a:p>
          <a:p>
            <a:pPr marL="342900" indent="-342900" eaLnBrk="0" hangingPunct="0">
              <a:lnSpc>
                <a:spcPct val="120000"/>
              </a:lnSpc>
              <a:spcBef>
                <a:spcPct val="20000"/>
              </a:spcBef>
              <a:buClr>
                <a:schemeClr val="tx1"/>
              </a:buClr>
              <a:buFontTx/>
              <a:buNone/>
            </a:pPr>
            <a:r>
              <a:rPr lang="en-US" altLang="zh-CN" dirty="0">
                <a:latin typeface="Book Antiqua"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Book Antiqua"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7</a:t>
            </a:r>
            <a:r>
              <a:rPr lang="en-US" altLang="zh-CN" i="1" dirty="0">
                <a:latin typeface="Book Antiqua" pitchFamily="18" charset="0"/>
                <a:ea typeface="宋体" panose="02010600030101010101" pitchFamily="2" charset="-122"/>
              </a:rPr>
              <a:t>C</a:t>
            </a:r>
          </a:p>
          <a:p>
            <a:pPr marL="342900" indent="-342900" eaLnBrk="0" hangingPunct="0">
              <a:lnSpc>
                <a:spcPct val="120000"/>
              </a:lnSpc>
              <a:spcBef>
                <a:spcPct val="20000"/>
              </a:spcBef>
              <a:buClr>
                <a:schemeClr val="tx1"/>
              </a:buClr>
              <a:buFontTx/>
              <a:buNone/>
            </a:pPr>
            <a:r>
              <a:rPr lang="en-US" altLang="zh-CN" dirty="0">
                <a:latin typeface="Book Antiqua" pitchFamily="18" charset="0"/>
                <a:ea typeface="宋体" panose="02010600030101010101" pitchFamily="2" charset="-122"/>
              </a:rPr>
              <a:t>    Note that no </a:t>
            </a:r>
            <a:r>
              <a:rPr lang="en-US" altLang="zh-CN" i="1" dirty="0">
                <a:latin typeface="Book Antiqua" pitchFamily="18" charset="0"/>
                <a:ea typeface="宋体" panose="02010600030101010101" pitchFamily="2" charset="-122"/>
              </a:rPr>
              <a:t>C</a:t>
            </a:r>
            <a:r>
              <a:rPr lang="en-US" altLang="zh-CN" dirty="0">
                <a:latin typeface="Book Antiqua" pitchFamily="18" charset="0"/>
                <a:ea typeface="宋体" panose="02010600030101010101" pitchFamily="2" charset="-122"/>
              </a:rPr>
              <a:t> exists for which </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 7</a:t>
            </a:r>
            <a:r>
              <a:rPr lang="en-US" altLang="zh-CN" i="1" dirty="0">
                <a:latin typeface="Book Antiqua"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for all </a:t>
            </a:r>
            <a:r>
              <a:rPr lang="en-US" altLang="zh-CN" i="1" dirty="0">
                <a:latin typeface="Book Antiqua"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&gt;</a:t>
            </a:r>
            <a:r>
              <a:rPr lang="en-US" altLang="zh-CN" i="1" dirty="0">
                <a:latin typeface="Book Antiqua"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a:t>
            </a:r>
          </a:p>
        </p:txBody>
      </p:sp>
      <p:sp>
        <p:nvSpPr>
          <p:cNvPr id="35846" name="Text Box 7"/>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2083"/>
                                        </p:tgtEl>
                                        <p:attrNameLst>
                                          <p:attrName>style.visibility</p:attrName>
                                        </p:attrNameLst>
                                      </p:cBhvr>
                                      <p:to>
                                        <p:strVal val="visible"/>
                                      </p:to>
                                    </p:set>
                                    <p:animEffect transition="in" filter="wipe(left)">
                                      <p:cBhvr>
                                        <p:cTn id="7" dur="500"/>
                                        <p:tgtEl>
                                          <p:spTgt spid="1582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82085"/>
                                        </p:tgtEl>
                                        <p:attrNameLst>
                                          <p:attrName>style.visibility</p:attrName>
                                        </p:attrNameLst>
                                      </p:cBhvr>
                                      <p:to>
                                        <p:strVal val="visible"/>
                                      </p:to>
                                    </p:set>
                                    <p:animEffect transition="in" filter="wipe(left)">
                                      <p:cBhvr>
                                        <p:cTn id="12" dur="500"/>
                                        <p:tgtEl>
                                          <p:spTgt spid="1582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2083" grpId="0"/>
      <p:bldP spid="158208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4"/>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42</a:t>
            </a:fld>
            <a:endParaRPr lang="zh-CN" altLang="en-US" sz="1400" b="0" dirty="0">
              <a:latin typeface="Arial" panose="020B0604020202020204" pitchFamily="34" charset="0"/>
              <a:ea typeface="宋体" panose="02010600030101010101" pitchFamily="2" charset="-122"/>
            </a:endParaRPr>
          </a:p>
        </p:txBody>
      </p:sp>
      <p:sp>
        <p:nvSpPr>
          <p:cNvPr id="1584130" name="Rectangle 2"/>
          <p:cNvSpPr>
            <a:spLocks noGrp="1" noChangeArrowheads="1"/>
          </p:cNvSpPr>
          <p:nvPr>
            <p:ph type="title"/>
          </p:nvPr>
        </p:nvSpPr>
        <p:spPr bwMode="auto">
          <a:xfrm>
            <a:off x="457200" y="557213"/>
            <a:ext cx="8229600" cy="11430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Some Important Big-O Results</a:t>
            </a:r>
          </a:p>
        </p:txBody>
      </p:sp>
      <p:sp>
        <p:nvSpPr>
          <p:cNvPr id="1584131" name="Rectangle 3"/>
          <p:cNvSpPr>
            <a:spLocks noGrp="1"/>
          </p:cNvSpPr>
          <p:nvPr>
            <p:ph type="body" sz="half" idx="1"/>
          </p:nvPr>
        </p:nvSpPr>
        <p:spPr>
          <a:xfrm>
            <a:off x="457200" y="1196975"/>
            <a:ext cx="8147050" cy="965200"/>
          </a:xfrm>
          <a:noFill/>
          <a:ln>
            <a:noFill/>
          </a:ln>
        </p:spPr>
        <p:txBody>
          <a:bodyPr anchor="t" anchorCtr="0"/>
          <a:lstStyle/>
          <a:p>
            <a:pPr>
              <a:spcBef>
                <a:spcPct val="50000"/>
              </a:spcBef>
              <a:buClr>
                <a:schemeClr val="tx1"/>
              </a:buClr>
              <a:buSzPct val="75000"/>
              <a:buFont typeface="Wingdings" panose="05000000000000000000" pitchFamily="2" charset="2"/>
              <a:buNone/>
            </a:pPr>
            <a:r>
              <a:rPr lang="en-US" altLang="zh-CN" sz="2400" b="1" dirty="0">
                <a:latin typeface="Times New Roman" panose="02020603050405020304" pitchFamily="18" charset="0"/>
                <a:ea typeface="宋体" panose="02010600030101010101" pitchFamily="2" charset="-122"/>
              </a:rPr>
              <a:t>【</a:t>
            </a:r>
            <a:r>
              <a:rPr lang="en-US" altLang="zh-CN" sz="2400" b="1" dirty="0">
                <a:solidFill>
                  <a:srgbClr val="CC00FF"/>
                </a:solidFill>
                <a:latin typeface="Times New Roman" panose="02020603050405020304" pitchFamily="18" charset="0"/>
                <a:ea typeface="宋体" panose="02010600030101010101" pitchFamily="2" charset="-122"/>
              </a:rPr>
              <a:t>Theorem</a:t>
            </a:r>
            <a:r>
              <a:rPr lang="en-US"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Let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a</a:t>
            </a:r>
            <a:r>
              <a:rPr lang="en-US" altLang="zh-CN" sz="2400" b="1" i="1" baseline="-25000" dirty="0">
                <a:latin typeface="Times New Roman" panose="02020603050405020304" pitchFamily="18" charset="0"/>
                <a:ea typeface="宋体" panose="02010600030101010101" pitchFamily="2" charset="-122"/>
              </a:rPr>
              <a:t>n</a:t>
            </a:r>
            <a:r>
              <a:rPr lang="en-US" altLang="zh-CN" sz="2400" b="1" i="1" dirty="0">
                <a:latin typeface="Times New Roman" panose="02020603050405020304" pitchFamily="18" charset="0"/>
                <a:ea typeface="宋体" panose="02010600030101010101" pitchFamily="2" charset="-122"/>
              </a:rPr>
              <a:t>x</a:t>
            </a:r>
            <a:r>
              <a:rPr lang="en-US" altLang="zh-CN" sz="2400" b="1" i="1" baseline="30000"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a</a:t>
            </a:r>
            <a:r>
              <a:rPr lang="en-US" altLang="zh-CN" sz="2400" b="1" i="1" baseline="-25000" dirty="0">
                <a:latin typeface="Times New Roman" panose="02020603050405020304" pitchFamily="18" charset="0"/>
                <a:ea typeface="宋体" panose="02010600030101010101" pitchFamily="2" charset="-122"/>
              </a:rPr>
              <a:t>n</a:t>
            </a:r>
            <a:r>
              <a:rPr lang="en-US" altLang="zh-CN" sz="2400" b="1" baseline="-25000" dirty="0">
                <a:latin typeface="Times New Roman" panose="02020603050405020304" pitchFamily="18" charset="0"/>
                <a:ea typeface="宋体" panose="02010600030101010101" pitchFamily="2" charset="-122"/>
              </a:rPr>
              <a:t>-1</a:t>
            </a:r>
            <a:r>
              <a:rPr lang="en-US" altLang="zh-CN" sz="2400" b="1" i="1" dirty="0">
                <a:latin typeface="Times New Roman" panose="02020603050405020304" pitchFamily="18" charset="0"/>
                <a:ea typeface="宋体" panose="02010600030101010101" pitchFamily="2" charset="-122"/>
              </a:rPr>
              <a:t>x</a:t>
            </a:r>
            <a:r>
              <a:rPr lang="en-US" altLang="zh-CN" sz="2400" b="1" i="1" baseline="30000" dirty="0">
                <a:latin typeface="Times New Roman" panose="02020603050405020304" pitchFamily="18" charset="0"/>
                <a:ea typeface="宋体" panose="02010600030101010101" pitchFamily="2" charset="-122"/>
              </a:rPr>
              <a:t>n</a:t>
            </a:r>
            <a:r>
              <a:rPr lang="en-US" altLang="zh-CN" sz="2400" b="1" baseline="30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1</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0</a:t>
            </a:r>
            <a:r>
              <a:rPr lang="en-US" altLang="zh-CN" sz="2400" b="1" dirty="0">
                <a:latin typeface="Times New Roman" panose="02020603050405020304" pitchFamily="18" charset="0"/>
                <a:ea typeface="宋体" panose="02010600030101010101" pitchFamily="2" charset="-122"/>
              </a:rPr>
              <a:t>,where </a:t>
            </a:r>
            <a:r>
              <a:rPr lang="en-US" altLang="zh-CN" sz="2400" b="1" i="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0</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1 </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a</a:t>
            </a:r>
            <a:r>
              <a:rPr lang="en-US" altLang="zh-CN" sz="2400" b="1" i="1" baseline="-25000" dirty="0">
                <a:latin typeface="Times New Roman" panose="02020603050405020304" pitchFamily="18" charset="0"/>
                <a:ea typeface="宋体" panose="02010600030101010101" pitchFamily="2" charset="-122"/>
              </a:rPr>
              <a:t>n </a:t>
            </a:r>
            <a:r>
              <a:rPr lang="en-US" altLang="zh-CN" sz="2400" b="1" dirty="0">
                <a:latin typeface="Times New Roman" panose="02020603050405020304" pitchFamily="18" charset="0"/>
                <a:ea typeface="宋体" panose="02010600030101010101" pitchFamily="2" charset="-122"/>
              </a:rPr>
              <a:t>are real numbers. Then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is </a:t>
            </a:r>
            <a:r>
              <a:rPr lang="en-US" altLang="zh-CN" sz="2400" b="1" i="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i="1" baseline="30000"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a:t>
            </a:r>
          </a:p>
        </p:txBody>
      </p:sp>
      <p:sp>
        <p:nvSpPr>
          <p:cNvPr id="1584132" name="AutoShape 4"/>
          <p:cNvSpPr/>
          <p:nvPr/>
        </p:nvSpPr>
        <p:spPr>
          <a:xfrm>
            <a:off x="684213" y="2276475"/>
            <a:ext cx="8102600" cy="4295775"/>
          </a:xfrm>
          <a:prstGeom prst="foldedCorner">
            <a:avLst>
              <a:gd name="adj" fmla="val 12500"/>
            </a:avLst>
          </a:prstGeom>
          <a:solidFill>
            <a:srgbClr val="CCCCFF"/>
          </a:solidFill>
          <a:ln w="9525" cap="flat" cmpd="sng">
            <a:solidFill>
              <a:schemeClr val="tx1"/>
            </a:solidFill>
            <a:prstDash val="solid"/>
            <a:round/>
            <a:headEnd type="none" w="med" len="med"/>
            <a:tailEnd type="none" w="med" len="med"/>
          </a:ln>
        </p:spPr>
        <p:txBody>
          <a:bodyPr wrap="none" anchor="t" anchorCtr="0"/>
          <a:lstStyle/>
          <a:p>
            <a:pPr>
              <a:spcBef>
                <a:spcPct val="0"/>
              </a:spcBef>
              <a:buFontTx/>
              <a:buNone/>
            </a:pPr>
            <a:r>
              <a:rPr lang="en-US" altLang="zh-CN" i="1" dirty="0">
                <a:latin typeface="Times New Roman" panose="02020603050405020304" pitchFamily="18" charset="0"/>
                <a:ea typeface="宋体" panose="02010600030101010101" pitchFamily="2" charset="-122"/>
              </a:rPr>
              <a:t>Proof:</a:t>
            </a:r>
          </a:p>
          <a:p>
            <a:pPr>
              <a:buFontTx/>
              <a:buNone/>
            </a:pPr>
            <a:r>
              <a:rPr lang="en-US" altLang="zh-CN" dirty="0">
                <a:latin typeface="Times New Roman" panose="02020603050405020304" pitchFamily="18" charset="0"/>
                <a:ea typeface="宋体" panose="02010600030101010101" pitchFamily="2" charset="-122"/>
              </a:rPr>
              <a:t>Using the triangle inequality,</a:t>
            </a:r>
            <a:r>
              <a:rPr lang="en-US" altLang="zh-CN" b="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if </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&gt;1 we have</a:t>
            </a:r>
          </a:p>
        </p:txBody>
      </p:sp>
      <p:graphicFrame>
        <p:nvGraphicFramePr>
          <p:cNvPr id="1584133" name="Object 5"/>
          <p:cNvGraphicFramePr>
            <a:graphicFrameLocks noGrp="1" noChangeAspect="1"/>
          </p:cNvGraphicFramePr>
          <p:nvPr>
            <p:ph sz="half" idx="2"/>
          </p:nvPr>
        </p:nvGraphicFramePr>
        <p:xfrm>
          <a:off x="1619250" y="3357563"/>
          <a:ext cx="5975350" cy="2062162"/>
        </p:xfrm>
        <a:graphic>
          <a:graphicData uri="http://schemas.openxmlformats.org/presentationml/2006/ole">
            <mc:AlternateContent xmlns:mc="http://schemas.openxmlformats.org/markup-compatibility/2006">
              <mc:Choice xmlns:v="urn:schemas-microsoft-com:vml" Requires="v">
                <p:oleObj spid="_x0000_s11286" r:id="rId4" imgW="2870200" imgH="990600" progId="Equation.3">
                  <p:embed/>
                </p:oleObj>
              </mc:Choice>
              <mc:Fallback>
                <p:oleObj r:id="rId4" imgW="2870200" imgH="990600" progId="Equation.3">
                  <p:embed/>
                  <p:pic>
                    <p:nvPicPr>
                      <p:cNvPr id="0" name="图片 3082"/>
                      <p:cNvPicPr/>
                      <p:nvPr/>
                    </p:nvPicPr>
                    <p:blipFill>
                      <a:blip r:embed="rId5"/>
                      <a:stretch>
                        <a:fillRect/>
                      </a:stretch>
                    </p:blipFill>
                    <p:spPr>
                      <a:xfrm>
                        <a:off x="1619250" y="3357563"/>
                        <a:ext cx="5975350" cy="2062162"/>
                      </a:xfrm>
                      <a:prstGeom prst="rect">
                        <a:avLst/>
                      </a:prstGeom>
                      <a:noFill/>
                      <a:ln w="38100">
                        <a:noFill/>
                        <a:miter/>
                      </a:ln>
                    </p:spPr>
                  </p:pic>
                </p:oleObj>
              </mc:Fallback>
            </mc:AlternateContent>
          </a:graphicData>
        </a:graphic>
      </p:graphicFrame>
      <p:sp>
        <p:nvSpPr>
          <p:cNvPr id="1584134" name="Text Box 6"/>
          <p:cNvSpPr txBox="1"/>
          <p:nvPr/>
        </p:nvSpPr>
        <p:spPr>
          <a:xfrm>
            <a:off x="914400" y="5516563"/>
            <a:ext cx="7113588" cy="457200"/>
          </a:xfrm>
          <a:prstGeom prst="rect">
            <a:avLst/>
          </a:prstGeom>
          <a:noFill/>
          <a:ln w="9525">
            <a:noFill/>
          </a:ln>
        </p:spPr>
        <p:txBody>
          <a:bodyPr anchor="t" anchorCtr="0">
            <a:spAutoFit/>
          </a:bodyPr>
          <a:lstStyle/>
          <a:p>
            <a:pPr>
              <a:buFontTx/>
              <a:buNone/>
            </a:pPr>
            <a:r>
              <a:rPr lang="en-US" altLang="zh-CN" dirty="0">
                <a:latin typeface="Times New Roman" panose="02020603050405020304" pitchFamily="18" charset="0"/>
                <a:ea typeface="宋体" panose="02010600030101010101" pitchFamily="2" charset="-122"/>
              </a:rPr>
              <a:t>It follows that</a:t>
            </a:r>
            <a:r>
              <a:rPr lang="en-US" altLang="zh-CN" b="0" dirty="0">
                <a:latin typeface="Times New Roman" panose="02020603050405020304" pitchFamily="18" charset="0"/>
                <a:ea typeface="宋体" panose="02010600030101010101" pitchFamily="2" charset="-122"/>
              </a:rPr>
              <a:t> </a:t>
            </a:r>
          </a:p>
        </p:txBody>
      </p:sp>
      <p:graphicFrame>
        <p:nvGraphicFramePr>
          <p:cNvPr id="1584135" name="Object 7"/>
          <p:cNvGraphicFramePr>
            <a:graphicFrameLocks noChangeAspect="1"/>
          </p:cNvGraphicFramePr>
          <p:nvPr/>
        </p:nvGraphicFramePr>
        <p:xfrm>
          <a:off x="2916238" y="5516563"/>
          <a:ext cx="1639887" cy="476250"/>
        </p:xfrm>
        <a:graphic>
          <a:graphicData uri="http://schemas.openxmlformats.org/presentationml/2006/ole">
            <mc:AlternateContent xmlns:mc="http://schemas.openxmlformats.org/markup-compatibility/2006">
              <mc:Choice xmlns:v="urn:schemas-microsoft-com:vml" Requires="v">
                <p:oleObj spid="_x0000_s11287" r:id="rId6" imgW="787400" imgH="228600" progId="Equation.3">
                  <p:embed/>
                </p:oleObj>
              </mc:Choice>
              <mc:Fallback>
                <p:oleObj r:id="rId6" imgW="787400" imgH="228600" progId="Equation.3">
                  <p:embed/>
                  <p:pic>
                    <p:nvPicPr>
                      <p:cNvPr id="0" name="图片 3083"/>
                      <p:cNvPicPr/>
                      <p:nvPr/>
                    </p:nvPicPr>
                    <p:blipFill>
                      <a:blip r:embed="rId7"/>
                      <a:stretch>
                        <a:fillRect/>
                      </a:stretch>
                    </p:blipFill>
                    <p:spPr>
                      <a:xfrm>
                        <a:off x="2916238" y="5516563"/>
                        <a:ext cx="1639887" cy="476250"/>
                      </a:xfrm>
                      <a:prstGeom prst="rect">
                        <a:avLst/>
                      </a:prstGeom>
                      <a:noFill/>
                      <a:ln w="38100">
                        <a:noFill/>
                        <a:miter/>
                      </a:ln>
                    </p:spPr>
                  </p:pic>
                </p:oleObj>
              </mc:Fallback>
            </mc:AlternateContent>
          </a:graphicData>
        </a:graphic>
      </p:graphicFrame>
      <p:sp>
        <p:nvSpPr>
          <p:cNvPr id="37896" name="Text Box 9"/>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
        <p:nvSpPr>
          <p:cNvPr id="10" name="TextBox 9"/>
          <p:cNvSpPr txBox="1"/>
          <p:nvPr/>
        </p:nvSpPr>
        <p:spPr>
          <a:xfrm>
            <a:off x="1000125" y="6072188"/>
            <a:ext cx="6858000" cy="461962"/>
          </a:xfrm>
          <a:prstGeom prst="rect">
            <a:avLst/>
          </a:prstGeom>
          <a:noFill/>
          <a:ln w="9525">
            <a:noFill/>
          </a:ln>
        </p:spPr>
        <p:txBody>
          <a:bodyPr anchor="t" anchorCtr="0">
            <a:spAutoFit/>
          </a:bodyPr>
          <a:lstStyle/>
          <a:p>
            <a:pPr eaLnBrk="0" hangingPunct="0">
              <a:buNone/>
            </a:pPr>
            <a:r>
              <a:rPr lang="en-US" altLang="zh-CN" dirty="0">
                <a:latin typeface="Times New Roman" panose="02020603050405020304" pitchFamily="18" charset="0"/>
              </a:rPr>
              <a:t>where                                            whenever </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&gt;1</a:t>
            </a:r>
            <a:r>
              <a:rPr lang="en-US" altLang="zh-CN" dirty="0">
                <a:latin typeface="Times New Roman" panose="02020603050405020304" pitchFamily="18" charset="0"/>
              </a:rPr>
              <a:t>    </a:t>
            </a:r>
            <a:endParaRPr lang="zh-CN" altLang="en-US" dirty="0">
              <a:latin typeface="Times New Roman" panose="02020603050405020304" pitchFamily="18" charset="0"/>
              <a:ea typeface="Times New Roman" panose="02020603050405020304" pitchFamily="18" charset="0"/>
            </a:endParaRPr>
          </a:p>
        </p:txBody>
      </p:sp>
      <p:graphicFrame>
        <p:nvGraphicFramePr>
          <p:cNvPr id="2" name="Object 10"/>
          <p:cNvGraphicFramePr>
            <a:graphicFrameLocks noChangeAspect="1"/>
          </p:cNvGraphicFramePr>
          <p:nvPr/>
        </p:nvGraphicFramePr>
        <p:xfrm>
          <a:off x="2000250" y="6115050"/>
          <a:ext cx="3068638" cy="528638"/>
        </p:xfrm>
        <a:graphic>
          <a:graphicData uri="http://schemas.openxmlformats.org/presentationml/2006/ole">
            <mc:AlternateContent xmlns:mc="http://schemas.openxmlformats.org/markup-compatibility/2006">
              <mc:Choice xmlns:v="urn:schemas-microsoft-com:vml" Requires="v">
                <p:oleObj spid="_x0000_s11288" r:id="rId8" imgW="1473200" imgH="254000" progId="Equation.3">
                  <p:embed/>
                </p:oleObj>
              </mc:Choice>
              <mc:Fallback>
                <p:oleObj r:id="rId8" imgW="1473200" imgH="254000" progId="Equation.3">
                  <p:embed/>
                  <p:pic>
                    <p:nvPicPr>
                      <p:cNvPr id="0" name="图片 3081"/>
                      <p:cNvPicPr/>
                      <p:nvPr/>
                    </p:nvPicPr>
                    <p:blipFill>
                      <a:blip r:embed="rId9"/>
                      <a:stretch>
                        <a:fillRect/>
                      </a:stretch>
                    </p:blipFill>
                    <p:spPr>
                      <a:xfrm>
                        <a:off x="2000250" y="6115050"/>
                        <a:ext cx="3068638" cy="5286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84131">
                                            <p:txEl>
                                              <p:pRg st="0" end="0"/>
                                            </p:txEl>
                                          </p:spTgt>
                                        </p:tgtEl>
                                        <p:attrNameLst>
                                          <p:attrName>style.visibility</p:attrName>
                                        </p:attrNameLst>
                                      </p:cBhvr>
                                      <p:to>
                                        <p:strVal val="visible"/>
                                      </p:to>
                                    </p:set>
                                    <p:animEffect transition="in" filter="wipe(left)">
                                      <p:cBhvr>
                                        <p:cTn id="7" dur="500"/>
                                        <p:tgtEl>
                                          <p:spTgt spid="1584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84132"/>
                                        </p:tgtEl>
                                        <p:attrNameLst>
                                          <p:attrName>style.visibility</p:attrName>
                                        </p:attrNameLst>
                                      </p:cBhvr>
                                      <p:to>
                                        <p:strVal val="visible"/>
                                      </p:to>
                                    </p:set>
                                    <p:animEffect transition="in" filter="wipe(up)">
                                      <p:cBhvr>
                                        <p:cTn id="12" dur="500"/>
                                        <p:tgtEl>
                                          <p:spTgt spid="1584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84133"/>
                                        </p:tgtEl>
                                        <p:attrNameLst>
                                          <p:attrName>style.visibility</p:attrName>
                                        </p:attrNameLst>
                                      </p:cBhvr>
                                      <p:to>
                                        <p:strVal val="visible"/>
                                      </p:to>
                                    </p:set>
                                    <p:animEffect transition="in" filter="wipe(up)">
                                      <p:cBhvr>
                                        <p:cTn id="17" dur="500"/>
                                        <p:tgtEl>
                                          <p:spTgt spid="1584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84134"/>
                                        </p:tgtEl>
                                        <p:attrNameLst>
                                          <p:attrName>style.visibility</p:attrName>
                                        </p:attrNameLst>
                                      </p:cBhvr>
                                      <p:to>
                                        <p:strVal val="visible"/>
                                      </p:to>
                                    </p:set>
                                    <p:animEffect transition="in" filter="wipe(up)">
                                      <p:cBhvr>
                                        <p:cTn id="22" dur="500"/>
                                        <p:tgtEl>
                                          <p:spTgt spid="1584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84135"/>
                                        </p:tgtEl>
                                        <p:attrNameLst>
                                          <p:attrName>style.visibility</p:attrName>
                                        </p:attrNameLst>
                                      </p:cBhvr>
                                      <p:to>
                                        <p:strVal val="visible"/>
                                      </p:to>
                                    </p:set>
                                    <p:animEffect transition="in" filter="wipe(up)">
                                      <p:cBhvr>
                                        <p:cTn id="27" dur="500"/>
                                        <p:tgtEl>
                                          <p:spTgt spid="15841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build="p"/>
      <p:bldP spid="1584132" grpId="0" bldLvl="0" animBg="1"/>
      <p:bldP spid="1584134"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2"/>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43</a:t>
            </a:fld>
            <a:endParaRPr lang="zh-CN" altLang="en-US" sz="1400" b="0" dirty="0">
              <a:latin typeface="Arial" panose="020B0604020202020204" pitchFamily="34" charset="0"/>
              <a:ea typeface="宋体" panose="02010600030101010101" pitchFamily="2" charset="-122"/>
            </a:endParaRPr>
          </a:p>
        </p:txBody>
      </p:sp>
      <p:sp>
        <p:nvSpPr>
          <p:cNvPr id="1586178" name="Rectangle 2"/>
          <p:cNvSpPr>
            <a:spLocks noGrp="1" noChangeArrowheads="1"/>
          </p:cNvSpPr>
          <p:nvPr>
            <p:ph type="title"/>
          </p:nvPr>
        </p:nvSpPr>
        <p:spPr bwMode="auto">
          <a:xfrm>
            <a:off x="179388" y="633413"/>
            <a:ext cx="8229600" cy="850900"/>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Some Important Functions</a:t>
            </a:r>
          </a:p>
        </p:txBody>
      </p:sp>
      <p:sp>
        <p:nvSpPr>
          <p:cNvPr id="1586179" name="Rectangle 3"/>
          <p:cNvSpPr/>
          <p:nvPr/>
        </p:nvSpPr>
        <p:spPr>
          <a:xfrm>
            <a:off x="1120775" y="1700213"/>
            <a:ext cx="7051675" cy="4114800"/>
          </a:xfrm>
          <a:prstGeom prst="rect">
            <a:avLst/>
          </a:prstGeom>
          <a:noFill/>
          <a:ln w="12700">
            <a:noFill/>
          </a:ln>
        </p:spPr>
        <p:txBody>
          <a:bodyPr lIns="90488" tIns="44450" rIns="90488" bIns="44450" anchor="t" anchorCtr="0"/>
          <a:lstStyle/>
          <a:p>
            <a:pPr marL="342900" indent="-342900" eaLnBrk="0" hangingPunct="0">
              <a:spcBef>
                <a:spcPct val="40000"/>
              </a:spcBef>
              <a:buClr>
                <a:schemeClr val="tx1"/>
              </a:buClr>
              <a:buFontTx/>
              <a:buNone/>
            </a:pPr>
            <a:r>
              <a:rPr lang="zh-CN" altLang="en-US" b="0" dirty="0">
                <a:latin typeface="Book Antiqua" pitchFamily="18" charset="0"/>
                <a:ea typeface="宋体" panose="02010600030101010101" pitchFamily="2" charset="-122"/>
              </a:rPr>
              <a:t>	</a:t>
            </a:r>
            <a:r>
              <a:rPr lang="en-US" altLang="zh-CN" b="0" u="sng" dirty="0">
                <a:latin typeface="Times New Roman" panose="02020603050405020304" pitchFamily="18" charset="0"/>
                <a:ea typeface="宋体" panose="02010600030101010101" pitchFamily="2" charset="-122"/>
              </a:rPr>
              <a:t>Complexity</a:t>
            </a:r>
            <a:r>
              <a:rPr lang="en-US" altLang="zh-CN" b="0" dirty="0">
                <a:latin typeface="Times New Roman" panose="02020603050405020304" pitchFamily="18" charset="0"/>
                <a:ea typeface="宋体" panose="02010600030101010101" pitchFamily="2" charset="-122"/>
              </a:rPr>
              <a:t>				</a:t>
            </a:r>
            <a:r>
              <a:rPr lang="en-US" altLang="zh-CN" b="0" u="sng" dirty="0">
                <a:latin typeface="Times New Roman" panose="02020603050405020304" pitchFamily="18" charset="0"/>
                <a:ea typeface="宋体" panose="02010600030101010101" pitchFamily="2" charset="-122"/>
              </a:rPr>
              <a:t>Term</a:t>
            </a:r>
            <a:endParaRPr lang="en-US" altLang="zh-CN" b="0" dirty="0">
              <a:latin typeface="Times New Roman" panose="02020603050405020304" pitchFamily="18" charset="0"/>
              <a:ea typeface="宋体" panose="02010600030101010101" pitchFamily="2" charset="-122"/>
            </a:endParaRPr>
          </a:p>
          <a:p>
            <a:pPr marL="342900" indent="-342900" eaLnBrk="0" hangingPunct="0">
              <a:spcBef>
                <a:spcPct val="40000"/>
              </a:spcBef>
              <a:buClr>
                <a:schemeClr val="tx1"/>
              </a:buClr>
              <a:buFontTx/>
              <a:buNone/>
            </a:pP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O</a:t>
            </a:r>
            <a:r>
              <a:rPr lang="en-US" altLang="zh-CN" b="0" dirty="0">
                <a:latin typeface="Book Antiqua" pitchFamily="18" charset="0"/>
                <a:ea typeface="宋体" panose="02010600030101010101" pitchFamily="2" charset="-122"/>
              </a:rPr>
              <a:t>(1)				</a:t>
            </a:r>
            <a:r>
              <a:rPr lang="en-US" altLang="zh-CN" b="0" dirty="0">
                <a:latin typeface="Times New Roman" panose="02020603050405020304" pitchFamily="18" charset="0"/>
                <a:ea typeface="宋体" panose="02010600030101010101" pitchFamily="2" charset="-122"/>
              </a:rPr>
              <a:t>constant</a:t>
            </a:r>
          </a:p>
          <a:p>
            <a:pPr marL="342900" indent="-342900" eaLnBrk="0" hangingPunct="0">
              <a:spcBef>
                <a:spcPct val="40000"/>
              </a:spcBef>
              <a:buClr>
                <a:schemeClr val="tx1"/>
              </a:buClr>
              <a:buFontTx/>
              <a:buNone/>
            </a:pP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O</a:t>
            </a:r>
            <a:r>
              <a:rPr lang="en-US" altLang="zh-CN" b="0" dirty="0">
                <a:latin typeface="Book Antiqua" pitchFamily="18" charset="0"/>
                <a:ea typeface="宋体" panose="02010600030101010101" pitchFamily="2" charset="-122"/>
              </a:rPr>
              <a:t>(log </a:t>
            </a:r>
            <a:r>
              <a:rPr lang="en-US" altLang="zh-CN" b="0" i="1" dirty="0">
                <a:latin typeface="Book Antiqua" pitchFamily="18" charset="0"/>
                <a:ea typeface="宋体" panose="02010600030101010101" pitchFamily="2" charset="-122"/>
              </a:rPr>
              <a:t>n</a:t>
            </a:r>
            <a:r>
              <a:rPr lang="en-US" altLang="zh-CN" b="0" dirty="0">
                <a:latin typeface="Book Antiqua"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logarithmic</a:t>
            </a:r>
          </a:p>
          <a:p>
            <a:pPr marL="342900" indent="-342900" eaLnBrk="0" hangingPunct="0">
              <a:spcBef>
                <a:spcPct val="40000"/>
              </a:spcBef>
              <a:buClr>
                <a:schemeClr val="tx1"/>
              </a:buClr>
              <a:buFontTx/>
              <a:buNone/>
            </a:pP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O</a:t>
            </a:r>
            <a:r>
              <a:rPr lang="en-US" altLang="zh-CN" b="0" dirty="0">
                <a:latin typeface="Book Antiqua" pitchFamily="18" charset="0"/>
                <a:ea typeface="宋体" panose="02010600030101010101" pitchFamily="2" charset="-122"/>
              </a:rPr>
              <a:t>(</a:t>
            </a:r>
            <a:r>
              <a:rPr lang="en-US" altLang="zh-CN" b="0" i="1" dirty="0">
                <a:latin typeface="Book Antiqua" pitchFamily="18" charset="0"/>
                <a:ea typeface="宋体" panose="02010600030101010101" pitchFamily="2" charset="-122"/>
              </a:rPr>
              <a:t>n</a:t>
            </a:r>
            <a:r>
              <a:rPr lang="en-US" altLang="zh-CN" b="0" dirty="0">
                <a:latin typeface="Book Antiqua"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linear</a:t>
            </a:r>
          </a:p>
          <a:p>
            <a:pPr marL="342900" indent="-342900" eaLnBrk="0" hangingPunct="0">
              <a:spcBef>
                <a:spcPct val="40000"/>
              </a:spcBef>
              <a:buClr>
                <a:schemeClr val="tx1"/>
              </a:buClr>
              <a:buFontTx/>
              <a:buNone/>
            </a:pP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O</a:t>
            </a:r>
            <a:r>
              <a:rPr lang="en-US" altLang="zh-CN" b="0" dirty="0">
                <a:latin typeface="Book Antiqua" pitchFamily="18" charset="0"/>
                <a:ea typeface="宋体" panose="02010600030101010101" pitchFamily="2" charset="-122"/>
              </a:rPr>
              <a:t>(</a:t>
            </a:r>
            <a:r>
              <a:rPr lang="en-US" altLang="zh-CN" b="0" i="1" dirty="0">
                <a:latin typeface="Book Antiqua" pitchFamily="18" charset="0"/>
                <a:ea typeface="宋体" panose="02010600030101010101" pitchFamily="2" charset="-122"/>
              </a:rPr>
              <a:t>n</a:t>
            </a:r>
            <a:r>
              <a:rPr lang="en-US" altLang="zh-CN" b="0" dirty="0">
                <a:latin typeface="Book Antiqua" pitchFamily="18" charset="0"/>
                <a:ea typeface="宋体" panose="02010600030101010101" pitchFamily="2" charset="-122"/>
              </a:rPr>
              <a:t> log </a:t>
            </a:r>
            <a:r>
              <a:rPr lang="en-US" altLang="zh-CN" b="0" i="1" dirty="0">
                <a:latin typeface="Book Antiqua" pitchFamily="18" charset="0"/>
                <a:ea typeface="宋体" panose="02010600030101010101" pitchFamily="2" charset="-122"/>
              </a:rPr>
              <a:t>n</a:t>
            </a: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n</a:t>
            </a:r>
            <a:r>
              <a:rPr lang="en-US" altLang="zh-CN" b="0" dirty="0">
                <a:latin typeface="Book Antiqua" pitchFamily="18" charset="0"/>
                <a:ea typeface="宋体" panose="02010600030101010101" pitchFamily="2" charset="-122"/>
              </a:rPr>
              <a:t> log </a:t>
            </a:r>
            <a:r>
              <a:rPr lang="en-US" altLang="zh-CN" b="0" i="1" dirty="0">
                <a:latin typeface="Book Antiqua" pitchFamily="18" charset="0"/>
                <a:ea typeface="宋体" panose="02010600030101010101" pitchFamily="2" charset="-122"/>
              </a:rPr>
              <a:t>n</a:t>
            </a:r>
          </a:p>
          <a:p>
            <a:pPr marL="342900" indent="-342900" eaLnBrk="0" hangingPunct="0">
              <a:spcBef>
                <a:spcPct val="40000"/>
              </a:spcBef>
              <a:buClr>
                <a:schemeClr val="tx1"/>
              </a:buClr>
              <a:buFontTx/>
              <a:buNone/>
            </a:pP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O</a:t>
            </a:r>
            <a:r>
              <a:rPr lang="en-US" altLang="zh-CN" b="0" dirty="0">
                <a:latin typeface="Book Antiqua" pitchFamily="18" charset="0"/>
                <a:ea typeface="宋体" panose="02010600030101010101" pitchFamily="2" charset="-122"/>
              </a:rPr>
              <a:t>(</a:t>
            </a:r>
            <a:r>
              <a:rPr lang="en-US" altLang="zh-CN" b="0" i="1" dirty="0">
                <a:latin typeface="Book Antiqua" pitchFamily="18" charset="0"/>
                <a:ea typeface="宋体" panose="02010600030101010101" pitchFamily="2" charset="-122"/>
              </a:rPr>
              <a:t>n</a:t>
            </a:r>
            <a:r>
              <a:rPr lang="en-US" altLang="zh-CN" b="0" i="1" baseline="30000" dirty="0">
                <a:latin typeface="Book Antiqua" pitchFamily="18" charset="0"/>
                <a:ea typeface="宋体" panose="02010600030101010101" pitchFamily="2" charset="-122"/>
              </a:rPr>
              <a:t>b</a:t>
            </a:r>
            <a:r>
              <a:rPr lang="en-US" altLang="zh-CN" b="0" dirty="0">
                <a:latin typeface="Book Antiqua"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polynomial</a:t>
            </a:r>
          </a:p>
          <a:p>
            <a:pPr marL="342900" indent="-342900" eaLnBrk="0" hangingPunct="0">
              <a:spcBef>
                <a:spcPct val="40000"/>
              </a:spcBef>
              <a:buClr>
                <a:schemeClr val="tx1"/>
              </a:buClr>
              <a:buFontTx/>
              <a:buNone/>
            </a:pP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O</a:t>
            </a:r>
            <a:r>
              <a:rPr lang="en-US" altLang="zh-CN" b="0" dirty="0">
                <a:latin typeface="Book Antiqua" pitchFamily="18" charset="0"/>
                <a:ea typeface="宋体" panose="02010600030101010101" pitchFamily="2" charset="-122"/>
              </a:rPr>
              <a:t>(</a:t>
            </a:r>
            <a:r>
              <a:rPr lang="en-US" altLang="zh-CN" b="0" i="1" dirty="0">
                <a:latin typeface="Book Antiqua" pitchFamily="18" charset="0"/>
                <a:ea typeface="宋体" panose="02010600030101010101" pitchFamily="2" charset="-122"/>
              </a:rPr>
              <a:t>b</a:t>
            </a:r>
            <a:r>
              <a:rPr lang="en-US" altLang="zh-CN" b="0" i="1" baseline="30000" dirty="0">
                <a:latin typeface="Book Antiqua" pitchFamily="18" charset="0"/>
                <a:ea typeface="宋体" panose="02010600030101010101" pitchFamily="2" charset="-122"/>
              </a:rPr>
              <a:t>n</a:t>
            </a: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b</a:t>
            </a:r>
            <a:r>
              <a:rPr lang="en-US" altLang="zh-CN" b="0" dirty="0">
                <a:latin typeface="Book Antiqua" pitchFamily="18" charset="0"/>
                <a:ea typeface="宋体" panose="02010600030101010101" pitchFamily="2" charset="-122"/>
              </a:rPr>
              <a:t> &gt; 1				</a:t>
            </a:r>
            <a:r>
              <a:rPr lang="en-US" altLang="zh-CN" b="0" dirty="0">
                <a:latin typeface="Times New Roman" panose="02020603050405020304" pitchFamily="18" charset="0"/>
                <a:ea typeface="宋体" panose="02010600030101010101" pitchFamily="2" charset="-122"/>
              </a:rPr>
              <a:t>exponential</a:t>
            </a:r>
          </a:p>
          <a:p>
            <a:pPr marL="342900" indent="-342900" eaLnBrk="0" hangingPunct="0">
              <a:spcBef>
                <a:spcPct val="40000"/>
              </a:spcBef>
              <a:buClr>
                <a:schemeClr val="tx1"/>
              </a:buClr>
              <a:buFontTx/>
              <a:buNone/>
            </a:pPr>
            <a:r>
              <a:rPr lang="en-US" altLang="zh-CN" b="0" dirty="0">
                <a:latin typeface="Book Antiqua" pitchFamily="18" charset="0"/>
                <a:ea typeface="宋体" panose="02010600030101010101" pitchFamily="2" charset="-122"/>
              </a:rPr>
              <a:t>	</a:t>
            </a:r>
            <a:r>
              <a:rPr lang="en-US" altLang="zh-CN" b="0" i="1" dirty="0">
                <a:latin typeface="Book Antiqua" pitchFamily="18" charset="0"/>
                <a:ea typeface="宋体" panose="02010600030101010101" pitchFamily="2" charset="-122"/>
              </a:rPr>
              <a:t>O</a:t>
            </a:r>
            <a:r>
              <a:rPr lang="en-US" altLang="zh-CN" b="0" dirty="0">
                <a:latin typeface="Book Antiqua" pitchFamily="18" charset="0"/>
                <a:ea typeface="宋体" panose="02010600030101010101" pitchFamily="2" charset="-122"/>
              </a:rPr>
              <a:t>(</a:t>
            </a:r>
            <a:r>
              <a:rPr lang="en-US" altLang="zh-CN" b="0" i="1" dirty="0">
                <a:latin typeface="Book Antiqua" pitchFamily="18" charset="0"/>
                <a:ea typeface="宋体" panose="02010600030101010101" pitchFamily="2" charset="-122"/>
              </a:rPr>
              <a:t>n</a:t>
            </a:r>
            <a:r>
              <a:rPr lang="en-US" altLang="zh-CN" b="0" dirty="0">
                <a:latin typeface="Book Antiqua"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factorial</a:t>
            </a:r>
          </a:p>
        </p:txBody>
      </p:sp>
      <p:sp>
        <p:nvSpPr>
          <p:cNvPr id="39940"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6179"/>
                                        </p:tgtEl>
                                        <p:attrNameLst>
                                          <p:attrName>style.visibility</p:attrName>
                                        </p:attrNameLst>
                                      </p:cBhvr>
                                      <p:to>
                                        <p:strVal val="visible"/>
                                      </p:to>
                                    </p:set>
                                    <p:anim calcmode="lin" valueType="num">
                                      <p:cBhvr additive="base">
                                        <p:cTn id="7" dur="500" fill="hold"/>
                                        <p:tgtEl>
                                          <p:spTgt spid="1586179"/>
                                        </p:tgtEl>
                                        <p:attrNameLst>
                                          <p:attrName>ppt_x</p:attrName>
                                        </p:attrNameLst>
                                      </p:cBhvr>
                                      <p:tavLst>
                                        <p:tav tm="0">
                                          <p:val>
                                            <p:strVal val="0-#ppt_w/2"/>
                                          </p:val>
                                        </p:tav>
                                        <p:tav tm="100000">
                                          <p:val>
                                            <p:strVal val="#ppt_x"/>
                                          </p:val>
                                        </p:tav>
                                      </p:tavLst>
                                    </p:anim>
                                    <p:anim calcmode="lin" valueType="num">
                                      <p:cBhvr additive="base">
                                        <p:cTn id="8" dur="500" fill="hold"/>
                                        <p:tgtEl>
                                          <p:spTgt spid="1586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7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2"/>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44</a:t>
            </a:fld>
            <a:endParaRPr lang="zh-CN" altLang="en-US" sz="1400" b="0" dirty="0">
              <a:latin typeface="Arial" panose="020B0604020202020204" pitchFamily="34" charset="0"/>
              <a:ea typeface="宋体" panose="02010600030101010101" pitchFamily="2" charset="-122"/>
            </a:endParaRPr>
          </a:p>
        </p:txBody>
      </p:sp>
      <p:sp>
        <p:nvSpPr>
          <p:cNvPr id="1588226" name="Rectangle 2"/>
          <p:cNvSpPr>
            <a:spLocks noGrp="1" noChangeArrowheads="1"/>
          </p:cNvSpPr>
          <p:nvPr>
            <p:ph type="title"/>
          </p:nvPr>
        </p:nvSpPr>
        <p:spPr bwMode="auto">
          <a:xfrm>
            <a:off x="457200" y="620713"/>
            <a:ext cx="8229600" cy="725488"/>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Growth of Some Common Functions</a:t>
            </a:r>
          </a:p>
        </p:txBody>
      </p:sp>
      <p:sp>
        <p:nvSpPr>
          <p:cNvPr id="41987" name="Text Box 13"/>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pic>
        <p:nvPicPr>
          <p:cNvPr id="41988" name="Content Placeholder 3" descr="0309.jpg"/>
          <p:cNvPicPr>
            <a:picLocks noChangeAspect="1"/>
          </p:cNvPicPr>
          <p:nvPr/>
        </p:nvPicPr>
        <p:blipFill>
          <a:blip r:embed="rId3"/>
          <a:stretch>
            <a:fillRect/>
          </a:stretch>
        </p:blipFill>
        <p:spPr>
          <a:xfrm>
            <a:off x="1128713" y="1484313"/>
            <a:ext cx="7043737" cy="459740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45</a:t>
            </a:fld>
            <a:endParaRPr lang="zh-CN" altLang="en-US" sz="1400" b="0" dirty="0">
              <a:latin typeface="Arial" panose="020B0604020202020204" pitchFamily="34" charset="0"/>
              <a:ea typeface="宋体" panose="02010600030101010101" pitchFamily="2" charset="-122"/>
            </a:endParaRPr>
          </a:p>
        </p:txBody>
      </p:sp>
      <p:sp>
        <p:nvSpPr>
          <p:cNvPr id="1590274" name="Rectangle 2"/>
          <p:cNvSpPr>
            <a:spLocks noGrp="1" noChangeArrowheads="1"/>
          </p:cNvSpPr>
          <p:nvPr>
            <p:ph type="title"/>
          </p:nvPr>
        </p:nvSpPr>
        <p:spPr bwMode="auto">
          <a:xfrm>
            <a:off x="457200" y="692150"/>
            <a:ext cx="8229600" cy="725488"/>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Growth of Combinations of Functions</a:t>
            </a:r>
          </a:p>
        </p:txBody>
      </p:sp>
      <p:sp>
        <p:nvSpPr>
          <p:cNvPr id="1590275" name="Rectangle 3"/>
          <p:cNvSpPr/>
          <p:nvPr/>
        </p:nvSpPr>
        <p:spPr>
          <a:xfrm>
            <a:off x="611188" y="1557338"/>
            <a:ext cx="7993062" cy="4967287"/>
          </a:xfrm>
          <a:prstGeom prst="rect">
            <a:avLst/>
          </a:prstGeom>
          <a:noFill/>
          <a:ln w="12700">
            <a:noFill/>
          </a:ln>
        </p:spPr>
        <p:txBody>
          <a:bodyPr lIns="90488" tIns="44450" rIns="90488" bIns="44450" anchor="t" anchorCtr="0"/>
          <a:lstStyle/>
          <a:p>
            <a:pPr marL="342900" indent="-342900" eaLnBrk="0" hangingPunct="0">
              <a:spcBef>
                <a:spcPct val="30000"/>
              </a:spcBef>
              <a:buClr>
                <a:schemeClr val="tx1"/>
              </a:buClr>
              <a:buFontTx/>
              <a:buNone/>
            </a:pPr>
            <a:r>
              <a:rPr lang="en-US" altLang="zh-CN" dirty="0">
                <a:solidFill>
                  <a:srgbClr val="FF6600"/>
                </a:solidFill>
                <a:latin typeface="Times New Roman" panose="02020603050405020304" pitchFamily="18" charset="0"/>
                <a:ea typeface="宋体" panose="02010600030101010101" pitchFamily="2" charset="-122"/>
              </a:rPr>
              <a:t>(1) Addition of functions</a:t>
            </a:r>
          </a:p>
          <a:p>
            <a:pPr marL="742950" lvl="1" indent="-285750" algn="l" eaLnBrk="0" hangingPunct="0">
              <a:spcBef>
                <a:spcPct val="30000"/>
              </a:spcBef>
              <a:buClr>
                <a:schemeClr val="tx1"/>
              </a:buClr>
              <a:buFontTx/>
              <a:buNone/>
            </a:pPr>
            <a:r>
              <a:rPr lang="en-US" altLang="zh-CN" dirty="0">
                <a:latin typeface="Times New Roman" panose="02020603050405020304" pitchFamily="18" charset="0"/>
                <a:ea typeface="宋体" panose="02010600030101010101" pitchFamily="2" charset="-122"/>
              </a:rPr>
              <a:t>        If </a:t>
            </a:r>
            <a:r>
              <a:rPr lang="en-US" altLang="zh-CN" i="1" dirty="0">
                <a:latin typeface="Times New Roman" panose="02020603050405020304" pitchFamily="18" charset="0"/>
                <a:ea typeface="宋体" panose="02010600030101010101" pitchFamily="2" charset="-122"/>
              </a:rPr>
              <a:t>f</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is </a:t>
            </a:r>
            <a:r>
              <a:rPr lang="en-US" altLang="zh-CN" i="1" dirty="0">
                <a:latin typeface="Times New Roman" panose="02020603050405020304" pitchFamily="18" charset="0"/>
                <a:ea typeface="宋体" panose="02010600030101010101" pitchFamily="2" charset="-122"/>
                <a:sym typeface="Symbol" panose="05050102010706020507" pitchFamily="18" charset="2"/>
              </a:rPr>
              <a:t>O</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g</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1</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and  </a:t>
            </a:r>
            <a:r>
              <a:rPr lang="en-US" altLang="zh-CN" i="1" dirty="0">
                <a:latin typeface="Times New Roman" panose="02020603050405020304" pitchFamily="18" charset="0"/>
                <a:ea typeface="宋体" panose="02010600030101010101" pitchFamily="2" charset="-122"/>
              </a:rPr>
              <a:t>f</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is </a:t>
            </a:r>
            <a:r>
              <a:rPr lang="en-US" altLang="zh-CN" i="1" dirty="0">
                <a:latin typeface="Times New Roman" panose="02020603050405020304" pitchFamily="18" charset="0"/>
                <a:ea typeface="宋体" panose="02010600030101010101" pitchFamily="2" charset="-122"/>
                <a:sym typeface="Symbol" panose="05050102010706020507" pitchFamily="18" charset="2"/>
              </a:rPr>
              <a:t>O</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g</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marL="742950" lvl="1" indent="-285750" algn="l" eaLnBrk="0" hangingPunct="0">
              <a:spcBef>
                <a:spcPct val="30000"/>
              </a:spcBef>
              <a:buClr>
                <a:schemeClr val="tx1"/>
              </a:buClr>
              <a:buFontTx/>
              <a:buNone/>
            </a:pPr>
            <a:r>
              <a:rPr lang="en-US" altLang="zh-CN" dirty="0">
                <a:latin typeface="Times New Roman" panose="02020603050405020304" pitchFamily="18" charset="0"/>
                <a:ea typeface="宋体" panose="02010600030101010101" pitchFamily="2" charset="-122"/>
                <a:sym typeface="Symbol" panose="05050102010706020507" pitchFamily="18" charset="2"/>
              </a:rPr>
              <a:t>        then  </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f</a:t>
            </a:r>
            <a:r>
              <a:rPr lang="en-US" altLang="zh-CN" baseline="-25000" dirty="0">
                <a:latin typeface="Times New Roman" panose="02020603050405020304" pitchFamily="18" charset="0"/>
                <a:ea typeface="宋体" panose="02010600030101010101" pitchFamily="2" charset="-122"/>
              </a:rPr>
              <a:t>1 </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is  </a:t>
            </a:r>
            <a:r>
              <a:rPr lang="en-US" altLang="zh-CN" i="1" dirty="0">
                <a:latin typeface="Times New Roman" panose="02020603050405020304" pitchFamily="18" charset="0"/>
                <a:ea typeface="宋体" panose="02010600030101010101" pitchFamily="2" charset="-122"/>
                <a:sym typeface="Symbol" panose="05050102010706020507" pitchFamily="18" charset="2"/>
              </a:rPr>
              <a:t>O</a:t>
            </a:r>
            <a:r>
              <a:rPr lang="en-US" altLang="zh-CN" dirty="0">
                <a:latin typeface="Times New Roman" panose="02020603050405020304" pitchFamily="18" charset="0"/>
                <a:ea typeface="宋体" panose="02010600030101010101" pitchFamily="2" charset="-122"/>
                <a:sym typeface="Symbol" panose="05050102010706020507" pitchFamily="18" charset="2"/>
              </a:rPr>
              <a:t>(max(</a:t>
            </a:r>
            <a:r>
              <a:rPr lang="en-US" altLang="zh-CN" i="1" dirty="0">
                <a:latin typeface="Times New Roman" panose="02020603050405020304" pitchFamily="18" charset="0"/>
                <a:ea typeface="宋体" panose="02010600030101010101" pitchFamily="2" charset="-122"/>
                <a:sym typeface="Symbol" panose="05050102010706020507" pitchFamily="18" charset="2"/>
              </a:rPr>
              <a:t>g</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1</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g</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latin typeface="Times New Roman" panose="02020603050405020304" pitchFamily="18" charset="0"/>
              <a:ea typeface="宋体" panose="02010600030101010101" pitchFamily="2" charset="-122"/>
            </a:endParaRPr>
          </a:p>
          <a:p>
            <a:pPr marL="342900" indent="-342900" eaLnBrk="0" hangingPunct="0">
              <a:buClr>
                <a:schemeClr val="tx1"/>
              </a:buClr>
              <a:buFontTx/>
              <a:buNone/>
            </a:pPr>
            <a:r>
              <a:rPr lang="en-US" altLang="zh-CN" dirty="0">
                <a:solidFill>
                  <a:srgbClr val="000000"/>
                </a:solidFill>
                <a:latin typeface="Times New Roman" panose="02020603050405020304" pitchFamily="18" charset="0"/>
                <a:ea typeface="宋体" panose="02010600030101010101" pitchFamily="2" charset="-122"/>
              </a:rPr>
              <a:t>〖Example 4〗</a:t>
            </a:r>
            <a:r>
              <a:rPr lang="en-US" altLang="zh-CN" sz="1800" b="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What is the complexity of the function </a:t>
            </a:r>
            <a:r>
              <a:rPr lang="en-US" altLang="zh-CN" i="1" dirty="0">
                <a:latin typeface="Times New Roman" panose="02020603050405020304" pitchFamily="18" charset="0"/>
                <a:ea typeface="宋体" panose="02010600030101010101" pitchFamily="2" charset="-122"/>
              </a:rPr>
              <a:t>n</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 log(</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a:t>
            </a:r>
          </a:p>
          <a:p>
            <a:pPr marL="342900" indent="-342900" eaLnBrk="0" hangingPunct="0">
              <a:buClr>
                <a:schemeClr val="tx1"/>
              </a:buClr>
              <a:buFontTx/>
              <a:buNone/>
            </a:pPr>
            <a:r>
              <a:rPr lang="en-US" altLang="zh-CN" i="1" dirty="0">
                <a:solidFill>
                  <a:srgbClr val="6666FF"/>
                </a:solidFill>
                <a:latin typeface="Times New Roman" panose="02020603050405020304" pitchFamily="18" charset="0"/>
                <a:ea typeface="宋体" panose="02010600030101010101" pitchFamily="2" charset="-122"/>
              </a:rPr>
              <a:t>Solution:</a:t>
            </a:r>
          </a:p>
          <a:p>
            <a:pPr marL="342900" indent="-342900" eaLnBrk="0" hangingPunct="0">
              <a:spcBef>
                <a:spcPct val="30000"/>
              </a:spcBef>
              <a:buClr>
                <a:schemeClr val="tx1"/>
              </a:buClr>
              <a:buFontTx/>
              <a:buNone/>
            </a:pPr>
            <a:r>
              <a:rPr lang="en-US" altLang="zh-CN" i="1" dirty="0">
                <a:latin typeface="Times New Roman" panose="02020603050405020304" pitchFamily="18" charset="0"/>
                <a:ea typeface="宋体" panose="02010600030101010101" pitchFamily="2" charset="-122"/>
              </a:rPr>
              <a:t>             n</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p>
          <a:p>
            <a:pPr marL="342900" indent="-342900" eaLnBrk="0" hangingPunct="0">
              <a:spcBef>
                <a:spcPct val="30000"/>
              </a:spcBef>
              <a:buClr>
                <a:schemeClr val="tx1"/>
              </a:buClr>
              <a:buFontTx/>
              <a:buNone/>
            </a:pPr>
            <a:r>
              <a:rPr lang="en-US" altLang="zh-CN" dirty="0">
                <a:latin typeface="Times New Roman" panose="02020603050405020304" pitchFamily="18" charset="0"/>
                <a:ea typeface="宋体" panose="02010600030101010101" pitchFamily="2" charset="-122"/>
              </a:rPr>
              <a:t>             log(</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log </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p>
          <a:p>
            <a:pPr marL="342900" indent="-342900" eaLnBrk="0" hangingPunct="0">
              <a:spcBef>
                <a:spcPct val="30000"/>
              </a:spcBef>
              <a:buClr>
                <a:schemeClr val="tx1"/>
              </a:buClr>
              <a:buFontTx/>
              <a:buNone/>
            </a:pPr>
            <a:r>
              <a:rPr lang="en-US" altLang="zh-CN" dirty="0">
                <a:latin typeface="Times New Roman" panose="02020603050405020304" pitchFamily="18" charset="0"/>
                <a:ea typeface="宋体" panose="02010600030101010101" pitchFamily="2" charset="-122"/>
              </a:rPr>
              <a:t>             Since </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&gt; </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log </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p>
          <a:p>
            <a:pPr marL="342900" indent="-342900" eaLnBrk="0" hangingPunct="0">
              <a:spcBef>
                <a:spcPct val="30000"/>
              </a:spcBef>
              <a:buClr>
                <a:schemeClr val="tx1"/>
              </a:buClr>
              <a:buFontTx/>
              <a:buNone/>
            </a:pP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n</a:t>
            </a:r>
            <a:r>
              <a:rPr lang="en-US" altLang="zh-CN" baseline="30000" dirty="0">
                <a:latin typeface="Times New Roman" panose="02020603050405020304" pitchFamily="18" charset="0"/>
                <a:ea typeface="宋体" panose="02010600030101010101" pitchFamily="2" charset="-122"/>
              </a:rPr>
              <a:t>2 </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log(</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p>
        </p:txBody>
      </p:sp>
      <p:sp>
        <p:nvSpPr>
          <p:cNvPr id="44036"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0275">
                                            <p:txEl>
                                              <p:pRg st="0" end="0"/>
                                            </p:txEl>
                                          </p:spTgt>
                                        </p:tgtEl>
                                        <p:attrNameLst>
                                          <p:attrName>style.visibility</p:attrName>
                                        </p:attrNameLst>
                                      </p:cBhvr>
                                      <p:to>
                                        <p:strVal val="visible"/>
                                      </p:to>
                                    </p:set>
                                    <p:animEffect transition="in" filter="wipe(left)">
                                      <p:cBhvr>
                                        <p:cTn id="7" dur="500"/>
                                        <p:tgtEl>
                                          <p:spTgt spid="1590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0275">
                                            <p:txEl>
                                              <p:pRg st="1" end="1"/>
                                            </p:txEl>
                                          </p:spTgt>
                                        </p:tgtEl>
                                        <p:attrNameLst>
                                          <p:attrName>style.visibility</p:attrName>
                                        </p:attrNameLst>
                                      </p:cBhvr>
                                      <p:to>
                                        <p:strVal val="visible"/>
                                      </p:to>
                                    </p:set>
                                    <p:animEffect transition="in" filter="wipe(left)">
                                      <p:cBhvr>
                                        <p:cTn id="12" dur="500"/>
                                        <p:tgtEl>
                                          <p:spTgt spid="1590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0275">
                                            <p:txEl>
                                              <p:pRg st="2" end="2"/>
                                            </p:txEl>
                                          </p:spTgt>
                                        </p:tgtEl>
                                        <p:attrNameLst>
                                          <p:attrName>style.visibility</p:attrName>
                                        </p:attrNameLst>
                                      </p:cBhvr>
                                      <p:to>
                                        <p:strVal val="visible"/>
                                      </p:to>
                                    </p:set>
                                    <p:animEffect transition="in" filter="wipe(left)">
                                      <p:cBhvr>
                                        <p:cTn id="17" dur="500"/>
                                        <p:tgtEl>
                                          <p:spTgt spid="1590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0275">
                                            <p:txEl>
                                              <p:pRg st="3" end="3"/>
                                            </p:txEl>
                                          </p:spTgt>
                                        </p:tgtEl>
                                        <p:attrNameLst>
                                          <p:attrName>style.visibility</p:attrName>
                                        </p:attrNameLst>
                                      </p:cBhvr>
                                      <p:to>
                                        <p:strVal val="visible"/>
                                      </p:to>
                                    </p:set>
                                    <p:animEffect transition="in" filter="wipe(left)">
                                      <p:cBhvr>
                                        <p:cTn id="22" dur="500"/>
                                        <p:tgtEl>
                                          <p:spTgt spid="1590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90275">
                                            <p:txEl>
                                              <p:pRg st="4" end="4"/>
                                            </p:txEl>
                                          </p:spTgt>
                                        </p:tgtEl>
                                        <p:attrNameLst>
                                          <p:attrName>style.visibility</p:attrName>
                                        </p:attrNameLst>
                                      </p:cBhvr>
                                      <p:to>
                                        <p:strVal val="visible"/>
                                      </p:to>
                                    </p:set>
                                    <p:animEffect transition="in" filter="wipe(left)">
                                      <p:cBhvr>
                                        <p:cTn id="27" dur="500"/>
                                        <p:tgtEl>
                                          <p:spTgt spid="1590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90275">
                                            <p:txEl>
                                              <p:pRg st="5" end="5"/>
                                            </p:txEl>
                                          </p:spTgt>
                                        </p:tgtEl>
                                        <p:attrNameLst>
                                          <p:attrName>style.visibility</p:attrName>
                                        </p:attrNameLst>
                                      </p:cBhvr>
                                      <p:to>
                                        <p:strVal val="visible"/>
                                      </p:to>
                                    </p:set>
                                    <p:animEffect transition="in" filter="wipe(left)">
                                      <p:cBhvr>
                                        <p:cTn id="32" dur="500"/>
                                        <p:tgtEl>
                                          <p:spTgt spid="1590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90275">
                                            <p:txEl>
                                              <p:pRg st="6" end="6"/>
                                            </p:txEl>
                                          </p:spTgt>
                                        </p:tgtEl>
                                        <p:attrNameLst>
                                          <p:attrName>style.visibility</p:attrName>
                                        </p:attrNameLst>
                                      </p:cBhvr>
                                      <p:to>
                                        <p:strVal val="visible"/>
                                      </p:to>
                                    </p:set>
                                    <p:animEffect transition="in" filter="wipe(left)">
                                      <p:cBhvr>
                                        <p:cTn id="37" dur="500"/>
                                        <p:tgtEl>
                                          <p:spTgt spid="15902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90275">
                                            <p:txEl>
                                              <p:pRg st="7" end="7"/>
                                            </p:txEl>
                                          </p:spTgt>
                                        </p:tgtEl>
                                        <p:attrNameLst>
                                          <p:attrName>style.visibility</p:attrName>
                                        </p:attrNameLst>
                                      </p:cBhvr>
                                      <p:to>
                                        <p:strVal val="visible"/>
                                      </p:to>
                                    </p:set>
                                    <p:animEffect transition="in" filter="wipe(left)">
                                      <p:cBhvr>
                                        <p:cTn id="42" dur="500"/>
                                        <p:tgtEl>
                                          <p:spTgt spid="15902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90275">
                                            <p:txEl>
                                              <p:pRg st="8" end="8"/>
                                            </p:txEl>
                                          </p:spTgt>
                                        </p:tgtEl>
                                        <p:attrNameLst>
                                          <p:attrName>style.visibility</p:attrName>
                                        </p:attrNameLst>
                                      </p:cBhvr>
                                      <p:to>
                                        <p:strVal val="visible"/>
                                      </p:to>
                                    </p:set>
                                    <p:animEffect transition="in" filter="wipe(left)">
                                      <p:cBhvr>
                                        <p:cTn id="47" dur="500"/>
                                        <p:tgtEl>
                                          <p:spTgt spid="1590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0275"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2"/>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46</a:t>
            </a:fld>
            <a:endParaRPr lang="zh-CN" altLang="en-US" sz="1400" b="0" dirty="0">
              <a:latin typeface="Arial" panose="020B0604020202020204" pitchFamily="34" charset="0"/>
              <a:ea typeface="宋体" panose="02010600030101010101" pitchFamily="2" charset="-122"/>
            </a:endParaRPr>
          </a:p>
        </p:txBody>
      </p:sp>
      <p:sp>
        <p:nvSpPr>
          <p:cNvPr id="1592322" name="Rectangle 2"/>
          <p:cNvSpPr>
            <a:spLocks noGrp="1" noChangeArrowheads="1"/>
          </p:cNvSpPr>
          <p:nvPr>
            <p:ph type="title"/>
          </p:nvPr>
        </p:nvSpPr>
        <p:spPr bwMode="auto">
          <a:xfrm>
            <a:off x="457200" y="620713"/>
            <a:ext cx="8229600" cy="796925"/>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Growth of Combinations of Functions</a:t>
            </a:r>
          </a:p>
        </p:txBody>
      </p:sp>
      <p:sp>
        <p:nvSpPr>
          <p:cNvPr id="1592323" name="Rectangle 3"/>
          <p:cNvSpPr/>
          <p:nvPr/>
        </p:nvSpPr>
        <p:spPr>
          <a:xfrm>
            <a:off x="468313" y="1557338"/>
            <a:ext cx="8135937" cy="4824412"/>
          </a:xfrm>
          <a:prstGeom prst="rect">
            <a:avLst/>
          </a:prstGeom>
          <a:noFill/>
          <a:ln w="12700">
            <a:noFill/>
          </a:ln>
        </p:spPr>
        <p:txBody>
          <a:bodyPr lIns="90488" tIns="44450" rIns="90488" bIns="44450" anchor="t" anchorCtr="0"/>
          <a:lstStyle/>
          <a:p>
            <a:pPr marL="342900" indent="-342900" eaLnBrk="0" hangingPunct="0">
              <a:buClr>
                <a:schemeClr val="tx1"/>
              </a:buClr>
              <a:buFontTx/>
              <a:buNone/>
            </a:pPr>
            <a:r>
              <a:rPr lang="en-US" altLang="zh-CN" dirty="0">
                <a:solidFill>
                  <a:srgbClr val="FF3300"/>
                </a:solidFill>
                <a:latin typeface="Times New Roman" panose="02020603050405020304" pitchFamily="18" charset="0"/>
                <a:ea typeface="宋体" panose="02010600030101010101" pitchFamily="2" charset="-122"/>
              </a:rPr>
              <a:t>(2) Multiplication of functions</a:t>
            </a:r>
          </a:p>
          <a:p>
            <a:pPr marL="742950" lvl="1" indent="-285750" algn="l" eaLnBrk="0" hangingPunct="0">
              <a:buClr>
                <a:schemeClr val="tx1"/>
              </a:buClr>
              <a:buFontTx/>
              <a:buNone/>
            </a:pPr>
            <a:r>
              <a:rPr lang="en-US" altLang="zh-CN" dirty="0">
                <a:latin typeface="Times New Roman" panose="02020603050405020304" pitchFamily="18" charset="0"/>
                <a:ea typeface="宋体" panose="02010600030101010101" pitchFamily="2" charset="-122"/>
              </a:rPr>
              <a:t>        If  </a:t>
            </a:r>
            <a:r>
              <a:rPr lang="en-US" altLang="zh-CN" i="1" dirty="0">
                <a:latin typeface="Times New Roman" panose="02020603050405020304" pitchFamily="18" charset="0"/>
                <a:ea typeface="宋体" panose="02010600030101010101" pitchFamily="2" charset="-122"/>
              </a:rPr>
              <a:t>f</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is </a:t>
            </a:r>
            <a:r>
              <a:rPr lang="en-US" altLang="zh-CN" i="1" dirty="0">
                <a:latin typeface="Times New Roman" panose="02020603050405020304" pitchFamily="18" charset="0"/>
                <a:ea typeface="宋体" panose="02010600030101010101" pitchFamily="2" charset="-122"/>
                <a:sym typeface="Symbol" panose="05050102010706020507" pitchFamily="18" charset="2"/>
              </a:rPr>
              <a:t>O</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g</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1</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and  </a:t>
            </a:r>
            <a:r>
              <a:rPr lang="en-US" altLang="zh-CN" i="1" dirty="0">
                <a:latin typeface="Times New Roman" panose="02020603050405020304" pitchFamily="18" charset="0"/>
                <a:ea typeface="宋体" panose="02010600030101010101" pitchFamily="2" charset="-122"/>
              </a:rPr>
              <a:t>f</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is </a:t>
            </a:r>
            <a:r>
              <a:rPr lang="en-US" altLang="zh-CN" i="1" dirty="0">
                <a:latin typeface="Times New Roman" panose="02020603050405020304" pitchFamily="18" charset="0"/>
                <a:ea typeface="宋体" panose="02010600030101010101" pitchFamily="2" charset="-122"/>
                <a:sym typeface="Symbol" panose="05050102010706020507" pitchFamily="18" charset="2"/>
              </a:rPr>
              <a:t>O</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g</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marL="742950" lvl="1" indent="-285750" algn="l" eaLnBrk="0" hangingPunct="0">
              <a:buClr>
                <a:schemeClr val="tx1"/>
              </a:buClr>
              <a:buFontTx/>
              <a:buNone/>
            </a:pPr>
            <a:r>
              <a:rPr lang="en-US" altLang="zh-CN" dirty="0">
                <a:latin typeface="Times New Roman" panose="02020603050405020304" pitchFamily="18" charset="0"/>
                <a:ea typeface="宋体" panose="02010600030101010101" pitchFamily="2" charset="-122"/>
                <a:sym typeface="Symbol" panose="05050102010706020507" pitchFamily="18" charset="2"/>
              </a:rPr>
              <a:t>        then  </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f</a:t>
            </a:r>
            <a:r>
              <a:rPr lang="en-US" altLang="zh-CN" baseline="-25000"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f</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is  </a:t>
            </a:r>
            <a:r>
              <a:rPr lang="en-US" altLang="zh-CN" i="1" dirty="0">
                <a:latin typeface="Times New Roman" panose="02020603050405020304" pitchFamily="18" charset="0"/>
                <a:ea typeface="宋体" panose="02010600030101010101" pitchFamily="2" charset="-122"/>
                <a:sym typeface="Symbol" panose="05050102010706020507" pitchFamily="18" charset="2"/>
              </a:rPr>
              <a:t>O</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g</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1</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g</a:t>
            </a:r>
            <a:r>
              <a:rPr lang="en-US" altLang="zh-CN" baseline="-25000" dirty="0">
                <a:latin typeface="Times New Roman" panose="02020603050405020304" pitchFamily="18" charset="0"/>
                <a:ea typeface="宋体" panose="02010600030101010101" pitchFamily="2" charset="-122"/>
                <a:sym typeface="Symbol" panose="05050102010706020507" pitchFamily="18" charset="2"/>
              </a:rPr>
              <a:t>2</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endParaRPr lang="en-US" altLang="zh-CN" dirty="0">
              <a:latin typeface="Times New Roman" panose="02020603050405020304" pitchFamily="18" charset="0"/>
              <a:ea typeface="宋体" panose="02010600030101010101" pitchFamily="2" charset="-122"/>
            </a:endParaRPr>
          </a:p>
          <a:p>
            <a:pPr marL="342900" indent="-342900" eaLnBrk="0" hangingPunct="0">
              <a:spcBef>
                <a:spcPct val="80000"/>
              </a:spcBef>
              <a:buClr>
                <a:schemeClr val="tx1"/>
              </a:buClr>
              <a:buFontTx/>
              <a:buNone/>
            </a:pPr>
            <a:r>
              <a:rPr lang="en-US" altLang="zh-CN" dirty="0">
                <a:solidFill>
                  <a:srgbClr val="000000"/>
                </a:solidFill>
                <a:latin typeface="Times New Roman" panose="02020603050405020304" pitchFamily="18" charset="0"/>
                <a:ea typeface="宋体" panose="02010600030101010101" pitchFamily="2" charset="-122"/>
              </a:rPr>
              <a:t>〖Example 5〗</a:t>
            </a:r>
            <a:r>
              <a:rPr lang="en-US" altLang="zh-CN" sz="1800" b="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What is the complexity of the function 3</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log(</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a:t>
            </a:r>
          </a:p>
          <a:p>
            <a:pPr marL="342900" indent="-342900" eaLnBrk="0" hangingPunct="0">
              <a:buClr>
                <a:schemeClr val="tx1"/>
              </a:buClr>
              <a:buFontTx/>
              <a:buNone/>
            </a:pPr>
            <a:r>
              <a:rPr lang="en-US" altLang="zh-CN" i="1" dirty="0">
                <a:solidFill>
                  <a:srgbClr val="6666FF"/>
                </a:solidFill>
                <a:latin typeface="Times New Roman" panose="02020603050405020304" pitchFamily="18" charset="0"/>
                <a:ea typeface="宋体" panose="02010600030101010101" pitchFamily="2" charset="-122"/>
              </a:rPr>
              <a:t>Solution:</a:t>
            </a:r>
            <a:r>
              <a:rPr lang="en-US" altLang="zh-CN" i="1" dirty="0">
                <a:solidFill>
                  <a:schemeClr val="hlink"/>
                </a:solidFill>
                <a:latin typeface="Times New Roman" panose="02020603050405020304" pitchFamily="18" charset="0"/>
                <a:ea typeface="宋体" panose="02010600030101010101" pitchFamily="2" charset="-122"/>
              </a:rPr>
              <a:t> </a:t>
            </a:r>
          </a:p>
          <a:p>
            <a:pPr marL="342900" indent="-342900" eaLnBrk="0" hangingPunct="0">
              <a:buClr>
                <a:schemeClr val="tx1"/>
              </a:buClr>
              <a:buFontTx/>
              <a:buNone/>
            </a:pPr>
            <a:r>
              <a:rPr lang="en-US" altLang="zh-CN"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3</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p>
          <a:p>
            <a:pPr marL="342900" indent="-342900" eaLnBrk="0" hangingPunct="0">
              <a:buClr>
                <a:schemeClr val="tx1"/>
              </a:buClr>
              <a:buFontTx/>
              <a:buNone/>
            </a:pPr>
            <a:r>
              <a:rPr lang="en-US" altLang="zh-CN" dirty="0">
                <a:latin typeface="Times New Roman" panose="02020603050405020304" pitchFamily="18" charset="0"/>
                <a:ea typeface="宋体" panose="02010600030101010101" pitchFamily="2" charset="-122"/>
              </a:rPr>
              <a:t>             log(</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log </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p>
          <a:p>
            <a:pPr marL="342900" indent="-342900" eaLnBrk="0" hangingPunct="0">
              <a:buClr>
                <a:schemeClr val="tx1"/>
              </a:buClr>
              <a:buFontTx/>
              <a:buNone/>
            </a:pPr>
            <a:r>
              <a:rPr lang="en-US" altLang="zh-CN" dirty="0">
                <a:latin typeface="Times New Roman" panose="02020603050405020304" pitchFamily="18" charset="0"/>
                <a:ea typeface="宋体" panose="02010600030101010101" pitchFamily="2" charset="-122"/>
              </a:rPr>
              <a:t>             3</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log(</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log </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n</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log </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p>
        </p:txBody>
      </p:sp>
      <p:sp>
        <p:nvSpPr>
          <p:cNvPr id="46084"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2323">
                                            <p:txEl>
                                              <p:pRg st="0" end="0"/>
                                            </p:txEl>
                                          </p:spTgt>
                                        </p:tgtEl>
                                        <p:attrNameLst>
                                          <p:attrName>style.visibility</p:attrName>
                                        </p:attrNameLst>
                                      </p:cBhvr>
                                      <p:to>
                                        <p:strVal val="visible"/>
                                      </p:to>
                                    </p:set>
                                    <p:animEffect transition="in" filter="strips(downRight)">
                                      <p:cBhvr>
                                        <p:cTn id="7" dur="500"/>
                                        <p:tgtEl>
                                          <p:spTgt spid="1592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92323">
                                            <p:txEl>
                                              <p:pRg st="1" end="1"/>
                                            </p:txEl>
                                          </p:spTgt>
                                        </p:tgtEl>
                                        <p:attrNameLst>
                                          <p:attrName>style.visibility</p:attrName>
                                        </p:attrNameLst>
                                      </p:cBhvr>
                                      <p:to>
                                        <p:strVal val="visible"/>
                                      </p:to>
                                    </p:set>
                                    <p:animEffect transition="in" filter="strips(downRight)">
                                      <p:cBhvr>
                                        <p:cTn id="12" dur="500"/>
                                        <p:tgtEl>
                                          <p:spTgt spid="1592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92323">
                                            <p:txEl>
                                              <p:pRg st="2" end="2"/>
                                            </p:txEl>
                                          </p:spTgt>
                                        </p:tgtEl>
                                        <p:attrNameLst>
                                          <p:attrName>style.visibility</p:attrName>
                                        </p:attrNameLst>
                                      </p:cBhvr>
                                      <p:to>
                                        <p:strVal val="visible"/>
                                      </p:to>
                                    </p:set>
                                    <p:animEffect transition="in" filter="strips(downRight)">
                                      <p:cBhvr>
                                        <p:cTn id="17" dur="500"/>
                                        <p:tgtEl>
                                          <p:spTgt spid="1592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92323">
                                            <p:txEl>
                                              <p:pRg st="3" end="3"/>
                                            </p:txEl>
                                          </p:spTgt>
                                        </p:tgtEl>
                                        <p:attrNameLst>
                                          <p:attrName>style.visibility</p:attrName>
                                        </p:attrNameLst>
                                      </p:cBhvr>
                                      <p:to>
                                        <p:strVal val="visible"/>
                                      </p:to>
                                    </p:set>
                                    <p:animEffect transition="in" filter="strips(downRight)">
                                      <p:cBhvr>
                                        <p:cTn id="22" dur="500"/>
                                        <p:tgtEl>
                                          <p:spTgt spid="15923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92323">
                                            <p:txEl>
                                              <p:pRg st="4" end="4"/>
                                            </p:txEl>
                                          </p:spTgt>
                                        </p:tgtEl>
                                        <p:attrNameLst>
                                          <p:attrName>style.visibility</p:attrName>
                                        </p:attrNameLst>
                                      </p:cBhvr>
                                      <p:to>
                                        <p:strVal val="visible"/>
                                      </p:to>
                                    </p:set>
                                    <p:animEffect transition="in" filter="strips(downRight)">
                                      <p:cBhvr>
                                        <p:cTn id="27" dur="500"/>
                                        <p:tgtEl>
                                          <p:spTgt spid="15923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92323">
                                            <p:txEl>
                                              <p:pRg st="5" end="5"/>
                                            </p:txEl>
                                          </p:spTgt>
                                        </p:tgtEl>
                                        <p:attrNameLst>
                                          <p:attrName>style.visibility</p:attrName>
                                        </p:attrNameLst>
                                      </p:cBhvr>
                                      <p:to>
                                        <p:strVal val="visible"/>
                                      </p:to>
                                    </p:set>
                                    <p:animEffect transition="in" filter="strips(downRight)">
                                      <p:cBhvr>
                                        <p:cTn id="32" dur="500"/>
                                        <p:tgtEl>
                                          <p:spTgt spid="15923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92323">
                                            <p:txEl>
                                              <p:pRg st="6" end="6"/>
                                            </p:txEl>
                                          </p:spTgt>
                                        </p:tgtEl>
                                        <p:attrNameLst>
                                          <p:attrName>style.visibility</p:attrName>
                                        </p:attrNameLst>
                                      </p:cBhvr>
                                      <p:to>
                                        <p:strVal val="visible"/>
                                      </p:to>
                                    </p:set>
                                    <p:animEffect transition="in" filter="strips(downRight)">
                                      <p:cBhvr>
                                        <p:cTn id="37" dur="500"/>
                                        <p:tgtEl>
                                          <p:spTgt spid="15923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592323">
                                            <p:txEl>
                                              <p:pRg st="7" end="7"/>
                                            </p:txEl>
                                          </p:spTgt>
                                        </p:tgtEl>
                                        <p:attrNameLst>
                                          <p:attrName>style.visibility</p:attrName>
                                        </p:attrNameLst>
                                      </p:cBhvr>
                                      <p:to>
                                        <p:strVal val="visible"/>
                                      </p:to>
                                    </p:set>
                                    <p:animEffect transition="in" filter="strips(downRight)">
                                      <p:cBhvr>
                                        <p:cTn id="42" dur="500"/>
                                        <p:tgtEl>
                                          <p:spTgt spid="1592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23"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2"/>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47</a:t>
            </a:fld>
            <a:endParaRPr lang="zh-CN" altLang="en-US" sz="1400" b="0" dirty="0">
              <a:latin typeface="Arial" panose="020B0604020202020204" pitchFamily="34" charset="0"/>
              <a:ea typeface="宋体" panose="02010600030101010101" pitchFamily="2" charset="-122"/>
            </a:endParaRPr>
          </a:p>
        </p:txBody>
      </p:sp>
      <p:sp>
        <p:nvSpPr>
          <p:cNvPr id="1592322" name="Rectangle 2"/>
          <p:cNvSpPr>
            <a:spLocks noGrp="1" noChangeArrowheads="1"/>
          </p:cNvSpPr>
          <p:nvPr>
            <p:ph type="title"/>
          </p:nvPr>
        </p:nvSpPr>
        <p:spPr bwMode="auto">
          <a:xfrm>
            <a:off x="457200" y="620713"/>
            <a:ext cx="8229600" cy="796925"/>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Ordering Functions by Order of Growth</a:t>
            </a:r>
          </a:p>
        </p:txBody>
      </p:sp>
      <p:sp>
        <p:nvSpPr>
          <p:cNvPr id="1592323" name="Rectangle 3"/>
          <p:cNvSpPr/>
          <p:nvPr/>
        </p:nvSpPr>
        <p:spPr>
          <a:xfrm>
            <a:off x="468313" y="1557338"/>
            <a:ext cx="8135937" cy="4824412"/>
          </a:xfrm>
          <a:prstGeom prst="rect">
            <a:avLst/>
          </a:prstGeom>
          <a:noFill/>
          <a:ln w="12700">
            <a:noFill/>
          </a:ln>
        </p:spPr>
        <p:txBody>
          <a:bodyPr lIns="90488" tIns="44450" rIns="90488" bIns="44450" anchor="t" anchorCtr="0"/>
          <a:lstStyle/>
          <a:p>
            <a:pPr marL="342900" indent="-342900" eaLnBrk="0" hangingPunct="0">
              <a:spcBef>
                <a:spcPct val="80000"/>
              </a:spcBef>
              <a:buClr>
                <a:schemeClr val="tx1"/>
              </a:buClr>
              <a:buFontTx/>
              <a:buNone/>
            </a:pPr>
            <a:r>
              <a:rPr lang="en-US" altLang="zh-CN" dirty="0">
                <a:solidFill>
                  <a:srgbClr val="000000"/>
                </a:solidFill>
                <a:latin typeface="Times New Roman" panose="02020603050405020304" pitchFamily="18" charset="0"/>
                <a:ea typeface="宋体" panose="02010600030101010101" pitchFamily="2" charset="-122"/>
              </a:rPr>
              <a:t>〖Example 6〗Put the functions below in order so that each function is big-O of the next function on the list.</a:t>
            </a:r>
          </a:p>
          <a:p>
            <a:pPr marL="342900" indent="-342900" eaLnBrk="0" hangingPunct="0">
              <a:buNone/>
            </a:pPr>
            <a:r>
              <a:rPr lang="en-US" altLang="zh-CN" sz="1800" i="1" dirty="0">
                <a:latin typeface="楷体_GB2312" pitchFamily="49" charset="-122"/>
              </a:rPr>
              <a:t>   </a:t>
            </a:r>
            <a:r>
              <a:rPr lang="en-US" altLang="zh-CN" i="1" dirty="0">
                <a:latin typeface="楷体_GB2312" pitchFamily="49" charset="-122"/>
              </a:rPr>
              <a:t>f</a:t>
            </a:r>
            <a:r>
              <a:rPr lang="en-US" altLang="zh-CN" baseline="-25000" dirty="0">
                <a:latin typeface="楷体_GB2312" pitchFamily="49" charset="-122"/>
              </a:rPr>
              <a:t>1</a:t>
            </a:r>
            <a:r>
              <a:rPr lang="en-US" altLang="zh-CN" dirty="0">
                <a:latin typeface="楷体_GB2312" pitchFamily="49" charset="-122"/>
              </a:rPr>
              <a:t>(</a:t>
            </a:r>
            <a:r>
              <a:rPr lang="en-US" altLang="zh-CN" i="1" dirty="0">
                <a:latin typeface="楷体_GB2312" pitchFamily="49" charset="-122"/>
              </a:rPr>
              <a:t>n</a:t>
            </a:r>
            <a:r>
              <a:rPr lang="en-US" altLang="zh-CN" dirty="0">
                <a:latin typeface="楷体_GB2312" pitchFamily="49" charset="-122"/>
              </a:rPr>
              <a:t>) = (</a:t>
            </a:r>
            <a:r>
              <a:rPr lang="en-US" altLang="zh-CN" dirty="0">
                <a:latin typeface="Cambria Math" panose="02040503050406030204" pitchFamily="18" charset="0"/>
              </a:rPr>
              <a:t>1.5</a:t>
            </a:r>
            <a:r>
              <a:rPr lang="en-US" altLang="zh-CN" dirty="0">
                <a:latin typeface="楷体_GB2312" pitchFamily="49" charset="-122"/>
              </a:rPr>
              <a:t>)</a:t>
            </a:r>
            <a:r>
              <a:rPr lang="en-US" altLang="zh-CN" i="1" baseline="30000" dirty="0">
                <a:latin typeface="楷体_GB2312" pitchFamily="49" charset="-122"/>
              </a:rPr>
              <a:t>n</a:t>
            </a:r>
            <a:r>
              <a:rPr lang="en-US" altLang="zh-CN" i="1" dirty="0">
                <a:latin typeface="楷体_GB2312" pitchFamily="49" charset="-122"/>
              </a:rPr>
              <a:t>       f</a:t>
            </a:r>
            <a:r>
              <a:rPr lang="en-US" altLang="zh-CN" baseline="-25000" dirty="0">
                <a:latin typeface="楷体_GB2312" pitchFamily="49" charset="-122"/>
              </a:rPr>
              <a:t>2</a:t>
            </a:r>
            <a:r>
              <a:rPr lang="en-US" altLang="zh-CN" dirty="0">
                <a:latin typeface="楷体_GB2312" pitchFamily="49" charset="-122"/>
              </a:rPr>
              <a:t>(</a:t>
            </a:r>
            <a:r>
              <a:rPr lang="en-US" altLang="zh-CN" i="1" dirty="0">
                <a:latin typeface="楷体_GB2312" pitchFamily="49" charset="-122"/>
              </a:rPr>
              <a:t>n</a:t>
            </a:r>
            <a:r>
              <a:rPr lang="en-US" altLang="zh-CN" dirty="0">
                <a:latin typeface="楷体_GB2312" pitchFamily="49" charset="-122"/>
              </a:rPr>
              <a:t>) = 8</a:t>
            </a:r>
            <a:r>
              <a:rPr lang="en-US" altLang="zh-CN" i="1" dirty="0">
                <a:latin typeface="Cambria Math" panose="02040503050406030204" pitchFamily="18" charset="0"/>
              </a:rPr>
              <a:t>n</a:t>
            </a:r>
            <a:r>
              <a:rPr lang="en-US" altLang="zh-CN" baseline="30000" dirty="0">
                <a:latin typeface="Cambria Math" panose="02040503050406030204" pitchFamily="18" charset="0"/>
              </a:rPr>
              <a:t>3</a:t>
            </a:r>
            <a:r>
              <a:rPr lang="en-US" altLang="zh-CN" dirty="0">
                <a:latin typeface="Cambria Math" panose="02040503050406030204" pitchFamily="18" charset="0"/>
              </a:rPr>
              <a:t>+17</a:t>
            </a:r>
            <a:r>
              <a:rPr lang="en-US" altLang="zh-CN" i="1" dirty="0">
                <a:latin typeface="Cambria Math" panose="02040503050406030204" pitchFamily="18" charset="0"/>
              </a:rPr>
              <a:t>n</a:t>
            </a:r>
            <a:r>
              <a:rPr lang="en-US" altLang="zh-CN" baseline="30000" dirty="0">
                <a:latin typeface="Cambria Math" panose="02040503050406030204" pitchFamily="18" charset="0"/>
              </a:rPr>
              <a:t>2  </a:t>
            </a:r>
            <a:r>
              <a:rPr lang="en-US" altLang="zh-CN" dirty="0">
                <a:latin typeface="Cambria Math" panose="02040503050406030204" pitchFamily="18" charset="0"/>
              </a:rPr>
              <a:t>+11 1</a:t>
            </a:r>
            <a:endParaRPr lang="en-US" altLang="zh-CN" i="1" baseline="30000" dirty="0">
              <a:latin typeface="楷体_GB2312" pitchFamily="49" charset="-122"/>
            </a:endParaRPr>
          </a:p>
          <a:p>
            <a:pPr marL="342900" indent="-342900" eaLnBrk="0" hangingPunct="0">
              <a:buNone/>
            </a:pPr>
            <a:r>
              <a:rPr lang="en-US" altLang="zh-CN" i="1" dirty="0">
                <a:latin typeface="楷体_GB2312" pitchFamily="49" charset="-122"/>
              </a:rPr>
              <a:t>   f</a:t>
            </a:r>
            <a:r>
              <a:rPr lang="en-US" altLang="zh-CN" baseline="-25000" dirty="0">
                <a:latin typeface="楷体_GB2312" pitchFamily="49" charset="-122"/>
              </a:rPr>
              <a:t>3</a:t>
            </a:r>
            <a:r>
              <a:rPr lang="en-US" altLang="zh-CN" dirty="0">
                <a:latin typeface="楷体_GB2312" pitchFamily="49" charset="-122"/>
              </a:rPr>
              <a:t>(</a:t>
            </a:r>
            <a:r>
              <a:rPr lang="en-US" altLang="zh-CN" i="1" dirty="0">
                <a:latin typeface="楷体_GB2312" pitchFamily="49" charset="-122"/>
              </a:rPr>
              <a:t>n</a:t>
            </a:r>
            <a:r>
              <a:rPr lang="en-US" altLang="zh-CN" dirty="0">
                <a:latin typeface="楷体_GB2312" pitchFamily="49" charset="-122"/>
              </a:rPr>
              <a:t>) = (</a:t>
            </a:r>
            <a:r>
              <a:rPr lang="en-US" altLang="zh-CN" dirty="0">
                <a:latin typeface="Cambria Math" panose="02040503050406030204" pitchFamily="18" charset="0"/>
              </a:rPr>
              <a:t>log n </a:t>
            </a:r>
            <a:r>
              <a:rPr lang="en-US" altLang="zh-CN" dirty="0">
                <a:latin typeface="楷体_GB2312" pitchFamily="49" charset="-122"/>
              </a:rPr>
              <a:t>)</a:t>
            </a:r>
            <a:r>
              <a:rPr lang="en-US" altLang="zh-CN" i="1" baseline="30000" dirty="0">
                <a:latin typeface="Cambria Math" panose="02040503050406030204" pitchFamily="18" charset="0"/>
              </a:rPr>
              <a:t>2</a:t>
            </a:r>
            <a:r>
              <a:rPr lang="en-US" altLang="zh-CN" i="1" dirty="0">
                <a:latin typeface="Cambria Math" panose="02040503050406030204" pitchFamily="18" charset="0"/>
              </a:rPr>
              <a:t>          </a:t>
            </a:r>
            <a:r>
              <a:rPr lang="en-US" altLang="zh-CN" i="1" dirty="0">
                <a:latin typeface="楷体_GB2312" pitchFamily="49" charset="-122"/>
              </a:rPr>
              <a:t>f</a:t>
            </a:r>
            <a:r>
              <a:rPr lang="en-US" altLang="zh-CN" baseline="-25000" dirty="0">
                <a:latin typeface="楷体_GB2312" pitchFamily="49" charset="-122"/>
              </a:rPr>
              <a:t>4</a:t>
            </a:r>
            <a:r>
              <a:rPr lang="en-US" altLang="zh-CN" dirty="0">
                <a:latin typeface="楷体_GB2312" pitchFamily="49" charset="-122"/>
              </a:rPr>
              <a:t>(</a:t>
            </a:r>
            <a:r>
              <a:rPr lang="en-US" altLang="zh-CN" i="1" dirty="0">
                <a:latin typeface="楷体_GB2312" pitchFamily="49" charset="-122"/>
              </a:rPr>
              <a:t>n</a:t>
            </a:r>
            <a:r>
              <a:rPr lang="en-US" altLang="zh-CN" dirty="0">
                <a:latin typeface="楷体_GB2312" pitchFamily="49" charset="-122"/>
              </a:rPr>
              <a:t>) = </a:t>
            </a:r>
            <a:r>
              <a:rPr lang="en-US" altLang="zh-CN" dirty="0">
                <a:latin typeface="Cambria Math" panose="02040503050406030204" pitchFamily="18" charset="0"/>
              </a:rPr>
              <a:t>2</a:t>
            </a:r>
            <a:r>
              <a:rPr lang="en-US" altLang="zh-CN" i="1" baseline="30000" dirty="0">
                <a:latin typeface="Cambria Math" panose="02040503050406030204" pitchFamily="18" charset="0"/>
              </a:rPr>
              <a:t>n </a:t>
            </a:r>
            <a:endParaRPr lang="en-US" altLang="zh-CN" i="1" dirty="0">
              <a:latin typeface="楷体_GB2312" pitchFamily="49" charset="-122"/>
            </a:endParaRPr>
          </a:p>
          <a:p>
            <a:pPr marL="342900" indent="-342900" eaLnBrk="0" hangingPunct="0">
              <a:buNone/>
            </a:pPr>
            <a:r>
              <a:rPr lang="en-US" altLang="zh-CN" i="1" dirty="0">
                <a:latin typeface="楷体_GB2312" pitchFamily="49" charset="-122"/>
              </a:rPr>
              <a:t>   f</a:t>
            </a:r>
            <a:r>
              <a:rPr lang="en-US" altLang="zh-CN" baseline="-25000" dirty="0">
                <a:latin typeface="楷体_GB2312" pitchFamily="49" charset="-122"/>
              </a:rPr>
              <a:t>5</a:t>
            </a:r>
            <a:r>
              <a:rPr lang="en-US" altLang="zh-CN" dirty="0">
                <a:latin typeface="楷体_GB2312" pitchFamily="49" charset="-122"/>
              </a:rPr>
              <a:t>(</a:t>
            </a:r>
            <a:r>
              <a:rPr lang="en-US" altLang="zh-CN" i="1" dirty="0">
                <a:latin typeface="楷体_GB2312" pitchFamily="49" charset="-122"/>
              </a:rPr>
              <a:t>n</a:t>
            </a:r>
            <a:r>
              <a:rPr lang="en-US" altLang="zh-CN" dirty="0">
                <a:latin typeface="楷体_GB2312" pitchFamily="49" charset="-122"/>
              </a:rPr>
              <a:t>) =</a:t>
            </a:r>
            <a:r>
              <a:rPr lang="en-US" altLang="zh-CN" dirty="0">
                <a:latin typeface="Cambria Math" panose="02040503050406030204" pitchFamily="18" charset="0"/>
              </a:rPr>
              <a:t> log (log </a:t>
            </a:r>
            <a:r>
              <a:rPr lang="en-US" altLang="zh-CN" i="1" dirty="0">
                <a:latin typeface="Cambria Math" panose="02040503050406030204" pitchFamily="18" charset="0"/>
              </a:rPr>
              <a:t>n</a:t>
            </a:r>
            <a:r>
              <a:rPr lang="en-US" altLang="zh-CN" dirty="0">
                <a:latin typeface="Cambria Math" panose="02040503050406030204" pitchFamily="18" charset="0"/>
              </a:rPr>
              <a:t>)</a:t>
            </a:r>
            <a:r>
              <a:rPr lang="en-US" altLang="zh-CN" i="1" dirty="0">
                <a:latin typeface="Cambria Math" panose="02040503050406030204" pitchFamily="18" charset="0"/>
              </a:rPr>
              <a:t>        </a:t>
            </a:r>
            <a:r>
              <a:rPr lang="en-US" altLang="zh-CN" i="1" dirty="0">
                <a:latin typeface="楷体_GB2312" pitchFamily="49" charset="-122"/>
              </a:rPr>
              <a:t>f</a:t>
            </a:r>
            <a:r>
              <a:rPr lang="en-US" altLang="zh-CN" baseline="-25000" dirty="0">
                <a:latin typeface="楷体_GB2312" pitchFamily="49" charset="-122"/>
              </a:rPr>
              <a:t>6</a:t>
            </a:r>
            <a:r>
              <a:rPr lang="en-US" altLang="zh-CN" dirty="0">
                <a:latin typeface="楷体_GB2312" pitchFamily="49" charset="-122"/>
              </a:rPr>
              <a:t>(</a:t>
            </a:r>
            <a:r>
              <a:rPr lang="en-US" altLang="zh-CN" i="1" dirty="0">
                <a:latin typeface="楷体_GB2312" pitchFamily="49" charset="-122"/>
              </a:rPr>
              <a:t>n</a:t>
            </a:r>
            <a:r>
              <a:rPr lang="en-US" altLang="zh-CN" dirty="0">
                <a:latin typeface="楷体_GB2312" pitchFamily="49" charset="-122"/>
              </a:rPr>
              <a:t>) = </a:t>
            </a:r>
            <a:r>
              <a:rPr lang="en-US" altLang="zh-CN" i="1" dirty="0">
                <a:latin typeface="Cambria Math" panose="02040503050406030204" pitchFamily="18" charset="0"/>
              </a:rPr>
              <a:t>n</a:t>
            </a:r>
            <a:r>
              <a:rPr lang="en-US" altLang="zh-CN" baseline="30000" dirty="0">
                <a:latin typeface="Cambria Math" panose="02040503050406030204" pitchFamily="18" charset="0"/>
              </a:rPr>
              <a:t>2 </a:t>
            </a:r>
            <a:r>
              <a:rPr lang="en-US" altLang="zh-CN" dirty="0">
                <a:latin typeface="楷体_GB2312" pitchFamily="49" charset="-122"/>
              </a:rPr>
              <a:t>(</a:t>
            </a:r>
            <a:r>
              <a:rPr lang="en-US" altLang="zh-CN" dirty="0">
                <a:latin typeface="Cambria Math" panose="02040503050406030204" pitchFamily="18" charset="0"/>
              </a:rPr>
              <a:t>log </a:t>
            </a:r>
            <a:r>
              <a:rPr lang="en-US" altLang="zh-CN" i="1" dirty="0">
                <a:latin typeface="Cambria Math" panose="02040503050406030204" pitchFamily="18" charset="0"/>
              </a:rPr>
              <a:t>n</a:t>
            </a:r>
            <a:r>
              <a:rPr lang="en-US" altLang="zh-CN" dirty="0">
                <a:latin typeface="楷体_GB2312" pitchFamily="49" charset="-122"/>
              </a:rPr>
              <a:t>)</a:t>
            </a:r>
            <a:r>
              <a:rPr lang="en-US" altLang="zh-CN" baseline="30000" dirty="0">
                <a:latin typeface="楷体_GB2312" pitchFamily="49" charset="-122"/>
              </a:rPr>
              <a:t>3</a:t>
            </a:r>
          </a:p>
          <a:p>
            <a:pPr marL="342900" indent="-342900" eaLnBrk="0" hangingPunct="0">
              <a:buNone/>
            </a:pPr>
            <a:r>
              <a:rPr lang="en-US" altLang="zh-CN" i="1" dirty="0">
                <a:latin typeface="楷体_GB2312" pitchFamily="49" charset="-122"/>
              </a:rPr>
              <a:t>   f</a:t>
            </a:r>
            <a:r>
              <a:rPr lang="en-US" altLang="zh-CN" baseline="-25000" dirty="0">
                <a:latin typeface="楷体_GB2312" pitchFamily="49" charset="-122"/>
              </a:rPr>
              <a:t>7</a:t>
            </a:r>
            <a:r>
              <a:rPr lang="en-US" altLang="zh-CN" dirty="0">
                <a:latin typeface="楷体_GB2312" pitchFamily="49" charset="-122"/>
              </a:rPr>
              <a:t>(</a:t>
            </a:r>
            <a:r>
              <a:rPr lang="en-US" altLang="zh-CN" i="1" dirty="0">
                <a:latin typeface="楷体_GB2312" pitchFamily="49" charset="-122"/>
              </a:rPr>
              <a:t>n</a:t>
            </a:r>
            <a:r>
              <a:rPr lang="en-US" altLang="zh-CN" dirty="0">
                <a:latin typeface="楷体_GB2312" pitchFamily="49" charset="-122"/>
              </a:rPr>
              <a:t>) = </a:t>
            </a:r>
            <a:r>
              <a:rPr lang="en-US" altLang="zh-CN" dirty="0">
                <a:latin typeface="Cambria Math" panose="02040503050406030204" pitchFamily="18" charset="0"/>
              </a:rPr>
              <a:t>2</a:t>
            </a:r>
            <a:r>
              <a:rPr lang="en-US" altLang="zh-CN" i="1" baseline="30000" dirty="0">
                <a:latin typeface="Cambria Math" panose="02040503050406030204" pitchFamily="18" charset="0"/>
              </a:rPr>
              <a:t>n</a:t>
            </a:r>
            <a:r>
              <a:rPr lang="en-US" altLang="zh-CN" i="1" dirty="0">
                <a:latin typeface="Cambria Math" panose="02040503050406030204" pitchFamily="18" charset="0"/>
              </a:rPr>
              <a:t> </a:t>
            </a:r>
            <a:r>
              <a:rPr lang="en-US" altLang="zh-CN" dirty="0">
                <a:latin typeface="Cambria Math" panose="02040503050406030204" pitchFamily="18" charset="0"/>
              </a:rPr>
              <a:t>(</a:t>
            </a:r>
            <a:r>
              <a:rPr lang="en-US" altLang="zh-CN" i="1" dirty="0">
                <a:latin typeface="Cambria Math" panose="02040503050406030204" pitchFamily="18" charset="0"/>
              </a:rPr>
              <a:t>n</a:t>
            </a:r>
            <a:r>
              <a:rPr lang="en-US" altLang="zh-CN" baseline="30000" dirty="0">
                <a:latin typeface="Cambria Math" panose="02040503050406030204" pitchFamily="18" charset="0"/>
              </a:rPr>
              <a:t>2  </a:t>
            </a:r>
            <a:r>
              <a:rPr lang="en-US" altLang="zh-CN" dirty="0">
                <a:latin typeface="Cambria Math" panose="02040503050406030204" pitchFamily="18" charset="0"/>
              </a:rPr>
              <a:t>+1)</a:t>
            </a:r>
            <a:r>
              <a:rPr lang="en-US" altLang="zh-CN" baseline="30000" dirty="0">
                <a:latin typeface="Cambria Math" panose="02040503050406030204" pitchFamily="18" charset="0"/>
              </a:rPr>
              <a:t> </a:t>
            </a:r>
            <a:r>
              <a:rPr lang="en-US" altLang="zh-CN" dirty="0">
                <a:latin typeface="Cambria Math" panose="02040503050406030204" pitchFamily="18" charset="0"/>
              </a:rPr>
              <a:t>      </a:t>
            </a:r>
            <a:r>
              <a:rPr lang="en-US" altLang="zh-CN" i="1" dirty="0">
                <a:latin typeface="楷体_GB2312" pitchFamily="49" charset="-122"/>
              </a:rPr>
              <a:t>f</a:t>
            </a:r>
            <a:r>
              <a:rPr lang="en-US" altLang="zh-CN" baseline="-25000" dirty="0">
                <a:latin typeface="楷体_GB2312" pitchFamily="49" charset="-122"/>
              </a:rPr>
              <a:t>8</a:t>
            </a:r>
            <a:r>
              <a:rPr lang="en-US" altLang="zh-CN" dirty="0">
                <a:latin typeface="楷体_GB2312" pitchFamily="49" charset="-122"/>
              </a:rPr>
              <a:t>(</a:t>
            </a:r>
            <a:r>
              <a:rPr lang="en-US" altLang="zh-CN" i="1" dirty="0">
                <a:latin typeface="楷体_GB2312" pitchFamily="49" charset="-122"/>
              </a:rPr>
              <a:t>n</a:t>
            </a:r>
            <a:r>
              <a:rPr lang="en-US" altLang="zh-CN" dirty="0">
                <a:latin typeface="楷体_GB2312" pitchFamily="49" charset="-122"/>
              </a:rPr>
              <a:t>) = </a:t>
            </a:r>
            <a:r>
              <a:rPr lang="en-US" altLang="zh-CN" i="1" dirty="0">
                <a:latin typeface="Cambria Math" panose="02040503050406030204" pitchFamily="18" charset="0"/>
              </a:rPr>
              <a:t>n</a:t>
            </a:r>
            <a:r>
              <a:rPr lang="en-US" altLang="zh-CN" baseline="30000" dirty="0">
                <a:latin typeface="Cambria Math" panose="02040503050406030204" pitchFamily="18" charset="0"/>
              </a:rPr>
              <a:t>3</a:t>
            </a:r>
            <a:r>
              <a:rPr lang="en-US" altLang="zh-CN" dirty="0">
                <a:latin typeface="Cambria Math" panose="02040503050406030204" pitchFamily="18" charset="0"/>
              </a:rPr>
              <a:t>+ </a:t>
            </a:r>
            <a:r>
              <a:rPr lang="en-US" altLang="zh-CN" i="1" dirty="0">
                <a:latin typeface="Cambria Math" panose="02040503050406030204" pitchFamily="18" charset="0"/>
              </a:rPr>
              <a:t>n</a:t>
            </a:r>
            <a:r>
              <a:rPr lang="en-US" altLang="zh-CN" dirty="0">
                <a:latin typeface="Cambria Math" panose="02040503050406030204" pitchFamily="18" charset="0"/>
              </a:rPr>
              <a:t>(log </a:t>
            </a:r>
            <a:r>
              <a:rPr lang="en-US" altLang="zh-CN" i="1" dirty="0">
                <a:latin typeface="Cambria Math" panose="02040503050406030204" pitchFamily="18" charset="0"/>
              </a:rPr>
              <a:t>n</a:t>
            </a:r>
            <a:r>
              <a:rPr lang="en-US" altLang="zh-CN" dirty="0">
                <a:latin typeface="Cambria Math" panose="02040503050406030204" pitchFamily="18" charset="0"/>
              </a:rPr>
              <a:t>)</a:t>
            </a:r>
            <a:r>
              <a:rPr lang="en-US" altLang="zh-CN" baseline="30000" dirty="0">
                <a:latin typeface="Cambria Math" panose="02040503050406030204" pitchFamily="18" charset="0"/>
              </a:rPr>
              <a:t>2 </a:t>
            </a:r>
            <a:endParaRPr lang="en-US" altLang="zh-CN" dirty="0">
              <a:latin typeface="Cambria Math" panose="02040503050406030204" pitchFamily="18" charset="0"/>
            </a:endParaRPr>
          </a:p>
          <a:p>
            <a:pPr marL="342900" indent="-342900" eaLnBrk="0" hangingPunct="0">
              <a:buNone/>
            </a:pPr>
            <a:r>
              <a:rPr lang="en-US" altLang="zh-CN" i="1" dirty="0">
                <a:latin typeface="楷体_GB2312" pitchFamily="49" charset="-122"/>
              </a:rPr>
              <a:t>   f</a:t>
            </a:r>
            <a:r>
              <a:rPr lang="en-US" altLang="zh-CN" baseline="-25000" dirty="0">
                <a:latin typeface="楷体_GB2312" pitchFamily="49" charset="-122"/>
              </a:rPr>
              <a:t>9</a:t>
            </a:r>
            <a:r>
              <a:rPr lang="en-US" altLang="zh-CN" dirty="0">
                <a:latin typeface="楷体_GB2312" pitchFamily="49" charset="-122"/>
              </a:rPr>
              <a:t>(</a:t>
            </a:r>
            <a:r>
              <a:rPr lang="en-US" altLang="zh-CN" i="1" dirty="0">
                <a:latin typeface="楷体_GB2312" pitchFamily="49" charset="-122"/>
              </a:rPr>
              <a:t>n</a:t>
            </a:r>
            <a:r>
              <a:rPr lang="en-US" altLang="zh-CN" dirty="0">
                <a:latin typeface="楷体_GB2312" pitchFamily="49" charset="-122"/>
              </a:rPr>
              <a:t>) = </a:t>
            </a:r>
            <a:r>
              <a:rPr lang="en-US" altLang="zh-CN" dirty="0">
                <a:latin typeface="Cambria Math" panose="02040503050406030204" pitchFamily="18" charset="0"/>
              </a:rPr>
              <a:t>10000,             </a:t>
            </a:r>
            <a:r>
              <a:rPr lang="en-US" altLang="zh-CN" i="1" dirty="0">
                <a:latin typeface="楷体_GB2312" pitchFamily="49" charset="-122"/>
              </a:rPr>
              <a:t>f</a:t>
            </a:r>
            <a:r>
              <a:rPr lang="en-US" altLang="zh-CN" baseline="-25000" dirty="0">
                <a:latin typeface="楷体_GB2312" pitchFamily="49" charset="-122"/>
              </a:rPr>
              <a:t>10</a:t>
            </a:r>
            <a:r>
              <a:rPr lang="en-US" altLang="zh-CN" dirty="0">
                <a:latin typeface="楷体_GB2312" pitchFamily="49" charset="-122"/>
              </a:rPr>
              <a:t>(</a:t>
            </a:r>
            <a:r>
              <a:rPr lang="en-US" altLang="zh-CN" i="1" dirty="0">
                <a:latin typeface="楷体_GB2312" pitchFamily="49" charset="-122"/>
              </a:rPr>
              <a:t>n</a:t>
            </a:r>
            <a:r>
              <a:rPr lang="en-US" altLang="zh-CN" dirty="0">
                <a:latin typeface="楷体_GB2312" pitchFamily="49" charset="-122"/>
              </a:rPr>
              <a:t>) = </a:t>
            </a:r>
            <a:r>
              <a:rPr lang="en-US" altLang="zh-CN" dirty="0">
                <a:latin typeface="Cambria Math" panose="02040503050406030204" pitchFamily="18" charset="0"/>
              </a:rPr>
              <a:t>n!</a:t>
            </a:r>
          </a:p>
          <a:p>
            <a:pPr marL="342900" indent="-342900" eaLnBrk="0" hangingPunct="0">
              <a:spcBef>
                <a:spcPct val="80000"/>
              </a:spcBef>
              <a:buClr>
                <a:schemeClr val="tx1"/>
              </a:buClr>
              <a:buFont typeface="Wingdings" panose="05000000000000000000" pitchFamily="2" charset="2"/>
              <a:buChar char="l"/>
            </a:pPr>
            <a:endParaRPr lang="en-US" altLang="zh-CN" sz="1800" dirty="0">
              <a:latin typeface="Times New Roman" panose="02020603050405020304" pitchFamily="18" charset="0"/>
              <a:ea typeface="宋体" panose="02010600030101010101" pitchFamily="2" charset="-122"/>
            </a:endParaRPr>
          </a:p>
        </p:txBody>
      </p:sp>
      <p:sp>
        <p:nvSpPr>
          <p:cNvPr id="48132"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2323">
                                            <p:txEl>
                                              <p:pRg st="0" end="0"/>
                                            </p:txEl>
                                          </p:spTgt>
                                        </p:tgtEl>
                                        <p:attrNameLst>
                                          <p:attrName>style.visibility</p:attrName>
                                        </p:attrNameLst>
                                      </p:cBhvr>
                                      <p:to>
                                        <p:strVal val="visible"/>
                                      </p:to>
                                    </p:set>
                                    <p:animEffect transition="in" filter="strips(downRight)">
                                      <p:cBhvr>
                                        <p:cTn id="7" dur="500"/>
                                        <p:tgtEl>
                                          <p:spTgt spid="1592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92323">
                                            <p:txEl>
                                              <p:pRg st="1" end="1"/>
                                            </p:txEl>
                                          </p:spTgt>
                                        </p:tgtEl>
                                        <p:attrNameLst>
                                          <p:attrName>style.visibility</p:attrName>
                                        </p:attrNameLst>
                                      </p:cBhvr>
                                      <p:to>
                                        <p:strVal val="visible"/>
                                      </p:to>
                                    </p:set>
                                    <p:animEffect transition="in" filter="strips(downRight)">
                                      <p:cBhvr>
                                        <p:cTn id="12" dur="500"/>
                                        <p:tgtEl>
                                          <p:spTgt spid="1592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92323">
                                            <p:txEl>
                                              <p:pRg st="2" end="2"/>
                                            </p:txEl>
                                          </p:spTgt>
                                        </p:tgtEl>
                                        <p:attrNameLst>
                                          <p:attrName>style.visibility</p:attrName>
                                        </p:attrNameLst>
                                      </p:cBhvr>
                                      <p:to>
                                        <p:strVal val="visible"/>
                                      </p:to>
                                    </p:set>
                                    <p:animEffect transition="in" filter="strips(downRight)">
                                      <p:cBhvr>
                                        <p:cTn id="17" dur="500"/>
                                        <p:tgtEl>
                                          <p:spTgt spid="1592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92323">
                                            <p:txEl>
                                              <p:pRg st="3" end="3"/>
                                            </p:txEl>
                                          </p:spTgt>
                                        </p:tgtEl>
                                        <p:attrNameLst>
                                          <p:attrName>style.visibility</p:attrName>
                                        </p:attrNameLst>
                                      </p:cBhvr>
                                      <p:to>
                                        <p:strVal val="visible"/>
                                      </p:to>
                                    </p:set>
                                    <p:animEffect transition="in" filter="strips(downRight)">
                                      <p:cBhvr>
                                        <p:cTn id="22" dur="500"/>
                                        <p:tgtEl>
                                          <p:spTgt spid="15923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92323">
                                            <p:txEl>
                                              <p:pRg st="4" end="4"/>
                                            </p:txEl>
                                          </p:spTgt>
                                        </p:tgtEl>
                                        <p:attrNameLst>
                                          <p:attrName>style.visibility</p:attrName>
                                        </p:attrNameLst>
                                      </p:cBhvr>
                                      <p:to>
                                        <p:strVal val="visible"/>
                                      </p:to>
                                    </p:set>
                                    <p:animEffect transition="in" filter="strips(downRight)">
                                      <p:cBhvr>
                                        <p:cTn id="27" dur="500"/>
                                        <p:tgtEl>
                                          <p:spTgt spid="15923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92323">
                                            <p:txEl>
                                              <p:pRg st="5" end="5"/>
                                            </p:txEl>
                                          </p:spTgt>
                                        </p:tgtEl>
                                        <p:attrNameLst>
                                          <p:attrName>style.visibility</p:attrName>
                                        </p:attrNameLst>
                                      </p:cBhvr>
                                      <p:to>
                                        <p:strVal val="visible"/>
                                      </p:to>
                                    </p:set>
                                    <p:animEffect transition="in" filter="strips(downRight)">
                                      <p:cBhvr>
                                        <p:cTn id="32" dur="500"/>
                                        <p:tgtEl>
                                          <p:spTgt spid="1592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2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48</a:t>
            </a:fld>
            <a:endParaRPr lang="zh-CN" altLang="en-US" sz="1400" b="0" dirty="0">
              <a:latin typeface="Arial" panose="020B0604020202020204" pitchFamily="34" charset="0"/>
              <a:ea typeface="宋体" panose="02010600030101010101" pitchFamily="2" charset="-122"/>
            </a:endParaRPr>
          </a:p>
        </p:txBody>
      </p:sp>
      <p:sp>
        <p:nvSpPr>
          <p:cNvPr id="1594370" name="Rectangle 2"/>
          <p:cNvSpPr>
            <a:spLocks noGrp="1" noChangeArrowheads="1"/>
          </p:cNvSpPr>
          <p:nvPr>
            <p:ph type="title"/>
          </p:nvPr>
        </p:nvSpPr>
        <p:spPr bwMode="auto">
          <a:xfrm>
            <a:off x="539750" y="476250"/>
            <a:ext cx="8229600" cy="796925"/>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Big-Omega</a:t>
            </a:r>
          </a:p>
        </p:txBody>
      </p:sp>
      <p:sp>
        <p:nvSpPr>
          <p:cNvPr id="1594371" name="Rectangle 3"/>
          <p:cNvSpPr>
            <a:spLocks noGrp="1"/>
          </p:cNvSpPr>
          <p:nvPr>
            <p:ph idx="1"/>
          </p:nvPr>
        </p:nvSpPr>
        <p:spPr>
          <a:xfrm>
            <a:off x="684213" y="1125538"/>
            <a:ext cx="8001000" cy="2320925"/>
          </a:xfrm>
          <a:noFill/>
          <a:ln>
            <a:noFill/>
          </a:ln>
        </p:spPr>
        <p:txBody>
          <a:bodyPr anchor="t" anchorCtr="0"/>
          <a:lstStyle/>
          <a:p>
            <a:pPr>
              <a:spcBef>
                <a:spcPct val="40000"/>
              </a:spcBef>
              <a:buNone/>
            </a:pPr>
            <a:r>
              <a:rPr lang="zh-CN" altLang="en-US" sz="2400" b="1" i="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g</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only provides an upper bound in terms of </a:t>
            </a:r>
            <a:r>
              <a:rPr lang="en-US" altLang="zh-CN" sz="2400" b="1" i="1" dirty="0">
                <a:latin typeface="Times New Roman" panose="02020603050405020304" pitchFamily="18" charset="0"/>
                <a:ea typeface="宋体" panose="02010600030101010101" pitchFamily="2" charset="-122"/>
              </a:rPr>
              <a:t>g</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for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a:t>
            </a:r>
          </a:p>
          <a:p>
            <a:pPr>
              <a:spcBef>
                <a:spcPct val="40000"/>
              </a:spcBef>
              <a:buNone/>
            </a:pPr>
            <a:r>
              <a:rPr lang="en-US" altLang="zh-CN" sz="2400" b="1" dirty="0">
                <a:latin typeface="Times New Roman" panose="02020603050405020304" pitchFamily="18" charset="0"/>
                <a:ea typeface="宋体" panose="02010600030101010101" pitchFamily="2" charset="-122"/>
              </a:rPr>
              <a:t>   What do we do for a lower bound?</a:t>
            </a:r>
          </a:p>
          <a:p>
            <a:pPr>
              <a:spcBef>
                <a:spcPct val="40000"/>
              </a:spcBef>
              <a:buNone/>
            </a:pPr>
            <a:r>
              <a:rPr lang="en-US" altLang="zh-CN" sz="2400" b="1" dirty="0">
                <a:latin typeface="Times New Roman" panose="02020603050405020304" pitchFamily="18" charset="0"/>
                <a:ea typeface="宋体" panose="02010600030101010101" pitchFamily="2" charset="-122"/>
              </a:rPr>
              <a:t>    Big-Omega provides a lower bound for a function within a constant factor.</a:t>
            </a:r>
          </a:p>
        </p:txBody>
      </p:sp>
      <p:sp>
        <p:nvSpPr>
          <p:cNvPr id="1594372" name="Rectangle 4"/>
          <p:cNvSpPr/>
          <p:nvPr/>
        </p:nvSpPr>
        <p:spPr>
          <a:xfrm>
            <a:off x="755650" y="3429000"/>
            <a:ext cx="7920038" cy="2735263"/>
          </a:xfrm>
          <a:prstGeom prst="rect">
            <a:avLst/>
          </a:prstGeom>
          <a:noFill/>
          <a:ln w="12700">
            <a:noFill/>
          </a:ln>
        </p:spPr>
        <p:txBody>
          <a:bodyPr lIns="90488" tIns="44450" rIns="90488" bIns="44450" anchor="t" anchorCtr="0"/>
          <a:lstStyle/>
          <a:p>
            <a:pPr marL="342900" indent="-342900" eaLnBrk="0" hangingPunct="0">
              <a:spcBef>
                <a:spcPct val="40000"/>
              </a:spcBef>
              <a:buClr>
                <a:schemeClr val="tx1"/>
              </a:buClr>
              <a:buFontTx/>
              <a:buNone/>
            </a:pPr>
            <a:r>
              <a:rPr lang="en-US" altLang="zh-CN" b="0" dirty="0">
                <a:latin typeface="Times New Roman" panose="02020603050405020304" pitchFamily="18" charset="0"/>
                <a:ea typeface="宋体" panose="02010600030101010101" pitchFamily="2" charset="-122"/>
              </a:rPr>
              <a:t>【</a:t>
            </a:r>
            <a:r>
              <a:rPr lang="en-US" altLang="zh-CN" b="0" dirty="0">
                <a:solidFill>
                  <a:srgbClr val="CC00FF"/>
                </a:solidFill>
                <a:latin typeface="Times New Roman" panose="02020603050405020304" pitchFamily="18" charset="0"/>
                <a:ea typeface="宋体" panose="02010600030101010101" pitchFamily="2" charset="-122"/>
              </a:rPr>
              <a:t>Definition</a:t>
            </a:r>
            <a:r>
              <a:rPr lang="en-US" altLang="zh-CN" b="0" dirty="0">
                <a:latin typeface="Times New Roman" panose="02020603050405020304" pitchFamily="18" charset="0"/>
                <a:ea typeface="宋体" panose="02010600030101010101" pitchFamily="2" charset="-122"/>
              </a:rPr>
              <a:t>】</a:t>
            </a:r>
            <a:r>
              <a:rPr lang="en-US" altLang="zh-CN" b="0" dirty="0">
                <a:latin typeface="Times New Roman" panose="02020603050405020304" pitchFamily="18" charset="0"/>
                <a:ea typeface="宋体" panose="02010600030101010101" pitchFamily="2" charset="-122"/>
                <a:sym typeface="Symbol" panose="05050102010706020507" pitchFamily="18" charset="2"/>
              </a:rPr>
              <a:t> </a:t>
            </a:r>
            <a:r>
              <a:rPr lang="en-US" altLang="zh-CN" b="0" dirty="0">
                <a:latin typeface="Times New Roman" panose="02020603050405020304" pitchFamily="18" charset="0"/>
                <a:ea typeface="宋体" panose="02010600030101010101" pitchFamily="2" charset="-122"/>
              </a:rPr>
              <a:t>Let </a:t>
            </a:r>
            <a:r>
              <a:rPr lang="en-US" altLang="zh-CN" b="0" i="1" dirty="0">
                <a:latin typeface="Times New Roman" panose="02020603050405020304" pitchFamily="18" charset="0"/>
                <a:ea typeface="宋体" panose="02010600030101010101" pitchFamily="2" charset="-122"/>
              </a:rPr>
              <a:t>f</a:t>
            </a:r>
            <a:r>
              <a:rPr lang="en-US" altLang="zh-CN" b="0" dirty="0">
                <a:latin typeface="Times New Roman" panose="02020603050405020304" pitchFamily="18" charset="0"/>
                <a:ea typeface="宋体" panose="02010600030101010101" pitchFamily="2" charset="-122"/>
              </a:rPr>
              <a:t> and </a:t>
            </a:r>
            <a:r>
              <a:rPr lang="en-US" altLang="zh-CN" b="0" i="1" dirty="0">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rPr>
              <a:t> be functions from Z (or R) to R. We say that “</a:t>
            </a:r>
            <a:r>
              <a:rPr lang="en-US" altLang="zh-CN" b="0" i="1" dirty="0">
                <a:latin typeface="Times New Roman" panose="02020603050405020304" pitchFamily="18" charset="0"/>
                <a:ea typeface="宋体" panose="02010600030101010101" pitchFamily="2" charset="-122"/>
              </a:rPr>
              <a:t>f</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 is </a:t>
            </a:r>
            <a:r>
              <a:rPr lang="en-US" altLang="zh-CN" b="0" dirty="0">
                <a:latin typeface="Times New Roman" panose="02020603050405020304" pitchFamily="18" charset="0"/>
                <a:ea typeface="宋体" panose="02010600030101010101" pitchFamily="2" charset="-122"/>
                <a:sym typeface="Symbol" panose="05050102010706020507" pitchFamily="18" charset="2"/>
              </a:rPr>
              <a:t></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 if there are constants </a:t>
            </a:r>
            <a:r>
              <a:rPr lang="en-US" altLang="zh-CN" b="0" i="1" dirty="0">
                <a:latin typeface="Times New Roman" panose="02020603050405020304" pitchFamily="18" charset="0"/>
                <a:ea typeface="宋体" panose="02010600030101010101" pitchFamily="2" charset="-122"/>
              </a:rPr>
              <a:t>C</a:t>
            </a:r>
            <a:r>
              <a:rPr lang="en-US" altLang="zh-CN" b="0" dirty="0">
                <a:latin typeface="Times New Roman" panose="02020603050405020304" pitchFamily="18" charset="0"/>
                <a:ea typeface="宋体" panose="02010600030101010101" pitchFamily="2" charset="-122"/>
              </a:rPr>
              <a:t> and </a:t>
            </a:r>
            <a:r>
              <a:rPr lang="en-US" altLang="zh-CN" b="0" i="1" dirty="0">
                <a:latin typeface="Times New Roman" panose="02020603050405020304" pitchFamily="18" charset="0"/>
                <a:ea typeface="宋体" panose="02010600030101010101" pitchFamily="2" charset="-122"/>
              </a:rPr>
              <a:t>k</a:t>
            </a:r>
            <a:r>
              <a:rPr lang="en-US" altLang="zh-CN" b="0" dirty="0">
                <a:latin typeface="Times New Roman" panose="02020603050405020304" pitchFamily="18" charset="0"/>
                <a:ea typeface="宋体" panose="02010600030101010101" pitchFamily="2" charset="-122"/>
              </a:rPr>
              <a:t> such that</a:t>
            </a:r>
          </a:p>
          <a:p>
            <a:pPr marL="742950" lvl="1" indent="-285750" algn="l" eaLnBrk="0" hangingPunct="0">
              <a:spcBef>
                <a:spcPct val="40000"/>
              </a:spcBef>
              <a:buClr>
                <a:schemeClr val="tx1"/>
              </a:buClr>
              <a:buFontTx/>
              <a:buNone/>
            </a:pPr>
            <a:r>
              <a:rPr lang="en-US" altLang="zh-CN" b="0" dirty="0">
                <a:latin typeface="Times New Roman" panose="02020603050405020304" pitchFamily="18" charset="0"/>
                <a:ea typeface="宋体" panose="02010600030101010101" pitchFamily="2" charset="-122"/>
              </a:rPr>
              <a:t>                | </a:t>
            </a:r>
            <a:r>
              <a:rPr lang="en-US" altLang="zh-CN" b="0" i="1" dirty="0">
                <a:latin typeface="Times New Roman" panose="02020603050405020304" pitchFamily="18" charset="0"/>
                <a:ea typeface="宋体" panose="02010600030101010101" pitchFamily="2" charset="-122"/>
              </a:rPr>
              <a:t>f</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a:t>
            </a:r>
            <a:r>
              <a:rPr lang="en-US" altLang="zh-CN" b="0" dirty="0">
                <a:latin typeface="Times New Roman" panose="02020603050405020304" pitchFamily="18" charset="0"/>
                <a:ea typeface="宋体" panose="02010600030101010101" pitchFamily="2" charset="-122"/>
                <a:sym typeface="Symbol" panose="05050102010706020507" pitchFamily="18" charset="2"/>
              </a:rPr>
              <a:t>  </a:t>
            </a:r>
            <a:r>
              <a:rPr lang="en-US" altLang="zh-CN" b="0" i="1" dirty="0">
                <a:latin typeface="Times New Roman" panose="02020603050405020304" pitchFamily="18" charset="0"/>
                <a:ea typeface="宋体" panose="02010600030101010101" pitchFamily="2" charset="-122"/>
                <a:sym typeface="Symbol" panose="05050102010706020507" pitchFamily="18" charset="2"/>
              </a:rPr>
              <a:t>C| g</a:t>
            </a:r>
            <a:r>
              <a:rPr lang="en-US" altLang="zh-CN" b="0" dirty="0">
                <a:latin typeface="Times New Roman" panose="02020603050405020304" pitchFamily="18" charset="0"/>
                <a:ea typeface="宋体" panose="02010600030101010101" pitchFamily="2" charset="-122"/>
                <a:sym typeface="Symbol" panose="05050102010706020507" pitchFamily="18" charset="2"/>
              </a:rPr>
              <a:t>(</a:t>
            </a:r>
            <a:r>
              <a:rPr lang="en-US" altLang="zh-CN" b="0" i="1" dirty="0">
                <a:latin typeface="Times New Roman" panose="02020603050405020304" pitchFamily="18" charset="0"/>
                <a:ea typeface="宋体" panose="02010600030101010101" pitchFamily="2" charset="-122"/>
                <a:sym typeface="Symbol" panose="05050102010706020507" pitchFamily="18" charset="2"/>
              </a:rPr>
              <a:t>x</a:t>
            </a:r>
            <a:r>
              <a:rPr lang="en-US" altLang="zh-CN" b="0" dirty="0">
                <a:latin typeface="Times New Roman" panose="02020603050405020304" pitchFamily="18" charset="0"/>
                <a:ea typeface="宋体" panose="02010600030101010101" pitchFamily="2" charset="-122"/>
                <a:sym typeface="Symbol" panose="05050102010706020507" pitchFamily="18" charset="2"/>
              </a:rPr>
              <a:t>)|</a:t>
            </a:r>
          </a:p>
          <a:p>
            <a:pPr marL="742950" lvl="1" indent="-285750" algn="l" eaLnBrk="0" hangingPunct="0">
              <a:spcBef>
                <a:spcPct val="40000"/>
              </a:spcBef>
              <a:buClr>
                <a:schemeClr val="tx1"/>
              </a:buClr>
              <a:buFontTx/>
              <a:buNone/>
            </a:pPr>
            <a:r>
              <a:rPr lang="en-US" altLang="zh-CN" b="0" dirty="0">
                <a:latin typeface="Times New Roman" panose="02020603050405020304" pitchFamily="18" charset="0"/>
                <a:ea typeface="宋体" panose="02010600030101010101" pitchFamily="2" charset="-122"/>
              </a:rPr>
              <a:t>whenever </a:t>
            </a:r>
            <a:r>
              <a:rPr lang="en-US" altLang="zh-CN" b="0" i="1" dirty="0">
                <a:latin typeface="Times New Roman" panose="02020603050405020304" pitchFamily="18" charset="0"/>
                <a:ea typeface="宋体" panose="02010600030101010101" pitchFamily="2" charset="-122"/>
              </a:rPr>
              <a:t>x&gt;</a:t>
            </a:r>
            <a:r>
              <a:rPr lang="en-US" altLang="zh-CN" b="0" dirty="0">
                <a:latin typeface="Times New Roman" panose="02020603050405020304"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k</a:t>
            </a:r>
            <a:r>
              <a:rPr lang="en-US" altLang="zh-CN" b="0" dirty="0">
                <a:latin typeface="Times New Roman" panose="02020603050405020304" pitchFamily="18" charset="0"/>
                <a:ea typeface="宋体" panose="02010600030101010101" pitchFamily="2" charset="-122"/>
              </a:rPr>
              <a:t>.</a:t>
            </a:r>
          </a:p>
          <a:p>
            <a:pPr marL="342900" indent="-342900" eaLnBrk="0" hangingPunct="0">
              <a:spcBef>
                <a:spcPct val="40000"/>
              </a:spcBef>
              <a:buClr>
                <a:schemeClr val="tx1"/>
              </a:buClr>
              <a:buFontTx/>
              <a:buNone/>
            </a:pPr>
            <a:r>
              <a:rPr lang="en-US" altLang="zh-CN" b="0" i="1" dirty="0">
                <a:latin typeface="Times New Roman" panose="02020603050405020304" pitchFamily="18" charset="0"/>
                <a:ea typeface="宋体" panose="02010600030101010101" pitchFamily="2" charset="-122"/>
              </a:rPr>
              <a:t>   </a:t>
            </a:r>
            <a:endParaRPr lang="en-US" altLang="zh-CN" b="0" dirty="0">
              <a:latin typeface="Times New Roman" panose="02020603050405020304" pitchFamily="18" charset="0"/>
              <a:ea typeface="宋体" panose="02010600030101010101" pitchFamily="2" charset="-122"/>
            </a:endParaRPr>
          </a:p>
        </p:txBody>
      </p:sp>
      <p:sp>
        <p:nvSpPr>
          <p:cNvPr id="50181" name="Text Box 6"/>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4371">
                                            <p:txEl>
                                              <p:pRg st="0" end="0"/>
                                            </p:txEl>
                                          </p:spTgt>
                                        </p:tgtEl>
                                        <p:attrNameLst>
                                          <p:attrName>style.visibility</p:attrName>
                                        </p:attrNameLst>
                                      </p:cBhvr>
                                      <p:to>
                                        <p:strVal val="visible"/>
                                      </p:to>
                                    </p:set>
                                    <p:animEffect transition="in" filter="wipe(left)">
                                      <p:cBhvr>
                                        <p:cTn id="7" dur="500"/>
                                        <p:tgtEl>
                                          <p:spTgt spid="1594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4371">
                                            <p:txEl>
                                              <p:pRg st="1" end="1"/>
                                            </p:txEl>
                                          </p:spTgt>
                                        </p:tgtEl>
                                        <p:attrNameLst>
                                          <p:attrName>style.visibility</p:attrName>
                                        </p:attrNameLst>
                                      </p:cBhvr>
                                      <p:to>
                                        <p:strVal val="visible"/>
                                      </p:to>
                                    </p:set>
                                    <p:animEffect transition="in" filter="wipe(left)">
                                      <p:cBhvr>
                                        <p:cTn id="12" dur="500"/>
                                        <p:tgtEl>
                                          <p:spTgt spid="1594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4371">
                                            <p:txEl>
                                              <p:pRg st="2" end="2"/>
                                            </p:txEl>
                                          </p:spTgt>
                                        </p:tgtEl>
                                        <p:attrNameLst>
                                          <p:attrName>style.visibility</p:attrName>
                                        </p:attrNameLst>
                                      </p:cBhvr>
                                      <p:to>
                                        <p:strVal val="visible"/>
                                      </p:to>
                                    </p:set>
                                    <p:animEffect transition="in" filter="wipe(left)">
                                      <p:cBhvr>
                                        <p:cTn id="17" dur="500"/>
                                        <p:tgtEl>
                                          <p:spTgt spid="1594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4372">
                                            <p:txEl>
                                              <p:pRg st="0" end="0"/>
                                            </p:txEl>
                                          </p:spTgt>
                                        </p:tgtEl>
                                        <p:attrNameLst>
                                          <p:attrName>style.visibility</p:attrName>
                                        </p:attrNameLst>
                                      </p:cBhvr>
                                      <p:to>
                                        <p:strVal val="visible"/>
                                      </p:to>
                                    </p:set>
                                    <p:animEffect transition="in" filter="wipe(left)">
                                      <p:cBhvr>
                                        <p:cTn id="22" dur="500"/>
                                        <p:tgtEl>
                                          <p:spTgt spid="1594372">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94372">
                                            <p:txEl>
                                              <p:pRg st="1" end="1"/>
                                            </p:txEl>
                                          </p:spTgt>
                                        </p:tgtEl>
                                        <p:attrNameLst>
                                          <p:attrName>style.visibility</p:attrName>
                                        </p:attrNameLst>
                                      </p:cBhvr>
                                      <p:to>
                                        <p:strVal val="visible"/>
                                      </p:to>
                                    </p:set>
                                    <p:animEffect transition="in" filter="wipe(left)">
                                      <p:cBhvr>
                                        <p:cTn id="25" dur="500"/>
                                        <p:tgtEl>
                                          <p:spTgt spid="1594372">
                                            <p:txEl>
                                              <p:pRg st="1" end="1"/>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594372">
                                            <p:txEl>
                                              <p:pRg st="2" end="2"/>
                                            </p:txEl>
                                          </p:spTgt>
                                        </p:tgtEl>
                                        <p:attrNameLst>
                                          <p:attrName>style.visibility</p:attrName>
                                        </p:attrNameLst>
                                      </p:cBhvr>
                                      <p:to>
                                        <p:strVal val="visible"/>
                                      </p:to>
                                    </p:set>
                                    <p:animEffect transition="in" filter="wipe(left)">
                                      <p:cBhvr>
                                        <p:cTn id="28" dur="500"/>
                                        <p:tgtEl>
                                          <p:spTgt spid="159437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94372">
                                            <p:txEl>
                                              <p:pRg st="3" end="3"/>
                                            </p:txEl>
                                          </p:spTgt>
                                        </p:tgtEl>
                                        <p:attrNameLst>
                                          <p:attrName>style.visibility</p:attrName>
                                        </p:attrNameLst>
                                      </p:cBhvr>
                                      <p:to>
                                        <p:strVal val="visible"/>
                                      </p:to>
                                    </p:set>
                                    <p:animEffect transition="in" filter="wipe(left)">
                                      <p:cBhvr>
                                        <p:cTn id="33" dur="500"/>
                                        <p:tgtEl>
                                          <p:spTgt spid="15943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371" grpId="0" build="p"/>
      <p:bldP spid="159437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2"/>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49</a:t>
            </a:fld>
            <a:endParaRPr lang="zh-CN" altLang="en-US" sz="1400" b="0" dirty="0">
              <a:latin typeface="Arial" panose="020B0604020202020204" pitchFamily="34" charset="0"/>
              <a:ea typeface="宋体" panose="02010600030101010101" pitchFamily="2" charset="-122"/>
            </a:endParaRPr>
          </a:p>
        </p:txBody>
      </p:sp>
      <p:sp>
        <p:nvSpPr>
          <p:cNvPr id="1596418" name="Rectangle 2"/>
          <p:cNvSpPr>
            <a:spLocks noGrp="1" noChangeArrowheads="1"/>
          </p:cNvSpPr>
          <p:nvPr>
            <p:ph type="title"/>
          </p:nvPr>
        </p:nvSpPr>
        <p:spPr bwMode="auto">
          <a:xfrm>
            <a:off x="457200" y="836613"/>
            <a:ext cx="8229600" cy="581025"/>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0" cap="none" spc="0" normalizeH="0" baseline="0" noProof="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Big-Omega</a:t>
            </a:r>
          </a:p>
        </p:txBody>
      </p:sp>
      <p:grpSp>
        <p:nvGrpSpPr>
          <p:cNvPr id="2" name="Group 3"/>
          <p:cNvGrpSpPr/>
          <p:nvPr/>
        </p:nvGrpSpPr>
        <p:grpSpPr>
          <a:xfrm>
            <a:off x="1447800" y="1828800"/>
            <a:ext cx="6096000" cy="4419600"/>
            <a:chOff x="912" y="1152"/>
            <a:chExt cx="3840" cy="2784"/>
          </a:xfrm>
        </p:grpSpPr>
        <p:graphicFrame>
          <p:nvGraphicFramePr>
            <p:cNvPr id="52228" name="Object 4"/>
            <p:cNvGraphicFramePr>
              <a:graphicFrameLocks noChangeAspect="1"/>
            </p:cNvGraphicFramePr>
            <p:nvPr/>
          </p:nvGraphicFramePr>
          <p:xfrm>
            <a:off x="912" y="1152"/>
            <a:ext cx="3840" cy="2562"/>
          </p:xfrm>
          <a:graphic>
            <a:graphicData uri="http://schemas.openxmlformats.org/presentationml/2006/ole">
              <mc:AlternateContent xmlns:mc="http://schemas.openxmlformats.org/markup-compatibility/2006">
                <mc:Choice xmlns:v="urn:schemas-microsoft-com:vml" Requires="v">
                  <p:oleObj spid="_x0000_s12296" r:id="rId4" imgW="7236460" imgH="4831715" progId="MSGraph.Chart.8">
                    <p:embed/>
                  </p:oleObj>
                </mc:Choice>
                <mc:Fallback>
                  <p:oleObj r:id="rId4" imgW="7236460" imgH="4831715" progId="MSGraph.Chart.8">
                    <p:embed/>
                    <p:pic>
                      <p:nvPicPr>
                        <p:cNvPr id="0" name="图片 3084"/>
                        <p:cNvPicPr/>
                        <p:nvPr/>
                      </p:nvPicPr>
                      <p:blipFill>
                        <a:blip r:embed="rId5"/>
                        <a:stretch>
                          <a:fillRect/>
                        </a:stretch>
                      </p:blipFill>
                      <p:spPr>
                        <a:xfrm>
                          <a:off x="912" y="1152"/>
                          <a:ext cx="3840" cy="2562"/>
                        </a:xfrm>
                        <a:prstGeom prst="rect">
                          <a:avLst/>
                        </a:prstGeom>
                        <a:noFill/>
                        <a:ln w="38100">
                          <a:noFill/>
                          <a:miter/>
                        </a:ln>
                      </p:spPr>
                    </p:pic>
                  </p:oleObj>
                </mc:Fallback>
              </mc:AlternateContent>
            </a:graphicData>
          </a:graphic>
        </p:graphicFrame>
        <p:sp>
          <p:nvSpPr>
            <p:cNvPr id="52229" name="Text Box 5"/>
            <p:cNvSpPr txBox="1"/>
            <p:nvPr/>
          </p:nvSpPr>
          <p:spPr>
            <a:xfrm>
              <a:off x="4134" y="2640"/>
              <a:ext cx="376" cy="288"/>
            </a:xfrm>
            <a:prstGeom prst="rect">
              <a:avLst/>
            </a:prstGeom>
            <a:noFill/>
            <a:ln w="12700">
              <a:noFill/>
            </a:ln>
          </p:spPr>
          <p:txBody>
            <a:bodyPr lIns="0" rIns="0" anchor="t" anchorCtr="0">
              <a:spAutoFit/>
            </a:bodyPr>
            <a:lstStyle/>
            <a:p>
              <a:pPr eaLnBrk="0" hangingPunct="0">
                <a:buFontTx/>
                <a:buNone/>
              </a:pPr>
              <a:r>
                <a:rPr lang="en-US" altLang="zh-CN" b="0" i="1" dirty="0">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a:t>
              </a:r>
            </a:p>
          </p:txBody>
        </p:sp>
        <p:sp>
          <p:nvSpPr>
            <p:cNvPr id="52230" name="Text Box 6"/>
            <p:cNvSpPr txBox="1"/>
            <p:nvPr/>
          </p:nvSpPr>
          <p:spPr>
            <a:xfrm>
              <a:off x="4150" y="1680"/>
              <a:ext cx="506" cy="288"/>
            </a:xfrm>
            <a:prstGeom prst="rect">
              <a:avLst/>
            </a:prstGeom>
            <a:noFill/>
            <a:ln w="12700">
              <a:noFill/>
            </a:ln>
          </p:spPr>
          <p:txBody>
            <a:bodyPr lIns="0" rIns="0" anchor="t" anchorCtr="0">
              <a:spAutoFit/>
            </a:bodyPr>
            <a:lstStyle/>
            <a:p>
              <a:pPr eaLnBrk="0" hangingPunct="0">
                <a:buFontTx/>
                <a:buNone/>
              </a:pPr>
              <a:r>
                <a:rPr lang="en-US" altLang="zh-CN" b="0" i="1" dirty="0">
                  <a:latin typeface="Times New Roman" panose="02020603050405020304" pitchFamily="18" charset="0"/>
                  <a:ea typeface="宋体" panose="02010600030101010101" pitchFamily="2" charset="-122"/>
                </a:rPr>
                <a:t>Cg</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a:t>
              </a:r>
            </a:p>
          </p:txBody>
        </p:sp>
        <p:sp>
          <p:nvSpPr>
            <p:cNvPr id="52231" name="Text Box 7"/>
            <p:cNvSpPr txBox="1"/>
            <p:nvPr/>
          </p:nvSpPr>
          <p:spPr>
            <a:xfrm>
              <a:off x="4128" y="1248"/>
              <a:ext cx="604" cy="288"/>
            </a:xfrm>
            <a:prstGeom prst="rect">
              <a:avLst/>
            </a:prstGeom>
            <a:noFill/>
            <a:ln w="12700">
              <a:noFill/>
            </a:ln>
          </p:spPr>
          <p:txBody>
            <a:bodyPr lIns="0" rIns="0" anchor="t" anchorCtr="0">
              <a:spAutoFit/>
            </a:bodyPr>
            <a:lstStyle/>
            <a:p>
              <a:pPr eaLnBrk="0" hangingPunct="0">
                <a:buFontTx/>
                <a:buNone/>
              </a:pPr>
              <a:r>
                <a:rPr lang="en-US" altLang="zh-CN" b="0" i="1" dirty="0">
                  <a:latin typeface="Times New Roman" panose="02020603050405020304" pitchFamily="18" charset="0"/>
                  <a:ea typeface="宋体" panose="02010600030101010101" pitchFamily="2" charset="-122"/>
                </a:rPr>
                <a:t>f</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a:t>
              </a:r>
            </a:p>
          </p:txBody>
        </p:sp>
        <p:sp>
          <p:nvSpPr>
            <p:cNvPr id="52232" name="Text Box 8"/>
            <p:cNvSpPr txBox="1"/>
            <p:nvPr/>
          </p:nvSpPr>
          <p:spPr>
            <a:xfrm>
              <a:off x="4184" y="3598"/>
              <a:ext cx="376" cy="288"/>
            </a:xfrm>
            <a:prstGeom prst="rect">
              <a:avLst/>
            </a:prstGeom>
            <a:noFill/>
            <a:ln w="12700">
              <a:noFill/>
            </a:ln>
          </p:spPr>
          <p:txBody>
            <a:bodyPr lIns="0" rIns="0" anchor="t" anchorCtr="0">
              <a:spAutoFit/>
            </a:bodyPr>
            <a:lstStyle/>
            <a:p>
              <a:pPr eaLnBrk="0" hangingPunct="0">
                <a:buFontTx/>
                <a:buNone/>
              </a:pPr>
              <a:r>
                <a:rPr lang="en-US" altLang="zh-CN" b="0" i="1" dirty="0">
                  <a:solidFill>
                    <a:schemeClr val="tx2"/>
                  </a:solidFill>
                  <a:latin typeface="Times New Roman" panose="02020603050405020304" pitchFamily="18" charset="0"/>
                  <a:ea typeface="宋体" panose="02010600030101010101" pitchFamily="2" charset="-122"/>
                </a:rPr>
                <a:t>x</a:t>
              </a:r>
              <a:endParaRPr lang="en-US" altLang="zh-CN" b="0" dirty="0">
                <a:solidFill>
                  <a:schemeClr val="tx2"/>
                </a:solidFill>
                <a:latin typeface="Times New Roman" panose="02020603050405020304" pitchFamily="18" charset="0"/>
                <a:ea typeface="宋体" panose="02010600030101010101" pitchFamily="2" charset="-122"/>
              </a:endParaRPr>
            </a:p>
          </p:txBody>
        </p:sp>
        <p:sp>
          <p:nvSpPr>
            <p:cNvPr id="52233" name="Line 9"/>
            <p:cNvSpPr/>
            <p:nvPr/>
          </p:nvSpPr>
          <p:spPr>
            <a:xfrm>
              <a:off x="4320" y="3755"/>
              <a:ext cx="329" cy="0"/>
            </a:xfrm>
            <a:prstGeom prst="line">
              <a:avLst/>
            </a:prstGeom>
            <a:ln w="12700" cap="flat" cmpd="sng">
              <a:solidFill>
                <a:schemeClr val="tx2"/>
              </a:solidFill>
              <a:prstDash val="solid"/>
              <a:round/>
              <a:headEnd type="none" w="med" len="med"/>
              <a:tailEnd type="triangle" w="med" len="med"/>
            </a:ln>
          </p:spPr>
        </p:sp>
        <p:sp>
          <p:nvSpPr>
            <p:cNvPr id="52234" name="Line 10"/>
            <p:cNvSpPr/>
            <p:nvPr/>
          </p:nvSpPr>
          <p:spPr>
            <a:xfrm>
              <a:off x="2256" y="3085"/>
              <a:ext cx="0" cy="563"/>
            </a:xfrm>
            <a:prstGeom prst="line">
              <a:avLst/>
            </a:prstGeom>
            <a:ln w="25400" cap="rnd" cmpd="sng">
              <a:solidFill>
                <a:schemeClr val="tx1"/>
              </a:solidFill>
              <a:prstDash val="sysDot"/>
              <a:round/>
              <a:headEnd type="none" w="med" len="med"/>
              <a:tailEnd type="none" w="med" len="med"/>
            </a:ln>
          </p:spPr>
        </p:sp>
        <p:sp>
          <p:nvSpPr>
            <p:cNvPr id="52235" name="Text Box 11"/>
            <p:cNvSpPr txBox="1"/>
            <p:nvPr/>
          </p:nvSpPr>
          <p:spPr>
            <a:xfrm>
              <a:off x="2216" y="3648"/>
              <a:ext cx="376" cy="288"/>
            </a:xfrm>
            <a:prstGeom prst="rect">
              <a:avLst/>
            </a:prstGeom>
            <a:noFill/>
            <a:ln w="12700">
              <a:noFill/>
            </a:ln>
          </p:spPr>
          <p:txBody>
            <a:bodyPr lIns="0" rIns="0" anchor="t" anchorCtr="0">
              <a:spAutoFit/>
            </a:bodyPr>
            <a:lstStyle/>
            <a:p>
              <a:pPr eaLnBrk="0" hangingPunct="0">
                <a:buFontTx/>
                <a:buNone/>
              </a:pPr>
              <a:r>
                <a:rPr lang="en-US" altLang="zh-CN" b="0" i="1" dirty="0">
                  <a:solidFill>
                    <a:schemeClr val="tx2"/>
                  </a:solidFill>
                  <a:latin typeface="Times New Roman" panose="02020603050405020304" pitchFamily="18" charset="0"/>
                  <a:ea typeface="宋体" panose="02010600030101010101" pitchFamily="2" charset="-122"/>
                </a:rPr>
                <a:t>k</a:t>
              </a:r>
              <a:endParaRPr lang="en-US" altLang="zh-CN" b="0" dirty="0">
                <a:solidFill>
                  <a:schemeClr val="tx2"/>
                </a:solidFill>
                <a:latin typeface="Times New Roman" panose="02020603050405020304" pitchFamily="18" charset="0"/>
                <a:ea typeface="宋体" panose="02010600030101010101" pitchFamily="2" charset="-122"/>
              </a:endParaRPr>
            </a:p>
          </p:txBody>
        </p:sp>
      </p:grpSp>
      <p:sp>
        <p:nvSpPr>
          <p:cNvPr id="52236" name="Text Box 13"/>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5</a:t>
            </a:fld>
            <a:endParaRPr lang="zh-CN" altLang="en-US" sz="1400" b="0" dirty="0">
              <a:latin typeface="Arial" panose="020B0604020202020204" pitchFamily="34" charset="0"/>
              <a:ea typeface="宋体" panose="02010600030101010101" pitchFamily="2" charset="-122"/>
            </a:endParaRPr>
          </a:p>
        </p:txBody>
      </p:sp>
      <p:sp>
        <p:nvSpPr>
          <p:cNvPr id="1543171" name="Text Box 3"/>
          <p:cNvSpPr txBox="1">
            <a:spLocks noChangeArrowheads="1"/>
          </p:cNvSpPr>
          <p:nvPr/>
        </p:nvSpPr>
        <p:spPr bwMode="auto">
          <a:xfrm>
            <a:off x="542925" y="836613"/>
            <a:ext cx="3952875" cy="457200"/>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dirty="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1. Introduction</a:t>
            </a:r>
            <a:r>
              <a:rPr kumimoji="1" lang="en-US" altLang="zh-CN" kern="1200" cap="none" spc="0" normalizeH="0" baseline="0" noProof="0" dirty="0">
                <a:solidFill>
                  <a:srgbClr val="0000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1543172" name="Text Box 4"/>
          <p:cNvSpPr txBox="1"/>
          <p:nvPr/>
        </p:nvSpPr>
        <p:spPr>
          <a:xfrm>
            <a:off x="762000" y="1614488"/>
            <a:ext cx="7848600" cy="2603500"/>
          </a:xfrm>
          <a:prstGeom prst="rect">
            <a:avLst/>
          </a:prstGeom>
          <a:noFill/>
          <a:ln w="9525">
            <a:noFill/>
          </a:ln>
        </p:spPr>
        <p:txBody>
          <a:bodyPr anchor="t" anchorCtr="0">
            <a:spAutoFit/>
          </a:bodyPr>
          <a:lstStyle/>
          <a:p>
            <a:pPr marL="457200" indent="-457200">
              <a:spcBef>
                <a:spcPct val="4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To solve a given problem:</a:t>
            </a:r>
          </a:p>
          <a:p>
            <a:pPr marL="457200" indent="-457200">
              <a:spcBef>
                <a:spcPct val="40000"/>
              </a:spcBef>
              <a:buFont typeface="Wingdings" panose="05000000000000000000" pitchFamily="2" charset="2"/>
              <a:buAutoNum type="arabicParenBoth"/>
            </a:pPr>
            <a:r>
              <a:rPr lang="en-US" altLang="zh-CN" dirty="0">
                <a:latin typeface="Times New Roman" panose="02020603050405020304" pitchFamily="18" charset="0"/>
                <a:ea typeface="宋体" panose="02010600030101010101" pitchFamily="2" charset="-122"/>
                <a:sym typeface="Symbol" panose="05050102010706020507" pitchFamily="18" charset="2"/>
              </a:rPr>
              <a:t>Setting up the appropriate mathematical model.</a:t>
            </a:r>
          </a:p>
          <a:p>
            <a:pPr marL="457200" indent="-457200">
              <a:spcBef>
                <a:spcPct val="40000"/>
              </a:spcBef>
              <a:buFont typeface="Wingdings" panose="05000000000000000000" pitchFamily="2" charset="2"/>
              <a:buAutoNum type="arabicParenBoth"/>
            </a:pPr>
            <a:r>
              <a:rPr lang="en-US" altLang="zh-CN" dirty="0">
                <a:latin typeface="Times New Roman" panose="02020603050405020304" pitchFamily="18" charset="0"/>
                <a:ea typeface="宋体" panose="02010600030101010101" pitchFamily="2" charset="-122"/>
                <a:sym typeface="Symbol" panose="05050102010706020507" pitchFamily="18" charset="2"/>
              </a:rPr>
              <a:t> Developing an algorithm.</a:t>
            </a:r>
          </a:p>
          <a:p>
            <a:pPr marL="457200" indent="-457200">
              <a:spcBef>
                <a:spcPct val="10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An </a:t>
            </a:r>
            <a:r>
              <a:rPr lang="en-US" altLang="zh-CN" i="1" dirty="0">
                <a:solidFill>
                  <a:srgbClr val="33CC33"/>
                </a:solidFill>
                <a:latin typeface="Times New Roman" panose="02020603050405020304" pitchFamily="18" charset="0"/>
                <a:ea typeface="宋体" panose="02010600030101010101" pitchFamily="2" charset="-122"/>
                <a:sym typeface="Symbol" panose="05050102010706020507" pitchFamily="18" charset="2"/>
              </a:rPr>
              <a:t>algorithm</a:t>
            </a:r>
            <a:r>
              <a:rPr lang="en-US" altLang="zh-CN" dirty="0">
                <a:solidFill>
                  <a:srgbClr val="33CC33"/>
                </a:solidFill>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is a </a:t>
            </a:r>
            <a:r>
              <a:rPr lang="en-US" altLang="zh-CN" dirty="0">
                <a:solidFill>
                  <a:srgbClr val="FF0000"/>
                </a:solidFill>
                <a:latin typeface="Times New Roman" panose="02020603050405020304" pitchFamily="18" charset="0"/>
                <a:ea typeface="宋体" panose="02010600030101010101" pitchFamily="2" charset="-122"/>
                <a:sym typeface="Symbol" panose="05050102010706020507" pitchFamily="18" charset="2"/>
              </a:rPr>
              <a:t>finite</a:t>
            </a:r>
            <a:r>
              <a:rPr lang="en-US" altLang="zh-CN" dirty="0">
                <a:latin typeface="Times New Roman" panose="02020603050405020304" pitchFamily="18" charset="0"/>
                <a:ea typeface="宋体" panose="02010600030101010101" pitchFamily="2" charset="-122"/>
                <a:sym typeface="Symbol" panose="05050102010706020507" pitchFamily="18" charset="2"/>
              </a:rPr>
              <a:t> set of precise instructions for performing a computation or for solving a problem.</a:t>
            </a:r>
            <a:r>
              <a:rPr lang="en-US" altLang="zh-CN" dirty="0">
                <a:latin typeface="CMR12"/>
                <a:ea typeface="宋体" panose="02010600030101010101" pitchFamily="2" charset="-122"/>
                <a:sym typeface="Symbol" panose="05050102010706020507" pitchFamily="18" charset="2"/>
              </a:rPr>
              <a:t> </a:t>
            </a:r>
          </a:p>
        </p:txBody>
      </p:sp>
      <p:sp>
        <p:nvSpPr>
          <p:cNvPr id="1543173" name="Line 5"/>
          <p:cNvSpPr/>
          <p:nvPr/>
        </p:nvSpPr>
        <p:spPr>
          <a:xfrm>
            <a:off x="609600" y="1289050"/>
            <a:ext cx="2112963" cy="4763"/>
          </a:xfrm>
          <a:prstGeom prst="line">
            <a:avLst/>
          </a:prstGeom>
          <a:ln w="38100" cap="flat" cmpd="sng">
            <a:solidFill>
              <a:srgbClr val="FF9900"/>
            </a:solidFill>
            <a:prstDash val="solid"/>
            <a:round/>
            <a:headEnd type="none" w="med" len="med"/>
            <a:tailEnd type="none" w="med" len="med"/>
          </a:ln>
        </p:spPr>
      </p:sp>
      <p:sp>
        <p:nvSpPr>
          <p:cNvPr id="11269" name="Text Box 6"/>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sym typeface="Webdings" panose="05030102010509060703" pitchFamily="18" charset="2"/>
              </a:rPr>
              <a:t>3.1 </a:t>
            </a:r>
            <a:r>
              <a:rPr lang="en-US" altLang="zh-CN" sz="1800" b="0" dirty="0">
                <a:latin typeface="Times New Roman" panose="02020603050405020304" pitchFamily="18" charset="0"/>
                <a:ea typeface="宋体" panose="02010600030101010101" pitchFamily="2" charset="-122"/>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43171"/>
                                        </p:tgtEl>
                                        <p:attrNameLst>
                                          <p:attrName>style.visibility</p:attrName>
                                        </p:attrNameLst>
                                      </p:cBhvr>
                                      <p:to>
                                        <p:strVal val="visible"/>
                                      </p:to>
                                    </p:set>
                                    <p:animEffect transition="in" filter="strips(downRight)">
                                      <p:cBhvr>
                                        <p:cTn id="7" dur="500"/>
                                        <p:tgtEl>
                                          <p:spTgt spid="1543171"/>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43173"/>
                                        </p:tgtEl>
                                        <p:attrNameLst>
                                          <p:attrName>style.visibility</p:attrName>
                                        </p:attrNameLst>
                                      </p:cBhvr>
                                      <p:to>
                                        <p:strVal val="visible"/>
                                      </p:to>
                                    </p:set>
                                    <p:animEffect transition="in" filter="wipe(left)">
                                      <p:cBhvr>
                                        <p:cTn id="11" dur="500"/>
                                        <p:tgtEl>
                                          <p:spTgt spid="1543173"/>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543172"/>
                                        </p:tgtEl>
                                        <p:attrNameLst>
                                          <p:attrName>style.visibility</p:attrName>
                                        </p:attrNameLst>
                                      </p:cBhvr>
                                      <p:to>
                                        <p:strVal val="visible"/>
                                      </p:to>
                                    </p:set>
                                    <p:animEffect transition="in" filter="strips(downRight)">
                                      <p:cBhvr>
                                        <p:cTn id="16" dur="500"/>
                                        <p:tgtEl>
                                          <p:spTgt spid="1543172"/>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71" grpId="0"/>
      <p:bldP spid="154317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50</a:t>
            </a:fld>
            <a:endParaRPr lang="zh-CN" altLang="en-US" sz="1400" b="0" dirty="0">
              <a:latin typeface="Arial" panose="020B0604020202020204" pitchFamily="34" charset="0"/>
              <a:ea typeface="宋体" panose="02010600030101010101" pitchFamily="2" charset="-122"/>
            </a:endParaRPr>
          </a:p>
        </p:txBody>
      </p:sp>
      <p:sp>
        <p:nvSpPr>
          <p:cNvPr id="54274" name="Rectangle 2"/>
          <p:cNvSpPr/>
          <p:nvPr/>
        </p:nvSpPr>
        <p:spPr>
          <a:xfrm>
            <a:off x="539750" y="836613"/>
            <a:ext cx="7772400" cy="64611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dirty="0">
                <a:solidFill>
                  <a:srgbClr val="000000"/>
                </a:solidFill>
                <a:latin typeface="Times New Roman" panose="02020603050405020304" pitchFamily="18" charset="0"/>
                <a:ea typeface="宋体" panose="02010600030101010101" pitchFamily="2" charset="-122"/>
              </a:rPr>
              <a:t>〖Example 6〗</a:t>
            </a:r>
            <a:r>
              <a:rPr lang="en-US" altLang="zh-CN" sz="1800" b="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Show that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 8</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 + 5</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+ 7  is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a:t>
            </a:r>
          </a:p>
        </p:txBody>
      </p:sp>
      <p:sp>
        <p:nvSpPr>
          <p:cNvPr id="1598467" name="Rectangle 3"/>
          <p:cNvSpPr/>
          <p:nvPr/>
        </p:nvSpPr>
        <p:spPr>
          <a:xfrm>
            <a:off x="1403350" y="2205038"/>
            <a:ext cx="3965575" cy="64611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 8</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 + 5</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+ 7</a:t>
            </a:r>
          </a:p>
        </p:txBody>
      </p:sp>
      <p:grpSp>
        <p:nvGrpSpPr>
          <p:cNvPr id="2" name="Group 4"/>
          <p:cNvGrpSpPr/>
          <p:nvPr/>
        </p:nvGrpSpPr>
        <p:grpSpPr>
          <a:xfrm>
            <a:off x="1581150" y="2843213"/>
            <a:ext cx="6375400" cy="654050"/>
            <a:chOff x="698" y="2029"/>
            <a:chExt cx="4016" cy="412"/>
          </a:xfrm>
        </p:grpSpPr>
        <p:sp>
          <p:nvSpPr>
            <p:cNvPr id="54277" name="Rectangle 5"/>
            <p:cNvSpPr/>
            <p:nvPr/>
          </p:nvSpPr>
          <p:spPr>
            <a:xfrm>
              <a:off x="698" y="2034"/>
              <a:ext cx="2016"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8</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3</a:t>
              </a:r>
              <a:endParaRPr lang="en-US" altLang="zh-CN" dirty="0">
                <a:latin typeface="Times New Roman" panose="02020603050405020304" pitchFamily="18" charset="0"/>
                <a:ea typeface="宋体" panose="02010600030101010101" pitchFamily="2" charset="-122"/>
              </a:endParaRPr>
            </a:p>
          </p:txBody>
        </p:sp>
        <p:sp>
          <p:nvSpPr>
            <p:cNvPr id="54278" name="Rectangle 6"/>
            <p:cNvSpPr/>
            <p:nvPr/>
          </p:nvSpPr>
          <p:spPr>
            <a:xfrm>
              <a:off x="3229" y="2029"/>
              <a:ext cx="1485"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dirty="0">
                  <a:latin typeface="Times New Roman" panose="02020603050405020304" pitchFamily="18" charset="0"/>
                  <a:ea typeface="宋体" panose="02010600030101010101" pitchFamily="2" charset="-122"/>
                </a:rPr>
                <a:t>For all </a:t>
              </a:r>
              <a:r>
                <a:rPr lang="en-US" altLang="zh-CN" i="1" dirty="0">
                  <a:latin typeface="Times New Roman" panose="02020603050405020304" pitchFamily="18" charset="0"/>
                  <a:ea typeface="宋体" panose="02010600030101010101" pitchFamily="2" charset="-12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&gt;</a:t>
              </a:r>
              <a:r>
                <a:rPr lang="en-US" altLang="zh-CN"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a:t>
              </a:r>
            </a:p>
          </p:txBody>
        </p:sp>
      </p:grpSp>
      <p:sp>
        <p:nvSpPr>
          <p:cNvPr id="1598471" name="Rectangle 7"/>
          <p:cNvSpPr/>
          <p:nvPr/>
        </p:nvSpPr>
        <p:spPr>
          <a:xfrm>
            <a:off x="2100263" y="3506788"/>
            <a:ext cx="1168400" cy="64611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Cx</a:t>
            </a:r>
            <a:r>
              <a:rPr lang="en-US" altLang="zh-CN" baseline="30000" dirty="0">
                <a:latin typeface="Times New Roman" panose="02020603050405020304" pitchFamily="18" charset="0"/>
                <a:ea typeface="宋体" panose="02010600030101010101" pitchFamily="2" charset="-122"/>
              </a:rPr>
              <a:t>3</a:t>
            </a:r>
          </a:p>
        </p:txBody>
      </p:sp>
      <p:sp>
        <p:nvSpPr>
          <p:cNvPr id="1598472" name="Rectangle 8"/>
          <p:cNvSpPr/>
          <p:nvPr/>
        </p:nvSpPr>
        <p:spPr>
          <a:xfrm>
            <a:off x="1546225" y="4183063"/>
            <a:ext cx="6986588" cy="64611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dirty="0">
                <a:latin typeface="Times New Roman" panose="02020603050405020304" pitchFamily="18" charset="0"/>
                <a:ea typeface="宋体" panose="02010600030101010101" pitchFamily="2" charset="-122"/>
              </a:rPr>
              <a:t>We have:     </a:t>
            </a:r>
            <a:r>
              <a:rPr lang="en-US" altLang="zh-CN" i="1" dirty="0">
                <a:latin typeface="Times New Roman" panose="02020603050405020304" pitchFamily="18" charset="0"/>
                <a:ea typeface="宋体" panose="02010600030101010101" pitchFamily="2" charset="-122"/>
              </a:rPr>
              <a:t>C</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 8,    </a:t>
            </a:r>
            <a:r>
              <a:rPr lang="en-US" altLang="zh-CN" i="1" dirty="0">
                <a:latin typeface="Times New Roman" panose="02020603050405020304"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 1,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3</a:t>
            </a:r>
          </a:p>
        </p:txBody>
      </p:sp>
      <p:sp>
        <p:nvSpPr>
          <p:cNvPr id="1598473" name="Rectangle 9"/>
          <p:cNvSpPr/>
          <p:nvPr/>
        </p:nvSpPr>
        <p:spPr>
          <a:xfrm>
            <a:off x="1560513" y="4826000"/>
            <a:ext cx="2387600"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a:t>
            </a:r>
          </a:p>
        </p:txBody>
      </p:sp>
      <p:sp>
        <p:nvSpPr>
          <p:cNvPr id="1598474" name="Rectangle 10"/>
          <p:cNvSpPr/>
          <p:nvPr/>
        </p:nvSpPr>
        <p:spPr>
          <a:xfrm>
            <a:off x="3190875" y="3511550"/>
            <a:ext cx="1604963"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Cg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endParaRPr lang="en-US" altLang="zh-CN" baseline="30000" dirty="0">
              <a:latin typeface="Times New Roman" panose="02020603050405020304" pitchFamily="18" charset="0"/>
              <a:ea typeface="宋体" panose="02010600030101010101" pitchFamily="2" charset="-122"/>
            </a:endParaRPr>
          </a:p>
        </p:txBody>
      </p:sp>
      <p:sp>
        <p:nvSpPr>
          <p:cNvPr id="54283" name="Rectangle 11"/>
          <p:cNvSpPr/>
          <p:nvPr/>
        </p:nvSpPr>
        <p:spPr>
          <a:xfrm>
            <a:off x="755650" y="1557338"/>
            <a:ext cx="7772400" cy="64611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i="1" dirty="0">
                <a:solidFill>
                  <a:srgbClr val="6666FF"/>
                </a:solidFill>
                <a:latin typeface="Times New Roman" panose="02020603050405020304" pitchFamily="18" charset="0"/>
                <a:ea typeface="宋体" panose="02010600030101010101" pitchFamily="2" charset="-122"/>
              </a:rPr>
              <a:t>Solution</a:t>
            </a:r>
            <a:r>
              <a:rPr lang="en-US" altLang="zh-CN" dirty="0">
                <a:solidFill>
                  <a:srgbClr val="6666FF"/>
                </a:solidFill>
                <a:latin typeface="Times New Roman" panose="02020603050405020304" pitchFamily="18" charset="0"/>
                <a:ea typeface="宋体" panose="02010600030101010101" pitchFamily="2" charset="-122"/>
              </a:rPr>
              <a:t>:</a:t>
            </a:r>
          </a:p>
        </p:txBody>
      </p:sp>
      <p:sp>
        <p:nvSpPr>
          <p:cNvPr id="54284" name="Text Box 13"/>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8467"/>
                                        </p:tgtEl>
                                        <p:attrNameLst>
                                          <p:attrName>style.visibility</p:attrName>
                                        </p:attrNameLst>
                                      </p:cBhvr>
                                      <p:to>
                                        <p:strVal val="visible"/>
                                      </p:to>
                                    </p:set>
                                    <p:animEffect transition="in" filter="wipe(left)">
                                      <p:cBhvr>
                                        <p:cTn id="7" dur="500"/>
                                        <p:tgtEl>
                                          <p:spTgt spid="15984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8471"/>
                                        </p:tgtEl>
                                        <p:attrNameLst>
                                          <p:attrName>style.visibility</p:attrName>
                                        </p:attrNameLst>
                                      </p:cBhvr>
                                      <p:to>
                                        <p:strVal val="visible"/>
                                      </p:to>
                                    </p:set>
                                    <p:animEffect transition="in" filter="wipe(left)">
                                      <p:cBhvr>
                                        <p:cTn id="17" dur="500"/>
                                        <p:tgtEl>
                                          <p:spTgt spid="15984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8474"/>
                                        </p:tgtEl>
                                        <p:attrNameLst>
                                          <p:attrName>style.visibility</p:attrName>
                                        </p:attrNameLst>
                                      </p:cBhvr>
                                      <p:to>
                                        <p:strVal val="visible"/>
                                      </p:to>
                                    </p:set>
                                    <p:animEffect transition="in" filter="wipe(left)">
                                      <p:cBhvr>
                                        <p:cTn id="22" dur="500"/>
                                        <p:tgtEl>
                                          <p:spTgt spid="15984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98472"/>
                                        </p:tgtEl>
                                        <p:attrNameLst>
                                          <p:attrName>style.visibility</p:attrName>
                                        </p:attrNameLst>
                                      </p:cBhvr>
                                      <p:to>
                                        <p:strVal val="visible"/>
                                      </p:to>
                                    </p:set>
                                    <p:animEffect transition="in" filter="wipe(left)">
                                      <p:cBhvr>
                                        <p:cTn id="27" dur="500"/>
                                        <p:tgtEl>
                                          <p:spTgt spid="15984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98473"/>
                                        </p:tgtEl>
                                        <p:attrNameLst>
                                          <p:attrName>style.visibility</p:attrName>
                                        </p:attrNameLst>
                                      </p:cBhvr>
                                      <p:to>
                                        <p:strVal val="visible"/>
                                      </p:to>
                                    </p:set>
                                    <p:animEffect transition="in" filter="wipe(left)">
                                      <p:cBhvr>
                                        <p:cTn id="32" dur="500"/>
                                        <p:tgtEl>
                                          <p:spTgt spid="1598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467" grpId="0"/>
      <p:bldP spid="1598471" grpId="0"/>
      <p:bldP spid="1598472" grpId="0"/>
      <p:bldP spid="1598473" grpId="0"/>
      <p:bldP spid="159847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51</a:t>
            </a:fld>
            <a:endParaRPr lang="zh-CN" altLang="en-US" sz="1400" b="0" dirty="0">
              <a:latin typeface="Arial" panose="020B0604020202020204" pitchFamily="34" charset="0"/>
              <a:ea typeface="宋体" panose="02010600030101010101" pitchFamily="2" charset="-122"/>
            </a:endParaRPr>
          </a:p>
        </p:txBody>
      </p:sp>
      <p:sp>
        <p:nvSpPr>
          <p:cNvPr id="1600514" name="Rectangle 2"/>
          <p:cNvSpPr>
            <a:spLocks noGrp="1" noChangeArrowheads="1"/>
          </p:cNvSpPr>
          <p:nvPr>
            <p:ph type="title"/>
          </p:nvPr>
        </p:nvSpPr>
        <p:spPr bwMode="auto">
          <a:xfrm>
            <a:off x="395288" y="760413"/>
            <a:ext cx="8229600" cy="652463"/>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0" cap="none" spc="0" normalizeH="0" baseline="0" noProof="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Big-Theta</a:t>
            </a:r>
          </a:p>
        </p:txBody>
      </p:sp>
      <p:sp>
        <p:nvSpPr>
          <p:cNvPr id="1600515" name="Rectangle 3"/>
          <p:cNvSpPr/>
          <p:nvPr/>
        </p:nvSpPr>
        <p:spPr>
          <a:xfrm>
            <a:off x="611188" y="1628775"/>
            <a:ext cx="8001000" cy="3689350"/>
          </a:xfrm>
          <a:prstGeom prst="rect">
            <a:avLst/>
          </a:prstGeom>
          <a:noFill/>
          <a:ln w="12700">
            <a:noFill/>
          </a:ln>
        </p:spPr>
        <p:txBody>
          <a:bodyPr lIns="90488" tIns="44450" rIns="90488" bIns="44450" anchor="t" anchorCtr="0"/>
          <a:lstStyle/>
          <a:p>
            <a:pPr marL="342900" indent="-342900" eaLnBrk="0" hangingPunct="0">
              <a:lnSpc>
                <a:spcPct val="130000"/>
              </a:lnSpc>
              <a:buClr>
                <a:schemeClr val="tx1"/>
              </a:buClr>
              <a:buFont typeface="Wingdings" panose="05000000000000000000" pitchFamily="2" charset="2"/>
              <a:buChar char="p"/>
            </a:pP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only provides </a:t>
            </a:r>
            <a:r>
              <a:rPr lang="en-US" altLang="zh-CN" dirty="0">
                <a:solidFill>
                  <a:srgbClr val="FF6600"/>
                </a:solidFill>
                <a:latin typeface="Times New Roman" panose="02020603050405020304" pitchFamily="18" charset="0"/>
                <a:ea typeface="宋体" panose="02010600030101010101" pitchFamily="2" charset="-122"/>
              </a:rPr>
              <a:t>an upper bound</a:t>
            </a:r>
            <a:r>
              <a:rPr lang="en-US" altLang="zh-CN" dirty="0">
                <a:latin typeface="Times New Roman" panose="02020603050405020304" pitchFamily="18" charset="0"/>
                <a:ea typeface="宋体" panose="02010600030101010101" pitchFamily="2" charset="-122"/>
              </a:rPr>
              <a:t> in terms of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for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p>
          <a:p>
            <a:pPr marL="342900" indent="-342900" eaLnBrk="0" hangingPunct="0">
              <a:lnSpc>
                <a:spcPct val="130000"/>
              </a:lnSpc>
              <a:buClr>
                <a:schemeClr val="tx1"/>
              </a:buClr>
              <a:buFont typeface="Wingdings" panose="05000000000000000000" pitchFamily="2" charset="2"/>
              <a:buChar char="p"/>
            </a:pP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only provides </a:t>
            </a:r>
            <a:r>
              <a:rPr lang="en-US" altLang="zh-CN" dirty="0">
                <a:solidFill>
                  <a:srgbClr val="FF6600"/>
                </a:solidFill>
                <a:latin typeface="Times New Roman" panose="02020603050405020304" pitchFamily="18" charset="0"/>
                <a:ea typeface="宋体" panose="02010600030101010101" pitchFamily="2" charset="-122"/>
              </a:rPr>
              <a:t>a lower bound</a:t>
            </a:r>
            <a:r>
              <a:rPr lang="en-US" altLang="zh-CN" dirty="0">
                <a:latin typeface="Times New Roman" panose="02020603050405020304" pitchFamily="18" charset="0"/>
                <a:ea typeface="宋体" panose="02010600030101010101" pitchFamily="2" charset="-122"/>
              </a:rPr>
              <a:t> in terms of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for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p>
          <a:p>
            <a:pPr marL="342900" indent="-342900" eaLnBrk="0" hangingPunct="0">
              <a:lnSpc>
                <a:spcPct val="130000"/>
              </a:lnSpc>
              <a:buClr>
                <a:schemeClr val="tx1"/>
              </a:buClr>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rPr>
              <a:t>Big-Theta provides both </a:t>
            </a:r>
            <a:r>
              <a:rPr lang="en-US" altLang="zh-CN" dirty="0">
                <a:solidFill>
                  <a:srgbClr val="FF6600"/>
                </a:solidFill>
                <a:latin typeface="Times New Roman" panose="02020603050405020304" pitchFamily="18" charset="0"/>
                <a:ea typeface="宋体" panose="02010600030101010101" pitchFamily="2" charset="-122"/>
              </a:rPr>
              <a:t>an upper bound and a lower bound</a:t>
            </a:r>
            <a:r>
              <a:rPr lang="en-US" altLang="zh-CN" dirty="0">
                <a:latin typeface="Times New Roman" panose="02020603050405020304" pitchFamily="18" charset="0"/>
                <a:ea typeface="宋体" panose="02010600030101010101" pitchFamily="2" charset="-122"/>
              </a:rPr>
              <a:t> for a function in terms of a reference function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p>
        </p:txBody>
      </p:sp>
      <p:sp>
        <p:nvSpPr>
          <p:cNvPr id="56324"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0515">
                                            <p:txEl>
                                              <p:pRg st="0" end="0"/>
                                            </p:txEl>
                                          </p:spTgt>
                                        </p:tgtEl>
                                        <p:attrNameLst>
                                          <p:attrName>style.visibility</p:attrName>
                                        </p:attrNameLst>
                                      </p:cBhvr>
                                      <p:to>
                                        <p:strVal val="visible"/>
                                      </p:to>
                                    </p:set>
                                    <p:anim calcmode="lin" valueType="num">
                                      <p:cBhvr additive="base">
                                        <p:cTn id="7" dur="500" fill="hold"/>
                                        <p:tgtEl>
                                          <p:spTgt spid="1600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0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0515">
                                            <p:txEl>
                                              <p:pRg st="1" end="1"/>
                                            </p:txEl>
                                          </p:spTgt>
                                        </p:tgtEl>
                                        <p:attrNameLst>
                                          <p:attrName>style.visibility</p:attrName>
                                        </p:attrNameLst>
                                      </p:cBhvr>
                                      <p:to>
                                        <p:strVal val="visible"/>
                                      </p:to>
                                    </p:set>
                                    <p:anim calcmode="lin" valueType="num">
                                      <p:cBhvr additive="base">
                                        <p:cTn id="13" dur="500" fill="hold"/>
                                        <p:tgtEl>
                                          <p:spTgt spid="1600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0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0515">
                                            <p:txEl>
                                              <p:pRg st="2" end="2"/>
                                            </p:txEl>
                                          </p:spTgt>
                                        </p:tgtEl>
                                        <p:attrNameLst>
                                          <p:attrName>style.visibility</p:attrName>
                                        </p:attrNameLst>
                                      </p:cBhvr>
                                      <p:to>
                                        <p:strVal val="visible"/>
                                      </p:to>
                                    </p:set>
                                    <p:anim calcmode="lin" valueType="num">
                                      <p:cBhvr additive="base">
                                        <p:cTn id="19" dur="500" fill="hold"/>
                                        <p:tgtEl>
                                          <p:spTgt spid="1600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05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1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2"/>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52</a:t>
            </a:fld>
            <a:endParaRPr lang="zh-CN" altLang="en-US" sz="1400" b="0" dirty="0">
              <a:latin typeface="Arial" panose="020B0604020202020204" pitchFamily="34" charset="0"/>
              <a:ea typeface="宋体" panose="02010600030101010101" pitchFamily="2" charset="-122"/>
            </a:endParaRPr>
          </a:p>
        </p:txBody>
      </p:sp>
      <p:sp>
        <p:nvSpPr>
          <p:cNvPr id="1602562" name="Rectangle 2"/>
          <p:cNvSpPr>
            <a:spLocks noGrp="1" noChangeArrowheads="1"/>
          </p:cNvSpPr>
          <p:nvPr>
            <p:ph type="title"/>
          </p:nvPr>
        </p:nvSpPr>
        <p:spPr bwMode="auto">
          <a:xfrm>
            <a:off x="468313" y="687388"/>
            <a:ext cx="8229600" cy="796925"/>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0" cap="none" spc="0" normalizeH="0" baseline="0" noProof="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Big-Theta</a:t>
            </a:r>
          </a:p>
        </p:txBody>
      </p:sp>
      <p:sp>
        <p:nvSpPr>
          <p:cNvPr id="1602563" name="Rectangle 3"/>
          <p:cNvSpPr/>
          <p:nvPr/>
        </p:nvSpPr>
        <p:spPr>
          <a:xfrm>
            <a:off x="539750" y="1341438"/>
            <a:ext cx="7993063" cy="5111750"/>
          </a:xfrm>
          <a:prstGeom prst="rect">
            <a:avLst/>
          </a:prstGeom>
          <a:noFill/>
          <a:ln w="12700">
            <a:noFill/>
          </a:ln>
        </p:spPr>
        <p:txBody>
          <a:bodyPr lIns="90488" tIns="44450" rIns="90488" bIns="44450" anchor="t" anchorCtr="0"/>
          <a:lstStyle/>
          <a:p>
            <a:pPr marL="342900" indent="-342900" eaLnBrk="0" hangingPunct="0">
              <a:lnSpc>
                <a:spcPct val="120000"/>
              </a:lnSpc>
              <a:buClr>
                <a:schemeClr val="tx1"/>
              </a:buClr>
              <a:buFontTx/>
              <a:buNone/>
            </a:pPr>
            <a:r>
              <a:rPr lang="en-US" altLang="zh-CN" b="0" dirty="0">
                <a:latin typeface="Times New Roman" panose="02020603050405020304" pitchFamily="18" charset="0"/>
                <a:ea typeface="宋体" panose="02010600030101010101" pitchFamily="2" charset="-122"/>
              </a:rPr>
              <a:t>【</a:t>
            </a:r>
            <a:r>
              <a:rPr lang="en-US" altLang="zh-CN" b="0" dirty="0">
                <a:solidFill>
                  <a:srgbClr val="CC00FF"/>
                </a:solidFill>
                <a:latin typeface="Times New Roman" panose="02020603050405020304" pitchFamily="18" charset="0"/>
                <a:ea typeface="宋体" panose="02010600030101010101" pitchFamily="2" charset="-122"/>
              </a:rPr>
              <a:t>Definition</a:t>
            </a:r>
            <a:r>
              <a:rPr lang="en-US" altLang="zh-CN" b="0" dirty="0">
                <a:latin typeface="Times New Roman" panose="02020603050405020304" pitchFamily="18" charset="0"/>
                <a:ea typeface="宋体" panose="02010600030101010101" pitchFamily="2" charset="-122"/>
              </a:rPr>
              <a:t>】</a:t>
            </a:r>
            <a:r>
              <a:rPr lang="en-US" altLang="zh-CN" sz="1800" b="0"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rPr>
              <a:t>Let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 and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 be functions from Z (or R) to R. We say that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if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i="1" dirty="0">
                <a:latin typeface="Times New Roman" panose="02020603050405020304" pitchFamily="18" charset="0"/>
                <a:ea typeface="宋体" panose="02010600030101010101" pitchFamily="2" charset="-122"/>
                <a:sym typeface="Symbol" panose="05050102010706020507" pitchFamily="18" charset="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and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i.e.,  there are constants </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and </a:t>
            </a:r>
            <a:r>
              <a:rPr lang="en-US" altLang="zh-CN" i="1" dirty="0">
                <a:latin typeface="Times New Roman" panose="02020603050405020304"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 such that</a:t>
            </a:r>
          </a:p>
          <a:p>
            <a:pPr marL="742950" lvl="1" indent="-285750" algn="l" eaLnBrk="0" hangingPunct="0">
              <a:lnSpc>
                <a:spcPct val="120000"/>
              </a:lnSpc>
              <a:buClr>
                <a:schemeClr val="tx1"/>
              </a:buClr>
              <a:buFontTx/>
              <a:buNone/>
            </a:pPr>
            <a:r>
              <a:rPr lang="en-US" altLang="zh-CN" dirty="0">
                <a:latin typeface="Times New Roman" panose="02020603050405020304" pitchFamily="18" charset="0"/>
                <a:ea typeface="宋体" panose="02010600030101010101" pitchFamily="2" charset="-122"/>
              </a:rPr>
              <a:t>                  0</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sym typeface="Symbol" panose="05050102010706020507" pitchFamily="18" charset="2"/>
              </a:rPr>
              <a:t>g</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 </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2</a:t>
            </a:r>
            <a:r>
              <a:rPr lang="en-US" altLang="zh-CN" i="1" dirty="0">
                <a:latin typeface="Times New Roman" panose="02020603050405020304" pitchFamily="18" charset="0"/>
                <a:ea typeface="宋体" panose="02010600030101010101" pitchFamily="2" charset="-122"/>
                <a:sym typeface="Symbol" panose="05050102010706020507" pitchFamily="18" charset="2"/>
              </a:rPr>
              <a:t>g</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x</a:t>
            </a:r>
            <a:r>
              <a:rPr lang="en-US" altLang="zh-CN" dirty="0">
                <a:latin typeface="Times New Roman" panose="02020603050405020304" pitchFamily="18" charset="0"/>
                <a:ea typeface="宋体" panose="02010600030101010101" pitchFamily="2" charset="-122"/>
                <a:sym typeface="Symbol" panose="05050102010706020507" pitchFamily="18" charset="2"/>
              </a:rPr>
              <a:t>)</a:t>
            </a:r>
          </a:p>
          <a:p>
            <a:pPr marL="742950" lvl="1" indent="-285750" algn="l" eaLnBrk="0" hangingPunct="0">
              <a:lnSpc>
                <a:spcPct val="120000"/>
              </a:lnSpc>
              <a:buClr>
                <a:schemeClr val="tx1"/>
              </a:buClr>
              <a:buFontTx/>
              <a:buNone/>
            </a:pPr>
            <a:r>
              <a:rPr lang="en-US" altLang="zh-CN" dirty="0">
                <a:latin typeface="Times New Roman" panose="02020603050405020304" pitchFamily="18" charset="0"/>
                <a:ea typeface="宋体" panose="02010600030101010101" pitchFamily="2" charset="-122"/>
              </a:rPr>
              <a:t>whenever </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&gt;</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a:t>
            </a:r>
          </a:p>
          <a:p>
            <a:pPr marL="342900" indent="-342900" eaLnBrk="0" hangingPunct="0">
              <a:lnSpc>
                <a:spcPct val="120000"/>
              </a:lnSpc>
              <a:buClr>
                <a:schemeClr val="tx1"/>
              </a:buClr>
              <a:buFontTx/>
              <a:buNone/>
            </a:pP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b="0" dirty="0">
                <a:latin typeface="Times New Roman" panose="02020603050405020304" pitchFamily="18" charset="0"/>
                <a:ea typeface="宋体" panose="02010600030101010101" pitchFamily="2" charset="-122"/>
              </a:rPr>
              <a:t>r</a:t>
            </a:r>
            <a:r>
              <a:rPr lang="en-US" altLang="zh-CN" dirty="0">
                <a:latin typeface="Times New Roman" panose="02020603050405020304" pitchFamily="18" charset="0"/>
                <a:ea typeface="宋体" panose="02010600030101010101" pitchFamily="2" charset="-122"/>
              </a:rPr>
              <a:t>ead as:</a:t>
            </a:r>
          </a:p>
          <a:p>
            <a:pPr marL="742950" lvl="1" indent="-285750" algn="l" eaLnBrk="0" hangingPunct="0">
              <a:lnSpc>
                <a:spcPct val="120000"/>
              </a:lnSpc>
              <a:buClr>
                <a:schemeClr val="tx1"/>
              </a:buClr>
              <a:buFontTx/>
              <a:buNone/>
            </a:pP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big-Theta of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sym typeface="Symbol" panose="05050102010706020507" pitchFamily="18" charset="2"/>
            </a:endParaRPr>
          </a:p>
          <a:p>
            <a:pPr marL="742950" lvl="1" indent="-285750" algn="l" eaLnBrk="0" hangingPunct="0">
              <a:lnSpc>
                <a:spcPct val="120000"/>
              </a:lnSpc>
              <a:buClr>
                <a:schemeClr val="tx1"/>
              </a:buClr>
              <a:buFontTx/>
              <a:buNone/>
            </a:pP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of order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p>
        </p:txBody>
      </p:sp>
      <p:sp>
        <p:nvSpPr>
          <p:cNvPr id="58372" name="Text Box 5"/>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2563"/>
                                        </p:tgtEl>
                                        <p:attrNameLst>
                                          <p:attrName>style.visibility</p:attrName>
                                        </p:attrNameLst>
                                      </p:cBhvr>
                                      <p:to>
                                        <p:strVal val="visible"/>
                                      </p:to>
                                    </p:set>
                                    <p:animEffect transition="in" filter="wipe(left)">
                                      <p:cBhvr>
                                        <p:cTn id="7" dur="500"/>
                                        <p:tgtEl>
                                          <p:spTgt spid="160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2"/>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53</a:t>
            </a:fld>
            <a:endParaRPr lang="zh-CN" altLang="en-US" sz="1400" b="0" dirty="0">
              <a:latin typeface="Arial" panose="020B0604020202020204" pitchFamily="34" charset="0"/>
              <a:ea typeface="宋体" panose="02010600030101010101" pitchFamily="2" charset="-122"/>
            </a:endParaRPr>
          </a:p>
        </p:txBody>
      </p:sp>
      <p:sp>
        <p:nvSpPr>
          <p:cNvPr id="1604610" name="Rectangle 2"/>
          <p:cNvSpPr>
            <a:spLocks noGrp="1" noChangeArrowheads="1"/>
          </p:cNvSpPr>
          <p:nvPr>
            <p:ph type="title"/>
          </p:nvPr>
        </p:nvSpPr>
        <p:spPr bwMode="auto">
          <a:xfrm>
            <a:off x="457200" y="765175"/>
            <a:ext cx="8229600" cy="652463"/>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0" cap="none" spc="0" normalizeH="0" baseline="0" noProof="0">
                <a:ln>
                  <a:noFill/>
                </a:ln>
                <a:solidFill>
                  <a:srgbClr val="0000CC"/>
                </a:solidFill>
                <a:effectLst>
                  <a:outerShdw blurRad="38100" dist="38100" dir="2700000" algn="tl">
                    <a:srgbClr val="C0C0C0"/>
                  </a:outerShdw>
                </a:effectLst>
                <a:uLnTx/>
                <a:uFillTx/>
                <a:latin typeface="+mj-lt"/>
                <a:ea typeface="宋体" panose="02010600030101010101" pitchFamily="2" charset="-122"/>
                <a:cs typeface="+mj-cs"/>
              </a:rPr>
              <a:t>Big-Theta</a:t>
            </a:r>
          </a:p>
        </p:txBody>
      </p:sp>
      <p:grpSp>
        <p:nvGrpSpPr>
          <p:cNvPr id="2" name="Group 3"/>
          <p:cNvGrpSpPr/>
          <p:nvPr/>
        </p:nvGrpSpPr>
        <p:grpSpPr>
          <a:xfrm>
            <a:off x="1447800" y="1828800"/>
            <a:ext cx="6096000" cy="4419600"/>
            <a:chOff x="912" y="1152"/>
            <a:chExt cx="3840" cy="2784"/>
          </a:xfrm>
        </p:grpSpPr>
        <p:graphicFrame>
          <p:nvGraphicFramePr>
            <p:cNvPr id="60420" name="Object 4"/>
            <p:cNvGraphicFramePr>
              <a:graphicFrameLocks noChangeAspect="1"/>
            </p:cNvGraphicFramePr>
            <p:nvPr/>
          </p:nvGraphicFramePr>
          <p:xfrm>
            <a:off x="912" y="1152"/>
            <a:ext cx="3840" cy="2562"/>
          </p:xfrm>
          <a:graphic>
            <a:graphicData uri="http://schemas.openxmlformats.org/presentationml/2006/ole">
              <mc:AlternateContent xmlns:mc="http://schemas.openxmlformats.org/markup-compatibility/2006">
                <mc:Choice xmlns:v="urn:schemas-microsoft-com:vml" Requires="v">
                  <p:oleObj spid="_x0000_s13320" r:id="rId4" imgW="7236460" imgH="4831715" progId="MSGraph.Chart.8">
                    <p:embed/>
                  </p:oleObj>
                </mc:Choice>
                <mc:Fallback>
                  <p:oleObj r:id="rId4" imgW="7236460" imgH="4831715" progId="MSGraph.Chart.8">
                    <p:embed/>
                    <p:pic>
                      <p:nvPicPr>
                        <p:cNvPr id="0" name="图片 3085"/>
                        <p:cNvPicPr/>
                        <p:nvPr/>
                      </p:nvPicPr>
                      <p:blipFill>
                        <a:blip r:embed="rId5"/>
                        <a:stretch>
                          <a:fillRect/>
                        </a:stretch>
                      </p:blipFill>
                      <p:spPr>
                        <a:xfrm>
                          <a:off x="912" y="1152"/>
                          <a:ext cx="3840" cy="2562"/>
                        </a:xfrm>
                        <a:prstGeom prst="rect">
                          <a:avLst/>
                        </a:prstGeom>
                        <a:noFill/>
                        <a:ln w="38100">
                          <a:noFill/>
                          <a:miter/>
                        </a:ln>
                      </p:spPr>
                    </p:pic>
                  </p:oleObj>
                </mc:Fallback>
              </mc:AlternateContent>
            </a:graphicData>
          </a:graphic>
        </p:graphicFrame>
        <p:sp>
          <p:nvSpPr>
            <p:cNvPr id="60421" name="Text Box 5"/>
            <p:cNvSpPr txBox="1"/>
            <p:nvPr/>
          </p:nvSpPr>
          <p:spPr>
            <a:xfrm>
              <a:off x="4134" y="2640"/>
              <a:ext cx="618" cy="288"/>
            </a:xfrm>
            <a:prstGeom prst="rect">
              <a:avLst/>
            </a:prstGeom>
            <a:noFill/>
            <a:ln w="12700">
              <a:noFill/>
            </a:ln>
          </p:spPr>
          <p:txBody>
            <a:bodyPr lIns="0" rIns="0" anchor="t" anchorCtr="0">
              <a:spAutoFit/>
            </a:bodyPr>
            <a:lstStyle/>
            <a:p>
              <a:pPr eaLnBrk="0" hangingPunct="0">
                <a:buFontTx/>
                <a:buNone/>
              </a:pPr>
              <a:r>
                <a:rPr lang="en-US" altLang="zh-CN" b="0" i="1" dirty="0">
                  <a:latin typeface="Times New Roman" panose="02020603050405020304" pitchFamily="18" charset="0"/>
                  <a:ea typeface="宋体" panose="02010600030101010101" pitchFamily="2" charset="-122"/>
                </a:rPr>
                <a:t>C</a:t>
              </a:r>
              <a:r>
                <a:rPr lang="en-US" altLang="zh-CN" b="0" baseline="-25000" dirty="0">
                  <a:latin typeface="Times New Roman" panose="02020603050405020304" pitchFamily="18" charset="0"/>
                  <a:ea typeface="宋体" panose="02010600030101010101" pitchFamily="2" charset="-122"/>
                </a:rPr>
                <a:t>1</a:t>
              </a:r>
              <a:r>
                <a:rPr lang="en-US" altLang="zh-CN" b="0" i="1" dirty="0">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a:t>
              </a:r>
            </a:p>
          </p:txBody>
        </p:sp>
        <p:sp>
          <p:nvSpPr>
            <p:cNvPr id="60422" name="Text Box 6"/>
            <p:cNvSpPr txBox="1"/>
            <p:nvPr/>
          </p:nvSpPr>
          <p:spPr>
            <a:xfrm>
              <a:off x="4176" y="1680"/>
              <a:ext cx="506" cy="288"/>
            </a:xfrm>
            <a:prstGeom prst="rect">
              <a:avLst/>
            </a:prstGeom>
            <a:noFill/>
            <a:ln w="12700">
              <a:noFill/>
            </a:ln>
          </p:spPr>
          <p:txBody>
            <a:bodyPr lIns="0" rIns="0" anchor="t" anchorCtr="0">
              <a:spAutoFit/>
            </a:bodyPr>
            <a:lstStyle/>
            <a:p>
              <a:pPr eaLnBrk="0" hangingPunct="0">
                <a:buFontTx/>
                <a:buNone/>
              </a:pPr>
              <a:r>
                <a:rPr lang="en-US" altLang="zh-CN" b="0" i="1" dirty="0">
                  <a:latin typeface="Times New Roman" panose="02020603050405020304" pitchFamily="18" charset="0"/>
                  <a:ea typeface="宋体" panose="02010600030101010101" pitchFamily="2" charset="-122"/>
                </a:rPr>
                <a:t>f</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a:t>
              </a:r>
            </a:p>
          </p:txBody>
        </p:sp>
        <p:sp>
          <p:nvSpPr>
            <p:cNvPr id="60423" name="Text Box 7"/>
            <p:cNvSpPr txBox="1"/>
            <p:nvPr/>
          </p:nvSpPr>
          <p:spPr>
            <a:xfrm>
              <a:off x="4128" y="1248"/>
              <a:ext cx="604" cy="288"/>
            </a:xfrm>
            <a:prstGeom prst="rect">
              <a:avLst/>
            </a:prstGeom>
            <a:noFill/>
            <a:ln w="12700">
              <a:noFill/>
            </a:ln>
          </p:spPr>
          <p:txBody>
            <a:bodyPr lIns="0" rIns="0" anchor="t" anchorCtr="0">
              <a:spAutoFit/>
            </a:bodyPr>
            <a:lstStyle/>
            <a:p>
              <a:pPr eaLnBrk="0" hangingPunct="0">
                <a:buFontTx/>
                <a:buNone/>
              </a:pPr>
              <a:r>
                <a:rPr lang="en-US" altLang="zh-CN" b="0" i="1" dirty="0">
                  <a:latin typeface="Times New Roman" panose="02020603050405020304" pitchFamily="18" charset="0"/>
                  <a:ea typeface="宋体" panose="02010600030101010101" pitchFamily="2" charset="-122"/>
                </a:rPr>
                <a:t>C</a:t>
              </a:r>
              <a:r>
                <a:rPr lang="en-US" altLang="zh-CN" b="0" baseline="-25000" dirty="0">
                  <a:latin typeface="Times New Roman" panose="02020603050405020304" pitchFamily="18" charset="0"/>
                  <a:ea typeface="宋体" panose="02010600030101010101" pitchFamily="2" charset="-122"/>
                </a:rPr>
                <a:t>2</a:t>
              </a:r>
              <a:r>
                <a:rPr lang="en-US" altLang="zh-CN" b="0" i="1" dirty="0">
                  <a:latin typeface="Times New Roman" panose="02020603050405020304" pitchFamily="18" charset="0"/>
                  <a:ea typeface="宋体" panose="02010600030101010101" pitchFamily="2" charset="-122"/>
                </a:rPr>
                <a:t>g</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a:t>
              </a:r>
            </a:p>
          </p:txBody>
        </p:sp>
        <p:sp>
          <p:nvSpPr>
            <p:cNvPr id="60424" name="Text Box 8"/>
            <p:cNvSpPr txBox="1"/>
            <p:nvPr/>
          </p:nvSpPr>
          <p:spPr>
            <a:xfrm>
              <a:off x="4184" y="3598"/>
              <a:ext cx="376" cy="288"/>
            </a:xfrm>
            <a:prstGeom prst="rect">
              <a:avLst/>
            </a:prstGeom>
            <a:noFill/>
            <a:ln w="12700">
              <a:noFill/>
            </a:ln>
          </p:spPr>
          <p:txBody>
            <a:bodyPr lIns="0" rIns="0" anchor="t" anchorCtr="0">
              <a:spAutoFit/>
            </a:bodyPr>
            <a:lstStyle/>
            <a:p>
              <a:pPr eaLnBrk="0" hangingPunct="0">
                <a:buFontTx/>
                <a:buNone/>
              </a:pPr>
              <a:r>
                <a:rPr lang="en-US" altLang="zh-CN" b="0" i="1" dirty="0">
                  <a:solidFill>
                    <a:schemeClr val="tx2"/>
                  </a:solidFill>
                  <a:latin typeface="Times New Roman" panose="02020603050405020304" pitchFamily="18" charset="0"/>
                  <a:ea typeface="宋体" panose="02010600030101010101" pitchFamily="2" charset="-122"/>
                </a:rPr>
                <a:t>x</a:t>
              </a:r>
              <a:endParaRPr lang="en-US" altLang="zh-CN" b="0" dirty="0">
                <a:solidFill>
                  <a:schemeClr val="tx2"/>
                </a:solidFill>
                <a:latin typeface="Times New Roman" panose="02020603050405020304" pitchFamily="18" charset="0"/>
                <a:ea typeface="宋体" panose="02010600030101010101" pitchFamily="2" charset="-122"/>
              </a:endParaRPr>
            </a:p>
          </p:txBody>
        </p:sp>
        <p:sp>
          <p:nvSpPr>
            <p:cNvPr id="60425" name="Line 9"/>
            <p:cNvSpPr/>
            <p:nvPr/>
          </p:nvSpPr>
          <p:spPr>
            <a:xfrm>
              <a:off x="4320" y="3755"/>
              <a:ext cx="329" cy="0"/>
            </a:xfrm>
            <a:prstGeom prst="line">
              <a:avLst/>
            </a:prstGeom>
            <a:ln w="12700" cap="flat" cmpd="sng">
              <a:solidFill>
                <a:schemeClr val="tx2"/>
              </a:solidFill>
              <a:prstDash val="solid"/>
              <a:round/>
              <a:headEnd type="none" w="med" len="med"/>
              <a:tailEnd type="triangle" w="med" len="med"/>
            </a:ln>
          </p:spPr>
        </p:sp>
        <p:sp>
          <p:nvSpPr>
            <p:cNvPr id="60426" name="Line 10"/>
            <p:cNvSpPr/>
            <p:nvPr/>
          </p:nvSpPr>
          <p:spPr>
            <a:xfrm>
              <a:off x="2208" y="3085"/>
              <a:ext cx="0" cy="563"/>
            </a:xfrm>
            <a:prstGeom prst="line">
              <a:avLst/>
            </a:prstGeom>
            <a:ln w="25400" cap="rnd" cmpd="sng">
              <a:solidFill>
                <a:schemeClr val="tx1"/>
              </a:solidFill>
              <a:prstDash val="sysDot"/>
              <a:round/>
              <a:headEnd type="none" w="med" len="med"/>
              <a:tailEnd type="none" w="med" len="med"/>
            </a:ln>
          </p:spPr>
        </p:sp>
        <p:sp>
          <p:nvSpPr>
            <p:cNvPr id="60427" name="Text Box 11"/>
            <p:cNvSpPr txBox="1"/>
            <p:nvPr/>
          </p:nvSpPr>
          <p:spPr>
            <a:xfrm>
              <a:off x="2160" y="3648"/>
              <a:ext cx="376" cy="288"/>
            </a:xfrm>
            <a:prstGeom prst="rect">
              <a:avLst/>
            </a:prstGeom>
            <a:noFill/>
            <a:ln w="12700">
              <a:noFill/>
            </a:ln>
          </p:spPr>
          <p:txBody>
            <a:bodyPr lIns="0" rIns="0" anchor="t" anchorCtr="0">
              <a:spAutoFit/>
            </a:bodyPr>
            <a:lstStyle/>
            <a:p>
              <a:pPr eaLnBrk="0" hangingPunct="0">
                <a:buFontTx/>
                <a:buNone/>
              </a:pPr>
              <a:r>
                <a:rPr lang="en-US" altLang="zh-CN" b="0" i="1" dirty="0">
                  <a:solidFill>
                    <a:schemeClr val="tx2"/>
                  </a:solidFill>
                  <a:latin typeface="Times New Roman" panose="02020603050405020304" pitchFamily="18" charset="0"/>
                  <a:ea typeface="宋体" panose="02010600030101010101" pitchFamily="2" charset="-122"/>
                </a:rPr>
                <a:t>k</a:t>
              </a:r>
              <a:endParaRPr lang="en-US" altLang="zh-CN" b="0" dirty="0">
                <a:solidFill>
                  <a:schemeClr val="tx2"/>
                </a:solidFill>
                <a:latin typeface="Times New Roman" panose="02020603050405020304" pitchFamily="18" charset="0"/>
                <a:ea typeface="宋体" panose="02010600030101010101" pitchFamily="2" charset="-122"/>
              </a:endParaRPr>
            </a:p>
          </p:txBody>
        </p:sp>
      </p:grpSp>
      <p:sp>
        <p:nvSpPr>
          <p:cNvPr id="60428" name="Text Box 13"/>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3"/>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54</a:t>
            </a:fld>
            <a:endParaRPr lang="zh-CN" altLang="en-US" sz="1400" b="0" dirty="0">
              <a:latin typeface="Arial" panose="020B0604020202020204" pitchFamily="34" charset="0"/>
              <a:ea typeface="宋体" panose="02010600030101010101" pitchFamily="2" charset="-122"/>
            </a:endParaRPr>
          </a:p>
        </p:txBody>
      </p:sp>
      <p:sp>
        <p:nvSpPr>
          <p:cNvPr id="62466" name="Rectangle 2"/>
          <p:cNvSpPr/>
          <p:nvPr/>
        </p:nvSpPr>
        <p:spPr>
          <a:xfrm>
            <a:off x="539750" y="836613"/>
            <a:ext cx="7772400" cy="64611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dirty="0">
                <a:solidFill>
                  <a:srgbClr val="000000"/>
                </a:solidFill>
                <a:latin typeface="Times New Roman" panose="02020603050405020304" pitchFamily="18" charset="0"/>
                <a:ea typeface="宋体" panose="02010600030101010101" pitchFamily="2" charset="-122"/>
              </a:rPr>
              <a:t>〖Example 7〗</a:t>
            </a:r>
            <a:r>
              <a:rPr lang="en-US" altLang="zh-CN" sz="1800" b="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Show that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 3</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+ 8</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log</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p>
        </p:txBody>
      </p:sp>
      <p:sp>
        <p:nvSpPr>
          <p:cNvPr id="1606659" name="Rectangle 3"/>
          <p:cNvSpPr/>
          <p:nvPr/>
        </p:nvSpPr>
        <p:spPr>
          <a:xfrm>
            <a:off x="1114425" y="1989138"/>
            <a:ext cx="3965575" cy="64611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 3</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+ 8</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log</a:t>
            </a:r>
            <a:r>
              <a:rPr lang="en-US" altLang="zh-CN" i="1" dirty="0">
                <a:latin typeface="Times New Roman" panose="02020603050405020304" pitchFamily="18" charset="0"/>
                <a:ea typeface="宋体" panose="02010600030101010101" pitchFamily="2" charset="-122"/>
              </a:rPr>
              <a:t>x</a:t>
            </a:r>
          </a:p>
        </p:txBody>
      </p:sp>
      <p:sp>
        <p:nvSpPr>
          <p:cNvPr id="1606660" name="Rectangle 4"/>
          <p:cNvSpPr/>
          <p:nvPr/>
        </p:nvSpPr>
        <p:spPr>
          <a:xfrm>
            <a:off x="1150938" y="3063875"/>
            <a:ext cx="2162175"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11</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p>
        </p:txBody>
      </p:sp>
      <p:sp>
        <p:nvSpPr>
          <p:cNvPr id="1606661" name="Rectangle 5"/>
          <p:cNvSpPr/>
          <p:nvPr/>
        </p:nvSpPr>
        <p:spPr>
          <a:xfrm>
            <a:off x="3040063" y="3062288"/>
            <a:ext cx="1398587" cy="746125"/>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2</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p>
        </p:txBody>
      </p:sp>
      <p:sp>
        <p:nvSpPr>
          <p:cNvPr id="1606662" name="Rectangle 6"/>
          <p:cNvSpPr/>
          <p:nvPr/>
        </p:nvSpPr>
        <p:spPr>
          <a:xfrm>
            <a:off x="1143000" y="5195888"/>
            <a:ext cx="7650163" cy="64611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dirty="0">
                <a:latin typeface="Times New Roman" panose="02020603050405020304" pitchFamily="18" charset="0"/>
                <a:ea typeface="宋体" panose="02010600030101010101" pitchFamily="2" charset="-122"/>
              </a:rPr>
              <a:t>We have:     </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 3, </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 11, </a:t>
            </a:r>
            <a:r>
              <a:rPr lang="en-US" altLang="zh-CN" i="1" dirty="0">
                <a:latin typeface="Times New Roman" panose="02020603050405020304"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 1, </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p>
        </p:txBody>
      </p:sp>
      <p:sp>
        <p:nvSpPr>
          <p:cNvPr id="1606663" name="Rectangle 7"/>
          <p:cNvSpPr/>
          <p:nvPr/>
        </p:nvSpPr>
        <p:spPr>
          <a:xfrm>
            <a:off x="1157288" y="5838825"/>
            <a:ext cx="2387600"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p>
        </p:txBody>
      </p:sp>
      <p:sp>
        <p:nvSpPr>
          <p:cNvPr id="1606664" name="Rectangle 8"/>
          <p:cNvSpPr/>
          <p:nvPr/>
        </p:nvSpPr>
        <p:spPr>
          <a:xfrm>
            <a:off x="4244975" y="3067050"/>
            <a:ext cx="1604963" cy="80486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2</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p>
        </p:txBody>
      </p:sp>
      <p:grpSp>
        <p:nvGrpSpPr>
          <p:cNvPr id="2" name="Group 9"/>
          <p:cNvGrpSpPr/>
          <p:nvPr/>
        </p:nvGrpSpPr>
        <p:grpSpPr>
          <a:xfrm>
            <a:off x="1150938" y="2498725"/>
            <a:ext cx="5303837" cy="654050"/>
            <a:chOff x="725" y="2029"/>
            <a:chExt cx="3341" cy="412"/>
          </a:xfrm>
        </p:grpSpPr>
        <p:sp>
          <p:nvSpPr>
            <p:cNvPr id="62474" name="Rectangle 10"/>
            <p:cNvSpPr/>
            <p:nvPr/>
          </p:nvSpPr>
          <p:spPr>
            <a:xfrm>
              <a:off x="725" y="2034"/>
              <a:ext cx="2016"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3</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+ 8</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endParaRPr lang="en-US" altLang="zh-CN" dirty="0">
                <a:latin typeface="Times New Roman" panose="02020603050405020304" pitchFamily="18" charset="0"/>
                <a:ea typeface="宋体" panose="02010600030101010101" pitchFamily="2" charset="-122"/>
              </a:endParaRPr>
            </a:p>
          </p:txBody>
        </p:sp>
        <p:sp>
          <p:nvSpPr>
            <p:cNvPr id="62475" name="Rectangle 11"/>
            <p:cNvSpPr/>
            <p:nvPr/>
          </p:nvSpPr>
          <p:spPr>
            <a:xfrm>
              <a:off x="2581" y="2029"/>
              <a:ext cx="1485"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dirty="0">
                  <a:latin typeface="Times New Roman" panose="02020603050405020304" pitchFamily="18" charset="0"/>
                  <a:ea typeface="宋体" panose="02010600030101010101" pitchFamily="2" charset="-122"/>
                </a:rPr>
                <a:t>For </a:t>
              </a:r>
              <a:r>
                <a:rPr lang="en-US" altLang="zh-CN" i="1" dirty="0">
                  <a:latin typeface="Times New Roman" panose="02020603050405020304" pitchFamily="18" charset="0"/>
                  <a:ea typeface="宋体" panose="02010600030101010101" pitchFamily="2" charset="-12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&gt;</a:t>
              </a:r>
              <a:r>
                <a:rPr lang="en-US" altLang="zh-CN" dirty="0">
                  <a:latin typeface="Times New Roman" panose="02020603050405020304" pitchFamily="18" charset="0"/>
                  <a:ea typeface="宋体" panose="02010600030101010101" pitchFamily="2" charset="-122"/>
                </a:rPr>
                <a:t>1</a:t>
              </a:r>
            </a:p>
          </p:txBody>
        </p:sp>
      </p:grpSp>
      <p:sp>
        <p:nvSpPr>
          <p:cNvPr id="1606668" name="Rectangle 12"/>
          <p:cNvSpPr/>
          <p:nvPr/>
        </p:nvSpPr>
        <p:spPr>
          <a:xfrm>
            <a:off x="1109663" y="3556000"/>
            <a:ext cx="3965575" cy="64611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 3</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+ 8</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log</a:t>
            </a:r>
            <a:r>
              <a:rPr lang="en-US" altLang="zh-CN" i="1" dirty="0">
                <a:latin typeface="Times New Roman" panose="02020603050405020304" pitchFamily="18" charset="0"/>
                <a:ea typeface="宋体" panose="02010600030101010101" pitchFamily="2" charset="-122"/>
              </a:rPr>
              <a:t>x</a:t>
            </a:r>
          </a:p>
        </p:txBody>
      </p:sp>
      <p:sp>
        <p:nvSpPr>
          <p:cNvPr id="1606669" name="Rectangle 13"/>
          <p:cNvSpPr/>
          <p:nvPr/>
        </p:nvSpPr>
        <p:spPr>
          <a:xfrm>
            <a:off x="1749425" y="4629150"/>
            <a:ext cx="1398588" cy="746125"/>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p>
        </p:txBody>
      </p:sp>
      <p:sp>
        <p:nvSpPr>
          <p:cNvPr id="1606670" name="Rectangle 14"/>
          <p:cNvSpPr/>
          <p:nvPr/>
        </p:nvSpPr>
        <p:spPr>
          <a:xfrm>
            <a:off x="3040063" y="4619625"/>
            <a:ext cx="1604962" cy="804863"/>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g</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a:t>
            </a:r>
          </a:p>
        </p:txBody>
      </p:sp>
      <p:grpSp>
        <p:nvGrpSpPr>
          <p:cNvPr id="3" name="Group 15"/>
          <p:cNvGrpSpPr/>
          <p:nvPr/>
        </p:nvGrpSpPr>
        <p:grpSpPr>
          <a:xfrm>
            <a:off x="1146175" y="4065588"/>
            <a:ext cx="5303838" cy="654050"/>
            <a:chOff x="725" y="2029"/>
            <a:chExt cx="3341" cy="412"/>
          </a:xfrm>
        </p:grpSpPr>
        <p:sp>
          <p:nvSpPr>
            <p:cNvPr id="62480" name="Rectangle 16"/>
            <p:cNvSpPr/>
            <p:nvPr/>
          </p:nvSpPr>
          <p:spPr>
            <a:xfrm>
              <a:off x="725" y="2034"/>
              <a:ext cx="2016"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3</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endParaRPr lang="en-US" altLang="zh-CN" dirty="0">
                <a:latin typeface="Times New Roman" panose="02020603050405020304" pitchFamily="18" charset="0"/>
                <a:ea typeface="宋体" panose="02010600030101010101" pitchFamily="2" charset="-122"/>
              </a:endParaRPr>
            </a:p>
          </p:txBody>
        </p:sp>
        <p:sp>
          <p:nvSpPr>
            <p:cNvPr id="62481" name="Rectangle 17"/>
            <p:cNvSpPr/>
            <p:nvPr/>
          </p:nvSpPr>
          <p:spPr>
            <a:xfrm>
              <a:off x="2581" y="2029"/>
              <a:ext cx="1485"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dirty="0">
                  <a:latin typeface="Times New Roman" panose="02020603050405020304" pitchFamily="18" charset="0"/>
                  <a:ea typeface="宋体" panose="02010600030101010101" pitchFamily="2" charset="-122"/>
                </a:rPr>
                <a:t>For </a:t>
              </a:r>
              <a:r>
                <a:rPr lang="en-US" altLang="zh-CN" i="1" dirty="0">
                  <a:latin typeface="Times New Roman" panose="02020603050405020304" pitchFamily="18" charset="0"/>
                  <a:ea typeface="宋体" panose="02010600030101010101" pitchFamily="2" charset="-122"/>
                </a:rPr>
                <a:t>x </a:t>
              </a:r>
              <a:r>
                <a:rPr lang="en-US" altLang="zh-CN" dirty="0">
                  <a:latin typeface="Times New Roman" panose="02020603050405020304" pitchFamily="18" charset="0"/>
                  <a:ea typeface="宋体" panose="02010600030101010101" pitchFamily="2" charset="-122"/>
                  <a:sym typeface="Symbol" panose="05050102010706020507" pitchFamily="18" charset="2"/>
                </a:rPr>
                <a:t>&gt;</a:t>
              </a:r>
              <a:r>
                <a:rPr lang="en-US" altLang="zh-CN" i="1"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a:t>
              </a:r>
            </a:p>
          </p:txBody>
        </p:sp>
      </p:grpSp>
      <p:grpSp>
        <p:nvGrpSpPr>
          <p:cNvPr id="4" name="Group 18"/>
          <p:cNvGrpSpPr/>
          <p:nvPr/>
        </p:nvGrpSpPr>
        <p:grpSpPr>
          <a:xfrm>
            <a:off x="6089650" y="2073275"/>
            <a:ext cx="2714625" cy="1544638"/>
            <a:chOff x="3836" y="1491"/>
            <a:chExt cx="1710" cy="973"/>
          </a:xfrm>
        </p:grpSpPr>
        <p:sp>
          <p:nvSpPr>
            <p:cNvPr id="62483" name="AutoShape 19"/>
            <p:cNvSpPr/>
            <p:nvPr/>
          </p:nvSpPr>
          <p:spPr>
            <a:xfrm>
              <a:off x="3836" y="1491"/>
              <a:ext cx="128" cy="973"/>
            </a:xfrm>
            <a:prstGeom prst="rightBrace">
              <a:avLst>
                <a:gd name="adj1" fmla="val 63029"/>
                <a:gd name="adj2" fmla="val 50000"/>
              </a:avLst>
            </a:prstGeom>
            <a:noFill/>
            <a:ln w="12700" cap="flat" cmpd="sng">
              <a:solidFill>
                <a:schemeClr val="tx1"/>
              </a:solidFill>
              <a:prstDash val="solid"/>
              <a:round/>
              <a:headEnd type="none" w="med" len="med"/>
              <a:tailEnd type="none" w="med" len="med"/>
            </a:ln>
          </p:spPr>
          <p:txBody>
            <a:bodyPr wrap="none" anchor="ctr" anchorCtr="0"/>
            <a:lstStyle/>
            <a:p>
              <a:pPr algn="r" eaLnBrk="0" hangingPunct="0"/>
              <a:endParaRPr lang="zh-CN" altLang="en-US" dirty="0">
                <a:latin typeface="楷体_GB2312" pitchFamily="49" charset="-122"/>
              </a:endParaRPr>
            </a:p>
          </p:txBody>
        </p:sp>
        <p:sp>
          <p:nvSpPr>
            <p:cNvPr id="62484" name="Rectangle 20"/>
            <p:cNvSpPr/>
            <p:nvPr/>
          </p:nvSpPr>
          <p:spPr>
            <a:xfrm>
              <a:off x="4042" y="1774"/>
              <a:ext cx="1504"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i="1" dirty="0">
                  <a:latin typeface="Times New Roman" panose="02020603050405020304" pitchFamily="18" charset="0"/>
                  <a:ea typeface="宋体" panose="02010600030101010101" pitchFamily="2" charset="-122"/>
                  <a:sym typeface="Symbol" panose="05050102010706020507" pitchFamily="18" charset="2"/>
                </a:rPr>
                <a:t>O</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p>
          </p:txBody>
        </p:sp>
      </p:grpSp>
      <p:grpSp>
        <p:nvGrpSpPr>
          <p:cNvPr id="5" name="Group 21"/>
          <p:cNvGrpSpPr/>
          <p:nvPr/>
        </p:nvGrpSpPr>
        <p:grpSpPr>
          <a:xfrm>
            <a:off x="6099175" y="3768725"/>
            <a:ext cx="2700338" cy="1385888"/>
            <a:chOff x="3842" y="2559"/>
            <a:chExt cx="1701" cy="873"/>
          </a:xfrm>
        </p:grpSpPr>
        <p:sp>
          <p:nvSpPr>
            <p:cNvPr id="62486" name="AutoShape 22"/>
            <p:cNvSpPr/>
            <p:nvPr/>
          </p:nvSpPr>
          <p:spPr>
            <a:xfrm>
              <a:off x="3842" y="2559"/>
              <a:ext cx="119" cy="873"/>
            </a:xfrm>
            <a:prstGeom prst="rightBrace">
              <a:avLst>
                <a:gd name="adj1" fmla="val 60828"/>
                <a:gd name="adj2" fmla="val 50000"/>
              </a:avLst>
            </a:prstGeom>
            <a:noFill/>
            <a:ln w="12700" cap="flat" cmpd="sng">
              <a:solidFill>
                <a:schemeClr val="tx1"/>
              </a:solidFill>
              <a:prstDash val="solid"/>
              <a:round/>
              <a:headEnd type="none" w="med" len="med"/>
              <a:tailEnd type="none" w="med" len="med"/>
            </a:ln>
          </p:spPr>
          <p:txBody>
            <a:bodyPr wrap="none" anchor="ctr" anchorCtr="0"/>
            <a:lstStyle/>
            <a:p>
              <a:pPr algn="r" eaLnBrk="0" hangingPunct="0"/>
              <a:endParaRPr lang="zh-CN" altLang="en-US" dirty="0">
                <a:latin typeface="楷体_GB2312" pitchFamily="49" charset="-122"/>
              </a:endParaRPr>
            </a:p>
          </p:txBody>
        </p:sp>
        <p:sp>
          <p:nvSpPr>
            <p:cNvPr id="62487" name="Rectangle 23"/>
            <p:cNvSpPr/>
            <p:nvPr/>
          </p:nvSpPr>
          <p:spPr>
            <a:xfrm>
              <a:off x="4039" y="2779"/>
              <a:ext cx="1504" cy="407"/>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zh-CN" altLang="en-US" i="1"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dirty="0">
                  <a:latin typeface="Times New Roman" panose="02020603050405020304" pitchFamily="18" charset="0"/>
                  <a:ea typeface="宋体" panose="02010600030101010101" pitchFamily="2" charset="-122"/>
                </a:rPr>
                <a:t>) is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p>
          </p:txBody>
        </p:sp>
      </p:grpSp>
      <p:sp>
        <p:nvSpPr>
          <p:cNvPr id="62488" name="Rectangle 24"/>
          <p:cNvSpPr/>
          <p:nvPr/>
        </p:nvSpPr>
        <p:spPr>
          <a:xfrm>
            <a:off x="684213" y="1484313"/>
            <a:ext cx="7772400" cy="646112"/>
          </a:xfrm>
          <a:prstGeom prst="rect">
            <a:avLst/>
          </a:prstGeom>
          <a:noFill/>
          <a:ln w="12700">
            <a:noFill/>
          </a:ln>
        </p:spPr>
        <p:txBody>
          <a:bodyPr lIns="90488" tIns="44450" rIns="90488" bIns="44450" anchor="t" anchorCtr="0"/>
          <a:lstStyle/>
          <a:p>
            <a:pPr marL="342900" indent="-342900" eaLnBrk="0" hangingPunct="0">
              <a:spcBef>
                <a:spcPct val="20000"/>
              </a:spcBef>
              <a:buClr>
                <a:schemeClr val="tx1"/>
              </a:buClr>
              <a:buFontTx/>
              <a:buNone/>
            </a:pPr>
            <a:r>
              <a:rPr lang="en-US" altLang="zh-CN" i="1" dirty="0">
                <a:solidFill>
                  <a:srgbClr val="3366FF"/>
                </a:solidFill>
                <a:latin typeface="Times New Roman" panose="02020603050405020304" pitchFamily="18" charset="0"/>
                <a:ea typeface="宋体" panose="02010600030101010101" pitchFamily="2" charset="-122"/>
              </a:rPr>
              <a:t>Solution:</a:t>
            </a:r>
          </a:p>
        </p:txBody>
      </p:sp>
      <p:sp>
        <p:nvSpPr>
          <p:cNvPr id="62489" name="Text Box 26"/>
          <p:cNvSpPr txBox="1"/>
          <p:nvPr/>
        </p:nvSpPr>
        <p:spPr>
          <a:xfrm>
            <a:off x="5486400" y="38100"/>
            <a:ext cx="3657600" cy="366713"/>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3.2 The Growth of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06659"/>
                                        </p:tgtEl>
                                        <p:attrNameLst>
                                          <p:attrName>style.visibility</p:attrName>
                                        </p:attrNameLst>
                                      </p:cBhvr>
                                      <p:to>
                                        <p:strVal val="visible"/>
                                      </p:to>
                                    </p:set>
                                    <p:animEffect transition="in" filter="strips(downRight)">
                                      <p:cBhvr>
                                        <p:cTn id="7" dur="500"/>
                                        <p:tgtEl>
                                          <p:spTgt spid="160665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06660"/>
                                        </p:tgtEl>
                                        <p:attrNameLst>
                                          <p:attrName>style.visibility</p:attrName>
                                        </p:attrNameLst>
                                      </p:cBhvr>
                                      <p:to>
                                        <p:strVal val="visible"/>
                                      </p:to>
                                    </p:set>
                                    <p:animEffect transition="in" filter="strips(downRight)">
                                      <p:cBhvr>
                                        <p:cTn id="17" dur="500"/>
                                        <p:tgtEl>
                                          <p:spTgt spid="160666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06661"/>
                                        </p:tgtEl>
                                        <p:attrNameLst>
                                          <p:attrName>style.visibility</p:attrName>
                                        </p:attrNameLst>
                                      </p:cBhvr>
                                      <p:to>
                                        <p:strVal val="visible"/>
                                      </p:to>
                                    </p:set>
                                    <p:animEffect transition="in" filter="strips(downRight)">
                                      <p:cBhvr>
                                        <p:cTn id="22" dur="500"/>
                                        <p:tgtEl>
                                          <p:spTgt spid="160666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06664"/>
                                        </p:tgtEl>
                                        <p:attrNameLst>
                                          <p:attrName>style.visibility</p:attrName>
                                        </p:attrNameLst>
                                      </p:cBhvr>
                                      <p:to>
                                        <p:strVal val="visible"/>
                                      </p:to>
                                    </p:set>
                                    <p:animEffect transition="in" filter="strips(downRight)">
                                      <p:cBhvr>
                                        <p:cTn id="27" dur="500"/>
                                        <p:tgtEl>
                                          <p:spTgt spid="160666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606668"/>
                                        </p:tgtEl>
                                        <p:attrNameLst>
                                          <p:attrName>style.visibility</p:attrName>
                                        </p:attrNameLst>
                                      </p:cBhvr>
                                      <p:to>
                                        <p:strVal val="visible"/>
                                      </p:to>
                                    </p:set>
                                    <p:animEffect transition="in" filter="strips(downRight)">
                                      <p:cBhvr>
                                        <p:cTn id="37" dur="500"/>
                                        <p:tgtEl>
                                          <p:spTgt spid="160666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strips(downRight)">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606669"/>
                                        </p:tgtEl>
                                        <p:attrNameLst>
                                          <p:attrName>style.visibility</p:attrName>
                                        </p:attrNameLst>
                                      </p:cBhvr>
                                      <p:to>
                                        <p:strVal val="visible"/>
                                      </p:to>
                                    </p:set>
                                    <p:animEffect transition="in" filter="strips(downRight)">
                                      <p:cBhvr>
                                        <p:cTn id="47" dur="500"/>
                                        <p:tgtEl>
                                          <p:spTgt spid="1606669"/>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606670"/>
                                        </p:tgtEl>
                                        <p:attrNameLst>
                                          <p:attrName>style.visibility</p:attrName>
                                        </p:attrNameLst>
                                      </p:cBhvr>
                                      <p:to>
                                        <p:strVal val="visible"/>
                                      </p:to>
                                    </p:set>
                                    <p:animEffect transition="in" filter="strips(downRight)">
                                      <p:cBhvr>
                                        <p:cTn id="52" dur="500"/>
                                        <p:tgtEl>
                                          <p:spTgt spid="1606670"/>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strips(downRight)">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606662"/>
                                        </p:tgtEl>
                                        <p:attrNameLst>
                                          <p:attrName>style.visibility</p:attrName>
                                        </p:attrNameLst>
                                      </p:cBhvr>
                                      <p:to>
                                        <p:strVal val="visible"/>
                                      </p:to>
                                    </p:set>
                                    <p:animEffect transition="in" filter="strips(downRight)">
                                      <p:cBhvr>
                                        <p:cTn id="62" dur="500"/>
                                        <p:tgtEl>
                                          <p:spTgt spid="1606662"/>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606663"/>
                                        </p:tgtEl>
                                        <p:attrNameLst>
                                          <p:attrName>style.visibility</p:attrName>
                                        </p:attrNameLst>
                                      </p:cBhvr>
                                      <p:to>
                                        <p:strVal val="visible"/>
                                      </p:to>
                                    </p:set>
                                    <p:animEffect transition="in" filter="strips(downRight)">
                                      <p:cBhvr>
                                        <p:cTn id="67" dur="500"/>
                                        <p:tgtEl>
                                          <p:spTgt spid="1606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6659" grpId="0"/>
      <p:bldP spid="1606660" grpId="0"/>
      <p:bldP spid="1606661" grpId="0"/>
      <p:bldP spid="1606662" grpId="0"/>
      <p:bldP spid="1606663" grpId="0"/>
      <p:bldP spid="1606664" grpId="0"/>
      <p:bldP spid="1606668" grpId="0"/>
      <p:bldP spid="1606669" grpId="0"/>
      <p:bldP spid="160667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55</a:t>
            </a:fld>
            <a:endParaRPr lang="zh-CN" altLang="en-US" sz="1400" b="0" dirty="0">
              <a:latin typeface="Arial" panose="020B0604020202020204" pitchFamily="34" charset="0"/>
              <a:ea typeface="宋体" panose="02010600030101010101" pitchFamily="2" charset="-122"/>
            </a:endParaRPr>
          </a:p>
        </p:txBody>
      </p:sp>
      <p:sp>
        <p:nvSpPr>
          <p:cNvPr id="64514" name="Text Box 2"/>
          <p:cNvSpPr txBox="1"/>
          <p:nvPr/>
        </p:nvSpPr>
        <p:spPr>
          <a:xfrm>
            <a:off x="838200" y="1447800"/>
            <a:ext cx="7315200" cy="2122805"/>
          </a:xfrm>
          <a:prstGeom prst="rect">
            <a:avLst/>
          </a:prstGeom>
          <a:solidFill>
            <a:srgbClr val="CCFFFF"/>
          </a:solidFill>
          <a:ln w="9525">
            <a:noFill/>
          </a:ln>
          <a:effectLst>
            <a:outerShdw dist="107763" dir="2699999" algn="ctr" rotWithShape="0">
              <a:schemeClr val="bg2"/>
            </a:outerShdw>
          </a:effectLst>
        </p:spPr>
        <p:txBody>
          <a:bodyPr anchor="t" anchorCtr="0">
            <a:spAutoFit/>
          </a:bodyPr>
          <a:lstStyle/>
          <a:p>
            <a:pPr marL="457200" indent="-457200">
              <a:buFontTx/>
              <a:buNone/>
            </a:pPr>
            <a:r>
              <a:rPr lang="en-US" altLang="zh-CN" dirty="0">
                <a:latin typeface="Times New Roman" panose="02020603050405020304" pitchFamily="18" charset="0"/>
                <a:ea typeface="宋体" panose="02010600030101010101" pitchFamily="2" charset="-122"/>
              </a:rPr>
              <a:t>Homework (Due on March25)</a:t>
            </a:r>
          </a:p>
          <a:p>
            <a:pPr marL="457200" indent="-457200" eaLnBrk="0" hangingPunct="0">
              <a:buNone/>
            </a:pPr>
            <a:r>
              <a:rPr lang="en-US" altLang="zh-CN" dirty="0">
                <a:solidFill>
                  <a:srgbClr val="9900FF"/>
                </a:solidFill>
                <a:latin typeface="Times New Roman" panose="02020603050405020304" pitchFamily="18" charset="0"/>
              </a:rPr>
              <a:t>Sec. 3.2 </a:t>
            </a:r>
            <a:r>
              <a:rPr lang="en-US" altLang="zh-CN" dirty="0">
                <a:latin typeface="Times New Roman" panose="02020603050405020304" pitchFamily="18" charset="0"/>
              </a:rPr>
              <a:t>8(c), 26(a), 54, 56</a:t>
            </a:r>
          </a:p>
          <a:p>
            <a:pPr marL="457200" indent="-457200" eaLnBrk="0" hangingPunct="0">
              <a:buNone/>
            </a:pPr>
            <a:endParaRPr lang="en-US" altLang="zh-CN" dirty="0">
              <a:solidFill>
                <a:srgbClr val="9900FF"/>
              </a:solidFill>
              <a:latin typeface="Times New Roman" panose="02020603050405020304" pitchFamily="18" charset="0"/>
            </a:endParaRPr>
          </a:p>
          <a:p>
            <a:pPr marL="457200" indent="-457200" eaLnBrk="0" hangingPunct="0">
              <a:buNone/>
            </a:pPr>
            <a:r>
              <a:rPr lang="en-US" altLang="zh-CN" dirty="0">
                <a:solidFill>
                  <a:srgbClr val="FF0000"/>
                </a:solidFill>
                <a:latin typeface="Times New Roman" panose="02020603050405020304" pitchFamily="18" charset="0"/>
              </a:rPr>
              <a:t>7th, 8th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56</a:t>
            </a:fld>
            <a:endParaRPr lang="zh-CN" altLang="en-US" sz="1400" b="0" dirty="0">
              <a:latin typeface="Arial" panose="020B0604020202020204" pitchFamily="34" charset="0"/>
              <a:ea typeface="宋体" panose="02010600030101010101" pitchFamily="2" charset="-122"/>
            </a:endParaRPr>
          </a:p>
        </p:txBody>
      </p:sp>
      <p:sp>
        <p:nvSpPr>
          <p:cNvPr id="1691650" name="Text Box 2"/>
          <p:cNvSpPr txBox="1">
            <a:spLocks noChangeArrowheads="1"/>
          </p:cNvSpPr>
          <p:nvPr/>
        </p:nvSpPr>
        <p:spPr bwMode="auto">
          <a:xfrm>
            <a:off x="381000" y="1412875"/>
            <a:ext cx="8305800" cy="461963"/>
          </a:xfrm>
          <a:prstGeom prst="rect">
            <a:avLst/>
          </a:prstGeom>
          <a:noFill/>
          <a:ln w="9525">
            <a:noFill/>
            <a:miter lim="800000"/>
          </a:ln>
          <a:effectLst/>
        </p:spPr>
        <p:txBody>
          <a:bodyPr>
            <a:spAutoFit/>
          </a:bodyPr>
          <a:lstStyle/>
          <a:p>
            <a:pPr marR="0" algn="ctr" defTabSz="914400">
              <a:spcBef>
                <a:spcPct val="30000"/>
              </a:spcBef>
              <a:buClrTx/>
              <a:buSzTx/>
              <a:buFontTx/>
              <a:buNone/>
              <a:defRPr/>
            </a:pPr>
            <a:r>
              <a:rPr kumimoji="1" lang="en-US" altLang="zh-CN"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CHAPTER  3 Algorithms</a:t>
            </a:r>
            <a:endPar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66563" name="Rectangle 3"/>
          <p:cNvSpPr/>
          <p:nvPr/>
        </p:nvSpPr>
        <p:spPr>
          <a:xfrm>
            <a:off x="8382000" y="6400800"/>
            <a:ext cx="609600" cy="457200"/>
          </a:xfrm>
          <a:prstGeom prst="rect">
            <a:avLst/>
          </a:prstGeom>
          <a:noFill/>
          <a:ln w="9525">
            <a:noFill/>
          </a:ln>
        </p:spPr>
        <p:txBody>
          <a:bodyPr wrap="none" lIns="92075" tIns="46038" rIns="92075" bIns="46038" anchor="ctr" anchorCtr="0"/>
          <a:lstStyle/>
          <a:p>
            <a:pPr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56</a:t>
            </a:fld>
            <a:endParaRPr lang="zh-CN" altLang="en-US" sz="1400" b="0" dirty="0">
              <a:latin typeface="Arial" panose="020B0604020202020204" pitchFamily="34" charset="0"/>
              <a:ea typeface="宋体" panose="02010600030101010101" pitchFamily="2" charset="-122"/>
            </a:endParaRPr>
          </a:p>
        </p:txBody>
      </p:sp>
      <p:sp>
        <p:nvSpPr>
          <p:cNvPr id="1691652" name="Text Box 4"/>
          <p:cNvSpPr txBox="1">
            <a:spLocks noChangeArrowheads="1"/>
          </p:cNvSpPr>
          <p:nvPr/>
        </p:nvSpPr>
        <p:spPr bwMode="auto">
          <a:xfrm>
            <a:off x="876300" y="2565400"/>
            <a:ext cx="7315200" cy="1790700"/>
          </a:xfrm>
          <a:prstGeom prst="rect">
            <a:avLst/>
          </a:prstGeom>
          <a:noFill/>
          <a:ln w="9525">
            <a:noFill/>
            <a:miter lim="800000"/>
          </a:ln>
          <a:effectLst/>
        </p:spPr>
        <p:txBody>
          <a:bodyPr>
            <a:spAutoFit/>
          </a:bodyPr>
          <a:lstStyle/>
          <a:p>
            <a:pPr marR="0" defTabSz="914400">
              <a:spcBef>
                <a:spcPct val="80000"/>
              </a:spcBef>
              <a:buClrTx/>
              <a:buSzTx/>
              <a:buFontTx/>
              <a:buNone/>
              <a:defRPr/>
            </a:pPr>
            <a:r>
              <a:rPr kumimoji="1" lang="en-US" altLang="zh-CN" kern="1200" cap="none" spc="0" normalizeH="0" baseline="0" noProof="0" dirty="0">
                <a:solidFill>
                  <a:srgbClr val="EAEAEA"/>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3.1 Algorithms </a:t>
            </a:r>
          </a:p>
          <a:p>
            <a:pPr marR="0" defTabSz="914400">
              <a:spcBef>
                <a:spcPct val="80000"/>
              </a:spcBef>
              <a:buClrTx/>
              <a:buSzTx/>
              <a:buFontTx/>
              <a:buNone/>
              <a:defRPr/>
            </a:pPr>
            <a:r>
              <a:rPr kumimoji="1" lang="en-US" altLang="zh-CN" kern="1200" cap="none" spc="0" normalizeH="0" baseline="0" noProof="0" dirty="0">
                <a:solidFill>
                  <a:srgbClr val="EAEAEA"/>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3.2 The Growth of Function (</a:t>
            </a:r>
            <a:r>
              <a:rPr kumimoji="1" lang="zh-CN" altLang="en-US"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函数的增长率</a:t>
            </a:r>
            <a:r>
              <a:rPr kumimoji="1" lang="en-US" altLang="zh-CN" kern="1200" cap="none" spc="0" normalizeH="0" baseline="0" noProof="0" dirty="0">
                <a:solidFill>
                  <a:srgbClr val="EAEAEA"/>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t>
            </a:r>
          </a:p>
          <a:p>
            <a:pPr marR="0" defTabSz="914400">
              <a:spcBef>
                <a:spcPct val="80000"/>
              </a:spcBef>
              <a:buClrTx/>
              <a:buSzTx/>
              <a:buFontTx/>
              <a:buNone/>
              <a:defRPr/>
            </a:pPr>
            <a:r>
              <a:rPr kumimoji="1" lang="en-US" altLang="zh-CN" kern="1200" cap="none" spc="0" normalizeH="0" baseline="0" noProof="0" dirty="0">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3.3 Complexity  of Algorithms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457200" y="576263"/>
            <a:ext cx="8229600" cy="1143000"/>
          </a:xfrm>
          <a:noFill/>
          <a:ln>
            <a:noFill/>
          </a:ln>
        </p:spPr>
        <p:txBody>
          <a:bodyPr anchor="t" anchorCtr="0"/>
          <a:lstStyle/>
          <a:p>
            <a:r>
              <a:rPr lang="en-US" altLang="zh-CN" sz="3200" dirty="0"/>
              <a:t>The Complexity of Algorithms</a:t>
            </a:r>
          </a:p>
        </p:txBody>
      </p:sp>
      <p:sp>
        <p:nvSpPr>
          <p:cNvPr id="68610" name="Content Placeholder 2"/>
          <p:cNvSpPr>
            <a:spLocks noGrp="1"/>
          </p:cNvSpPr>
          <p:nvPr>
            <p:ph idx="1"/>
          </p:nvPr>
        </p:nvSpPr>
        <p:spPr>
          <a:xfrm>
            <a:off x="457200" y="1600200"/>
            <a:ext cx="8229600" cy="4525963"/>
          </a:xfrm>
          <a:noFill/>
          <a:ln>
            <a:noFill/>
          </a:ln>
        </p:spPr>
        <p:txBody>
          <a:bodyPr anchor="t" anchorCtr="0"/>
          <a:lstStyle/>
          <a:p>
            <a:r>
              <a:rPr lang="en-US" altLang="zh-CN" sz="2400" dirty="0"/>
              <a:t>Given an algorithm, how efficient is this algorithm for solving a problem given input of a particular size? To answer this question, we ask:</a:t>
            </a:r>
          </a:p>
          <a:p>
            <a:pPr lvl="1"/>
            <a:r>
              <a:rPr lang="en-US" altLang="zh-CN" sz="2000" dirty="0"/>
              <a:t>How much time does this algorithm use to solve a problem?</a:t>
            </a:r>
          </a:p>
          <a:p>
            <a:pPr lvl="1"/>
            <a:r>
              <a:rPr lang="en-US" altLang="zh-CN" sz="2000" dirty="0"/>
              <a:t>How much computer memory does this algorithm use to solve a problem?</a:t>
            </a:r>
          </a:p>
          <a:p>
            <a:r>
              <a:rPr lang="en-US" altLang="zh-CN" sz="2400" dirty="0"/>
              <a:t>When we analyze the time the algorithm uses to solve the problem given input of a particular size, we are studying the </a:t>
            </a:r>
            <a:r>
              <a:rPr lang="en-US" altLang="zh-CN" sz="2400" i="1" dirty="0">
                <a:solidFill>
                  <a:srgbClr val="FF0000"/>
                </a:solidFill>
              </a:rPr>
              <a:t>time complexity</a:t>
            </a:r>
            <a:r>
              <a:rPr lang="en-US" altLang="zh-CN" sz="2400" i="1" dirty="0"/>
              <a:t> </a:t>
            </a:r>
            <a:r>
              <a:rPr lang="en-US" altLang="zh-CN" sz="2400" dirty="0"/>
              <a:t>of the algorithm.</a:t>
            </a:r>
          </a:p>
          <a:p>
            <a:r>
              <a:rPr lang="en-US" altLang="zh-CN" sz="2400" dirty="0"/>
              <a:t>When we analyze the computer memory the algorithm uses to solve the problem given input of a particular size, we are studying the </a:t>
            </a:r>
            <a:r>
              <a:rPr lang="en-US" altLang="zh-CN" sz="2400" i="1" dirty="0">
                <a:solidFill>
                  <a:srgbClr val="FF0000"/>
                </a:solidFill>
              </a:rPr>
              <a:t>space complexity</a:t>
            </a:r>
            <a:r>
              <a:rPr lang="en-US" altLang="zh-CN" sz="2400" i="1" dirty="0"/>
              <a:t> </a:t>
            </a:r>
            <a:r>
              <a:rPr lang="en-US" altLang="zh-CN" sz="2400" dirty="0"/>
              <a:t>of the algorithm.</a:t>
            </a:r>
          </a:p>
          <a:p>
            <a:endParaRPr lang="en-US" altLang="zh-CN" sz="2400" dirty="0"/>
          </a:p>
          <a:p>
            <a:pPr lvl="1"/>
            <a:endParaRPr lang="en-US" altLang="zh-CN"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3"/>
          <p:cNvSpPr>
            <a:spLocks noGrp="1"/>
          </p:cNvSpPr>
          <p:nvPr>
            <p:ph type="sldNum" sz="quarter" idx="10"/>
          </p:nvPr>
        </p:nvSpPr>
        <p:spPr>
          <a:xfrm>
            <a:off x="4067175" y="6400800"/>
            <a:ext cx="609600" cy="457200"/>
          </a:xfrm>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58</a:t>
            </a:fld>
            <a:endParaRPr lang="zh-CN" altLang="en-US" sz="1400" b="0" dirty="0">
              <a:latin typeface="Arial" panose="020B0604020202020204" pitchFamily="34" charset="0"/>
              <a:ea typeface="宋体" panose="02010600030101010101" pitchFamily="2" charset="-122"/>
            </a:endParaRPr>
          </a:p>
        </p:txBody>
      </p:sp>
      <p:sp>
        <p:nvSpPr>
          <p:cNvPr id="1622018" name="Rectangle 2"/>
          <p:cNvSpPr>
            <a:spLocks noGrp="1" noChangeArrowheads="1"/>
          </p:cNvSpPr>
          <p:nvPr>
            <p:ph type="title"/>
          </p:nvPr>
        </p:nvSpPr>
        <p:spPr bwMode="auto">
          <a:xfrm>
            <a:off x="179388" y="620713"/>
            <a:ext cx="8229600" cy="652463"/>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a:ln>
                  <a:noFill/>
                </a:ln>
                <a:solidFill>
                  <a:srgbClr val="CC00FF"/>
                </a:solidFill>
                <a:effectLst>
                  <a:outerShdw blurRad="38100" dist="38100" dir="2700000" algn="tl">
                    <a:srgbClr val="C0C0C0"/>
                  </a:outerShdw>
                </a:effectLst>
                <a:uLnTx/>
                <a:uFillTx/>
                <a:latin typeface="+mj-lt"/>
                <a:ea typeface="宋体" panose="02010600030101010101" pitchFamily="2" charset="-122"/>
                <a:cs typeface="+mj-cs"/>
              </a:rPr>
              <a:t>Different types of analysis</a:t>
            </a:r>
          </a:p>
        </p:txBody>
      </p:sp>
      <p:sp>
        <p:nvSpPr>
          <p:cNvPr id="1622019" name="Rectangle 3"/>
          <p:cNvSpPr>
            <a:spLocks noGrp="1"/>
          </p:cNvSpPr>
          <p:nvPr>
            <p:ph idx="1"/>
          </p:nvPr>
        </p:nvSpPr>
        <p:spPr>
          <a:xfrm>
            <a:off x="611188" y="1412875"/>
            <a:ext cx="8137525" cy="4968875"/>
          </a:xfrm>
          <a:noFill/>
          <a:ln>
            <a:noFill/>
          </a:ln>
        </p:spPr>
        <p:txBody>
          <a:bodyPr lIns="0" rIns="0" anchor="t" anchorCtr="0"/>
          <a:lstStyle/>
          <a:p>
            <a:pPr>
              <a:buClr>
                <a:schemeClr val="tx1"/>
              </a:buClr>
              <a:buFont typeface="Wingdings" panose="05000000000000000000" pitchFamily="2" charset="2"/>
              <a:buChar char="n"/>
            </a:pPr>
            <a:r>
              <a:rPr lang="en-US" altLang="zh-CN" sz="2400" b="1" dirty="0">
                <a:solidFill>
                  <a:srgbClr val="0000CC"/>
                </a:solidFill>
                <a:latin typeface="Times New Roman" panose="02020603050405020304" pitchFamily="18" charset="0"/>
                <a:ea typeface="宋体" panose="02010600030101010101" pitchFamily="2" charset="-122"/>
              </a:rPr>
              <a:t>Worst-case analysis</a:t>
            </a:r>
          </a:p>
          <a:p>
            <a:pPr lvl="1">
              <a:buNone/>
            </a:pPr>
            <a:r>
              <a:rPr lang="en-US" altLang="zh-CN" sz="2400" b="1" dirty="0">
                <a:latin typeface="Times New Roman" panose="02020603050405020304" pitchFamily="18" charset="0"/>
                <a:ea typeface="宋体" panose="02010600030101010101" pitchFamily="2" charset="-122"/>
              </a:rPr>
              <a:t>-  Maximum number of operations</a:t>
            </a:r>
          </a:p>
          <a:p>
            <a:pPr lvl="1">
              <a:buNone/>
            </a:pPr>
            <a:r>
              <a:rPr lang="en-US" altLang="zh-CN" sz="2400" b="1" dirty="0">
                <a:latin typeface="Times New Roman" panose="02020603050405020304" pitchFamily="18" charset="0"/>
                <a:ea typeface="宋体" panose="02010600030101010101" pitchFamily="2" charset="-122"/>
              </a:rPr>
              <a:t>-  Is a guarantee over all inputs of a given size</a:t>
            </a:r>
          </a:p>
          <a:p>
            <a:pPr>
              <a:spcBef>
                <a:spcPct val="60000"/>
              </a:spcBef>
              <a:buClr>
                <a:schemeClr val="tx1"/>
              </a:buClr>
              <a:buFont typeface="Wingdings" panose="05000000000000000000" pitchFamily="2" charset="2"/>
              <a:buChar char="n"/>
            </a:pPr>
            <a:r>
              <a:rPr lang="en-US" altLang="zh-CN" sz="2400" b="1" dirty="0">
                <a:solidFill>
                  <a:srgbClr val="0000CC"/>
                </a:solidFill>
                <a:latin typeface="Times New Roman" panose="02020603050405020304" pitchFamily="18" charset="0"/>
                <a:ea typeface="宋体" panose="02010600030101010101" pitchFamily="2" charset="-122"/>
              </a:rPr>
              <a:t>Best-case analysis</a:t>
            </a:r>
          </a:p>
          <a:p>
            <a:pPr lvl="1">
              <a:buNone/>
            </a:pPr>
            <a:r>
              <a:rPr lang="en-US" altLang="zh-CN" sz="2400" b="1" dirty="0">
                <a:latin typeface="Times New Roman" panose="02020603050405020304" pitchFamily="18" charset="0"/>
                <a:ea typeface="宋体" panose="02010600030101010101" pitchFamily="2" charset="-122"/>
              </a:rPr>
              <a:t>-  Minimum number of operations</a:t>
            </a:r>
          </a:p>
          <a:p>
            <a:pPr lvl="1">
              <a:buNone/>
            </a:pPr>
            <a:r>
              <a:rPr lang="en-US" altLang="zh-CN" sz="2400" b="1" dirty="0">
                <a:latin typeface="Times New Roman" panose="02020603050405020304" pitchFamily="18" charset="0"/>
                <a:ea typeface="宋体" panose="02010600030101010101" pitchFamily="2" charset="-122"/>
              </a:rPr>
              <a:t>-  Not very practical</a:t>
            </a:r>
          </a:p>
          <a:p>
            <a:pPr>
              <a:spcBef>
                <a:spcPct val="60000"/>
              </a:spcBef>
              <a:buClr>
                <a:schemeClr val="tx1"/>
              </a:buClr>
              <a:buFont typeface="Wingdings" panose="05000000000000000000" pitchFamily="2" charset="2"/>
              <a:buChar char="n"/>
            </a:pPr>
            <a:r>
              <a:rPr lang="en-US" altLang="zh-CN" sz="2400" b="1" dirty="0">
                <a:solidFill>
                  <a:srgbClr val="0000CC"/>
                </a:solidFill>
                <a:latin typeface="Times New Roman" panose="02020603050405020304" pitchFamily="18" charset="0"/>
                <a:ea typeface="宋体" panose="02010600030101010101" pitchFamily="2" charset="-122"/>
              </a:rPr>
              <a:t>Average-case analysis</a:t>
            </a:r>
          </a:p>
          <a:p>
            <a:pPr lvl="1">
              <a:buNone/>
            </a:pPr>
            <a:r>
              <a:rPr lang="en-US" altLang="zh-CN" sz="2400" b="1" dirty="0">
                <a:latin typeface="Times New Roman" panose="02020603050405020304" pitchFamily="18" charset="0"/>
                <a:ea typeface="宋体" panose="02010600030101010101" pitchFamily="2" charset="-122"/>
              </a:rPr>
              <a:t>-  Average number of operations assuming an input probability distribution</a:t>
            </a:r>
          </a:p>
          <a:p>
            <a:pPr lvl="1">
              <a:buNone/>
            </a:pPr>
            <a:r>
              <a:rPr lang="en-US" altLang="zh-CN" sz="2400" b="1" dirty="0">
                <a:latin typeface="Times New Roman" panose="02020603050405020304" pitchFamily="18" charset="0"/>
                <a:ea typeface="宋体" panose="02010600030101010101" pitchFamily="2" charset="-122"/>
              </a:rPr>
              <a:t>-  An average over all the possible inputs of a given size</a:t>
            </a:r>
          </a:p>
          <a:p>
            <a:pPr lvl="1">
              <a:buNone/>
            </a:pPr>
            <a:r>
              <a:rPr lang="en-US" altLang="zh-CN" sz="2400" b="1" dirty="0">
                <a:latin typeface="Times New Roman" panose="02020603050405020304" pitchFamily="18" charset="0"/>
                <a:ea typeface="宋体" panose="02010600030101010101" pitchFamily="2" charset="-122"/>
              </a:rPr>
              <a:t>-  Can be complicated</a:t>
            </a:r>
          </a:p>
        </p:txBody>
      </p:sp>
      <p:sp>
        <p:nvSpPr>
          <p:cNvPr id="69636" name="Text Box 5"/>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3.3 Complexity  of Algorithms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2019">
                                            <p:txEl>
                                              <p:pRg st="0" end="0"/>
                                            </p:txEl>
                                          </p:spTgt>
                                        </p:tgtEl>
                                        <p:attrNameLst>
                                          <p:attrName>style.visibility</p:attrName>
                                        </p:attrNameLst>
                                      </p:cBhvr>
                                      <p:to>
                                        <p:strVal val="visible"/>
                                      </p:to>
                                    </p:set>
                                    <p:anim calcmode="lin" valueType="num">
                                      <p:cBhvr>
                                        <p:cTn id="7" dur="500" fill="hold"/>
                                        <p:tgtEl>
                                          <p:spTgt spid="1622019">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1622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2019">
                                            <p:txEl>
                                              <p:pRg st="1" end="1"/>
                                            </p:txEl>
                                          </p:spTgt>
                                        </p:tgtEl>
                                        <p:attrNameLst>
                                          <p:attrName>style.visibility</p:attrName>
                                        </p:attrNameLst>
                                      </p:cBhvr>
                                      <p:to>
                                        <p:strVal val="visible"/>
                                      </p:to>
                                    </p:set>
                                    <p:anim calcmode="lin" valueType="num">
                                      <p:cBhvr>
                                        <p:cTn id="13" dur="500" fill="hold"/>
                                        <p:tgtEl>
                                          <p:spTgt spid="1622019">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1622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2019">
                                            <p:txEl>
                                              <p:pRg st="2" end="2"/>
                                            </p:txEl>
                                          </p:spTgt>
                                        </p:tgtEl>
                                        <p:attrNameLst>
                                          <p:attrName>style.visibility</p:attrName>
                                        </p:attrNameLst>
                                      </p:cBhvr>
                                      <p:to>
                                        <p:strVal val="visible"/>
                                      </p:to>
                                    </p:set>
                                    <p:anim calcmode="lin" valueType="num">
                                      <p:cBhvr>
                                        <p:cTn id="19" dur="500" fill="hold"/>
                                        <p:tgtEl>
                                          <p:spTgt spid="1622019">
                                            <p:txEl>
                                              <p:p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1622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2019">
                                            <p:txEl>
                                              <p:pRg st="3" end="3"/>
                                            </p:txEl>
                                          </p:spTgt>
                                        </p:tgtEl>
                                        <p:attrNameLst>
                                          <p:attrName>style.visibility</p:attrName>
                                        </p:attrNameLst>
                                      </p:cBhvr>
                                      <p:to>
                                        <p:strVal val="visible"/>
                                      </p:to>
                                    </p:set>
                                    <p:anim calcmode="lin" valueType="num">
                                      <p:cBhvr>
                                        <p:cTn id="25" dur="500" fill="hold"/>
                                        <p:tgtEl>
                                          <p:spTgt spid="1622019">
                                            <p:txEl>
                                              <p:pRg st="3" end="3"/>
                                            </p:txEl>
                                          </p:spTgt>
                                        </p:tgtEl>
                                        <p:attrNameLst>
                                          <p:attrName>ppt_x</p:attrName>
                                        </p:attrNameLst>
                                      </p:cBhvr>
                                      <p:tavLst>
                                        <p:tav tm="0">
                                          <p:val>
                                            <p:strVal val="0-#ppt_w/2"/>
                                          </p:val>
                                        </p:tav>
                                        <p:tav tm="100000">
                                          <p:val>
                                            <p:strVal val="#ppt_x"/>
                                          </p:val>
                                        </p:tav>
                                      </p:tavLst>
                                    </p:anim>
                                    <p:anim calcmode="lin" valueType="num">
                                      <p:cBhvr>
                                        <p:cTn id="26" dur="500" fill="hold"/>
                                        <p:tgtEl>
                                          <p:spTgt spid="1622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22019">
                                            <p:txEl>
                                              <p:pRg st="4" end="4"/>
                                            </p:txEl>
                                          </p:spTgt>
                                        </p:tgtEl>
                                        <p:attrNameLst>
                                          <p:attrName>style.visibility</p:attrName>
                                        </p:attrNameLst>
                                      </p:cBhvr>
                                      <p:to>
                                        <p:strVal val="visible"/>
                                      </p:to>
                                    </p:set>
                                    <p:anim calcmode="lin" valueType="num">
                                      <p:cBhvr>
                                        <p:cTn id="31" dur="500" fill="hold"/>
                                        <p:tgtEl>
                                          <p:spTgt spid="1622019">
                                            <p:txEl>
                                              <p:pRg st="4" end="4"/>
                                            </p:txEl>
                                          </p:spTgt>
                                        </p:tgtEl>
                                        <p:attrNameLst>
                                          <p:attrName>ppt_x</p:attrName>
                                        </p:attrNameLst>
                                      </p:cBhvr>
                                      <p:tavLst>
                                        <p:tav tm="0">
                                          <p:val>
                                            <p:strVal val="0-#ppt_w/2"/>
                                          </p:val>
                                        </p:tav>
                                        <p:tav tm="100000">
                                          <p:val>
                                            <p:strVal val="#ppt_x"/>
                                          </p:val>
                                        </p:tav>
                                      </p:tavLst>
                                    </p:anim>
                                    <p:anim calcmode="lin" valueType="num">
                                      <p:cBhvr>
                                        <p:cTn id="32" dur="500" fill="hold"/>
                                        <p:tgtEl>
                                          <p:spTgt spid="1622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22019">
                                            <p:txEl>
                                              <p:pRg st="5" end="5"/>
                                            </p:txEl>
                                          </p:spTgt>
                                        </p:tgtEl>
                                        <p:attrNameLst>
                                          <p:attrName>style.visibility</p:attrName>
                                        </p:attrNameLst>
                                      </p:cBhvr>
                                      <p:to>
                                        <p:strVal val="visible"/>
                                      </p:to>
                                    </p:set>
                                    <p:anim calcmode="lin" valueType="num">
                                      <p:cBhvr>
                                        <p:cTn id="37" dur="500" fill="hold"/>
                                        <p:tgtEl>
                                          <p:spTgt spid="1622019">
                                            <p:txEl>
                                              <p:pRg st="5" end="5"/>
                                            </p:txEl>
                                          </p:spTgt>
                                        </p:tgtEl>
                                        <p:attrNameLst>
                                          <p:attrName>ppt_x</p:attrName>
                                        </p:attrNameLst>
                                      </p:cBhvr>
                                      <p:tavLst>
                                        <p:tav tm="0">
                                          <p:val>
                                            <p:strVal val="0-#ppt_w/2"/>
                                          </p:val>
                                        </p:tav>
                                        <p:tav tm="100000">
                                          <p:val>
                                            <p:strVal val="#ppt_x"/>
                                          </p:val>
                                        </p:tav>
                                      </p:tavLst>
                                    </p:anim>
                                    <p:anim calcmode="lin" valueType="num">
                                      <p:cBhvr>
                                        <p:cTn id="38" dur="500" fill="hold"/>
                                        <p:tgtEl>
                                          <p:spTgt spid="16220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22019">
                                            <p:txEl>
                                              <p:pRg st="6" end="6"/>
                                            </p:txEl>
                                          </p:spTgt>
                                        </p:tgtEl>
                                        <p:attrNameLst>
                                          <p:attrName>style.visibility</p:attrName>
                                        </p:attrNameLst>
                                      </p:cBhvr>
                                      <p:to>
                                        <p:strVal val="visible"/>
                                      </p:to>
                                    </p:set>
                                    <p:anim calcmode="lin" valueType="num">
                                      <p:cBhvr>
                                        <p:cTn id="43" dur="500" fill="hold"/>
                                        <p:tgtEl>
                                          <p:spTgt spid="1622019">
                                            <p:txEl>
                                              <p:pRg st="6" end="6"/>
                                            </p:txEl>
                                          </p:spTgt>
                                        </p:tgtEl>
                                        <p:attrNameLst>
                                          <p:attrName>ppt_x</p:attrName>
                                        </p:attrNameLst>
                                      </p:cBhvr>
                                      <p:tavLst>
                                        <p:tav tm="0">
                                          <p:val>
                                            <p:strVal val="0-#ppt_w/2"/>
                                          </p:val>
                                        </p:tav>
                                        <p:tav tm="100000">
                                          <p:val>
                                            <p:strVal val="#ppt_x"/>
                                          </p:val>
                                        </p:tav>
                                      </p:tavLst>
                                    </p:anim>
                                    <p:anim calcmode="lin" valueType="num">
                                      <p:cBhvr>
                                        <p:cTn id="44" dur="500" fill="hold"/>
                                        <p:tgtEl>
                                          <p:spTgt spid="16220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22019">
                                            <p:txEl>
                                              <p:pRg st="7" end="7"/>
                                            </p:txEl>
                                          </p:spTgt>
                                        </p:tgtEl>
                                        <p:attrNameLst>
                                          <p:attrName>style.visibility</p:attrName>
                                        </p:attrNameLst>
                                      </p:cBhvr>
                                      <p:to>
                                        <p:strVal val="visible"/>
                                      </p:to>
                                    </p:set>
                                    <p:anim calcmode="lin" valueType="num">
                                      <p:cBhvr>
                                        <p:cTn id="49" dur="500" fill="hold"/>
                                        <p:tgtEl>
                                          <p:spTgt spid="1622019">
                                            <p:txEl>
                                              <p:pRg st="7" end="7"/>
                                            </p:txEl>
                                          </p:spTgt>
                                        </p:tgtEl>
                                        <p:attrNameLst>
                                          <p:attrName>ppt_x</p:attrName>
                                        </p:attrNameLst>
                                      </p:cBhvr>
                                      <p:tavLst>
                                        <p:tav tm="0">
                                          <p:val>
                                            <p:strVal val="0-#ppt_w/2"/>
                                          </p:val>
                                        </p:tav>
                                        <p:tav tm="100000">
                                          <p:val>
                                            <p:strVal val="#ppt_x"/>
                                          </p:val>
                                        </p:tav>
                                      </p:tavLst>
                                    </p:anim>
                                    <p:anim calcmode="lin" valueType="num">
                                      <p:cBhvr>
                                        <p:cTn id="50" dur="500" fill="hold"/>
                                        <p:tgtEl>
                                          <p:spTgt spid="16220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622019">
                                            <p:txEl>
                                              <p:pRg st="8" end="8"/>
                                            </p:txEl>
                                          </p:spTgt>
                                        </p:tgtEl>
                                        <p:attrNameLst>
                                          <p:attrName>style.visibility</p:attrName>
                                        </p:attrNameLst>
                                      </p:cBhvr>
                                      <p:to>
                                        <p:strVal val="visible"/>
                                      </p:to>
                                    </p:set>
                                    <p:anim calcmode="lin" valueType="num">
                                      <p:cBhvr>
                                        <p:cTn id="55" dur="500" fill="hold"/>
                                        <p:tgtEl>
                                          <p:spTgt spid="1622019">
                                            <p:txEl>
                                              <p:pRg st="8" end="8"/>
                                            </p:txEl>
                                          </p:spTgt>
                                        </p:tgtEl>
                                        <p:attrNameLst>
                                          <p:attrName>ppt_x</p:attrName>
                                        </p:attrNameLst>
                                      </p:cBhvr>
                                      <p:tavLst>
                                        <p:tav tm="0">
                                          <p:val>
                                            <p:strVal val="0-#ppt_w/2"/>
                                          </p:val>
                                        </p:tav>
                                        <p:tav tm="100000">
                                          <p:val>
                                            <p:strVal val="#ppt_x"/>
                                          </p:val>
                                        </p:tav>
                                      </p:tavLst>
                                    </p:anim>
                                    <p:anim calcmode="lin" valueType="num">
                                      <p:cBhvr>
                                        <p:cTn id="56" dur="500" fill="hold"/>
                                        <p:tgtEl>
                                          <p:spTgt spid="16220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622019">
                                            <p:txEl>
                                              <p:pRg st="9" end="9"/>
                                            </p:txEl>
                                          </p:spTgt>
                                        </p:tgtEl>
                                        <p:attrNameLst>
                                          <p:attrName>style.visibility</p:attrName>
                                        </p:attrNameLst>
                                      </p:cBhvr>
                                      <p:to>
                                        <p:strVal val="visible"/>
                                      </p:to>
                                    </p:set>
                                    <p:anim calcmode="lin" valueType="num">
                                      <p:cBhvr>
                                        <p:cTn id="61" dur="500" fill="hold"/>
                                        <p:tgtEl>
                                          <p:spTgt spid="1622019">
                                            <p:txEl>
                                              <p:pRg st="9" end="9"/>
                                            </p:txEl>
                                          </p:spTgt>
                                        </p:tgtEl>
                                        <p:attrNameLst>
                                          <p:attrName>ppt_x</p:attrName>
                                        </p:attrNameLst>
                                      </p:cBhvr>
                                      <p:tavLst>
                                        <p:tav tm="0">
                                          <p:val>
                                            <p:strVal val="0-#ppt_w/2"/>
                                          </p:val>
                                        </p:tav>
                                        <p:tav tm="100000">
                                          <p:val>
                                            <p:strVal val="#ppt_x"/>
                                          </p:val>
                                        </p:tav>
                                      </p:tavLst>
                                    </p:anim>
                                    <p:anim calcmode="lin" valueType="num">
                                      <p:cBhvr>
                                        <p:cTn id="62" dur="500" fill="hold"/>
                                        <p:tgtEl>
                                          <p:spTgt spid="162201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2019"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59</a:t>
            </a:fld>
            <a:endParaRPr lang="zh-CN" altLang="en-US" sz="1400" b="0" dirty="0">
              <a:latin typeface="Arial" panose="020B0604020202020204" pitchFamily="34" charset="0"/>
              <a:ea typeface="宋体" panose="02010600030101010101" pitchFamily="2" charset="-122"/>
            </a:endParaRPr>
          </a:p>
        </p:txBody>
      </p:sp>
      <p:sp>
        <p:nvSpPr>
          <p:cNvPr id="1617922" name="Text Box 2"/>
          <p:cNvSpPr txBox="1"/>
          <p:nvPr/>
        </p:nvSpPr>
        <p:spPr>
          <a:xfrm>
            <a:off x="422275" y="1177925"/>
            <a:ext cx="8153400" cy="822325"/>
          </a:xfrm>
          <a:prstGeom prst="rect">
            <a:avLst/>
          </a:prstGeom>
          <a:noFill/>
          <a:ln w="9525">
            <a:noFill/>
          </a:ln>
        </p:spPr>
        <p:txBody>
          <a:bodyPr anchor="t" anchorCtr="0">
            <a:spAutoFit/>
          </a:bodyPr>
          <a:lstStyle/>
          <a:p>
            <a:pPr marL="457200" indent="-457200">
              <a:spcBef>
                <a:spcPct val="40000"/>
              </a:spcBef>
              <a:buNone/>
            </a:pPr>
            <a:r>
              <a:rPr lang="zh-CN" altLang="en-US"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〖Example 1〗</a:t>
            </a:r>
            <a:r>
              <a:rPr lang="en-US" altLang="zh-CN" dirty="0">
                <a:latin typeface="Times New Roman" panose="02020603050405020304" pitchFamily="18" charset="0"/>
                <a:ea typeface="宋体" panose="02010600030101010101" pitchFamily="2" charset="-122"/>
                <a:sym typeface="Symbol" panose="05050102010706020507" pitchFamily="18" charset="2"/>
              </a:rPr>
              <a:t>Describe the time complexity of algorithm for finding the maximum element in a set.</a:t>
            </a:r>
          </a:p>
        </p:txBody>
      </p:sp>
      <p:sp>
        <p:nvSpPr>
          <p:cNvPr id="1617923" name="Text Box 3"/>
          <p:cNvSpPr txBox="1"/>
          <p:nvPr/>
        </p:nvSpPr>
        <p:spPr>
          <a:xfrm>
            <a:off x="422275" y="4140200"/>
            <a:ext cx="8153400" cy="2476500"/>
          </a:xfrm>
          <a:prstGeom prst="rect">
            <a:avLst/>
          </a:prstGeom>
          <a:noFill/>
          <a:ln w="9525">
            <a:noFill/>
          </a:ln>
        </p:spPr>
        <p:txBody>
          <a:bodyPr anchor="t">
            <a:spAutoFit/>
          </a:bodyPr>
          <a:lstStyle/>
          <a:p>
            <a:pPr marL="457200">
              <a:lnSpc>
                <a:spcPts val="2200"/>
              </a:lnSpc>
              <a:spcBef>
                <a:spcPct val="40000"/>
              </a:spcBef>
              <a:buNone/>
            </a:pPr>
            <a:r>
              <a:rPr lang="en-US" altLang="zh-CN" sz="1800" i="1" noProof="1">
                <a:solidFill>
                  <a:srgbClr val="000099"/>
                </a:solidFill>
                <a:latin typeface="+mj-lt"/>
                <a:ea typeface="宋体" panose="02010600030101010101" pitchFamily="2" charset="-122"/>
                <a:cs typeface="+mj-lt"/>
                <a:sym typeface="Symbol" panose="05050102010706020507" pitchFamily="18" charset="2"/>
              </a:rPr>
              <a:t>Solution: </a:t>
            </a:r>
            <a:r>
              <a:rPr lang="en-US" altLang="zh-CN" sz="1800" noProof="1">
                <a:latin typeface="+mj-lt"/>
                <a:ea typeface="黑体" panose="02010609060101010101" charset="-122"/>
                <a:cs typeface="+mj-lt"/>
                <a:sym typeface="+mn-ea"/>
              </a:rPr>
              <a:t>Count the number of comparisons.</a:t>
            </a:r>
            <a:endParaRPr lang="en-US" altLang="zh-CN" sz="1800" noProof="1">
              <a:latin typeface="+mj-lt"/>
              <a:ea typeface="黑体" panose="02010609060101010101" charset="-122"/>
              <a:cs typeface="+mj-lt"/>
            </a:endParaRPr>
          </a:p>
          <a:p>
            <a:pPr lvl="1" fontAlgn="base">
              <a:lnSpc>
                <a:spcPts val="2200"/>
              </a:lnSpc>
              <a:buFont typeface="Arial" panose="020B0604020202020204" pitchFamily="34" charset="0"/>
              <a:buChar char="•"/>
            </a:pPr>
            <a:r>
              <a:rPr lang="en-US" altLang="zh-CN" sz="1800" strike="noStrike" noProof="1">
                <a:latin typeface="+mj-lt"/>
                <a:ea typeface="黑体" panose="02010609060101010101" charset="-122"/>
                <a:cs typeface="+mj-lt"/>
                <a:sym typeface="+mn-ea"/>
              </a:rPr>
              <a:t>  The </a:t>
            </a:r>
            <a:r>
              <a:rPr lang="en-US" altLang="zh-CN" sz="1800" i="1" strike="noStrike" noProof="1">
                <a:latin typeface="+mj-lt"/>
                <a:ea typeface="黑体" panose="02010609060101010101" charset="-122"/>
                <a:cs typeface="+mj-lt"/>
                <a:sym typeface="+mn-ea"/>
              </a:rPr>
              <a:t>max</a:t>
            </a:r>
            <a:r>
              <a:rPr lang="en-US" altLang="zh-CN" sz="1800" strike="noStrike" noProof="1">
                <a:latin typeface="+mj-lt"/>
                <a:ea typeface="黑体" panose="02010609060101010101" charset="-122"/>
                <a:cs typeface="+mj-lt"/>
                <a:sym typeface="+mn-ea"/>
              </a:rPr>
              <a:t> &lt; </a:t>
            </a:r>
            <a:r>
              <a:rPr lang="en-US" altLang="zh-CN" sz="1800" i="1" strike="noStrike" noProof="1">
                <a:latin typeface="+mj-lt"/>
                <a:ea typeface="黑体" panose="02010609060101010101" charset="-122"/>
                <a:cs typeface="+mj-lt"/>
                <a:sym typeface="+mn-ea"/>
              </a:rPr>
              <a:t>a</a:t>
            </a:r>
            <a:r>
              <a:rPr lang="en-US" altLang="zh-CN" sz="1800" i="1" strike="noStrike" baseline="-25000" noProof="1">
                <a:latin typeface="+mj-lt"/>
                <a:ea typeface="黑体" panose="02010609060101010101" charset="-122"/>
                <a:cs typeface="+mj-lt"/>
                <a:sym typeface="+mn-ea"/>
              </a:rPr>
              <a:t>i</a:t>
            </a:r>
            <a:r>
              <a:rPr lang="en-US" altLang="zh-CN" sz="1800" strike="noStrike" noProof="1">
                <a:latin typeface="+mj-lt"/>
                <a:ea typeface="黑体" panose="02010609060101010101" charset="-122"/>
                <a:cs typeface="+mj-lt"/>
                <a:sym typeface="+mn-ea"/>
              </a:rPr>
              <a:t> comparison is made </a:t>
            </a:r>
            <a:r>
              <a:rPr lang="en-US" altLang="zh-CN" sz="1800" i="1" strike="noStrike" noProof="1">
                <a:latin typeface="+mj-lt"/>
                <a:ea typeface="黑体" panose="02010609060101010101" charset="-122"/>
                <a:cs typeface="+mj-lt"/>
                <a:sym typeface="+mn-ea"/>
              </a:rPr>
              <a:t>n</a:t>
            </a:r>
            <a:r>
              <a:rPr lang="en-US" altLang="zh-CN" sz="1800" strike="noStrike" noProof="1">
                <a:latin typeface="+mj-lt"/>
                <a:ea typeface="黑体" panose="02010609060101010101" charset="-122"/>
                <a:cs typeface="+mj-lt"/>
                <a:sym typeface="+mn-ea"/>
              </a:rPr>
              <a:t> − 1 times.</a:t>
            </a:r>
            <a:endParaRPr lang="en-US" altLang="zh-CN" sz="1800" strike="noStrike" noProof="1">
              <a:latin typeface="+mj-lt"/>
              <a:ea typeface="黑体" panose="02010609060101010101" charset="-122"/>
              <a:cs typeface="+mj-lt"/>
            </a:endParaRPr>
          </a:p>
          <a:p>
            <a:pPr lvl="1" fontAlgn="base">
              <a:lnSpc>
                <a:spcPts val="2200"/>
              </a:lnSpc>
              <a:buFont typeface="Arial" panose="020B0604020202020204" pitchFamily="34" charset="0"/>
              <a:buChar char="•"/>
            </a:pPr>
            <a:r>
              <a:rPr lang="en-US" altLang="zh-CN" sz="1800" strike="noStrike" noProof="1">
                <a:latin typeface="+mj-lt"/>
                <a:ea typeface="黑体" panose="02010609060101010101" charset="-122"/>
                <a:cs typeface="+mj-lt"/>
                <a:sym typeface="+mn-ea"/>
              </a:rPr>
              <a:t>   Each time </a:t>
            </a:r>
            <a:r>
              <a:rPr lang="en-US" altLang="zh-CN" sz="1800" i="1" strike="noStrike" noProof="1">
                <a:latin typeface="+mj-lt"/>
                <a:ea typeface="黑体" panose="02010609060101010101" charset="-122"/>
                <a:cs typeface="+mj-lt"/>
                <a:sym typeface="+mn-ea"/>
              </a:rPr>
              <a:t>i</a:t>
            </a:r>
            <a:r>
              <a:rPr lang="en-US" altLang="zh-CN" sz="1800" strike="noStrike" noProof="1">
                <a:latin typeface="+mj-lt"/>
                <a:ea typeface="黑体" panose="02010609060101010101" charset="-122"/>
                <a:cs typeface="+mj-lt"/>
                <a:sym typeface="+mn-ea"/>
              </a:rPr>
              <a:t> is incremented, a test is made to see if </a:t>
            </a:r>
            <a:r>
              <a:rPr lang="en-US" altLang="zh-CN" sz="1800" i="1" strike="noStrike" noProof="1">
                <a:latin typeface="+mj-lt"/>
                <a:ea typeface="黑体" panose="02010609060101010101" charset="-122"/>
                <a:cs typeface="+mj-lt"/>
                <a:sym typeface="+mn-ea"/>
              </a:rPr>
              <a:t>i</a:t>
            </a:r>
            <a:r>
              <a:rPr lang="en-US" altLang="zh-CN" sz="1800" strike="noStrike" noProof="1">
                <a:latin typeface="+mj-lt"/>
                <a:ea typeface="黑体" panose="02010609060101010101" charset="-122"/>
                <a:cs typeface="+mj-lt"/>
                <a:sym typeface="+mn-ea"/>
              </a:rPr>
              <a:t> ≤ </a:t>
            </a:r>
            <a:r>
              <a:rPr lang="en-US" altLang="zh-CN" sz="1800" i="1" strike="noStrike" noProof="1">
                <a:latin typeface="+mj-lt"/>
                <a:ea typeface="黑体" panose="02010609060101010101" charset="-122"/>
                <a:cs typeface="+mj-lt"/>
                <a:sym typeface="+mn-ea"/>
              </a:rPr>
              <a:t>n.</a:t>
            </a:r>
            <a:endParaRPr lang="en-US" altLang="zh-CN" sz="1800" i="1" strike="noStrike" noProof="1">
              <a:latin typeface="+mj-lt"/>
              <a:ea typeface="黑体" panose="02010609060101010101" charset="-122"/>
              <a:cs typeface="+mj-lt"/>
            </a:endParaRPr>
          </a:p>
          <a:p>
            <a:pPr lvl="1" fontAlgn="base">
              <a:lnSpc>
                <a:spcPts val="2200"/>
              </a:lnSpc>
              <a:buFont typeface="Arial" panose="020B0604020202020204" pitchFamily="34" charset="0"/>
              <a:buChar char="•"/>
            </a:pPr>
            <a:r>
              <a:rPr lang="en-US" altLang="zh-CN" sz="1800" i="1" strike="noStrike" noProof="1">
                <a:latin typeface="+mj-lt"/>
                <a:ea typeface="黑体" panose="02010609060101010101" charset="-122"/>
                <a:cs typeface="+mj-lt"/>
                <a:sym typeface="+mn-ea"/>
              </a:rPr>
              <a:t>   </a:t>
            </a:r>
            <a:r>
              <a:rPr lang="en-US" altLang="zh-CN" sz="1800" strike="noStrike" noProof="1">
                <a:latin typeface="+mj-lt"/>
                <a:ea typeface="黑体" panose="02010609060101010101" charset="-122"/>
                <a:cs typeface="+mj-lt"/>
                <a:sym typeface="+mn-ea"/>
              </a:rPr>
              <a:t>One last comparison determines that</a:t>
            </a:r>
            <a:r>
              <a:rPr lang="en-US" altLang="zh-CN" sz="1800" i="1" strike="noStrike" noProof="1">
                <a:latin typeface="+mj-lt"/>
                <a:ea typeface="黑体" panose="02010609060101010101" charset="-122"/>
                <a:cs typeface="+mj-lt"/>
                <a:sym typeface="+mn-ea"/>
              </a:rPr>
              <a:t> i &gt; n</a:t>
            </a:r>
            <a:r>
              <a:rPr lang="en-US" altLang="zh-CN" sz="1800" strike="noStrike" noProof="1">
                <a:latin typeface="+mj-lt"/>
                <a:ea typeface="黑体" panose="02010609060101010101" charset="-122"/>
                <a:cs typeface="+mj-lt"/>
                <a:sym typeface="+mn-ea"/>
              </a:rPr>
              <a:t>.               </a:t>
            </a:r>
            <a:endParaRPr lang="en-US" altLang="zh-CN" sz="1800" strike="noStrike" noProof="1">
              <a:latin typeface="+mj-lt"/>
              <a:ea typeface="黑体" panose="02010609060101010101" charset="-122"/>
              <a:cs typeface="+mj-lt"/>
            </a:endParaRPr>
          </a:p>
          <a:p>
            <a:pPr lvl="1" fontAlgn="base">
              <a:lnSpc>
                <a:spcPts val="2200"/>
              </a:lnSpc>
              <a:buFont typeface="Arial" panose="020B0604020202020204" pitchFamily="34" charset="0"/>
              <a:buChar char="•"/>
            </a:pPr>
            <a:r>
              <a:rPr lang="en-US" altLang="zh-CN" sz="1800" strike="noStrike" noProof="1">
                <a:latin typeface="+mj-lt"/>
                <a:ea typeface="黑体" panose="02010609060101010101" charset="-122"/>
                <a:cs typeface="+mj-lt"/>
                <a:sym typeface="+mn-ea"/>
              </a:rPr>
              <a:t>   Exactly </a:t>
            </a:r>
            <a:r>
              <a:rPr lang="en-US" altLang="zh-CN" sz="1800" strike="noStrike" noProof="1">
                <a:solidFill>
                  <a:srgbClr val="FF0000"/>
                </a:solidFill>
                <a:latin typeface="+mj-lt"/>
                <a:ea typeface="黑体" panose="02010609060101010101" charset="-122"/>
                <a:cs typeface="+mj-lt"/>
                <a:sym typeface="+mn-ea"/>
              </a:rPr>
              <a:t>2(</a:t>
            </a:r>
            <a:r>
              <a:rPr lang="en-US" altLang="zh-CN" sz="1800" i="1" strike="noStrike" noProof="1">
                <a:solidFill>
                  <a:srgbClr val="FF0000"/>
                </a:solidFill>
                <a:latin typeface="+mj-lt"/>
                <a:ea typeface="黑体" panose="02010609060101010101" charset="-122"/>
                <a:cs typeface="+mj-lt"/>
                <a:sym typeface="+mn-ea"/>
              </a:rPr>
              <a:t>n</a:t>
            </a:r>
            <a:r>
              <a:rPr lang="en-US" altLang="zh-CN" sz="1800" strike="noStrike" noProof="1">
                <a:solidFill>
                  <a:srgbClr val="FF0000"/>
                </a:solidFill>
                <a:latin typeface="+mj-lt"/>
                <a:ea typeface="黑体" panose="02010609060101010101" charset="-122"/>
                <a:cs typeface="+mj-lt"/>
                <a:sym typeface="+mn-ea"/>
              </a:rPr>
              <a:t> − 1) + 1 = 2</a:t>
            </a:r>
            <a:r>
              <a:rPr lang="en-US" altLang="zh-CN" sz="1800" i="1" strike="noStrike" noProof="1">
                <a:solidFill>
                  <a:srgbClr val="FF0000"/>
                </a:solidFill>
                <a:latin typeface="+mj-lt"/>
                <a:ea typeface="黑体" panose="02010609060101010101" charset="-122"/>
                <a:cs typeface="+mj-lt"/>
                <a:sym typeface="+mn-ea"/>
              </a:rPr>
              <a:t>n</a:t>
            </a:r>
            <a:r>
              <a:rPr lang="en-US" altLang="zh-CN" sz="1800" strike="noStrike" noProof="1">
                <a:solidFill>
                  <a:srgbClr val="FF0000"/>
                </a:solidFill>
                <a:latin typeface="+mj-lt"/>
                <a:ea typeface="黑体" panose="02010609060101010101" charset="-122"/>
                <a:cs typeface="+mj-lt"/>
                <a:sym typeface="+mn-ea"/>
              </a:rPr>
              <a:t> − 1 </a:t>
            </a:r>
            <a:r>
              <a:rPr lang="en-US" altLang="zh-CN" sz="1800" strike="noStrike" noProof="1">
                <a:latin typeface="+mj-lt"/>
                <a:ea typeface="黑体" panose="02010609060101010101" charset="-122"/>
                <a:cs typeface="+mj-lt"/>
                <a:sym typeface="+mn-ea"/>
              </a:rPr>
              <a:t>comparisons are made.</a:t>
            </a:r>
            <a:endParaRPr lang="en-US" altLang="zh-CN" sz="1800" strike="noStrike" noProof="1">
              <a:latin typeface="+mj-lt"/>
              <a:ea typeface="黑体" panose="02010609060101010101" charset="-122"/>
              <a:cs typeface="+mj-lt"/>
            </a:endParaRPr>
          </a:p>
          <a:p>
            <a:pPr>
              <a:lnSpc>
                <a:spcPts val="2200"/>
              </a:lnSpc>
              <a:buNone/>
            </a:pPr>
            <a:r>
              <a:rPr lang="en-US" altLang="zh-CN" sz="1800" noProof="1">
                <a:latin typeface="+mj-lt"/>
                <a:ea typeface="黑体" panose="02010609060101010101" charset="-122"/>
                <a:cs typeface="+mj-lt"/>
                <a:sym typeface="+mn-ea"/>
              </a:rPr>
              <a:t> Hence, the time complexity of the algorithm is  Θ(</a:t>
            </a:r>
            <a:r>
              <a:rPr lang="en-US" altLang="zh-CN" sz="1800" i="1" noProof="1">
                <a:latin typeface="+mj-lt"/>
                <a:ea typeface="黑体" panose="02010609060101010101" charset="-122"/>
                <a:cs typeface="+mj-lt"/>
                <a:sym typeface="+mn-ea"/>
              </a:rPr>
              <a:t>n</a:t>
            </a:r>
            <a:r>
              <a:rPr lang="en-US" altLang="zh-CN" sz="1800" noProof="1">
                <a:latin typeface="+mj-lt"/>
                <a:ea typeface="黑体" panose="02010609060101010101" charset="-122"/>
                <a:cs typeface="+mj-lt"/>
                <a:sym typeface="+mn-ea"/>
              </a:rPr>
              <a:t>).</a:t>
            </a:r>
          </a:p>
        </p:txBody>
      </p:sp>
      <p:sp>
        <p:nvSpPr>
          <p:cNvPr id="71684" name="Text Box 11"/>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3.3 Complexity  of Algorithms</a:t>
            </a:r>
          </a:p>
        </p:txBody>
      </p:sp>
      <p:sp>
        <p:nvSpPr>
          <p:cNvPr id="71685" name="Title 1"/>
          <p:cNvSpPr>
            <a:spLocks noGrp="1"/>
          </p:cNvSpPr>
          <p:nvPr/>
        </p:nvSpPr>
        <p:spPr>
          <a:xfrm>
            <a:off x="457200" y="561975"/>
            <a:ext cx="8229600" cy="1438275"/>
          </a:xfrm>
          <a:prstGeom prst="rect">
            <a:avLst/>
          </a:prstGeom>
          <a:noFill/>
          <a:ln w="9525">
            <a:noFill/>
          </a:ln>
        </p:spPr>
        <p:txBody>
          <a:bodyPr anchor="t" anchorCtr="0"/>
          <a:lstStyle/>
          <a:p>
            <a:pPr algn="ctr" eaLnBrk="0" hangingPunct="0">
              <a:spcBef>
                <a:spcPct val="0"/>
              </a:spcBef>
              <a:buNone/>
            </a:pPr>
            <a:r>
              <a:rPr lang="en-US" altLang="zh-CN" sz="2800" dirty="0">
                <a:solidFill>
                  <a:srgbClr val="003366"/>
                </a:solidFill>
                <a:latin typeface="Arial" panose="020B0604020202020204" pitchFamily="34" charset="0"/>
              </a:rPr>
              <a:t>Complexity Analysis of Algorithms</a:t>
            </a:r>
          </a:p>
          <a:p>
            <a:pPr algn="ctr" eaLnBrk="0" hangingPunct="0">
              <a:spcBef>
                <a:spcPct val="0"/>
              </a:spcBef>
              <a:buNone/>
            </a:pPr>
            <a:endParaRPr lang="en-US" altLang="zh-CN" sz="2800" dirty="0">
              <a:solidFill>
                <a:srgbClr val="003366"/>
              </a:solidFill>
              <a:latin typeface="Arial" panose="020B0604020202020204" pitchFamily="34" charset="0"/>
            </a:endParaRPr>
          </a:p>
          <a:p>
            <a:pPr algn="ctr" eaLnBrk="0" hangingPunct="0">
              <a:spcBef>
                <a:spcPct val="0"/>
              </a:spcBef>
              <a:buNone/>
            </a:pPr>
            <a:br>
              <a:rPr lang="en-US" altLang="zh-CN" sz="2800" dirty="0">
                <a:solidFill>
                  <a:srgbClr val="003366"/>
                </a:solidFill>
                <a:latin typeface="Arial" panose="020B0604020202020204" pitchFamily="34" charset="0"/>
              </a:rPr>
            </a:br>
            <a:endParaRPr lang="en-US" altLang="zh-CN" sz="2800" dirty="0">
              <a:solidFill>
                <a:srgbClr val="003366"/>
              </a:solidFill>
              <a:latin typeface="Arial" panose="020B0604020202020204" pitchFamily="34" charset="0"/>
            </a:endParaRPr>
          </a:p>
        </p:txBody>
      </p:sp>
      <p:grpSp>
        <p:nvGrpSpPr>
          <p:cNvPr id="3" name="Group 5"/>
          <p:cNvGrpSpPr/>
          <p:nvPr/>
        </p:nvGrpSpPr>
        <p:grpSpPr>
          <a:xfrm>
            <a:off x="1995488" y="561975"/>
            <a:ext cx="7010400" cy="3124200"/>
            <a:chOff x="1008" y="288"/>
            <a:chExt cx="4416" cy="1968"/>
          </a:xfrm>
        </p:grpSpPr>
        <p:sp>
          <p:nvSpPr>
            <p:cNvPr id="71687" name="AutoShape 6"/>
            <p:cNvSpPr/>
            <p:nvPr/>
          </p:nvSpPr>
          <p:spPr>
            <a:xfrm>
              <a:off x="1008" y="288"/>
              <a:ext cx="4416" cy="1968"/>
            </a:xfrm>
            <a:prstGeom prst="foldedCorner">
              <a:avLst>
                <a:gd name="adj" fmla="val 12500"/>
              </a:avLst>
            </a:prstGeom>
            <a:solidFill>
              <a:srgbClr val="CCFFCC"/>
            </a:solidFill>
            <a:ln w="9525" cap="flat" cmpd="sng">
              <a:solidFill>
                <a:schemeClr val="tx1"/>
              </a:solidFill>
              <a:prstDash val="solid"/>
              <a:round/>
              <a:headEnd type="none" w="med" len="med"/>
              <a:tailEnd type="none" w="med" len="med"/>
            </a:ln>
          </p:spPr>
          <p:txBody>
            <a:bodyPr wrap="none" anchor="t" anchorCtr="0"/>
            <a:lstStyle/>
            <a:p>
              <a:pPr>
                <a:spcBef>
                  <a:spcPct val="0"/>
                </a:spcBef>
                <a:buFontTx/>
                <a:buNone/>
              </a:pPr>
              <a:r>
                <a:rPr lang="en-US" altLang="zh-CN" b="0" u="sng" dirty="0">
                  <a:latin typeface="Times New Roman" panose="02020603050405020304" pitchFamily="18" charset="0"/>
                  <a:ea typeface="宋体" panose="02010600030101010101" pitchFamily="2" charset="-122"/>
                </a:rPr>
                <a:t>ALGORITHM 1  </a:t>
              </a:r>
              <a:r>
                <a:rPr lang="en-US" altLang="zh-CN" u="sng" dirty="0">
                  <a:latin typeface="Times New Roman" panose="02020603050405020304" pitchFamily="18" charset="0"/>
                  <a:ea typeface="宋体" panose="02010600030101010101" pitchFamily="2" charset="-122"/>
                </a:rPr>
                <a:t>Finding the Maximum Element in </a:t>
              </a:r>
            </a:p>
            <a:p>
              <a:pPr>
                <a:spcBef>
                  <a:spcPct val="0"/>
                </a:spcBef>
                <a:buFontTx/>
                <a:buNone/>
              </a:pPr>
              <a:r>
                <a:rPr lang="en-US" altLang="zh-CN" u="sng" dirty="0">
                  <a:latin typeface="Times New Roman" panose="02020603050405020304" pitchFamily="18" charset="0"/>
                  <a:ea typeface="宋体" panose="02010600030101010101" pitchFamily="2" charset="-122"/>
                </a:rPr>
                <a:t>a Finite Sequence.</a:t>
              </a:r>
            </a:p>
            <a:p>
              <a:pPr>
                <a:spcBef>
                  <a:spcPct val="100000"/>
                </a:spcBef>
                <a:buFontTx/>
                <a:buNone/>
              </a:pPr>
              <a:r>
                <a:rPr lang="en-US" altLang="zh-CN" dirty="0">
                  <a:latin typeface="Times New Roman" panose="02020603050405020304" pitchFamily="18" charset="0"/>
                  <a:ea typeface="宋体" panose="02010600030101010101" pitchFamily="2" charset="-122"/>
                </a:rPr>
                <a:t>Procedure</a:t>
              </a:r>
              <a:r>
                <a:rPr lang="en-US" altLang="zh-CN" b="0" dirty="0">
                  <a:latin typeface="Times New Roman" panose="02020603050405020304"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max</a:t>
              </a:r>
              <a:r>
                <a:rPr lang="en-US" altLang="zh-CN" b="0" dirty="0">
                  <a:latin typeface="Times New Roman" panose="02020603050405020304" pitchFamily="18" charset="0"/>
                  <a:ea typeface="宋体" panose="02010600030101010101" pitchFamily="2" charset="-122"/>
                </a:rPr>
                <a:t>(                       : integers)</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i="1" dirty="0">
                  <a:latin typeface="Times New Roman" panose="02020603050405020304" pitchFamily="18" charset="0"/>
                  <a:ea typeface="宋体" panose="02010600030101010101" pitchFamily="2" charset="-122"/>
                </a:rPr>
                <a:t>max</a:t>
              </a:r>
              <a:r>
                <a:rPr lang="en-US" altLang="zh-CN" b="0" dirty="0">
                  <a:latin typeface="Times New Roman" panose="02020603050405020304" pitchFamily="18" charset="0"/>
                  <a:ea typeface="宋体" panose="02010600030101010101" pitchFamily="2" charset="-122"/>
                </a:rPr>
                <a:t> : = </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For</a:t>
              </a:r>
              <a:r>
                <a:rPr lang="en-US" altLang="zh-CN" b="0" i="1" dirty="0">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i : = 2 to </a:t>
              </a:r>
              <a:r>
                <a:rPr lang="en-US" altLang="zh-CN" b="0" i="1" dirty="0">
                  <a:latin typeface="Times New Roman" panose="02020603050405020304" pitchFamily="18" charset="0"/>
                  <a:ea typeface="宋体" panose="02010600030101010101" pitchFamily="2" charset="-122"/>
                </a:rPr>
                <a:t>n</a:t>
              </a:r>
              <a:endParaRPr lang="en-US" altLang="zh-CN" i="1"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       If  </a:t>
              </a:r>
              <a:r>
                <a:rPr lang="en-US" altLang="zh-CN" b="0" i="1" dirty="0">
                  <a:latin typeface="Times New Roman" panose="02020603050405020304" pitchFamily="18" charset="0"/>
                  <a:ea typeface="宋体" panose="02010600030101010101" pitchFamily="2" charset="-122"/>
                </a:rPr>
                <a:t>max        </a:t>
              </a:r>
              <a:r>
                <a:rPr lang="en-US" altLang="zh-CN" b="0" baseline="-30000" dirty="0">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then </a:t>
              </a:r>
              <a:r>
                <a:rPr lang="en-US" altLang="zh-CN" b="0" i="1" dirty="0">
                  <a:latin typeface="Times New Roman" panose="02020603050405020304" pitchFamily="18" charset="0"/>
                  <a:ea typeface="宋体" panose="02010600030101010101" pitchFamily="2" charset="-122"/>
                </a:rPr>
                <a:t>max</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 max</a:t>
              </a:r>
              <a:r>
                <a:rPr lang="en-US" altLang="zh-CN" dirty="0">
                  <a:latin typeface="Times New Roman" panose="02020603050405020304" pitchFamily="18" charset="0"/>
                  <a:ea typeface="宋体" panose="02010600030101010101" pitchFamily="2" charset="-122"/>
                </a:rPr>
                <a:t> is the largest element}</a:t>
              </a:r>
              <a:r>
                <a:rPr lang="en-US" altLang="zh-CN" b="0" dirty="0">
                  <a:latin typeface="Times New Roman" panose="02020603050405020304" pitchFamily="18" charset="0"/>
                  <a:ea typeface="宋体" panose="02010600030101010101" pitchFamily="2" charset="-122"/>
                </a:rPr>
                <a:t> </a:t>
              </a:r>
            </a:p>
          </p:txBody>
        </p:sp>
        <p:graphicFrame>
          <p:nvGraphicFramePr>
            <p:cNvPr id="71688" name="Object 7"/>
            <p:cNvGraphicFramePr>
              <a:graphicFrameLocks noChangeAspect="1"/>
            </p:cNvGraphicFramePr>
            <p:nvPr/>
          </p:nvGraphicFramePr>
          <p:xfrm>
            <a:off x="2538" y="998"/>
            <a:ext cx="861" cy="272"/>
          </p:xfrm>
          <a:graphic>
            <a:graphicData uri="http://schemas.openxmlformats.org/presentationml/2006/ole">
              <mc:AlternateContent xmlns:mc="http://schemas.openxmlformats.org/markup-compatibility/2006">
                <mc:Choice xmlns:v="urn:schemas-microsoft-com:vml" Requires="v">
                  <p:oleObj spid="_x0000_s14354" r:id="rId5" imgW="723900" imgH="228600" progId="Equation.3">
                    <p:embed/>
                  </p:oleObj>
                </mc:Choice>
                <mc:Fallback>
                  <p:oleObj r:id="rId5" imgW="723900" imgH="228600" progId="Equation.3">
                    <p:embed/>
                    <p:pic>
                      <p:nvPicPr>
                        <p:cNvPr id="71688" name="Object 7"/>
                        <p:cNvPicPr/>
                        <p:nvPr/>
                      </p:nvPicPr>
                      <p:blipFill>
                        <a:blip r:embed="rId6"/>
                        <a:stretch>
                          <a:fillRect/>
                        </a:stretch>
                      </p:blipFill>
                      <p:spPr>
                        <a:xfrm>
                          <a:off x="2538" y="998"/>
                          <a:ext cx="861" cy="272"/>
                        </a:xfrm>
                        <a:prstGeom prst="rect">
                          <a:avLst/>
                        </a:prstGeom>
                        <a:noFill/>
                        <a:ln w="38100">
                          <a:noFill/>
                          <a:miter/>
                        </a:ln>
                      </p:spPr>
                    </p:pic>
                  </p:oleObj>
                </mc:Fallback>
              </mc:AlternateContent>
            </a:graphicData>
          </a:graphic>
        </p:graphicFrame>
        <p:graphicFrame>
          <p:nvGraphicFramePr>
            <p:cNvPr id="71689" name="Object 8"/>
            <p:cNvGraphicFramePr>
              <a:graphicFrameLocks noChangeAspect="1"/>
            </p:cNvGraphicFramePr>
            <p:nvPr/>
          </p:nvGraphicFramePr>
          <p:xfrm>
            <a:off x="1722" y="1224"/>
            <a:ext cx="190" cy="273"/>
          </p:xfrm>
          <a:graphic>
            <a:graphicData uri="http://schemas.openxmlformats.org/presentationml/2006/ole">
              <mc:AlternateContent xmlns:mc="http://schemas.openxmlformats.org/markup-compatibility/2006">
                <mc:Choice xmlns:v="urn:schemas-microsoft-com:vml" Requires="v">
                  <p:oleObj spid="_x0000_s14355" r:id="rId7" imgW="152400" imgH="215900" progId="Equation.3">
                    <p:embed/>
                  </p:oleObj>
                </mc:Choice>
                <mc:Fallback>
                  <p:oleObj r:id="rId7" imgW="152400" imgH="215900" progId="Equation.3">
                    <p:embed/>
                    <p:pic>
                      <p:nvPicPr>
                        <p:cNvPr id="71689" name="Object 8"/>
                        <p:cNvPicPr/>
                        <p:nvPr/>
                      </p:nvPicPr>
                      <p:blipFill>
                        <a:blip r:embed="rId8"/>
                        <a:stretch>
                          <a:fillRect/>
                        </a:stretch>
                      </p:blipFill>
                      <p:spPr>
                        <a:xfrm>
                          <a:off x="1722" y="1224"/>
                          <a:ext cx="190" cy="273"/>
                        </a:xfrm>
                        <a:prstGeom prst="rect">
                          <a:avLst/>
                        </a:prstGeom>
                        <a:noFill/>
                        <a:ln w="38100">
                          <a:noFill/>
                          <a:miter/>
                        </a:ln>
                      </p:spPr>
                    </p:pic>
                  </p:oleObj>
                </mc:Fallback>
              </mc:AlternateContent>
            </a:graphicData>
          </a:graphic>
        </p:graphicFrame>
        <p:graphicFrame>
          <p:nvGraphicFramePr>
            <p:cNvPr id="71690" name="Object 9"/>
            <p:cNvGraphicFramePr>
              <a:graphicFrameLocks noChangeAspect="1"/>
            </p:cNvGraphicFramePr>
            <p:nvPr/>
          </p:nvGraphicFramePr>
          <p:xfrm>
            <a:off x="1949" y="1705"/>
            <a:ext cx="317" cy="272"/>
          </p:xfrm>
          <a:graphic>
            <a:graphicData uri="http://schemas.openxmlformats.org/presentationml/2006/ole">
              <mc:AlternateContent xmlns:mc="http://schemas.openxmlformats.org/markup-compatibility/2006">
                <mc:Choice xmlns:v="urn:schemas-microsoft-com:vml" Requires="v">
                  <p:oleObj spid="_x0000_s14356" r:id="rId9" imgW="266700" imgH="228600" progId="Equation.3">
                    <p:embed/>
                  </p:oleObj>
                </mc:Choice>
                <mc:Fallback>
                  <p:oleObj r:id="rId9" imgW="266700" imgH="228600" progId="Equation.3">
                    <p:embed/>
                    <p:pic>
                      <p:nvPicPr>
                        <p:cNvPr id="71690" name="Object 9"/>
                        <p:cNvPicPr/>
                        <p:nvPr/>
                      </p:nvPicPr>
                      <p:blipFill>
                        <a:blip r:embed="rId10"/>
                        <a:stretch>
                          <a:fillRect/>
                        </a:stretch>
                      </p:blipFill>
                      <p:spPr>
                        <a:xfrm>
                          <a:off x="1949" y="1705"/>
                          <a:ext cx="317" cy="272"/>
                        </a:xfrm>
                        <a:prstGeom prst="rect">
                          <a:avLst/>
                        </a:prstGeom>
                        <a:noFill/>
                        <a:ln w="38100">
                          <a:noFill/>
                          <a:miter/>
                        </a:ln>
                      </p:spPr>
                    </p:pic>
                  </p:oleObj>
                </mc:Fallback>
              </mc:AlternateContent>
            </a:graphicData>
          </a:graphic>
        </p:graphicFrame>
        <p:graphicFrame>
          <p:nvGraphicFramePr>
            <p:cNvPr id="71691" name="Object 10"/>
            <p:cNvGraphicFramePr>
              <a:graphicFrameLocks noChangeAspect="1"/>
            </p:cNvGraphicFramePr>
            <p:nvPr/>
          </p:nvGraphicFramePr>
          <p:xfrm>
            <a:off x="3092" y="1705"/>
            <a:ext cx="351" cy="272"/>
          </p:xfrm>
          <a:graphic>
            <a:graphicData uri="http://schemas.openxmlformats.org/presentationml/2006/ole">
              <mc:AlternateContent xmlns:mc="http://schemas.openxmlformats.org/markup-compatibility/2006">
                <mc:Choice xmlns:v="urn:schemas-microsoft-com:vml" Requires="v">
                  <p:oleObj spid="_x0000_s14357" r:id="rId11" imgW="292100" imgH="228600" progId="Equation.3">
                    <p:embed/>
                  </p:oleObj>
                </mc:Choice>
                <mc:Fallback>
                  <p:oleObj r:id="rId11" imgW="292100" imgH="228600" progId="Equation.3">
                    <p:embed/>
                    <p:pic>
                      <p:nvPicPr>
                        <p:cNvPr id="71691" name="Object 10"/>
                        <p:cNvPicPr/>
                        <p:nvPr/>
                      </p:nvPicPr>
                      <p:blipFill>
                        <a:blip r:embed="rId12"/>
                        <a:stretch>
                          <a:fillRect/>
                        </a:stretch>
                      </p:blipFill>
                      <p:spPr>
                        <a:xfrm>
                          <a:off x="3092" y="1705"/>
                          <a:ext cx="351" cy="27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17922">
                                            <p:txEl>
                                              <p:pRg st="0" end="0"/>
                                            </p:txEl>
                                          </p:spTgt>
                                        </p:tgtEl>
                                        <p:attrNameLst>
                                          <p:attrName>style.visibility</p:attrName>
                                        </p:attrNameLst>
                                      </p:cBhvr>
                                      <p:to>
                                        <p:strVal val="visible"/>
                                      </p:to>
                                    </p:set>
                                    <p:animEffect transition="in" filter="strips(downRight)">
                                      <p:cBhvr>
                                        <p:cTn id="7" dur="500"/>
                                        <p:tgtEl>
                                          <p:spTgt spid="16179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1+#ppt_w/2"/>
                                          </p:val>
                                        </p:tav>
                                        <p:tav tm="100000">
                                          <p:val>
                                            <p:strVal val="#ppt_x"/>
                                          </p:val>
                                        </p:tav>
                                      </p:tavLst>
                                    </p:anim>
                                    <p:anim calcmode="lin" valueType="num">
                                      <p:cBhvr>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17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22" grpId="0" build="p" bldLvl="3" advAuto="1000"/>
      <p:bldP spid="1617923" grpId="0"/>
      <p:bldP spid="161792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6</a:t>
            </a:fld>
            <a:endParaRPr lang="zh-CN" altLang="en-US" sz="1400" b="0" dirty="0">
              <a:latin typeface="Arial" panose="020B0604020202020204" pitchFamily="34" charset="0"/>
              <a:ea typeface="宋体" panose="02010600030101010101" pitchFamily="2" charset="-122"/>
            </a:endParaRPr>
          </a:p>
        </p:txBody>
      </p:sp>
      <p:sp>
        <p:nvSpPr>
          <p:cNvPr id="1545219" name="Text Box 3"/>
          <p:cNvSpPr txBox="1">
            <a:spLocks noChangeArrowheads="1"/>
          </p:cNvSpPr>
          <p:nvPr/>
        </p:nvSpPr>
        <p:spPr bwMode="auto">
          <a:xfrm>
            <a:off x="457200" y="620713"/>
            <a:ext cx="7620000" cy="822325"/>
          </a:xfrm>
          <a:prstGeom prst="rect">
            <a:avLst/>
          </a:prstGeom>
          <a:noFill/>
          <a:ln w="9525">
            <a:noFill/>
            <a:miter lim="800000"/>
          </a:ln>
          <a:effectLst/>
        </p:spPr>
        <p:txBody>
          <a:bodyPr>
            <a:spAutoFit/>
          </a:bodyPr>
          <a:lstStyle/>
          <a:p>
            <a:pPr marR="0" algn="just" defTabSz="914400">
              <a:spcBef>
                <a:spcPct val="40000"/>
              </a:spcBef>
              <a:buClrTx/>
              <a:buSzTx/>
              <a:buNone/>
              <a:defRPr/>
            </a:pPr>
            <a:r>
              <a:rPr kumimoji="1" lang="zh-CN" altLang="en-US" sz="2200" kern="1200" cap="none" spc="0" normalizeH="0" baseline="0" noProof="0">
                <a:effectLst>
                  <a:outerShdw blurRad="38100" dist="38100" dir="2700000" algn="tl">
                    <a:srgbClr val="C0C0C0"/>
                  </a:outerShdw>
                </a:effectLst>
                <a:latin typeface="Times New Roman" panose="02020603050405020304" pitchFamily="18" charset="0"/>
                <a:ea typeface="黑体" panose="02010609060101010101" pitchFamily="49" charset="-122"/>
                <a:cs typeface="+mn-cs"/>
                <a:sym typeface="Symbol" panose="05050102010706020507" pitchFamily="18" charset="2"/>
              </a:rPr>
              <a:t> </a:t>
            </a:r>
            <a:r>
              <a:rPr kumimoji="1" lang="en-US" altLang="zh-CN"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Example 1</a:t>
            </a:r>
            <a:r>
              <a:rPr kumimoji="1" lang="en-US" altLang="zh-CN"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Describe an algorithm for finding the maximum (largest) value in a finite sequence of integers. </a:t>
            </a:r>
          </a:p>
        </p:txBody>
      </p:sp>
      <p:sp>
        <p:nvSpPr>
          <p:cNvPr id="1545220" name="Text Box 4"/>
          <p:cNvSpPr txBox="1"/>
          <p:nvPr/>
        </p:nvSpPr>
        <p:spPr>
          <a:xfrm>
            <a:off x="609600" y="1484313"/>
            <a:ext cx="8001000" cy="5262562"/>
          </a:xfrm>
          <a:prstGeom prst="rect">
            <a:avLst/>
          </a:prstGeom>
          <a:noFill/>
          <a:ln w="9525">
            <a:noFill/>
          </a:ln>
        </p:spPr>
        <p:txBody>
          <a:bodyPr anchor="t" anchorCtr="0">
            <a:spAutoFit/>
          </a:bodyPr>
          <a:lstStyle/>
          <a:p>
            <a:pPr marL="457200" indent="-457200">
              <a:spcBef>
                <a:spcPct val="20000"/>
              </a:spcBef>
              <a:buNone/>
            </a:pPr>
            <a:r>
              <a:rPr lang="en-US" altLang="zh-CN" i="1" dirty="0">
                <a:solidFill>
                  <a:srgbClr val="3366FF"/>
                </a:solidFill>
                <a:latin typeface="Times New Roman" panose="02020603050405020304" pitchFamily="18" charset="0"/>
                <a:ea typeface="CMTI12"/>
                <a:sym typeface="Symbol" panose="05050102010706020507" pitchFamily="18" charset="2"/>
              </a:rPr>
              <a:t>Solution </a:t>
            </a:r>
            <a:r>
              <a:rPr lang="en-US" altLang="zh-CN" dirty="0">
                <a:solidFill>
                  <a:srgbClr val="3366FF"/>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sym typeface="Symbol" panose="05050102010706020507" pitchFamily="18" charset="2"/>
              </a:rPr>
              <a:t> </a:t>
            </a:r>
          </a:p>
          <a:p>
            <a:pPr marL="457200" indent="-457200">
              <a:spcBef>
                <a:spcPct val="2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en-US" altLang="zh-CN"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1</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 ,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en-US" altLang="zh-CN"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2</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 ,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en-US" altLang="zh-CN"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3</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 ,… , </a:t>
            </a:r>
            <a:r>
              <a:rPr lang="en-US" altLang="zh-CN"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en-US" altLang="zh-CN" i="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n</a:t>
            </a:r>
          </a:p>
          <a:p>
            <a:pPr marL="457200" indent="-457200">
              <a:spcBef>
                <a:spcPct val="20000"/>
              </a:spcBef>
              <a:buFont typeface="Wingdings" panose="05000000000000000000" pitchFamily="2" charset="2"/>
              <a:buAutoNum type="arabicPeriod"/>
            </a:pPr>
            <a:r>
              <a:rPr lang="en-US" altLang="zh-CN" dirty="0">
                <a:latin typeface="Times New Roman" panose="02020603050405020304" pitchFamily="18" charset="0"/>
                <a:ea typeface="宋体" panose="02010600030101010101" pitchFamily="2" charset="-122"/>
                <a:sym typeface="Symbol" panose="05050102010706020507" pitchFamily="18" charset="2"/>
              </a:rPr>
              <a:t>Set the temporary maximum equal to the first integer in the sequence. </a:t>
            </a:r>
          </a:p>
          <a:p>
            <a:pPr marL="457200" indent="-457200">
              <a:spcBef>
                <a:spcPct val="20000"/>
              </a:spcBef>
              <a:buFont typeface="Wingdings" panose="05000000000000000000" pitchFamily="2" charset="2"/>
              <a:buAutoNum type="arabicPeriod"/>
            </a:pPr>
            <a:r>
              <a:rPr lang="en-US" altLang="zh-CN" dirty="0">
                <a:latin typeface="Times New Roman" panose="02020603050405020304" pitchFamily="18" charset="0"/>
                <a:ea typeface="宋体" panose="02010600030101010101" pitchFamily="2" charset="-122"/>
                <a:sym typeface="Symbol" panose="05050102010706020507" pitchFamily="18" charset="2"/>
              </a:rPr>
              <a:t>Compare the next integer in the sequence to the temporary maximum, and if it is larger than the temporary maximum, set the temporary maximum equal to this integer.</a:t>
            </a:r>
          </a:p>
          <a:p>
            <a:pPr marL="457200" indent="-457200">
              <a:spcBef>
                <a:spcPct val="2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3.   Repeat the previous step if there are more integers in the sequence.</a:t>
            </a:r>
          </a:p>
          <a:p>
            <a:pPr marL="457200" indent="-457200">
              <a:spcBef>
                <a:spcPct val="20000"/>
              </a:spcBef>
              <a:buNone/>
            </a:pPr>
            <a:r>
              <a:rPr lang="en-US" altLang="zh-CN" dirty="0">
                <a:latin typeface="Times New Roman" panose="02020603050405020304" pitchFamily="18" charset="0"/>
                <a:ea typeface="宋体" panose="02010600030101010101" pitchFamily="2" charset="-122"/>
                <a:sym typeface="Symbol" panose="05050102010706020507" pitchFamily="18" charset="2"/>
              </a:rPr>
              <a:t>4.   Stop when there are no integers left in the sequence. The temporary maximum at this point is the largest integer in the sequence.</a:t>
            </a:r>
          </a:p>
        </p:txBody>
      </p:sp>
      <p:sp>
        <p:nvSpPr>
          <p:cNvPr id="13316" name="Text Box 5"/>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sym typeface="Webdings" panose="05030102010509060703" pitchFamily="18" charset="2"/>
              </a:rPr>
              <a:t>3.1 </a:t>
            </a:r>
            <a:r>
              <a:rPr lang="en-US" altLang="zh-CN" sz="1800" b="0" dirty="0">
                <a:latin typeface="Times New Roman" panose="02020603050405020304" pitchFamily="18" charset="0"/>
                <a:ea typeface="宋体" panose="02010600030101010101" pitchFamily="2" charset="-122"/>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45219">
                                            <p:txEl>
                                              <p:pRg st="0" end="0"/>
                                            </p:txEl>
                                          </p:spTgt>
                                        </p:tgtEl>
                                        <p:attrNameLst>
                                          <p:attrName>style.visibility</p:attrName>
                                        </p:attrNameLst>
                                      </p:cBhvr>
                                      <p:to>
                                        <p:strVal val="visible"/>
                                      </p:to>
                                    </p:set>
                                    <p:animEffect transition="in" filter="strips(downRight)">
                                      <p:cBhvr>
                                        <p:cTn id="7" dur="500"/>
                                        <p:tgtEl>
                                          <p:spTgt spid="1545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45220">
                                            <p:txEl>
                                              <p:pRg st="0" end="0"/>
                                            </p:txEl>
                                          </p:spTgt>
                                        </p:tgtEl>
                                        <p:attrNameLst>
                                          <p:attrName>style.visibility</p:attrName>
                                        </p:attrNameLst>
                                      </p:cBhvr>
                                      <p:to>
                                        <p:strVal val="visible"/>
                                      </p:to>
                                    </p:set>
                                    <p:animEffect transition="in" filter="strips(downRight)">
                                      <p:cBhvr>
                                        <p:cTn id="12" dur="500"/>
                                        <p:tgtEl>
                                          <p:spTgt spid="154522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45220">
                                            <p:txEl>
                                              <p:pRg st="1" end="1"/>
                                            </p:txEl>
                                          </p:spTgt>
                                        </p:tgtEl>
                                        <p:attrNameLst>
                                          <p:attrName>style.visibility</p:attrName>
                                        </p:attrNameLst>
                                      </p:cBhvr>
                                      <p:to>
                                        <p:strVal val="visible"/>
                                      </p:to>
                                    </p:set>
                                    <p:animEffect transition="in" filter="strips(downRight)">
                                      <p:cBhvr>
                                        <p:cTn id="17" dur="500"/>
                                        <p:tgtEl>
                                          <p:spTgt spid="1545220">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45220">
                                            <p:txEl>
                                              <p:pRg st="2" end="2"/>
                                            </p:txEl>
                                          </p:spTgt>
                                        </p:tgtEl>
                                        <p:attrNameLst>
                                          <p:attrName>style.visibility</p:attrName>
                                        </p:attrNameLst>
                                      </p:cBhvr>
                                      <p:to>
                                        <p:strVal val="visible"/>
                                      </p:to>
                                    </p:set>
                                    <p:animEffect transition="in" filter="strips(downRight)">
                                      <p:cBhvr>
                                        <p:cTn id="22" dur="500"/>
                                        <p:tgtEl>
                                          <p:spTgt spid="1545220">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45220">
                                            <p:txEl>
                                              <p:pRg st="3" end="3"/>
                                            </p:txEl>
                                          </p:spTgt>
                                        </p:tgtEl>
                                        <p:attrNameLst>
                                          <p:attrName>style.visibility</p:attrName>
                                        </p:attrNameLst>
                                      </p:cBhvr>
                                      <p:to>
                                        <p:strVal val="visible"/>
                                      </p:to>
                                    </p:set>
                                    <p:animEffect transition="in" filter="strips(downRight)">
                                      <p:cBhvr>
                                        <p:cTn id="27" dur="500"/>
                                        <p:tgtEl>
                                          <p:spTgt spid="1545220">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45220">
                                            <p:txEl>
                                              <p:pRg st="4" end="4"/>
                                            </p:txEl>
                                          </p:spTgt>
                                        </p:tgtEl>
                                        <p:attrNameLst>
                                          <p:attrName>style.visibility</p:attrName>
                                        </p:attrNameLst>
                                      </p:cBhvr>
                                      <p:to>
                                        <p:strVal val="visible"/>
                                      </p:to>
                                    </p:set>
                                    <p:animEffect transition="in" filter="strips(downRight)">
                                      <p:cBhvr>
                                        <p:cTn id="32" dur="500"/>
                                        <p:tgtEl>
                                          <p:spTgt spid="1545220">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45220">
                                            <p:txEl>
                                              <p:pRg st="5" end="5"/>
                                            </p:txEl>
                                          </p:spTgt>
                                        </p:tgtEl>
                                        <p:attrNameLst>
                                          <p:attrName>style.visibility</p:attrName>
                                        </p:attrNameLst>
                                      </p:cBhvr>
                                      <p:to>
                                        <p:strVal val="visible"/>
                                      </p:to>
                                    </p:set>
                                    <p:animEffect transition="in" filter="strips(downRight)">
                                      <p:cBhvr>
                                        <p:cTn id="37" dur="500"/>
                                        <p:tgtEl>
                                          <p:spTgt spid="1545220">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5219" grpId="0" build="p" bldLvl="2" advAuto="1000"/>
      <p:bldP spid="154522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60</a:t>
            </a:fld>
            <a:endParaRPr lang="zh-CN" altLang="en-US" sz="1400" b="0" dirty="0">
              <a:latin typeface="Arial" panose="020B0604020202020204" pitchFamily="34" charset="0"/>
              <a:ea typeface="宋体" panose="02010600030101010101" pitchFamily="2" charset="-122"/>
            </a:endParaRPr>
          </a:p>
        </p:txBody>
      </p:sp>
      <p:sp>
        <p:nvSpPr>
          <p:cNvPr id="1619971" name="Text Box 3"/>
          <p:cNvSpPr txBox="1"/>
          <p:nvPr/>
        </p:nvSpPr>
        <p:spPr>
          <a:xfrm>
            <a:off x="457200" y="914400"/>
            <a:ext cx="8153400" cy="822325"/>
          </a:xfrm>
          <a:prstGeom prst="rect">
            <a:avLst/>
          </a:prstGeom>
          <a:noFill/>
          <a:ln w="9525">
            <a:noFill/>
          </a:ln>
        </p:spPr>
        <p:txBody>
          <a:bodyPr anchor="t" anchorCtr="0">
            <a:spAutoFit/>
          </a:bodyPr>
          <a:lstStyle/>
          <a:p>
            <a:pPr marL="457200" indent="-457200">
              <a:spcBef>
                <a:spcPct val="40000"/>
              </a:spcBef>
              <a:buNone/>
            </a:pPr>
            <a:r>
              <a:rPr lang="zh-CN" altLang="en-US" i="1"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solidFill>
                  <a:srgbClr val="000000"/>
                </a:solidFill>
                <a:latin typeface="Times New Roman" panose="02020603050405020304" pitchFamily="18" charset="0"/>
                <a:ea typeface="宋体" panose="02010600030101010101" pitchFamily="2" charset="-122"/>
                <a:sym typeface="Symbol" panose="05050102010706020507" pitchFamily="18" charset="2"/>
              </a:rPr>
              <a:t>〖Example 2〗</a:t>
            </a:r>
            <a:r>
              <a:rPr lang="en-US" altLang="zh-CN" dirty="0">
                <a:latin typeface="Times New Roman" panose="02020603050405020304" pitchFamily="18" charset="0"/>
                <a:ea typeface="宋体" panose="02010600030101010101" pitchFamily="2" charset="-122"/>
                <a:sym typeface="Symbol" panose="05050102010706020507" pitchFamily="18" charset="2"/>
              </a:rPr>
              <a:t>Describe the time complexity of linear search algorithm.</a:t>
            </a:r>
          </a:p>
        </p:txBody>
      </p:sp>
      <p:grpSp>
        <p:nvGrpSpPr>
          <p:cNvPr id="2" name="Group 5"/>
          <p:cNvGrpSpPr/>
          <p:nvPr/>
        </p:nvGrpSpPr>
        <p:grpSpPr>
          <a:xfrm>
            <a:off x="685800" y="381000"/>
            <a:ext cx="8229600" cy="3167063"/>
            <a:chOff x="336" y="981"/>
            <a:chExt cx="5184" cy="1995"/>
          </a:xfrm>
        </p:grpSpPr>
        <p:sp>
          <p:nvSpPr>
            <p:cNvPr id="73732" name="AutoShape 6"/>
            <p:cNvSpPr/>
            <p:nvPr/>
          </p:nvSpPr>
          <p:spPr>
            <a:xfrm>
              <a:off x="336" y="981"/>
              <a:ext cx="5184" cy="1995"/>
            </a:xfrm>
            <a:prstGeom prst="foldedCorner">
              <a:avLst>
                <a:gd name="adj" fmla="val 12500"/>
              </a:avLst>
            </a:prstGeom>
            <a:solidFill>
              <a:srgbClr val="CCFFCC"/>
            </a:solidFill>
            <a:ln w="9525" cap="flat" cmpd="sng">
              <a:solidFill>
                <a:schemeClr val="tx1"/>
              </a:solidFill>
              <a:prstDash val="solid"/>
              <a:round/>
              <a:headEnd type="none" w="med" len="med"/>
              <a:tailEnd type="none" w="med" len="med"/>
            </a:ln>
          </p:spPr>
          <p:txBody>
            <a:bodyPr wrap="none" anchor="t" anchorCtr="0"/>
            <a:lstStyle/>
            <a:p>
              <a:pPr>
                <a:lnSpc>
                  <a:spcPct val="90000"/>
                </a:lnSpc>
                <a:spcBef>
                  <a:spcPct val="0"/>
                </a:spcBef>
                <a:buFontTx/>
                <a:buNone/>
              </a:pPr>
              <a:r>
                <a:rPr lang="en-US" altLang="zh-CN" b="0" u="sng" dirty="0">
                  <a:latin typeface="Times New Roman" panose="02020603050405020304" pitchFamily="18" charset="0"/>
                  <a:ea typeface="宋体" panose="02010600030101010101" pitchFamily="2" charset="-122"/>
                </a:rPr>
                <a:t>ALGORITHM 2   </a:t>
              </a:r>
              <a:r>
                <a:rPr lang="en-US" altLang="zh-CN" u="sng" dirty="0">
                  <a:latin typeface="Times New Roman" panose="02020603050405020304" pitchFamily="18" charset="0"/>
                  <a:ea typeface="宋体" panose="02010600030101010101" pitchFamily="2" charset="-122"/>
                </a:rPr>
                <a:t>The Linear Search Algorithm.</a:t>
              </a:r>
            </a:p>
            <a:p>
              <a:pPr>
                <a:lnSpc>
                  <a:spcPct val="90000"/>
                </a:lnSpc>
                <a:spcBef>
                  <a:spcPct val="0"/>
                </a:spcBef>
                <a:buFontTx/>
                <a:buNone/>
              </a:pPr>
              <a:r>
                <a:rPr lang="en-US" altLang="zh-CN" dirty="0">
                  <a:latin typeface="Times New Roman" panose="02020603050405020304" pitchFamily="18" charset="0"/>
                  <a:ea typeface="宋体" panose="02010600030101010101" pitchFamily="2" charset="-122"/>
                </a:rPr>
                <a:t>Procedure</a:t>
              </a:r>
              <a:r>
                <a:rPr lang="en-US" altLang="zh-CN" b="0" dirty="0">
                  <a:latin typeface="Times New Roman" panose="02020603050405020304"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linear search </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 integer,                  : distinct integers)</a:t>
              </a:r>
              <a:endParaRPr lang="en-US" altLang="zh-CN"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b="0" i="1" dirty="0">
                  <a:latin typeface="Times New Roman" panose="02020603050405020304" pitchFamily="18" charset="0"/>
                  <a:ea typeface="宋体" panose="02010600030101010101" pitchFamily="2" charset="-122"/>
                </a:rPr>
                <a:t>i</a:t>
              </a:r>
              <a:r>
                <a:rPr lang="en-US" altLang="zh-CN" b="0" dirty="0">
                  <a:latin typeface="Times New Roman" panose="02020603050405020304" pitchFamily="18" charset="0"/>
                  <a:ea typeface="宋体" panose="02010600030101010101" pitchFamily="2" charset="-122"/>
                </a:rPr>
                <a:t> : = 1</a:t>
              </a:r>
              <a:endParaRPr lang="en-US" altLang="zh-CN"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b="0" dirty="0">
                  <a:latin typeface="Times New Roman" panose="02020603050405020304" pitchFamily="18" charset="0"/>
                  <a:ea typeface="宋体" panose="02010600030101010101" pitchFamily="2" charset="-122"/>
                </a:rPr>
                <a:t>While (                          )</a:t>
              </a:r>
              <a:endParaRPr lang="en-US" altLang="zh-CN"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b="0" dirty="0">
                  <a:latin typeface="Times New Roman" panose="02020603050405020304"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i</a:t>
              </a:r>
              <a:r>
                <a:rPr lang="en-US" altLang="zh-CN" b="0" dirty="0">
                  <a:latin typeface="Times New Roman" panose="02020603050405020304" pitchFamily="18" charset="0"/>
                  <a:ea typeface="宋体" panose="02010600030101010101" pitchFamily="2" charset="-122"/>
                </a:rPr>
                <a:t> : =</a:t>
              </a:r>
              <a:r>
                <a:rPr lang="en-US" altLang="zh-CN" b="0" i="1" dirty="0">
                  <a:latin typeface="Times New Roman" panose="02020603050405020304" pitchFamily="18" charset="0"/>
                  <a:ea typeface="宋体" panose="02010600030101010101" pitchFamily="2" charset="-122"/>
                </a:rPr>
                <a:t> i</a:t>
              </a:r>
              <a:r>
                <a:rPr lang="en-US" altLang="zh-CN" b="0" dirty="0">
                  <a:latin typeface="Times New Roman" panose="02020603050405020304" pitchFamily="18" charset="0"/>
                  <a:ea typeface="宋体" panose="02010600030101010101" pitchFamily="2" charset="-122"/>
                </a:rPr>
                <a:t>+ 1</a:t>
              </a:r>
              <a:endParaRPr lang="en-US" altLang="zh-CN"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b="0" dirty="0">
                  <a:latin typeface="Times New Roman" panose="02020603050405020304" pitchFamily="18" charset="0"/>
                  <a:ea typeface="宋体" panose="02010600030101010101" pitchFamily="2" charset="-122"/>
                </a:rPr>
                <a:t>if            then </a:t>
              </a:r>
              <a:r>
                <a:rPr lang="en-US" altLang="zh-CN" b="0" i="1" dirty="0">
                  <a:latin typeface="Times New Roman" panose="02020603050405020304" pitchFamily="18" charset="0"/>
                  <a:ea typeface="宋体" panose="02010600030101010101" pitchFamily="2" charset="-122"/>
                </a:rPr>
                <a:t>location</a:t>
              </a:r>
              <a:r>
                <a:rPr lang="en-US" altLang="zh-CN" b="0" dirty="0">
                  <a:latin typeface="Times New Roman" panose="02020603050405020304" pitchFamily="18" charset="0"/>
                  <a:ea typeface="宋体" panose="02010600030101010101" pitchFamily="2" charset="-122"/>
                </a:rPr>
                <a:t> : =</a:t>
              </a:r>
              <a:r>
                <a:rPr lang="en-US" altLang="zh-CN" b="0" i="1" dirty="0">
                  <a:latin typeface="Times New Roman" panose="02020603050405020304" pitchFamily="18" charset="0"/>
                  <a:ea typeface="宋体" panose="02010600030101010101" pitchFamily="2" charset="-122"/>
                </a:rPr>
                <a:t> i</a:t>
              </a:r>
              <a:endParaRPr lang="en-US" altLang="zh-CN"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b="0" dirty="0">
                  <a:latin typeface="Times New Roman" panose="02020603050405020304" pitchFamily="18" charset="0"/>
                  <a:ea typeface="宋体" panose="02010600030101010101" pitchFamily="2" charset="-122"/>
                </a:rPr>
                <a:t>else  </a:t>
              </a:r>
              <a:r>
                <a:rPr lang="en-US" altLang="zh-CN" b="0" i="1" dirty="0">
                  <a:latin typeface="Times New Roman" panose="02020603050405020304" pitchFamily="18" charset="0"/>
                  <a:ea typeface="宋体" panose="02010600030101010101" pitchFamily="2" charset="-122"/>
                </a:rPr>
                <a:t>location</a:t>
              </a:r>
              <a:r>
                <a:rPr lang="en-US" altLang="zh-CN" b="0" dirty="0">
                  <a:latin typeface="Times New Roman" panose="02020603050405020304" pitchFamily="18" charset="0"/>
                  <a:ea typeface="宋体" panose="02010600030101010101" pitchFamily="2" charset="-122"/>
                </a:rPr>
                <a:t> : = 0</a:t>
              </a:r>
              <a:endParaRPr lang="en-US" altLang="zh-CN" dirty="0">
                <a:latin typeface="Times New Roman" panose="02020603050405020304" pitchFamily="18" charset="0"/>
                <a:ea typeface="宋体" panose="02010600030101010101" pitchFamily="2" charset="-122"/>
              </a:endParaRPr>
            </a:p>
            <a:p>
              <a:pPr>
                <a:lnSpc>
                  <a:spcPct val="90000"/>
                </a:lnSpc>
                <a:spcBef>
                  <a:spcPct val="0"/>
                </a:spcBef>
                <a:buFontTx/>
                <a:buNone/>
              </a:pPr>
              <a:r>
                <a:rPr lang="en-US" altLang="zh-CN" b="0" dirty="0">
                  <a:latin typeface="Times New Roman" panose="02020603050405020304" pitchFamily="18" charset="0"/>
                  <a:ea typeface="宋体" panose="02010600030101010101" pitchFamily="2" charset="-122"/>
                </a:rPr>
                <a:t>{location is the subscript of term that equals </a:t>
              </a:r>
              <a:r>
                <a:rPr lang="en-US" altLang="zh-CN" b="0" i="1" dirty="0">
                  <a:latin typeface="Times New Roman" panose="02020603050405020304" pitchFamily="18" charset="0"/>
                  <a:ea typeface="宋体" panose="02010600030101010101" pitchFamily="2" charset="-122"/>
                </a:rPr>
                <a:t>x</a:t>
              </a:r>
              <a:r>
                <a:rPr lang="en-US" altLang="zh-CN" b="0" dirty="0">
                  <a:latin typeface="Times New Roman" panose="02020603050405020304" pitchFamily="18" charset="0"/>
                  <a:ea typeface="宋体" panose="02010600030101010101" pitchFamily="2" charset="-122"/>
                </a:rPr>
                <a:t> ,or is 0 if </a:t>
              </a:r>
              <a:r>
                <a:rPr lang="en-US" altLang="zh-CN" b="0" i="1" dirty="0">
                  <a:latin typeface="Times New Roman" panose="02020603050405020304" pitchFamily="18" charset="0"/>
                  <a:ea typeface="宋体" panose="02010600030101010101" pitchFamily="2" charset="-122"/>
                </a:rPr>
                <a:t>x </a:t>
              </a:r>
            </a:p>
            <a:p>
              <a:pPr>
                <a:lnSpc>
                  <a:spcPct val="90000"/>
                </a:lnSpc>
                <a:spcBef>
                  <a:spcPct val="0"/>
                </a:spcBef>
                <a:buFontTx/>
                <a:buNone/>
              </a:pPr>
              <a:r>
                <a:rPr lang="en-US" altLang="zh-CN" b="0" i="1" dirty="0">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is not found}</a:t>
              </a:r>
            </a:p>
          </p:txBody>
        </p:sp>
        <p:graphicFrame>
          <p:nvGraphicFramePr>
            <p:cNvPr id="73733" name="Object 7"/>
            <p:cNvGraphicFramePr>
              <a:graphicFrameLocks noChangeAspect="1"/>
            </p:cNvGraphicFramePr>
            <p:nvPr/>
          </p:nvGraphicFramePr>
          <p:xfrm>
            <a:off x="1056" y="1632"/>
            <a:ext cx="1131" cy="241"/>
          </p:xfrm>
          <a:graphic>
            <a:graphicData uri="http://schemas.openxmlformats.org/presentationml/2006/ole">
              <mc:AlternateContent xmlns:mc="http://schemas.openxmlformats.org/markup-compatibility/2006">
                <mc:Choice xmlns:v="urn:schemas-microsoft-com:vml" Requires="v">
                  <p:oleObj spid="_x0000_s15370" r:id="rId5" imgW="1104900" imgH="228600" progId="Equation.3">
                    <p:embed/>
                  </p:oleObj>
                </mc:Choice>
                <mc:Fallback>
                  <p:oleObj r:id="rId5" imgW="1104900" imgH="228600" progId="Equation.3">
                    <p:embed/>
                    <p:pic>
                      <p:nvPicPr>
                        <p:cNvPr id="73733" name="Object 7"/>
                        <p:cNvPicPr/>
                        <p:nvPr/>
                      </p:nvPicPr>
                      <p:blipFill>
                        <a:blip r:embed="rId6"/>
                        <a:stretch>
                          <a:fillRect/>
                        </a:stretch>
                      </p:blipFill>
                      <p:spPr>
                        <a:xfrm>
                          <a:off x="1056" y="1632"/>
                          <a:ext cx="1131" cy="241"/>
                        </a:xfrm>
                        <a:prstGeom prst="rect">
                          <a:avLst/>
                        </a:prstGeom>
                        <a:noFill/>
                        <a:ln w="38100">
                          <a:noFill/>
                          <a:miter/>
                        </a:ln>
                      </p:spPr>
                    </p:pic>
                  </p:oleObj>
                </mc:Fallback>
              </mc:AlternateContent>
            </a:graphicData>
          </a:graphic>
        </p:graphicFrame>
        <p:graphicFrame>
          <p:nvGraphicFramePr>
            <p:cNvPr id="73734" name="Object 8"/>
            <p:cNvGraphicFramePr>
              <a:graphicFrameLocks noChangeAspect="1"/>
            </p:cNvGraphicFramePr>
            <p:nvPr/>
          </p:nvGraphicFramePr>
          <p:xfrm>
            <a:off x="624" y="2064"/>
            <a:ext cx="396" cy="199"/>
          </p:xfrm>
          <a:graphic>
            <a:graphicData uri="http://schemas.openxmlformats.org/presentationml/2006/ole">
              <mc:AlternateContent xmlns:mc="http://schemas.openxmlformats.org/markup-compatibility/2006">
                <mc:Choice xmlns:v="urn:schemas-microsoft-com:vml" Requires="v">
                  <p:oleObj spid="_x0000_s15371" r:id="rId7" imgW="330200" imgH="165100" progId="Equation.3">
                    <p:embed/>
                  </p:oleObj>
                </mc:Choice>
                <mc:Fallback>
                  <p:oleObj r:id="rId7" imgW="330200" imgH="165100" progId="Equation.3">
                    <p:embed/>
                    <p:pic>
                      <p:nvPicPr>
                        <p:cNvPr id="73734" name="Object 8"/>
                        <p:cNvPicPr/>
                        <p:nvPr/>
                      </p:nvPicPr>
                      <p:blipFill>
                        <a:blip r:embed="rId8"/>
                        <a:stretch>
                          <a:fillRect/>
                        </a:stretch>
                      </p:blipFill>
                      <p:spPr>
                        <a:xfrm>
                          <a:off x="624" y="2064"/>
                          <a:ext cx="396" cy="199"/>
                        </a:xfrm>
                        <a:prstGeom prst="rect">
                          <a:avLst/>
                        </a:prstGeom>
                        <a:noFill/>
                        <a:ln w="38100">
                          <a:noFill/>
                          <a:miter/>
                        </a:ln>
                      </p:spPr>
                    </p:pic>
                  </p:oleObj>
                </mc:Fallback>
              </mc:AlternateContent>
            </a:graphicData>
          </a:graphic>
        </p:graphicFrame>
        <p:grpSp>
          <p:nvGrpSpPr>
            <p:cNvPr id="73735" name="Group 9"/>
            <p:cNvGrpSpPr>
              <a:grpSpLocks noChangeAspect="1"/>
            </p:cNvGrpSpPr>
            <p:nvPr/>
          </p:nvGrpSpPr>
          <p:grpSpPr>
            <a:xfrm>
              <a:off x="3237" y="1173"/>
              <a:ext cx="861" cy="276"/>
              <a:chOff x="914" y="1434"/>
              <a:chExt cx="861" cy="272"/>
            </a:xfrm>
          </p:grpSpPr>
          <p:sp>
            <p:nvSpPr>
              <p:cNvPr id="73736" name="AutoShape 10"/>
              <p:cNvSpPr>
                <a:spLocks noChangeAspect="1" noTextEdit="1"/>
              </p:cNvSpPr>
              <p:nvPr/>
            </p:nvSpPr>
            <p:spPr>
              <a:xfrm>
                <a:off x="914" y="1434"/>
                <a:ext cx="861" cy="272"/>
              </a:xfrm>
              <a:prstGeom prst="rect">
                <a:avLst/>
              </a:prstGeom>
              <a:noFill/>
              <a:ln w="9525">
                <a:noFill/>
              </a:ln>
            </p:spPr>
            <p:txBody>
              <a:bodyPr anchor="t" anchorCtr="0"/>
              <a:lstStyle/>
              <a:p>
                <a:pPr algn="r" eaLnBrk="0" hangingPunct="0"/>
                <a:endParaRPr lang="zh-CN" altLang="en-US">
                  <a:latin typeface="楷体_GB2312" pitchFamily="49" charset="-122"/>
                  <a:ea typeface="楷体_GB2312" pitchFamily="49" charset="-122"/>
                </a:endParaRPr>
              </a:p>
            </p:txBody>
          </p:sp>
          <p:sp>
            <p:nvSpPr>
              <p:cNvPr id="73737" name="Rectangle 11"/>
              <p:cNvSpPr/>
              <p:nvPr/>
            </p:nvSpPr>
            <p:spPr>
              <a:xfrm>
                <a:off x="1691" y="1567"/>
                <a:ext cx="52" cy="124"/>
              </a:xfrm>
              <a:prstGeom prst="rect">
                <a:avLst/>
              </a:prstGeom>
              <a:noFill/>
              <a:ln w="9525">
                <a:noFill/>
              </a:ln>
            </p:spPr>
            <p:txBody>
              <a:bodyPr wrap="none" lIns="0" tIns="0" rIns="0" bIns="0" anchor="t" anchorCtr="0">
                <a:spAutoFit/>
              </a:bodyPr>
              <a:lstStyle/>
              <a:p>
                <a:pPr>
                  <a:spcBef>
                    <a:spcPct val="0"/>
                  </a:spcBef>
                  <a:buFontTx/>
                  <a:buNone/>
                </a:pPr>
                <a:r>
                  <a:rPr lang="en-US" altLang="zh-CN" sz="1300" b="0" i="1" dirty="0">
                    <a:solidFill>
                      <a:srgbClr val="000000"/>
                    </a:solidFill>
                    <a:latin typeface="Times New Roman" panose="02020603050405020304" pitchFamily="18" charset="0"/>
                    <a:ea typeface="宋体" panose="02010600030101010101" pitchFamily="2" charset="-122"/>
                  </a:rPr>
                  <a:t>n</a:t>
                </a:r>
                <a:endParaRPr lang="en-US" altLang="zh-CN" b="0" dirty="0">
                  <a:latin typeface="Times New Roman" panose="02020603050405020304" pitchFamily="18" charset="0"/>
                  <a:ea typeface="宋体" panose="02010600030101010101" pitchFamily="2" charset="-122"/>
                </a:endParaRPr>
              </a:p>
            </p:txBody>
          </p:sp>
          <p:sp>
            <p:nvSpPr>
              <p:cNvPr id="73738" name="Rectangle 12"/>
              <p:cNvSpPr/>
              <p:nvPr/>
            </p:nvSpPr>
            <p:spPr>
              <a:xfrm>
                <a:off x="1599" y="1453"/>
                <a:ext cx="92" cy="218"/>
              </a:xfrm>
              <a:prstGeom prst="rect">
                <a:avLst/>
              </a:prstGeom>
              <a:noFill/>
              <a:ln w="9525">
                <a:noFill/>
              </a:ln>
            </p:spPr>
            <p:txBody>
              <a:bodyPr wrap="none" lIns="0" tIns="0" rIns="0" bIns="0" anchor="t" anchorCtr="0">
                <a:spAutoFit/>
              </a:bodyPr>
              <a:lstStyle/>
              <a:p>
                <a:pPr>
                  <a:spcBef>
                    <a:spcPct val="0"/>
                  </a:spcBef>
                  <a:buFontTx/>
                  <a:buNone/>
                </a:pPr>
                <a:r>
                  <a:rPr lang="en-US" altLang="zh-CN" sz="2300" b="0" i="1" dirty="0">
                    <a:solidFill>
                      <a:srgbClr val="000000"/>
                    </a:solidFill>
                    <a:latin typeface="Times New Roman" panose="02020603050405020304" pitchFamily="18" charset="0"/>
                    <a:ea typeface="宋体" panose="02010600030101010101" pitchFamily="2" charset="-122"/>
                  </a:rPr>
                  <a:t>a</a:t>
                </a:r>
                <a:endParaRPr lang="en-US" altLang="zh-CN" b="0" dirty="0">
                  <a:latin typeface="Times New Roman" panose="02020603050405020304" pitchFamily="18" charset="0"/>
                  <a:ea typeface="宋体" panose="02010600030101010101" pitchFamily="2" charset="-122"/>
                </a:endParaRPr>
              </a:p>
            </p:txBody>
          </p:sp>
          <p:sp>
            <p:nvSpPr>
              <p:cNvPr id="73739" name="Rectangle 13"/>
              <p:cNvSpPr/>
              <p:nvPr/>
            </p:nvSpPr>
            <p:spPr>
              <a:xfrm>
                <a:off x="1145" y="1453"/>
                <a:ext cx="92" cy="218"/>
              </a:xfrm>
              <a:prstGeom prst="rect">
                <a:avLst/>
              </a:prstGeom>
              <a:noFill/>
              <a:ln w="9525">
                <a:noFill/>
              </a:ln>
            </p:spPr>
            <p:txBody>
              <a:bodyPr wrap="none" lIns="0" tIns="0" rIns="0" bIns="0" anchor="t" anchorCtr="0">
                <a:spAutoFit/>
              </a:bodyPr>
              <a:lstStyle/>
              <a:p>
                <a:pPr>
                  <a:spcBef>
                    <a:spcPct val="0"/>
                  </a:spcBef>
                  <a:buFontTx/>
                  <a:buNone/>
                </a:pPr>
                <a:r>
                  <a:rPr lang="en-US" altLang="zh-CN" sz="2300" b="0" i="1" dirty="0">
                    <a:solidFill>
                      <a:srgbClr val="000000"/>
                    </a:solidFill>
                    <a:latin typeface="Times New Roman" panose="02020603050405020304" pitchFamily="18" charset="0"/>
                    <a:ea typeface="宋体" panose="02010600030101010101" pitchFamily="2" charset="-122"/>
                  </a:rPr>
                  <a:t>a</a:t>
                </a:r>
                <a:endParaRPr lang="en-US" altLang="zh-CN" b="0" dirty="0">
                  <a:latin typeface="Times New Roman" panose="02020603050405020304" pitchFamily="18" charset="0"/>
                  <a:ea typeface="宋体" panose="02010600030101010101" pitchFamily="2" charset="-122"/>
                </a:endParaRPr>
              </a:p>
            </p:txBody>
          </p:sp>
          <p:sp>
            <p:nvSpPr>
              <p:cNvPr id="73740" name="Rectangle 14"/>
              <p:cNvSpPr/>
              <p:nvPr/>
            </p:nvSpPr>
            <p:spPr>
              <a:xfrm>
                <a:off x="941" y="1453"/>
                <a:ext cx="92" cy="218"/>
              </a:xfrm>
              <a:prstGeom prst="rect">
                <a:avLst/>
              </a:prstGeom>
              <a:noFill/>
              <a:ln w="9525">
                <a:noFill/>
              </a:ln>
            </p:spPr>
            <p:txBody>
              <a:bodyPr wrap="none" lIns="0" tIns="0" rIns="0" bIns="0" anchor="t" anchorCtr="0">
                <a:spAutoFit/>
              </a:bodyPr>
              <a:lstStyle/>
              <a:p>
                <a:pPr>
                  <a:spcBef>
                    <a:spcPct val="0"/>
                  </a:spcBef>
                  <a:buFontTx/>
                  <a:buNone/>
                </a:pPr>
                <a:r>
                  <a:rPr lang="en-US" altLang="zh-CN" sz="2300" b="0" i="1" dirty="0">
                    <a:solidFill>
                      <a:srgbClr val="000000"/>
                    </a:solidFill>
                    <a:latin typeface="Times New Roman" panose="02020603050405020304" pitchFamily="18" charset="0"/>
                    <a:ea typeface="宋体" panose="02010600030101010101" pitchFamily="2" charset="-122"/>
                  </a:rPr>
                  <a:t>a</a:t>
                </a:r>
                <a:endParaRPr lang="en-US" altLang="zh-CN" b="0" dirty="0">
                  <a:latin typeface="Times New Roman" panose="02020603050405020304" pitchFamily="18" charset="0"/>
                  <a:ea typeface="宋体" panose="02010600030101010101" pitchFamily="2" charset="-122"/>
                </a:endParaRPr>
              </a:p>
            </p:txBody>
          </p:sp>
          <p:sp>
            <p:nvSpPr>
              <p:cNvPr id="73741" name="Rectangle 15"/>
              <p:cNvSpPr/>
              <p:nvPr/>
            </p:nvSpPr>
            <p:spPr>
              <a:xfrm>
                <a:off x="1535" y="1453"/>
                <a:ext cx="46" cy="218"/>
              </a:xfrm>
              <a:prstGeom prst="rect">
                <a:avLst/>
              </a:prstGeom>
              <a:noFill/>
              <a:ln w="9525">
                <a:noFill/>
              </a:ln>
            </p:spPr>
            <p:txBody>
              <a:bodyPr wrap="none" lIns="0" tIns="0" rIns="0" bIns="0" anchor="t" anchorCtr="0">
                <a:spAutoFit/>
              </a:bodyPr>
              <a:lstStyle/>
              <a:p>
                <a:pPr>
                  <a:spcBef>
                    <a:spcPct val="0"/>
                  </a:spcBef>
                  <a:buFontTx/>
                  <a:buNone/>
                </a:pPr>
                <a:r>
                  <a:rPr lang="en-US" altLang="zh-CN" sz="2300" b="0" dirty="0">
                    <a:solidFill>
                      <a:srgbClr val="000000"/>
                    </a:solidFill>
                    <a:latin typeface="Times New Roman" panose="02020603050405020304" pitchFamily="18" charset="0"/>
                    <a:ea typeface="宋体" panose="02010600030101010101" pitchFamily="2" charset="-122"/>
                  </a:rPr>
                  <a:t>,</a:t>
                </a:r>
                <a:endParaRPr lang="en-US" altLang="zh-CN" b="0" dirty="0">
                  <a:latin typeface="Times New Roman" panose="02020603050405020304" pitchFamily="18" charset="0"/>
                  <a:ea typeface="宋体" panose="02010600030101010101" pitchFamily="2" charset="-122"/>
                </a:endParaRPr>
              </a:p>
            </p:txBody>
          </p:sp>
          <p:sp>
            <p:nvSpPr>
              <p:cNvPr id="73742" name="Rectangle 16"/>
              <p:cNvSpPr/>
              <p:nvPr/>
            </p:nvSpPr>
            <p:spPr>
              <a:xfrm>
                <a:off x="1305" y="1453"/>
                <a:ext cx="46" cy="218"/>
              </a:xfrm>
              <a:prstGeom prst="rect">
                <a:avLst/>
              </a:prstGeom>
              <a:noFill/>
              <a:ln w="9525">
                <a:noFill/>
              </a:ln>
            </p:spPr>
            <p:txBody>
              <a:bodyPr wrap="none" lIns="0" tIns="0" rIns="0" bIns="0" anchor="t" anchorCtr="0">
                <a:spAutoFit/>
              </a:bodyPr>
              <a:lstStyle/>
              <a:p>
                <a:pPr>
                  <a:spcBef>
                    <a:spcPct val="0"/>
                  </a:spcBef>
                  <a:buFontTx/>
                  <a:buNone/>
                </a:pPr>
                <a:r>
                  <a:rPr lang="en-US" altLang="zh-CN" sz="2300" b="0" dirty="0">
                    <a:solidFill>
                      <a:srgbClr val="000000"/>
                    </a:solidFill>
                    <a:latin typeface="Times New Roman" panose="02020603050405020304" pitchFamily="18" charset="0"/>
                    <a:ea typeface="宋体" panose="02010600030101010101" pitchFamily="2" charset="-122"/>
                  </a:rPr>
                  <a:t>,</a:t>
                </a:r>
                <a:endParaRPr lang="en-US" altLang="zh-CN" b="0" dirty="0">
                  <a:latin typeface="Times New Roman" panose="02020603050405020304" pitchFamily="18" charset="0"/>
                  <a:ea typeface="宋体" panose="02010600030101010101" pitchFamily="2" charset="-122"/>
                </a:endParaRPr>
              </a:p>
            </p:txBody>
          </p:sp>
          <p:sp>
            <p:nvSpPr>
              <p:cNvPr id="73743" name="Rectangle 17"/>
              <p:cNvSpPr/>
              <p:nvPr/>
            </p:nvSpPr>
            <p:spPr>
              <a:xfrm>
                <a:off x="1081" y="1453"/>
                <a:ext cx="46" cy="218"/>
              </a:xfrm>
              <a:prstGeom prst="rect">
                <a:avLst/>
              </a:prstGeom>
              <a:noFill/>
              <a:ln w="9525">
                <a:noFill/>
              </a:ln>
            </p:spPr>
            <p:txBody>
              <a:bodyPr wrap="none" lIns="0" tIns="0" rIns="0" bIns="0" anchor="t" anchorCtr="0">
                <a:spAutoFit/>
              </a:bodyPr>
              <a:lstStyle/>
              <a:p>
                <a:pPr>
                  <a:spcBef>
                    <a:spcPct val="0"/>
                  </a:spcBef>
                  <a:buFontTx/>
                  <a:buNone/>
                </a:pPr>
                <a:r>
                  <a:rPr lang="en-US" altLang="zh-CN" sz="2300" b="0" dirty="0">
                    <a:solidFill>
                      <a:srgbClr val="000000"/>
                    </a:solidFill>
                    <a:latin typeface="Times New Roman" panose="02020603050405020304" pitchFamily="18" charset="0"/>
                    <a:ea typeface="宋体" panose="02010600030101010101" pitchFamily="2" charset="-122"/>
                  </a:rPr>
                  <a:t>,</a:t>
                </a:r>
                <a:endParaRPr lang="en-US" altLang="zh-CN" b="0" dirty="0">
                  <a:latin typeface="Times New Roman" panose="02020603050405020304" pitchFamily="18" charset="0"/>
                  <a:ea typeface="宋体" panose="02010600030101010101" pitchFamily="2" charset="-122"/>
                </a:endParaRPr>
              </a:p>
            </p:txBody>
          </p:sp>
          <p:sp>
            <p:nvSpPr>
              <p:cNvPr id="73744" name="Rectangle 18"/>
              <p:cNvSpPr/>
              <p:nvPr/>
            </p:nvSpPr>
            <p:spPr>
              <a:xfrm>
                <a:off x="1236" y="1566"/>
                <a:ext cx="52" cy="124"/>
              </a:xfrm>
              <a:prstGeom prst="rect">
                <a:avLst/>
              </a:prstGeom>
              <a:noFill/>
              <a:ln w="9525">
                <a:noFill/>
              </a:ln>
            </p:spPr>
            <p:txBody>
              <a:bodyPr wrap="none" lIns="0" tIns="0" rIns="0" bIns="0" anchor="t" anchorCtr="0">
                <a:spAutoFit/>
              </a:bodyPr>
              <a:lstStyle/>
              <a:p>
                <a:pPr>
                  <a:spcBef>
                    <a:spcPct val="0"/>
                  </a:spcBef>
                  <a:buFontTx/>
                  <a:buNone/>
                </a:pPr>
                <a:r>
                  <a:rPr lang="en-US" altLang="zh-CN" sz="1300" b="0" dirty="0">
                    <a:solidFill>
                      <a:srgbClr val="000000"/>
                    </a:solidFill>
                    <a:latin typeface="Times New Roman" panose="02020603050405020304" pitchFamily="18" charset="0"/>
                    <a:ea typeface="宋体" panose="02010600030101010101" pitchFamily="2" charset="-122"/>
                  </a:rPr>
                  <a:t>2</a:t>
                </a:r>
                <a:endParaRPr lang="en-US" altLang="zh-CN" b="0" dirty="0">
                  <a:latin typeface="Times New Roman" panose="02020603050405020304" pitchFamily="18" charset="0"/>
                  <a:ea typeface="宋体" panose="02010600030101010101" pitchFamily="2" charset="-122"/>
                </a:endParaRPr>
              </a:p>
            </p:txBody>
          </p:sp>
          <p:sp>
            <p:nvSpPr>
              <p:cNvPr id="73745" name="Rectangle 19"/>
              <p:cNvSpPr/>
              <p:nvPr/>
            </p:nvSpPr>
            <p:spPr>
              <a:xfrm>
                <a:off x="1021" y="1566"/>
                <a:ext cx="52" cy="124"/>
              </a:xfrm>
              <a:prstGeom prst="rect">
                <a:avLst/>
              </a:prstGeom>
              <a:noFill/>
              <a:ln w="9525">
                <a:noFill/>
              </a:ln>
            </p:spPr>
            <p:txBody>
              <a:bodyPr wrap="none" lIns="0" tIns="0" rIns="0" bIns="0" anchor="t" anchorCtr="0">
                <a:spAutoFit/>
              </a:bodyPr>
              <a:lstStyle/>
              <a:p>
                <a:pPr>
                  <a:spcBef>
                    <a:spcPct val="0"/>
                  </a:spcBef>
                  <a:buFontTx/>
                  <a:buNone/>
                </a:pPr>
                <a:r>
                  <a:rPr lang="en-US" altLang="zh-CN" sz="1300" b="0" dirty="0">
                    <a:solidFill>
                      <a:srgbClr val="000000"/>
                    </a:solidFill>
                    <a:latin typeface="Times New Roman" panose="02020603050405020304" pitchFamily="18" charset="0"/>
                    <a:ea typeface="宋体" panose="02010600030101010101" pitchFamily="2" charset="-122"/>
                  </a:rPr>
                  <a:t>1</a:t>
                </a:r>
                <a:endParaRPr lang="en-US" altLang="zh-CN" b="0" dirty="0">
                  <a:latin typeface="Times New Roman" panose="02020603050405020304" pitchFamily="18" charset="0"/>
                  <a:ea typeface="宋体" panose="02010600030101010101" pitchFamily="2" charset="-122"/>
                </a:endParaRPr>
              </a:p>
            </p:txBody>
          </p:sp>
          <p:sp>
            <p:nvSpPr>
              <p:cNvPr id="73746" name="Rectangle 20"/>
              <p:cNvSpPr/>
              <p:nvPr/>
            </p:nvSpPr>
            <p:spPr>
              <a:xfrm>
                <a:off x="1352" y="1471"/>
                <a:ext cx="184" cy="218"/>
              </a:xfrm>
              <a:prstGeom prst="rect">
                <a:avLst/>
              </a:prstGeom>
              <a:noFill/>
              <a:ln w="9525">
                <a:noFill/>
              </a:ln>
            </p:spPr>
            <p:txBody>
              <a:bodyPr wrap="none" lIns="0" tIns="0" rIns="0" bIns="0" anchor="t" anchorCtr="0">
                <a:spAutoFit/>
              </a:bodyPr>
              <a:lstStyle/>
              <a:p>
                <a:pPr>
                  <a:spcBef>
                    <a:spcPct val="0"/>
                  </a:spcBef>
                  <a:buFontTx/>
                  <a:buNone/>
                </a:pPr>
                <a:r>
                  <a:rPr lang="en-US" altLang="zh-CN" sz="2300" b="0" dirty="0">
                    <a:solidFill>
                      <a:srgbClr val="000000"/>
                    </a:solidFill>
                    <a:latin typeface="MT Extra" panose="05050102010205020202" pitchFamily="18" charset="2"/>
                    <a:ea typeface="宋体" panose="02010600030101010101" pitchFamily="2" charset="-122"/>
                  </a:rPr>
                  <a:t>L</a:t>
                </a:r>
                <a:endParaRPr lang="en-US" altLang="zh-CN" b="0" dirty="0">
                  <a:latin typeface="Times New Roman" panose="02020603050405020304" pitchFamily="18" charset="0"/>
                  <a:ea typeface="宋体" panose="02010600030101010101" pitchFamily="2" charset="-122"/>
                </a:endParaRPr>
              </a:p>
            </p:txBody>
          </p:sp>
        </p:grpSp>
      </p:grpSp>
      <p:sp>
        <p:nvSpPr>
          <p:cNvPr id="73747" name="Text Box 21"/>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3.3 Complexity  of Algorithms</a:t>
            </a:r>
          </a:p>
        </p:txBody>
      </p:sp>
      <p:sp>
        <p:nvSpPr>
          <p:cNvPr id="3" name="TextBox 5"/>
          <p:cNvSpPr txBox="1"/>
          <p:nvPr/>
        </p:nvSpPr>
        <p:spPr>
          <a:xfrm>
            <a:off x="762000" y="3903663"/>
            <a:ext cx="7848600" cy="2730500"/>
          </a:xfrm>
          <a:prstGeom prst="rect">
            <a:avLst/>
          </a:prstGeom>
          <a:noFill/>
          <a:ln w="9525">
            <a:noFill/>
          </a:ln>
        </p:spPr>
        <p:txBody>
          <a:bodyPr wrap="square" anchor="t">
            <a:spAutoFit/>
          </a:bodyPr>
          <a:lstStyle/>
          <a:p>
            <a:pPr marL="274320" indent="-274320" fontAlgn="auto">
              <a:spcBef>
                <a:spcPct val="20000"/>
              </a:spcBef>
              <a:spcAft>
                <a:spcPts val="0"/>
              </a:spcAft>
              <a:buClr>
                <a:schemeClr val="accent3"/>
              </a:buClr>
              <a:buSzPct val="95000"/>
              <a:buFont typeface="Wingdings 2" panose="05020102010507070707"/>
              <a:buNone/>
              <a:defRPr/>
            </a:pPr>
            <a:r>
              <a:rPr lang="en-US" sz="1800" noProof="0" dirty="0">
                <a:solidFill>
                  <a:schemeClr val="bg1">
                    <a:lumMod val="50000"/>
                  </a:schemeClr>
                </a:solidFill>
                <a:latin typeface="+mn-lt"/>
                <a:ea typeface="+mn-ea"/>
                <a:cs typeface="+mn-cs"/>
              </a:rPr>
              <a:t>Solution: </a:t>
            </a:r>
            <a:r>
              <a:rPr lang="en-US" sz="1800" b="0" noProof="0" dirty="0">
                <a:latin typeface="+mn-lt"/>
                <a:ea typeface="+mn-ea"/>
                <a:cs typeface="+mn-cs"/>
              </a:rPr>
              <a:t>Count the number of comparisons.</a:t>
            </a:r>
            <a:endParaRPr lang="en-US" sz="1800" b="0" noProof="0" dirty="0">
              <a:latin typeface="+mn-lt"/>
              <a:ea typeface="+mn-ea"/>
            </a:endParaRPr>
          </a:p>
          <a:p>
            <a:pPr marL="274320" lvl="1" indent="-274320" algn="l" fontAlgn="auto">
              <a:lnSpc>
                <a:spcPct val="100000"/>
              </a:lnSpc>
              <a:spcBef>
                <a:spcPct val="20000"/>
              </a:spcBef>
              <a:spcAft>
                <a:spcPts val="0"/>
              </a:spcAft>
              <a:buClr>
                <a:schemeClr val="accent3"/>
              </a:buClr>
              <a:buSzPct val="95000"/>
              <a:buFont typeface="Wingdings 2" panose="05020102010507070707"/>
              <a:buNone/>
              <a:defRPr/>
            </a:pPr>
            <a:r>
              <a:rPr lang="en-US" sz="1800" b="0" strike="noStrike" noProof="0" dirty="0">
                <a:latin typeface="+mn-lt"/>
                <a:ea typeface="+mn-ea"/>
                <a:cs typeface="+mn-cs"/>
              </a:rPr>
              <a:t> At each step two comparisons are made; i ≤ n and x ≠ ai .</a:t>
            </a:r>
            <a:endParaRPr lang="en-US" sz="1800" b="0" strike="noStrike" noProof="0" dirty="0">
              <a:latin typeface="+mn-lt"/>
              <a:ea typeface="+mn-ea"/>
            </a:endParaRPr>
          </a:p>
          <a:p>
            <a:pPr marL="274320" lvl="1" indent="-274320" algn="l" fontAlgn="auto">
              <a:lnSpc>
                <a:spcPct val="100000"/>
              </a:lnSpc>
              <a:spcBef>
                <a:spcPct val="20000"/>
              </a:spcBef>
              <a:spcAft>
                <a:spcPts val="0"/>
              </a:spcAft>
              <a:buClr>
                <a:schemeClr val="accent3"/>
              </a:buClr>
              <a:buSzPct val="95000"/>
              <a:buFont typeface="Wingdings 2" panose="05020102010507070707"/>
              <a:buNone/>
              <a:defRPr/>
            </a:pPr>
            <a:r>
              <a:rPr lang="en-US" sz="1800" b="0" strike="noStrike" noProof="0" dirty="0">
                <a:latin typeface="+mn-lt"/>
                <a:ea typeface="+mn-ea"/>
                <a:cs typeface="+mn-cs"/>
              </a:rPr>
              <a:t> To end the loop, one comparison i ≤ n is made.</a:t>
            </a:r>
            <a:endParaRPr lang="en-US" sz="1800" b="0" strike="noStrike" noProof="0" dirty="0">
              <a:latin typeface="+mn-lt"/>
              <a:ea typeface="+mn-ea"/>
            </a:endParaRPr>
          </a:p>
          <a:p>
            <a:pPr marL="274320" lvl="1" indent="-274320" algn="l" fontAlgn="auto">
              <a:lnSpc>
                <a:spcPct val="100000"/>
              </a:lnSpc>
              <a:spcBef>
                <a:spcPct val="20000"/>
              </a:spcBef>
              <a:spcAft>
                <a:spcPts val="0"/>
              </a:spcAft>
              <a:buClr>
                <a:schemeClr val="accent3"/>
              </a:buClr>
              <a:buSzPct val="95000"/>
              <a:buFont typeface="Wingdings 2" panose="05020102010507070707"/>
              <a:buNone/>
              <a:defRPr/>
            </a:pPr>
            <a:r>
              <a:rPr lang="en-US" sz="1800" b="0" strike="noStrike" noProof="0" dirty="0">
                <a:latin typeface="+mn-lt"/>
                <a:ea typeface="+mn-ea"/>
                <a:cs typeface="+mn-cs"/>
              </a:rPr>
              <a:t> After the loop, one more i ≤ n  comparison is made. </a:t>
            </a:r>
            <a:endParaRPr lang="en-US" sz="1800" b="0" strike="noStrike" noProof="0" dirty="0">
              <a:latin typeface="+mn-lt"/>
              <a:ea typeface="+mn-ea"/>
            </a:endParaRPr>
          </a:p>
          <a:p>
            <a:pPr marL="274320" indent="-274320" fontAlgn="auto">
              <a:spcBef>
                <a:spcPct val="20000"/>
              </a:spcBef>
              <a:spcAft>
                <a:spcPts val="0"/>
              </a:spcAft>
              <a:buClr>
                <a:schemeClr val="accent3"/>
              </a:buClr>
              <a:buSzPct val="95000"/>
              <a:buFont typeface="Wingdings 2" panose="05020102010507070707"/>
              <a:buNone/>
              <a:defRPr/>
            </a:pPr>
            <a:r>
              <a:rPr lang="en-US" sz="1800" b="0" noProof="0" dirty="0">
                <a:latin typeface="+mn-lt"/>
                <a:ea typeface="+mn-ea"/>
                <a:cs typeface="+mn-cs"/>
              </a:rPr>
              <a:t>If x = ai , 2i + 1 comparisons are used. If x is not on the list, 2n + 1 comparisons are made and then an additional comparison is used to exit the loop. So, in the worst case 2n + 2 comparisons are made.  Hence, the complexity is Θ(n).</a:t>
            </a:r>
            <a:endParaRPr lang="en-US" sz="1800" b="0" noProof="0" dirty="0">
              <a:latin typeface="+mn-lt"/>
              <a:ea typeface="+mn-ea"/>
            </a:endParaRPr>
          </a:p>
          <a:p>
            <a:pPr>
              <a:lnSpc>
                <a:spcPts val="1580"/>
              </a:lnSpc>
              <a:spcBef>
                <a:spcPts val="0"/>
              </a:spcBef>
            </a:pPr>
            <a:endParaRPr lang="en-US" altLang="zh-CN" sz="1800" noProof="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19971">
                                            <p:txEl>
                                              <p:pRg st="0" end="0"/>
                                            </p:txEl>
                                          </p:spTgt>
                                        </p:tgtEl>
                                        <p:attrNameLst>
                                          <p:attrName>style.visibility</p:attrName>
                                        </p:attrNameLst>
                                      </p:cBhvr>
                                      <p:to>
                                        <p:strVal val="visible"/>
                                      </p:to>
                                    </p:set>
                                    <p:animEffect transition="in" filter="strips(downRight)">
                                      <p:cBhvr>
                                        <p:cTn id="7" dur="500"/>
                                        <p:tgtEl>
                                          <p:spTgt spid="1619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3"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1+#ppt_w/2"/>
                                          </p:val>
                                        </p:tav>
                                        <p:tav tm="100000">
                                          <p:val>
                                            <p:strVal val="#ppt_x"/>
                                          </p:val>
                                        </p:tav>
                                      </p:tavLst>
                                    </p:anim>
                                    <p:anim calcmode="lin" valueType="num">
                                      <p:cBhvr>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971" grpId="0" build="p" bldLvl="3" advAuto="100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596900"/>
            <a:ext cx="8229600" cy="647700"/>
          </a:xfrm>
          <a:noFill/>
          <a:ln>
            <a:noFill/>
          </a:ln>
        </p:spPr>
        <p:txBody>
          <a:bodyPr anchor="t" anchorCtr="0"/>
          <a:lstStyle/>
          <a:p>
            <a:r>
              <a:rPr lang="en-US" altLang="zh-CN" sz="2800" dirty="0"/>
              <a:t>Average-Case Complexity of Linear Search</a:t>
            </a:r>
          </a:p>
        </p:txBody>
      </p:sp>
      <p:sp>
        <p:nvSpPr>
          <p:cNvPr id="75778" name="Content Placeholder 2"/>
          <p:cNvSpPr>
            <a:spLocks noGrp="1"/>
          </p:cNvSpPr>
          <p:nvPr>
            <p:ph idx="1"/>
          </p:nvPr>
        </p:nvSpPr>
        <p:spPr>
          <a:xfrm>
            <a:off x="457200" y="1600200"/>
            <a:ext cx="8229600" cy="4525963"/>
          </a:xfrm>
          <a:noFill/>
          <a:ln>
            <a:noFill/>
          </a:ln>
        </p:spPr>
        <p:txBody>
          <a:bodyPr anchor="t" anchorCtr="0"/>
          <a:lstStyle/>
          <a:p>
            <a:pPr>
              <a:buNone/>
            </a:pPr>
            <a:r>
              <a:rPr lang="en-US" altLang="zh-CN" sz="2000" dirty="0"/>
              <a:t>  </a:t>
            </a:r>
            <a:r>
              <a:rPr lang="en-US" altLang="zh-CN" sz="2000" b="1" dirty="0"/>
              <a:t>Example</a:t>
            </a:r>
            <a:r>
              <a:rPr lang="en-US" altLang="zh-CN" sz="2000" dirty="0"/>
              <a:t>: Describe the average case performance of the linear search algorithm. (Although usually it is very difficult to determine average-case complexity, it is easy for linear search.)</a:t>
            </a:r>
          </a:p>
          <a:p>
            <a:pPr>
              <a:buNone/>
            </a:pPr>
            <a:r>
              <a:rPr lang="en-US" altLang="zh-CN" sz="2000" dirty="0"/>
              <a:t>   </a:t>
            </a:r>
            <a:r>
              <a:rPr lang="en-US" altLang="zh-CN" sz="2000" b="1" dirty="0"/>
              <a:t>Solution</a:t>
            </a:r>
            <a:r>
              <a:rPr lang="en-US" altLang="zh-CN" sz="2000" dirty="0"/>
              <a:t>: Assume the element is in the list and that the possible positions are equally likely. By the argument on the previous slide, if </a:t>
            </a:r>
            <a:r>
              <a:rPr lang="en-US" altLang="zh-CN" sz="1600" i="1" dirty="0"/>
              <a:t>x</a:t>
            </a:r>
            <a:r>
              <a:rPr lang="en-US" altLang="zh-CN" sz="1600" dirty="0"/>
              <a:t> = </a:t>
            </a:r>
            <a:r>
              <a:rPr lang="en-US" altLang="zh-CN" sz="1600" i="1" dirty="0" err="1"/>
              <a:t>a</a:t>
            </a:r>
            <a:r>
              <a:rPr lang="en-US" altLang="zh-CN" sz="1600" i="1" baseline="-25000" dirty="0" err="1"/>
              <a:t>i</a:t>
            </a:r>
            <a:r>
              <a:rPr lang="en-US" altLang="zh-CN" sz="1600" i="1" baseline="-25000" dirty="0"/>
              <a:t> </a:t>
            </a:r>
            <a:r>
              <a:rPr lang="en-US" altLang="zh-CN" sz="1600" i="1" dirty="0"/>
              <a:t>, </a:t>
            </a:r>
            <a:r>
              <a:rPr lang="en-US" altLang="zh-CN" sz="1600" dirty="0"/>
              <a:t>the number of comparisons is       </a:t>
            </a:r>
            <a:r>
              <a:rPr lang="en-US" altLang="zh-CN" sz="1600" dirty="0">
                <a:latin typeface="Cambria Math" panose="02040503050406030204" pitchFamily="18" charset="0"/>
              </a:rPr>
              <a:t>2</a:t>
            </a:r>
            <a:r>
              <a:rPr lang="en-US" altLang="zh-CN" sz="1600" i="1" dirty="0"/>
              <a:t>i</a:t>
            </a:r>
            <a:r>
              <a:rPr lang="en-US" altLang="zh-CN" sz="1600" dirty="0"/>
              <a:t> + </a:t>
            </a:r>
            <a:r>
              <a:rPr lang="en-US" altLang="zh-CN" sz="1600" dirty="0">
                <a:latin typeface="Cambria Math" panose="02040503050406030204" pitchFamily="18" charset="0"/>
              </a:rPr>
              <a:t>1.</a:t>
            </a:r>
          </a:p>
          <a:p>
            <a:pPr>
              <a:buNone/>
            </a:pPr>
            <a:endParaRPr lang="en-US" altLang="zh-CN" sz="1600" dirty="0">
              <a:latin typeface="Cambria Math" panose="02040503050406030204" pitchFamily="18" charset="0"/>
            </a:endParaRPr>
          </a:p>
          <a:p>
            <a:pPr>
              <a:buNone/>
            </a:pPr>
            <a:r>
              <a:rPr lang="en-US" altLang="zh-CN" sz="1600" dirty="0">
                <a:latin typeface="Cambria Math" panose="02040503050406030204" pitchFamily="18" charset="0"/>
              </a:rPr>
              <a:t>   Hence,  the average-case complexity of linear search is </a:t>
            </a:r>
            <a:r>
              <a:rPr lang="el-GR" altLang="zh-CN" sz="1600" dirty="0">
                <a:latin typeface="Cambria Math" panose="02040503050406030204"/>
                <a:ea typeface="Cambria Math" panose="02040503050406030204"/>
              </a:rPr>
              <a:t>Θ</a:t>
            </a:r>
            <a:r>
              <a:rPr lang="en-US" altLang="zh-CN" sz="1600" dirty="0">
                <a:latin typeface="Cambria Math" panose="02040503050406030204"/>
                <a:ea typeface="Cambria Math" panose="02040503050406030204"/>
              </a:rPr>
              <a:t>(</a:t>
            </a:r>
            <a:r>
              <a:rPr lang="en-US" altLang="zh-CN" sz="1600" i="1" dirty="0">
                <a:latin typeface="Cambria Math" panose="02040503050406030204"/>
                <a:ea typeface="Cambria Math" panose="02040503050406030204"/>
              </a:rPr>
              <a:t>n</a:t>
            </a:r>
            <a:r>
              <a:rPr lang="en-US" altLang="zh-CN" sz="1600" dirty="0">
                <a:latin typeface="Cambria Math" panose="02040503050406030204"/>
                <a:ea typeface="Cambria Math" panose="02040503050406030204"/>
              </a:rPr>
              <a:t>).</a:t>
            </a:r>
            <a:r>
              <a:rPr lang="en-US" altLang="zh-CN" sz="1600" dirty="0"/>
              <a:t> </a:t>
            </a:r>
            <a:endParaRPr lang="en-US" altLang="zh-CN" sz="2000" dirty="0"/>
          </a:p>
          <a:p>
            <a:pPr>
              <a:buNone/>
            </a:pPr>
            <a:endParaRPr lang="en-US" altLang="zh-CN" sz="2000" dirty="0"/>
          </a:p>
        </p:txBody>
      </p:sp>
      <p:pic>
        <p:nvPicPr>
          <p:cNvPr id="75779" name="Picture 10" descr="addin_tmp.png"/>
          <p:cNvPicPr>
            <a:picLocks noChangeAspect="1"/>
          </p:cNvPicPr>
          <p:nvPr>
            <p:custDataLst>
              <p:tags r:id="rId1"/>
            </p:custDataLst>
          </p:nvPr>
        </p:nvPicPr>
        <p:blipFill>
          <a:blip r:embed="rId5"/>
          <a:stretch>
            <a:fillRect/>
          </a:stretch>
        </p:blipFill>
        <p:spPr>
          <a:xfrm>
            <a:off x="1981200" y="4495800"/>
            <a:ext cx="2624138" cy="436563"/>
          </a:xfrm>
          <a:prstGeom prst="rect">
            <a:avLst/>
          </a:prstGeom>
          <a:noFill/>
          <a:ln w="9525">
            <a:noFill/>
          </a:ln>
        </p:spPr>
      </p:pic>
      <p:pic>
        <p:nvPicPr>
          <p:cNvPr id="75780" name="Picture 9" descr="addin_tmp.png"/>
          <p:cNvPicPr>
            <a:picLocks noChangeAspect="1"/>
          </p:cNvPicPr>
          <p:nvPr>
            <p:custDataLst>
              <p:tags r:id="rId2"/>
            </p:custDataLst>
          </p:nvPr>
        </p:nvPicPr>
        <p:blipFill>
          <a:blip r:embed="rId6"/>
          <a:stretch>
            <a:fillRect/>
          </a:stretch>
        </p:blipFill>
        <p:spPr>
          <a:xfrm>
            <a:off x="4876800" y="4495800"/>
            <a:ext cx="2655888" cy="436563"/>
          </a:xfrm>
          <a:prstGeom prst="rect">
            <a:avLst/>
          </a:prstGeom>
          <a:noFill/>
          <a:ln w="9525">
            <a:noFill/>
          </a:ln>
        </p:spPr>
      </p:pic>
      <p:pic>
        <p:nvPicPr>
          <p:cNvPr id="75781" name="Picture 11" descr="addin_tmp.png"/>
          <p:cNvPicPr>
            <a:picLocks noChangeAspect="1"/>
          </p:cNvPicPr>
          <p:nvPr>
            <p:custDataLst>
              <p:tags r:id="rId3"/>
            </p:custDataLst>
          </p:nvPr>
        </p:nvPicPr>
        <p:blipFill>
          <a:blip r:embed="rId7"/>
          <a:stretch>
            <a:fillRect/>
          </a:stretch>
        </p:blipFill>
        <p:spPr>
          <a:xfrm>
            <a:off x="4267200" y="5029200"/>
            <a:ext cx="2878138" cy="515938"/>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395288" y="550863"/>
            <a:ext cx="8229600" cy="592137"/>
          </a:xfrm>
          <a:noFill/>
          <a:ln>
            <a:noFill/>
          </a:ln>
        </p:spPr>
        <p:txBody>
          <a:bodyPr anchor="t" anchorCtr="0"/>
          <a:lstStyle/>
          <a:p>
            <a:r>
              <a:rPr lang="en-US" altLang="zh-CN" sz="2800" dirty="0"/>
              <a:t>Worst-Case Complexity of Binary Search </a:t>
            </a:r>
          </a:p>
        </p:txBody>
      </p:sp>
      <p:sp>
        <p:nvSpPr>
          <p:cNvPr id="76802" name="Content Placeholder 3"/>
          <p:cNvSpPr>
            <a:spLocks noGrp="1"/>
          </p:cNvSpPr>
          <p:nvPr>
            <p:ph idx="1"/>
          </p:nvPr>
        </p:nvSpPr>
        <p:spPr>
          <a:xfrm>
            <a:off x="457200" y="1017588"/>
            <a:ext cx="8229600" cy="995362"/>
          </a:xfrm>
          <a:noFill/>
          <a:ln>
            <a:noFill/>
          </a:ln>
        </p:spPr>
        <p:txBody>
          <a:bodyPr anchor="t" anchorCtr="0"/>
          <a:lstStyle/>
          <a:p>
            <a:pPr>
              <a:buNone/>
            </a:pPr>
            <a:r>
              <a:rPr lang="en-US" altLang="zh-CN" sz="1800" b="1" dirty="0"/>
              <a:t>   Example</a:t>
            </a:r>
            <a:r>
              <a:rPr lang="en-US" altLang="zh-CN" sz="1800" dirty="0"/>
              <a:t>: Describe the time complexity of binary search in terms of the number of comparisons used.</a:t>
            </a:r>
          </a:p>
        </p:txBody>
      </p:sp>
      <p:sp>
        <p:nvSpPr>
          <p:cNvPr id="76803" name="Content Placeholder 2"/>
          <p:cNvSpPr txBox="1"/>
          <p:nvPr/>
        </p:nvSpPr>
        <p:spPr>
          <a:xfrm>
            <a:off x="503238" y="1695450"/>
            <a:ext cx="8375650" cy="2752725"/>
          </a:xfrm>
          <a:prstGeom prst="rect">
            <a:avLst/>
          </a:prstGeom>
          <a:noFill/>
          <a:ln w="9525" cap="flat" cmpd="sng">
            <a:solidFill>
              <a:schemeClr val="accent1"/>
            </a:solidFill>
            <a:prstDash val="solid"/>
            <a:round/>
            <a:headEnd type="none" w="med" len="med"/>
            <a:tailEnd type="none" w="med" len="med"/>
          </a:ln>
        </p:spPr>
        <p:txBody>
          <a:bodyPr anchor="t" anchorCtr="0"/>
          <a:lstStyle/>
          <a:p>
            <a:pPr marL="274955" indent="-274955">
              <a:spcBef>
                <a:spcPct val="20000"/>
              </a:spcBef>
              <a:buClr>
                <a:srgbClr val="E2F4FF"/>
              </a:buClr>
              <a:buSzPct val="95000"/>
              <a:buFont typeface="Wingdings 2" panose="05020102010507070707"/>
              <a:buNone/>
            </a:pPr>
            <a:r>
              <a:rPr lang="en-US" altLang="zh-CN" sz="1800" dirty="0">
                <a:latin typeface="Arial" panose="020B0604020202020204" pitchFamily="34" charset="0"/>
              </a:rPr>
              <a:t>   procedure</a:t>
            </a:r>
            <a:r>
              <a:rPr lang="en-US" altLang="zh-CN" sz="1800" b="0" dirty="0">
                <a:latin typeface="Arial" panose="020B0604020202020204" pitchFamily="34" charset="0"/>
              </a:rPr>
              <a:t> binary search(</a:t>
            </a:r>
            <a:r>
              <a:rPr lang="en-US" altLang="zh-CN" sz="1800" b="0" i="1" dirty="0">
                <a:latin typeface="Arial" panose="020B0604020202020204" pitchFamily="34" charset="0"/>
              </a:rPr>
              <a:t>x</a:t>
            </a:r>
            <a:r>
              <a:rPr lang="en-US" altLang="zh-CN" sz="1800" b="0" dirty="0">
                <a:latin typeface="Arial" panose="020B0604020202020204" pitchFamily="34" charset="0"/>
              </a:rPr>
              <a:t>: integer, </a:t>
            </a:r>
            <a:r>
              <a:rPr lang="en-US" altLang="zh-CN" sz="1800" b="0" i="1" dirty="0">
                <a:latin typeface="Arial" panose="020B0604020202020204" pitchFamily="34" charset="0"/>
              </a:rPr>
              <a:t>a</a:t>
            </a:r>
            <a:r>
              <a:rPr lang="en-US" altLang="zh-CN" sz="1800" b="0" baseline="-25000" dirty="0">
                <a:latin typeface="Arial" panose="020B0604020202020204" pitchFamily="34" charset="0"/>
              </a:rPr>
              <a:t>1</a:t>
            </a:r>
            <a:r>
              <a:rPr lang="en-US" altLang="zh-CN" sz="1800" b="0" dirty="0">
                <a:latin typeface="Arial" panose="020B0604020202020204" pitchFamily="34" charset="0"/>
              </a:rPr>
              <a:t>,</a:t>
            </a:r>
            <a:r>
              <a:rPr lang="en-US" altLang="zh-CN" sz="1800" b="0" i="1" dirty="0">
                <a:latin typeface="Arial" panose="020B0604020202020204" pitchFamily="34" charset="0"/>
              </a:rPr>
              <a:t>a</a:t>
            </a:r>
            <a:r>
              <a:rPr lang="en-US" altLang="zh-CN" sz="1800" b="0" baseline="-25000" dirty="0">
                <a:latin typeface="Arial" panose="020B0604020202020204" pitchFamily="34" charset="0"/>
              </a:rPr>
              <a:t>2</a:t>
            </a:r>
            <a:r>
              <a:rPr lang="en-US" altLang="zh-CN" sz="1800" b="0" dirty="0">
                <a:latin typeface="Arial" panose="020B0604020202020204" pitchFamily="34" charset="0"/>
              </a:rPr>
              <a:t>,…, </a:t>
            </a:r>
            <a:r>
              <a:rPr lang="en-US" altLang="zh-CN" sz="1800" b="0" i="1" dirty="0">
                <a:latin typeface="Arial" panose="020B0604020202020204" pitchFamily="34" charset="0"/>
              </a:rPr>
              <a:t>a</a:t>
            </a:r>
            <a:r>
              <a:rPr lang="en-US" altLang="zh-CN" sz="1800" b="0" i="1" baseline="-25000" dirty="0">
                <a:latin typeface="Arial" panose="020B0604020202020204" pitchFamily="34" charset="0"/>
              </a:rPr>
              <a:t>n</a:t>
            </a:r>
            <a:r>
              <a:rPr lang="en-US" altLang="zh-CN" sz="1800" b="0" dirty="0">
                <a:latin typeface="Arial" panose="020B0604020202020204" pitchFamily="34" charset="0"/>
              </a:rPr>
              <a:t>: increasing integers)</a:t>
            </a:r>
          </a:p>
          <a:p>
            <a:pPr marL="274955" indent="-274955">
              <a:spcBef>
                <a:spcPct val="20000"/>
              </a:spcBef>
              <a:buClr>
                <a:srgbClr val="E2F4FF"/>
              </a:buClr>
              <a:buSzPct val="95000"/>
              <a:buFont typeface="Wingdings 2" panose="05020102010507070707"/>
              <a:buNone/>
            </a:pPr>
            <a:r>
              <a:rPr lang="en-US" altLang="zh-CN" sz="1400" b="0" i="1" dirty="0">
                <a:latin typeface="Arial" panose="020B0604020202020204" pitchFamily="34" charset="0"/>
              </a:rPr>
              <a:t>    </a:t>
            </a:r>
            <a:r>
              <a:rPr lang="en-US" altLang="zh-CN" sz="1400" b="0" i="1" dirty="0" err="1">
                <a:latin typeface="Arial" panose="020B0604020202020204" pitchFamily="34" charset="0"/>
              </a:rPr>
              <a:t>i</a:t>
            </a:r>
            <a:r>
              <a:rPr lang="en-US" altLang="zh-CN" sz="1400" b="0" dirty="0">
                <a:latin typeface="Arial" panose="020B0604020202020204" pitchFamily="34" charset="0"/>
              </a:rPr>
              <a:t> := </a:t>
            </a:r>
            <a:r>
              <a:rPr lang="en-US" altLang="zh-CN" sz="1400" b="0" dirty="0">
                <a:latin typeface="Cambria Math" panose="02040503050406030204" pitchFamily="18" charset="0"/>
              </a:rPr>
              <a:t>1</a:t>
            </a:r>
            <a:r>
              <a:rPr lang="en-US" altLang="zh-CN" sz="1400" b="0" dirty="0">
                <a:latin typeface="Arial" panose="020B0604020202020204" pitchFamily="34" charset="0"/>
              </a:rPr>
              <a:t> {</a:t>
            </a:r>
            <a:r>
              <a:rPr lang="en-US" altLang="zh-CN" sz="1400" b="0" i="1" dirty="0" err="1">
                <a:latin typeface="Arial" panose="020B0604020202020204" pitchFamily="34" charset="0"/>
              </a:rPr>
              <a:t>i</a:t>
            </a:r>
            <a:r>
              <a:rPr lang="en-US" altLang="zh-CN" sz="1400" b="0" dirty="0">
                <a:latin typeface="Arial" panose="020B0604020202020204" pitchFamily="34" charset="0"/>
              </a:rPr>
              <a:t> is the left endpoint of interval}</a:t>
            </a:r>
          </a:p>
          <a:p>
            <a:pPr marL="274955" indent="-274955">
              <a:spcBef>
                <a:spcPct val="20000"/>
              </a:spcBef>
              <a:buClr>
                <a:srgbClr val="E2F4FF"/>
              </a:buClr>
              <a:buSzPct val="95000"/>
              <a:buFont typeface="Wingdings 2" panose="05020102010507070707"/>
              <a:buNone/>
            </a:pPr>
            <a:r>
              <a:rPr lang="en-US" altLang="zh-CN" sz="1400" b="0" i="1" dirty="0">
                <a:latin typeface="Arial" panose="020B0604020202020204" pitchFamily="34" charset="0"/>
              </a:rPr>
              <a:t>    j</a:t>
            </a:r>
            <a:r>
              <a:rPr lang="en-US" altLang="zh-CN" sz="1400" b="0" dirty="0">
                <a:latin typeface="Arial" panose="020B0604020202020204" pitchFamily="34" charset="0"/>
              </a:rPr>
              <a:t> := </a:t>
            </a:r>
            <a:r>
              <a:rPr lang="en-US" altLang="zh-CN" sz="1400" b="0" i="1" dirty="0">
                <a:latin typeface="Arial" panose="020B0604020202020204" pitchFamily="34" charset="0"/>
              </a:rPr>
              <a:t>n</a:t>
            </a:r>
            <a:r>
              <a:rPr lang="en-US" altLang="zh-CN" sz="1400" b="0" dirty="0">
                <a:latin typeface="Arial" panose="020B0604020202020204" pitchFamily="34" charset="0"/>
              </a:rPr>
              <a:t> {</a:t>
            </a:r>
            <a:r>
              <a:rPr lang="en-US" altLang="zh-CN" sz="1400" b="0" i="1" dirty="0">
                <a:latin typeface="Arial" panose="020B0604020202020204" pitchFamily="34" charset="0"/>
              </a:rPr>
              <a:t>j</a:t>
            </a:r>
            <a:r>
              <a:rPr lang="en-US" altLang="zh-CN" sz="1400" b="0" dirty="0">
                <a:latin typeface="Arial" panose="020B0604020202020204" pitchFamily="34" charset="0"/>
              </a:rPr>
              <a:t> is right endpoint of interval}</a:t>
            </a:r>
          </a:p>
          <a:p>
            <a:pPr marL="274955" indent="-274955">
              <a:spcBef>
                <a:spcPct val="20000"/>
              </a:spcBef>
              <a:buClr>
                <a:srgbClr val="E2F4FF"/>
              </a:buClr>
              <a:buSzPct val="95000"/>
              <a:buFont typeface="Wingdings 2" panose="05020102010507070707"/>
              <a:buNone/>
            </a:pPr>
            <a:r>
              <a:rPr lang="en-US" altLang="zh-CN" sz="1400" b="0" dirty="0">
                <a:latin typeface="Arial" panose="020B0604020202020204" pitchFamily="34" charset="0"/>
              </a:rPr>
              <a:t>    </a:t>
            </a:r>
            <a:r>
              <a:rPr lang="en-US" altLang="zh-CN" sz="1400" dirty="0">
                <a:latin typeface="Arial" panose="020B0604020202020204" pitchFamily="34" charset="0"/>
              </a:rPr>
              <a:t>while</a:t>
            </a:r>
            <a:r>
              <a:rPr lang="en-US" altLang="zh-CN" sz="1400" b="0" dirty="0">
                <a:latin typeface="Arial" panose="020B0604020202020204" pitchFamily="34" charset="0"/>
              </a:rPr>
              <a:t> </a:t>
            </a:r>
            <a:r>
              <a:rPr lang="en-US" altLang="zh-CN" sz="1400" b="0" i="1" dirty="0" err="1">
                <a:latin typeface="Arial" panose="020B0604020202020204" pitchFamily="34" charset="0"/>
              </a:rPr>
              <a:t>i</a:t>
            </a:r>
            <a:r>
              <a:rPr lang="en-US" altLang="zh-CN" sz="1400" b="0" dirty="0">
                <a:latin typeface="Arial" panose="020B0604020202020204" pitchFamily="34" charset="0"/>
              </a:rPr>
              <a:t> &lt; </a:t>
            </a:r>
            <a:r>
              <a:rPr lang="en-US" altLang="zh-CN" sz="1400" b="0" i="1" dirty="0">
                <a:latin typeface="Arial" panose="020B0604020202020204" pitchFamily="34" charset="0"/>
              </a:rPr>
              <a:t>j</a:t>
            </a:r>
          </a:p>
          <a:p>
            <a:pPr marL="274955" indent="-274955">
              <a:spcBef>
                <a:spcPct val="20000"/>
              </a:spcBef>
              <a:buClr>
                <a:srgbClr val="E2F4FF"/>
              </a:buClr>
              <a:buSzPct val="95000"/>
            </a:pPr>
            <a:r>
              <a:rPr lang="en-US" altLang="zh-CN" sz="1400" b="0" dirty="0">
                <a:latin typeface="Arial" panose="020B0604020202020204" pitchFamily="34" charset="0"/>
              </a:rPr>
              <a:t>           </a:t>
            </a:r>
            <a:r>
              <a:rPr lang="en-US" altLang="zh-CN" sz="1400" b="0" i="1" dirty="0">
                <a:latin typeface="Arial" panose="020B0604020202020204" pitchFamily="34" charset="0"/>
              </a:rPr>
              <a:t>m</a:t>
            </a:r>
            <a:r>
              <a:rPr lang="en-US" altLang="zh-CN" sz="1400" b="0" dirty="0">
                <a:latin typeface="Arial" panose="020B0604020202020204" pitchFamily="34" charset="0"/>
              </a:rPr>
              <a:t> := </a:t>
            </a:r>
            <a:r>
              <a:rPr lang="en-US" altLang="zh-CN" sz="1400" b="0" dirty="0">
                <a:latin typeface="Cambria Math" panose="02040503050406030204"/>
                <a:ea typeface="Cambria Math" panose="02040503050406030204"/>
              </a:rPr>
              <a:t>⌊</a:t>
            </a:r>
            <a:r>
              <a:rPr lang="en-US" altLang="zh-CN" sz="1400" b="0" dirty="0">
                <a:latin typeface="Arial" panose="020B0604020202020204" pitchFamily="34" charset="0"/>
              </a:rPr>
              <a:t>(</a:t>
            </a:r>
            <a:r>
              <a:rPr lang="en-US" altLang="zh-CN" sz="1400" b="0" i="1" dirty="0" err="1">
                <a:latin typeface="Arial" panose="020B0604020202020204" pitchFamily="34" charset="0"/>
              </a:rPr>
              <a:t>i</a:t>
            </a:r>
            <a:r>
              <a:rPr lang="en-US" altLang="zh-CN" sz="1400" b="0" dirty="0">
                <a:latin typeface="Arial" panose="020B0604020202020204" pitchFamily="34" charset="0"/>
              </a:rPr>
              <a:t> + </a:t>
            </a:r>
            <a:r>
              <a:rPr lang="en-US" altLang="zh-CN" sz="1400" b="0" i="1" dirty="0">
                <a:latin typeface="Arial" panose="020B0604020202020204" pitchFamily="34" charset="0"/>
              </a:rPr>
              <a:t>j</a:t>
            </a:r>
            <a:r>
              <a:rPr lang="en-US" altLang="zh-CN" sz="1400" b="0" dirty="0">
                <a:latin typeface="Arial" panose="020B0604020202020204" pitchFamily="34" charset="0"/>
              </a:rPr>
              <a:t>)/2</a:t>
            </a:r>
            <a:r>
              <a:rPr lang="en-US" altLang="zh-CN" sz="1400" dirty="0">
                <a:latin typeface="Cambria Math" panose="02040503050406030204"/>
                <a:ea typeface="Cambria Math" panose="02040503050406030204"/>
              </a:rPr>
              <a:t>⌋</a:t>
            </a:r>
            <a:endParaRPr lang="en-US" altLang="zh-CN" sz="1400" b="0" dirty="0">
              <a:latin typeface="Arial" panose="020B0604020202020204" pitchFamily="34" charset="0"/>
            </a:endParaRPr>
          </a:p>
          <a:p>
            <a:pPr marL="274955" indent="-274955">
              <a:spcBef>
                <a:spcPct val="20000"/>
              </a:spcBef>
              <a:buClr>
                <a:srgbClr val="E2F4FF"/>
              </a:buClr>
              <a:buSzPct val="95000"/>
              <a:buFont typeface="Wingdings 2" panose="05020102010507070707"/>
              <a:buNone/>
            </a:pPr>
            <a:r>
              <a:rPr lang="en-US" altLang="zh-CN" sz="1400" b="0" dirty="0">
                <a:latin typeface="Arial" panose="020B0604020202020204" pitchFamily="34" charset="0"/>
              </a:rPr>
              <a:t>           </a:t>
            </a:r>
            <a:r>
              <a:rPr lang="en-US" altLang="zh-CN" sz="1400" dirty="0">
                <a:latin typeface="Arial" panose="020B0604020202020204" pitchFamily="34" charset="0"/>
              </a:rPr>
              <a:t>if</a:t>
            </a:r>
            <a:r>
              <a:rPr lang="en-US" altLang="zh-CN" sz="1400" b="0" dirty="0">
                <a:latin typeface="Arial" panose="020B0604020202020204" pitchFamily="34" charset="0"/>
              </a:rPr>
              <a:t> </a:t>
            </a:r>
            <a:r>
              <a:rPr lang="en-US" altLang="zh-CN" sz="1400" b="0" i="1" dirty="0">
                <a:latin typeface="Arial" panose="020B0604020202020204" pitchFamily="34" charset="0"/>
              </a:rPr>
              <a:t>x</a:t>
            </a:r>
            <a:r>
              <a:rPr lang="en-US" altLang="zh-CN" sz="1400" b="0" dirty="0">
                <a:latin typeface="Arial" panose="020B0604020202020204" pitchFamily="34" charset="0"/>
              </a:rPr>
              <a:t> &gt; </a:t>
            </a:r>
            <a:r>
              <a:rPr lang="en-US" altLang="zh-CN" sz="1400" b="0" i="1" dirty="0">
                <a:latin typeface="Arial" panose="020B0604020202020204" pitchFamily="34" charset="0"/>
              </a:rPr>
              <a:t>a</a:t>
            </a:r>
            <a:r>
              <a:rPr lang="en-US" altLang="zh-CN" sz="1400" b="0" i="1" baseline="-25000" dirty="0">
                <a:latin typeface="Arial" panose="020B0604020202020204" pitchFamily="34" charset="0"/>
              </a:rPr>
              <a:t>m</a:t>
            </a:r>
            <a:r>
              <a:rPr lang="en-US" altLang="zh-CN" sz="1400" b="0" dirty="0">
                <a:latin typeface="Arial" panose="020B0604020202020204" pitchFamily="34" charset="0"/>
              </a:rPr>
              <a:t> then </a:t>
            </a:r>
            <a:r>
              <a:rPr lang="en-US" altLang="zh-CN" sz="1400" b="0" i="1" dirty="0" err="1">
                <a:latin typeface="Arial" panose="020B0604020202020204" pitchFamily="34" charset="0"/>
              </a:rPr>
              <a:t>i</a:t>
            </a:r>
            <a:r>
              <a:rPr lang="en-US" altLang="zh-CN" sz="1400" b="0" dirty="0">
                <a:latin typeface="Arial" panose="020B0604020202020204" pitchFamily="34" charset="0"/>
              </a:rPr>
              <a:t> := m + 1</a:t>
            </a:r>
          </a:p>
          <a:p>
            <a:pPr marL="274955" indent="-274955">
              <a:spcBef>
                <a:spcPct val="20000"/>
              </a:spcBef>
              <a:buClr>
                <a:srgbClr val="E2F4FF"/>
              </a:buClr>
              <a:buSzPct val="95000"/>
              <a:buFont typeface="Wingdings 2" panose="05020102010507070707"/>
              <a:buNone/>
            </a:pPr>
            <a:r>
              <a:rPr lang="en-US" altLang="zh-CN" sz="1400" b="0" dirty="0">
                <a:latin typeface="Arial" panose="020B0604020202020204" pitchFamily="34" charset="0"/>
              </a:rPr>
              <a:t>           </a:t>
            </a:r>
            <a:r>
              <a:rPr lang="en-US" altLang="zh-CN" sz="1400" dirty="0">
                <a:latin typeface="Arial" panose="020B0604020202020204" pitchFamily="34" charset="0"/>
              </a:rPr>
              <a:t>else</a:t>
            </a:r>
            <a:r>
              <a:rPr lang="en-US" altLang="zh-CN" sz="1400" b="0" dirty="0">
                <a:latin typeface="Arial" panose="020B0604020202020204" pitchFamily="34" charset="0"/>
              </a:rPr>
              <a:t> </a:t>
            </a:r>
            <a:r>
              <a:rPr lang="en-US" altLang="zh-CN" sz="1400" b="0" i="1" dirty="0">
                <a:latin typeface="Arial" panose="020B0604020202020204" pitchFamily="34" charset="0"/>
              </a:rPr>
              <a:t>j</a:t>
            </a:r>
            <a:r>
              <a:rPr lang="en-US" altLang="zh-CN" sz="1400" b="0" dirty="0">
                <a:latin typeface="Arial" panose="020B0604020202020204" pitchFamily="34" charset="0"/>
              </a:rPr>
              <a:t> := m</a:t>
            </a:r>
          </a:p>
          <a:p>
            <a:pPr marL="274955" indent="-274955">
              <a:spcBef>
                <a:spcPct val="20000"/>
              </a:spcBef>
              <a:buClr>
                <a:srgbClr val="E2F4FF"/>
              </a:buClr>
              <a:buSzPct val="95000"/>
              <a:buFont typeface="Wingdings 2" panose="05020102010507070707"/>
              <a:buNone/>
            </a:pPr>
            <a:r>
              <a:rPr lang="en-US" altLang="zh-CN" sz="1400" b="0" dirty="0">
                <a:latin typeface="Arial" panose="020B0604020202020204" pitchFamily="34" charset="0"/>
              </a:rPr>
              <a:t>     </a:t>
            </a:r>
            <a:r>
              <a:rPr lang="en-US" altLang="zh-CN" sz="1400" dirty="0">
                <a:latin typeface="Arial" panose="020B0604020202020204" pitchFamily="34" charset="0"/>
              </a:rPr>
              <a:t>if </a:t>
            </a:r>
            <a:r>
              <a:rPr lang="en-US" altLang="zh-CN" sz="1400" b="0" i="1" dirty="0">
                <a:latin typeface="Arial" panose="020B0604020202020204" pitchFamily="34" charset="0"/>
              </a:rPr>
              <a:t>x</a:t>
            </a:r>
            <a:r>
              <a:rPr lang="en-US" altLang="zh-CN" sz="1400" b="0" dirty="0">
                <a:latin typeface="Arial" panose="020B0604020202020204" pitchFamily="34" charset="0"/>
              </a:rPr>
              <a:t> = </a:t>
            </a:r>
            <a:r>
              <a:rPr lang="en-US" altLang="zh-CN" sz="1400" b="0" i="1" dirty="0" err="1">
                <a:latin typeface="Arial" panose="020B0604020202020204" pitchFamily="34" charset="0"/>
              </a:rPr>
              <a:t>a</a:t>
            </a:r>
            <a:r>
              <a:rPr lang="en-US" altLang="zh-CN" sz="1400" b="0" i="1" baseline="-25000" dirty="0" err="1">
                <a:latin typeface="Arial" panose="020B0604020202020204" pitchFamily="34" charset="0"/>
              </a:rPr>
              <a:t>i</a:t>
            </a:r>
            <a:r>
              <a:rPr lang="en-US" altLang="zh-CN" sz="1400" b="0" dirty="0">
                <a:latin typeface="Arial" panose="020B0604020202020204" pitchFamily="34" charset="0"/>
              </a:rPr>
              <a:t> </a:t>
            </a:r>
            <a:r>
              <a:rPr lang="en-US" altLang="zh-CN" sz="1400" dirty="0">
                <a:latin typeface="Arial" panose="020B0604020202020204" pitchFamily="34" charset="0"/>
              </a:rPr>
              <a:t>then</a:t>
            </a:r>
            <a:r>
              <a:rPr lang="en-US" altLang="zh-CN" sz="1400" b="0" dirty="0">
                <a:latin typeface="Arial" panose="020B0604020202020204" pitchFamily="34" charset="0"/>
              </a:rPr>
              <a:t> </a:t>
            </a:r>
            <a:r>
              <a:rPr lang="en-US" altLang="zh-CN" sz="1400" b="0" i="1" dirty="0">
                <a:latin typeface="Arial" panose="020B0604020202020204" pitchFamily="34" charset="0"/>
              </a:rPr>
              <a:t>location</a:t>
            </a:r>
            <a:r>
              <a:rPr lang="en-US" altLang="zh-CN" sz="1400" b="0" dirty="0">
                <a:latin typeface="Arial" panose="020B0604020202020204" pitchFamily="34" charset="0"/>
              </a:rPr>
              <a:t> := </a:t>
            </a:r>
            <a:r>
              <a:rPr lang="en-US" altLang="zh-CN" sz="1400" b="0" i="1" dirty="0" err="1">
                <a:latin typeface="Arial" panose="020B0604020202020204" pitchFamily="34" charset="0"/>
              </a:rPr>
              <a:t>i</a:t>
            </a:r>
            <a:endParaRPr lang="en-US" altLang="zh-CN" sz="1400" b="0" dirty="0">
              <a:latin typeface="Arial" panose="020B0604020202020204" pitchFamily="34" charset="0"/>
            </a:endParaRPr>
          </a:p>
          <a:p>
            <a:pPr marL="274955" indent="-274955">
              <a:spcBef>
                <a:spcPct val="20000"/>
              </a:spcBef>
              <a:buClr>
                <a:srgbClr val="E2F4FF"/>
              </a:buClr>
              <a:buSzPct val="95000"/>
              <a:buFont typeface="Wingdings 2" panose="05020102010507070707"/>
              <a:buNone/>
            </a:pPr>
            <a:r>
              <a:rPr lang="en-US" altLang="zh-CN" sz="1400" b="0" dirty="0">
                <a:latin typeface="Arial" panose="020B0604020202020204" pitchFamily="34" charset="0"/>
              </a:rPr>
              <a:t>     </a:t>
            </a:r>
            <a:r>
              <a:rPr lang="en-US" altLang="zh-CN" sz="1400" dirty="0">
                <a:latin typeface="Arial" panose="020B0604020202020204" pitchFamily="34" charset="0"/>
              </a:rPr>
              <a:t>else </a:t>
            </a:r>
            <a:r>
              <a:rPr lang="en-US" altLang="zh-CN" sz="1400" b="0" i="1" dirty="0">
                <a:latin typeface="Arial" panose="020B0604020202020204" pitchFamily="34" charset="0"/>
              </a:rPr>
              <a:t>location</a:t>
            </a:r>
            <a:r>
              <a:rPr lang="en-US" altLang="zh-CN" sz="1400" b="0" dirty="0">
                <a:latin typeface="Arial" panose="020B0604020202020204" pitchFamily="34" charset="0"/>
              </a:rPr>
              <a:t> := </a:t>
            </a:r>
            <a:r>
              <a:rPr lang="en-US" altLang="zh-CN" sz="1400" b="0" dirty="0">
                <a:latin typeface="Cambria Math" panose="02040503050406030204" pitchFamily="18" charset="0"/>
              </a:rPr>
              <a:t>0</a:t>
            </a:r>
            <a:endParaRPr lang="en-US" altLang="zh-CN" sz="1400" dirty="0">
              <a:latin typeface="楷体_GB2312" pitchFamily="49" charset="-122"/>
            </a:endParaRPr>
          </a:p>
          <a:p>
            <a:pPr marL="274955" indent="-274955">
              <a:spcBef>
                <a:spcPct val="20000"/>
              </a:spcBef>
              <a:buClr>
                <a:srgbClr val="E2F4FF"/>
              </a:buClr>
              <a:buSzPct val="95000"/>
              <a:buFont typeface="Wingdings 2" panose="05020102010507070707"/>
              <a:buNone/>
            </a:pPr>
            <a:r>
              <a:rPr lang="en-US" altLang="zh-CN" sz="1400" dirty="0">
                <a:latin typeface="Arial" panose="020B0604020202020204" pitchFamily="34" charset="0"/>
              </a:rPr>
              <a:t>     return</a:t>
            </a:r>
            <a:r>
              <a:rPr lang="en-US" altLang="zh-CN" sz="1400" b="0" dirty="0">
                <a:latin typeface="Arial" panose="020B0604020202020204" pitchFamily="34" charset="0"/>
              </a:rPr>
              <a:t> </a:t>
            </a:r>
            <a:r>
              <a:rPr lang="en-US" altLang="zh-CN" sz="1400" b="0" i="1" dirty="0">
                <a:latin typeface="Arial" panose="020B0604020202020204" pitchFamily="34" charset="0"/>
              </a:rPr>
              <a:t>location</a:t>
            </a:r>
            <a:r>
              <a:rPr lang="en-US" altLang="zh-CN" sz="1400" b="0" dirty="0">
                <a:latin typeface="Arial" panose="020B0604020202020204" pitchFamily="34" charset="0"/>
              </a:rPr>
              <a:t>{location is the subscript </a:t>
            </a:r>
            <a:r>
              <a:rPr lang="en-US" altLang="zh-CN" sz="1400" b="0" i="1" dirty="0" err="1">
                <a:latin typeface="Arial" panose="020B0604020202020204" pitchFamily="34" charset="0"/>
              </a:rPr>
              <a:t>i</a:t>
            </a:r>
            <a:r>
              <a:rPr lang="en-US" altLang="zh-CN" sz="1400" b="0" dirty="0">
                <a:latin typeface="Arial" panose="020B0604020202020204" pitchFamily="34" charset="0"/>
              </a:rPr>
              <a:t> of the term </a:t>
            </a:r>
            <a:r>
              <a:rPr lang="en-US" altLang="zh-CN" sz="1400" i="1" dirty="0" err="1">
                <a:latin typeface="楷体_GB2312" pitchFamily="49" charset="-122"/>
              </a:rPr>
              <a:t>a</a:t>
            </a:r>
            <a:r>
              <a:rPr lang="en-US" altLang="zh-CN" sz="1400" i="1" baseline="-25000" dirty="0" err="1">
                <a:latin typeface="楷体_GB2312" pitchFamily="49" charset="-122"/>
              </a:rPr>
              <a:t>i</a:t>
            </a:r>
            <a:r>
              <a:rPr lang="en-US" altLang="zh-CN" sz="1400" dirty="0">
                <a:latin typeface="楷体_GB2312" pitchFamily="49" charset="-122"/>
              </a:rPr>
              <a:t>  equal to </a:t>
            </a:r>
            <a:r>
              <a:rPr lang="en-US" altLang="zh-CN" sz="1400" i="1" dirty="0">
                <a:latin typeface="楷体_GB2312" pitchFamily="49" charset="-122"/>
              </a:rPr>
              <a:t>x</a:t>
            </a:r>
            <a:r>
              <a:rPr lang="en-US" altLang="zh-CN" sz="1400" dirty="0">
                <a:latin typeface="楷体_GB2312" pitchFamily="49" charset="-122"/>
              </a:rPr>
              <a:t>, or </a:t>
            </a:r>
            <a:r>
              <a:rPr lang="en-US" altLang="zh-CN" sz="1400" dirty="0">
                <a:latin typeface="Cambria Math" panose="02040503050406030204" pitchFamily="18" charset="0"/>
              </a:rPr>
              <a:t>0</a:t>
            </a:r>
            <a:r>
              <a:rPr lang="en-US" altLang="zh-CN" sz="1400" dirty="0">
                <a:latin typeface="楷体_GB2312" pitchFamily="49" charset="-122"/>
              </a:rPr>
              <a:t> if </a:t>
            </a:r>
            <a:r>
              <a:rPr lang="en-US" altLang="zh-CN" sz="1400" i="1" dirty="0">
                <a:latin typeface="楷体_GB2312" pitchFamily="49" charset="-122"/>
              </a:rPr>
              <a:t>x</a:t>
            </a:r>
            <a:r>
              <a:rPr lang="en-US" altLang="zh-CN" sz="1400" dirty="0">
                <a:latin typeface="楷体_GB2312" pitchFamily="49" charset="-122"/>
              </a:rPr>
              <a:t> is not found} </a:t>
            </a:r>
          </a:p>
        </p:txBody>
      </p:sp>
      <p:pic>
        <p:nvPicPr>
          <p:cNvPr id="76804" name="图片 2"/>
          <p:cNvPicPr>
            <a:picLocks noChangeAspect="1"/>
          </p:cNvPicPr>
          <p:nvPr/>
        </p:nvPicPr>
        <p:blipFill>
          <a:blip r:embed="rId2"/>
          <a:stretch>
            <a:fillRect/>
          </a:stretch>
        </p:blipFill>
        <p:spPr>
          <a:xfrm>
            <a:off x="612775" y="4448175"/>
            <a:ext cx="7796213" cy="2320925"/>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395288" y="550863"/>
            <a:ext cx="8229600" cy="592137"/>
          </a:xfrm>
          <a:noFill/>
          <a:ln>
            <a:noFill/>
          </a:ln>
        </p:spPr>
        <p:txBody>
          <a:bodyPr anchor="t" anchorCtr="0"/>
          <a:lstStyle/>
          <a:p>
            <a:r>
              <a:rPr lang="en-US" altLang="zh-CN" sz="2800" dirty="0"/>
              <a:t>Worst-Case Complexity of Binary Search </a:t>
            </a:r>
          </a:p>
        </p:txBody>
      </p:sp>
      <p:sp>
        <p:nvSpPr>
          <p:cNvPr id="77826" name="Content Placeholder 3"/>
          <p:cNvSpPr>
            <a:spLocks noGrp="1"/>
          </p:cNvSpPr>
          <p:nvPr>
            <p:ph idx="1"/>
          </p:nvPr>
        </p:nvSpPr>
        <p:spPr>
          <a:xfrm>
            <a:off x="457200" y="1017588"/>
            <a:ext cx="8229600" cy="995362"/>
          </a:xfrm>
          <a:noFill/>
          <a:ln>
            <a:noFill/>
          </a:ln>
        </p:spPr>
        <p:txBody>
          <a:bodyPr anchor="t" anchorCtr="0"/>
          <a:lstStyle/>
          <a:p>
            <a:pPr>
              <a:buNone/>
            </a:pPr>
            <a:r>
              <a:rPr lang="en-US" altLang="zh-CN" sz="1800" b="1" dirty="0"/>
              <a:t>   Example</a:t>
            </a:r>
            <a:r>
              <a:rPr lang="en-US" altLang="zh-CN" sz="1800" dirty="0"/>
              <a:t>: Describe the time complexity of binary search in terms of the number of comparisons used.</a:t>
            </a:r>
          </a:p>
        </p:txBody>
      </p:sp>
      <p:sp>
        <p:nvSpPr>
          <p:cNvPr id="77827" name="Content Placeholder 2"/>
          <p:cNvSpPr txBox="1"/>
          <p:nvPr/>
        </p:nvSpPr>
        <p:spPr>
          <a:xfrm>
            <a:off x="503238" y="1695450"/>
            <a:ext cx="8375650" cy="2752725"/>
          </a:xfrm>
          <a:prstGeom prst="rect">
            <a:avLst/>
          </a:prstGeom>
          <a:noFill/>
          <a:ln w="9525" cap="flat" cmpd="sng">
            <a:solidFill>
              <a:schemeClr val="accent1"/>
            </a:solidFill>
            <a:prstDash val="solid"/>
            <a:round/>
            <a:headEnd type="none" w="med" len="med"/>
            <a:tailEnd type="none" w="med" len="med"/>
          </a:ln>
        </p:spPr>
        <p:txBody>
          <a:bodyPr anchor="t" anchorCtr="0"/>
          <a:lstStyle/>
          <a:p>
            <a:pPr marL="274955" indent="-274955">
              <a:spcBef>
                <a:spcPct val="20000"/>
              </a:spcBef>
              <a:buClr>
                <a:srgbClr val="E2F4FF"/>
              </a:buClr>
              <a:buSzPct val="95000"/>
              <a:buFont typeface="Wingdings 2" panose="05020102010507070707"/>
              <a:buNone/>
            </a:pPr>
            <a:r>
              <a:rPr lang="en-US" altLang="zh-CN" sz="1800" dirty="0">
                <a:latin typeface="Arial" panose="020B0604020202020204" pitchFamily="34" charset="0"/>
              </a:rPr>
              <a:t>   procedure</a:t>
            </a:r>
            <a:r>
              <a:rPr lang="en-US" altLang="zh-CN" sz="1800" b="0" dirty="0">
                <a:latin typeface="Arial" panose="020B0604020202020204" pitchFamily="34" charset="0"/>
              </a:rPr>
              <a:t> binary search(</a:t>
            </a:r>
            <a:r>
              <a:rPr lang="en-US" altLang="zh-CN" sz="1800" b="0" i="1" dirty="0">
                <a:latin typeface="Arial" panose="020B0604020202020204" pitchFamily="34" charset="0"/>
              </a:rPr>
              <a:t>x</a:t>
            </a:r>
            <a:r>
              <a:rPr lang="en-US" altLang="zh-CN" sz="1800" b="0" dirty="0">
                <a:latin typeface="Arial" panose="020B0604020202020204" pitchFamily="34" charset="0"/>
              </a:rPr>
              <a:t>: integer, </a:t>
            </a:r>
            <a:r>
              <a:rPr lang="en-US" altLang="zh-CN" sz="1800" b="0" i="1" dirty="0">
                <a:latin typeface="Arial" panose="020B0604020202020204" pitchFamily="34" charset="0"/>
              </a:rPr>
              <a:t>a</a:t>
            </a:r>
            <a:r>
              <a:rPr lang="en-US" altLang="zh-CN" sz="1800" b="0" baseline="-25000" dirty="0">
                <a:latin typeface="Arial" panose="020B0604020202020204" pitchFamily="34" charset="0"/>
              </a:rPr>
              <a:t>1</a:t>
            </a:r>
            <a:r>
              <a:rPr lang="en-US" altLang="zh-CN" sz="1800" b="0" dirty="0">
                <a:latin typeface="Arial" panose="020B0604020202020204" pitchFamily="34" charset="0"/>
              </a:rPr>
              <a:t>,</a:t>
            </a:r>
            <a:r>
              <a:rPr lang="en-US" altLang="zh-CN" sz="1800" b="0" i="1" dirty="0">
                <a:latin typeface="Arial" panose="020B0604020202020204" pitchFamily="34" charset="0"/>
              </a:rPr>
              <a:t>a</a:t>
            </a:r>
            <a:r>
              <a:rPr lang="en-US" altLang="zh-CN" sz="1800" b="0" baseline="-25000" dirty="0">
                <a:latin typeface="Arial" panose="020B0604020202020204" pitchFamily="34" charset="0"/>
              </a:rPr>
              <a:t>2</a:t>
            </a:r>
            <a:r>
              <a:rPr lang="en-US" altLang="zh-CN" sz="1800" b="0" dirty="0">
                <a:latin typeface="Arial" panose="020B0604020202020204" pitchFamily="34" charset="0"/>
              </a:rPr>
              <a:t>,…, </a:t>
            </a:r>
            <a:r>
              <a:rPr lang="en-US" altLang="zh-CN" sz="1800" b="0" i="1" dirty="0">
                <a:latin typeface="Arial" panose="020B0604020202020204" pitchFamily="34" charset="0"/>
              </a:rPr>
              <a:t>a</a:t>
            </a:r>
            <a:r>
              <a:rPr lang="en-US" altLang="zh-CN" sz="1800" b="0" i="1" baseline="-25000" dirty="0">
                <a:latin typeface="Arial" panose="020B0604020202020204" pitchFamily="34" charset="0"/>
              </a:rPr>
              <a:t>n</a:t>
            </a:r>
            <a:r>
              <a:rPr lang="en-US" altLang="zh-CN" sz="1800" b="0" dirty="0">
                <a:latin typeface="Arial" panose="020B0604020202020204" pitchFamily="34" charset="0"/>
              </a:rPr>
              <a:t>: increasing integers)</a:t>
            </a:r>
          </a:p>
          <a:p>
            <a:pPr marL="274955" indent="-274955">
              <a:spcBef>
                <a:spcPct val="20000"/>
              </a:spcBef>
              <a:buClr>
                <a:srgbClr val="E2F4FF"/>
              </a:buClr>
              <a:buSzPct val="95000"/>
              <a:buFont typeface="Wingdings 2" panose="05020102010507070707"/>
              <a:buNone/>
            </a:pPr>
            <a:r>
              <a:rPr lang="en-US" altLang="zh-CN" sz="1400" b="0" i="1" dirty="0">
                <a:latin typeface="Arial" panose="020B0604020202020204" pitchFamily="34" charset="0"/>
              </a:rPr>
              <a:t>    </a:t>
            </a:r>
            <a:r>
              <a:rPr lang="en-US" altLang="zh-CN" sz="1400" b="0" i="1" dirty="0" err="1">
                <a:latin typeface="Arial" panose="020B0604020202020204" pitchFamily="34" charset="0"/>
              </a:rPr>
              <a:t>i</a:t>
            </a:r>
            <a:r>
              <a:rPr lang="en-US" altLang="zh-CN" sz="1400" b="0" dirty="0">
                <a:latin typeface="Arial" panose="020B0604020202020204" pitchFamily="34" charset="0"/>
              </a:rPr>
              <a:t> := </a:t>
            </a:r>
            <a:r>
              <a:rPr lang="en-US" altLang="zh-CN" sz="1400" b="0" dirty="0">
                <a:latin typeface="Cambria Math" panose="02040503050406030204" pitchFamily="18" charset="0"/>
              </a:rPr>
              <a:t>1</a:t>
            </a:r>
            <a:r>
              <a:rPr lang="en-US" altLang="zh-CN" sz="1400" b="0" dirty="0">
                <a:latin typeface="Arial" panose="020B0604020202020204" pitchFamily="34" charset="0"/>
              </a:rPr>
              <a:t> {</a:t>
            </a:r>
            <a:r>
              <a:rPr lang="en-US" altLang="zh-CN" sz="1400" b="0" i="1" dirty="0" err="1">
                <a:latin typeface="Arial" panose="020B0604020202020204" pitchFamily="34" charset="0"/>
              </a:rPr>
              <a:t>i</a:t>
            </a:r>
            <a:r>
              <a:rPr lang="en-US" altLang="zh-CN" sz="1400" b="0" dirty="0">
                <a:latin typeface="Arial" panose="020B0604020202020204" pitchFamily="34" charset="0"/>
              </a:rPr>
              <a:t> is the left endpoint of interval}</a:t>
            </a:r>
          </a:p>
          <a:p>
            <a:pPr marL="274955" indent="-274955">
              <a:spcBef>
                <a:spcPct val="20000"/>
              </a:spcBef>
              <a:buClr>
                <a:srgbClr val="E2F4FF"/>
              </a:buClr>
              <a:buSzPct val="95000"/>
              <a:buFont typeface="Wingdings 2" panose="05020102010507070707"/>
              <a:buNone/>
            </a:pPr>
            <a:r>
              <a:rPr lang="en-US" altLang="zh-CN" sz="1400" b="0" i="1" dirty="0">
                <a:latin typeface="Arial" panose="020B0604020202020204" pitchFamily="34" charset="0"/>
              </a:rPr>
              <a:t>    j</a:t>
            </a:r>
            <a:r>
              <a:rPr lang="en-US" altLang="zh-CN" sz="1400" b="0" dirty="0">
                <a:latin typeface="Arial" panose="020B0604020202020204" pitchFamily="34" charset="0"/>
              </a:rPr>
              <a:t> := </a:t>
            </a:r>
            <a:r>
              <a:rPr lang="en-US" altLang="zh-CN" sz="1400" b="0" i="1" dirty="0">
                <a:latin typeface="Arial" panose="020B0604020202020204" pitchFamily="34" charset="0"/>
              </a:rPr>
              <a:t>n</a:t>
            </a:r>
            <a:r>
              <a:rPr lang="en-US" altLang="zh-CN" sz="1400" b="0" dirty="0">
                <a:latin typeface="Arial" panose="020B0604020202020204" pitchFamily="34" charset="0"/>
              </a:rPr>
              <a:t> {</a:t>
            </a:r>
            <a:r>
              <a:rPr lang="en-US" altLang="zh-CN" sz="1400" b="0" i="1" dirty="0">
                <a:latin typeface="Arial" panose="020B0604020202020204" pitchFamily="34" charset="0"/>
              </a:rPr>
              <a:t>j</a:t>
            </a:r>
            <a:r>
              <a:rPr lang="en-US" altLang="zh-CN" sz="1400" b="0" dirty="0">
                <a:latin typeface="Arial" panose="020B0604020202020204" pitchFamily="34" charset="0"/>
              </a:rPr>
              <a:t> is right endpoint of interval}</a:t>
            </a:r>
          </a:p>
          <a:p>
            <a:pPr marL="274955" indent="-274955">
              <a:spcBef>
                <a:spcPct val="20000"/>
              </a:spcBef>
              <a:buClr>
                <a:srgbClr val="E2F4FF"/>
              </a:buClr>
              <a:buSzPct val="95000"/>
              <a:buFont typeface="Wingdings 2" panose="05020102010507070707"/>
              <a:buNone/>
            </a:pPr>
            <a:r>
              <a:rPr lang="en-US" altLang="zh-CN" sz="1400" b="0" dirty="0">
                <a:latin typeface="Arial" panose="020B0604020202020204" pitchFamily="34" charset="0"/>
              </a:rPr>
              <a:t>    </a:t>
            </a:r>
            <a:r>
              <a:rPr lang="en-US" altLang="zh-CN" sz="1400" dirty="0">
                <a:latin typeface="Arial" panose="020B0604020202020204" pitchFamily="34" charset="0"/>
              </a:rPr>
              <a:t>while</a:t>
            </a:r>
            <a:r>
              <a:rPr lang="en-US" altLang="zh-CN" sz="1400" b="0" dirty="0">
                <a:latin typeface="Arial" panose="020B0604020202020204" pitchFamily="34" charset="0"/>
              </a:rPr>
              <a:t> </a:t>
            </a:r>
            <a:r>
              <a:rPr lang="en-US" altLang="zh-CN" sz="1400" b="0" i="1" dirty="0" err="1">
                <a:latin typeface="Arial" panose="020B0604020202020204" pitchFamily="34" charset="0"/>
              </a:rPr>
              <a:t>i</a:t>
            </a:r>
            <a:r>
              <a:rPr lang="en-US" altLang="zh-CN" sz="1400" b="0" dirty="0">
                <a:latin typeface="Arial" panose="020B0604020202020204" pitchFamily="34" charset="0"/>
              </a:rPr>
              <a:t> &lt; </a:t>
            </a:r>
            <a:r>
              <a:rPr lang="en-US" altLang="zh-CN" sz="1400" b="0" i="1" dirty="0">
                <a:latin typeface="Arial" panose="020B0604020202020204" pitchFamily="34" charset="0"/>
              </a:rPr>
              <a:t>j</a:t>
            </a:r>
          </a:p>
          <a:p>
            <a:pPr marL="274955" indent="-274955">
              <a:spcBef>
                <a:spcPct val="20000"/>
              </a:spcBef>
              <a:buClr>
                <a:srgbClr val="E2F4FF"/>
              </a:buClr>
              <a:buSzPct val="95000"/>
            </a:pPr>
            <a:r>
              <a:rPr lang="en-US" altLang="zh-CN" sz="1400" b="0" dirty="0">
                <a:latin typeface="Arial" panose="020B0604020202020204" pitchFamily="34" charset="0"/>
              </a:rPr>
              <a:t>           </a:t>
            </a:r>
            <a:r>
              <a:rPr lang="en-US" altLang="zh-CN" sz="1400" b="0" i="1" dirty="0">
                <a:latin typeface="Arial" panose="020B0604020202020204" pitchFamily="34" charset="0"/>
              </a:rPr>
              <a:t>m</a:t>
            </a:r>
            <a:r>
              <a:rPr lang="en-US" altLang="zh-CN" sz="1400" b="0" dirty="0">
                <a:latin typeface="Arial" panose="020B0604020202020204" pitchFamily="34" charset="0"/>
              </a:rPr>
              <a:t> := </a:t>
            </a:r>
            <a:r>
              <a:rPr lang="en-US" altLang="zh-CN" sz="1400" b="0" dirty="0">
                <a:latin typeface="Cambria Math" panose="02040503050406030204"/>
                <a:ea typeface="Cambria Math" panose="02040503050406030204"/>
              </a:rPr>
              <a:t>⌊</a:t>
            </a:r>
            <a:r>
              <a:rPr lang="en-US" altLang="zh-CN" sz="1400" b="0" dirty="0">
                <a:latin typeface="Arial" panose="020B0604020202020204" pitchFamily="34" charset="0"/>
              </a:rPr>
              <a:t>(</a:t>
            </a:r>
            <a:r>
              <a:rPr lang="en-US" altLang="zh-CN" sz="1400" b="0" i="1" dirty="0" err="1">
                <a:latin typeface="Arial" panose="020B0604020202020204" pitchFamily="34" charset="0"/>
              </a:rPr>
              <a:t>i</a:t>
            </a:r>
            <a:r>
              <a:rPr lang="en-US" altLang="zh-CN" sz="1400" b="0" dirty="0">
                <a:latin typeface="Arial" panose="020B0604020202020204" pitchFamily="34" charset="0"/>
              </a:rPr>
              <a:t> + </a:t>
            </a:r>
            <a:r>
              <a:rPr lang="en-US" altLang="zh-CN" sz="1400" b="0" i="1" dirty="0">
                <a:latin typeface="Arial" panose="020B0604020202020204" pitchFamily="34" charset="0"/>
              </a:rPr>
              <a:t>j</a:t>
            </a:r>
            <a:r>
              <a:rPr lang="en-US" altLang="zh-CN" sz="1400" b="0" dirty="0">
                <a:latin typeface="Arial" panose="020B0604020202020204" pitchFamily="34" charset="0"/>
              </a:rPr>
              <a:t>)/2</a:t>
            </a:r>
            <a:r>
              <a:rPr lang="en-US" altLang="zh-CN" sz="1400" dirty="0">
                <a:latin typeface="Cambria Math" panose="02040503050406030204"/>
                <a:ea typeface="Cambria Math" panose="02040503050406030204"/>
              </a:rPr>
              <a:t>⌋</a:t>
            </a:r>
            <a:endParaRPr lang="en-US" altLang="zh-CN" sz="1400" b="0" dirty="0">
              <a:latin typeface="Arial" panose="020B0604020202020204" pitchFamily="34" charset="0"/>
            </a:endParaRPr>
          </a:p>
          <a:p>
            <a:pPr marL="274955" indent="-274955">
              <a:spcBef>
                <a:spcPct val="20000"/>
              </a:spcBef>
              <a:buClr>
                <a:srgbClr val="E2F4FF"/>
              </a:buClr>
              <a:buSzPct val="95000"/>
              <a:buFont typeface="Wingdings 2" panose="05020102010507070707"/>
              <a:buNone/>
            </a:pPr>
            <a:r>
              <a:rPr lang="en-US" altLang="zh-CN" sz="1400" b="0" dirty="0">
                <a:latin typeface="Arial" panose="020B0604020202020204" pitchFamily="34" charset="0"/>
              </a:rPr>
              <a:t>           </a:t>
            </a:r>
            <a:r>
              <a:rPr lang="en-US" altLang="zh-CN" sz="1400" dirty="0">
                <a:latin typeface="Arial" panose="020B0604020202020204" pitchFamily="34" charset="0"/>
              </a:rPr>
              <a:t>if</a:t>
            </a:r>
            <a:r>
              <a:rPr lang="en-US" altLang="zh-CN" sz="1400" b="0" dirty="0">
                <a:latin typeface="Arial" panose="020B0604020202020204" pitchFamily="34" charset="0"/>
              </a:rPr>
              <a:t> </a:t>
            </a:r>
            <a:r>
              <a:rPr lang="en-US" altLang="zh-CN" sz="1400" b="0" i="1" dirty="0">
                <a:latin typeface="Arial" panose="020B0604020202020204" pitchFamily="34" charset="0"/>
              </a:rPr>
              <a:t>x</a:t>
            </a:r>
            <a:r>
              <a:rPr lang="en-US" altLang="zh-CN" sz="1400" b="0" dirty="0">
                <a:latin typeface="Arial" panose="020B0604020202020204" pitchFamily="34" charset="0"/>
              </a:rPr>
              <a:t> &gt; </a:t>
            </a:r>
            <a:r>
              <a:rPr lang="en-US" altLang="zh-CN" sz="1400" b="0" i="1" dirty="0">
                <a:latin typeface="Arial" panose="020B0604020202020204" pitchFamily="34" charset="0"/>
              </a:rPr>
              <a:t>a</a:t>
            </a:r>
            <a:r>
              <a:rPr lang="en-US" altLang="zh-CN" sz="1400" b="0" i="1" baseline="-25000" dirty="0">
                <a:latin typeface="Arial" panose="020B0604020202020204" pitchFamily="34" charset="0"/>
              </a:rPr>
              <a:t>m</a:t>
            </a:r>
            <a:r>
              <a:rPr lang="en-US" altLang="zh-CN" sz="1400" b="0" dirty="0">
                <a:latin typeface="Arial" panose="020B0604020202020204" pitchFamily="34" charset="0"/>
              </a:rPr>
              <a:t> then </a:t>
            </a:r>
            <a:r>
              <a:rPr lang="en-US" altLang="zh-CN" sz="1400" b="0" i="1" dirty="0" err="1">
                <a:latin typeface="Arial" panose="020B0604020202020204" pitchFamily="34" charset="0"/>
              </a:rPr>
              <a:t>i</a:t>
            </a:r>
            <a:r>
              <a:rPr lang="en-US" altLang="zh-CN" sz="1400" b="0" dirty="0">
                <a:latin typeface="Arial" panose="020B0604020202020204" pitchFamily="34" charset="0"/>
              </a:rPr>
              <a:t> := m + 1</a:t>
            </a:r>
          </a:p>
          <a:p>
            <a:pPr marL="274955" indent="-274955">
              <a:spcBef>
                <a:spcPct val="20000"/>
              </a:spcBef>
              <a:buClr>
                <a:srgbClr val="E2F4FF"/>
              </a:buClr>
              <a:buSzPct val="95000"/>
              <a:buFont typeface="Wingdings 2" panose="05020102010507070707"/>
              <a:buNone/>
            </a:pPr>
            <a:r>
              <a:rPr lang="en-US" altLang="zh-CN" sz="1400" b="0" dirty="0">
                <a:latin typeface="Arial" panose="020B0604020202020204" pitchFamily="34" charset="0"/>
              </a:rPr>
              <a:t>           </a:t>
            </a:r>
            <a:r>
              <a:rPr lang="en-US" altLang="zh-CN" sz="1400" dirty="0">
                <a:latin typeface="Arial" panose="020B0604020202020204" pitchFamily="34" charset="0"/>
              </a:rPr>
              <a:t>else</a:t>
            </a:r>
            <a:r>
              <a:rPr lang="en-US" altLang="zh-CN" sz="1400" b="0" dirty="0">
                <a:latin typeface="Arial" panose="020B0604020202020204" pitchFamily="34" charset="0"/>
              </a:rPr>
              <a:t> </a:t>
            </a:r>
            <a:r>
              <a:rPr lang="en-US" altLang="zh-CN" sz="1400" b="0" i="1" dirty="0">
                <a:latin typeface="Arial" panose="020B0604020202020204" pitchFamily="34" charset="0"/>
              </a:rPr>
              <a:t>j</a:t>
            </a:r>
            <a:r>
              <a:rPr lang="en-US" altLang="zh-CN" sz="1400" b="0" dirty="0">
                <a:latin typeface="Arial" panose="020B0604020202020204" pitchFamily="34" charset="0"/>
              </a:rPr>
              <a:t> := m</a:t>
            </a:r>
          </a:p>
          <a:p>
            <a:pPr marL="274955" indent="-274955">
              <a:spcBef>
                <a:spcPct val="20000"/>
              </a:spcBef>
              <a:buClr>
                <a:srgbClr val="E2F4FF"/>
              </a:buClr>
              <a:buSzPct val="95000"/>
              <a:buFont typeface="Wingdings 2" panose="05020102010507070707"/>
              <a:buNone/>
            </a:pPr>
            <a:r>
              <a:rPr lang="en-US" altLang="zh-CN" sz="1400" b="0" dirty="0">
                <a:latin typeface="Arial" panose="020B0604020202020204" pitchFamily="34" charset="0"/>
              </a:rPr>
              <a:t>     </a:t>
            </a:r>
            <a:r>
              <a:rPr lang="en-US" altLang="zh-CN" sz="1400" dirty="0">
                <a:latin typeface="Arial" panose="020B0604020202020204" pitchFamily="34" charset="0"/>
              </a:rPr>
              <a:t>if </a:t>
            </a:r>
            <a:r>
              <a:rPr lang="en-US" altLang="zh-CN" sz="1400" b="0" i="1" dirty="0">
                <a:latin typeface="Arial" panose="020B0604020202020204" pitchFamily="34" charset="0"/>
              </a:rPr>
              <a:t>x</a:t>
            </a:r>
            <a:r>
              <a:rPr lang="en-US" altLang="zh-CN" sz="1400" b="0" dirty="0">
                <a:latin typeface="Arial" panose="020B0604020202020204" pitchFamily="34" charset="0"/>
              </a:rPr>
              <a:t> = </a:t>
            </a:r>
            <a:r>
              <a:rPr lang="en-US" altLang="zh-CN" sz="1400" b="0" i="1" dirty="0" err="1">
                <a:latin typeface="Arial" panose="020B0604020202020204" pitchFamily="34" charset="0"/>
              </a:rPr>
              <a:t>a</a:t>
            </a:r>
            <a:r>
              <a:rPr lang="en-US" altLang="zh-CN" sz="1400" b="0" i="1" baseline="-25000" dirty="0" err="1">
                <a:latin typeface="Arial" panose="020B0604020202020204" pitchFamily="34" charset="0"/>
              </a:rPr>
              <a:t>i</a:t>
            </a:r>
            <a:r>
              <a:rPr lang="en-US" altLang="zh-CN" sz="1400" b="0" dirty="0">
                <a:latin typeface="Arial" panose="020B0604020202020204" pitchFamily="34" charset="0"/>
              </a:rPr>
              <a:t> </a:t>
            </a:r>
            <a:r>
              <a:rPr lang="en-US" altLang="zh-CN" sz="1400" dirty="0">
                <a:latin typeface="Arial" panose="020B0604020202020204" pitchFamily="34" charset="0"/>
              </a:rPr>
              <a:t>then</a:t>
            </a:r>
            <a:r>
              <a:rPr lang="en-US" altLang="zh-CN" sz="1400" b="0" dirty="0">
                <a:latin typeface="Arial" panose="020B0604020202020204" pitchFamily="34" charset="0"/>
              </a:rPr>
              <a:t> </a:t>
            </a:r>
            <a:r>
              <a:rPr lang="en-US" altLang="zh-CN" sz="1400" b="0" i="1" dirty="0">
                <a:latin typeface="Arial" panose="020B0604020202020204" pitchFamily="34" charset="0"/>
              </a:rPr>
              <a:t>location</a:t>
            </a:r>
            <a:r>
              <a:rPr lang="en-US" altLang="zh-CN" sz="1400" b="0" dirty="0">
                <a:latin typeface="Arial" panose="020B0604020202020204" pitchFamily="34" charset="0"/>
              </a:rPr>
              <a:t> := </a:t>
            </a:r>
            <a:r>
              <a:rPr lang="en-US" altLang="zh-CN" sz="1400" b="0" i="1" dirty="0" err="1">
                <a:latin typeface="Arial" panose="020B0604020202020204" pitchFamily="34" charset="0"/>
              </a:rPr>
              <a:t>i</a:t>
            </a:r>
            <a:endParaRPr lang="en-US" altLang="zh-CN" sz="1400" b="0" dirty="0">
              <a:latin typeface="Arial" panose="020B0604020202020204" pitchFamily="34" charset="0"/>
            </a:endParaRPr>
          </a:p>
          <a:p>
            <a:pPr marL="274955" indent="-274955">
              <a:spcBef>
                <a:spcPct val="20000"/>
              </a:spcBef>
              <a:buClr>
                <a:srgbClr val="E2F4FF"/>
              </a:buClr>
              <a:buSzPct val="95000"/>
              <a:buFont typeface="Wingdings 2" panose="05020102010507070707"/>
              <a:buNone/>
            </a:pPr>
            <a:r>
              <a:rPr lang="en-US" altLang="zh-CN" sz="1400" b="0" dirty="0">
                <a:latin typeface="Arial" panose="020B0604020202020204" pitchFamily="34" charset="0"/>
              </a:rPr>
              <a:t>     </a:t>
            </a:r>
            <a:r>
              <a:rPr lang="en-US" altLang="zh-CN" sz="1400" dirty="0">
                <a:latin typeface="Arial" panose="020B0604020202020204" pitchFamily="34" charset="0"/>
              </a:rPr>
              <a:t>else </a:t>
            </a:r>
            <a:r>
              <a:rPr lang="en-US" altLang="zh-CN" sz="1400" b="0" i="1" dirty="0">
                <a:latin typeface="Arial" panose="020B0604020202020204" pitchFamily="34" charset="0"/>
              </a:rPr>
              <a:t>location</a:t>
            </a:r>
            <a:r>
              <a:rPr lang="en-US" altLang="zh-CN" sz="1400" b="0" dirty="0">
                <a:latin typeface="Arial" panose="020B0604020202020204" pitchFamily="34" charset="0"/>
              </a:rPr>
              <a:t> := </a:t>
            </a:r>
            <a:r>
              <a:rPr lang="en-US" altLang="zh-CN" sz="1400" b="0" dirty="0">
                <a:latin typeface="Cambria Math" panose="02040503050406030204" pitchFamily="18" charset="0"/>
              </a:rPr>
              <a:t>0</a:t>
            </a:r>
            <a:endParaRPr lang="en-US" altLang="zh-CN" sz="1400" dirty="0">
              <a:latin typeface="楷体_GB2312" pitchFamily="49" charset="-122"/>
            </a:endParaRPr>
          </a:p>
          <a:p>
            <a:pPr marL="274955" indent="-274955">
              <a:spcBef>
                <a:spcPct val="20000"/>
              </a:spcBef>
              <a:buClr>
                <a:srgbClr val="E2F4FF"/>
              </a:buClr>
              <a:buSzPct val="95000"/>
              <a:buFont typeface="Wingdings 2" panose="05020102010507070707"/>
              <a:buNone/>
            </a:pPr>
            <a:r>
              <a:rPr lang="en-US" altLang="zh-CN" sz="1400" dirty="0">
                <a:latin typeface="Arial" panose="020B0604020202020204" pitchFamily="34" charset="0"/>
              </a:rPr>
              <a:t>     return</a:t>
            </a:r>
            <a:r>
              <a:rPr lang="en-US" altLang="zh-CN" sz="1400" b="0" dirty="0">
                <a:latin typeface="Arial" panose="020B0604020202020204" pitchFamily="34" charset="0"/>
              </a:rPr>
              <a:t> </a:t>
            </a:r>
            <a:r>
              <a:rPr lang="en-US" altLang="zh-CN" sz="1400" b="0" i="1" dirty="0">
                <a:latin typeface="Arial" panose="020B0604020202020204" pitchFamily="34" charset="0"/>
              </a:rPr>
              <a:t>location</a:t>
            </a:r>
            <a:r>
              <a:rPr lang="en-US" altLang="zh-CN" sz="1400" b="0" dirty="0">
                <a:latin typeface="Arial" panose="020B0604020202020204" pitchFamily="34" charset="0"/>
              </a:rPr>
              <a:t>{location is the subscript </a:t>
            </a:r>
            <a:r>
              <a:rPr lang="en-US" altLang="zh-CN" sz="1400" b="0" i="1" dirty="0" err="1">
                <a:latin typeface="Arial" panose="020B0604020202020204" pitchFamily="34" charset="0"/>
              </a:rPr>
              <a:t>i</a:t>
            </a:r>
            <a:r>
              <a:rPr lang="en-US" altLang="zh-CN" sz="1400" b="0" dirty="0">
                <a:latin typeface="Arial" panose="020B0604020202020204" pitchFamily="34" charset="0"/>
              </a:rPr>
              <a:t> of the term </a:t>
            </a:r>
            <a:r>
              <a:rPr lang="en-US" altLang="zh-CN" sz="1400" i="1" dirty="0" err="1">
                <a:latin typeface="楷体_GB2312" pitchFamily="49" charset="-122"/>
              </a:rPr>
              <a:t>a</a:t>
            </a:r>
            <a:r>
              <a:rPr lang="en-US" altLang="zh-CN" sz="1400" i="1" baseline="-25000" dirty="0" err="1">
                <a:latin typeface="楷体_GB2312" pitchFamily="49" charset="-122"/>
              </a:rPr>
              <a:t>i</a:t>
            </a:r>
            <a:r>
              <a:rPr lang="en-US" altLang="zh-CN" sz="1400" dirty="0">
                <a:latin typeface="楷体_GB2312" pitchFamily="49" charset="-122"/>
              </a:rPr>
              <a:t>  equal to </a:t>
            </a:r>
            <a:r>
              <a:rPr lang="en-US" altLang="zh-CN" sz="1400" i="1" dirty="0">
                <a:latin typeface="楷体_GB2312" pitchFamily="49" charset="-122"/>
              </a:rPr>
              <a:t>x</a:t>
            </a:r>
            <a:r>
              <a:rPr lang="en-US" altLang="zh-CN" sz="1400" dirty="0">
                <a:latin typeface="楷体_GB2312" pitchFamily="49" charset="-122"/>
              </a:rPr>
              <a:t>, or </a:t>
            </a:r>
            <a:r>
              <a:rPr lang="en-US" altLang="zh-CN" sz="1400" dirty="0">
                <a:latin typeface="Cambria Math" panose="02040503050406030204" pitchFamily="18" charset="0"/>
              </a:rPr>
              <a:t>0</a:t>
            </a:r>
            <a:r>
              <a:rPr lang="en-US" altLang="zh-CN" sz="1400" dirty="0">
                <a:latin typeface="楷体_GB2312" pitchFamily="49" charset="-122"/>
              </a:rPr>
              <a:t> if </a:t>
            </a:r>
            <a:r>
              <a:rPr lang="en-US" altLang="zh-CN" sz="1400" i="1" dirty="0">
                <a:latin typeface="楷体_GB2312" pitchFamily="49" charset="-122"/>
              </a:rPr>
              <a:t>x</a:t>
            </a:r>
            <a:r>
              <a:rPr lang="en-US" altLang="zh-CN" sz="1400" dirty="0">
                <a:latin typeface="楷体_GB2312" pitchFamily="49" charset="-122"/>
              </a:rPr>
              <a:t> is not found} </a:t>
            </a:r>
          </a:p>
        </p:txBody>
      </p:sp>
      <p:sp>
        <p:nvSpPr>
          <p:cNvPr id="77828" name="TextBox 6"/>
          <p:cNvSpPr txBox="1"/>
          <p:nvPr/>
        </p:nvSpPr>
        <p:spPr>
          <a:xfrm>
            <a:off x="271463" y="4508500"/>
            <a:ext cx="8839200" cy="2308225"/>
          </a:xfrm>
          <a:prstGeom prst="rect">
            <a:avLst/>
          </a:prstGeom>
          <a:noFill/>
          <a:ln w="9525">
            <a:noFill/>
          </a:ln>
        </p:spPr>
        <p:txBody>
          <a:bodyPr wrap="square" anchor="t" anchorCtr="0">
            <a:spAutoFit/>
          </a:bodyPr>
          <a:lstStyle/>
          <a:p>
            <a:pPr>
              <a:spcBef>
                <a:spcPct val="0"/>
              </a:spcBef>
              <a:buNone/>
            </a:pPr>
            <a:r>
              <a:rPr lang="en-US" altLang="zh-CN" sz="1800" dirty="0">
                <a:solidFill>
                  <a:srgbClr val="0090E5"/>
                </a:solidFill>
                <a:latin typeface="Times New Roman" panose="02020603050405020304" pitchFamily="18" charset="0"/>
              </a:rPr>
              <a:t>Solution:  </a:t>
            </a:r>
            <a:r>
              <a:rPr lang="en-US" altLang="zh-CN" sz="1800" dirty="0">
                <a:latin typeface="Times New Roman" panose="02020603050405020304" pitchFamily="18" charset="0"/>
              </a:rPr>
              <a:t>Assume (for simplicity) </a:t>
            </a:r>
            <a:r>
              <a:rPr lang="en-US" altLang="zh-CN" sz="1800" i="1" dirty="0">
                <a:latin typeface="Times New Roman" panose="02020603050405020304" pitchFamily="18" charset="0"/>
              </a:rPr>
              <a:t>n</a:t>
            </a:r>
            <a:r>
              <a:rPr lang="en-US" altLang="zh-CN" sz="1800" dirty="0">
                <a:latin typeface="Times New Roman" panose="02020603050405020304" pitchFamily="18" charset="0"/>
              </a:rPr>
              <a:t> = 2</a:t>
            </a:r>
            <a:r>
              <a:rPr lang="en-US" altLang="zh-CN" sz="1800" i="1" baseline="30000" dirty="0">
                <a:latin typeface="Times New Roman" panose="02020603050405020304" pitchFamily="18" charset="0"/>
              </a:rPr>
              <a:t>k</a:t>
            </a:r>
            <a:r>
              <a:rPr lang="en-US" altLang="zh-CN" sz="1800" dirty="0">
                <a:latin typeface="Times New Roman" panose="02020603050405020304" pitchFamily="18" charset="0"/>
              </a:rPr>
              <a:t> elements. Note that </a:t>
            </a:r>
            <a:r>
              <a:rPr lang="en-US" altLang="zh-CN" sz="1800" i="1" dirty="0">
                <a:latin typeface="Times New Roman" panose="02020603050405020304" pitchFamily="18" charset="0"/>
              </a:rPr>
              <a:t>k</a:t>
            </a:r>
            <a:r>
              <a:rPr lang="en-US" altLang="zh-CN" sz="1800" dirty="0">
                <a:latin typeface="Times New Roman" panose="02020603050405020304" pitchFamily="18" charset="0"/>
              </a:rPr>
              <a:t> = log </a:t>
            </a:r>
            <a:r>
              <a:rPr lang="en-US" altLang="zh-CN" sz="1800" i="1" dirty="0">
                <a:latin typeface="Times New Roman" panose="02020603050405020304" pitchFamily="18" charset="0"/>
              </a:rPr>
              <a:t>n.  </a:t>
            </a:r>
          </a:p>
          <a:p>
            <a:pPr lvl="1" indent="0" fontAlgn="base">
              <a:lnSpc>
                <a:spcPct val="100000"/>
              </a:lnSpc>
              <a:spcBef>
                <a:spcPct val="0"/>
              </a:spcBef>
              <a:buFont typeface="Arial" panose="020B0604020202020204" pitchFamily="34" charset="0"/>
              <a:buChar char="•"/>
            </a:pPr>
            <a:r>
              <a:rPr lang="en-US" altLang="zh-CN" sz="1800" dirty="0">
                <a:latin typeface="Times New Roman" panose="02020603050405020304" pitchFamily="18" charset="0"/>
              </a:rPr>
              <a:t>  Two comparisons are made at each stage;   </a:t>
            </a:r>
            <a:r>
              <a:rPr lang="en-US" altLang="zh-CN" sz="1800" i="1" dirty="0" err="1">
                <a:latin typeface="Times New Roman" panose="02020603050405020304" pitchFamily="18" charset="0"/>
              </a:rPr>
              <a:t>i</a:t>
            </a:r>
            <a:r>
              <a:rPr lang="en-US" altLang="zh-CN" sz="1800" dirty="0">
                <a:latin typeface="Times New Roman" panose="02020603050405020304" pitchFamily="18" charset="0"/>
              </a:rPr>
              <a:t> &lt; </a:t>
            </a:r>
            <a:r>
              <a:rPr lang="en-US" altLang="zh-CN" sz="1800" i="1" dirty="0">
                <a:latin typeface="Times New Roman" panose="02020603050405020304" pitchFamily="18" charset="0"/>
              </a:rPr>
              <a:t>j</a:t>
            </a:r>
            <a:r>
              <a:rPr lang="en-US" altLang="zh-CN" sz="1800" dirty="0">
                <a:latin typeface="Times New Roman" panose="02020603050405020304" pitchFamily="18" charset="0"/>
              </a:rPr>
              <a:t>, and </a:t>
            </a:r>
            <a:r>
              <a:rPr lang="en-US" altLang="zh-CN" sz="1800" i="1" dirty="0">
                <a:latin typeface="Times New Roman" panose="02020603050405020304" pitchFamily="18" charset="0"/>
              </a:rPr>
              <a:t>x</a:t>
            </a:r>
            <a:r>
              <a:rPr lang="en-US" altLang="zh-CN" sz="1800" dirty="0">
                <a:latin typeface="Times New Roman" panose="02020603050405020304" pitchFamily="18" charset="0"/>
              </a:rPr>
              <a:t> &gt; </a:t>
            </a:r>
            <a:r>
              <a:rPr lang="en-US" altLang="zh-CN" sz="1800" i="1" dirty="0">
                <a:latin typeface="Times New Roman" panose="02020603050405020304" pitchFamily="18" charset="0"/>
              </a:rPr>
              <a:t>a</a:t>
            </a:r>
            <a:r>
              <a:rPr lang="en-US" altLang="zh-CN" sz="1800" i="1" baseline="-25000" dirty="0">
                <a:latin typeface="Times New Roman" panose="02020603050405020304" pitchFamily="18" charset="0"/>
              </a:rPr>
              <a:t>m</a:t>
            </a:r>
            <a:r>
              <a:rPr lang="en-US" altLang="zh-CN" sz="1800" dirty="0">
                <a:latin typeface="Times New Roman" panose="02020603050405020304" pitchFamily="18" charset="0"/>
              </a:rPr>
              <a:t> .</a:t>
            </a:r>
          </a:p>
          <a:p>
            <a:pPr lvl="1" indent="0" fontAlgn="base">
              <a:lnSpc>
                <a:spcPct val="100000"/>
              </a:lnSpc>
              <a:spcBef>
                <a:spcPct val="0"/>
              </a:spcBef>
              <a:buFont typeface="Arial" panose="020B0604020202020204" pitchFamily="34" charset="0"/>
              <a:buChar char="•"/>
            </a:pPr>
            <a:r>
              <a:rPr lang="en-US" altLang="zh-CN" sz="1800" dirty="0">
                <a:latin typeface="Times New Roman" panose="02020603050405020304" pitchFamily="18" charset="0"/>
              </a:rPr>
              <a:t>  At the first iteration the size of the list is 2</a:t>
            </a:r>
            <a:r>
              <a:rPr lang="en-US" altLang="zh-CN" sz="1800" i="1" baseline="30000" dirty="0">
                <a:latin typeface="Times New Roman" panose="02020603050405020304" pitchFamily="18" charset="0"/>
              </a:rPr>
              <a:t>k </a:t>
            </a:r>
            <a:r>
              <a:rPr lang="en-US" altLang="zh-CN" sz="1800" dirty="0">
                <a:latin typeface="Times New Roman" panose="02020603050405020304" pitchFamily="18" charset="0"/>
              </a:rPr>
              <a:t> and after the first iteration it is 2</a:t>
            </a:r>
            <a:r>
              <a:rPr lang="en-US" altLang="zh-CN" sz="1800" i="1" baseline="30000" dirty="0">
                <a:latin typeface="Times New Roman" panose="02020603050405020304" pitchFamily="18" charset="0"/>
              </a:rPr>
              <a:t>k</a:t>
            </a:r>
            <a:r>
              <a:rPr lang="en-US" altLang="zh-CN" sz="1800" baseline="30000" dirty="0">
                <a:latin typeface="Times New Roman" panose="02020603050405020304" pitchFamily="18" charset="0"/>
              </a:rPr>
              <a:t>-1</a:t>
            </a:r>
            <a:r>
              <a:rPr lang="en-US" altLang="zh-CN" sz="1800" dirty="0">
                <a:latin typeface="Times New Roman" panose="02020603050405020304" pitchFamily="18" charset="0"/>
              </a:rPr>
              <a:t>.  Then  2</a:t>
            </a:r>
            <a:r>
              <a:rPr lang="en-US" altLang="zh-CN" sz="1800" i="1" baseline="30000" dirty="0">
                <a:latin typeface="Times New Roman" panose="02020603050405020304" pitchFamily="18" charset="0"/>
              </a:rPr>
              <a:t>k</a:t>
            </a:r>
            <a:r>
              <a:rPr lang="en-US" altLang="zh-CN" sz="1800" baseline="30000" dirty="0">
                <a:latin typeface="Times New Roman" panose="02020603050405020304" pitchFamily="18" charset="0"/>
              </a:rPr>
              <a:t>-2</a:t>
            </a:r>
            <a:r>
              <a:rPr lang="en-US" altLang="zh-CN" sz="1800" dirty="0">
                <a:latin typeface="Times New Roman" panose="02020603050405020304" pitchFamily="18" charset="0"/>
              </a:rPr>
              <a:t> and so on until the size of the list is 2</a:t>
            </a:r>
            <a:r>
              <a:rPr lang="en-US" altLang="zh-CN" sz="1800" baseline="30000" dirty="0">
                <a:latin typeface="Times New Roman" panose="02020603050405020304" pitchFamily="18" charset="0"/>
              </a:rPr>
              <a:t>1</a:t>
            </a:r>
            <a:r>
              <a:rPr lang="en-US" altLang="zh-CN" sz="1800" dirty="0">
                <a:latin typeface="Times New Roman" panose="02020603050405020304" pitchFamily="18" charset="0"/>
              </a:rPr>
              <a:t> = 2. </a:t>
            </a:r>
          </a:p>
          <a:p>
            <a:pPr lvl="1" indent="0" fontAlgn="base">
              <a:lnSpc>
                <a:spcPct val="100000"/>
              </a:lnSpc>
              <a:spcBef>
                <a:spcPct val="0"/>
              </a:spcBef>
              <a:buFont typeface="Arial" panose="020B0604020202020204" pitchFamily="34" charset="0"/>
              <a:buChar char="•"/>
            </a:pPr>
            <a:r>
              <a:rPr lang="en-US" altLang="zh-CN" sz="1800" dirty="0">
                <a:latin typeface="Times New Roman" panose="02020603050405020304" pitchFamily="18" charset="0"/>
              </a:rPr>
              <a:t>  At the last step, a comparison tells us that the size of the list is the size is 2</a:t>
            </a:r>
            <a:r>
              <a:rPr lang="en-US" altLang="zh-CN" sz="1800" baseline="30000" dirty="0">
                <a:latin typeface="Times New Roman" panose="02020603050405020304" pitchFamily="18" charset="0"/>
              </a:rPr>
              <a:t>0</a:t>
            </a:r>
            <a:r>
              <a:rPr lang="en-US" altLang="zh-CN" sz="1800" dirty="0">
                <a:latin typeface="Times New Roman" panose="02020603050405020304" pitchFamily="18" charset="0"/>
              </a:rPr>
              <a:t> = 1 and the element is compared with the single remaining element.  </a:t>
            </a:r>
          </a:p>
          <a:p>
            <a:pPr lvl="1" indent="0" fontAlgn="base">
              <a:lnSpc>
                <a:spcPct val="100000"/>
              </a:lnSpc>
              <a:spcBef>
                <a:spcPct val="0"/>
              </a:spcBef>
              <a:buFont typeface="Arial" panose="020B0604020202020204" pitchFamily="34" charset="0"/>
              <a:buChar char="•"/>
            </a:pPr>
            <a:r>
              <a:rPr lang="en-US" altLang="zh-CN" sz="1800" dirty="0">
                <a:latin typeface="Times New Roman" panose="02020603050405020304" pitchFamily="18" charset="0"/>
              </a:rPr>
              <a:t>  Hence, at most 2</a:t>
            </a:r>
            <a:r>
              <a:rPr lang="en-US" altLang="zh-CN" sz="1800" i="1" dirty="0">
                <a:latin typeface="Times New Roman" panose="02020603050405020304" pitchFamily="18" charset="0"/>
              </a:rPr>
              <a:t>k</a:t>
            </a:r>
            <a:r>
              <a:rPr lang="en-US" altLang="zh-CN" sz="1800" dirty="0">
                <a:latin typeface="Times New Roman" panose="02020603050405020304" pitchFamily="18" charset="0"/>
              </a:rPr>
              <a:t> + 2 = 2 log </a:t>
            </a:r>
            <a:r>
              <a:rPr lang="en-US" altLang="zh-CN" sz="1800" i="1" dirty="0">
                <a:latin typeface="Times New Roman" panose="02020603050405020304" pitchFamily="18" charset="0"/>
              </a:rPr>
              <a:t>n</a:t>
            </a:r>
            <a:r>
              <a:rPr lang="en-US" altLang="zh-CN" sz="1800" dirty="0">
                <a:latin typeface="Times New Roman" panose="02020603050405020304" pitchFamily="18" charset="0"/>
              </a:rPr>
              <a:t> + 2 comparisons are made. </a:t>
            </a:r>
          </a:p>
          <a:p>
            <a:pPr lvl="1" indent="0" fontAlgn="base">
              <a:lnSpc>
                <a:spcPct val="100000"/>
              </a:lnSpc>
              <a:spcBef>
                <a:spcPct val="0"/>
              </a:spcBef>
              <a:buFont typeface="Arial" panose="020B0604020202020204" pitchFamily="34" charset="0"/>
              <a:buChar char="•"/>
            </a:pPr>
            <a:r>
              <a:rPr lang="en-US" altLang="zh-CN" sz="1800" dirty="0">
                <a:latin typeface="Times New Roman" panose="02020603050405020304" pitchFamily="18" charset="0"/>
              </a:rPr>
              <a:t>  Therefore, the time complexity is Θ (log </a:t>
            </a:r>
            <a:r>
              <a:rPr lang="en-US" altLang="zh-CN" sz="1800" i="1" dirty="0">
                <a:latin typeface="Times New Roman" panose="02020603050405020304" pitchFamily="18" charset="0"/>
              </a:rPr>
              <a:t>n</a:t>
            </a:r>
            <a:r>
              <a:rPr lang="en-US" altLang="zh-CN" sz="1800" dirty="0">
                <a:latin typeface="Times New Roman" panose="02020603050405020304" pitchFamily="18" charset="0"/>
              </a:rPr>
              <a:t>), better than linear search.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374650" y="633413"/>
            <a:ext cx="8229600" cy="1143000"/>
          </a:xfrm>
          <a:noFill/>
          <a:ln>
            <a:noFill/>
          </a:ln>
        </p:spPr>
        <p:txBody>
          <a:bodyPr anchor="t" anchorCtr="0"/>
          <a:lstStyle/>
          <a:p>
            <a:r>
              <a:rPr lang="en-US" altLang="zh-CN" sz="3600" dirty="0"/>
              <a:t>Matrix Multiplication Algorithm</a:t>
            </a:r>
          </a:p>
        </p:txBody>
      </p:sp>
      <p:sp>
        <p:nvSpPr>
          <p:cNvPr id="78850" name="Content Placeholder 2"/>
          <p:cNvSpPr>
            <a:spLocks noGrp="1"/>
          </p:cNvSpPr>
          <p:nvPr>
            <p:ph idx="1"/>
          </p:nvPr>
        </p:nvSpPr>
        <p:spPr>
          <a:xfrm>
            <a:off x="488950" y="1462088"/>
            <a:ext cx="8229600" cy="4525962"/>
          </a:xfrm>
          <a:noFill/>
          <a:ln>
            <a:noFill/>
          </a:ln>
        </p:spPr>
        <p:txBody>
          <a:bodyPr anchor="t" anchorCtr="0"/>
          <a:lstStyle/>
          <a:p>
            <a:r>
              <a:rPr lang="en-US" altLang="zh-CN" sz="2400" dirty="0"/>
              <a:t>The definition for matrix multiplication can be expressed as an algorithm; </a:t>
            </a:r>
            <a:r>
              <a:rPr lang="en-US" altLang="zh-CN" sz="2400" b="1" dirty="0"/>
              <a:t>C</a:t>
            </a:r>
            <a:r>
              <a:rPr lang="en-US" altLang="zh-CN" sz="2400" dirty="0"/>
              <a:t>  = </a:t>
            </a:r>
            <a:r>
              <a:rPr lang="en-US" altLang="zh-CN" sz="2400" b="1" dirty="0"/>
              <a:t>A B</a:t>
            </a:r>
            <a:r>
              <a:rPr lang="en-US" altLang="zh-CN" sz="2400" dirty="0"/>
              <a:t>  where </a:t>
            </a:r>
            <a:r>
              <a:rPr lang="en-US" altLang="zh-CN" sz="2400" b="1" dirty="0"/>
              <a:t>C</a:t>
            </a:r>
            <a:r>
              <a:rPr lang="en-US" altLang="zh-CN" sz="2400" dirty="0"/>
              <a:t> is an </a:t>
            </a:r>
            <a:r>
              <a:rPr lang="en-US" altLang="zh-CN" sz="2400" i="1" dirty="0"/>
              <a:t>m</a:t>
            </a:r>
            <a:r>
              <a:rPr lang="en-US" altLang="zh-CN" sz="2400" dirty="0"/>
              <a:t>    </a:t>
            </a:r>
            <a:r>
              <a:rPr lang="en-US" altLang="zh-CN" sz="2400" i="1" dirty="0"/>
              <a:t>n</a:t>
            </a:r>
            <a:r>
              <a:rPr lang="en-US" altLang="zh-CN" sz="2400" dirty="0"/>
              <a:t> matrix that is the product of the </a:t>
            </a:r>
            <a:r>
              <a:rPr lang="en-US" altLang="zh-CN" sz="2400" i="1" dirty="0"/>
              <a:t>m</a:t>
            </a:r>
            <a:r>
              <a:rPr lang="en-US" altLang="zh-CN" sz="2400" dirty="0"/>
              <a:t>    </a:t>
            </a:r>
            <a:r>
              <a:rPr lang="en-US" altLang="zh-CN" sz="2400" i="1" dirty="0"/>
              <a:t>k</a:t>
            </a:r>
            <a:r>
              <a:rPr lang="en-US" altLang="zh-CN" sz="2400" dirty="0"/>
              <a:t> matrix </a:t>
            </a:r>
            <a:r>
              <a:rPr lang="en-US" altLang="zh-CN" sz="2400" b="1" dirty="0"/>
              <a:t>A</a:t>
            </a:r>
            <a:r>
              <a:rPr lang="en-US" altLang="zh-CN" sz="2400" dirty="0"/>
              <a:t> and the   </a:t>
            </a:r>
            <a:r>
              <a:rPr lang="en-US" altLang="zh-CN" sz="2400" i="1" dirty="0"/>
              <a:t>k</a:t>
            </a:r>
            <a:r>
              <a:rPr lang="en-US" altLang="zh-CN" sz="2400" dirty="0"/>
              <a:t>    </a:t>
            </a:r>
            <a:r>
              <a:rPr lang="en-US" altLang="zh-CN" sz="2400" i="1" dirty="0"/>
              <a:t>n</a:t>
            </a:r>
            <a:r>
              <a:rPr lang="en-US" altLang="zh-CN" sz="2400" dirty="0"/>
              <a:t> matrix </a:t>
            </a:r>
            <a:r>
              <a:rPr lang="en-US" altLang="zh-CN" sz="2400" b="1" dirty="0"/>
              <a:t>B</a:t>
            </a:r>
            <a:r>
              <a:rPr lang="en-US" altLang="zh-CN" sz="2400" dirty="0"/>
              <a:t>.</a:t>
            </a:r>
          </a:p>
          <a:p>
            <a:r>
              <a:rPr lang="en-US" altLang="zh-CN" sz="2400" dirty="0"/>
              <a:t>This algorithm carries out matrix multiplication based on its definition. </a:t>
            </a:r>
          </a:p>
        </p:txBody>
      </p:sp>
      <p:pic>
        <p:nvPicPr>
          <p:cNvPr id="78851" name="Picture 4" descr="addin_tmp.png"/>
          <p:cNvPicPr>
            <a:picLocks noChangeAspect="1"/>
          </p:cNvPicPr>
          <p:nvPr>
            <p:custDataLst>
              <p:tags r:id="rId1"/>
            </p:custDataLst>
          </p:nvPr>
        </p:nvPicPr>
        <p:blipFill>
          <a:blip r:embed="rId5"/>
          <a:stretch>
            <a:fillRect/>
          </a:stretch>
        </p:blipFill>
        <p:spPr>
          <a:xfrm>
            <a:off x="7808913" y="2481263"/>
            <a:ext cx="155575" cy="152400"/>
          </a:xfrm>
          <a:prstGeom prst="rect">
            <a:avLst/>
          </a:prstGeom>
          <a:noFill/>
          <a:ln w="9525">
            <a:noFill/>
          </a:ln>
        </p:spPr>
      </p:pic>
      <p:pic>
        <p:nvPicPr>
          <p:cNvPr id="78852" name="Picture 5" descr="addin_tmp.png"/>
          <p:cNvPicPr>
            <a:picLocks noChangeAspect="1"/>
          </p:cNvPicPr>
          <p:nvPr>
            <p:custDataLst>
              <p:tags r:id="rId2"/>
            </p:custDataLst>
          </p:nvPr>
        </p:nvPicPr>
        <p:blipFill>
          <a:blip r:embed="rId5"/>
          <a:stretch>
            <a:fillRect/>
          </a:stretch>
        </p:blipFill>
        <p:spPr>
          <a:xfrm>
            <a:off x="6826250" y="2116138"/>
            <a:ext cx="153988" cy="152400"/>
          </a:xfrm>
          <a:prstGeom prst="rect">
            <a:avLst/>
          </a:prstGeom>
          <a:noFill/>
          <a:ln w="9525">
            <a:noFill/>
          </a:ln>
        </p:spPr>
      </p:pic>
      <p:pic>
        <p:nvPicPr>
          <p:cNvPr id="78853" name="Picture 6" descr="addin_tmp.png"/>
          <p:cNvPicPr>
            <a:picLocks noChangeAspect="1"/>
          </p:cNvPicPr>
          <p:nvPr>
            <p:custDataLst>
              <p:tags r:id="rId3"/>
            </p:custDataLst>
          </p:nvPr>
        </p:nvPicPr>
        <p:blipFill>
          <a:blip r:embed="rId5"/>
          <a:stretch>
            <a:fillRect/>
          </a:stretch>
        </p:blipFill>
        <p:spPr>
          <a:xfrm>
            <a:off x="4608513" y="2481263"/>
            <a:ext cx="155575" cy="152400"/>
          </a:xfrm>
          <a:prstGeom prst="rect">
            <a:avLst/>
          </a:prstGeom>
          <a:noFill/>
          <a:ln w="9525">
            <a:noFill/>
          </a:ln>
        </p:spPr>
      </p:pic>
      <p:sp>
        <p:nvSpPr>
          <p:cNvPr id="78854" name="Content Placeholder 2"/>
          <p:cNvSpPr txBox="1"/>
          <p:nvPr/>
        </p:nvSpPr>
        <p:spPr>
          <a:xfrm>
            <a:off x="1360488" y="4121150"/>
            <a:ext cx="6553200" cy="2362200"/>
          </a:xfrm>
          <a:prstGeom prst="rect">
            <a:avLst/>
          </a:prstGeom>
          <a:noFill/>
          <a:ln w="9525" cap="flat" cmpd="sng">
            <a:solidFill>
              <a:schemeClr val="accent1"/>
            </a:solidFill>
            <a:prstDash val="solid"/>
            <a:round/>
            <a:headEnd type="none" w="med" len="med"/>
            <a:tailEnd type="none" w="med" len="med"/>
          </a:ln>
        </p:spPr>
        <p:txBody>
          <a:bodyPr anchor="t" anchorCtr="0"/>
          <a:lstStyle/>
          <a:p>
            <a:pPr marL="274955" indent="-274955">
              <a:lnSpc>
                <a:spcPct val="80000"/>
              </a:lnSpc>
              <a:spcBef>
                <a:spcPct val="16000"/>
              </a:spcBef>
              <a:buClr>
                <a:srgbClr val="E2F4FF"/>
              </a:buClr>
              <a:buSzPct val="95000"/>
              <a:buFont typeface="Wingdings 2" panose="05020102010507070707"/>
              <a:buNone/>
            </a:pPr>
            <a:r>
              <a:rPr lang="en-US" altLang="zh-CN" sz="2000" dirty="0">
                <a:latin typeface="Arial" panose="020B0604020202020204" pitchFamily="34" charset="0"/>
              </a:rPr>
              <a:t>procedure </a:t>
            </a:r>
            <a:r>
              <a:rPr lang="en-US" altLang="zh-CN" sz="2000" i="1" dirty="0">
                <a:latin typeface="Arial" panose="020B0604020202020204" pitchFamily="34" charset="0"/>
              </a:rPr>
              <a:t>matrix multiplication</a:t>
            </a:r>
            <a:r>
              <a:rPr lang="en-US" altLang="zh-CN" sz="2000" b="0" dirty="0">
                <a:latin typeface="Arial" panose="020B0604020202020204" pitchFamily="34" charset="0"/>
              </a:rPr>
              <a:t>(</a:t>
            </a:r>
            <a:r>
              <a:rPr lang="en-US" altLang="zh-CN" sz="2000" dirty="0">
                <a:latin typeface="Arial" panose="020B0604020202020204" pitchFamily="34" charset="0"/>
              </a:rPr>
              <a:t>A</a:t>
            </a:r>
            <a:r>
              <a:rPr lang="en-US" altLang="zh-CN" sz="2000" i="1" dirty="0">
                <a:latin typeface="Arial" panose="020B0604020202020204" pitchFamily="34" charset="0"/>
              </a:rPr>
              <a:t>,</a:t>
            </a:r>
            <a:r>
              <a:rPr lang="en-US" altLang="zh-CN" sz="2000" dirty="0">
                <a:latin typeface="Arial" panose="020B0604020202020204" pitchFamily="34" charset="0"/>
              </a:rPr>
              <a:t>B</a:t>
            </a:r>
            <a:r>
              <a:rPr lang="en-US" altLang="zh-CN" sz="2000" i="1" dirty="0">
                <a:latin typeface="Arial" panose="020B0604020202020204" pitchFamily="34" charset="0"/>
              </a:rPr>
              <a:t>: </a:t>
            </a:r>
            <a:r>
              <a:rPr lang="en-US" altLang="zh-CN" sz="2000" dirty="0">
                <a:latin typeface="Arial" panose="020B0604020202020204" pitchFamily="34" charset="0"/>
              </a:rPr>
              <a:t>matrices)</a:t>
            </a:r>
            <a:r>
              <a:rPr lang="en-US" altLang="zh-CN" sz="2000" b="0" dirty="0">
                <a:latin typeface="Arial" panose="020B0604020202020204" pitchFamily="34" charset="0"/>
              </a:rPr>
              <a:t>                         </a:t>
            </a:r>
          </a:p>
          <a:p>
            <a:pPr marL="274955" indent="-274955">
              <a:lnSpc>
                <a:spcPct val="80000"/>
              </a:lnSpc>
              <a:spcBef>
                <a:spcPct val="16000"/>
              </a:spcBef>
              <a:buClr>
                <a:srgbClr val="E2F4FF"/>
              </a:buClr>
              <a:buSzPct val="95000"/>
              <a:buFont typeface="Wingdings 2" panose="05020102010507070707"/>
              <a:buNone/>
            </a:pPr>
            <a:r>
              <a:rPr lang="en-US" altLang="zh-CN" sz="2000" b="0" dirty="0">
                <a:latin typeface="Arial" panose="020B0604020202020204" pitchFamily="34" charset="0"/>
              </a:rPr>
              <a:t>    </a:t>
            </a:r>
            <a:r>
              <a:rPr lang="en-US" altLang="zh-CN" sz="2000" dirty="0">
                <a:latin typeface="Arial" panose="020B0604020202020204" pitchFamily="34" charset="0"/>
              </a:rPr>
              <a:t>for</a:t>
            </a:r>
            <a:r>
              <a:rPr lang="en-US" altLang="zh-CN" sz="2000" b="0" dirty="0">
                <a:latin typeface="Arial" panose="020B0604020202020204" pitchFamily="34" charset="0"/>
              </a:rPr>
              <a:t> </a:t>
            </a:r>
            <a:r>
              <a:rPr lang="en-US" altLang="zh-CN" sz="2000" i="1" dirty="0">
                <a:latin typeface="Arial" panose="020B0604020202020204" pitchFamily="34" charset="0"/>
              </a:rPr>
              <a:t>i</a:t>
            </a:r>
            <a:r>
              <a:rPr lang="en-US" altLang="zh-CN" sz="2000" b="0" i="1" dirty="0">
                <a:latin typeface="Arial" panose="020B0604020202020204" pitchFamily="34" charset="0"/>
              </a:rPr>
              <a:t> </a:t>
            </a:r>
            <a:r>
              <a:rPr lang="en-US" altLang="zh-CN" sz="2000" b="0" dirty="0">
                <a:latin typeface="Arial" panose="020B0604020202020204" pitchFamily="34" charset="0"/>
              </a:rPr>
              <a:t>:= 1 to </a:t>
            </a:r>
            <a:r>
              <a:rPr lang="en-US" altLang="zh-CN" sz="2000" i="1" dirty="0">
                <a:latin typeface="Arial" panose="020B0604020202020204" pitchFamily="34" charset="0"/>
              </a:rPr>
              <a:t>m              </a:t>
            </a:r>
            <a:endParaRPr lang="en-US" altLang="zh-CN" sz="2000" b="0" dirty="0">
              <a:latin typeface="Arial" panose="020B0604020202020204" pitchFamily="34" charset="0"/>
            </a:endParaRPr>
          </a:p>
          <a:p>
            <a:pPr marL="274955" indent="-274955">
              <a:lnSpc>
                <a:spcPct val="80000"/>
              </a:lnSpc>
              <a:spcBef>
                <a:spcPct val="16000"/>
              </a:spcBef>
              <a:buClr>
                <a:srgbClr val="E2F4FF"/>
              </a:buClr>
              <a:buSzPct val="95000"/>
            </a:pPr>
            <a:r>
              <a:rPr lang="en-US" altLang="zh-CN" sz="2000" b="0" dirty="0">
                <a:latin typeface="Arial" panose="020B0604020202020204" pitchFamily="34" charset="0"/>
              </a:rPr>
              <a:t>        </a:t>
            </a:r>
            <a:r>
              <a:rPr lang="en-US" altLang="zh-CN" sz="2000" dirty="0">
                <a:latin typeface="Arial" panose="020B0604020202020204" pitchFamily="34" charset="0"/>
              </a:rPr>
              <a:t>for </a:t>
            </a:r>
            <a:r>
              <a:rPr lang="en-US" altLang="zh-CN" sz="2000" b="0" i="1" dirty="0">
                <a:latin typeface="Arial" panose="020B0604020202020204" pitchFamily="34" charset="0"/>
              </a:rPr>
              <a:t>j</a:t>
            </a:r>
            <a:r>
              <a:rPr lang="en-US" altLang="zh-CN" sz="2000" b="0" dirty="0">
                <a:latin typeface="Arial" panose="020B0604020202020204" pitchFamily="34" charset="0"/>
              </a:rPr>
              <a:t> := 1 to </a:t>
            </a:r>
            <a:r>
              <a:rPr lang="en-US" altLang="zh-CN" sz="2000" i="1" dirty="0">
                <a:latin typeface="Arial" panose="020B0604020202020204" pitchFamily="34" charset="0"/>
              </a:rPr>
              <a:t>n</a:t>
            </a:r>
            <a:endParaRPr lang="en-US" altLang="zh-CN" sz="2000" b="0" i="1" dirty="0">
              <a:latin typeface="Arial" panose="020B0604020202020204" pitchFamily="34" charset="0"/>
            </a:endParaRPr>
          </a:p>
          <a:p>
            <a:pPr marL="274955" indent="-274955">
              <a:lnSpc>
                <a:spcPct val="80000"/>
              </a:lnSpc>
              <a:spcBef>
                <a:spcPct val="16000"/>
              </a:spcBef>
              <a:buClr>
                <a:srgbClr val="E2F4FF"/>
              </a:buClr>
              <a:buSzPct val="95000"/>
              <a:buFont typeface="Wingdings 2" panose="05020102010507070707"/>
              <a:buNone/>
            </a:pPr>
            <a:r>
              <a:rPr lang="en-US" altLang="zh-CN" sz="2000" b="0" dirty="0">
                <a:latin typeface="Arial" panose="020B0604020202020204" pitchFamily="34" charset="0"/>
              </a:rPr>
              <a:t>              </a:t>
            </a:r>
            <a:r>
              <a:rPr lang="en-US" altLang="zh-CN" sz="2000" i="1" dirty="0" err="1">
                <a:latin typeface="Arial" panose="020B0604020202020204" pitchFamily="34" charset="0"/>
              </a:rPr>
              <a:t>c</a:t>
            </a:r>
            <a:r>
              <a:rPr lang="en-US" altLang="zh-CN" sz="2000" i="1" baseline="-25000" dirty="0" err="1">
                <a:latin typeface="Arial" panose="020B0604020202020204" pitchFamily="34" charset="0"/>
              </a:rPr>
              <a:t>i</a:t>
            </a:r>
            <a:r>
              <a:rPr lang="en-US" altLang="zh-CN" sz="2000" b="0" i="1" baseline="-25000" dirty="0">
                <a:latin typeface="Arial" panose="020B0604020202020204" pitchFamily="34" charset="0"/>
              </a:rPr>
              <a:t>j</a:t>
            </a:r>
            <a:r>
              <a:rPr lang="en-US" altLang="zh-CN" sz="2000" b="0" dirty="0">
                <a:latin typeface="Arial" panose="020B0604020202020204" pitchFamily="34" charset="0"/>
              </a:rPr>
              <a:t> :</a:t>
            </a:r>
            <a:r>
              <a:rPr lang="en-US" altLang="zh-CN" sz="2000" dirty="0">
                <a:latin typeface="Arial" panose="020B0604020202020204" pitchFamily="34" charset="0"/>
              </a:rPr>
              <a:t>= 0</a:t>
            </a:r>
          </a:p>
          <a:p>
            <a:pPr marL="274955" indent="-274955">
              <a:lnSpc>
                <a:spcPct val="80000"/>
              </a:lnSpc>
              <a:spcBef>
                <a:spcPct val="16000"/>
              </a:spcBef>
              <a:buClr>
                <a:srgbClr val="E2F4FF"/>
              </a:buClr>
              <a:buSzPct val="95000"/>
            </a:pPr>
            <a:r>
              <a:rPr lang="en-US" altLang="zh-CN" sz="2000" dirty="0">
                <a:latin typeface="Arial" panose="020B0604020202020204" pitchFamily="34" charset="0"/>
              </a:rPr>
              <a:t>               for </a:t>
            </a:r>
            <a:r>
              <a:rPr lang="en-US" altLang="zh-CN" sz="2000" i="1" dirty="0">
                <a:latin typeface="Arial" panose="020B0604020202020204" pitchFamily="34" charset="0"/>
              </a:rPr>
              <a:t>q</a:t>
            </a:r>
            <a:r>
              <a:rPr lang="en-US" altLang="zh-CN" sz="2000" dirty="0">
                <a:latin typeface="Arial" panose="020B0604020202020204" pitchFamily="34" charset="0"/>
              </a:rPr>
              <a:t> := 1 to </a:t>
            </a:r>
            <a:r>
              <a:rPr lang="en-US" altLang="zh-CN" sz="2000" i="1" dirty="0">
                <a:latin typeface="Arial" panose="020B0604020202020204" pitchFamily="34" charset="0"/>
              </a:rPr>
              <a:t>k</a:t>
            </a:r>
          </a:p>
          <a:p>
            <a:pPr marL="274955" indent="-274955">
              <a:lnSpc>
                <a:spcPct val="80000"/>
              </a:lnSpc>
              <a:spcBef>
                <a:spcPct val="16000"/>
              </a:spcBef>
              <a:buClr>
                <a:srgbClr val="E2F4FF"/>
              </a:buClr>
              <a:buSzPct val="95000"/>
            </a:pPr>
            <a:r>
              <a:rPr lang="en-US" altLang="zh-CN" sz="2000" i="1" dirty="0">
                <a:latin typeface="Arial" panose="020B0604020202020204" pitchFamily="34" charset="0"/>
              </a:rPr>
              <a:t>                   </a:t>
            </a:r>
            <a:r>
              <a:rPr lang="en-US" altLang="zh-CN" sz="2000" i="1" dirty="0" err="1">
                <a:latin typeface="Arial" panose="020B0604020202020204" pitchFamily="34" charset="0"/>
              </a:rPr>
              <a:t>c</a:t>
            </a:r>
            <a:r>
              <a:rPr lang="en-US" altLang="zh-CN" sz="2000" i="1" baseline="-25000" dirty="0" err="1">
                <a:latin typeface="Arial" panose="020B0604020202020204" pitchFamily="34" charset="0"/>
              </a:rPr>
              <a:t>ij</a:t>
            </a:r>
            <a:r>
              <a:rPr lang="en-US" altLang="zh-CN" sz="2000" dirty="0">
                <a:latin typeface="Arial" panose="020B0604020202020204" pitchFamily="34" charset="0"/>
              </a:rPr>
              <a:t> := </a:t>
            </a:r>
            <a:r>
              <a:rPr lang="en-US" altLang="zh-CN" sz="2000" i="1" dirty="0">
                <a:latin typeface="Arial" panose="020B0604020202020204" pitchFamily="34" charset="0"/>
              </a:rPr>
              <a:t> </a:t>
            </a:r>
            <a:r>
              <a:rPr lang="en-US" altLang="zh-CN" sz="2000" i="1" dirty="0" err="1">
                <a:latin typeface="Arial" panose="020B0604020202020204" pitchFamily="34" charset="0"/>
              </a:rPr>
              <a:t>c</a:t>
            </a:r>
            <a:r>
              <a:rPr lang="en-US" altLang="zh-CN" sz="2000" i="1" baseline="-25000" dirty="0" err="1">
                <a:latin typeface="Arial" panose="020B0604020202020204" pitchFamily="34" charset="0"/>
              </a:rPr>
              <a:t>ij</a:t>
            </a:r>
            <a:r>
              <a:rPr lang="en-US" altLang="zh-CN" sz="2000" dirty="0">
                <a:latin typeface="Arial" panose="020B0604020202020204" pitchFamily="34" charset="0"/>
              </a:rPr>
              <a:t> + </a:t>
            </a:r>
            <a:r>
              <a:rPr lang="en-US" altLang="zh-CN" sz="2000" i="1" dirty="0" err="1">
                <a:latin typeface="Arial" panose="020B0604020202020204" pitchFamily="34" charset="0"/>
              </a:rPr>
              <a:t>a</a:t>
            </a:r>
            <a:r>
              <a:rPr lang="en-US" altLang="zh-CN" sz="2000" i="1" baseline="-25000" dirty="0" err="1">
                <a:latin typeface="Arial" panose="020B0604020202020204" pitchFamily="34" charset="0"/>
              </a:rPr>
              <a:t>iq</a:t>
            </a:r>
            <a:r>
              <a:rPr lang="en-US" altLang="zh-CN" sz="2000" i="1" dirty="0">
                <a:latin typeface="Arial" panose="020B0604020202020204" pitchFamily="34" charset="0"/>
              </a:rPr>
              <a:t> </a:t>
            </a:r>
            <a:r>
              <a:rPr lang="en-US" altLang="zh-CN" sz="2000" i="1" dirty="0" err="1">
                <a:latin typeface="Arial" panose="020B0604020202020204" pitchFamily="34" charset="0"/>
              </a:rPr>
              <a:t>b</a:t>
            </a:r>
            <a:r>
              <a:rPr lang="en-US" altLang="zh-CN" sz="2000" i="1" baseline="-25000" dirty="0" err="1">
                <a:latin typeface="Arial" panose="020B0604020202020204" pitchFamily="34" charset="0"/>
              </a:rPr>
              <a:t>qj</a:t>
            </a:r>
            <a:endParaRPr lang="en-US" altLang="zh-CN" sz="2000" b="0" baseline="-25000" dirty="0">
              <a:latin typeface="Arial" panose="020B0604020202020204" pitchFamily="34" charset="0"/>
            </a:endParaRPr>
          </a:p>
          <a:p>
            <a:pPr marL="274955" indent="-274955">
              <a:lnSpc>
                <a:spcPct val="80000"/>
              </a:lnSpc>
              <a:spcBef>
                <a:spcPct val="16000"/>
              </a:spcBef>
              <a:buClr>
                <a:srgbClr val="E2F4FF"/>
              </a:buClr>
              <a:buSzPct val="95000"/>
            </a:pPr>
            <a:r>
              <a:rPr lang="en-US" altLang="zh-CN" sz="2000" dirty="0">
                <a:latin typeface="Arial" panose="020B0604020202020204" pitchFamily="34" charset="0"/>
              </a:rPr>
              <a:t>return C{C = [</a:t>
            </a:r>
            <a:r>
              <a:rPr lang="en-US" altLang="zh-CN" sz="2000" i="1" dirty="0" err="1">
                <a:latin typeface="Arial" panose="020B0604020202020204" pitchFamily="34" charset="0"/>
              </a:rPr>
              <a:t>c</a:t>
            </a:r>
            <a:r>
              <a:rPr lang="en-US" altLang="zh-CN" sz="2000" i="1" baseline="-25000" dirty="0" err="1">
                <a:latin typeface="Arial" panose="020B0604020202020204" pitchFamily="34" charset="0"/>
              </a:rPr>
              <a:t>ij</a:t>
            </a:r>
            <a:r>
              <a:rPr lang="en-US" altLang="zh-CN" sz="2000" dirty="0">
                <a:latin typeface="Arial" panose="020B0604020202020204" pitchFamily="34" charset="0"/>
              </a:rPr>
              <a:t>]</a:t>
            </a:r>
            <a:r>
              <a:rPr lang="en-US" altLang="zh-CN" sz="2000" i="1" dirty="0">
                <a:latin typeface="Arial" panose="020B0604020202020204" pitchFamily="34" charset="0"/>
              </a:rPr>
              <a:t> </a:t>
            </a:r>
            <a:r>
              <a:rPr lang="en-US" altLang="zh-CN" sz="2000" dirty="0">
                <a:latin typeface="Arial" panose="020B0604020202020204" pitchFamily="34" charset="0"/>
              </a:rPr>
              <a:t>is the product of A and B</a:t>
            </a:r>
            <a:r>
              <a:rPr lang="en-US" altLang="zh-CN" sz="2000" b="0" dirty="0">
                <a:latin typeface="Arial" panose="020B0604020202020204" pitchFamily="34"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463"/>
            <a:ext cx="8229600" cy="1143000"/>
          </a:xfrm>
        </p:spPr>
        <p:txBody>
          <a:bodyPr>
            <a:normAutofit fontScale="90000"/>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sz="4000" b="1" i="0" u="none" strike="noStrike" kern="0" cap="none" spc="0" normalizeH="0" baseline="0" noProof="1">
                <a:solidFill>
                  <a:srgbClr val="003366"/>
                </a:solidFill>
                <a:latin typeface="+mj-lt"/>
                <a:ea typeface="+mj-ea"/>
                <a:cs typeface="+mj-cs"/>
              </a:rPr>
              <a:t>Complexity of Matrix Multiplication</a:t>
            </a:r>
          </a:p>
        </p:txBody>
      </p:sp>
      <p:sp>
        <p:nvSpPr>
          <p:cNvPr id="79874" name="Content Placeholder 2"/>
          <p:cNvSpPr>
            <a:spLocks noGrp="1"/>
          </p:cNvSpPr>
          <p:nvPr>
            <p:ph idx="1"/>
          </p:nvPr>
        </p:nvSpPr>
        <p:spPr>
          <a:xfrm>
            <a:off x="457200" y="1600200"/>
            <a:ext cx="8229600" cy="4525963"/>
          </a:xfrm>
          <a:noFill/>
          <a:ln>
            <a:noFill/>
          </a:ln>
        </p:spPr>
        <p:txBody>
          <a:bodyPr anchor="t" anchorCtr="0"/>
          <a:lstStyle/>
          <a:p>
            <a:pPr>
              <a:buNone/>
            </a:pPr>
            <a:r>
              <a:rPr lang="en-US" altLang="zh-CN" sz="2400" b="1" dirty="0"/>
              <a:t>   Example</a:t>
            </a:r>
            <a:r>
              <a:rPr lang="en-US" altLang="zh-CN" sz="2400" dirty="0"/>
              <a:t>: How many additions of integers and multiplications of integers are used by the matrix multiplication algorithm to multiply two </a:t>
            </a:r>
            <a:r>
              <a:rPr lang="en-US" altLang="zh-CN" sz="2400" i="1" dirty="0"/>
              <a:t>n</a:t>
            </a:r>
            <a:r>
              <a:rPr lang="en-US" altLang="zh-CN" sz="2400" dirty="0"/>
              <a:t>  X  </a:t>
            </a:r>
            <a:r>
              <a:rPr lang="en-US" altLang="zh-CN" sz="2400" i="1" dirty="0" err="1"/>
              <a:t>n</a:t>
            </a:r>
            <a:r>
              <a:rPr lang="en-US" altLang="zh-CN" sz="2400" dirty="0"/>
              <a:t> matrices.</a:t>
            </a:r>
          </a:p>
          <a:p>
            <a:pPr>
              <a:buNone/>
            </a:pPr>
            <a:r>
              <a:rPr lang="en-US" altLang="zh-CN" sz="2400" b="1" dirty="0"/>
              <a:t>   Solution</a:t>
            </a:r>
            <a:r>
              <a:rPr lang="en-US" altLang="zh-CN" sz="2400" dirty="0"/>
              <a:t>: There are </a:t>
            </a:r>
            <a:r>
              <a:rPr lang="en-US" altLang="zh-CN" sz="2400" i="1" dirty="0"/>
              <a:t>n</a:t>
            </a:r>
            <a:r>
              <a:rPr lang="en-US" altLang="zh-CN" sz="2400" baseline="30000" dirty="0">
                <a:latin typeface="Cambria Math" panose="02040503050406030204" pitchFamily="18" charset="0"/>
              </a:rPr>
              <a:t>2  </a:t>
            </a:r>
            <a:r>
              <a:rPr lang="en-US" altLang="zh-CN" sz="2400" dirty="0">
                <a:latin typeface="Cambria Math" panose="02040503050406030204" pitchFamily="18" charset="0"/>
              </a:rPr>
              <a:t>entries in the product. Finding each entry requires </a:t>
            </a:r>
            <a:r>
              <a:rPr lang="en-US" altLang="zh-CN" sz="2400" i="1" dirty="0"/>
              <a:t>n</a:t>
            </a:r>
            <a:r>
              <a:rPr lang="en-US" altLang="zh-CN" sz="2400" dirty="0">
                <a:latin typeface="Cambria Math" panose="02040503050406030204" pitchFamily="18" charset="0"/>
              </a:rPr>
              <a:t> multiplications and </a:t>
            </a:r>
            <a:r>
              <a:rPr lang="en-US" altLang="zh-CN" sz="2400" i="1" dirty="0"/>
              <a:t>n</a:t>
            </a:r>
            <a:r>
              <a:rPr lang="en-US" altLang="zh-CN" sz="2400" dirty="0">
                <a:latin typeface="Cambria Math" panose="02040503050406030204" pitchFamily="18" charset="0"/>
              </a:rPr>
              <a:t> </a:t>
            </a:r>
            <a:r>
              <a:rPr lang="en-US" altLang="zh-CN" sz="2400" dirty="0">
                <a:latin typeface="Cambria Math" panose="02040503050406030204"/>
                <a:ea typeface="Cambria Math" panose="02040503050406030204"/>
              </a:rPr>
              <a:t>− 1 additions. Hence, </a:t>
            </a:r>
            <a:r>
              <a:rPr lang="en-US" altLang="zh-CN" sz="2400" i="1" dirty="0"/>
              <a:t>n</a:t>
            </a:r>
            <a:r>
              <a:rPr lang="en-US" altLang="zh-CN" sz="2400" baseline="30000" dirty="0">
                <a:latin typeface="Cambria Math" panose="02040503050406030204" pitchFamily="18" charset="0"/>
              </a:rPr>
              <a:t>3</a:t>
            </a:r>
            <a:r>
              <a:rPr lang="en-US" altLang="zh-CN" sz="2400" dirty="0">
                <a:latin typeface="Cambria Math" panose="02040503050406030204"/>
                <a:ea typeface="Cambria Math" panose="02040503050406030204"/>
              </a:rPr>
              <a:t>  multiplications and </a:t>
            </a:r>
            <a:r>
              <a:rPr lang="en-US" altLang="zh-CN" sz="2400" i="1" dirty="0"/>
              <a:t>n</a:t>
            </a:r>
            <a:r>
              <a:rPr lang="en-US" altLang="zh-CN" sz="2400" baseline="30000" dirty="0">
                <a:latin typeface="Cambria Math" panose="02040503050406030204" pitchFamily="18" charset="0"/>
              </a:rPr>
              <a:t>2</a:t>
            </a:r>
            <a:r>
              <a:rPr lang="en-US" altLang="zh-CN" sz="2400" dirty="0">
                <a:latin typeface="Cambria Math" panose="02040503050406030204" pitchFamily="18" charset="0"/>
              </a:rPr>
              <a:t>(</a:t>
            </a:r>
            <a:r>
              <a:rPr lang="en-US" altLang="zh-CN" sz="2400" i="1" dirty="0"/>
              <a:t>n</a:t>
            </a:r>
            <a:r>
              <a:rPr lang="en-US" altLang="zh-CN" sz="2400" dirty="0">
                <a:latin typeface="Cambria Math" panose="02040503050406030204" pitchFamily="18" charset="0"/>
              </a:rPr>
              <a:t> </a:t>
            </a:r>
            <a:r>
              <a:rPr lang="en-US" altLang="zh-CN" sz="2400" dirty="0">
                <a:latin typeface="Cambria Math" panose="02040503050406030204"/>
                <a:ea typeface="Cambria Math" panose="02040503050406030204"/>
              </a:rPr>
              <a:t>− 1)    additions are used.</a:t>
            </a:r>
          </a:p>
          <a:p>
            <a:pPr>
              <a:buNone/>
            </a:pPr>
            <a:r>
              <a:rPr lang="en-US" altLang="zh-CN" sz="2400" dirty="0">
                <a:latin typeface="Cambria Math" panose="02040503050406030204"/>
                <a:ea typeface="Cambria Math" panose="02040503050406030204"/>
              </a:rPr>
              <a:t>    Hence, the complexity of matrix multiplication is </a:t>
            </a:r>
            <a:r>
              <a:rPr lang="en-US" altLang="zh-CN" sz="2400" i="1" dirty="0"/>
              <a:t>O</a:t>
            </a:r>
            <a:r>
              <a:rPr lang="en-US" altLang="zh-CN" sz="2400" dirty="0"/>
              <a:t>(</a:t>
            </a:r>
            <a:r>
              <a:rPr lang="en-US" altLang="zh-CN" sz="2400" i="1" dirty="0"/>
              <a:t>n</a:t>
            </a:r>
            <a:r>
              <a:rPr lang="en-US" altLang="zh-CN" sz="2400" baseline="30000" dirty="0">
                <a:latin typeface="Cambria Math" panose="02040503050406030204" pitchFamily="18" charset="0"/>
              </a:rPr>
              <a:t>3</a:t>
            </a:r>
            <a:r>
              <a:rPr lang="en-US" altLang="zh-CN" sz="2400" dirty="0"/>
              <a:t>).  </a:t>
            </a:r>
          </a:p>
          <a:p>
            <a:pPr>
              <a:buNone/>
            </a:pPr>
            <a:endParaRPr lang="en-US" altLang="zh-CN" sz="2400" dirty="0"/>
          </a:p>
          <a:p>
            <a:pPr>
              <a:buNone/>
            </a:pPr>
            <a:endParaRPr lang="en-US" altLang="zh-CN" sz="2400" dirty="0"/>
          </a:p>
          <a:p>
            <a:pPr>
              <a:buNone/>
            </a:pPr>
            <a:endParaRPr lang="en-US" altLang="zh-CN" sz="2400" dirty="0"/>
          </a:p>
        </p:txBody>
      </p:sp>
      <p:pic>
        <p:nvPicPr>
          <p:cNvPr id="79875" name="Picture 3" descr="addin_tmp.png"/>
          <p:cNvPicPr>
            <a:picLocks noChangeAspect="1"/>
          </p:cNvPicPr>
          <p:nvPr>
            <p:custDataLst>
              <p:tags r:id="rId1"/>
            </p:custDataLst>
          </p:nvPr>
        </p:nvPicPr>
        <p:blipFill>
          <a:blip r:embed="rId3"/>
          <a:stretch>
            <a:fillRect/>
          </a:stretch>
        </p:blipFill>
        <p:spPr>
          <a:xfrm>
            <a:off x="6934200" y="2895600"/>
            <a:ext cx="153988" cy="152400"/>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463"/>
            <a:ext cx="8229600" cy="1143000"/>
          </a:xfrm>
        </p:spPr>
        <p:txBody>
          <a:bodyPr>
            <a:normAutofit fontScale="90000"/>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sz="4000" b="1" i="0" u="none" strike="noStrike" kern="0" cap="none" spc="0" normalizeH="0" baseline="0" noProof="1">
                <a:solidFill>
                  <a:srgbClr val="003366"/>
                </a:solidFill>
                <a:latin typeface="+mj-lt"/>
                <a:ea typeface="+mj-ea"/>
                <a:cs typeface="+mj-cs"/>
              </a:rPr>
              <a:t>Complexity of Matrix Multiplication</a:t>
            </a:r>
          </a:p>
        </p:txBody>
      </p:sp>
      <p:sp>
        <p:nvSpPr>
          <p:cNvPr id="79874" name="Content Placeholder 2"/>
          <p:cNvSpPr>
            <a:spLocks noGrp="1"/>
          </p:cNvSpPr>
          <p:nvPr>
            <p:ph idx="1"/>
          </p:nvPr>
        </p:nvSpPr>
        <p:spPr>
          <a:xfrm>
            <a:off x="457200" y="1600200"/>
            <a:ext cx="8229600" cy="3483610"/>
          </a:xfrm>
          <a:noFill/>
          <a:ln>
            <a:noFill/>
          </a:ln>
        </p:spPr>
        <p:txBody>
          <a:bodyPr anchor="t" anchorCtr="0"/>
          <a:lstStyle/>
          <a:p>
            <a:pPr>
              <a:buNone/>
            </a:pPr>
            <a:r>
              <a:rPr lang="en-US" altLang="zh-CN" sz="2400" b="1" dirty="0"/>
              <a:t>   Example</a:t>
            </a:r>
            <a:r>
              <a:rPr lang="en-US" altLang="zh-CN" sz="2400" dirty="0"/>
              <a:t>: How many additions of integers and multiplications of integers are used by the matrix multiplication algorithm to multiply two </a:t>
            </a:r>
            <a:r>
              <a:rPr lang="en-US" altLang="zh-CN" sz="2400" i="1" dirty="0"/>
              <a:t>n</a:t>
            </a:r>
            <a:r>
              <a:rPr lang="en-US" altLang="zh-CN" sz="2400" dirty="0"/>
              <a:t>  X  </a:t>
            </a:r>
            <a:r>
              <a:rPr lang="en-US" altLang="zh-CN" sz="2400" i="1" dirty="0" err="1"/>
              <a:t>n</a:t>
            </a:r>
            <a:r>
              <a:rPr lang="en-US" altLang="zh-CN" sz="2400" dirty="0"/>
              <a:t> matrices.</a:t>
            </a:r>
          </a:p>
          <a:p>
            <a:pPr>
              <a:buNone/>
            </a:pPr>
            <a:r>
              <a:rPr lang="en-US" altLang="zh-CN" sz="2400" b="1" dirty="0"/>
              <a:t>   Solution</a:t>
            </a:r>
            <a:r>
              <a:rPr lang="en-US" altLang="zh-CN" sz="2400" dirty="0"/>
              <a:t>: There are </a:t>
            </a:r>
            <a:r>
              <a:rPr lang="en-US" altLang="zh-CN" sz="2400" i="1" dirty="0"/>
              <a:t>n</a:t>
            </a:r>
            <a:r>
              <a:rPr lang="en-US" altLang="zh-CN" sz="2400" baseline="30000" dirty="0">
                <a:latin typeface="Cambria Math" panose="02040503050406030204" pitchFamily="18" charset="0"/>
              </a:rPr>
              <a:t>2  </a:t>
            </a:r>
            <a:r>
              <a:rPr lang="en-US" altLang="zh-CN" sz="2400" dirty="0">
                <a:latin typeface="Cambria Math" panose="02040503050406030204" pitchFamily="18" charset="0"/>
              </a:rPr>
              <a:t>entries in the product. Finding each entry requires </a:t>
            </a:r>
            <a:r>
              <a:rPr lang="en-US" altLang="zh-CN" sz="2400" i="1" dirty="0"/>
              <a:t>n</a:t>
            </a:r>
            <a:r>
              <a:rPr lang="en-US" altLang="zh-CN" sz="2400" dirty="0">
                <a:latin typeface="Cambria Math" panose="02040503050406030204" pitchFamily="18" charset="0"/>
              </a:rPr>
              <a:t> multiplications and </a:t>
            </a:r>
            <a:r>
              <a:rPr lang="en-US" altLang="zh-CN" sz="2400" i="1" dirty="0"/>
              <a:t>n</a:t>
            </a:r>
            <a:r>
              <a:rPr lang="en-US" altLang="zh-CN" sz="2400" dirty="0">
                <a:latin typeface="Cambria Math" panose="02040503050406030204" pitchFamily="18" charset="0"/>
              </a:rPr>
              <a:t> </a:t>
            </a:r>
            <a:r>
              <a:rPr lang="en-US" altLang="zh-CN" sz="2400" dirty="0">
                <a:latin typeface="Cambria Math" panose="02040503050406030204"/>
                <a:ea typeface="Cambria Math" panose="02040503050406030204"/>
              </a:rPr>
              <a:t>− 1 additions. Hence, </a:t>
            </a:r>
            <a:r>
              <a:rPr lang="en-US" altLang="zh-CN" sz="2400" i="1" dirty="0"/>
              <a:t>n</a:t>
            </a:r>
            <a:r>
              <a:rPr lang="en-US" altLang="zh-CN" sz="2400" baseline="30000" dirty="0">
                <a:latin typeface="Cambria Math" panose="02040503050406030204" pitchFamily="18" charset="0"/>
              </a:rPr>
              <a:t>3</a:t>
            </a:r>
            <a:r>
              <a:rPr lang="en-US" altLang="zh-CN" sz="2400" dirty="0">
                <a:latin typeface="Cambria Math" panose="02040503050406030204"/>
                <a:ea typeface="Cambria Math" panose="02040503050406030204"/>
              </a:rPr>
              <a:t>  multiplications and </a:t>
            </a:r>
            <a:r>
              <a:rPr lang="en-US" altLang="zh-CN" sz="2400" i="1" dirty="0"/>
              <a:t>n</a:t>
            </a:r>
            <a:r>
              <a:rPr lang="en-US" altLang="zh-CN" sz="2400" baseline="30000" dirty="0">
                <a:latin typeface="Cambria Math" panose="02040503050406030204" pitchFamily="18" charset="0"/>
              </a:rPr>
              <a:t>2</a:t>
            </a:r>
            <a:r>
              <a:rPr lang="en-US" altLang="zh-CN" sz="2400" dirty="0">
                <a:latin typeface="Cambria Math" panose="02040503050406030204" pitchFamily="18" charset="0"/>
              </a:rPr>
              <a:t>(</a:t>
            </a:r>
            <a:r>
              <a:rPr lang="en-US" altLang="zh-CN" sz="2400" i="1" dirty="0"/>
              <a:t>n</a:t>
            </a:r>
            <a:r>
              <a:rPr lang="en-US" altLang="zh-CN" sz="2400" dirty="0">
                <a:latin typeface="Cambria Math" panose="02040503050406030204" pitchFamily="18" charset="0"/>
              </a:rPr>
              <a:t> </a:t>
            </a:r>
            <a:r>
              <a:rPr lang="en-US" altLang="zh-CN" sz="2400" dirty="0">
                <a:latin typeface="Cambria Math" panose="02040503050406030204"/>
                <a:ea typeface="Cambria Math" panose="02040503050406030204"/>
              </a:rPr>
              <a:t>− 1)    additions are used.</a:t>
            </a:r>
          </a:p>
          <a:p>
            <a:pPr>
              <a:buNone/>
            </a:pPr>
            <a:r>
              <a:rPr lang="en-US" altLang="zh-CN" sz="2400" dirty="0">
                <a:latin typeface="Cambria Math" panose="02040503050406030204"/>
                <a:ea typeface="Cambria Math" panose="02040503050406030204"/>
              </a:rPr>
              <a:t>    Hence, the complexity of matrix multiplication is </a:t>
            </a:r>
            <a:r>
              <a:rPr lang="en-US" altLang="zh-CN" sz="2400" i="1" dirty="0"/>
              <a:t>O</a:t>
            </a:r>
            <a:r>
              <a:rPr lang="en-US" altLang="zh-CN" sz="2400" dirty="0"/>
              <a:t>(</a:t>
            </a:r>
            <a:r>
              <a:rPr lang="en-US" altLang="zh-CN" sz="2400" i="1" dirty="0"/>
              <a:t>n</a:t>
            </a:r>
            <a:r>
              <a:rPr lang="en-US" altLang="zh-CN" sz="2400" baseline="30000" dirty="0">
                <a:latin typeface="Cambria Math" panose="02040503050406030204" pitchFamily="18" charset="0"/>
              </a:rPr>
              <a:t>3</a:t>
            </a:r>
            <a:r>
              <a:rPr lang="en-US" altLang="zh-CN" sz="2400" dirty="0"/>
              <a:t>).  </a:t>
            </a:r>
          </a:p>
          <a:p>
            <a:pPr>
              <a:buNone/>
            </a:pPr>
            <a:endParaRPr lang="en-US" altLang="zh-CN" sz="2400" dirty="0"/>
          </a:p>
          <a:p>
            <a:pPr>
              <a:buNone/>
            </a:pPr>
            <a:endParaRPr lang="en-US" altLang="zh-CN" sz="2400" dirty="0"/>
          </a:p>
          <a:p>
            <a:pPr>
              <a:buNone/>
            </a:pPr>
            <a:endParaRPr lang="en-US" altLang="zh-CN" sz="2400" dirty="0"/>
          </a:p>
        </p:txBody>
      </p:sp>
      <p:pic>
        <p:nvPicPr>
          <p:cNvPr id="79875" name="Picture 3" descr="addin_tmp.png"/>
          <p:cNvPicPr>
            <a:picLocks noChangeAspect="1"/>
          </p:cNvPicPr>
          <p:nvPr>
            <p:custDataLst>
              <p:tags r:id="rId1"/>
            </p:custDataLst>
          </p:nvPr>
        </p:nvPicPr>
        <p:blipFill>
          <a:blip r:embed="rId3"/>
          <a:stretch>
            <a:fillRect/>
          </a:stretch>
        </p:blipFill>
        <p:spPr>
          <a:xfrm>
            <a:off x="6934200" y="2895600"/>
            <a:ext cx="153988" cy="152400"/>
          </a:xfrm>
          <a:prstGeom prst="rect">
            <a:avLst/>
          </a:prstGeom>
          <a:noFill/>
          <a:ln w="9525">
            <a:noFill/>
          </a:ln>
        </p:spPr>
      </p:pic>
      <p:sp>
        <p:nvSpPr>
          <p:cNvPr id="3" name="文本框 2"/>
          <p:cNvSpPr txBox="1"/>
          <p:nvPr/>
        </p:nvSpPr>
        <p:spPr>
          <a:xfrm>
            <a:off x="611505" y="5949315"/>
            <a:ext cx="7620635" cy="460375"/>
          </a:xfrm>
          <a:prstGeom prst="rect">
            <a:avLst/>
          </a:prstGeom>
          <a:noFill/>
        </p:spPr>
        <p:txBody>
          <a:bodyPr wrap="square" rtlCol="0" anchor="t">
            <a:spAutoFit/>
          </a:bodyPr>
          <a:lstStyle/>
          <a:p>
            <a:pPr>
              <a:buNone/>
            </a:pPr>
            <a:r>
              <a:rPr lang="zh-CN" altLang="en-US"/>
              <a:t>n阶矩阵乘法最优解的时间复杂度再次被突破，达到了</a:t>
            </a:r>
          </a:p>
        </p:txBody>
      </p:sp>
      <p:pic>
        <p:nvPicPr>
          <p:cNvPr id="4" name="图片 3"/>
          <p:cNvPicPr>
            <a:picLocks noChangeAspect="1"/>
          </p:cNvPicPr>
          <p:nvPr/>
        </p:nvPicPr>
        <p:blipFill>
          <a:blip r:embed="rId4"/>
          <a:stretch>
            <a:fillRect/>
          </a:stretch>
        </p:blipFill>
        <p:spPr>
          <a:xfrm>
            <a:off x="2721610" y="4940935"/>
            <a:ext cx="3401060" cy="83121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463"/>
            <a:ext cx="8229600" cy="1143000"/>
          </a:xfrm>
        </p:spPr>
        <p:txBody>
          <a:bodyPr>
            <a:normAutofit fontScale="90000"/>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sz="4000" b="1" i="0" u="none" strike="noStrike" kern="0" cap="none" spc="0" normalizeH="0" baseline="0" noProof="1">
                <a:solidFill>
                  <a:srgbClr val="003366"/>
                </a:solidFill>
                <a:latin typeface="+mj-lt"/>
                <a:ea typeface="+mj-ea"/>
                <a:cs typeface="+mj-cs"/>
              </a:rPr>
              <a:t>Complexity of Matrix Multiplication</a:t>
            </a:r>
          </a:p>
        </p:txBody>
      </p:sp>
      <p:sp>
        <p:nvSpPr>
          <p:cNvPr id="8" name="文本框 7"/>
          <p:cNvSpPr txBox="1"/>
          <p:nvPr/>
        </p:nvSpPr>
        <p:spPr>
          <a:xfrm>
            <a:off x="323215" y="1268730"/>
            <a:ext cx="2302510" cy="521970"/>
          </a:xfrm>
          <a:prstGeom prst="rect">
            <a:avLst/>
          </a:prstGeom>
          <a:noFill/>
        </p:spPr>
        <p:txBody>
          <a:bodyPr wrap="square" rtlCol="0" anchor="t">
            <a:spAutoFit/>
          </a:bodyPr>
          <a:lstStyle/>
          <a:p>
            <a:pPr>
              <a:buNone/>
            </a:pPr>
            <a:r>
              <a:rPr lang="zh-CN" altLang="en-US" sz="2800">
                <a:latin typeface="Times New Roman" panose="02020603050405020304" pitchFamily="18" charset="0"/>
                <a:cs typeface="Times New Roman" panose="02020603050405020304" pitchFamily="18" charset="0"/>
              </a:rPr>
              <a:t>Strassen算法</a:t>
            </a:r>
          </a:p>
        </p:txBody>
      </p:sp>
      <p:pic>
        <p:nvPicPr>
          <p:cNvPr id="3" name="图片 2"/>
          <p:cNvPicPr>
            <a:picLocks noChangeAspect="1"/>
          </p:cNvPicPr>
          <p:nvPr/>
        </p:nvPicPr>
        <p:blipFill>
          <a:blip r:embed="rId2"/>
          <a:stretch>
            <a:fillRect/>
          </a:stretch>
        </p:blipFill>
        <p:spPr>
          <a:xfrm>
            <a:off x="899160" y="1772920"/>
            <a:ext cx="6842125" cy="4299585"/>
          </a:xfrm>
          <a:prstGeom prst="rect">
            <a:avLst/>
          </a:prstGeom>
        </p:spPr>
      </p:pic>
      <p:pic>
        <p:nvPicPr>
          <p:cNvPr id="4" name="图片 3"/>
          <p:cNvPicPr>
            <a:picLocks noChangeAspect="1"/>
          </p:cNvPicPr>
          <p:nvPr/>
        </p:nvPicPr>
        <p:blipFill>
          <a:blip r:embed="rId3"/>
          <a:stretch>
            <a:fillRect/>
          </a:stretch>
        </p:blipFill>
        <p:spPr>
          <a:xfrm>
            <a:off x="5723890" y="4509135"/>
            <a:ext cx="2991485" cy="730885"/>
          </a:xfrm>
          <a:prstGeom prst="rect">
            <a:avLst/>
          </a:prstGeom>
        </p:spPr>
      </p:pic>
      <p:sp>
        <p:nvSpPr>
          <p:cNvPr id="5" name="文本框 4"/>
          <p:cNvSpPr txBox="1"/>
          <p:nvPr/>
        </p:nvSpPr>
        <p:spPr>
          <a:xfrm>
            <a:off x="2195195" y="6165215"/>
            <a:ext cx="5701665" cy="460375"/>
          </a:xfrm>
          <a:prstGeom prst="rect">
            <a:avLst/>
          </a:prstGeom>
          <a:noFill/>
        </p:spPr>
        <p:txBody>
          <a:bodyPr wrap="square" rtlCol="0" anchor="t">
            <a:spAutoFit/>
          </a:bodyPr>
          <a:lstStyle/>
          <a:p>
            <a:pPr>
              <a:buNone/>
            </a:pPr>
            <a:r>
              <a:rPr lang="zh-CN" altLang="en-US"/>
              <a:t>Coppersmith-Winograd方法</a:t>
            </a:r>
            <a:r>
              <a:rPr lang="en-US" altLang="zh-CN"/>
              <a:t>, 2.375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457200" y="547688"/>
            <a:ext cx="8229600" cy="1143000"/>
          </a:xfrm>
          <a:noFill/>
          <a:ln>
            <a:noFill/>
          </a:ln>
        </p:spPr>
        <p:txBody>
          <a:bodyPr anchor="t" anchorCtr="0"/>
          <a:lstStyle/>
          <a:p>
            <a:r>
              <a:rPr lang="en-US" altLang="zh-CN" dirty="0">
                <a:ea typeface="宋体" panose="02010600030101010101" pitchFamily="2" charset="-122"/>
              </a:rPr>
              <a:t>Example</a:t>
            </a:r>
            <a:endParaRPr lang="zh-CN" altLang="en-US" dirty="0"/>
          </a:p>
        </p:txBody>
      </p:sp>
      <p:sp>
        <p:nvSpPr>
          <p:cNvPr id="83970" name="内容占位符 2"/>
          <p:cNvSpPr>
            <a:spLocks noGrp="1"/>
          </p:cNvSpPr>
          <p:nvPr>
            <p:ph idx="1"/>
          </p:nvPr>
        </p:nvSpPr>
        <p:spPr>
          <a:xfrm>
            <a:off x="457200" y="1691005"/>
            <a:ext cx="8305800" cy="3423920"/>
          </a:xfrm>
          <a:noFill/>
          <a:ln>
            <a:noFill/>
          </a:ln>
        </p:spPr>
        <p:txBody>
          <a:bodyPr anchor="t" anchorCtr="0"/>
          <a:lstStyle/>
          <a:p>
            <a:r>
              <a:rPr lang="zh-CN" altLang="en-US" sz="2400" dirty="0">
                <a:latin typeface="宋体" panose="02010600030101010101" pitchFamily="2" charset="-122"/>
                <a:ea typeface="宋体" panose="02010600030101010101" pitchFamily="2" charset="-122"/>
                <a:cs typeface="宋体" panose="02010600030101010101" pitchFamily="2" charset="-122"/>
              </a:rPr>
              <a:t>以计算 </a:t>
            </a:r>
            <a:r>
              <a:rPr lang="en-US" altLang="zh-CN" sz="2400" dirty="0" err="1">
                <a:latin typeface="宋体" panose="02010600030101010101" pitchFamily="2" charset="-122"/>
                <a:ea typeface="宋体" panose="02010600030101010101" pitchFamily="2" charset="-122"/>
                <a:cs typeface="宋体" panose="02010600030101010101" pitchFamily="2" charset="-122"/>
              </a:rPr>
              <a:t>nXn</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阶行列式为例子。</a:t>
            </a:r>
          </a:p>
          <a:p>
            <a:r>
              <a:rPr lang="zh-CN" altLang="en-US" sz="2400" dirty="0">
                <a:latin typeface="宋体" panose="02010600030101010101" pitchFamily="2" charset="-122"/>
                <a:ea typeface="宋体" panose="02010600030101010101" pitchFamily="2" charset="-122"/>
                <a:cs typeface="宋体" panose="02010600030101010101" pitchFamily="2" charset="-122"/>
              </a:rPr>
              <a:t>如果我们用行列式定义去计算，其计算复杂度为 </a:t>
            </a:r>
            <a:r>
              <a:rPr lang="en-US" altLang="zh-CN" sz="2400" dirty="0">
                <a:latin typeface="宋体" panose="02010600030101010101" pitchFamily="2" charset="-122"/>
                <a:ea typeface="宋体" panose="02010600030101010101" pitchFamily="2" charset="-122"/>
                <a:cs typeface="宋体" panose="02010600030101010101" pitchFamily="2" charset="-122"/>
              </a:rPr>
              <a:t>O(</a:t>
            </a:r>
            <a:r>
              <a:rPr lang="en-US" altLang="zh-CN" sz="2400" dirty="0" err="1">
                <a:latin typeface="宋体" panose="02010600030101010101" pitchFamily="2" charset="-122"/>
                <a:ea typeface="宋体" panose="02010600030101010101" pitchFamily="2" charset="-122"/>
                <a:cs typeface="宋体" panose="02010600030101010101" pitchFamily="2" charset="-122"/>
              </a:rPr>
              <a:t>n•n</a:t>
            </a:r>
            <a:r>
              <a:rPr lang="en-US" altLang="zh-CN" sz="2400" dirty="0">
                <a:latin typeface="宋体" panose="02010600030101010101" pitchFamily="2" charset="-122"/>
                <a:ea typeface="宋体" panose="02010600030101010101" pitchFamily="2" charset="-122"/>
                <a:cs typeface="宋体" panose="02010600030101010101" pitchFamily="2" charset="-122"/>
              </a:rPr>
              <a:t>!) </a:t>
            </a:r>
          </a:p>
          <a:p>
            <a:r>
              <a:rPr lang="zh-CN" altLang="en-US" sz="2400" dirty="0">
                <a:latin typeface="宋体" panose="02010600030101010101" pitchFamily="2" charset="-122"/>
                <a:ea typeface="宋体" panose="02010600030101010101" pitchFamily="2" charset="-122"/>
                <a:cs typeface="宋体" panose="02010600030101010101" pitchFamily="2" charset="-122"/>
              </a:rPr>
              <a:t>如果我们通过行消元将行列式化上三角行列计算，其计算复杂度为 </a:t>
            </a:r>
            <a:r>
              <a:rPr lang="en-US" altLang="zh-CN" sz="2400" dirty="0">
                <a:latin typeface="宋体" panose="02010600030101010101" pitchFamily="2" charset="-122"/>
                <a:ea typeface="宋体" panose="02010600030101010101" pitchFamily="2" charset="-122"/>
                <a:cs typeface="宋体" panose="02010600030101010101" pitchFamily="2" charset="-122"/>
              </a:rPr>
              <a:t>O(n</a:t>
            </a:r>
            <a:r>
              <a:rPr lang="en-US" altLang="zh-CN" sz="2400" baseline="30000" dirty="0">
                <a:latin typeface="宋体" panose="02010600030101010101" pitchFamily="2" charset="-122"/>
                <a:ea typeface="宋体" panose="02010600030101010101" pitchFamily="2" charset="-122"/>
                <a:cs typeface="宋体" panose="02010600030101010101" pitchFamily="2" charset="-122"/>
              </a:rPr>
              <a:t>4</a:t>
            </a:r>
            <a:r>
              <a:rPr lang="en-US" altLang="zh-CN" sz="2400" dirty="0">
                <a:latin typeface="宋体" panose="02010600030101010101" pitchFamily="2" charset="-122"/>
                <a:ea typeface="宋体" panose="02010600030101010101" pitchFamily="2" charset="-122"/>
                <a:cs typeface="宋体" panose="02010600030101010101" pitchFamily="2" charset="-122"/>
              </a:rPr>
              <a:t>) </a:t>
            </a:r>
          </a:p>
          <a:p>
            <a:r>
              <a:rPr lang="zh-CN" altLang="en-US" sz="2400" dirty="0">
                <a:latin typeface="宋体" panose="02010600030101010101" pitchFamily="2" charset="-122"/>
                <a:ea typeface="宋体" panose="02010600030101010101" pitchFamily="2" charset="-122"/>
                <a:cs typeface="宋体" panose="02010600030101010101" pitchFamily="2" charset="-122"/>
              </a:rPr>
              <a:t>如果 </a:t>
            </a:r>
            <a:r>
              <a:rPr lang="en-US" altLang="zh-CN" sz="2400" dirty="0">
                <a:latin typeface="宋体" panose="02010600030101010101" pitchFamily="2" charset="-122"/>
                <a:ea typeface="宋体" panose="02010600030101010101" pitchFamily="2" charset="-122"/>
                <a:cs typeface="宋体" panose="02010600030101010101" pitchFamily="2" charset="-122"/>
              </a:rPr>
              <a:t>n= 50,</a:t>
            </a:r>
            <a:r>
              <a:rPr lang="zh-CN" altLang="en-US" sz="2400" dirty="0">
                <a:latin typeface="宋体" panose="02010600030101010101" pitchFamily="2" charset="-122"/>
                <a:ea typeface="宋体" panose="02010600030101010101" pitchFamily="2" charset="-122"/>
                <a:cs typeface="宋体" panose="02010600030101010101" pitchFamily="2" charset="-122"/>
              </a:rPr>
              <a:t>采用第一种方法所需要计算的乘法次数 1.5</a:t>
            </a:r>
            <a:r>
              <a:rPr lang="en-US" altLang="zh-CN" sz="2400" dirty="0">
                <a:latin typeface="宋体" panose="02010600030101010101" pitchFamily="2" charset="-122"/>
                <a:ea typeface="宋体" panose="02010600030101010101" pitchFamily="2" charset="-122"/>
                <a:cs typeface="宋体" panose="02010600030101010101" pitchFamily="2" charset="-122"/>
              </a:rPr>
              <a:t>X10</a:t>
            </a:r>
            <a:r>
              <a:rPr lang="en-US" altLang="zh-CN" sz="2400" baseline="30000" dirty="0">
                <a:latin typeface="宋体" panose="02010600030101010101" pitchFamily="2" charset="-122"/>
                <a:ea typeface="宋体" panose="02010600030101010101" pitchFamily="2" charset="-122"/>
                <a:cs typeface="宋体" panose="02010600030101010101" pitchFamily="2" charset="-122"/>
              </a:rPr>
              <a:t>65，</a:t>
            </a:r>
            <a:r>
              <a:rPr lang="zh-CN" altLang="en-US" sz="2400" dirty="0">
                <a:latin typeface="宋体" panose="02010600030101010101" pitchFamily="2" charset="-122"/>
                <a:ea typeface="宋体" panose="02010600030101010101" pitchFamily="2" charset="-122"/>
                <a:cs typeface="宋体" panose="02010600030101010101" pitchFamily="2" charset="-122"/>
              </a:rPr>
              <a:t>第二种方法所需要的乘法次数为6</a:t>
            </a:r>
            <a:r>
              <a:rPr lang="en-US" altLang="zh-CN" sz="2400" dirty="0">
                <a:latin typeface="宋体" panose="02010600030101010101" pitchFamily="2" charset="-122"/>
                <a:ea typeface="宋体" panose="02010600030101010101" pitchFamily="2" charset="-122"/>
                <a:cs typeface="宋体" panose="02010600030101010101" pitchFamily="2" charset="-122"/>
              </a:rPr>
              <a:t>X10</a:t>
            </a:r>
            <a:r>
              <a:rPr lang="en-US" altLang="zh-CN" sz="2400" baseline="30000" dirty="0">
                <a:latin typeface="宋体" panose="02010600030101010101" pitchFamily="2" charset="-122"/>
                <a:ea typeface="宋体" panose="02010600030101010101" pitchFamily="2" charset="-122"/>
                <a:cs typeface="宋体" panose="02010600030101010101" pitchFamily="2" charset="-122"/>
              </a:rPr>
              <a:t>6</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如果用一台计算速度是每秒可执行1000亿次乘法的计算机计算，其计算时间分别为5</a:t>
            </a:r>
            <a:r>
              <a:rPr lang="en-US" altLang="zh-CN" sz="2400" dirty="0">
                <a:latin typeface="宋体" panose="02010600030101010101" pitchFamily="2" charset="-122"/>
                <a:ea typeface="宋体" panose="02010600030101010101" pitchFamily="2" charset="-122"/>
                <a:cs typeface="宋体" panose="02010600030101010101" pitchFamily="2" charset="-122"/>
              </a:rPr>
              <a:t>x10</a:t>
            </a:r>
            <a:r>
              <a:rPr lang="en-US" altLang="zh-CN" sz="2400" baseline="30000" dirty="0">
                <a:latin typeface="宋体" panose="02010600030101010101" pitchFamily="2" charset="-122"/>
                <a:ea typeface="宋体" panose="02010600030101010101" pitchFamily="2" charset="-122"/>
                <a:cs typeface="宋体" panose="02010600030101010101" pitchFamily="2" charset="-122"/>
              </a:rPr>
              <a:t>46</a:t>
            </a:r>
            <a:r>
              <a:rPr lang="zh-CN" altLang="en-US" sz="2400" dirty="0">
                <a:latin typeface="宋体" panose="02010600030101010101" pitchFamily="2" charset="-122"/>
                <a:ea typeface="宋体" panose="02010600030101010101" pitchFamily="2" charset="-122"/>
                <a:cs typeface="宋体" panose="02010600030101010101" pitchFamily="2" charset="-122"/>
              </a:rPr>
              <a:t>年及6</a:t>
            </a:r>
            <a:r>
              <a:rPr lang="en-US" altLang="zh-CN" sz="2400" dirty="0">
                <a:latin typeface="宋体" panose="02010600030101010101" pitchFamily="2" charset="-122"/>
                <a:ea typeface="宋体" panose="02010600030101010101" pitchFamily="2" charset="-122"/>
                <a:cs typeface="宋体" panose="02010600030101010101" pitchFamily="2" charset="-122"/>
              </a:rPr>
              <a:t>x10</a:t>
            </a:r>
            <a:r>
              <a:rPr lang="en-US" altLang="zh-CN" sz="2400" baseline="30000" dirty="0">
                <a:latin typeface="宋体" panose="02010600030101010101" pitchFamily="2" charset="-122"/>
                <a:ea typeface="宋体" panose="02010600030101010101" pitchFamily="2" charset="-122"/>
                <a:cs typeface="宋体" panose="02010600030101010101" pitchFamily="2" charset="-122"/>
              </a:rPr>
              <a:t>-5</a:t>
            </a:r>
            <a:r>
              <a:rPr lang="zh-CN" altLang="en-US" sz="2400" dirty="0">
                <a:latin typeface="宋体" panose="02010600030101010101" pitchFamily="2" charset="-122"/>
                <a:ea typeface="宋体" panose="02010600030101010101" pitchFamily="2" charset="-122"/>
                <a:cs typeface="宋体" panose="02010600030101010101" pitchFamily="2" charset="-122"/>
              </a:rPr>
              <a:t>秒</a:t>
            </a:r>
            <a:endParaRPr lang="zh-CN" altLang="en-US" sz="2400" baseline="30000" dirty="0">
              <a:latin typeface="宋体" panose="02010600030101010101" pitchFamily="2" charset="-122"/>
              <a:ea typeface="宋体" panose="02010600030101010101" pitchFamily="2" charset="-122"/>
              <a:cs typeface="宋体" panose="02010600030101010101" pitchFamily="2" charset="-122"/>
            </a:endParaRPr>
          </a:p>
          <a:p>
            <a:endParaRPr lang="zh-CN" altLang="en-US" sz="2400" baseline="30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3"/>
          <p:cNvSpPr>
            <a:spLocks noGrp="1"/>
          </p:cNvSpPr>
          <p:nvPr>
            <p:ph type="sldNum" sz="quarter" idx="10"/>
          </p:nvPr>
        </p:nvSpPr>
        <p:spPr>
          <a:xfrm>
            <a:off x="4067175" y="6400800"/>
            <a:ext cx="609600" cy="457200"/>
          </a:xfrm>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69</a:t>
            </a:fld>
            <a:endParaRPr lang="zh-CN" altLang="en-US" sz="1400" b="0" dirty="0">
              <a:latin typeface="Arial" panose="020B0604020202020204" pitchFamily="34" charset="0"/>
              <a:ea typeface="宋体" panose="02010600030101010101" pitchFamily="2" charset="-122"/>
            </a:endParaRPr>
          </a:p>
        </p:txBody>
      </p:sp>
      <p:sp>
        <p:nvSpPr>
          <p:cNvPr id="1622018" name="Rectangle 2"/>
          <p:cNvSpPr>
            <a:spLocks noGrp="1" noChangeArrowheads="1"/>
          </p:cNvSpPr>
          <p:nvPr>
            <p:ph type="title"/>
          </p:nvPr>
        </p:nvSpPr>
        <p:spPr bwMode="auto">
          <a:xfrm>
            <a:off x="179388" y="620713"/>
            <a:ext cx="8229600" cy="652463"/>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CC00FF"/>
                </a:solidFill>
                <a:effectLst>
                  <a:outerShdw blurRad="38100" dist="38100" dir="2700000" algn="tl">
                    <a:srgbClr val="C0C0C0"/>
                  </a:outerShdw>
                </a:effectLst>
                <a:uLnTx/>
                <a:uFillTx/>
                <a:latin typeface="+mj-lt"/>
                <a:ea typeface="宋体" panose="02010600030101010101" pitchFamily="2" charset="-122"/>
                <a:cs typeface="+mj-cs"/>
              </a:rPr>
              <a:t>* Understanding the complexity of algorithm</a:t>
            </a:r>
          </a:p>
        </p:txBody>
      </p:sp>
      <p:sp>
        <p:nvSpPr>
          <p:cNvPr id="1622019" name="Rectangle 3"/>
          <p:cNvSpPr>
            <a:spLocks noGrp="1"/>
          </p:cNvSpPr>
          <p:nvPr>
            <p:ph idx="1"/>
          </p:nvPr>
        </p:nvSpPr>
        <p:spPr>
          <a:xfrm>
            <a:off x="611188" y="1174750"/>
            <a:ext cx="8137525" cy="4968875"/>
          </a:xfrm>
          <a:noFill/>
          <a:ln>
            <a:noFill/>
          </a:ln>
        </p:spPr>
        <p:txBody>
          <a:bodyPr lIns="0" rIns="0" anchor="t" anchorCtr="0"/>
          <a:lstStyle/>
          <a:p>
            <a:pPr>
              <a:buClr>
                <a:schemeClr val="tx1"/>
              </a:buClr>
              <a:buFont typeface="Wingdings" panose="05000000000000000000" pitchFamily="2" charset="2"/>
              <a:buChar char="n"/>
            </a:pPr>
            <a:r>
              <a:rPr lang="en-US" altLang="zh-CN" sz="2400" b="1" dirty="0">
                <a:solidFill>
                  <a:srgbClr val="0000CC"/>
                </a:solidFill>
                <a:latin typeface="Times New Roman" panose="02020603050405020304" pitchFamily="18" charset="0"/>
                <a:ea typeface="宋体" panose="02010600030101010101" pitchFamily="2" charset="-122"/>
              </a:rPr>
              <a:t>Tractable</a:t>
            </a:r>
            <a:r>
              <a:rPr lang="zh-CN" altLang="en-US" sz="2400" b="1" dirty="0">
                <a:solidFill>
                  <a:srgbClr val="0000CC"/>
                </a:solidFill>
                <a:latin typeface="Times New Roman" panose="02020603050405020304" pitchFamily="18" charset="0"/>
                <a:ea typeface="宋体" panose="02010600030101010101" pitchFamily="2" charset="-122"/>
              </a:rPr>
              <a:t>（易解）</a:t>
            </a:r>
            <a:r>
              <a:rPr lang="en-US" altLang="zh-CN" sz="2400" b="1" dirty="0">
                <a:solidFill>
                  <a:srgbClr val="0000CC"/>
                </a:solidFill>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 problem is solvable using an algorithm with polynomial worst-case complexity. </a:t>
            </a:r>
          </a:p>
          <a:p>
            <a:pPr>
              <a:buClr>
                <a:schemeClr val="tx1"/>
              </a:buClr>
              <a:buFont typeface="Wingdings" panose="05000000000000000000" pitchFamily="2" charset="2"/>
              <a:buChar char="n"/>
            </a:pPr>
            <a:r>
              <a:rPr lang="en-US" altLang="zh-CN" sz="2400" b="1" dirty="0">
                <a:solidFill>
                  <a:srgbClr val="0000CC"/>
                </a:solidFill>
                <a:latin typeface="Times New Roman" panose="02020603050405020304" pitchFamily="18" charset="0"/>
                <a:ea typeface="宋体" panose="02010600030101010101" pitchFamily="2" charset="-122"/>
              </a:rPr>
              <a:t>Intractable</a:t>
            </a:r>
            <a:r>
              <a:rPr lang="zh-CN" altLang="en-US" sz="2400" b="1" dirty="0">
                <a:solidFill>
                  <a:srgbClr val="0000CC"/>
                </a:solidFill>
                <a:latin typeface="Times New Roman" panose="02020603050405020304" pitchFamily="18" charset="0"/>
                <a:ea typeface="宋体" panose="02010600030101010101" pitchFamily="2" charset="-122"/>
              </a:rPr>
              <a:t>（难解）</a:t>
            </a:r>
            <a:r>
              <a:rPr lang="en-US" altLang="zh-CN" sz="2400" b="1" dirty="0">
                <a:solidFill>
                  <a:srgbClr val="0000CC"/>
                </a:solidFill>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 problem cannot be solved using an algorithm with worst-case polynomial time complexity.</a:t>
            </a:r>
            <a:endParaRPr lang="en-US" altLang="zh-CN" sz="2400" b="1" dirty="0">
              <a:solidFill>
                <a:srgbClr val="0000CC"/>
              </a:solidFill>
              <a:latin typeface="Times New Roman" panose="02020603050405020304" pitchFamily="18" charset="0"/>
              <a:ea typeface="宋体" panose="02010600030101010101" pitchFamily="2" charset="-122"/>
            </a:endParaRPr>
          </a:p>
          <a:p>
            <a:pPr>
              <a:buClr>
                <a:schemeClr val="tx1"/>
              </a:buClr>
              <a:buFont typeface="Wingdings" panose="05000000000000000000" pitchFamily="2" charset="2"/>
              <a:buChar char="n"/>
            </a:pPr>
            <a:r>
              <a:rPr lang="en-US" altLang="zh-CN" sz="2400" b="1" dirty="0">
                <a:solidFill>
                  <a:srgbClr val="0000CC"/>
                </a:solidFill>
                <a:latin typeface="Times New Roman" panose="02020603050405020304" pitchFamily="18" charset="0"/>
                <a:ea typeface="宋体" panose="02010600030101010101" pitchFamily="2" charset="-122"/>
              </a:rPr>
              <a:t>Solvable</a:t>
            </a:r>
            <a:r>
              <a:rPr lang="zh-CN" altLang="en-US" sz="2400" b="1" dirty="0">
                <a:solidFill>
                  <a:srgbClr val="0000CC"/>
                </a:solidFill>
                <a:latin typeface="Times New Roman" panose="02020603050405020304" pitchFamily="18" charset="0"/>
                <a:ea typeface="宋体" panose="02010600030101010101" pitchFamily="2" charset="-122"/>
              </a:rPr>
              <a:t>（可解）</a:t>
            </a:r>
            <a:r>
              <a:rPr lang="en-US" altLang="zh-CN" sz="2400" b="1" dirty="0">
                <a:solidFill>
                  <a:srgbClr val="0000CC"/>
                </a:solidFill>
                <a:latin typeface="Times New Roman" panose="02020603050405020304" pitchFamily="18" charset="0"/>
                <a:ea typeface="宋体" panose="02010600030101010101" pitchFamily="2" charset="-122"/>
              </a:rPr>
              <a:t>:</a:t>
            </a:r>
          </a:p>
          <a:p>
            <a:pPr>
              <a:buClr>
                <a:schemeClr val="tx1"/>
              </a:buClr>
              <a:buFont typeface="Wingdings" panose="05000000000000000000" pitchFamily="2" charset="2"/>
              <a:buChar char="n"/>
            </a:pPr>
            <a:r>
              <a:rPr lang="en-US" altLang="zh-CN" sz="2400" b="1" dirty="0">
                <a:solidFill>
                  <a:srgbClr val="0000CC"/>
                </a:solidFill>
                <a:latin typeface="Times New Roman" panose="02020603050405020304" pitchFamily="18" charset="0"/>
                <a:ea typeface="宋体" panose="02010600030101010101" pitchFamily="2" charset="-122"/>
              </a:rPr>
              <a:t>Unsolvable</a:t>
            </a:r>
            <a:r>
              <a:rPr lang="zh-CN" altLang="en-US" sz="2400" b="1" dirty="0">
                <a:solidFill>
                  <a:srgbClr val="0000CC"/>
                </a:solidFill>
                <a:latin typeface="Times New Roman" panose="02020603050405020304" pitchFamily="18" charset="0"/>
                <a:ea typeface="宋体" panose="02010600030101010101" pitchFamily="2" charset="-122"/>
              </a:rPr>
              <a:t>（不可解）</a:t>
            </a:r>
            <a:r>
              <a:rPr lang="en-US" altLang="zh-CN" sz="2400" b="1" dirty="0">
                <a:solidFill>
                  <a:srgbClr val="0000CC"/>
                </a:solidFill>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Some problems even exist for which it can be shown that no algorithm exists for solving them. </a:t>
            </a:r>
            <a:endParaRPr lang="en-US" altLang="zh-CN" sz="2400" b="1" dirty="0">
              <a:solidFill>
                <a:srgbClr val="0000CC"/>
              </a:solidFill>
              <a:latin typeface="Times New Roman" panose="02020603050405020304" pitchFamily="18" charset="0"/>
              <a:ea typeface="宋体" panose="02010600030101010101" pitchFamily="2" charset="-122"/>
            </a:endParaRPr>
          </a:p>
          <a:p>
            <a:pPr lvl="1">
              <a:buClr>
                <a:schemeClr val="tx1"/>
              </a:buClr>
              <a:buFont typeface="Wingdings" panose="05000000000000000000" pitchFamily="2" charset="2"/>
              <a:buChar char="n"/>
            </a:pPr>
            <a:r>
              <a:rPr lang="en-US" altLang="zh-CN" sz="2400" b="1" dirty="0">
                <a:solidFill>
                  <a:srgbClr val="FF0000"/>
                </a:solidFill>
                <a:latin typeface="Times New Roman" panose="02020603050405020304" pitchFamily="18" charset="0"/>
                <a:ea typeface="宋体" panose="02010600030101010101" pitchFamily="2" charset="-122"/>
              </a:rPr>
              <a:t>Halting problem: given a program and an input to the program, whether the program will eventually halt when run with that input.</a:t>
            </a:r>
          </a:p>
          <a:p>
            <a:pPr lvl="1">
              <a:buClr>
                <a:schemeClr val="tx1"/>
              </a:buClr>
              <a:buNone/>
            </a:pPr>
            <a:r>
              <a:rPr lang="en-US" altLang="zh-CN" sz="2400" b="1" dirty="0">
                <a:solidFill>
                  <a:srgbClr val="FF0000"/>
                </a:solidFill>
                <a:latin typeface="Times New Roman" panose="02020603050405020304" pitchFamily="18" charset="0"/>
                <a:ea typeface="宋体" panose="02010600030101010101" pitchFamily="2" charset="-122"/>
              </a:rPr>
              <a:t>   </a:t>
            </a:r>
            <a:r>
              <a:rPr lang="en-US" altLang="zh-CN" sz="2400" b="1" i="1" dirty="0">
                <a:solidFill>
                  <a:srgbClr val="FF0000"/>
                </a:solidFill>
                <a:latin typeface="Times New Roman" panose="02020603050405020304" pitchFamily="18" charset="0"/>
                <a:ea typeface="宋体" panose="02010600030101010101" pitchFamily="2" charset="-122"/>
              </a:rPr>
              <a:t>K </a:t>
            </a:r>
            <a:r>
              <a:rPr lang="en-US" altLang="zh-CN" sz="2400" b="1" dirty="0">
                <a:solidFill>
                  <a:srgbClr val="FF0000"/>
                </a:solidFill>
                <a:latin typeface="Times New Roman" panose="02020603050405020304" pitchFamily="18" charset="0"/>
                <a:ea typeface="宋体" panose="02010600030101010101" pitchFamily="2" charset="-122"/>
              </a:rPr>
              <a:t>= { (</a:t>
            </a:r>
            <a:r>
              <a:rPr lang="en-US" altLang="zh-CN" sz="2400" b="1" i="1" dirty="0">
                <a:solidFill>
                  <a:srgbClr val="FF0000"/>
                </a:solidFill>
                <a:latin typeface="Times New Roman" panose="02020603050405020304" pitchFamily="18" charset="0"/>
                <a:ea typeface="宋体" panose="02010600030101010101" pitchFamily="2" charset="-122"/>
              </a:rPr>
              <a:t>i</a:t>
            </a:r>
            <a:r>
              <a:rPr lang="en-US" altLang="zh-CN" sz="2400" b="1" dirty="0">
                <a:solidFill>
                  <a:srgbClr val="FF0000"/>
                </a:solidFill>
                <a:latin typeface="Times New Roman" panose="02020603050405020304" pitchFamily="18" charset="0"/>
                <a:ea typeface="宋体" panose="02010600030101010101" pitchFamily="2" charset="-122"/>
              </a:rPr>
              <a:t>, </a:t>
            </a:r>
            <a:r>
              <a:rPr lang="en-US" altLang="zh-CN" sz="2400" b="1" i="1" dirty="0">
                <a:solidFill>
                  <a:srgbClr val="FF0000"/>
                </a:solidFill>
                <a:latin typeface="Times New Roman" panose="02020603050405020304" pitchFamily="18" charset="0"/>
                <a:ea typeface="宋体" panose="02010600030101010101" pitchFamily="2" charset="-122"/>
              </a:rPr>
              <a:t>x</a:t>
            </a:r>
            <a:r>
              <a:rPr lang="en-US" altLang="zh-CN" sz="2400" b="1" dirty="0">
                <a:solidFill>
                  <a:srgbClr val="FF0000"/>
                </a:solidFill>
                <a:latin typeface="Times New Roman" panose="02020603050405020304" pitchFamily="18" charset="0"/>
                <a:ea typeface="宋体" panose="02010600030101010101" pitchFamily="2" charset="-122"/>
              </a:rPr>
              <a:t>) | program </a:t>
            </a:r>
            <a:r>
              <a:rPr lang="en-US" altLang="zh-CN" sz="2400" b="1" i="1" dirty="0">
                <a:solidFill>
                  <a:srgbClr val="FF0000"/>
                </a:solidFill>
                <a:latin typeface="Times New Roman" panose="02020603050405020304" pitchFamily="18" charset="0"/>
                <a:ea typeface="宋体" panose="02010600030101010101" pitchFamily="2" charset="-122"/>
              </a:rPr>
              <a:t>i</a:t>
            </a:r>
            <a:r>
              <a:rPr lang="en-US" altLang="zh-CN" sz="2400" b="1" dirty="0">
                <a:solidFill>
                  <a:srgbClr val="FF0000"/>
                </a:solidFill>
                <a:latin typeface="Times New Roman" panose="02020603050405020304" pitchFamily="18" charset="0"/>
                <a:ea typeface="宋体" panose="02010600030101010101" pitchFamily="2" charset="-122"/>
              </a:rPr>
              <a:t> will eventually halt if run with input </a:t>
            </a:r>
            <a:r>
              <a:rPr lang="en-US" altLang="zh-CN" sz="2400" b="1" i="1" dirty="0">
                <a:solidFill>
                  <a:srgbClr val="FF0000"/>
                </a:solidFill>
                <a:latin typeface="Times New Roman" panose="02020603050405020304" pitchFamily="18" charset="0"/>
                <a:ea typeface="宋体" panose="02010600030101010101" pitchFamily="2" charset="-122"/>
              </a:rPr>
              <a:t>x</a:t>
            </a:r>
            <a:r>
              <a:rPr lang="en-US" altLang="zh-CN" sz="2400" b="1" dirty="0">
                <a:solidFill>
                  <a:srgbClr val="FF0000"/>
                </a:solidFill>
                <a:latin typeface="Times New Roman" panose="02020603050405020304" pitchFamily="18" charset="0"/>
                <a:ea typeface="宋体" panose="02010600030101010101" pitchFamily="2" charset="-122"/>
              </a:rPr>
              <a:t>}</a:t>
            </a:r>
          </a:p>
          <a:p>
            <a:pPr lvl="1">
              <a:buClr>
                <a:schemeClr val="tx1"/>
              </a:buClr>
              <a:buFont typeface="Wingdings" panose="05000000000000000000" pitchFamily="2" charset="2"/>
              <a:buChar char="n"/>
            </a:pPr>
            <a:endParaRPr lang="en-US" altLang="zh-CN" sz="2000" b="1" dirty="0">
              <a:solidFill>
                <a:srgbClr val="0000CC"/>
              </a:solidFill>
              <a:latin typeface="Times New Roman" panose="02020603050405020304" pitchFamily="18" charset="0"/>
              <a:ea typeface="宋体" panose="02010600030101010101" pitchFamily="2" charset="-122"/>
            </a:endParaRPr>
          </a:p>
          <a:p>
            <a:pPr>
              <a:buClr>
                <a:schemeClr val="tx1"/>
              </a:buClr>
              <a:buFont typeface="Wingdings" panose="05000000000000000000" pitchFamily="2" charset="2"/>
              <a:buChar char="n"/>
            </a:pPr>
            <a:endParaRPr lang="en-US" altLang="zh-CN" sz="2400" b="1" dirty="0">
              <a:solidFill>
                <a:srgbClr val="0000CC"/>
              </a:solidFill>
              <a:latin typeface="Times New Roman" panose="02020603050405020304" pitchFamily="18" charset="0"/>
              <a:ea typeface="宋体" panose="02010600030101010101" pitchFamily="2" charset="-122"/>
            </a:endParaRPr>
          </a:p>
        </p:txBody>
      </p:sp>
      <p:sp>
        <p:nvSpPr>
          <p:cNvPr id="84996" name="Text Box 5"/>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3.3 Complexity  of Algorithms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2019">
                                            <p:txEl>
                                              <p:pRg st="0" end="0"/>
                                            </p:txEl>
                                          </p:spTgt>
                                        </p:tgtEl>
                                        <p:attrNameLst>
                                          <p:attrName>style.visibility</p:attrName>
                                        </p:attrNameLst>
                                      </p:cBhvr>
                                      <p:to>
                                        <p:strVal val="visible"/>
                                      </p:to>
                                    </p:set>
                                    <p:anim calcmode="lin" valueType="num">
                                      <p:cBhvr>
                                        <p:cTn id="7" dur="500" fill="hold"/>
                                        <p:tgtEl>
                                          <p:spTgt spid="1622019">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1622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2019">
                                            <p:txEl>
                                              <p:pRg st="1" end="1"/>
                                            </p:txEl>
                                          </p:spTgt>
                                        </p:tgtEl>
                                        <p:attrNameLst>
                                          <p:attrName>style.visibility</p:attrName>
                                        </p:attrNameLst>
                                      </p:cBhvr>
                                      <p:to>
                                        <p:strVal val="visible"/>
                                      </p:to>
                                    </p:set>
                                    <p:anim calcmode="lin" valueType="num">
                                      <p:cBhvr>
                                        <p:cTn id="13" dur="500" fill="hold"/>
                                        <p:tgtEl>
                                          <p:spTgt spid="1622019">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1622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2019">
                                            <p:txEl>
                                              <p:pRg st="2" end="2"/>
                                            </p:txEl>
                                          </p:spTgt>
                                        </p:tgtEl>
                                        <p:attrNameLst>
                                          <p:attrName>style.visibility</p:attrName>
                                        </p:attrNameLst>
                                      </p:cBhvr>
                                      <p:to>
                                        <p:strVal val="visible"/>
                                      </p:to>
                                    </p:set>
                                    <p:anim calcmode="lin" valueType="num">
                                      <p:cBhvr>
                                        <p:cTn id="19" dur="500" fill="hold"/>
                                        <p:tgtEl>
                                          <p:spTgt spid="1622019">
                                            <p:txEl>
                                              <p:p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1622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2019">
                                            <p:txEl>
                                              <p:pRg st="3" end="3"/>
                                            </p:txEl>
                                          </p:spTgt>
                                        </p:tgtEl>
                                        <p:attrNameLst>
                                          <p:attrName>style.visibility</p:attrName>
                                        </p:attrNameLst>
                                      </p:cBhvr>
                                      <p:to>
                                        <p:strVal val="visible"/>
                                      </p:to>
                                    </p:set>
                                    <p:anim calcmode="lin" valueType="num">
                                      <p:cBhvr>
                                        <p:cTn id="25" dur="500" fill="hold"/>
                                        <p:tgtEl>
                                          <p:spTgt spid="1622019">
                                            <p:txEl>
                                              <p:pRg st="3" end="3"/>
                                            </p:txEl>
                                          </p:spTgt>
                                        </p:tgtEl>
                                        <p:attrNameLst>
                                          <p:attrName>ppt_x</p:attrName>
                                        </p:attrNameLst>
                                      </p:cBhvr>
                                      <p:tavLst>
                                        <p:tav tm="0">
                                          <p:val>
                                            <p:strVal val="0-#ppt_w/2"/>
                                          </p:val>
                                        </p:tav>
                                        <p:tav tm="100000">
                                          <p:val>
                                            <p:strVal val="#ppt_x"/>
                                          </p:val>
                                        </p:tav>
                                      </p:tavLst>
                                    </p:anim>
                                    <p:anim calcmode="lin" valueType="num">
                                      <p:cBhvr>
                                        <p:cTn id="26" dur="500" fill="hold"/>
                                        <p:tgtEl>
                                          <p:spTgt spid="1622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22019">
                                            <p:txEl>
                                              <p:pRg st="4" end="4"/>
                                            </p:txEl>
                                          </p:spTgt>
                                        </p:tgtEl>
                                        <p:attrNameLst>
                                          <p:attrName>style.visibility</p:attrName>
                                        </p:attrNameLst>
                                      </p:cBhvr>
                                      <p:to>
                                        <p:strVal val="visible"/>
                                      </p:to>
                                    </p:set>
                                    <p:anim calcmode="lin" valueType="num">
                                      <p:cBhvr>
                                        <p:cTn id="31" dur="500" fill="hold"/>
                                        <p:tgtEl>
                                          <p:spTgt spid="1622019">
                                            <p:txEl>
                                              <p:pRg st="4" end="4"/>
                                            </p:txEl>
                                          </p:spTgt>
                                        </p:tgtEl>
                                        <p:attrNameLst>
                                          <p:attrName>ppt_x</p:attrName>
                                        </p:attrNameLst>
                                      </p:cBhvr>
                                      <p:tavLst>
                                        <p:tav tm="0">
                                          <p:val>
                                            <p:strVal val="0-#ppt_w/2"/>
                                          </p:val>
                                        </p:tav>
                                        <p:tav tm="100000">
                                          <p:val>
                                            <p:strVal val="#ppt_x"/>
                                          </p:val>
                                        </p:tav>
                                      </p:tavLst>
                                    </p:anim>
                                    <p:anim calcmode="lin" valueType="num">
                                      <p:cBhvr>
                                        <p:cTn id="32" dur="500" fill="hold"/>
                                        <p:tgtEl>
                                          <p:spTgt spid="1622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22019">
                                            <p:txEl>
                                              <p:pRg st="5" end="5"/>
                                            </p:txEl>
                                          </p:spTgt>
                                        </p:tgtEl>
                                        <p:attrNameLst>
                                          <p:attrName>style.visibility</p:attrName>
                                        </p:attrNameLst>
                                      </p:cBhvr>
                                      <p:to>
                                        <p:strVal val="visible"/>
                                      </p:to>
                                    </p:set>
                                    <p:anim calcmode="lin" valueType="num">
                                      <p:cBhvr>
                                        <p:cTn id="37" dur="500" fill="hold"/>
                                        <p:tgtEl>
                                          <p:spTgt spid="1622019">
                                            <p:txEl>
                                              <p:pRg st="5" end="5"/>
                                            </p:txEl>
                                          </p:spTgt>
                                        </p:tgtEl>
                                        <p:attrNameLst>
                                          <p:attrName>ppt_x</p:attrName>
                                        </p:attrNameLst>
                                      </p:cBhvr>
                                      <p:tavLst>
                                        <p:tav tm="0">
                                          <p:val>
                                            <p:strVal val="0-#ppt_w/2"/>
                                          </p:val>
                                        </p:tav>
                                        <p:tav tm="100000">
                                          <p:val>
                                            <p:strVal val="#ppt_x"/>
                                          </p:val>
                                        </p:tav>
                                      </p:tavLst>
                                    </p:anim>
                                    <p:anim calcmode="lin" valueType="num">
                                      <p:cBhvr>
                                        <p:cTn id="38" dur="500" fill="hold"/>
                                        <p:tgtEl>
                                          <p:spTgt spid="16220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2019"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7</a:t>
            </a:fld>
            <a:endParaRPr lang="zh-CN" altLang="en-US" sz="1400" b="0" dirty="0">
              <a:latin typeface="Arial" panose="020B0604020202020204" pitchFamily="34" charset="0"/>
              <a:ea typeface="宋体" panose="02010600030101010101" pitchFamily="2" charset="-122"/>
            </a:endParaRPr>
          </a:p>
        </p:txBody>
      </p:sp>
      <p:sp>
        <p:nvSpPr>
          <p:cNvPr id="1547267" name="Text Box 3"/>
          <p:cNvSpPr txBox="1">
            <a:spLocks noChangeArrowheads="1"/>
          </p:cNvSpPr>
          <p:nvPr/>
        </p:nvSpPr>
        <p:spPr bwMode="auto">
          <a:xfrm>
            <a:off x="457200" y="685800"/>
            <a:ext cx="8382000" cy="1717675"/>
          </a:xfrm>
          <a:prstGeom prst="rect">
            <a:avLst/>
          </a:prstGeom>
          <a:noFill/>
          <a:ln w="9525">
            <a:noFill/>
            <a:miter lim="800000"/>
          </a:ln>
          <a:effectLst/>
        </p:spPr>
        <p:txBody>
          <a:bodyPr>
            <a:spAutoFit/>
          </a:bodyPr>
          <a:lstStyle/>
          <a:p>
            <a:pPr marR="0" algn="just" defTabSz="914400">
              <a:spcBef>
                <a:spcPct val="40000"/>
              </a:spcBef>
              <a:buClrTx/>
              <a:buSzTx/>
              <a:buNone/>
              <a:defRPr/>
            </a:pPr>
            <a:r>
              <a:rPr kumimoji="1" lang="en-US" altLang="zh-CN" i="1" kern="1200" cap="none" spc="0" normalizeH="0" baseline="0" noProof="0" dirty="0">
                <a:solidFill>
                  <a:srgbClr val="0000CC"/>
                </a:solidFill>
                <a:latin typeface="Times New Roman" panose="02020603050405020304" pitchFamily="18" charset="0"/>
                <a:ea typeface="宋体" panose="02010600030101010101" pitchFamily="2" charset="-122"/>
                <a:cs typeface="+mn-cs"/>
                <a:sym typeface="Symbol" panose="05050102010706020507" pitchFamily="18" charset="2"/>
              </a:rPr>
              <a:t>Pseudocode</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Instructions given in a generic language similar to a computer language such as C++ or Pascal.</a:t>
            </a:r>
          </a:p>
          <a:p>
            <a:pPr marR="0" defTabSz="914400">
              <a:spcBef>
                <a:spcPct val="4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A pseudocode description of the algorithm for finding the maximum value in a finite sequence follows. </a:t>
            </a:r>
          </a:p>
        </p:txBody>
      </p:sp>
      <p:grpSp>
        <p:nvGrpSpPr>
          <p:cNvPr id="2" name="Group 4"/>
          <p:cNvGrpSpPr/>
          <p:nvPr/>
        </p:nvGrpSpPr>
        <p:grpSpPr>
          <a:xfrm>
            <a:off x="990600" y="2590800"/>
            <a:ext cx="7010400" cy="3657600"/>
            <a:chOff x="624" y="1632"/>
            <a:chExt cx="4416" cy="2304"/>
          </a:xfrm>
        </p:grpSpPr>
        <p:sp>
          <p:nvSpPr>
            <p:cNvPr id="15364" name="AutoShape 5"/>
            <p:cNvSpPr/>
            <p:nvPr/>
          </p:nvSpPr>
          <p:spPr>
            <a:xfrm>
              <a:off x="624" y="1632"/>
              <a:ext cx="4416" cy="2304"/>
            </a:xfrm>
            <a:prstGeom prst="foldedCorner">
              <a:avLst>
                <a:gd name="adj" fmla="val 12500"/>
              </a:avLst>
            </a:prstGeom>
            <a:solidFill>
              <a:srgbClr val="CCFFCC"/>
            </a:solidFill>
            <a:ln w="9525" cap="flat" cmpd="sng">
              <a:solidFill>
                <a:schemeClr val="tx1"/>
              </a:solidFill>
              <a:prstDash val="solid"/>
              <a:round/>
              <a:headEnd type="none" w="med" len="med"/>
              <a:tailEnd type="none" w="med" len="med"/>
            </a:ln>
          </p:spPr>
          <p:txBody>
            <a:bodyPr wrap="none" anchor="t" anchorCtr="0"/>
            <a:lstStyle/>
            <a:p>
              <a:pPr>
                <a:spcBef>
                  <a:spcPct val="0"/>
                </a:spcBef>
                <a:buFontTx/>
                <a:buNone/>
              </a:pPr>
              <a:r>
                <a:rPr lang="en-US" altLang="zh-CN" b="0" u="sng" dirty="0">
                  <a:latin typeface="Times New Roman" panose="02020603050405020304" pitchFamily="18" charset="0"/>
                  <a:ea typeface="宋体" panose="02010600030101010101" pitchFamily="2" charset="-122"/>
                </a:rPr>
                <a:t>ALGORITHM 1  </a:t>
              </a:r>
              <a:r>
                <a:rPr lang="en-US" altLang="zh-CN" u="sng" dirty="0">
                  <a:latin typeface="Times New Roman" panose="02020603050405020304" pitchFamily="18" charset="0"/>
                  <a:ea typeface="宋体" panose="02010600030101010101" pitchFamily="2" charset="-122"/>
                </a:rPr>
                <a:t>Finding the Maximum Element in </a:t>
              </a:r>
            </a:p>
            <a:p>
              <a:pPr>
                <a:spcBef>
                  <a:spcPct val="0"/>
                </a:spcBef>
                <a:buFontTx/>
                <a:buNone/>
              </a:pPr>
              <a:r>
                <a:rPr lang="en-US" altLang="zh-CN" u="sng" dirty="0">
                  <a:latin typeface="Times New Roman" panose="02020603050405020304" pitchFamily="18" charset="0"/>
                  <a:ea typeface="宋体" panose="02010600030101010101" pitchFamily="2" charset="-122"/>
                </a:rPr>
                <a:t>a Finite Sequence.</a:t>
              </a:r>
            </a:p>
            <a:p>
              <a:pPr>
                <a:spcBef>
                  <a:spcPct val="100000"/>
                </a:spcBef>
                <a:buFontTx/>
                <a:buNone/>
              </a:pPr>
              <a:r>
                <a:rPr lang="en-US" altLang="zh-CN" dirty="0">
                  <a:latin typeface="Times New Roman" panose="02020603050405020304" pitchFamily="18" charset="0"/>
                  <a:ea typeface="宋体" panose="02010600030101010101" pitchFamily="2" charset="-122"/>
                </a:rPr>
                <a:t>Procedure</a:t>
              </a:r>
              <a:r>
                <a:rPr lang="en-US" altLang="zh-CN" b="0" dirty="0">
                  <a:latin typeface="Times New Roman" panose="02020603050405020304" pitchFamily="18" charset="0"/>
                  <a:ea typeface="宋体" panose="02010600030101010101" pitchFamily="2" charset="-122"/>
                </a:rPr>
                <a:t>  </a:t>
              </a:r>
              <a:r>
                <a:rPr lang="en-US" altLang="zh-CN" b="0" i="1" dirty="0">
                  <a:latin typeface="Times New Roman" panose="02020603050405020304" pitchFamily="18" charset="0"/>
                  <a:ea typeface="宋体" panose="02010600030101010101" pitchFamily="2" charset="-122"/>
                </a:rPr>
                <a:t>max</a:t>
              </a:r>
              <a:r>
                <a:rPr lang="en-US" altLang="zh-CN" b="0" dirty="0">
                  <a:latin typeface="Times New Roman" panose="02020603050405020304" pitchFamily="18" charset="0"/>
                  <a:ea typeface="宋体" panose="02010600030101010101" pitchFamily="2" charset="-122"/>
                </a:rPr>
                <a:t>(                       : integers)</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i="1" dirty="0">
                  <a:latin typeface="Times New Roman" panose="02020603050405020304" pitchFamily="18" charset="0"/>
                  <a:ea typeface="宋体" panose="02010600030101010101" pitchFamily="2" charset="-122"/>
                </a:rPr>
                <a:t>max</a:t>
              </a:r>
              <a:r>
                <a:rPr lang="en-US" altLang="zh-CN" b="0" dirty="0">
                  <a:latin typeface="Times New Roman" panose="02020603050405020304" pitchFamily="18" charset="0"/>
                  <a:ea typeface="宋体" panose="02010600030101010101" pitchFamily="2" charset="-122"/>
                </a:rPr>
                <a:t> : = </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For</a:t>
              </a:r>
              <a:r>
                <a:rPr lang="en-US" altLang="zh-CN" b="0" i="1" dirty="0">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i : = 2 to </a:t>
              </a:r>
              <a:r>
                <a:rPr lang="en-US" altLang="zh-CN" b="0" i="1" dirty="0">
                  <a:latin typeface="Times New Roman" panose="02020603050405020304" pitchFamily="18" charset="0"/>
                  <a:ea typeface="宋体" panose="02010600030101010101" pitchFamily="2" charset="-122"/>
                </a:rPr>
                <a:t>n</a:t>
              </a:r>
              <a:endParaRPr lang="en-US" altLang="zh-CN" i="1" dirty="0">
                <a:latin typeface="Times New Roman" panose="02020603050405020304" pitchFamily="18" charset="0"/>
                <a:ea typeface="宋体" panose="02010600030101010101" pitchFamily="2" charset="-122"/>
              </a:endParaRPr>
            </a:p>
            <a:p>
              <a:pPr>
                <a:spcBef>
                  <a:spcPct val="0"/>
                </a:spcBef>
                <a:buFontTx/>
                <a:buNone/>
              </a:pPr>
              <a:r>
                <a:rPr lang="en-US" altLang="zh-CN" b="0" dirty="0">
                  <a:latin typeface="Times New Roman" panose="02020603050405020304" pitchFamily="18" charset="0"/>
                  <a:ea typeface="宋体" panose="02010600030101010101" pitchFamily="2" charset="-122"/>
                </a:rPr>
                <a:t>       If  </a:t>
              </a:r>
              <a:r>
                <a:rPr lang="en-US" altLang="zh-CN" b="0" i="1" dirty="0">
                  <a:latin typeface="Times New Roman" panose="02020603050405020304" pitchFamily="18" charset="0"/>
                  <a:ea typeface="宋体" panose="02010600030101010101" pitchFamily="2" charset="-122"/>
                </a:rPr>
                <a:t>max        </a:t>
              </a:r>
              <a:r>
                <a:rPr lang="en-US" altLang="zh-CN" b="0" baseline="-30000" dirty="0">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then </a:t>
              </a:r>
              <a:r>
                <a:rPr lang="en-US" altLang="zh-CN" b="0" i="1" dirty="0">
                  <a:latin typeface="Times New Roman" panose="02020603050405020304" pitchFamily="18" charset="0"/>
                  <a:ea typeface="宋体" panose="02010600030101010101" pitchFamily="2" charset="-122"/>
                </a:rPr>
                <a:t>max</a:t>
              </a:r>
              <a:endParaRPr lang="en-US" altLang="zh-CN" dirty="0">
                <a:latin typeface="Times New Roman" panose="02020603050405020304" pitchFamily="18" charset="0"/>
                <a:ea typeface="宋体" panose="02010600030101010101" pitchFamily="2" charset="-122"/>
              </a:endParaRPr>
            </a:p>
            <a:p>
              <a:pPr>
                <a:spcBef>
                  <a:spcPct val="0"/>
                </a:spcBef>
                <a:buFontTx/>
                <a:buNone/>
              </a:pP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 max</a:t>
              </a:r>
              <a:r>
                <a:rPr lang="en-US" altLang="zh-CN" dirty="0">
                  <a:latin typeface="Times New Roman" panose="02020603050405020304" pitchFamily="18" charset="0"/>
                  <a:ea typeface="宋体" panose="02010600030101010101" pitchFamily="2" charset="-122"/>
                </a:rPr>
                <a:t> is the largest element}</a:t>
              </a:r>
              <a:r>
                <a:rPr lang="en-US" altLang="zh-CN" b="0" dirty="0">
                  <a:latin typeface="Times New Roman" panose="02020603050405020304" pitchFamily="18" charset="0"/>
                  <a:ea typeface="宋体" panose="02010600030101010101" pitchFamily="2" charset="-122"/>
                </a:rPr>
                <a:t> </a:t>
              </a:r>
            </a:p>
          </p:txBody>
        </p:sp>
        <p:graphicFrame>
          <p:nvGraphicFramePr>
            <p:cNvPr id="15365" name="Object 6"/>
            <p:cNvGraphicFramePr>
              <a:graphicFrameLocks noChangeAspect="1"/>
            </p:cNvGraphicFramePr>
            <p:nvPr/>
          </p:nvGraphicFramePr>
          <p:xfrm>
            <a:off x="2154" y="2342"/>
            <a:ext cx="861" cy="272"/>
          </p:xfrm>
          <a:graphic>
            <a:graphicData uri="http://schemas.openxmlformats.org/presentationml/2006/ole">
              <mc:AlternateContent xmlns:mc="http://schemas.openxmlformats.org/markup-compatibility/2006">
                <mc:Choice xmlns:v="urn:schemas-microsoft-com:vml" Requires="v">
                  <p:oleObj spid="_x0000_s6173" r:id="rId5" imgW="723900" imgH="228600" progId="Equation.3">
                    <p:embed/>
                  </p:oleObj>
                </mc:Choice>
                <mc:Fallback>
                  <p:oleObj r:id="rId5" imgW="723900" imgH="228600" progId="Equation.3">
                    <p:embed/>
                    <p:pic>
                      <p:nvPicPr>
                        <p:cNvPr id="0" name="图片 3075"/>
                        <p:cNvPicPr/>
                        <p:nvPr/>
                      </p:nvPicPr>
                      <p:blipFill>
                        <a:blip r:embed="rId6"/>
                        <a:stretch>
                          <a:fillRect/>
                        </a:stretch>
                      </p:blipFill>
                      <p:spPr>
                        <a:xfrm>
                          <a:off x="2154" y="2342"/>
                          <a:ext cx="861" cy="272"/>
                        </a:xfrm>
                        <a:prstGeom prst="rect">
                          <a:avLst/>
                        </a:prstGeom>
                        <a:noFill/>
                        <a:ln w="38100">
                          <a:noFill/>
                          <a:miter/>
                        </a:ln>
                      </p:spPr>
                    </p:pic>
                  </p:oleObj>
                </mc:Fallback>
              </mc:AlternateContent>
            </a:graphicData>
          </a:graphic>
        </p:graphicFrame>
        <p:graphicFrame>
          <p:nvGraphicFramePr>
            <p:cNvPr id="15366" name="Object 7"/>
            <p:cNvGraphicFramePr>
              <a:graphicFrameLocks noChangeAspect="1"/>
            </p:cNvGraphicFramePr>
            <p:nvPr/>
          </p:nvGraphicFramePr>
          <p:xfrm>
            <a:off x="1338" y="2568"/>
            <a:ext cx="190" cy="273"/>
          </p:xfrm>
          <a:graphic>
            <a:graphicData uri="http://schemas.openxmlformats.org/presentationml/2006/ole">
              <mc:AlternateContent xmlns:mc="http://schemas.openxmlformats.org/markup-compatibility/2006">
                <mc:Choice xmlns:v="urn:schemas-microsoft-com:vml" Requires="v">
                  <p:oleObj spid="_x0000_s6174" r:id="rId7" imgW="152400" imgH="215900" progId="Equation.3">
                    <p:embed/>
                  </p:oleObj>
                </mc:Choice>
                <mc:Fallback>
                  <p:oleObj r:id="rId7" imgW="152400" imgH="215900" progId="Equation.3">
                    <p:embed/>
                    <p:pic>
                      <p:nvPicPr>
                        <p:cNvPr id="0" name="图片 3077"/>
                        <p:cNvPicPr/>
                        <p:nvPr/>
                      </p:nvPicPr>
                      <p:blipFill>
                        <a:blip r:embed="rId8"/>
                        <a:stretch>
                          <a:fillRect/>
                        </a:stretch>
                      </p:blipFill>
                      <p:spPr>
                        <a:xfrm>
                          <a:off x="1338" y="2568"/>
                          <a:ext cx="190" cy="273"/>
                        </a:xfrm>
                        <a:prstGeom prst="rect">
                          <a:avLst/>
                        </a:prstGeom>
                        <a:noFill/>
                        <a:ln w="38100">
                          <a:noFill/>
                          <a:miter/>
                        </a:ln>
                      </p:spPr>
                    </p:pic>
                  </p:oleObj>
                </mc:Fallback>
              </mc:AlternateContent>
            </a:graphicData>
          </a:graphic>
        </p:graphicFrame>
        <p:graphicFrame>
          <p:nvGraphicFramePr>
            <p:cNvPr id="15367" name="Object 8"/>
            <p:cNvGraphicFramePr>
              <a:graphicFrameLocks noChangeAspect="1"/>
            </p:cNvGraphicFramePr>
            <p:nvPr/>
          </p:nvGraphicFramePr>
          <p:xfrm>
            <a:off x="1565" y="3049"/>
            <a:ext cx="317" cy="272"/>
          </p:xfrm>
          <a:graphic>
            <a:graphicData uri="http://schemas.openxmlformats.org/presentationml/2006/ole">
              <mc:AlternateContent xmlns:mc="http://schemas.openxmlformats.org/markup-compatibility/2006">
                <mc:Choice xmlns:v="urn:schemas-microsoft-com:vml" Requires="v">
                  <p:oleObj spid="_x0000_s6175" r:id="rId9" imgW="266700" imgH="228600" progId="Equation.3">
                    <p:embed/>
                  </p:oleObj>
                </mc:Choice>
                <mc:Fallback>
                  <p:oleObj r:id="rId9" imgW="266700" imgH="228600" progId="Equation.3">
                    <p:embed/>
                    <p:pic>
                      <p:nvPicPr>
                        <p:cNvPr id="0" name="图片 3078"/>
                        <p:cNvPicPr/>
                        <p:nvPr/>
                      </p:nvPicPr>
                      <p:blipFill>
                        <a:blip r:embed="rId10"/>
                        <a:stretch>
                          <a:fillRect/>
                        </a:stretch>
                      </p:blipFill>
                      <p:spPr>
                        <a:xfrm>
                          <a:off x="1565" y="3049"/>
                          <a:ext cx="317" cy="272"/>
                        </a:xfrm>
                        <a:prstGeom prst="rect">
                          <a:avLst/>
                        </a:prstGeom>
                        <a:noFill/>
                        <a:ln w="38100">
                          <a:noFill/>
                          <a:miter/>
                        </a:ln>
                      </p:spPr>
                    </p:pic>
                  </p:oleObj>
                </mc:Fallback>
              </mc:AlternateContent>
            </a:graphicData>
          </a:graphic>
        </p:graphicFrame>
        <p:graphicFrame>
          <p:nvGraphicFramePr>
            <p:cNvPr id="15368" name="Object 9"/>
            <p:cNvGraphicFramePr>
              <a:graphicFrameLocks noChangeAspect="1"/>
            </p:cNvGraphicFramePr>
            <p:nvPr/>
          </p:nvGraphicFramePr>
          <p:xfrm>
            <a:off x="2708" y="3049"/>
            <a:ext cx="351" cy="272"/>
          </p:xfrm>
          <a:graphic>
            <a:graphicData uri="http://schemas.openxmlformats.org/presentationml/2006/ole">
              <mc:AlternateContent xmlns:mc="http://schemas.openxmlformats.org/markup-compatibility/2006">
                <mc:Choice xmlns:v="urn:schemas-microsoft-com:vml" Requires="v">
                  <p:oleObj spid="_x0000_s6176" r:id="rId11" imgW="292100" imgH="228600" progId="Equation.3">
                    <p:embed/>
                  </p:oleObj>
                </mc:Choice>
                <mc:Fallback>
                  <p:oleObj r:id="rId11" imgW="292100" imgH="228600" progId="Equation.3">
                    <p:embed/>
                    <p:pic>
                      <p:nvPicPr>
                        <p:cNvPr id="0" name="图片 3076"/>
                        <p:cNvPicPr/>
                        <p:nvPr/>
                      </p:nvPicPr>
                      <p:blipFill>
                        <a:blip r:embed="rId12"/>
                        <a:stretch>
                          <a:fillRect/>
                        </a:stretch>
                      </p:blipFill>
                      <p:spPr>
                        <a:xfrm>
                          <a:off x="2708" y="3049"/>
                          <a:ext cx="351" cy="272"/>
                        </a:xfrm>
                        <a:prstGeom prst="rect">
                          <a:avLst/>
                        </a:prstGeom>
                        <a:noFill/>
                        <a:ln w="38100">
                          <a:noFill/>
                          <a:miter/>
                        </a:ln>
                      </p:spPr>
                    </p:pic>
                  </p:oleObj>
                </mc:Fallback>
              </mc:AlternateContent>
            </a:graphicData>
          </a:graphic>
        </p:graphicFrame>
      </p:grpSp>
      <p:sp>
        <p:nvSpPr>
          <p:cNvPr id="15369" name="Text Box 10"/>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sym typeface="Webdings" panose="05030102010509060703" pitchFamily="18" charset="2"/>
              </a:rPr>
              <a:t>3.1 </a:t>
            </a:r>
            <a:r>
              <a:rPr lang="en-US" altLang="zh-CN" sz="1800" b="0" dirty="0">
                <a:latin typeface="Times New Roman" panose="02020603050405020304" pitchFamily="18" charset="0"/>
                <a:ea typeface="宋体" panose="02010600030101010101" pitchFamily="2" charset="-122"/>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47267">
                                            <p:txEl>
                                              <p:pRg st="0" end="0"/>
                                            </p:txEl>
                                          </p:spTgt>
                                        </p:tgtEl>
                                        <p:attrNameLst>
                                          <p:attrName>style.visibility</p:attrName>
                                        </p:attrNameLst>
                                      </p:cBhvr>
                                      <p:to>
                                        <p:strVal val="visible"/>
                                      </p:to>
                                    </p:set>
                                    <p:animEffect transition="in" filter="strips(downRight)">
                                      <p:cBhvr>
                                        <p:cTn id="7" dur="500"/>
                                        <p:tgtEl>
                                          <p:spTgt spid="15472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547267">
                                            <p:txEl>
                                              <p:pRg st="1" end="1"/>
                                            </p:txEl>
                                          </p:spTgt>
                                        </p:tgtEl>
                                        <p:attrNameLst>
                                          <p:attrName>style.visibility</p:attrName>
                                        </p:attrNameLst>
                                      </p:cBhvr>
                                      <p:to>
                                        <p:strVal val="visible"/>
                                      </p:to>
                                    </p:set>
                                    <p:animEffect transition="in" filter="strips(downRight)">
                                      <p:cBhvr>
                                        <p:cTn id="11" dur="500"/>
                                        <p:tgtEl>
                                          <p:spTgt spid="1547267">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4"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8"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amond(out)">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26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3"/>
          <p:cNvSpPr>
            <a:spLocks noGrp="1"/>
          </p:cNvSpPr>
          <p:nvPr>
            <p:ph type="sldNum" sz="quarter" idx="10"/>
          </p:nvPr>
        </p:nvSpPr>
        <p:spPr>
          <a:xfrm>
            <a:off x="4067175" y="6400800"/>
            <a:ext cx="609600" cy="457200"/>
          </a:xfrm>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70</a:t>
            </a:fld>
            <a:endParaRPr lang="zh-CN" altLang="en-US" sz="1400" b="0" dirty="0">
              <a:latin typeface="Arial" panose="020B0604020202020204" pitchFamily="34" charset="0"/>
              <a:ea typeface="宋体" panose="02010600030101010101" pitchFamily="2" charset="-122"/>
            </a:endParaRPr>
          </a:p>
        </p:txBody>
      </p:sp>
      <p:sp>
        <p:nvSpPr>
          <p:cNvPr id="1622018" name="Rectangle 2"/>
          <p:cNvSpPr>
            <a:spLocks noGrp="1" noChangeArrowheads="1"/>
          </p:cNvSpPr>
          <p:nvPr>
            <p:ph type="title"/>
          </p:nvPr>
        </p:nvSpPr>
        <p:spPr bwMode="auto">
          <a:xfrm>
            <a:off x="179388" y="620713"/>
            <a:ext cx="8229600" cy="652463"/>
          </a:xfrm>
          <a:ln>
            <a:noFill/>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CC00FF"/>
                </a:solidFill>
                <a:effectLst>
                  <a:outerShdw blurRad="38100" dist="38100" dir="2700000" algn="tl">
                    <a:srgbClr val="C0C0C0"/>
                  </a:outerShdw>
                </a:effectLst>
                <a:uLnTx/>
                <a:uFillTx/>
                <a:latin typeface="+mj-lt"/>
                <a:ea typeface="宋体" panose="02010600030101010101" pitchFamily="2" charset="-122"/>
                <a:cs typeface="+mj-cs"/>
              </a:rPr>
              <a:t>* Understanding the complexity of algorithm</a:t>
            </a:r>
          </a:p>
        </p:txBody>
      </p:sp>
      <p:sp>
        <p:nvSpPr>
          <p:cNvPr id="1622019" name="Rectangle 3"/>
          <p:cNvSpPr>
            <a:spLocks noGrp="1"/>
          </p:cNvSpPr>
          <p:nvPr>
            <p:ph idx="1"/>
          </p:nvPr>
        </p:nvSpPr>
        <p:spPr>
          <a:xfrm>
            <a:off x="611188" y="1412875"/>
            <a:ext cx="8137525" cy="4968875"/>
          </a:xfrm>
          <a:noFill/>
          <a:ln>
            <a:noFill/>
          </a:ln>
        </p:spPr>
        <p:txBody>
          <a:bodyPr lIns="0" rIns="0" anchor="t"/>
          <a:lstStyle/>
          <a:p>
            <a:pPr marL="342900" marR="0" indent="-34290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Char char="n"/>
            </a:pPr>
            <a:r>
              <a:rPr kumimoji="0" lang="en-US" altLang="zh-CN" sz="2400" b="1" i="0" u="none" strike="noStrike" kern="0" cap="none" spc="0" normalizeH="0" baseline="0" noProof="1">
                <a:solidFill>
                  <a:srgbClr val="0000CC"/>
                </a:solidFill>
                <a:latin typeface="Times New Roman" panose="02020603050405020304" pitchFamily="18" charset="0"/>
                <a:ea typeface="宋体" panose="02010600030101010101" pitchFamily="2" charset="-122"/>
                <a:cs typeface="+mn-cs"/>
              </a:rPr>
              <a:t>Class P: </a:t>
            </a:r>
            <a:r>
              <a:rPr kumimoji="0" lang="en-US" altLang="zh-CN" sz="2400" b="1" i="0" u="none" strike="noStrike" kern="0" cap="none" spc="0" normalizeH="0" baseline="0" noProof="1">
                <a:solidFill>
                  <a:schemeClr val="tx1"/>
                </a:solidFill>
                <a:latin typeface="Times New Roman" panose="02020603050405020304" pitchFamily="18" charset="0"/>
                <a:ea typeface="宋体" panose="02010600030101010101" pitchFamily="2" charset="-122"/>
                <a:cs typeface="+mn-cs"/>
              </a:rPr>
              <a:t>tractable problems</a:t>
            </a:r>
          </a:p>
          <a:p>
            <a:pPr marL="342900" marR="0" indent="-34290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Char char="n"/>
            </a:pPr>
            <a:r>
              <a:rPr kumimoji="0" lang="en-US" altLang="zh-CN" sz="2400" b="1" i="0" u="none" strike="noStrike" kern="0" cap="none" spc="0" normalizeH="0" baseline="0" noProof="1">
                <a:solidFill>
                  <a:srgbClr val="0000CC"/>
                </a:solidFill>
                <a:latin typeface="Times New Roman" panose="02020603050405020304" pitchFamily="18" charset="0"/>
                <a:ea typeface="宋体" panose="02010600030101010101" pitchFamily="2" charset="-122"/>
                <a:cs typeface="+mn-cs"/>
              </a:rPr>
              <a:t>Class NP (nondeterministic polynomial time): </a:t>
            </a:r>
            <a:r>
              <a:rPr kumimoji="0" lang="en-US" altLang="zh-CN" sz="2400" b="0" i="0" u="none" strike="noStrike" kern="0" cap="none" spc="0" normalizeH="0" baseline="0" noProof="1">
                <a:solidFill>
                  <a:schemeClr val="tx1"/>
                </a:solidFill>
                <a:latin typeface="+mn-lt"/>
                <a:ea typeface="+mn-ea"/>
                <a:cs typeface="+mn-cs"/>
                <a:sym typeface="+mn-ea"/>
              </a:rPr>
              <a:t>Solution can be checked in polynomial time. But no polynomial time algorithm has been found for finding a solution to problems in this class. </a:t>
            </a:r>
            <a:endParaRPr kumimoji="0" lang="en-US" altLang="zh-CN" sz="24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None/>
            </a:pPr>
            <a:endParaRPr kumimoji="0" lang="en-US" altLang="zh-CN" sz="2400" b="1" i="0" u="none" strike="noStrike" kern="0" cap="none" spc="0" normalizeH="0" baseline="0" noProof="1">
              <a:solidFill>
                <a:srgbClr val="0000CC"/>
              </a:solidFill>
              <a:latin typeface="Times New Roman" panose="02020603050405020304" pitchFamily="18" charset="0"/>
              <a:ea typeface="宋体" panose="02010600030101010101" pitchFamily="2" charset="-122"/>
              <a:cs typeface="+mn-cs"/>
            </a:endParaRPr>
          </a:p>
          <a:p>
            <a:pPr marL="342900" marR="0" indent="-34290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Char char="n"/>
            </a:pPr>
            <a:r>
              <a:rPr kumimoji="0" lang="en-US" altLang="zh-CN" sz="2400" b="1" i="0" u="none" strike="noStrike" kern="0" cap="none" spc="0" normalizeH="0" baseline="0" noProof="1">
                <a:solidFill>
                  <a:srgbClr val="0000CC"/>
                </a:solidFill>
                <a:latin typeface="Times New Roman" panose="02020603050405020304" pitchFamily="18" charset="0"/>
                <a:ea typeface="宋体" panose="02010600030101010101" pitchFamily="2" charset="-122"/>
                <a:cs typeface="+mn-cs"/>
              </a:rPr>
              <a:t>NP-complete:  </a:t>
            </a:r>
            <a:r>
              <a:rPr kumimoji="0" lang="en-US" altLang="zh-CN" sz="2400" b="1" i="0" u="none" strike="noStrike" kern="0" cap="none" spc="0" normalizeH="0" baseline="0" noProof="1">
                <a:solidFill>
                  <a:schemeClr val="tx1"/>
                </a:solidFill>
                <a:latin typeface="Times New Roman" panose="02020603050405020304" pitchFamily="18" charset="0"/>
                <a:ea typeface="宋体" panose="02010600030101010101" pitchFamily="2" charset="-122"/>
                <a:cs typeface="+mn-cs"/>
              </a:rPr>
              <a:t>an important class of problems with the property that if any of these problems can be solved by a polynomial worst-case time algorithm, then all can be solved by polynomial worst-case time algorithms.</a:t>
            </a:r>
          </a:p>
          <a:p>
            <a:pPr marL="742950" marR="0" lvl="1" indent="-285750" algn="l" defTabSz="914400" rtl="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n"/>
            </a:pPr>
            <a:r>
              <a:rPr kumimoji="0" lang="en-US" altLang="zh-CN" sz="2400" b="1" i="0" u="none" strike="noStrike" kern="0" cap="none" spc="0" normalizeH="0" baseline="0" noProof="1">
                <a:solidFill>
                  <a:srgbClr val="FF0000"/>
                </a:solidFill>
                <a:latin typeface="Times New Roman" panose="02020603050405020304" pitchFamily="18" charset="0"/>
                <a:ea typeface="宋体" panose="02010600030101010101" pitchFamily="2" charset="-122"/>
                <a:cs typeface="+mn-ea"/>
              </a:rPr>
              <a:t>The satisfiability problem: the problem of determining if the variables of a given Boolean formula can be assigned in such a way as to make the formula evaluate to TRUE</a:t>
            </a:r>
          </a:p>
        </p:txBody>
      </p:sp>
      <p:sp>
        <p:nvSpPr>
          <p:cNvPr id="87044" name="Text Box 5"/>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rPr>
              <a:t>3.3 Complexity  of Algorithms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2019">
                                            <p:txEl>
                                              <p:pRg st="0" end="0"/>
                                            </p:txEl>
                                          </p:spTgt>
                                        </p:tgtEl>
                                        <p:attrNameLst>
                                          <p:attrName>style.visibility</p:attrName>
                                        </p:attrNameLst>
                                      </p:cBhvr>
                                      <p:to>
                                        <p:strVal val="visible"/>
                                      </p:to>
                                    </p:set>
                                    <p:anim calcmode="lin" valueType="num">
                                      <p:cBhvr>
                                        <p:cTn id="7" dur="500" fill="hold"/>
                                        <p:tgtEl>
                                          <p:spTgt spid="1622019">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1622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2019">
                                            <p:txEl>
                                              <p:pRg st="1" end="1"/>
                                            </p:txEl>
                                          </p:spTgt>
                                        </p:tgtEl>
                                        <p:attrNameLst>
                                          <p:attrName>style.visibility</p:attrName>
                                        </p:attrNameLst>
                                      </p:cBhvr>
                                      <p:to>
                                        <p:strVal val="visible"/>
                                      </p:to>
                                    </p:set>
                                    <p:anim calcmode="lin" valueType="num">
                                      <p:cBhvr>
                                        <p:cTn id="13" dur="500" fill="hold"/>
                                        <p:tgtEl>
                                          <p:spTgt spid="1622019">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1622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2019">
                                            <p:txEl>
                                              <p:pRg st="3" end="3"/>
                                            </p:txEl>
                                          </p:spTgt>
                                        </p:tgtEl>
                                        <p:attrNameLst>
                                          <p:attrName>style.visibility</p:attrName>
                                        </p:attrNameLst>
                                      </p:cBhvr>
                                      <p:to>
                                        <p:strVal val="visible"/>
                                      </p:to>
                                    </p:set>
                                    <p:anim calcmode="lin" valueType="num">
                                      <p:cBhvr>
                                        <p:cTn id="19" dur="500" fill="hold"/>
                                        <p:tgtEl>
                                          <p:spTgt spid="1622019">
                                            <p:txEl>
                                              <p:pRg st="3" end="3"/>
                                            </p:txEl>
                                          </p:spTgt>
                                        </p:tgtEl>
                                        <p:attrNameLst>
                                          <p:attrName>ppt_x</p:attrName>
                                        </p:attrNameLst>
                                      </p:cBhvr>
                                      <p:tavLst>
                                        <p:tav tm="0">
                                          <p:val>
                                            <p:strVal val="0-#ppt_w/2"/>
                                          </p:val>
                                        </p:tav>
                                        <p:tav tm="100000">
                                          <p:val>
                                            <p:strVal val="#ppt_x"/>
                                          </p:val>
                                        </p:tav>
                                      </p:tavLst>
                                    </p:anim>
                                    <p:anim calcmode="lin" valueType="num">
                                      <p:cBhvr>
                                        <p:cTn id="20" dur="500" fill="hold"/>
                                        <p:tgtEl>
                                          <p:spTgt spid="1622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2019">
                                            <p:txEl>
                                              <p:pRg st="4" end="4"/>
                                            </p:txEl>
                                          </p:spTgt>
                                        </p:tgtEl>
                                        <p:attrNameLst>
                                          <p:attrName>style.visibility</p:attrName>
                                        </p:attrNameLst>
                                      </p:cBhvr>
                                      <p:to>
                                        <p:strVal val="visible"/>
                                      </p:to>
                                    </p:set>
                                    <p:anim calcmode="lin" valueType="num">
                                      <p:cBhvr>
                                        <p:cTn id="25" dur="500" fill="hold"/>
                                        <p:tgtEl>
                                          <p:spTgt spid="1622019">
                                            <p:txEl>
                                              <p:pRg st="4" end="4"/>
                                            </p:txEl>
                                          </p:spTgt>
                                        </p:tgtEl>
                                        <p:attrNameLst>
                                          <p:attrName>ppt_x</p:attrName>
                                        </p:attrNameLst>
                                      </p:cBhvr>
                                      <p:tavLst>
                                        <p:tav tm="0">
                                          <p:val>
                                            <p:strVal val="0-#ppt_w/2"/>
                                          </p:val>
                                        </p:tav>
                                        <p:tav tm="100000">
                                          <p:val>
                                            <p:strVal val="#ppt_x"/>
                                          </p:val>
                                        </p:tav>
                                      </p:tavLst>
                                    </p:anim>
                                    <p:anim calcmode="lin" valueType="num">
                                      <p:cBhvr>
                                        <p:cTn id="26" dur="500" fill="hold"/>
                                        <p:tgtEl>
                                          <p:spTgt spid="16220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2019" grpId="0" build="p" bldLvl="2"/>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43205" y="548640"/>
            <a:ext cx="8639175" cy="3540125"/>
          </a:xfrm>
          <a:prstGeom prst="rect">
            <a:avLst/>
          </a:prstGeom>
        </p:spPr>
      </p:pic>
      <p:sp>
        <p:nvSpPr>
          <p:cNvPr id="5" name="文本框 4"/>
          <p:cNvSpPr txBox="1"/>
          <p:nvPr/>
        </p:nvSpPr>
        <p:spPr>
          <a:xfrm>
            <a:off x="539115" y="4509135"/>
            <a:ext cx="8191500" cy="1814830"/>
          </a:xfrm>
          <a:prstGeom prst="rect">
            <a:avLst/>
          </a:prstGeom>
          <a:noFill/>
        </p:spPr>
        <p:txBody>
          <a:bodyPr wrap="square" rtlCol="0" anchor="t">
            <a:spAutoFit/>
          </a:bodyPr>
          <a:lstStyle/>
          <a:p>
            <a:pPr>
              <a:buNone/>
            </a:pPr>
            <a:r>
              <a:rPr lang="zh-CN" altLang="en-US" sz="1600">
                <a:latin typeface="微软雅黑" panose="020B0503020204020204" charset="-122"/>
                <a:ea typeface="微软雅黑" panose="020B0503020204020204" charset="-122"/>
                <a:cs typeface="微软雅黑" panose="020B0503020204020204" charset="-122"/>
              </a:rPr>
              <a:t>P就是能在多项式时间内解决的问题，NP就是能在多项式时间验证答案正确与否的问题。</a:t>
            </a:r>
            <a:r>
              <a:rPr lang="en-US" altLang="zh-CN" sz="1600">
                <a:latin typeface="微软雅黑" panose="020B0503020204020204" charset="-122"/>
                <a:ea typeface="微软雅黑" panose="020B0503020204020204" charset="-122"/>
                <a:cs typeface="微软雅黑" panose="020B0503020204020204" charset="-122"/>
              </a:rPr>
              <a:t> </a:t>
            </a:r>
            <a:endParaRPr lang="zh-CN" altLang="en-US" sz="1600">
              <a:latin typeface="微软雅黑" panose="020B0503020204020204" charset="-122"/>
              <a:ea typeface="微软雅黑" panose="020B0503020204020204" charset="-122"/>
              <a:cs typeface="微软雅黑" panose="020B0503020204020204" charset="-122"/>
            </a:endParaRPr>
          </a:p>
          <a:p>
            <a:pPr>
              <a:buNone/>
            </a:pPr>
            <a:r>
              <a:rPr lang="zh-CN" altLang="en-US" sz="1600">
                <a:latin typeface="微软雅黑" panose="020B0503020204020204" charset="-122"/>
                <a:ea typeface="微软雅黑" panose="020B0503020204020204" charset="-122"/>
                <a:cs typeface="微软雅黑" panose="020B0503020204020204" charset="-122"/>
              </a:rPr>
              <a:t>P是否等于NP实质上就是在问，如果对于一个问题我能在多项式时间内验证其答案的正确性，那么我是否能在多项式时间内解决它？</a:t>
            </a:r>
          </a:p>
          <a:p>
            <a:pPr>
              <a:buNone/>
            </a:pPr>
            <a:r>
              <a:rPr lang="zh-CN" altLang="en-US" sz="1600">
                <a:latin typeface="微软雅黑" panose="020B0503020204020204" charset="-122"/>
                <a:ea typeface="微软雅黑" panose="020B0503020204020204" charset="-122"/>
                <a:cs typeface="微软雅黑" panose="020B0503020204020204" charset="-122"/>
              </a:rPr>
              <a:t>NPC问题：NP中的某些问题的复杂性与整个类的复杂性相关联.这些问题中任何一个如果存在多项式时间的算法,那么所有NP问题都是多项式时间可解的.这些问题被称为NP-完全问题(NPC问题)。</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SzTx/>
              <a:buFontTx/>
              <a:buNone/>
            </a:pPr>
            <a:fld id="{9A0DB2DC-4C9A-4742-B13C-FB6460FD3503}" type="slidenum">
              <a:rPr lang="zh-CN" altLang="en-US" sz="1400" b="0" dirty="0">
                <a:latin typeface="Arial" panose="020B0604020202020204" pitchFamily="34" charset="0"/>
                <a:ea typeface="宋体" panose="02010600030101010101" pitchFamily="2" charset="-122"/>
              </a:rPr>
              <a:t>72</a:t>
            </a:fld>
            <a:endParaRPr lang="zh-CN" altLang="en-US" sz="1400" b="0" dirty="0">
              <a:latin typeface="Arial" panose="020B0604020202020204" pitchFamily="34" charset="0"/>
              <a:ea typeface="宋体" panose="02010600030101010101" pitchFamily="2" charset="-122"/>
            </a:endParaRPr>
          </a:p>
        </p:txBody>
      </p:sp>
      <p:sp>
        <p:nvSpPr>
          <p:cNvPr id="89090" name="Text Box 2"/>
          <p:cNvSpPr txBox="1"/>
          <p:nvPr/>
        </p:nvSpPr>
        <p:spPr>
          <a:xfrm>
            <a:off x="928688" y="1857375"/>
            <a:ext cx="7967662" cy="2122805"/>
          </a:xfrm>
          <a:prstGeom prst="rect">
            <a:avLst/>
          </a:prstGeom>
          <a:solidFill>
            <a:srgbClr val="CCFFFF"/>
          </a:solidFill>
          <a:ln w="9525">
            <a:noFill/>
          </a:ln>
          <a:effectLst>
            <a:outerShdw dist="107763" dir="2699999" algn="ctr" rotWithShape="0">
              <a:schemeClr val="bg2"/>
            </a:outerShdw>
          </a:effectLst>
        </p:spPr>
        <p:txBody>
          <a:bodyPr wrap="square" anchor="t" anchorCtr="0">
            <a:spAutoFit/>
          </a:bodyPr>
          <a:lstStyle/>
          <a:p>
            <a:pPr>
              <a:buFontTx/>
              <a:buNone/>
            </a:pPr>
            <a:r>
              <a:rPr lang="en-US" altLang="zh-CN" dirty="0">
                <a:latin typeface="Times New Roman" panose="02020603050405020304" pitchFamily="18" charset="0"/>
                <a:ea typeface="宋体" panose="02010600030101010101" pitchFamily="2" charset="-122"/>
              </a:rPr>
              <a:t>Homework (Due on  March 25)</a:t>
            </a:r>
          </a:p>
          <a:p>
            <a:pPr eaLnBrk="0" hangingPunct="0">
              <a:buNone/>
            </a:pPr>
            <a:r>
              <a:rPr lang="en-US" altLang="zh-CN" dirty="0">
                <a:solidFill>
                  <a:srgbClr val="CC00FF"/>
                </a:solidFill>
                <a:latin typeface="Times New Roman" panose="02020603050405020304" pitchFamily="18" charset="0"/>
                <a:ea typeface="宋体" panose="02010600030101010101" pitchFamily="2" charset="-122"/>
                <a:sym typeface="Symbol" panose="05050102010706020507" pitchFamily="18" charset="2"/>
              </a:rPr>
              <a:t>Sec. 3.3  </a:t>
            </a:r>
            <a:r>
              <a:rPr lang="en-US" altLang="zh-CN" dirty="0">
                <a:latin typeface="Times New Roman" panose="02020603050405020304" pitchFamily="18" charset="0"/>
                <a:ea typeface="宋体" panose="02010600030101010101" pitchFamily="2" charset="-122"/>
                <a:sym typeface="Symbol" panose="05050102010706020507" pitchFamily="18" charset="2"/>
              </a:rPr>
              <a:t>7, 10</a:t>
            </a:r>
          </a:p>
          <a:p>
            <a:pPr eaLnBrk="0" hangingPunct="0">
              <a:buNone/>
            </a:pPr>
            <a:endParaRPr lang="en-US" altLang="zh-CN" dirty="0">
              <a:latin typeface="Times New Roman" panose="02020603050405020304" pitchFamily="18" charset="0"/>
              <a:ea typeface="宋体" panose="02010600030101010101" pitchFamily="2" charset="-122"/>
            </a:endParaRPr>
          </a:p>
          <a:p>
            <a:pPr eaLnBrk="0" hangingPunct="0">
              <a:buNone/>
            </a:pPr>
            <a:r>
              <a:rPr lang="en-US" altLang="zh-CN" dirty="0">
                <a:solidFill>
                  <a:srgbClr val="FF0000"/>
                </a:solidFill>
                <a:latin typeface="Times New Roman" panose="02020603050405020304" pitchFamily="18" charset="0"/>
                <a:ea typeface="宋体" panose="02010600030101010101" pitchFamily="2" charset="-122"/>
              </a:rPr>
              <a:t>7th, 8th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xfrm>
            <a:off x="425450" y="525463"/>
            <a:ext cx="8229600" cy="760412"/>
          </a:xfrm>
          <a:noFill/>
          <a:ln>
            <a:noFill/>
          </a:ln>
        </p:spPr>
        <p:txBody>
          <a:bodyPr anchor="t" anchorCtr="0"/>
          <a:lstStyle/>
          <a:p>
            <a:r>
              <a:rPr lang="zh-CN" altLang="en-US">
                <a:latin typeface="微软雅黑" panose="020B0503020204020204" charset="-122"/>
                <a:ea typeface="微软雅黑" panose="020B0503020204020204" charset="-122"/>
              </a:rPr>
              <a:t>复杂度分析补充</a:t>
            </a:r>
          </a:p>
        </p:txBody>
      </p:sp>
      <p:sp>
        <p:nvSpPr>
          <p:cNvPr id="104450" name="文本框 4"/>
          <p:cNvSpPr txBox="1"/>
          <p:nvPr/>
        </p:nvSpPr>
        <p:spPr>
          <a:xfrm>
            <a:off x="708025" y="1674813"/>
            <a:ext cx="1782763" cy="460375"/>
          </a:xfrm>
          <a:prstGeom prst="rect">
            <a:avLst/>
          </a:prstGeom>
          <a:noFill/>
          <a:ln w="9525">
            <a:noFill/>
          </a:ln>
        </p:spPr>
        <p:txBody>
          <a:bodyPr wrap="square" anchor="t" anchorCtr="0">
            <a:spAutoFit/>
          </a:bodyPr>
          <a:lstStyle/>
          <a:p>
            <a:pPr algn="r" eaLnBrk="0" hangingPunct="0">
              <a:buNone/>
            </a:pPr>
            <a:r>
              <a:rPr lang="zh-CN" altLang="en-US">
                <a:latin typeface="微软雅黑" panose="020B0503020204020204" charset="-122"/>
                <a:ea typeface="微软雅黑" panose="020B0503020204020204" charset="-122"/>
              </a:rPr>
              <a:t>对数复杂度</a:t>
            </a:r>
          </a:p>
        </p:txBody>
      </p:sp>
      <p:graphicFrame>
        <p:nvGraphicFramePr>
          <p:cNvPr id="104451" name="对象 6">
            <a:hlinkClick r:id="" action="ppaction://ole?verb=0"/>
          </p:cNvPr>
          <p:cNvGraphicFramePr>
            <a:graphicFrameLocks noChangeAspect="1"/>
          </p:cNvGraphicFramePr>
          <p:nvPr/>
        </p:nvGraphicFramePr>
        <p:xfrm>
          <a:off x="2667000" y="1522413"/>
          <a:ext cx="1577975" cy="838200"/>
        </p:xfrm>
        <a:graphic>
          <a:graphicData uri="http://schemas.openxmlformats.org/presentationml/2006/ole">
            <mc:AlternateContent xmlns:mc="http://schemas.openxmlformats.org/markup-compatibility/2006">
              <mc:Choice xmlns:v="urn:schemas-microsoft-com:vml" Requires="v">
                <p:oleObj spid="_x0000_s16390" r:id="rId4" imgW="405765" imgH="215900" progId="Equation.KSEE3">
                  <p:embed/>
                </p:oleObj>
              </mc:Choice>
              <mc:Fallback>
                <p:oleObj r:id="rId4" imgW="405765" imgH="215900" progId="Equation.KSEE3">
                  <p:embed/>
                  <p:pic>
                    <p:nvPicPr>
                      <p:cNvPr id="104451" name="对象 6">
                        <a:hlinkClick r:id="" action="ppaction://ole?verb=0"/>
                      </p:cNvPr>
                      <p:cNvPicPr/>
                      <p:nvPr/>
                    </p:nvPicPr>
                    <p:blipFill>
                      <a:blip r:embed="rId5"/>
                      <a:stretch>
                        <a:fillRect/>
                      </a:stretch>
                    </p:blipFill>
                    <p:spPr>
                      <a:xfrm>
                        <a:off x="2667000" y="1522413"/>
                        <a:ext cx="1577975" cy="838200"/>
                      </a:xfrm>
                      <a:prstGeom prst="rect">
                        <a:avLst/>
                      </a:prstGeom>
                      <a:noFill/>
                      <a:ln w="38100">
                        <a:noFill/>
                        <a:miter/>
                      </a:ln>
                    </p:spPr>
                  </p:pic>
                </p:oleObj>
              </mc:Fallback>
            </mc:AlternateContent>
          </a:graphicData>
        </a:graphic>
      </p:graphicFrame>
      <p:pic>
        <p:nvPicPr>
          <p:cNvPr id="104452" name="图片 13"/>
          <p:cNvPicPr>
            <a:picLocks noChangeAspect="1"/>
          </p:cNvPicPr>
          <p:nvPr/>
        </p:nvPicPr>
        <p:blipFill>
          <a:blip r:embed="rId6"/>
          <a:srcRect r="8273" b="38560"/>
          <a:stretch>
            <a:fillRect/>
          </a:stretch>
        </p:blipFill>
        <p:spPr>
          <a:xfrm>
            <a:off x="776288" y="2657475"/>
            <a:ext cx="7694612" cy="3062288"/>
          </a:xfrm>
          <a:prstGeom prst="rect">
            <a:avLst/>
          </a:prstGeom>
          <a:noFill/>
          <a:ln w="9525">
            <a:noFill/>
          </a:ln>
        </p:spPr>
      </p:pic>
      <p:sp>
        <p:nvSpPr>
          <p:cNvPr id="104453" name="文本框 3"/>
          <p:cNvSpPr txBox="1"/>
          <p:nvPr/>
        </p:nvSpPr>
        <p:spPr>
          <a:xfrm>
            <a:off x="555625" y="5886450"/>
            <a:ext cx="8515350" cy="460375"/>
          </a:xfrm>
          <a:prstGeom prst="rect">
            <a:avLst/>
          </a:prstGeom>
          <a:noFill/>
          <a:ln w="9525">
            <a:noFill/>
          </a:ln>
        </p:spPr>
        <p:txBody>
          <a:bodyPr wrap="square" anchor="t" anchorCtr="0">
            <a:spAutoFit/>
          </a:bodyPr>
          <a:lstStyle/>
          <a:p>
            <a:pPr algn="r" eaLnBrk="0" hangingPunct="0">
              <a:buNone/>
            </a:pPr>
            <a:r>
              <a:rPr lang="zh-CN" altLang="en-US">
                <a:latin typeface="微软雅黑" panose="020B0503020204020204" charset="-122"/>
                <a:ea typeface="微软雅黑" panose="020B0503020204020204" charset="-122"/>
              </a:rPr>
              <a:t>两次迭代最多是原始数据的一半，迭代次数至多是</a:t>
            </a:r>
            <a:r>
              <a:rPr lang="en-US" altLang="zh-CN">
                <a:latin typeface="微软雅黑" panose="020B0503020204020204" charset="-122"/>
                <a:ea typeface="微软雅黑" panose="020B0503020204020204" charset="-122"/>
              </a:rPr>
              <a:t>2logN</a:t>
            </a:r>
            <a:r>
              <a:rPr lang="zh-CN" altLang="en-US">
                <a:latin typeface="微软雅黑" panose="020B0503020204020204" charset="-122"/>
                <a:ea typeface="微软雅黑" panose="020B0503020204020204" charset="-122"/>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p:cNvSpPr>
          <p:nvPr>
            <p:ph type="title"/>
          </p:nvPr>
        </p:nvSpPr>
        <p:spPr>
          <a:xfrm>
            <a:off x="425450" y="525463"/>
            <a:ext cx="8229600" cy="760412"/>
          </a:xfrm>
          <a:noFill/>
          <a:ln>
            <a:noFill/>
          </a:ln>
        </p:spPr>
        <p:txBody>
          <a:bodyPr anchor="t" anchorCtr="0"/>
          <a:lstStyle/>
          <a:p>
            <a:r>
              <a:rPr lang="zh-CN" altLang="en-US">
                <a:latin typeface="微软雅黑" panose="020B0503020204020204" charset="-122"/>
                <a:ea typeface="微软雅黑" panose="020B0503020204020204" charset="-122"/>
              </a:rPr>
              <a:t>复杂度分析补充</a:t>
            </a:r>
          </a:p>
        </p:txBody>
      </p:sp>
      <p:sp>
        <p:nvSpPr>
          <p:cNvPr id="106498" name="文本框 4"/>
          <p:cNvSpPr txBox="1"/>
          <p:nvPr/>
        </p:nvSpPr>
        <p:spPr>
          <a:xfrm>
            <a:off x="647700" y="1619250"/>
            <a:ext cx="1628775" cy="460375"/>
          </a:xfrm>
          <a:prstGeom prst="rect">
            <a:avLst/>
          </a:prstGeom>
          <a:noFill/>
          <a:ln w="9525">
            <a:noFill/>
          </a:ln>
        </p:spPr>
        <p:txBody>
          <a:bodyPr wrap="square" anchor="t" anchorCtr="0">
            <a:spAutoFit/>
          </a:bodyPr>
          <a:lstStyle/>
          <a:p>
            <a:pPr algn="r" eaLnBrk="0" hangingPunct="0">
              <a:buNone/>
            </a:pPr>
            <a:r>
              <a:rPr lang="zh-CN" altLang="en-US">
                <a:latin typeface="微软雅黑" panose="020B0503020204020204" charset="-122"/>
                <a:ea typeface="微软雅黑" panose="020B0503020204020204" charset="-122"/>
              </a:rPr>
              <a:t>通常都是</a:t>
            </a:r>
          </a:p>
        </p:txBody>
      </p:sp>
      <p:graphicFrame>
        <p:nvGraphicFramePr>
          <p:cNvPr id="106499" name="对象 6">
            <a:hlinkClick r:id="" action="ppaction://ole?verb=0"/>
          </p:cNvPr>
          <p:cNvGraphicFramePr>
            <a:graphicFrameLocks noChangeAspect="1"/>
          </p:cNvGraphicFramePr>
          <p:nvPr/>
        </p:nvGraphicFramePr>
        <p:xfrm>
          <a:off x="3014663" y="1430338"/>
          <a:ext cx="1576387" cy="838200"/>
        </p:xfrm>
        <a:graphic>
          <a:graphicData uri="http://schemas.openxmlformats.org/presentationml/2006/ole">
            <mc:AlternateContent xmlns:mc="http://schemas.openxmlformats.org/markup-compatibility/2006">
              <mc:Choice xmlns:v="urn:schemas-microsoft-com:vml" Requires="v">
                <p:oleObj spid="_x0000_s17422" r:id="rId3" imgW="405765" imgH="215900" progId="Equation.KSEE3">
                  <p:embed/>
                </p:oleObj>
              </mc:Choice>
              <mc:Fallback>
                <p:oleObj r:id="rId3" imgW="405765" imgH="215900" progId="Equation.KSEE3">
                  <p:embed/>
                  <p:pic>
                    <p:nvPicPr>
                      <p:cNvPr id="106499" name="对象 6">
                        <a:hlinkClick r:id="" action="ppaction://ole?verb=0"/>
                      </p:cNvPr>
                      <p:cNvPicPr/>
                      <p:nvPr/>
                    </p:nvPicPr>
                    <p:blipFill>
                      <a:blip r:embed="rId4"/>
                      <a:stretch>
                        <a:fillRect/>
                      </a:stretch>
                    </p:blipFill>
                    <p:spPr>
                      <a:xfrm>
                        <a:off x="3014663" y="1430338"/>
                        <a:ext cx="1576387" cy="838200"/>
                      </a:xfrm>
                      <a:prstGeom prst="rect">
                        <a:avLst/>
                      </a:prstGeom>
                      <a:noFill/>
                      <a:ln w="38100">
                        <a:noFill/>
                        <a:miter/>
                      </a:ln>
                    </p:spPr>
                  </p:pic>
                </p:oleObj>
              </mc:Fallback>
            </mc:AlternateContent>
          </a:graphicData>
        </a:graphic>
      </p:graphicFrame>
      <p:graphicFrame>
        <p:nvGraphicFramePr>
          <p:cNvPr id="106500" name="对象 7">
            <a:hlinkClick r:id="" action="ppaction://ole?verb=0"/>
          </p:cNvPr>
          <p:cNvGraphicFramePr>
            <a:graphicFrameLocks noChangeAspect="1"/>
          </p:cNvGraphicFramePr>
          <p:nvPr/>
        </p:nvGraphicFramePr>
        <p:xfrm>
          <a:off x="3014663" y="2722563"/>
          <a:ext cx="1450975" cy="817562"/>
        </p:xfrm>
        <a:graphic>
          <a:graphicData uri="http://schemas.openxmlformats.org/presentationml/2006/ole">
            <mc:AlternateContent xmlns:mc="http://schemas.openxmlformats.org/markup-compatibility/2006">
              <mc:Choice xmlns:v="urn:schemas-microsoft-com:vml" Requires="v">
                <p:oleObj spid="_x0000_s17423" r:id="rId5" imgW="405765" imgH="228600" progId="Equation.KSEE3">
                  <p:embed/>
                </p:oleObj>
              </mc:Choice>
              <mc:Fallback>
                <p:oleObj r:id="rId5" imgW="405765" imgH="228600" progId="Equation.KSEE3">
                  <p:embed/>
                  <p:pic>
                    <p:nvPicPr>
                      <p:cNvPr id="106500" name="对象 7">
                        <a:hlinkClick r:id="" action="ppaction://ole?verb=0"/>
                      </p:cNvPr>
                      <p:cNvPicPr/>
                      <p:nvPr/>
                    </p:nvPicPr>
                    <p:blipFill>
                      <a:blip r:embed="rId6"/>
                      <a:stretch>
                        <a:fillRect/>
                      </a:stretch>
                    </p:blipFill>
                    <p:spPr>
                      <a:xfrm>
                        <a:off x="3014663" y="2722563"/>
                        <a:ext cx="1450975" cy="817562"/>
                      </a:xfrm>
                      <a:prstGeom prst="rect">
                        <a:avLst/>
                      </a:prstGeom>
                      <a:noFill/>
                      <a:ln w="38100">
                        <a:noFill/>
                        <a:miter/>
                      </a:ln>
                    </p:spPr>
                  </p:pic>
                </p:oleObj>
              </mc:Fallback>
            </mc:AlternateContent>
          </a:graphicData>
        </a:graphic>
      </p:graphicFrame>
      <p:sp>
        <p:nvSpPr>
          <p:cNvPr id="106501" name="文本框 8"/>
          <p:cNvSpPr txBox="1"/>
          <p:nvPr/>
        </p:nvSpPr>
        <p:spPr>
          <a:xfrm>
            <a:off x="922338" y="2787650"/>
            <a:ext cx="1160462" cy="460375"/>
          </a:xfrm>
          <a:prstGeom prst="rect">
            <a:avLst/>
          </a:prstGeom>
          <a:noFill/>
          <a:ln w="9525">
            <a:noFill/>
          </a:ln>
        </p:spPr>
        <p:txBody>
          <a:bodyPr wrap="square" anchor="t" anchorCtr="0">
            <a:spAutoFit/>
          </a:bodyPr>
          <a:lstStyle/>
          <a:p>
            <a:pPr algn="r" eaLnBrk="0" hangingPunct="0">
              <a:buNone/>
            </a:pPr>
            <a:r>
              <a:rPr lang="zh-CN" altLang="en-US">
                <a:latin typeface="微软雅黑" panose="020B0503020204020204" charset="-122"/>
                <a:ea typeface="微软雅黑" panose="020B0503020204020204" charset="-122"/>
              </a:rPr>
              <a:t>有没有</a:t>
            </a:r>
          </a:p>
        </p:txBody>
      </p:sp>
      <p:graphicFrame>
        <p:nvGraphicFramePr>
          <p:cNvPr id="11" name="对象 10">
            <a:hlinkClick r:id="" action="ppaction://ole?verb=0"/>
          </p:cNvPr>
          <p:cNvGraphicFramePr>
            <a:graphicFrameLocks noChangeAspect="1"/>
          </p:cNvGraphicFramePr>
          <p:nvPr/>
        </p:nvGraphicFramePr>
        <p:xfrm>
          <a:off x="2197100" y="4135438"/>
          <a:ext cx="3316288" cy="1546225"/>
        </p:xfrm>
        <a:graphic>
          <a:graphicData uri="http://schemas.openxmlformats.org/presentationml/2006/ole">
            <mc:AlternateContent xmlns:mc="http://schemas.openxmlformats.org/markup-compatibility/2006">
              <mc:Choice xmlns:v="urn:schemas-microsoft-com:vml" Requires="v">
                <p:oleObj spid="_x0000_s17424" r:id="rId7" imgW="927100" imgH="431800" progId="Equation.KSEE3">
                  <p:embed/>
                </p:oleObj>
              </mc:Choice>
              <mc:Fallback>
                <p:oleObj r:id="rId7" imgW="927100" imgH="431800" progId="Equation.KSEE3">
                  <p:embed/>
                  <p:pic>
                    <p:nvPicPr>
                      <p:cNvPr id="11" name="对象 10">
                        <a:hlinkClick r:id="" action="ppaction://ole?verb=0"/>
                      </p:cNvPr>
                      <p:cNvPicPr/>
                      <p:nvPr/>
                    </p:nvPicPr>
                    <p:blipFill>
                      <a:blip r:embed="rId8"/>
                      <a:stretch>
                        <a:fillRect/>
                      </a:stretch>
                    </p:blipFill>
                    <p:spPr>
                      <a:xfrm>
                        <a:off x="2197100" y="4135438"/>
                        <a:ext cx="3316288" cy="15462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a:xfrm>
            <a:off x="425450" y="525463"/>
            <a:ext cx="8229600" cy="760412"/>
          </a:xfrm>
          <a:noFill/>
          <a:ln>
            <a:noFill/>
          </a:ln>
        </p:spPr>
        <p:txBody>
          <a:bodyPr anchor="t" anchorCtr="0"/>
          <a:lstStyle/>
          <a:p>
            <a:r>
              <a:rPr lang="zh-CN" altLang="en-US">
                <a:latin typeface="微软雅黑" panose="020B0503020204020204" charset="-122"/>
                <a:ea typeface="微软雅黑" panose="020B0503020204020204" charset="-122"/>
              </a:rPr>
              <a:t>复杂度分析补充</a:t>
            </a:r>
          </a:p>
        </p:txBody>
      </p:sp>
      <p:pic>
        <p:nvPicPr>
          <p:cNvPr id="102402" name="图片 12"/>
          <p:cNvPicPr>
            <a:picLocks noChangeAspect="1"/>
          </p:cNvPicPr>
          <p:nvPr/>
        </p:nvPicPr>
        <p:blipFill>
          <a:blip r:embed="rId4"/>
          <a:stretch>
            <a:fillRect/>
          </a:stretch>
        </p:blipFill>
        <p:spPr>
          <a:xfrm>
            <a:off x="1552575" y="2882900"/>
            <a:ext cx="5770563" cy="3273425"/>
          </a:xfrm>
          <a:prstGeom prst="rect">
            <a:avLst/>
          </a:prstGeom>
          <a:noFill/>
          <a:ln w="9525">
            <a:noFill/>
          </a:ln>
        </p:spPr>
      </p:pic>
      <p:sp>
        <p:nvSpPr>
          <p:cNvPr id="102403" name="文本框 14"/>
          <p:cNvSpPr txBox="1"/>
          <p:nvPr/>
        </p:nvSpPr>
        <p:spPr>
          <a:xfrm>
            <a:off x="708025" y="1674813"/>
            <a:ext cx="1782763" cy="460375"/>
          </a:xfrm>
          <a:prstGeom prst="rect">
            <a:avLst/>
          </a:prstGeom>
          <a:noFill/>
          <a:ln w="9525">
            <a:noFill/>
          </a:ln>
        </p:spPr>
        <p:txBody>
          <a:bodyPr wrap="square" anchor="t" anchorCtr="0">
            <a:spAutoFit/>
          </a:bodyPr>
          <a:lstStyle/>
          <a:p>
            <a:pPr algn="r" eaLnBrk="0" hangingPunct="0">
              <a:buNone/>
            </a:pPr>
            <a:r>
              <a:rPr lang="zh-CN" altLang="en-US">
                <a:latin typeface="微软雅黑" panose="020B0503020204020204" charset="-122"/>
                <a:ea typeface="微软雅黑" panose="020B0503020204020204" charset="-122"/>
              </a:rPr>
              <a:t>对数复杂度</a:t>
            </a:r>
          </a:p>
        </p:txBody>
      </p:sp>
      <p:graphicFrame>
        <p:nvGraphicFramePr>
          <p:cNvPr id="102404" name="对象 15">
            <a:hlinkClick r:id="" action="ppaction://ole?verb=0"/>
          </p:cNvPr>
          <p:cNvGraphicFramePr>
            <a:graphicFrameLocks noChangeAspect="1"/>
          </p:cNvGraphicFramePr>
          <p:nvPr/>
        </p:nvGraphicFramePr>
        <p:xfrm>
          <a:off x="2667000" y="1522413"/>
          <a:ext cx="1577975" cy="838200"/>
        </p:xfrm>
        <a:graphic>
          <a:graphicData uri="http://schemas.openxmlformats.org/presentationml/2006/ole">
            <mc:AlternateContent xmlns:mc="http://schemas.openxmlformats.org/markup-compatibility/2006">
              <mc:Choice xmlns:v="urn:schemas-microsoft-com:vml" Requires="v">
                <p:oleObj spid="_x0000_s18438" r:id="rId5" imgW="405765" imgH="215900" progId="Equation.KSEE3">
                  <p:embed/>
                </p:oleObj>
              </mc:Choice>
              <mc:Fallback>
                <p:oleObj r:id="rId5" imgW="405765" imgH="215900" progId="Equation.KSEE3">
                  <p:embed/>
                  <p:pic>
                    <p:nvPicPr>
                      <p:cNvPr id="102404" name="对象 15">
                        <a:hlinkClick r:id="" action="ppaction://ole?verb=0"/>
                      </p:cNvPr>
                      <p:cNvPicPr/>
                      <p:nvPr/>
                    </p:nvPicPr>
                    <p:blipFill>
                      <a:blip r:embed="rId6"/>
                      <a:stretch>
                        <a:fillRect/>
                      </a:stretch>
                    </p:blipFill>
                    <p:spPr>
                      <a:xfrm>
                        <a:off x="2667000" y="1522413"/>
                        <a:ext cx="1577975" cy="838200"/>
                      </a:xfrm>
                      <a:prstGeom prst="rect">
                        <a:avLst/>
                      </a:prstGeom>
                      <a:noFill/>
                      <a:ln w="38100">
                        <a:noFill/>
                        <a:miter/>
                      </a:ln>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文本框 3"/>
          <p:cNvSpPr txBox="1"/>
          <p:nvPr/>
        </p:nvSpPr>
        <p:spPr>
          <a:xfrm>
            <a:off x="1146175" y="1444625"/>
            <a:ext cx="7097713" cy="2676525"/>
          </a:xfrm>
          <a:prstGeom prst="rect">
            <a:avLst/>
          </a:prstGeom>
          <a:noFill/>
          <a:ln w="9525">
            <a:noFill/>
          </a:ln>
        </p:spPr>
        <p:txBody>
          <a:bodyPr wrap="square" anchor="t" anchorCtr="0">
            <a:spAutoFit/>
          </a:bodyPr>
          <a:lstStyle/>
          <a:p>
            <a:pPr>
              <a:buNone/>
            </a:pPr>
            <a:r>
              <a:rPr lang="zh-CN" altLang="en-US">
                <a:latin typeface="微软雅黑" panose="020B0503020204020204" charset="-122"/>
                <a:ea typeface="微软雅黑" panose="020B0503020204020204" charset="-122"/>
                <a:cs typeface="微软雅黑" panose="020B0503020204020204" charset="-122"/>
              </a:rPr>
              <a:t>线性方程组求解：</a:t>
            </a:r>
          </a:p>
          <a:p>
            <a:pPr>
              <a:buNone/>
            </a:pPr>
            <a:r>
              <a:rPr lang="en-US" altLang="zh-CN">
                <a:latin typeface="微软雅黑" panose="020B0503020204020204" charset="-122"/>
                <a:ea typeface="微软雅黑" panose="020B0503020204020204" charset="-122"/>
                <a:cs typeface="微软雅黑" panose="020B0503020204020204" charset="-122"/>
              </a:rPr>
              <a:t>Ax=b</a:t>
            </a:r>
            <a:endParaRPr lang="zh-CN" altLang="en-US">
              <a:latin typeface="微软雅黑" panose="020B0503020204020204" charset="-122"/>
              <a:ea typeface="微软雅黑" panose="020B0503020204020204" charset="-122"/>
              <a:cs typeface="微软雅黑" panose="020B0503020204020204" charset="-122"/>
            </a:endParaRPr>
          </a:p>
          <a:p>
            <a:pPr>
              <a:buNone/>
            </a:pPr>
            <a:endParaRPr lang="zh-CN" altLang="en-US">
              <a:latin typeface="微软雅黑" panose="020B0503020204020204" charset="-122"/>
              <a:ea typeface="微软雅黑" panose="020B0503020204020204" charset="-122"/>
              <a:cs typeface="微软雅黑" panose="020B0503020204020204" charset="-122"/>
            </a:endParaRPr>
          </a:p>
          <a:p>
            <a:pPr>
              <a:buNone/>
            </a:pP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Cramer’s rule </a:t>
            </a:r>
          </a:p>
          <a:p>
            <a:pPr>
              <a:buNone/>
            </a:pP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Gauss elimination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401638" y="606425"/>
            <a:ext cx="8229600" cy="1143000"/>
          </a:xfrm>
          <a:noFill/>
          <a:ln>
            <a:noFill/>
          </a:ln>
        </p:spPr>
        <p:txBody>
          <a:bodyPr anchor="t" anchorCtr="0"/>
          <a:lstStyle/>
          <a:p>
            <a:r>
              <a:rPr lang="en-US" altLang="zh-CN" dirty="0"/>
              <a:t>Boolean Product Algorithm</a:t>
            </a:r>
          </a:p>
        </p:txBody>
      </p:sp>
      <p:sp>
        <p:nvSpPr>
          <p:cNvPr id="91138" name="Content Placeholder 2"/>
          <p:cNvSpPr>
            <a:spLocks noGrp="1"/>
          </p:cNvSpPr>
          <p:nvPr>
            <p:ph idx="1"/>
          </p:nvPr>
        </p:nvSpPr>
        <p:spPr>
          <a:xfrm>
            <a:off x="457200" y="1600200"/>
            <a:ext cx="8229600" cy="4525963"/>
          </a:xfrm>
          <a:noFill/>
          <a:ln>
            <a:noFill/>
          </a:ln>
        </p:spPr>
        <p:txBody>
          <a:bodyPr anchor="t" anchorCtr="0"/>
          <a:lstStyle/>
          <a:p>
            <a:r>
              <a:rPr lang="en-US" altLang="zh-CN" sz="2400" dirty="0"/>
              <a:t>The definition of Boolean product  of zero-one matrices can also be converted to an algorithm.</a:t>
            </a:r>
          </a:p>
        </p:txBody>
      </p:sp>
      <p:sp>
        <p:nvSpPr>
          <p:cNvPr id="91139" name="Content Placeholder 2"/>
          <p:cNvSpPr txBox="1"/>
          <p:nvPr/>
        </p:nvSpPr>
        <p:spPr>
          <a:xfrm>
            <a:off x="1295400" y="2914650"/>
            <a:ext cx="6553200" cy="2362200"/>
          </a:xfrm>
          <a:prstGeom prst="rect">
            <a:avLst/>
          </a:prstGeom>
          <a:noFill/>
          <a:ln w="9525" cap="flat" cmpd="sng">
            <a:solidFill>
              <a:schemeClr val="accent1"/>
            </a:solidFill>
            <a:prstDash val="solid"/>
            <a:round/>
            <a:headEnd type="none" w="med" len="med"/>
            <a:tailEnd type="none" w="med" len="med"/>
          </a:ln>
        </p:spPr>
        <p:txBody>
          <a:bodyPr anchor="t" anchorCtr="0"/>
          <a:lstStyle/>
          <a:p>
            <a:pPr marL="274955" indent="-274955">
              <a:lnSpc>
                <a:spcPct val="80000"/>
              </a:lnSpc>
              <a:spcBef>
                <a:spcPct val="16000"/>
              </a:spcBef>
              <a:buClr>
                <a:srgbClr val="E2F4FF"/>
              </a:buClr>
              <a:buSzPct val="95000"/>
              <a:buFont typeface="Wingdings 2" panose="05020102010507070707"/>
              <a:buNone/>
            </a:pPr>
            <a:r>
              <a:rPr lang="en-US" altLang="zh-CN" sz="2000" dirty="0">
                <a:latin typeface="楷体_GB2312" pitchFamily="49" charset="-122"/>
              </a:rPr>
              <a:t>procedure</a:t>
            </a:r>
            <a:r>
              <a:rPr lang="en-US" altLang="zh-CN" sz="2000" dirty="0">
                <a:latin typeface="Arial" panose="020B0604020202020204" pitchFamily="34" charset="0"/>
              </a:rPr>
              <a:t> </a:t>
            </a:r>
            <a:r>
              <a:rPr lang="en-US" altLang="zh-CN" sz="2000" i="1" dirty="0">
                <a:latin typeface="楷体_GB2312" pitchFamily="49" charset="-122"/>
              </a:rPr>
              <a:t>Boolean product</a:t>
            </a:r>
            <a:r>
              <a:rPr lang="en-US" altLang="zh-CN" sz="2000" b="0" dirty="0">
                <a:latin typeface="Arial" panose="020B0604020202020204" pitchFamily="34" charset="0"/>
              </a:rPr>
              <a:t>(</a:t>
            </a:r>
            <a:r>
              <a:rPr lang="en-US" altLang="zh-CN" sz="2000" dirty="0">
                <a:latin typeface="楷体_GB2312" pitchFamily="49" charset="-122"/>
              </a:rPr>
              <a:t>A</a:t>
            </a:r>
            <a:r>
              <a:rPr lang="en-US" altLang="zh-CN" sz="2000" i="1" dirty="0">
                <a:latin typeface="楷体_GB2312" pitchFamily="49" charset="-122"/>
              </a:rPr>
              <a:t>,</a:t>
            </a:r>
            <a:r>
              <a:rPr lang="en-US" altLang="zh-CN" sz="2000" dirty="0">
                <a:latin typeface="楷体_GB2312" pitchFamily="49" charset="-122"/>
              </a:rPr>
              <a:t>B</a:t>
            </a:r>
            <a:r>
              <a:rPr lang="en-US" altLang="zh-CN" sz="2000" i="1" dirty="0">
                <a:latin typeface="楷体_GB2312" pitchFamily="49" charset="-122"/>
              </a:rPr>
              <a:t>: </a:t>
            </a:r>
            <a:r>
              <a:rPr lang="en-US" altLang="zh-CN" sz="2000" dirty="0">
                <a:latin typeface="楷体_GB2312" pitchFamily="49" charset="-122"/>
              </a:rPr>
              <a:t>zero-one</a:t>
            </a:r>
            <a:r>
              <a:rPr lang="en-US" altLang="zh-CN" sz="2000" i="1" dirty="0">
                <a:latin typeface="楷体_GB2312" pitchFamily="49" charset="-122"/>
              </a:rPr>
              <a:t> </a:t>
            </a:r>
            <a:r>
              <a:rPr lang="en-US" altLang="zh-CN" sz="2000" dirty="0">
                <a:latin typeface="楷体_GB2312" pitchFamily="49" charset="-122"/>
              </a:rPr>
              <a:t>matrices)</a:t>
            </a:r>
            <a:r>
              <a:rPr lang="en-US" altLang="zh-CN" sz="2000" b="0" dirty="0">
                <a:latin typeface="Arial" panose="020B0604020202020204" pitchFamily="34" charset="0"/>
              </a:rPr>
              <a:t>                         </a:t>
            </a:r>
          </a:p>
          <a:p>
            <a:pPr marL="274955" indent="-274955">
              <a:lnSpc>
                <a:spcPct val="80000"/>
              </a:lnSpc>
              <a:spcBef>
                <a:spcPct val="16000"/>
              </a:spcBef>
              <a:buClr>
                <a:srgbClr val="E2F4FF"/>
              </a:buClr>
              <a:buSzPct val="95000"/>
              <a:buFont typeface="Wingdings 2" panose="05020102010507070707"/>
              <a:buNone/>
            </a:pPr>
            <a:r>
              <a:rPr lang="en-US" altLang="zh-CN" sz="2000" b="0" dirty="0">
                <a:latin typeface="Arial" panose="020B0604020202020204" pitchFamily="34" charset="0"/>
              </a:rPr>
              <a:t>    </a:t>
            </a:r>
            <a:r>
              <a:rPr lang="en-US" altLang="zh-CN" sz="2000" dirty="0">
                <a:latin typeface="Arial" panose="020B0604020202020204" pitchFamily="34" charset="0"/>
              </a:rPr>
              <a:t>for</a:t>
            </a:r>
            <a:r>
              <a:rPr lang="en-US" altLang="zh-CN" sz="2000" b="0" dirty="0">
                <a:latin typeface="Arial" panose="020B0604020202020204" pitchFamily="34" charset="0"/>
              </a:rPr>
              <a:t> </a:t>
            </a:r>
            <a:r>
              <a:rPr lang="en-US" altLang="zh-CN" sz="2000" i="1" dirty="0">
                <a:latin typeface="楷体_GB2312" pitchFamily="49" charset="-122"/>
              </a:rPr>
              <a:t>i</a:t>
            </a:r>
            <a:r>
              <a:rPr lang="en-US" altLang="zh-CN" sz="2000" b="0" i="1" dirty="0">
                <a:latin typeface="Arial" panose="020B0604020202020204" pitchFamily="34" charset="0"/>
              </a:rPr>
              <a:t> </a:t>
            </a:r>
            <a:r>
              <a:rPr lang="en-US" altLang="zh-CN" sz="2000" b="0" dirty="0">
                <a:latin typeface="Arial" panose="020B0604020202020204" pitchFamily="34" charset="0"/>
              </a:rPr>
              <a:t>:= </a:t>
            </a:r>
            <a:r>
              <a:rPr lang="en-US" altLang="zh-CN" sz="2000" b="0" dirty="0">
                <a:latin typeface="Cambria Math" panose="02040503050406030204" pitchFamily="18" charset="0"/>
              </a:rPr>
              <a:t>1</a:t>
            </a:r>
            <a:r>
              <a:rPr lang="en-US" altLang="zh-CN" sz="2000" b="0" dirty="0">
                <a:latin typeface="Arial" panose="020B0604020202020204" pitchFamily="34" charset="0"/>
              </a:rPr>
              <a:t> to </a:t>
            </a:r>
            <a:r>
              <a:rPr lang="en-US" altLang="zh-CN" sz="2000" i="1" dirty="0">
                <a:latin typeface="楷体_GB2312" pitchFamily="49" charset="-122"/>
              </a:rPr>
              <a:t>m</a:t>
            </a:r>
            <a:endParaRPr lang="en-US" altLang="zh-CN" sz="2000" b="0" dirty="0">
              <a:latin typeface="Cambria Math" panose="02040503050406030204" pitchFamily="18" charset="0"/>
            </a:endParaRPr>
          </a:p>
          <a:p>
            <a:pPr marL="274955" indent="-274955">
              <a:lnSpc>
                <a:spcPct val="80000"/>
              </a:lnSpc>
              <a:spcBef>
                <a:spcPct val="16000"/>
              </a:spcBef>
              <a:buClr>
                <a:srgbClr val="E2F4FF"/>
              </a:buClr>
              <a:buSzPct val="95000"/>
            </a:pPr>
            <a:r>
              <a:rPr lang="en-US" altLang="zh-CN" sz="2000" b="0" dirty="0">
                <a:latin typeface="Arial" panose="020B0604020202020204" pitchFamily="34" charset="0"/>
              </a:rPr>
              <a:t>        </a:t>
            </a:r>
            <a:r>
              <a:rPr lang="en-US" altLang="zh-CN" sz="2000" dirty="0">
                <a:latin typeface="Arial" panose="020B0604020202020204" pitchFamily="34" charset="0"/>
              </a:rPr>
              <a:t>for </a:t>
            </a:r>
            <a:r>
              <a:rPr lang="en-US" altLang="zh-CN" sz="2000" b="0" i="1" dirty="0">
                <a:latin typeface="Arial" panose="020B0604020202020204" pitchFamily="34" charset="0"/>
              </a:rPr>
              <a:t>j</a:t>
            </a:r>
            <a:r>
              <a:rPr lang="en-US" altLang="zh-CN" sz="2000" b="0" dirty="0">
                <a:latin typeface="Arial" panose="020B0604020202020204" pitchFamily="34" charset="0"/>
              </a:rPr>
              <a:t> := </a:t>
            </a:r>
            <a:r>
              <a:rPr lang="en-US" altLang="zh-CN" sz="2000" b="0" dirty="0">
                <a:latin typeface="Cambria Math" panose="02040503050406030204" pitchFamily="18" charset="0"/>
              </a:rPr>
              <a:t>1</a:t>
            </a:r>
            <a:r>
              <a:rPr lang="en-US" altLang="zh-CN" sz="2000" b="0" dirty="0">
                <a:latin typeface="Arial" panose="020B0604020202020204" pitchFamily="34" charset="0"/>
              </a:rPr>
              <a:t> to </a:t>
            </a:r>
            <a:r>
              <a:rPr lang="en-US" altLang="zh-CN" sz="2000" i="1" dirty="0">
                <a:latin typeface="楷体_GB2312" pitchFamily="49" charset="-122"/>
              </a:rPr>
              <a:t>n</a:t>
            </a:r>
            <a:endParaRPr lang="en-US" altLang="zh-CN" sz="2000" b="0" i="1" dirty="0">
              <a:latin typeface="Arial" panose="020B0604020202020204" pitchFamily="34" charset="0"/>
            </a:endParaRPr>
          </a:p>
          <a:p>
            <a:pPr marL="274955" indent="-274955">
              <a:lnSpc>
                <a:spcPct val="80000"/>
              </a:lnSpc>
              <a:spcBef>
                <a:spcPct val="16000"/>
              </a:spcBef>
              <a:buClr>
                <a:srgbClr val="E2F4FF"/>
              </a:buClr>
              <a:buSzPct val="95000"/>
              <a:buFont typeface="Wingdings 2" panose="05020102010507070707"/>
              <a:buNone/>
            </a:pPr>
            <a:r>
              <a:rPr lang="en-US" altLang="zh-CN" sz="2000" b="0" dirty="0">
                <a:latin typeface="Arial" panose="020B0604020202020204" pitchFamily="34" charset="0"/>
              </a:rPr>
              <a:t>              </a:t>
            </a:r>
            <a:r>
              <a:rPr lang="en-US" altLang="zh-CN" sz="2000" i="1" dirty="0" err="1">
                <a:latin typeface="楷体_GB2312" pitchFamily="49" charset="-122"/>
              </a:rPr>
              <a:t>c</a:t>
            </a:r>
            <a:r>
              <a:rPr lang="en-US" altLang="zh-CN" sz="2000" i="1" baseline="-25000" dirty="0" err="1">
                <a:latin typeface="楷体_GB2312" pitchFamily="49" charset="-122"/>
              </a:rPr>
              <a:t>i</a:t>
            </a:r>
            <a:r>
              <a:rPr lang="en-US" altLang="zh-CN" sz="2000" b="0" i="1" baseline="-25000" dirty="0">
                <a:latin typeface="Arial" panose="020B0604020202020204" pitchFamily="34" charset="0"/>
              </a:rPr>
              <a:t>j</a:t>
            </a:r>
            <a:r>
              <a:rPr lang="en-US" altLang="zh-CN" sz="2000" b="0" dirty="0">
                <a:latin typeface="Arial" panose="020B0604020202020204" pitchFamily="34" charset="0"/>
              </a:rPr>
              <a:t> :</a:t>
            </a:r>
            <a:r>
              <a:rPr lang="en-US" altLang="zh-CN" sz="2000" dirty="0">
                <a:latin typeface="楷体_GB2312" pitchFamily="49" charset="-122"/>
              </a:rPr>
              <a:t>= </a:t>
            </a:r>
            <a:r>
              <a:rPr lang="en-US" altLang="zh-CN" sz="2000" dirty="0">
                <a:latin typeface="Cambria Math" panose="02040503050406030204" pitchFamily="18" charset="0"/>
              </a:rPr>
              <a:t>0</a:t>
            </a:r>
          </a:p>
          <a:p>
            <a:pPr marL="274955" indent="-274955">
              <a:lnSpc>
                <a:spcPct val="80000"/>
              </a:lnSpc>
              <a:spcBef>
                <a:spcPct val="16000"/>
              </a:spcBef>
              <a:buClr>
                <a:srgbClr val="E2F4FF"/>
              </a:buClr>
              <a:buSzPct val="95000"/>
            </a:pPr>
            <a:r>
              <a:rPr lang="en-US" altLang="zh-CN" sz="2000" dirty="0">
                <a:latin typeface="楷体_GB2312" pitchFamily="49" charset="-122"/>
              </a:rPr>
              <a:t>               for </a:t>
            </a:r>
            <a:r>
              <a:rPr lang="en-US" altLang="zh-CN" sz="2000" i="1" dirty="0">
                <a:latin typeface="楷体_GB2312" pitchFamily="49" charset="-122"/>
              </a:rPr>
              <a:t>q</a:t>
            </a:r>
            <a:r>
              <a:rPr lang="en-US" altLang="zh-CN" sz="2000" dirty="0">
                <a:latin typeface="楷体_GB2312" pitchFamily="49" charset="-122"/>
              </a:rPr>
              <a:t> := </a:t>
            </a:r>
            <a:r>
              <a:rPr lang="en-US" altLang="zh-CN" sz="2000" dirty="0">
                <a:latin typeface="Cambria Math" panose="02040503050406030204" pitchFamily="18" charset="0"/>
              </a:rPr>
              <a:t>1</a:t>
            </a:r>
            <a:r>
              <a:rPr lang="en-US" altLang="zh-CN" sz="2000" dirty="0">
                <a:latin typeface="楷体_GB2312" pitchFamily="49" charset="-122"/>
              </a:rPr>
              <a:t> to </a:t>
            </a:r>
            <a:r>
              <a:rPr lang="en-US" altLang="zh-CN" sz="2000" i="1" dirty="0">
                <a:latin typeface="楷体_GB2312" pitchFamily="49" charset="-122"/>
              </a:rPr>
              <a:t>k</a:t>
            </a:r>
          </a:p>
          <a:p>
            <a:pPr marL="274955" indent="-274955">
              <a:lnSpc>
                <a:spcPct val="80000"/>
              </a:lnSpc>
              <a:spcBef>
                <a:spcPct val="16000"/>
              </a:spcBef>
              <a:buClr>
                <a:srgbClr val="E2F4FF"/>
              </a:buClr>
              <a:buSzPct val="95000"/>
            </a:pPr>
            <a:r>
              <a:rPr lang="en-US" altLang="zh-CN" sz="2000" i="1" dirty="0">
                <a:latin typeface="楷体_GB2312" pitchFamily="49" charset="-122"/>
              </a:rPr>
              <a:t>                   </a:t>
            </a:r>
            <a:r>
              <a:rPr lang="en-US" altLang="zh-CN" sz="2000" dirty="0">
                <a:latin typeface="楷体_GB2312" pitchFamily="49" charset="-122"/>
              </a:rPr>
              <a:t> </a:t>
            </a:r>
            <a:r>
              <a:rPr lang="en-US" altLang="zh-CN" sz="2000" i="1" dirty="0" err="1">
                <a:latin typeface="楷体_GB2312" pitchFamily="49" charset="-122"/>
                <a:ea typeface="Cambria Math" panose="02040503050406030204"/>
                <a:sym typeface="Symbol" panose="05050102010706020507"/>
              </a:rPr>
              <a:t>c</a:t>
            </a:r>
            <a:r>
              <a:rPr lang="en-US" altLang="zh-CN" sz="2000" i="1" baseline="-25000" dirty="0" err="1">
                <a:latin typeface="楷体_GB2312" pitchFamily="49" charset="-122"/>
                <a:ea typeface="Cambria Math" panose="02040503050406030204"/>
                <a:sym typeface="Symbol" panose="05050102010706020507"/>
              </a:rPr>
              <a:t>ij</a:t>
            </a:r>
            <a:r>
              <a:rPr lang="en-US" altLang="zh-CN" sz="2000" baseline="-25000" dirty="0">
                <a:latin typeface="楷体_GB2312" pitchFamily="49" charset="-122"/>
                <a:ea typeface="Cambria Math" panose="02040503050406030204"/>
                <a:sym typeface="Symbol" panose="05050102010706020507"/>
              </a:rPr>
              <a:t>  </a:t>
            </a:r>
            <a:r>
              <a:rPr lang="en-US" altLang="zh-CN" sz="2000" dirty="0">
                <a:latin typeface="楷体_GB2312" pitchFamily="49" charset="-122"/>
                <a:ea typeface="Cambria Math" panose="02040503050406030204"/>
                <a:sym typeface="Symbol" panose="05050102010706020507"/>
              </a:rPr>
              <a:t>:= </a:t>
            </a:r>
            <a:r>
              <a:rPr lang="en-US" altLang="zh-CN" sz="2000" i="1" dirty="0" err="1">
                <a:latin typeface="楷体_GB2312" pitchFamily="49" charset="-122"/>
              </a:rPr>
              <a:t>c</a:t>
            </a:r>
            <a:r>
              <a:rPr lang="en-US" altLang="zh-CN" sz="2000" i="1" baseline="-25000" dirty="0" err="1">
                <a:latin typeface="楷体_GB2312" pitchFamily="49" charset="-122"/>
              </a:rPr>
              <a:t>ij</a:t>
            </a:r>
            <a:r>
              <a:rPr lang="en-US" altLang="zh-CN" sz="2000" i="1" baseline="-25000" dirty="0">
                <a:latin typeface="楷体_GB2312" pitchFamily="49" charset="-122"/>
              </a:rPr>
              <a:t>  </a:t>
            </a:r>
            <a:r>
              <a:rPr lang="en-US" altLang="zh-CN" sz="2000" dirty="0">
                <a:latin typeface="Cambria Math" panose="02040503050406030204"/>
                <a:ea typeface="Cambria Math" panose="02040503050406030204"/>
                <a:sym typeface="Symbol" panose="05050102010706020507"/>
              </a:rPr>
              <a:t>∨ (</a:t>
            </a:r>
            <a:r>
              <a:rPr lang="en-US" altLang="zh-CN" sz="2000" i="1" dirty="0" err="1">
                <a:latin typeface="楷体_GB2312" pitchFamily="49" charset="-122"/>
                <a:ea typeface="Cambria Math" panose="02040503050406030204"/>
                <a:sym typeface="Symbol" panose="05050102010706020507"/>
              </a:rPr>
              <a:t>a</a:t>
            </a:r>
            <a:r>
              <a:rPr lang="en-US" altLang="zh-CN" sz="2000" i="1" baseline="-25000" dirty="0" err="1">
                <a:latin typeface="楷体_GB2312" pitchFamily="49" charset="-122"/>
                <a:ea typeface="Cambria Math" panose="02040503050406030204"/>
                <a:sym typeface="Symbol" panose="05050102010706020507"/>
              </a:rPr>
              <a:t>iq</a:t>
            </a:r>
            <a:r>
              <a:rPr lang="en-US" altLang="zh-CN" sz="2000" dirty="0">
                <a:latin typeface="Cambria Math" panose="02040503050406030204"/>
                <a:ea typeface="Cambria Math" panose="02040503050406030204"/>
                <a:sym typeface="Symbol" panose="05050102010706020507"/>
              </a:rPr>
              <a:t> ∧ </a:t>
            </a:r>
            <a:r>
              <a:rPr lang="en-US" altLang="zh-CN" sz="2000" i="1" dirty="0" err="1">
                <a:latin typeface="楷体_GB2312" pitchFamily="49" charset="-122"/>
                <a:ea typeface="Cambria Math" panose="02040503050406030204"/>
                <a:sym typeface="Symbol" panose="05050102010706020507"/>
              </a:rPr>
              <a:t>b</a:t>
            </a:r>
            <a:r>
              <a:rPr lang="en-US" altLang="zh-CN" sz="2000" i="1" baseline="-25000" dirty="0" err="1">
                <a:latin typeface="楷体_GB2312" pitchFamily="49" charset="-122"/>
                <a:ea typeface="Cambria Math" panose="02040503050406030204"/>
                <a:sym typeface="Symbol" panose="05050102010706020507"/>
              </a:rPr>
              <a:t>qj</a:t>
            </a:r>
            <a:r>
              <a:rPr lang="en-US" altLang="zh-CN" sz="2000" dirty="0">
                <a:latin typeface="楷体_GB2312" pitchFamily="49" charset="-122"/>
                <a:ea typeface="Cambria Math" panose="02040503050406030204"/>
                <a:sym typeface="Symbol" panose="05050102010706020507"/>
              </a:rPr>
              <a:t>)</a:t>
            </a:r>
            <a:endParaRPr lang="en-US" altLang="zh-CN" sz="2000" b="0" baseline="-25000" dirty="0">
              <a:latin typeface="Cambria Math" panose="02040503050406030204" pitchFamily="18" charset="0"/>
            </a:endParaRPr>
          </a:p>
          <a:p>
            <a:pPr marL="274955" indent="-274955">
              <a:lnSpc>
                <a:spcPct val="80000"/>
              </a:lnSpc>
              <a:spcBef>
                <a:spcPct val="16000"/>
              </a:spcBef>
              <a:buClr>
                <a:srgbClr val="E2F4FF"/>
              </a:buClr>
              <a:buSzPct val="95000"/>
            </a:pPr>
            <a:r>
              <a:rPr lang="en-US" altLang="zh-CN" sz="2000" dirty="0">
                <a:latin typeface="楷体_GB2312" pitchFamily="49" charset="-122"/>
              </a:rPr>
              <a:t>return C{C = [</a:t>
            </a:r>
            <a:r>
              <a:rPr lang="en-US" altLang="zh-CN" sz="2000" i="1" dirty="0" err="1">
                <a:latin typeface="楷体_GB2312" pitchFamily="49" charset="-122"/>
              </a:rPr>
              <a:t>c</a:t>
            </a:r>
            <a:r>
              <a:rPr lang="en-US" altLang="zh-CN" sz="2000" i="1" baseline="-25000" dirty="0" err="1">
                <a:latin typeface="楷体_GB2312" pitchFamily="49" charset="-122"/>
              </a:rPr>
              <a:t>ij</a:t>
            </a:r>
            <a:r>
              <a:rPr lang="en-US" altLang="zh-CN" sz="2000" dirty="0">
                <a:latin typeface="楷体_GB2312" pitchFamily="49" charset="-122"/>
              </a:rPr>
              <a:t>]</a:t>
            </a:r>
            <a:r>
              <a:rPr lang="en-US" altLang="zh-CN" sz="2000" i="1" dirty="0">
                <a:latin typeface="楷体_GB2312" pitchFamily="49" charset="-122"/>
              </a:rPr>
              <a:t> </a:t>
            </a:r>
            <a:r>
              <a:rPr lang="en-US" altLang="zh-CN" sz="2000" dirty="0">
                <a:latin typeface="楷体_GB2312" pitchFamily="49" charset="-122"/>
              </a:rPr>
              <a:t>is the Boolean product of A and B</a:t>
            </a:r>
            <a:r>
              <a:rPr lang="en-US" altLang="zh-CN" sz="2000" b="0" dirty="0">
                <a:latin typeface="Arial" panose="020B0604020202020204" pitchFamily="34"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579438" y="704850"/>
            <a:ext cx="8107362" cy="636588"/>
          </a:xfrm>
          <a:noFill/>
          <a:ln>
            <a:noFill/>
          </a:ln>
        </p:spPr>
        <p:txBody>
          <a:bodyPr anchor="t" anchorCtr="0"/>
          <a:lstStyle/>
          <a:p>
            <a:r>
              <a:rPr lang="en-US" altLang="zh-CN" sz="2800" dirty="0"/>
              <a:t>Complexity of Boolean Product Algorithm</a:t>
            </a:r>
          </a:p>
        </p:txBody>
      </p:sp>
      <p:sp>
        <p:nvSpPr>
          <p:cNvPr id="92162" name="Content Placeholder 2"/>
          <p:cNvSpPr>
            <a:spLocks noGrp="1"/>
          </p:cNvSpPr>
          <p:nvPr>
            <p:ph idx="1"/>
          </p:nvPr>
        </p:nvSpPr>
        <p:spPr>
          <a:xfrm>
            <a:off x="457200" y="1600200"/>
            <a:ext cx="8229600" cy="2994025"/>
          </a:xfrm>
          <a:noFill/>
          <a:ln>
            <a:noFill/>
          </a:ln>
        </p:spPr>
        <p:txBody>
          <a:bodyPr anchor="t" anchorCtr="0"/>
          <a:lstStyle/>
          <a:p>
            <a:pPr>
              <a:buNone/>
            </a:pPr>
            <a:r>
              <a:rPr lang="en-US" altLang="zh-CN" sz="2400" b="1" dirty="0"/>
              <a:t>   Example</a:t>
            </a:r>
            <a:r>
              <a:rPr lang="en-US" altLang="zh-CN" sz="2400" dirty="0"/>
              <a:t>: How many bit operations are used to find    </a:t>
            </a:r>
            <a:r>
              <a:rPr lang="en-US" altLang="zh-CN" sz="2400" b="1" dirty="0">
                <a:ea typeface="Cambria Math" panose="02040503050406030204"/>
                <a:sym typeface="Symbol" panose="05050102010706020507"/>
              </a:rPr>
              <a:t>A </a:t>
            </a:r>
            <a:r>
              <a:rPr lang="en-US" altLang="zh-CN" sz="2400" dirty="0">
                <a:latin typeface="Cambria Math" panose="02040503050406030204"/>
                <a:ea typeface="Cambria Math" panose="02040503050406030204"/>
                <a:sym typeface="Symbol" panose="05050102010706020507"/>
              </a:rPr>
              <a:t>⊙</a:t>
            </a:r>
            <a:r>
              <a:rPr lang="en-US" altLang="zh-CN" sz="2400" dirty="0">
                <a:ea typeface="Cambria Math" panose="02040503050406030204"/>
                <a:sym typeface="Symbol" panose="05050102010706020507"/>
              </a:rPr>
              <a:t> </a:t>
            </a:r>
            <a:r>
              <a:rPr lang="en-US" altLang="zh-CN" sz="2400" b="1" dirty="0">
                <a:ea typeface="Cambria Math" panose="02040503050406030204"/>
                <a:sym typeface="Symbol" panose="05050102010706020507"/>
              </a:rPr>
              <a:t>B</a:t>
            </a:r>
            <a:r>
              <a:rPr lang="en-US" altLang="zh-CN" sz="2400" dirty="0">
                <a:ea typeface="Cambria Math" panose="02040503050406030204"/>
                <a:sym typeface="Symbol" panose="05050102010706020507"/>
              </a:rPr>
              <a:t>,</a:t>
            </a:r>
            <a:r>
              <a:rPr lang="en-US" altLang="zh-CN" sz="2400" b="1" dirty="0">
                <a:ea typeface="Cambria Math" panose="02040503050406030204"/>
                <a:sym typeface="Symbol" panose="05050102010706020507"/>
              </a:rPr>
              <a:t>  </a:t>
            </a:r>
            <a:r>
              <a:rPr lang="en-US" altLang="zh-CN" sz="2400" dirty="0">
                <a:sym typeface="Symbol" panose="05050102010706020507"/>
              </a:rPr>
              <a:t>where A and B are </a:t>
            </a:r>
            <a:r>
              <a:rPr lang="en-US" altLang="zh-CN" sz="2400" i="1" dirty="0">
                <a:sym typeface="Symbol" panose="05050102010706020507"/>
              </a:rPr>
              <a:t>n</a:t>
            </a:r>
            <a:r>
              <a:rPr lang="en-US" altLang="zh-CN" sz="2400" dirty="0">
                <a:sym typeface="Symbol" panose="05050102010706020507"/>
              </a:rPr>
              <a:t>    </a:t>
            </a:r>
            <a:r>
              <a:rPr lang="en-US" altLang="zh-CN" sz="2400" i="1" dirty="0" err="1">
                <a:sym typeface="Symbol" panose="05050102010706020507"/>
              </a:rPr>
              <a:t>n</a:t>
            </a:r>
            <a:r>
              <a:rPr lang="en-US" altLang="zh-CN" sz="2400" dirty="0">
                <a:sym typeface="Symbol" panose="05050102010706020507"/>
              </a:rPr>
              <a:t> zero-one matrices?</a:t>
            </a:r>
            <a:r>
              <a:rPr lang="en-US" altLang="zh-CN" sz="2400" dirty="0"/>
              <a:t> </a:t>
            </a:r>
          </a:p>
          <a:p>
            <a:pPr>
              <a:buNone/>
            </a:pPr>
            <a:r>
              <a:rPr lang="en-US" altLang="zh-CN" sz="2400" b="1" dirty="0"/>
              <a:t>   Solution</a:t>
            </a:r>
            <a:r>
              <a:rPr lang="en-US" altLang="zh-CN" sz="2400" dirty="0"/>
              <a:t>: There are </a:t>
            </a:r>
            <a:r>
              <a:rPr lang="en-US" altLang="zh-CN" sz="2400" i="1" dirty="0"/>
              <a:t>n</a:t>
            </a:r>
            <a:r>
              <a:rPr lang="en-US" altLang="zh-CN" sz="2400" baseline="30000" dirty="0">
                <a:latin typeface="Cambria Math" panose="02040503050406030204" pitchFamily="18" charset="0"/>
              </a:rPr>
              <a:t>2  </a:t>
            </a:r>
            <a:r>
              <a:rPr lang="en-US" altLang="zh-CN" sz="2400" dirty="0">
                <a:latin typeface="Cambria Math" panose="02040503050406030204" pitchFamily="18" charset="0"/>
              </a:rPr>
              <a:t>entries in the </a:t>
            </a:r>
            <a:r>
              <a:rPr lang="en-US" altLang="zh-CN" sz="2400" b="1" dirty="0">
                <a:ea typeface="Cambria Math" panose="02040503050406030204"/>
                <a:sym typeface="Symbol" panose="05050102010706020507"/>
              </a:rPr>
              <a:t>A </a:t>
            </a:r>
            <a:r>
              <a:rPr lang="en-US" altLang="zh-CN" sz="2400" dirty="0">
                <a:latin typeface="Cambria Math" panose="02040503050406030204"/>
                <a:ea typeface="Cambria Math" panose="02040503050406030204"/>
                <a:sym typeface="Symbol" panose="05050102010706020507"/>
              </a:rPr>
              <a:t>⊙</a:t>
            </a:r>
            <a:r>
              <a:rPr lang="en-US" altLang="zh-CN" sz="2400" dirty="0">
                <a:ea typeface="Cambria Math" panose="02040503050406030204"/>
                <a:sym typeface="Symbol" panose="05050102010706020507"/>
              </a:rPr>
              <a:t> </a:t>
            </a:r>
            <a:r>
              <a:rPr lang="en-US" altLang="zh-CN" sz="2400" b="1" dirty="0">
                <a:ea typeface="Cambria Math" panose="02040503050406030204"/>
                <a:sym typeface="Symbol" panose="05050102010706020507"/>
              </a:rPr>
              <a:t>B</a:t>
            </a:r>
            <a:r>
              <a:rPr lang="en-US" altLang="zh-CN" sz="2400" dirty="0">
                <a:latin typeface="Cambria Math" panose="02040503050406030204" pitchFamily="18" charset="0"/>
              </a:rPr>
              <a:t>. A total of </a:t>
            </a:r>
            <a:r>
              <a:rPr lang="en-US" altLang="zh-CN" sz="2400" i="1" dirty="0">
                <a:latin typeface="Cambria Math" panose="02040503050406030204" pitchFamily="18" charset="0"/>
              </a:rPr>
              <a:t>n</a:t>
            </a:r>
            <a:r>
              <a:rPr lang="en-US" altLang="zh-CN" sz="2400" dirty="0">
                <a:latin typeface="Cambria Math" panose="02040503050406030204" pitchFamily="18" charset="0"/>
              </a:rPr>
              <a:t> Ors and </a:t>
            </a:r>
            <a:r>
              <a:rPr lang="en-US" altLang="zh-CN" sz="2400" i="1" dirty="0">
                <a:latin typeface="Cambria Math" panose="02040503050406030204" pitchFamily="18" charset="0"/>
              </a:rPr>
              <a:t>n</a:t>
            </a:r>
            <a:r>
              <a:rPr lang="en-US" altLang="zh-CN" sz="2400" dirty="0">
                <a:latin typeface="Cambria Math" panose="02040503050406030204" pitchFamily="18" charset="0"/>
              </a:rPr>
              <a:t> ANDs are used to find each entry. Hence, </a:t>
            </a:r>
            <a:r>
              <a:rPr lang="en-US" altLang="zh-CN" sz="2400" dirty="0">
                <a:latin typeface="Cambria Math" panose="02040503050406030204"/>
                <a:ea typeface="Cambria Math" panose="02040503050406030204"/>
              </a:rPr>
              <a:t>each entry takes 2</a:t>
            </a:r>
            <a:r>
              <a:rPr lang="en-US" altLang="zh-CN" sz="2400" i="1" dirty="0">
                <a:latin typeface="Cambria Math" panose="02040503050406030204"/>
                <a:ea typeface="Cambria Math" panose="02040503050406030204"/>
              </a:rPr>
              <a:t>n</a:t>
            </a:r>
            <a:r>
              <a:rPr lang="en-US" altLang="zh-CN" sz="2400" dirty="0">
                <a:latin typeface="Cambria Math" panose="02040503050406030204"/>
                <a:ea typeface="Cambria Math" panose="02040503050406030204"/>
              </a:rPr>
              <a:t> bit operations. A total of 2</a:t>
            </a:r>
            <a:r>
              <a:rPr lang="en-US" altLang="zh-CN" sz="2400" i="1" dirty="0"/>
              <a:t>n</a:t>
            </a:r>
            <a:r>
              <a:rPr lang="en-US" altLang="zh-CN" sz="2400" baseline="30000" dirty="0">
                <a:latin typeface="Cambria Math" panose="02040503050406030204" pitchFamily="18" charset="0"/>
              </a:rPr>
              <a:t>3</a:t>
            </a:r>
            <a:r>
              <a:rPr lang="en-US" altLang="zh-CN" sz="2400" dirty="0">
                <a:latin typeface="Cambria Math" panose="02040503050406030204"/>
                <a:ea typeface="Cambria Math" panose="02040503050406030204"/>
              </a:rPr>
              <a:t>  operations are used.</a:t>
            </a:r>
          </a:p>
          <a:p>
            <a:pPr>
              <a:buNone/>
            </a:pPr>
            <a:r>
              <a:rPr lang="en-US" altLang="zh-CN" sz="2400" dirty="0">
                <a:latin typeface="Cambria Math" panose="02040503050406030204"/>
                <a:ea typeface="Cambria Math" panose="02040503050406030204"/>
              </a:rPr>
              <a:t>                     Therefore the complexity is </a:t>
            </a:r>
            <a:r>
              <a:rPr lang="en-US" altLang="zh-CN" sz="2400" i="1" dirty="0"/>
              <a:t>O</a:t>
            </a:r>
            <a:r>
              <a:rPr lang="en-US" altLang="zh-CN" sz="2400" dirty="0"/>
              <a:t>(</a:t>
            </a:r>
            <a:r>
              <a:rPr lang="en-US" altLang="zh-CN" sz="2400" i="1" dirty="0"/>
              <a:t>n</a:t>
            </a:r>
            <a:r>
              <a:rPr lang="en-US" altLang="zh-CN" sz="2400" baseline="30000" dirty="0">
                <a:latin typeface="Cambria Math" panose="02040503050406030204" pitchFamily="18" charset="0"/>
              </a:rPr>
              <a:t>3</a:t>
            </a:r>
            <a:r>
              <a:rPr lang="en-US" altLang="zh-CN" sz="2400" dirty="0"/>
              <a:t>)  </a:t>
            </a:r>
          </a:p>
          <a:p>
            <a:pPr>
              <a:buNone/>
            </a:pPr>
            <a:endParaRPr lang="en-US" altLang="zh-CN" sz="2400" dirty="0"/>
          </a:p>
          <a:p>
            <a:pPr>
              <a:buNone/>
            </a:pPr>
            <a:endParaRPr lang="en-US" altLang="zh-CN" sz="2400" dirty="0"/>
          </a:p>
          <a:p>
            <a:pPr>
              <a:buNone/>
            </a:pPr>
            <a:endParaRPr lang="en-US" altLang="zh-CN" sz="2400" dirty="0"/>
          </a:p>
        </p:txBody>
      </p:sp>
      <p:pic>
        <p:nvPicPr>
          <p:cNvPr id="92163" name="Picture 3" descr="addin_tmp.png"/>
          <p:cNvPicPr>
            <a:picLocks noChangeAspect="1"/>
          </p:cNvPicPr>
          <p:nvPr>
            <p:custDataLst>
              <p:tags r:id="rId1"/>
            </p:custDataLst>
          </p:nvPr>
        </p:nvPicPr>
        <p:blipFill>
          <a:blip r:embed="rId3"/>
          <a:stretch>
            <a:fillRect/>
          </a:stretch>
        </p:blipFill>
        <p:spPr>
          <a:xfrm>
            <a:off x="4632325" y="2146300"/>
            <a:ext cx="153988" cy="1524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8</a:t>
            </a:fld>
            <a:endParaRPr lang="zh-CN" altLang="en-US" sz="1400" b="0" dirty="0">
              <a:latin typeface="Arial" panose="020B0604020202020204" pitchFamily="34" charset="0"/>
              <a:ea typeface="宋体" panose="02010600030101010101" pitchFamily="2" charset="-122"/>
            </a:endParaRPr>
          </a:p>
        </p:txBody>
      </p:sp>
      <p:sp>
        <p:nvSpPr>
          <p:cNvPr id="1549315" name="Text Box 3"/>
          <p:cNvSpPr txBox="1">
            <a:spLocks noChangeArrowheads="1"/>
          </p:cNvSpPr>
          <p:nvPr/>
        </p:nvSpPr>
        <p:spPr bwMode="auto">
          <a:xfrm>
            <a:off x="457200" y="685800"/>
            <a:ext cx="7620000" cy="457200"/>
          </a:xfrm>
          <a:prstGeom prst="rect">
            <a:avLst/>
          </a:prstGeom>
          <a:noFill/>
          <a:ln w="9525">
            <a:noFill/>
            <a:miter lim="800000"/>
          </a:ln>
          <a:effectLst/>
        </p:spPr>
        <p:txBody>
          <a:bodyPr>
            <a:spAutoFit/>
          </a:bodyPr>
          <a:lstStyle/>
          <a:p>
            <a:pPr marR="0" algn="just" defTabSz="914400">
              <a:spcBef>
                <a:spcPct val="40000"/>
              </a:spcBef>
              <a:buClrTx/>
              <a:buSzTx/>
              <a:buNone/>
              <a:defRPr/>
            </a:pPr>
            <a:r>
              <a:rPr kumimoji="1" lang="en-US" altLang="zh-CN" kern="1200" cap="none" spc="0" normalizeH="0" baseline="0" noProof="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Symbol" panose="05050102010706020507" pitchFamily="18" charset="2"/>
              </a:rPr>
              <a:t>Common properties of algorithms:</a:t>
            </a: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a:t>
            </a:r>
          </a:p>
        </p:txBody>
      </p:sp>
      <p:sp>
        <p:nvSpPr>
          <p:cNvPr id="1549316" name="Text Box 4"/>
          <p:cNvSpPr txBox="1">
            <a:spLocks noChangeArrowheads="1"/>
          </p:cNvSpPr>
          <p:nvPr/>
        </p:nvSpPr>
        <p:spPr bwMode="auto">
          <a:xfrm>
            <a:off x="609600" y="1403350"/>
            <a:ext cx="8229600" cy="4513263"/>
          </a:xfrm>
          <a:prstGeom prst="rect">
            <a:avLst/>
          </a:prstGeom>
          <a:noFill/>
          <a:ln w="9525">
            <a:noFill/>
            <a:miter lim="800000"/>
          </a:ln>
          <a:effectLst/>
        </p:spPr>
        <p:txBody>
          <a:bodyPr>
            <a:spAutoFit/>
          </a:bodyPr>
          <a:lstStyle/>
          <a:p>
            <a:pPr marR="0" algn="just" defTabSz="914400">
              <a:spcBef>
                <a:spcPct val="40000"/>
              </a:spcBef>
              <a:buClrTx/>
              <a:buSzTx/>
              <a:buChar char="n"/>
            </a:pPr>
            <a:r>
              <a:rPr kumimoji="0" lang="zh-CN" altLang="en-US" sz="2200" kern="1200" cap="none" spc="0" normalizeH="0" baseline="0" noProof="1">
                <a:effectLst>
                  <a:outerShdw blurRad="38100" dist="38100" dir="2700000">
                    <a:srgbClr val="C0C0C0"/>
                  </a:outerShdw>
                </a:effectLst>
                <a:latin typeface="Times New Roman" panose="02020603050405020304" pitchFamily="18" charset="0"/>
                <a:ea typeface="黑体" panose="02010609060101010101" pitchFamily="49" charset="-122"/>
                <a:cs typeface="+mn-cs"/>
                <a:sym typeface="Symbol" panose="05050102010706020507" pitchFamily="18" charset="2"/>
              </a:rPr>
              <a:t>  </a:t>
            </a:r>
            <a:r>
              <a:rPr kumimoji="0" lang="en-US" altLang="zh-CN" sz="2000" kern="1200" cap="none" spc="0" normalizeH="0" baseline="0" noProof="1">
                <a:solidFill>
                  <a:srgbClr val="FF6600"/>
                </a:solidFill>
                <a:latin typeface="Times New Roman" panose="02020603050405020304" pitchFamily="18" charset="0"/>
                <a:ea typeface="宋体" panose="02010600030101010101" pitchFamily="2" charset="-122"/>
                <a:cs typeface="+mn-cs"/>
                <a:sym typeface="Symbol" panose="05050102010706020507" pitchFamily="18" charset="2"/>
              </a:rPr>
              <a:t>Input</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 An algorithm has </a:t>
            </a:r>
            <a:r>
              <a:rPr kumimoji="0" lang="en-US" altLang="zh-CN" sz="2000" i="1" kern="1200" cap="none" spc="0" normalizeH="0" baseline="0" noProof="1">
                <a:solidFill>
                  <a:srgbClr val="33CC33"/>
                </a:solidFill>
                <a:latin typeface="Times New Roman" panose="02020603050405020304" pitchFamily="18" charset="0"/>
                <a:ea typeface="宋体" panose="02010600030101010101" pitchFamily="2" charset="-122"/>
                <a:cs typeface="+mn-cs"/>
                <a:sym typeface="Symbol" panose="05050102010706020507" pitchFamily="18" charset="2"/>
              </a:rPr>
              <a:t>input values</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from a specified set.</a:t>
            </a:r>
          </a:p>
          <a:p>
            <a:pPr marR="0" algn="just" defTabSz="914400">
              <a:spcBef>
                <a:spcPct val="40000"/>
              </a:spcBef>
              <a:buClrTx/>
              <a:buSzTx/>
              <a:buChar char="n"/>
            </a:pP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kern="1200" cap="none" spc="0" normalizeH="0" baseline="0" noProof="1">
                <a:solidFill>
                  <a:srgbClr val="FF6600"/>
                </a:solidFill>
                <a:latin typeface="Times New Roman" panose="02020603050405020304" pitchFamily="18" charset="0"/>
                <a:ea typeface="宋体" panose="02010600030101010101" pitchFamily="2" charset="-122"/>
                <a:cs typeface="+mn-cs"/>
                <a:sym typeface="Symbol" panose="05050102010706020507" pitchFamily="18" charset="2"/>
              </a:rPr>
              <a:t>Output</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 From each set of input values, an algorithm produces </a:t>
            </a:r>
            <a:r>
              <a:rPr kumimoji="0" lang="en-US" altLang="zh-CN" sz="2000" i="1" kern="1200" cap="none" spc="0" normalizeH="0" baseline="0" noProof="1">
                <a:solidFill>
                  <a:srgbClr val="33CC33"/>
                </a:solidFill>
                <a:latin typeface="Times New Roman" panose="02020603050405020304" pitchFamily="18" charset="0"/>
                <a:ea typeface="宋体" panose="02010600030101010101" pitchFamily="2" charset="-122"/>
                <a:cs typeface="+mn-cs"/>
                <a:sym typeface="Symbol" panose="05050102010706020507" pitchFamily="18" charset="2"/>
              </a:rPr>
              <a:t>output values</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from a specified set.</a:t>
            </a:r>
          </a:p>
          <a:p>
            <a:pPr marR="0" algn="just" defTabSz="914400">
              <a:spcBef>
                <a:spcPct val="40000"/>
              </a:spcBef>
              <a:buClrTx/>
              <a:buSzTx/>
              <a:buChar char="n"/>
            </a:pP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kern="1200" cap="none" spc="0" normalizeH="0" baseline="0" noProof="1">
                <a:solidFill>
                  <a:srgbClr val="FF6600"/>
                </a:solidFill>
                <a:latin typeface="Times New Roman" panose="02020603050405020304" pitchFamily="18" charset="0"/>
                <a:ea typeface="宋体" panose="02010600030101010101" pitchFamily="2" charset="-122"/>
                <a:cs typeface="+mn-cs"/>
                <a:sym typeface="Symbol" panose="05050102010706020507" pitchFamily="18" charset="2"/>
              </a:rPr>
              <a:t>Definiteness   </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The steps of an algorithm must be defined </a:t>
            </a:r>
            <a:r>
              <a:rPr kumimoji="0" lang="en-US" altLang="zh-CN" sz="2000" i="1" kern="1200" cap="none" spc="0" normalizeH="0" baseline="0" noProof="1">
                <a:solidFill>
                  <a:srgbClr val="33CC33"/>
                </a:solidFill>
                <a:latin typeface="Times New Roman" panose="02020603050405020304" pitchFamily="18" charset="0"/>
                <a:ea typeface="宋体" panose="02010600030101010101" pitchFamily="2" charset="-122"/>
                <a:cs typeface="+mn-cs"/>
                <a:sym typeface="Symbol" panose="05050102010706020507" pitchFamily="18" charset="2"/>
              </a:rPr>
              <a:t>precisely</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a:t>
            </a:r>
          </a:p>
          <a:p>
            <a:pPr marR="0" algn="just" defTabSz="914400">
              <a:spcBef>
                <a:spcPct val="40000"/>
              </a:spcBef>
              <a:buClrTx/>
              <a:buSzTx/>
              <a:buChar char="n"/>
            </a:pPr>
            <a:r>
              <a:rPr kumimoji="0" lang="zh-CN" altLang="en-US"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kern="1200" cap="none" spc="0" normalizeH="0" baseline="0" noProof="1">
                <a:solidFill>
                  <a:srgbClr val="FF6600"/>
                </a:solidFill>
                <a:latin typeface="Times New Roman" panose="02020603050405020304" pitchFamily="18" charset="0"/>
                <a:ea typeface="宋体" panose="02010600030101010101" pitchFamily="2" charset="-122"/>
                <a:cs typeface="+mn-cs"/>
                <a:sym typeface="Symbol" panose="05050102010706020507" pitchFamily="18" charset="2"/>
              </a:rPr>
              <a:t>Correctness   </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An algorithm should produce the </a:t>
            </a:r>
            <a:r>
              <a:rPr kumimoji="0" lang="en-US" altLang="zh-CN" sz="2000" i="1" kern="1200" cap="none" spc="0" normalizeH="0" baseline="0" noProof="1">
                <a:solidFill>
                  <a:srgbClr val="33CC33"/>
                </a:solidFill>
                <a:latin typeface="Times New Roman" panose="02020603050405020304" pitchFamily="18" charset="0"/>
                <a:ea typeface="宋体" panose="02010600030101010101" pitchFamily="2" charset="-122"/>
                <a:cs typeface="+mn-cs"/>
                <a:sym typeface="Symbol" panose="05050102010706020507" pitchFamily="18" charset="2"/>
              </a:rPr>
              <a:t>correct output values</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for each set of  input values.</a:t>
            </a:r>
          </a:p>
          <a:p>
            <a:pPr marR="0" algn="just" defTabSz="914400">
              <a:spcBef>
                <a:spcPct val="40000"/>
              </a:spcBef>
              <a:buClrTx/>
              <a:buSzTx/>
              <a:buChar char="n"/>
            </a:pP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kern="1200" cap="none" spc="0" normalizeH="0" baseline="0" noProof="1">
                <a:solidFill>
                  <a:srgbClr val="FF6600"/>
                </a:solidFill>
                <a:latin typeface="Times New Roman" panose="02020603050405020304" pitchFamily="18" charset="0"/>
                <a:ea typeface="宋体" panose="02010600030101010101" pitchFamily="2" charset="-122"/>
                <a:cs typeface="+mn-cs"/>
                <a:sym typeface="Symbol" panose="05050102010706020507" pitchFamily="18" charset="2"/>
              </a:rPr>
              <a:t>Finiteness     </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An algorithm should produce the desired output after a </a:t>
            </a:r>
            <a:r>
              <a:rPr kumimoji="0" lang="en-US" altLang="zh-CN" sz="2000" i="1" kern="1200" cap="none" spc="0" normalizeH="0" baseline="0" noProof="1">
                <a:solidFill>
                  <a:srgbClr val="33CC33"/>
                </a:solidFill>
                <a:latin typeface="Times New Roman" panose="02020603050405020304" pitchFamily="18" charset="0"/>
                <a:ea typeface="宋体" panose="02010600030101010101" pitchFamily="2" charset="-122"/>
                <a:cs typeface="+mn-cs"/>
                <a:sym typeface="Symbol" panose="05050102010706020507" pitchFamily="18" charset="2"/>
              </a:rPr>
              <a:t>finite number of steps</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for any input in the set.</a:t>
            </a:r>
          </a:p>
          <a:p>
            <a:pPr marR="0" algn="just" defTabSz="914400">
              <a:spcBef>
                <a:spcPct val="40000"/>
              </a:spcBef>
              <a:buClrTx/>
              <a:buSzTx/>
              <a:buChar char="n"/>
            </a:pP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kern="1200" cap="none" spc="0" normalizeH="0" baseline="0" noProof="1">
                <a:solidFill>
                  <a:srgbClr val="FF6600"/>
                </a:solidFill>
                <a:latin typeface="Times New Roman" panose="02020603050405020304" pitchFamily="18" charset="0"/>
                <a:ea typeface="宋体" panose="02010600030101010101" pitchFamily="2" charset="-122"/>
                <a:cs typeface="+mn-cs"/>
                <a:sym typeface="Symbol" panose="05050102010706020507" pitchFamily="18" charset="2"/>
              </a:rPr>
              <a:t>Effectiveness </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Each step of an algorithm must be executed exactly and in a finite amount of time.</a:t>
            </a:r>
          </a:p>
          <a:p>
            <a:pPr marR="0" algn="just" defTabSz="914400">
              <a:spcBef>
                <a:spcPct val="40000"/>
              </a:spcBef>
              <a:buClrTx/>
              <a:buSzTx/>
              <a:buChar char="n"/>
            </a:pP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kern="1200" cap="none" spc="0" normalizeH="0" baseline="0" noProof="1">
                <a:solidFill>
                  <a:srgbClr val="FF6600"/>
                </a:solidFill>
                <a:latin typeface="Times New Roman" panose="02020603050405020304" pitchFamily="18" charset="0"/>
                <a:ea typeface="宋体" panose="02010600030101010101" pitchFamily="2" charset="-122"/>
                <a:cs typeface="+mn-cs"/>
                <a:sym typeface="Symbol" panose="05050102010706020507" pitchFamily="18" charset="2"/>
              </a:rPr>
              <a:t>Generality  </a:t>
            </a:r>
            <a:r>
              <a:rPr kumimoji="0" lang="en-US" altLang="zh-CN" sz="2000"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The procedure should be applicable for all problems of the desired form, not just for a particular set of input values.</a:t>
            </a:r>
          </a:p>
        </p:txBody>
      </p:sp>
      <p:sp>
        <p:nvSpPr>
          <p:cNvPr id="17412" name="Text Box 5"/>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sym typeface="Webdings" panose="05030102010509060703" pitchFamily="18" charset="2"/>
              </a:rPr>
              <a:t>3.1 </a:t>
            </a:r>
            <a:r>
              <a:rPr lang="en-US" altLang="zh-CN" sz="1800" b="0" dirty="0">
                <a:latin typeface="Times New Roman" panose="02020603050405020304" pitchFamily="18" charset="0"/>
                <a:ea typeface="宋体" panose="02010600030101010101" pitchFamily="2" charset="-122"/>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49315">
                                            <p:txEl>
                                              <p:pRg st="0" end="0"/>
                                            </p:txEl>
                                          </p:spTgt>
                                        </p:tgtEl>
                                        <p:attrNameLst>
                                          <p:attrName>style.visibility</p:attrName>
                                        </p:attrNameLst>
                                      </p:cBhvr>
                                      <p:to>
                                        <p:strVal val="visible"/>
                                      </p:to>
                                    </p:set>
                                    <p:animEffect transition="in" filter="strips(downRight)">
                                      <p:cBhvr>
                                        <p:cTn id="7" dur="500"/>
                                        <p:tgtEl>
                                          <p:spTgt spid="15493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49316">
                                            <p:txEl>
                                              <p:pRg st="0" end="0"/>
                                            </p:txEl>
                                          </p:spTgt>
                                        </p:tgtEl>
                                        <p:attrNameLst>
                                          <p:attrName>style.visibility</p:attrName>
                                        </p:attrNameLst>
                                      </p:cBhvr>
                                      <p:to>
                                        <p:strVal val="visible"/>
                                      </p:to>
                                    </p:set>
                                    <p:animEffect transition="in" filter="strips(downRight)">
                                      <p:cBhvr>
                                        <p:cTn id="12" dur="500"/>
                                        <p:tgtEl>
                                          <p:spTgt spid="154931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49316">
                                            <p:txEl>
                                              <p:pRg st="1" end="1"/>
                                            </p:txEl>
                                          </p:spTgt>
                                        </p:tgtEl>
                                        <p:attrNameLst>
                                          <p:attrName>style.visibility</p:attrName>
                                        </p:attrNameLst>
                                      </p:cBhvr>
                                      <p:to>
                                        <p:strVal val="visible"/>
                                      </p:to>
                                    </p:set>
                                    <p:animEffect transition="in" filter="strips(downRight)">
                                      <p:cBhvr>
                                        <p:cTn id="17" dur="500"/>
                                        <p:tgtEl>
                                          <p:spTgt spid="1549316">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49316">
                                            <p:txEl>
                                              <p:pRg st="2" end="2"/>
                                            </p:txEl>
                                          </p:spTgt>
                                        </p:tgtEl>
                                        <p:attrNameLst>
                                          <p:attrName>style.visibility</p:attrName>
                                        </p:attrNameLst>
                                      </p:cBhvr>
                                      <p:to>
                                        <p:strVal val="visible"/>
                                      </p:to>
                                    </p:set>
                                    <p:animEffect transition="in" filter="strips(downRight)">
                                      <p:cBhvr>
                                        <p:cTn id="22" dur="500"/>
                                        <p:tgtEl>
                                          <p:spTgt spid="1549316">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49316">
                                            <p:txEl>
                                              <p:pRg st="3" end="3"/>
                                            </p:txEl>
                                          </p:spTgt>
                                        </p:tgtEl>
                                        <p:attrNameLst>
                                          <p:attrName>style.visibility</p:attrName>
                                        </p:attrNameLst>
                                      </p:cBhvr>
                                      <p:to>
                                        <p:strVal val="visible"/>
                                      </p:to>
                                    </p:set>
                                    <p:animEffect transition="in" filter="strips(downRight)">
                                      <p:cBhvr>
                                        <p:cTn id="27" dur="500"/>
                                        <p:tgtEl>
                                          <p:spTgt spid="1549316">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49316">
                                            <p:txEl>
                                              <p:pRg st="4" end="4"/>
                                            </p:txEl>
                                          </p:spTgt>
                                        </p:tgtEl>
                                        <p:attrNameLst>
                                          <p:attrName>style.visibility</p:attrName>
                                        </p:attrNameLst>
                                      </p:cBhvr>
                                      <p:to>
                                        <p:strVal val="visible"/>
                                      </p:to>
                                    </p:set>
                                    <p:animEffect transition="in" filter="strips(downRight)">
                                      <p:cBhvr>
                                        <p:cTn id="32" dur="500"/>
                                        <p:tgtEl>
                                          <p:spTgt spid="1549316">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49316">
                                            <p:txEl>
                                              <p:pRg st="5" end="5"/>
                                            </p:txEl>
                                          </p:spTgt>
                                        </p:tgtEl>
                                        <p:attrNameLst>
                                          <p:attrName>style.visibility</p:attrName>
                                        </p:attrNameLst>
                                      </p:cBhvr>
                                      <p:to>
                                        <p:strVal val="visible"/>
                                      </p:to>
                                    </p:set>
                                    <p:animEffect transition="in" filter="strips(downRight)">
                                      <p:cBhvr>
                                        <p:cTn id="37" dur="500"/>
                                        <p:tgtEl>
                                          <p:spTgt spid="1549316">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549316">
                                            <p:txEl>
                                              <p:pRg st="6" end="6"/>
                                            </p:txEl>
                                          </p:spTgt>
                                        </p:tgtEl>
                                        <p:attrNameLst>
                                          <p:attrName>style.visibility</p:attrName>
                                        </p:attrNameLst>
                                      </p:cBhvr>
                                      <p:to>
                                        <p:strVal val="visible"/>
                                      </p:to>
                                    </p:set>
                                    <p:animEffect transition="in" filter="strips(downRight)">
                                      <p:cBhvr>
                                        <p:cTn id="42" dur="500"/>
                                        <p:tgtEl>
                                          <p:spTgt spid="1549316">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9315" grpId="0" build="p" bldLvl="2" advAuto="1000"/>
      <p:bldP spid="15493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a:spLocks noGrp="1"/>
          </p:cNvSpPr>
          <p:nvPr>
            <p:ph type="sldNum" sz="quarter" idx="10"/>
          </p:nvPr>
        </p:nvSpPr>
        <p:spPr/>
        <p:txBody>
          <a:bodyPr vert="horz" wrap="none" lIns="92075" tIns="46038" rIns="92075" bIns="46038" anchor="ctr" anchorCtr="0"/>
          <a:lstStyle>
            <a:lvl1pPr marL="0" lvl="0"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defRPr>
            </a:lvl1pPr>
            <a:lvl2pPr marL="457200" lvl="1"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2pPr>
            <a:lvl3pPr marL="914400" lvl="2"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3pPr>
            <a:lvl4pPr marL="1371600" lvl="3"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4pPr>
            <a:lvl5pPr marL="1828800" lvl="4" indent="0" algn="l" defTabSz="914400" rtl="0" eaLnBrk="1" fontAlgn="base" latinLnBrk="0" hangingPunct="1">
              <a:lnSpc>
                <a:spcPct val="100000"/>
              </a:lnSpc>
              <a:spcBef>
                <a:spcPct val="50000"/>
              </a:spcBef>
              <a:spcAft>
                <a:spcPct val="0"/>
              </a:spcAft>
              <a:buFont typeface="Wingdings" panose="05000000000000000000" pitchFamily="2" charset="2"/>
              <a:buChar char="Ø"/>
              <a:defRPr sz="2400" b="1" i="0" u="none" kern="1200" baseline="0">
                <a:solidFill>
                  <a:schemeClr val="tx1"/>
                </a:solidFill>
                <a:latin typeface="楷体_GB2312" pitchFamily="49" charset="-122"/>
                <a:ea typeface="楷体_GB2312" pitchFamily="49" charset="-122"/>
                <a:cs typeface="+mn-cs"/>
              </a:defRPr>
            </a:lvl5pPr>
          </a:lstStyle>
          <a:p>
            <a:pPr lvl="0" algn="r" eaLnBrk="0" hangingPunct="0">
              <a:spcBef>
                <a:spcPct val="0"/>
              </a:spcBef>
              <a:buFontTx/>
              <a:buNone/>
            </a:pPr>
            <a:fld id="{9A0DB2DC-4C9A-4742-B13C-FB6460FD3503}" type="slidenum">
              <a:rPr lang="zh-CN" altLang="en-US" sz="1400" b="0" dirty="0">
                <a:latin typeface="Arial" panose="020B0604020202020204" pitchFamily="34" charset="0"/>
                <a:ea typeface="宋体" panose="02010600030101010101" pitchFamily="2" charset="-122"/>
              </a:rPr>
              <a:t>9</a:t>
            </a:fld>
            <a:endParaRPr lang="zh-CN" altLang="en-US" sz="1400" b="0" dirty="0">
              <a:latin typeface="Arial" panose="020B0604020202020204" pitchFamily="34" charset="0"/>
              <a:ea typeface="宋体" panose="02010600030101010101" pitchFamily="2" charset="-122"/>
            </a:endParaRPr>
          </a:p>
        </p:txBody>
      </p:sp>
      <p:sp>
        <p:nvSpPr>
          <p:cNvPr id="1551363" name="Text Box 3"/>
          <p:cNvSpPr txBox="1">
            <a:spLocks noChangeArrowheads="1"/>
          </p:cNvSpPr>
          <p:nvPr/>
        </p:nvSpPr>
        <p:spPr bwMode="auto">
          <a:xfrm>
            <a:off x="468313" y="811213"/>
            <a:ext cx="3952875" cy="457200"/>
          </a:xfrm>
          <a:prstGeom prst="rect">
            <a:avLst/>
          </a:prstGeom>
          <a:noFill/>
          <a:ln w="9525">
            <a:noFill/>
            <a:miter lim="800000"/>
          </a:ln>
          <a:effectLst/>
        </p:spPr>
        <p:txBody>
          <a:bodyPr>
            <a:spAutoFit/>
          </a:bodyPr>
          <a:lstStyle/>
          <a:p>
            <a:pPr marL="457200" marR="0" indent="-457200" defTabSz="914400">
              <a:spcBef>
                <a:spcPct val="30000"/>
              </a:spcBef>
              <a:buClrTx/>
              <a:buSzTx/>
              <a:buFontTx/>
              <a:buNone/>
              <a:defRPr/>
            </a:pPr>
            <a:r>
              <a:rPr kumimoji="1" lang="en-US" altLang="zh-CN" kern="1200" cap="none" spc="0" normalizeH="0" baseline="0" noProof="0">
                <a:solidFill>
                  <a:srgbClr val="0000CC"/>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2. Searching Algorithms</a:t>
            </a:r>
            <a:r>
              <a:rPr kumimoji="1" lang="en-US" altLang="zh-CN"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p>
        </p:txBody>
      </p:sp>
      <p:sp>
        <p:nvSpPr>
          <p:cNvPr id="1551364" name="Line 4"/>
          <p:cNvSpPr/>
          <p:nvPr/>
        </p:nvSpPr>
        <p:spPr>
          <a:xfrm>
            <a:off x="534988" y="1268413"/>
            <a:ext cx="3598862" cy="0"/>
          </a:xfrm>
          <a:prstGeom prst="line">
            <a:avLst/>
          </a:prstGeom>
          <a:ln w="38100" cap="flat" cmpd="sng">
            <a:solidFill>
              <a:srgbClr val="FF9900"/>
            </a:solidFill>
            <a:prstDash val="solid"/>
            <a:round/>
            <a:headEnd type="none" w="med" len="med"/>
            <a:tailEnd type="none" w="med" len="med"/>
          </a:ln>
        </p:spPr>
      </p:sp>
      <p:sp>
        <p:nvSpPr>
          <p:cNvPr id="1551365" name="Text Box 5"/>
          <p:cNvSpPr txBox="1">
            <a:spLocks noChangeArrowheads="1"/>
          </p:cNvSpPr>
          <p:nvPr/>
        </p:nvSpPr>
        <p:spPr bwMode="auto">
          <a:xfrm>
            <a:off x="533400" y="1676400"/>
            <a:ext cx="7783513" cy="457200"/>
          </a:xfrm>
          <a:prstGeom prst="rect">
            <a:avLst/>
          </a:prstGeom>
          <a:noFill/>
          <a:ln w="9525">
            <a:noFill/>
            <a:miter lim="800000"/>
          </a:ln>
          <a:effectLst/>
        </p:spPr>
        <p:txBody>
          <a:bodyPr>
            <a:spAutoFit/>
          </a:bodyPr>
          <a:lstStyle/>
          <a:p>
            <a:pPr marR="0" algn="just" defTabSz="914400">
              <a:spcBef>
                <a:spcPct val="40000"/>
              </a:spcBef>
              <a:buClrTx/>
              <a:buSzTx/>
              <a:buNone/>
              <a:defRPr/>
            </a:pPr>
            <a:r>
              <a:rPr kumimoji="1" lang="en-US" altLang="zh-CN"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The general searching problem:</a:t>
            </a:r>
          </a:p>
        </p:txBody>
      </p:sp>
      <p:grpSp>
        <p:nvGrpSpPr>
          <p:cNvPr id="2" name="Group 6"/>
          <p:cNvGrpSpPr/>
          <p:nvPr/>
        </p:nvGrpSpPr>
        <p:grpSpPr>
          <a:xfrm>
            <a:off x="892175" y="2316163"/>
            <a:ext cx="7783513" cy="1495425"/>
            <a:chOff x="385" y="1797"/>
            <a:chExt cx="4903" cy="942"/>
          </a:xfrm>
        </p:grpSpPr>
        <p:graphicFrame>
          <p:nvGraphicFramePr>
            <p:cNvPr id="19462" name="Object 7"/>
            <p:cNvGraphicFramePr>
              <a:graphicFrameLocks noChangeAspect="1"/>
            </p:cNvGraphicFramePr>
            <p:nvPr/>
          </p:nvGraphicFramePr>
          <p:xfrm>
            <a:off x="467" y="2133"/>
            <a:ext cx="861" cy="272"/>
          </p:xfrm>
          <a:graphic>
            <a:graphicData uri="http://schemas.openxmlformats.org/presentationml/2006/ole">
              <mc:AlternateContent xmlns:mc="http://schemas.openxmlformats.org/markup-compatibility/2006">
                <mc:Choice xmlns:v="urn:schemas-microsoft-com:vml" Requires="v">
                  <p:oleObj spid="_x0000_s7176" r:id="rId5" imgW="723900" imgH="228600" progId="Equation.3">
                    <p:embed/>
                  </p:oleObj>
                </mc:Choice>
                <mc:Fallback>
                  <p:oleObj r:id="rId5" imgW="723900" imgH="228600" progId="Equation.3">
                    <p:embed/>
                    <p:pic>
                      <p:nvPicPr>
                        <p:cNvPr id="0" name="图片 3080"/>
                        <p:cNvPicPr/>
                        <p:nvPr/>
                      </p:nvPicPr>
                      <p:blipFill>
                        <a:blip r:embed="rId6"/>
                        <a:stretch>
                          <a:fillRect/>
                        </a:stretch>
                      </p:blipFill>
                      <p:spPr>
                        <a:xfrm>
                          <a:off x="467" y="2133"/>
                          <a:ext cx="861" cy="272"/>
                        </a:xfrm>
                        <a:prstGeom prst="rect">
                          <a:avLst/>
                        </a:prstGeom>
                        <a:noFill/>
                        <a:ln w="38100">
                          <a:noFill/>
                          <a:miter/>
                        </a:ln>
                      </p:spPr>
                    </p:pic>
                  </p:oleObj>
                </mc:Fallback>
              </mc:AlternateContent>
            </a:graphicData>
          </a:graphic>
        </p:graphicFrame>
        <p:sp>
          <p:nvSpPr>
            <p:cNvPr id="1551368" name="Text Box 8"/>
            <p:cNvSpPr txBox="1">
              <a:spLocks noChangeArrowheads="1"/>
            </p:cNvSpPr>
            <p:nvPr/>
          </p:nvSpPr>
          <p:spPr bwMode="auto">
            <a:xfrm>
              <a:off x="385" y="1797"/>
              <a:ext cx="4903" cy="942"/>
            </a:xfrm>
            <a:prstGeom prst="rect">
              <a:avLst/>
            </a:prstGeom>
            <a:noFill/>
            <a:ln w="9525">
              <a:noFill/>
              <a:miter lim="800000"/>
            </a:ln>
            <a:effectLst/>
          </p:spPr>
          <p:txBody>
            <a:bodyPr>
              <a:spAutoFit/>
            </a:bodyPr>
            <a:lstStyle/>
            <a:p>
              <a:pPr marR="0" algn="just" defTabSz="914400">
                <a:spcBef>
                  <a:spcPct val="4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Locate an element </a:t>
              </a:r>
              <a:r>
                <a:rPr kumimoji="1" lang="en-US" altLang="zh-CN" i="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x</a:t>
              </a: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in a list of distinct elements           </a:t>
              </a:r>
            </a:p>
            <a:p>
              <a:pPr marR="0" algn="just" defTabSz="914400">
                <a:spcBef>
                  <a:spcPct val="4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                   ,  </a:t>
              </a:r>
            </a:p>
            <a:p>
              <a:pPr marR="0" algn="just" defTabSz="914400">
                <a:spcBef>
                  <a:spcPct val="40000"/>
                </a:spcBef>
                <a:buClrTx/>
                <a:buSzTx/>
                <a:buNone/>
                <a:defRPr/>
              </a:pPr>
              <a:r>
                <a:rPr kumimoji="1" lang="en-US" altLang="zh-CN"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Symbol" panose="05050102010706020507" pitchFamily="18" charset="2"/>
                </a:rPr>
                <a:t>or determine that it is not in the list. </a:t>
              </a:r>
            </a:p>
          </p:txBody>
        </p:sp>
      </p:grpSp>
      <p:sp>
        <p:nvSpPr>
          <p:cNvPr id="19464" name="Text Box 9"/>
          <p:cNvSpPr txBox="1"/>
          <p:nvPr/>
        </p:nvSpPr>
        <p:spPr>
          <a:xfrm>
            <a:off x="5486400" y="14288"/>
            <a:ext cx="3657600" cy="366712"/>
          </a:xfrm>
          <a:prstGeom prst="rect">
            <a:avLst/>
          </a:prstGeom>
          <a:noFill/>
          <a:ln w="9525">
            <a:noFill/>
          </a:ln>
        </p:spPr>
        <p:txBody>
          <a:bodyPr anchor="t" anchorCtr="0">
            <a:spAutoFit/>
          </a:bodyPr>
          <a:lstStyle/>
          <a:p>
            <a:pPr algn="r">
              <a:buFontTx/>
              <a:buNone/>
            </a:pPr>
            <a:r>
              <a:rPr lang="en-US" altLang="zh-CN" sz="1800" b="0" dirty="0">
                <a:latin typeface="Times New Roman" panose="02020603050405020304" pitchFamily="18" charset="0"/>
                <a:ea typeface="宋体" panose="02010600030101010101" pitchFamily="2" charset="-122"/>
                <a:sym typeface="Webdings" panose="05030102010509060703" pitchFamily="18" charset="2"/>
              </a:rPr>
              <a:t>3.1 </a:t>
            </a:r>
            <a:r>
              <a:rPr lang="en-US" altLang="zh-CN" sz="1800" b="0" dirty="0">
                <a:latin typeface="Times New Roman" panose="02020603050405020304" pitchFamily="18" charset="0"/>
                <a:ea typeface="宋体" panose="02010600030101010101" pitchFamily="2" charset="-122"/>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551363"/>
                                        </p:tgtEl>
                                        <p:attrNameLst>
                                          <p:attrName>style.visibility</p:attrName>
                                        </p:attrNameLst>
                                      </p:cBhvr>
                                      <p:to>
                                        <p:strVal val="visible"/>
                                      </p:to>
                                    </p:set>
                                    <p:animEffect transition="in" filter="strips(downRight)">
                                      <p:cBhvr>
                                        <p:cTn id="7" dur="500"/>
                                        <p:tgtEl>
                                          <p:spTgt spid="1551363"/>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51364"/>
                                        </p:tgtEl>
                                        <p:attrNameLst>
                                          <p:attrName>style.visibility</p:attrName>
                                        </p:attrNameLst>
                                      </p:cBhvr>
                                      <p:to>
                                        <p:strVal val="visible"/>
                                      </p:to>
                                    </p:set>
                                    <p:animEffect transition="in" filter="wipe(left)">
                                      <p:cBhvr>
                                        <p:cTn id="11" dur="500"/>
                                        <p:tgtEl>
                                          <p:spTgt spid="1551364"/>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551365">
                                            <p:txEl>
                                              <p:pRg st="0" end="0"/>
                                            </p:txEl>
                                          </p:spTgt>
                                        </p:tgtEl>
                                        <p:attrNameLst>
                                          <p:attrName>style.visibility</p:attrName>
                                        </p:attrNameLst>
                                      </p:cBhvr>
                                      <p:to>
                                        <p:strVal val="visible"/>
                                      </p:to>
                                    </p:set>
                                    <p:animEffect transition="in" filter="strips(downRight)">
                                      <p:cBhvr>
                                        <p:cTn id="16" dur="500"/>
                                        <p:tgtEl>
                                          <p:spTgt spid="1551365">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4" name="PROJCTOR.WAV"/>
                                        </p:tgtEl>
                                      </p:cMediaNode>
                                    </p:audio>
                                  </p:sub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trips(downRigh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1363" grpId="0"/>
      <p:bldP spid="155136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sqrt{(x_j - x_i)^2 + (y_j - y_i)^2}$&#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3 + 5 + 7 + \ldots + (2n + 1)}{n} \; =$&#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 1 + 2 + 3 + \ldots + n) + n}{n} \; =$&#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frac{n (n + 1)}{2}     ]}{n}  + 1\; = n + 2$ &#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120</TotalTime>
  <Words>6722</Words>
  <Application>Microsoft Office PowerPoint</Application>
  <PresentationFormat>全屏显示(4:3)</PresentationFormat>
  <Paragraphs>729</Paragraphs>
  <Slides>78</Slides>
  <Notes>50</Notes>
  <HiddenSlides>1</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4</vt:i4>
      </vt:variant>
      <vt:variant>
        <vt:lpstr>幻灯片标题</vt:lpstr>
      </vt:variant>
      <vt:variant>
        <vt:i4>78</vt:i4>
      </vt:variant>
    </vt:vector>
  </HeadingPairs>
  <TitlesOfParts>
    <vt:vector size="104" baseType="lpstr">
      <vt:lpstr>CMR12</vt:lpstr>
      <vt:lpstr>CMTI12</vt:lpstr>
      <vt:lpstr>Monotype Sorts</vt:lpstr>
      <vt:lpstr>PMingLiU</vt:lpstr>
      <vt:lpstr>黑体</vt:lpstr>
      <vt:lpstr>楷体_GB2312</vt:lpstr>
      <vt:lpstr>宋体</vt:lpstr>
      <vt:lpstr>微软雅黑</vt:lpstr>
      <vt:lpstr>Arial</vt:lpstr>
      <vt:lpstr>Book Antiqua</vt:lpstr>
      <vt:lpstr>Cambria Math</vt:lpstr>
      <vt:lpstr>MT Extra</vt:lpstr>
      <vt:lpstr>Symbol</vt:lpstr>
      <vt:lpstr>Tahoma</vt:lpstr>
      <vt:lpstr>Times New Roman</vt:lpstr>
      <vt:lpstr>Trebuchet MS</vt:lpstr>
      <vt:lpstr>Webdings</vt:lpstr>
      <vt:lpstr>Wingdings</vt:lpstr>
      <vt:lpstr>Wingdings 2</vt:lpstr>
      <vt:lpstr>Double Lines</vt:lpstr>
      <vt:lpstr>1_Double Lines</vt:lpstr>
      <vt:lpstr>2_Double Lines</vt:lpstr>
      <vt:lpstr>MS_ClipArt_Gallery.2</vt:lpstr>
      <vt:lpstr>Equation.3</vt:lpstr>
      <vt:lpstr>Microsoft Graph Chart</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Greedy Algorithms</vt:lpstr>
      <vt:lpstr>Greedy Algorithms: Making Change</vt:lpstr>
      <vt:lpstr>Greedy Change-Making Algorithm</vt:lpstr>
      <vt:lpstr>Proving Optimality for U.S. Coins</vt:lpstr>
      <vt:lpstr>Proving Optimality for U.S. Coins</vt:lpstr>
      <vt:lpstr>Greedy Change-Making Algorithm </vt:lpstr>
      <vt:lpstr>A failure of the greedy algorithm</vt:lpstr>
      <vt:lpstr>Brute-Force Algorithms</vt:lpstr>
      <vt:lpstr>Computing the Closest Pair of Points  by Brute-Force</vt:lpstr>
      <vt:lpstr>Computing the Closest Pair of Points by Brute-Force （暴力算法）</vt:lpstr>
      <vt:lpstr>Halting Problem （停机问题） </vt:lpstr>
      <vt:lpstr>Halting Problem</vt:lpstr>
      <vt:lpstr>Halting Problem</vt:lpstr>
      <vt:lpstr>Halting Problem</vt:lpstr>
      <vt:lpstr>PowerPoint 演示文稿</vt:lpstr>
      <vt:lpstr>PowerPoint 演示文稿</vt:lpstr>
      <vt:lpstr>Big-Theta</vt:lpstr>
      <vt:lpstr>Asymptotic Running Time</vt:lpstr>
      <vt:lpstr>Asymptotic Running Time</vt:lpstr>
      <vt:lpstr>Growth of Functions- Motivation</vt:lpstr>
      <vt:lpstr>Growth of Functions- Motivation</vt:lpstr>
      <vt:lpstr>Big-O Notation</vt:lpstr>
      <vt:lpstr>The function f(x) is O(g(x))</vt:lpstr>
      <vt:lpstr>Note:</vt:lpstr>
      <vt:lpstr>PowerPoint 演示文稿</vt:lpstr>
      <vt:lpstr>PowerPoint 演示文稿</vt:lpstr>
      <vt:lpstr>PowerPoint 演示文稿</vt:lpstr>
      <vt:lpstr>Some Important Big-O Results</vt:lpstr>
      <vt:lpstr>Some Important Functions</vt:lpstr>
      <vt:lpstr>Growth of Some Common Functions</vt:lpstr>
      <vt:lpstr>Growth of Combinations of Functions</vt:lpstr>
      <vt:lpstr>Growth of Combinations of Functions</vt:lpstr>
      <vt:lpstr>Ordering Functions by Order of Growth</vt:lpstr>
      <vt:lpstr>Big-Omega</vt:lpstr>
      <vt:lpstr>Big-Omega</vt:lpstr>
      <vt:lpstr>PowerPoint 演示文稿</vt:lpstr>
      <vt:lpstr>Big-Theta</vt:lpstr>
      <vt:lpstr>Big-Theta</vt:lpstr>
      <vt:lpstr>Big-Theta</vt:lpstr>
      <vt:lpstr>PowerPoint 演示文稿</vt:lpstr>
      <vt:lpstr>PowerPoint 演示文稿</vt:lpstr>
      <vt:lpstr>PowerPoint 演示文稿</vt:lpstr>
      <vt:lpstr>The Complexity of Algorithms</vt:lpstr>
      <vt:lpstr>Different types of analysis</vt:lpstr>
      <vt:lpstr>PowerPoint 演示文稿</vt:lpstr>
      <vt:lpstr>PowerPoint 演示文稿</vt:lpstr>
      <vt:lpstr>Average-Case Complexity of Linear Search</vt:lpstr>
      <vt:lpstr>Worst-Case Complexity of Binary Search </vt:lpstr>
      <vt:lpstr>Worst-Case Complexity of Binary Search </vt:lpstr>
      <vt:lpstr>Matrix Multiplication Algorithm</vt:lpstr>
      <vt:lpstr>Complexity of Matrix Multiplication</vt:lpstr>
      <vt:lpstr>Complexity of Matrix Multiplication</vt:lpstr>
      <vt:lpstr>Complexity of Matrix Multiplication</vt:lpstr>
      <vt:lpstr>Example</vt:lpstr>
      <vt:lpstr>* Understanding the complexity of algorithm</vt:lpstr>
      <vt:lpstr>* Understanding the complexity of algorithm</vt:lpstr>
      <vt:lpstr>PowerPoint 演示文稿</vt:lpstr>
      <vt:lpstr>PowerPoint 演示文稿</vt:lpstr>
      <vt:lpstr>复杂度分析补充</vt:lpstr>
      <vt:lpstr>复杂度分析补充</vt:lpstr>
      <vt:lpstr>复杂度分析补充</vt:lpstr>
      <vt:lpstr>PowerPoint 演示文稿</vt:lpstr>
      <vt:lpstr>Boolean Product Algorithm</vt:lpstr>
      <vt:lpstr>Complexity of Boolean Product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liming</cp:lastModifiedBy>
  <cp:revision>51</cp:revision>
  <dcterms:created xsi:type="dcterms:W3CDTF">2014-03-20T05:18:00Z</dcterms:created>
  <dcterms:modified xsi:type="dcterms:W3CDTF">2024-03-17T23:44:16Z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0279D1B0200B46BA89E1EF7E76269CBC</vt:lpwstr>
  </property>
</Properties>
</file>