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6" r:id="rId2"/>
    <p:sldId id="496" r:id="rId3"/>
    <p:sldId id="543" r:id="rId4"/>
    <p:sldId id="591" r:id="rId5"/>
    <p:sldId id="590" r:id="rId6"/>
    <p:sldId id="595" r:id="rId7"/>
    <p:sldId id="621" r:id="rId8"/>
    <p:sldId id="587" r:id="rId9"/>
    <p:sldId id="622" r:id="rId10"/>
    <p:sldId id="623" r:id="rId11"/>
    <p:sldId id="699" r:id="rId12"/>
    <p:sldId id="700" r:id="rId13"/>
    <p:sldId id="703" r:id="rId14"/>
    <p:sldId id="649" r:id="rId15"/>
    <p:sldId id="650" r:id="rId16"/>
    <p:sldId id="713" r:id="rId17"/>
    <p:sldId id="714" r:id="rId18"/>
    <p:sldId id="559" r:id="rId19"/>
    <p:sldId id="666" r:id="rId20"/>
    <p:sldId id="667" r:id="rId21"/>
    <p:sldId id="665" r:id="rId22"/>
    <p:sldId id="668" r:id="rId23"/>
    <p:sldId id="655" r:id="rId24"/>
    <p:sldId id="656" r:id="rId25"/>
    <p:sldId id="409" r:id="rId26"/>
    <p:sldId id="594" r:id="rId27"/>
    <p:sldId id="414" r:id="rId28"/>
    <p:sldId id="417" r:id="rId29"/>
    <p:sldId id="416" r:id="rId30"/>
    <p:sldId id="482" r:id="rId31"/>
    <p:sldId id="513" r:id="rId32"/>
    <p:sldId id="514" r:id="rId33"/>
    <p:sldId id="515" r:id="rId34"/>
    <p:sldId id="415" r:id="rId35"/>
    <p:sldId id="483" r:id="rId36"/>
    <p:sldId id="448" r:id="rId37"/>
    <p:sldId id="419" r:id="rId38"/>
    <p:sldId id="484" r:id="rId39"/>
    <p:sldId id="502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60" r:id="rId48"/>
    <p:sldId id="561" r:id="rId49"/>
    <p:sldId id="529" r:id="rId50"/>
    <p:sldId id="530" r:id="rId51"/>
    <p:sldId id="531" r:id="rId52"/>
    <p:sldId id="532" r:id="rId53"/>
    <p:sldId id="533" r:id="rId54"/>
    <p:sldId id="592" r:id="rId5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FF"/>
    <a:srgbClr val="6666FF"/>
    <a:srgbClr val="008000"/>
    <a:srgbClr val="000066"/>
    <a:srgbClr val="6600FF"/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/>
    <p:restoredTop sz="84507"/>
  </p:normalViewPr>
  <p:slideViewPr>
    <p:cSldViewPr showGuides="1">
      <p:cViewPr varScale="1">
        <p:scale>
          <a:sx n="87" d="100"/>
          <a:sy n="87" d="100"/>
        </p:scale>
        <p:origin x="1185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/>
          <a:p>
            <a:pPr lvl="0" algn="r" fontAlgn="base">
              <a:buNone/>
            </a:pPr>
            <a:fld id="{9A0DB2DC-4C9A-4742-B13C-FB6460FD3503}" type="slidenum">
              <a:rPr lang="zh-CN" altLang="en-US" sz="1000" b="0" i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000" b="0" i="1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758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C11C5-933F-443B-AF21-C1421329B52A}" type="slidenum">
              <a:rPr lang="zh-CN" altLang="en-US" smtClean="0"/>
              <a:t>26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26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29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30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36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37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38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7A683-ACF6-4214-BDB7-6871F19E339E}" type="slidenum">
              <a:rPr lang="zh-CN" altLang="en-US" smtClean="0"/>
              <a:t>40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BB73F-6011-498E-937B-EA1186DA9B58}" type="slidenum">
              <a:rPr lang="zh-CN" altLang="en-US" smtClean="0"/>
              <a:t>41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C7E78-5025-4429-9A79-7BB65375A0DD}" type="slidenum">
              <a:rPr lang="zh-CN" altLang="en-US" smtClean="0"/>
              <a:t>42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4B9E9-AB8A-449B-AA02-264409F6235B}" type="slidenum">
              <a:rPr lang="zh-CN" altLang="en-US" smtClean="0"/>
              <a:t>43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A6BD2-77B1-409F-8E74-0EC44D19F5DD}" type="slidenum">
              <a:rPr lang="zh-CN" altLang="en-US" smtClean="0"/>
              <a:t>44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D8F23-9148-451F-B5B8-121B6841A3BA}" type="slidenum">
              <a:rPr lang="zh-CN" altLang="en-US" smtClean="0"/>
              <a:t>45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7F7CF-C309-42D3-96CD-F56F07065BBA}" type="slidenum">
              <a:rPr lang="zh-CN" altLang="en-US" smtClean="0"/>
              <a:t>46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770523-A05E-4A6B-9061-06183C1CF2DA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270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770523-A05E-4A6B-9061-06183C1CF2DA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3A0E0-01A8-4866-BD5E-56C0AF8E07DB}" type="slidenum">
              <a:rPr lang="zh-CN" altLang="en-US" smtClean="0"/>
              <a:t>49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FEBB1-4743-4993-B103-1582EB66C9CE}" type="slidenum">
              <a:rPr lang="zh-CN" altLang="en-US" smtClean="0"/>
              <a:t>50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30C62-800B-48E0-BDD6-C6DAEF2E9AC0}" type="slidenum">
              <a:rPr lang="zh-CN" altLang="en-US" smtClean="0"/>
              <a:t>51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BF562-3DF1-41A5-8485-E0B22A98BF60}" type="slidenum">
              <a:rPr lang="zh-CN" altLang="en-US" smtClean="0"/>
              <a:t>52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7B019-CB81-480C-B305-D2AE94DFF7C9}" type="slidenum">
              <a:rPr lang="zh-CN" altLang="en-US" smtClean="0"/>
              <a:t>53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en-US" altLang="zh-CN" sz="12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Cases 2 forms a </a:t>
            </a:r>
            <a:r>
              <a:rPr kumimoji="1" lang="en-US" altLang="zh-CN" sz="1200" b="0" i="1" ker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shorter cycle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C11C5-933F-443B-AF21-C1421329B52A}" type="slidenum">
              <a:rPr lang="zh-CN" altLang="en-US" smtClean="0"/>
              <a:t>54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601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806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0115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r>
              <a:rPr lang="zh-CN" altLang="en-US">
                <a:ea typeface="宋体" panose="02010600030101010101" pitchFamily="2" charset="-122"/>
              </a:rPr>
              <a:t>https://blog.csdn.net/sinat_21591675/article/details/86521190?depth_1-utm_source=distribute.pc_relevant.none-task&amp;utm_source=distribute.pc_relevant.none-task</a:t>
            </a: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4" name="文本占位符 2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6" name="文本占位符 2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9"/>
          <p:cNvGrpSpPr/>
          <p:nvPr/>
        </p:nvGrpSpPr>
        <p:grpSpPr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7474" y="976372"/>
            <a:ext cx="894441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6990881" y="71592"/>
            <a:ext cx="2057400" cy="365125"/>
          </a:xfrm>
        </p:spPr>
        <p:txBody>
          <a:bodyPr/>
          <a:lstStyle>
            <a:lvl1pPr>
              <a:defRPr sz="1350" b="1">
                <a:solidFill>
                  <a:schemeClr val="tx1"/>
                </a:solidFill>
              </a:defRPr>
            </a:lvl1pPr>
          </a:lstStyle>
          <a:p>
            <a:fld id="{AFB76D27-FC4C-4C65-90F5-F7429882B58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标题 17"/>
          <p:cNvSpPr>
            <a:spLocks noGrp="1"/>
          </p:cNvSpPr>
          <p:nvPr>
            <p:ph type="title"/>
          </p:nvPr>
        </p:nvSpPr>
        <p:spPr>
          <a:xfrm>
            <a:off x="526538" y="365967"/>
            <a:ext cx="7988812" cy="572294"/>
          </a:xfrm>
        </p:spPr>
        <p:txBody>
          <a:bodyPr>
            <a:noAutofit/>
          </a:bodyPr>
          <a:lstStyle>
            <a:lvl1pPr algn="ctr">
              <a:defRPr sz="3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441844" y="578149"/>
            <a:ext cx="4606437" cy="300038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Edit Master text styles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  <a:tileRect/>
          </a:gradFill>
          <a:ln w="9525">
            <a:noFill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Rectangle 64"/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29" name="Text Box 65"/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graphicFrame>
        <p:nvGraphicFramePr>
          <p:cNvPr id="1030" name="Object 79"/>
          <p:cNvGraphicFramePr>
            <a:graphicFrameLocks noChangeAspect="1"/>
          </p:cNvGraphicFramePr>
          <p:nvPr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17" imgW="18926175" imgH="28251150" progId="">
                  <p:embed/>
                </p:oleObj>
              </mc:Choice>
              <mc:Fallback>
                <p:oleObj r:id="rId17" imgW="18926175" imgH="2825115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9A%E9%A1%B9%E5%BC%8F?fromModule=lemma_inlink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aike.baidu.com/item/%E5%A4%9A%E9%A1%B9%E5%BC%8F%E6%97%B6%E9%97%B4?fromModule=lemma_inlink" TargetMode="External"/><Relationship Id="rId4" Type="http://schemas.openxmlformats.org/officeDocument/2006/relationships/hyperlink" Target="https://baike.baidu.com/item/%E9%80%BB%E8%BE%91%E8%BF%90%E7%AE%97?fromModule=lemma_inlink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SzTx/>
              <a:buFontTx/>
              <a:buNone/>
            </a:pPr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1650" name="Text Box 2"/>
          <p:cNvSpPr txBox="1">
            <a:spLocks noChangeArrowheads="1"/>
          </p:cNvSpPr>
          <p:nvPr/>
        </p:nvSpPr>
        <p:spPr bwMode="auto">
          <a:xfrm>
            <a:off x="381000" y="1412875"/>
            <a:ext cx="83058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 3 Algorithms</a:t>
            </a:r>
            <a:endParaRPr kumimoji="1" lang="en-US" altLang="zh-CN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3"/>
          <p:cNvSpPr/>
          <p:nvPr/>
        </p:nvSpPr>
        <p:spPr>
          <a:xfrm>
            <a:off x="8382000" y="6400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/>
          <a:p>
            <a:pPr algn="r" eaLnBrk="0" hangingPunct="0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1652" name="Text Box 4"/>
          <p:cNvSpPr txBox="1">
            <a:spLocks noChangeArrowheads="1"/>
          </p:cNvSpPr>
          <p:nvPr/>
        </p:nvSpPr>
        <p:spPr bwMode="auto">
          <a:xfrm>
            <a:off x="876300" y="2565400"/>
            <a:ext cx="7315200" cy="1790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8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3.1 Algorithms </a:t>
            </a:r>
          </a:p>
          <a:p>
            <a:pPr marR="0" defTabSz="914400">
              <a:spcBef>
                <a:spcPct val="8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3.2 The Growth of Function (</a:t>
            </a: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函数的增长率</a:t>
            </a:r>
            <a:r>
              <a:rPr kumimoji="1" lang="en-US" altLang="zh-CN" kern="1200" cap="none" spc="0" normalizeH="0" baseline="0" noProof="0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R="0" defTabSz="914400">
              <a:spcBef>
                <a:spcPct val="8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3.3 Complexity  of Algorithms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463"/>
            <a:ext cx="8229600" cy="1143000"/>
          </a:xfrm>
        </p:spPr>
        <p:txBody>
          <a:bodyPr>
            <a:normAutofit fontScale="9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4000" b="1" i="0" u="none" strike="noStrike" kern="0" cap="none" spc="0" normalizeH="0" baseline="0" noProof="1">
                <a:solidFill>
                  <a:srgbClr val="003366"/>
                </a:solidFill>
                <a:latin typeface="+mj-lt"/>
                <a:ea typeface="+mj-ea"/>
                <a:cs typeface="+mj-cs"/>
              </a:rPr>
              <a:t>Complexity of Matrix Multiplication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anchor="t" anchorCtr="0"/>
          <a:lstStyle/>
          <a:p>
            <a:pPr>
              <a:buNone/>
            </a:pPr>
            <a:r>
              <a:rPr lang="en-US" altLang="zh-CN" sz="2400" b="1" dirty="0"/>
              <a:t>   Example</a:t>
            </a:r>
            <a:r>
              <a:rPr lang="en-US" altLang="zh-CN" sz="2400" dirty="0"/>
              <a:t>: How many additions of integers and multiplications of integers are used by the matrix multiplication algorithm to multiply two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X  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matrices.</a:t>
            </a:r>
          </a:p>
          <a:p>
            <a:pPr>
              <a:buNone/>
            </a:pPr>
            <a:r>
              <a:rPr lang="en-US" altLang="zh-CN" sz="2400" b="1" dirty="0"/>
              <a:t>   Solution</a:t>
            </a:r>
            <a:r>
              <a:rPr lang="en-US" altLang="zh-CN" sz="2400" dirty="0"/>
              <a:t>: There are 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2  </a:t>
            </a:r>
            <a:r>
              <a:rPr lang="en-US" altLang="zh-CN" sz="2400" dirty="0">
                <a:latin typeface="Cambria Math" panose="02040503050406030204" pitchFamily="18" charset="0"/>
              </a:rPr>
              <a:t>entries in the product. Finding each entry requires </a:t>
            </a:r>
            <a:r>
              <a:rPr lang="en-US" altLang="zh-CN" sz="2400" i="1" dirty="0"/>
              <a:t>n</a:t>
            </a:r>
            <a:r>
              <a:rPr lang="en-US" altLang="zh-CN" sz="2400" dirty="0">
                <a:latin typeface="Cambria Math" panose="02040503050406030204" pitchFamily="18" charset="0"/>
              </a:rPr>
              <a:t> multiplications and </a:t>
            </a:r>
            <a:r>
              <a:rPr lang="en-US" altLang="zh-CN" sz="2400" i="1" dirty="0"/>
              <a:t>n</a:t>
            </a:r>
            <a:r>
              <a:rPr lang="en-US" altLang="zh-CN" sz="2400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− 1 additions. Hence, 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3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  multiplications and 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CN" sz="2400" dirty="0">
                <a:latin typeface="Cambria Math" panose="02040503050406030204" pitchFamily="18" charset="0"/>
              </a:rPr>
              <a:t>(</a:t>
            </a:r>
            <a:r>
              <a:rPr lang="en-US" altLang="zh-CN" sz="2400" i="1" dirty="0"/>
              <a:t>n</a:t>
            </a:r>
            <a:r>
              <a:rPr lang="en-US" altLang="zh-CN" sz="2400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− 1)    additions are used.</a:t>
            </a:r>
          </a:p>
          <a:p>
            <a:pPr>
              <a:buNone/>
            </a:pP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    Hence, the complexity of matrix multiplication is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3</a:t>
            </a:r>
            <a:r>
              <a:rPr lang="en-US" altLang="zh-CN" sz="2400" dirty="0"/>
              <a:t>).  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</p:txBody>
      </p:sp>
      <p:pic>
        <p:nvPicPr>
          <p:cNvPr id="79875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34200" y="2895600"/>
            <a:ext cx="153988" cy="15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463"/>
            <a:ext cx="8229600" cy="1143000"/>
          </a:xfrm>
        </p:spPr>
        <p:txBody>
          <a:bodyPr>
            <a:normAutofit fontScale="9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4000" b="1" i="0" u="none" strike="noStrike" kern="0" cap="none" spc="0" normalizeH="0" baseline="0" noProof="1">
                <a:solidFill>
                  <a:srgbClr val="003366"/>
                </a:solidFill>
                <a:latin typeface="+mj-lt"/>
                <a:ea typeface="+mj-ea"/>
                <a:cs typeface="+mj-cs"/>
              </a:rPr>
              <a:t>Complexity of Matrix Multiplication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3610"/>
          </a:xfrm>
          <a:noFill/>
          <a:ln>
            <a:noFill/>
          </a:ln>
        </p:spPr>
        <p:txBody>
          <a:bodyPr anchor="t" anchorCtr="0"/>
          <a:lstStyle/>
          <a:p>
            <a:pPr>
              <a:buNone/>
            </a:pPr>
            <a:r>
              <a:rPr lang="en-US" altLang="zh-CN" sz="2400" b="1" dirty="0"/>
              <a:t>   Example</a:t>
            </a:r>
            <a:r>
              <a:rPr lang="en-US" altLang="zh-CN" sz="2400" dirty="0"/>
              <a:t>: How many additions of integers and multiplications of integers are used by the matrix multiplication algorithm to multiply two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X  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matrices.</a:t>
            </a:r>
          </a:p>
          <a:p>
            <a:pPr>
              <a:buNone/>
            </a:pPr>
            <a:r>
              <a:rPr lang="en-US" altLang="zh-CN" sz="2400" b="1" dirty="0"/>
              <a:t>   Solution</a:t>
            </a:r>
            <a:r>
              <a:rPr lang="en-US" altLang="zh-CN" sz="2400" dirty="0"/>
              <a:t>: There are 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2  </a:t>
            </a:r>
            <a:r>
              <a:rPr lang="en-US" altLang="zh-CN" sz="2400" dirty="0">
                <a:latin typeface="Cambria Math" panose="02040503050406030204" pitchFamily="18" charset="0"/>
              </a:rPr>
              <a:t>entries in the product. Finding each entry requires </a:t>
            </a:r>
            <a:r>
              <a:rPr lang="en-US" altLang="zh-CN" sz="2400" i="1" dirty="0"/>
              <a:t>n</a:t>
            </a:r>
            <a:r>
              <a:rPr lang="en-US" altLang="zh-CN" sz="2400" dirty="0">
                <a:latin typeface="Cambria Math" panose="02040503050406030204" pitchFamily="18" charset="0"/>
              </a:rPr>
              <a:t> multiplications and </a:t>
            </a:r>
            <a:r>
              <a:rPr lang="en-US" altLang="zh-CN" sz="2400" i="1" dirty="0"/>
              <a:t>n</a:t>
            </a:r>
            <a:r>
              <a:rPr lang="en-US" altLang="zh-CN" sz="2400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− 1 additions. Hence, 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3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  multiplications and 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CN" sz="2400" dirty="0">
                <a:latin typeface="Cambria Math" panose="02040503050406030204" pitchFamily="18" charset="0"/>
              </a:rPr>
              <a:t>(</a:t>
            </a:r>
            <a:r>
              <a:rPr lang="en-US" altLang="zh-CN" sz="2400" i="1" dirty="0"/>
              <a:t>n</a:t>
            </a:r>
            <a:r>
              <a:rPr lang="en-US" altLang="zh-CN" sz="2400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− 1)    additions are used.</a:t>
            </a:r>
          </a:p>
          <a:p>
            <a:pPr>
              <a:buNone/>
            </a:pP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    Hence, the complexity of matrix multiplication is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3</a:t>
            </a:r>
            <a:r>
              <a:rPr lang="en-US" altLang="zh-CN" sz="2400" dirty="0"/>
              <a:t>).  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</p:txBody>
      </p:sp>
      <p:pic>
        <p:nvPicPr>
          <p:cNvPr id="79875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34200" y="2895600"/>
            <a:ext cx="153988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11505" y="5949315"/>
            <a:ext cx="76206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 dirty="0"/>
              <a:t>n阶矩阵乘法最优解的时间复杂度，目前达到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610" y="4940935"/>
            <a:ext cx="3401060" cy="831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463"/>
            <a:ext cx="8229600" cy="1143000"/>
          </a:xfrm>
        </p:spPr>
        <p:txBody>
          <a:bodyPr>
            <a:normAutofit fontScale="9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4000" b="1" i="0" u="none" strike="noStrike" kern="0" cap="none" spc="0" normalizeH="0" baseline="0" noProof="1">
                <a:solidFill>
                  <a:srgbClr val="003366"/>
                </a:solidFill>
                <a:latin typeface="+mj-lt"/>
                <a:ea typeface="+mj-ea"/>
                <a:cs typeface="+mj-cs"/>
              </a:rPr>
              <a:t>Complexity of Matrix Multiplication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3215" y="1268730"/>
            <a:ext cx="23025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Strassen算法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772920"/>
            <a:ext cx="6842125" cy="42995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90" y="4509135"/>
            <a:ext cx="2991485" cy="730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5195" y="6165215"/>
            <a:ext cx="57016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/>
              <a:t>Coppersmith-Winograd方法</a:t>
            </a:r>
            <a:r>
              <a:rPr lang="en-US" altLang="zh-CN"/>
              <a:t>, 2.375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1143000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/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>
          <a:xfrm>
            <a:off x="457200" y="1691005"/>
            <a:ext cx="8305800" cy="3423920"/>
          </a:xfrm>
          <a:noFill/>
          <a:ln>
            <a:noFill/>
          </a:ln>
        </p:spPr>
        <p:txBody>
          <a:bodyPr anchor="t" anchorCtr="0"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以计算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nXn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阶行列式为例子。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如果我们用行列式定义去计算，其计算复杂度为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n•n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!)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如果我们通过行消元将行列式化上三角行列计算，其计算复杂度为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O(n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n= 50,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采用第一种方法所需要计算的乘法次数 1.5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X10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65，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第二种方法所需要的乘法次数为6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X10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如果用一台计算速度是每秒可执行1000亿次乘法的计算机计算，其计算时间分别为5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x10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年及6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x10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秒</a:t>
            </a:r>
            <a:endParaRPr lang="zh-CN" altLang="en-US" sz="2400" baseline="30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 baseline="30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67175" y="6400800"/>
            <a:ext cx="609600" cy="457200"/>
          </a:xfrm>
        </p:spPr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SzTx/>
              <a:buFontTx/>
              <a:buNone/>
            </a:pPr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620713"/>
            <a:ext cx="8229600" cy="652463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* Understanding the complexity of algorithm</a:t>
            </a:r>
          </a:p>
        </p:txBody>
      </p:sp>
      <p:sp>
        <p:nvSpPr>
          <p:cNvPr id="1622019" name="Rectangle 3"/>
          <p:cNvSpPr>
            <a:spLocks noGrp="1"/>
          </p:cNvSpPr>
          <p:nvPr>
            <p:ph idx="1"/>
          </p:nvPr>
        </p:nvSpPr>
        <p:spPr>
          <a:xfrm>
            <a:off x="251520" y="1340768"/>
            <a:ext cx="8425308" cy="4968875"/>
          </a:xfrm>
          <a:noFill/>
          <a:ln>
            <a:noFill/>
          </a:ln>
        </p:spPr>
        <p:txBody>
          <a:bodyPr lIns="0" rIns="0" anchor="t" anchorCtr="0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Tractable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（易解）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 problem is solvable using an algorithm with polynomial worst-case complexity.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Intractable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（难解）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 problem cannot be solved using an algorithm with worst-case polynomial time complexity.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Solvable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（可解）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Unsolvable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（不可解）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Some problems even exist for which it can be shown that no algorithm exists for solving them. 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Halting problem: given a program and an input to the program, whether the program will eventually halt when run with that input.</a:t>
            </a:r>
          </a:p>
          <a:p>
            <a:pPr lvl="1">
              <a:buClr>
                <a:schemeClr val="tx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 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| program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will eventually halt if run with input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4996" name="Text Box 5"/>
          <p:cNvSpPr txBox="1"/>
          <p:nvPr/>
        </p:nvSpPr>
        <p:spPr>
          <a:xfrm>
            <a:off x="5486400" y="14288"/>
            <a:ext cx="36576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3.3 Complexity  of Algorithms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67175" y="6400800"/>
            <a:ext cx="609600" cy="457200"/>
          </a:xfrm>
        </p:spPr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SzTx/>
              <a:buFontTx/>
              <a:buNone/>
            </a:pPr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620713"/>
            <a:ext cx="8229600" cy="652463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* Understanding the complexity of algorithm</a:t>
            </a:r>
          </a:p>
        </p:txBody>
      </p:sp>
      <p:sp>
        <p:nvSpPr>
          <p:cNvPr id="1622019" name="Rectangle 3"/>
          <p:cNvSpPr>
            <a:spLocks noGrp="1"/>
          </p:cNvSpPr>
          <p:nvPr>
            <p:ph idx="1"/>
          </p:nvPr>
        </p:nvSpPr>
        <p:spPr>
          <a:xfrm>
            <a:off x="539552" y="1124744"/>
            <a:ext cx="8137525" cy="5445125"/>
          </a:xfrm>
          <a:noFill/>
          <a:ln>
            <a:noFill/>
          </a:ln>
        </p:spPr>
        <p:txBody>
          <a:bodyPr lIns="0" rIns="0" anchor="t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n-US" altLang="zh-CN" sz="2400" b="1" i="0" u="none" strike="noStrike" kern="0" cap="none" spc="0" normalizeH="0" baseline="0" noProof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 P: 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tractable problems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n-US" altLang="zh-CN" sz="2400" b="1" i="0" u="none" strike="noStrike" kern="0" cap="none" spc="0" normalizeH="0" baseline="0" noProof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 NP (nondeterministic polynomial time): </a:t>
            </a:r>
            <a:r>
              <a:rPr kumimoji="0" lang="en-US" altLang="zh-CN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Solution can be checked in polynomial time. But no polynomial time algorithm has been found for finding a solution to problems in this class. </a:t>
            </a:r>
            <a:endParaRPr kumimoji="0" lang="en-US" altLang="zh-CN" sz="24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2400" b="1" i="0" u="none" strike="noStrike" kern="0" cap="none" spc="0" normalizeH="0" baseline="0" noProof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n-US" altLang="zh-CN" sz="2400" b="1" i="0" u="none" strike="noStrike" kern="0" cap="none" spc="0" normalizeH="0" baseline="0" noProof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NP-complete:  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 important 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of problems with the property that if any of these problems can be solved by a polynomial worst-case time algorithm, then all can be solved by polynomial worst-case time algorithms.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en-US" altLang="zh-CN" sz="2400" b="1" i="0" u="none" strike="noStrike" kern="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The satisfiability problem: the problem of determining if the variables of a given Boolean formula can be assigned in such a way as to make the formula evaluate to TRUE</a:t>
            </a:r>
          </a:p>
        </p:txBody>
      </p:sp>
      <p:sp>
        <p:nvSpPr>
          <p:cNvPr id="87044" name="Text Box 5"/>
          <p:cNvSpPr txBox="1"/>
          <p:nvPr/>
        </p:nvSpPr>
        <p:spPr>
          <a:xfrm>
            <a:off x="5486400" y="14288"/>
            <a:ext cx="36576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3.3 Complexity  of Algorithms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6" y="548641"/>
            <a:ext cx="8610640" cy="35284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115" y="4509135"/>
            <a:ext cx="81915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P就是能在多项式时间内解决的问题，NP就是能在多项式时间验证答案正确与否的问题。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P是否等于NP实质上就是在问，如果对于一个问题我能在多项式时间内验证其答案的正确性，那么我是否能在多项式时间内解决它？</a:t>
            </a:r>
          </a:p>
          <a:p>
            <a:pPr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NPC问题：NP中的某些问题的复杂性与整个类的复杂性相关联.这些问题中任何一个如果存在多项式时间的算法,那么所有NP问题都是多项式时间可解的.这些问题被称为NP-完全问题(NPC问题)。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bkimg.cdn.bcebos.com/pic/d058ccbf6c81800a2c57c93db03533fa828b4756?x-bce-process=image/watermark,image_d2F0ZXIvYmFpa2U4MA==,g_7,xp_5,yp_5">
            <a:extLst>
              <a:ext uri="{FF2B5EF4-FFF2-40B4-BE49-F238E27FC236}">
                <a16:creationId xmlns:a16="http://schemas.microsoft.com/office/drawing/2014/main" id="{4D7068DE-993A-4E2C-A114-EB0D9058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20865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EF6900-9B3D-449C-8446-A4A92F2DCB94}"/>
              </a:ext>
            </a:extLst>
          </p:cNvPr>
          <p:cNvSpPr/>
          <p:nvPr/>
        </p:nvSpPr>
        <p:spPr>
          <a:xfrm>
            <a:off x="4716016" y="1196752"/>
            <a:ext cx="38884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b="0" dirty="0"/>
              <a:t>人们发现，所有的完全</a:t>
            </a:r>
            <a:r>
              <a:rPr lang="zh-CN" altLang="en-US" sz="2000" b="0" dirty="0">
                <a:hlinkClick r:id="rId3"/>
              </a:rPr>
              <a:t>多项式</a:t>
            </a:r>
            <a:r>
              <a:rPr lang="zh-CN" altLang="en-US" sz="2000" b="0" dirty="0"/>
              <a:t>非确定性问题（</a:t>
            </a:r>
            <a:r>
              <a:rPr lang="en-US" altLang="zh-CN" sz="2000" b="0" dirty="0"/>
              <a:t>NP</a:t>
            </a:r>
            <a:r>
              <a:rPr lang="zh-CN" altLang="en-US" sz="2000" b="0" dirty="0"/>
              <a:t>） ，都可以转换为一类叫做满足性问题的</a:t>
            </a:r>
            <a:r>
              <a:rPr lang="zh-CN" altLang="en-US" sz="2000" b="0" dirty="0">
                <a:hlinkClick r:id="rId4"/>
              </a:rPr>
              <a:t>逻辑运算</a:t>
            </a:r>
            <a:r>
              <a:rPr lang="zh-CN" altLang="en-US" sz="2000" b="0" dirty="0"/>
              <a:t>问题。</a:t>
            </a:r>
            <a:endParaRPr lang="en-US" altLang="zh-CN" sz="2000" b="0" dirty="0"/>
          </a:p>
          <a:p>
            <a:pPr>
              <a:buNone/>
            </a:pPr>
            <a:endParaRPr lang="en-US" altLang="zh-CN" sz="2000" b="0" dirty="0"/>
          </a:p>
          <a:p>
            <a:pPr>
              <a:buNone/>
            </a:pPr>
            <a:r>
              <a:rPr lang="zh-CN" altLang="en-US" sz="2000" b="0" dirty="0"/>
              <a:t>既然这类问题的所有可能答案，都可以在</a:t>
            </a:r>
            <a:r>
              <a:rPr lang="zh-CN" altLang="en-US" sz="2000" b="0" dirty="0">
                <a:hlinkClick r:id="rId5"/>
              </a:rPr>
              <a:t>多项式时间</a:t>
            </a:r>
            <a:r>
              <a:rPr lang="zh-CN" altLang="en-US" sz="2000" b="0" dirty="0"/>
              <a:t>内计算，人们于是就猜想，是否这类问题，存在一个确定性算法，可以在多项式时间内，直接算出或是搜寻出正确的答案呢（</a:t>
            </a:r>
            <a:r>
              <a:rPr lang="en-US" altLang="zh-CN" sz="2000" b="0" dirty="0"/>
              <a:t>P</a:t>
            </a:r>
            <a:r>
              <a:rPr lang="zh-CN" altLang="en-US" sz="2000" b="0"/>
              <a:t>）？</a:t>
            </a:r>
            <a:endParaRPr lang="en-US" altLang="zh-CN" sz="2000" b="0" dirty="0"/>
          </a:p>
          <a:p>
            <a:pPr>
              <a:buNone/>
            </a:pPr>
            <a:endParaRPr lang="en-US" altLang="zh-CN" sz="2000" b="0" dirty="0"/>
          </a:p>
          <a:p>
            <a:pPr>
              <a:buNone/>
            </a:pPr>
            <a:r>
              <a:rPr lang="zh-CN" altLang="en-US" sz="2000" b="0" dirty="0"/>
              <a:t>这就是著名的</a:t>
            </a:r>
            <a:r>
              <a:rPr lang="en-US" altLang="zh-CN" sz="2000" b="0" dirty="0"/>
              <a:t>NP=P</a:t>
            </a:r>
            <a:r>
              <a:rPr lang="zh-CN" altLang="en-US" sz="2000" b="0" dirty="0"/>
              <a:t>？的猜想。 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DA7F2D-CE0F-4749-8C1E-D21B252C35D6}"/>
              </a:ext>
            </a:extLst>
          </p:cNvPr>
          <p:cNvSpPr/>
          <p:nvPr/>
        </p:nvSpPr>
        <p:spPr>
          <a:xfrm>
            <a:off x="683568" y="4509120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en-US" altLang="zh-CN" b="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 ≠ NP</a:t>
            </a:r>
            <a:r>
              <a:rPr lang="zh-CN" altLang="en-US" b="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的图解。</a:t>
            </a:r>
            <a:endParaRPr lang="en-US" altLang="zh-CN" b="0" dirty="0">
              <a:solidFill>
                <a:srgbClr val="55555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b="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 = NP</a:t>
            </a:r>
            <a:r>
              <a:rPr lang="zh-CN" altLang="en-US" b="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则三类相同。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36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SzTx/>
              <a:buFontTx/>
              <a:buNone/>
            </a:pPr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0" name="Text Box 2"/>
          <p:cNvSpPr txBox="1"/>
          <p:nvPr/>
        </p:nvSpPr>
        <p:spPr>
          <a:xfrm>
            <a:off x="928688" y="1857375"/>
            <a:ext cx="7967662" cy="2122805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square" anchor="t" anchorCtr="0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(Due on  March 25)</a:t>
            </a:r>
          </a:p>
          <a:p>
            <a:pPr eaLnBrk="0" hangingPunct="0"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Sec. 3.3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7, 10</a:t>
            </a:r>
          </a:p>
          <a:p>
            <a:pPr eaLnBrk="0" hangingPunc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7th, 8th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/>
          </p:cNvSpPr>
          <p:nvPr>
            <p:ph type="title"/>
          </p:nvPr>
        </p:nvSpPr>
        <p:spPr>
          <a:xfrm>
            <a:off x="425450" y="525463"/>
            <a:ext cx="8229600" cy="760412"/>
          </a:xfrm>
          <a:noFill/>
          <a:ln>
            <a:noFill/>
          </a:ln>
        </p:spPr>
        <p:txBody>
          <a:bodyPr anchor="t" anchorCtr="0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复杂度分析补充</a:t>
            </a:r>
          </a:p>
        </p:txBody>
      </p:sp>
      <p:sp>
        <p:nvSpPr>
          <p:cNvPr id="104450" name="文本框 4"/>
          <p:cNvSpPr txBox="1"/>
          <p:nvPr/>
        </p:nvSpPr>
        <p:spPr>
          <a:xfrm>
            <a:off x="708025" y="1674813"/>
            <a:ext cx="17827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 eaLnBrk="0" hangingPunc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对数复杂度</a:t>
            </a:r>
          </a:p>
        </p:txBody>
      </p:sp>
      <p:graphicFrame>
        <p:nvGraphicFramePr>
          <p:cNvPr id="104451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67000" y="1522413"/>
          <a:ext cx="1577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4" imgW="405765" imgH="215900" progId="Equation.KSEE3">
                  <p:embed/>
                </p:oleObj>
              </mc:Choice>
              <mc:Fallback>
                <p:oleObj r:id="rId4" imgW="405765" imgH="215900" progId="Equation.KSEE3">
                  <p:embed/>
                  <p:pic>
                    <p:nvPicPr>
                      <p:cNvPr id="104451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1522413"/>
                        <a:ext cx="15779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52" name="图片 13"/>
          <p:cNvPicPr>
            <a:picLocks noChangeAspect="1"/>
          </p:cNvPicPr>
          <p:nvPr/>
        </p:nvPicPr>
        <p:blipFill>
          <a:blip r:embed="rId6"/>
          <a:srcRect r="8273" b="38560"/>
          <a:stretch>
            <a:fillRect/>
          </a:stretch>
        </p:blipFill>
        <p:spPr>
          <a:xfrm>
            <a:off x="776288" y="2657475"/>
            <a:ext cx="7694612" cy="306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3" name="文本框 3"/>
          <p:cNvSpPr txBox="1"/>
          <p:nvPr/>
        </p:nvSpPr>
        <p:spPr>
          <a:xfrm>
            <a:off x="555625" y="5886450"/>
            <a:ext cx="8515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 eaLnBrk="0" hangingPunc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两次迭代最多是原始数据的一半，迭代次数至多是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2logN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457200" y="576263"/>
            <a:ext cx="8229600" cy="1143000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sz="3200" dirty="0"/>
              <a:t>The Complexity of Algorithms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sz="2400" dirty="0"/>
              <a:t>Given an algorithm, how efficient is this algorithm for solving a problem given input of a particular size? To answer this question, we ask:</a:t>
            </a:r>
          </a:p>
          <a:p>
            <a:pPr lvl="1"/>
            <a:r>
              <a:rPr lang="en-US" altLang="zh-CN" sz="2000" dirty="0"/>
              <a:t>How much time does this algorithm use to solve a problem?</a:t>
            </a:r>
          </a:p>
          <a:p>
            <a:pPr lvl="1"/>
            <a:r>
              <a:rPr lang="en-US" altLang="zh-CN" sz="2000" dirty="0"/>
              <a:t>How much computer memory does this algorithm use to solve a problem?</a:t>
            </a:r>
          </a:p>
          <a:p>
            <a:r>
              <a:rPr lang="en-US" altLang="zh-CN" sz="2400" dirty="0"/>
              <a:t>When we analyze the time the algorithm uses to solve the problem given input of a particular size, we are studying the </a:t>
            </a:r>
            <a:r>
              <a:rPr lang="en-US" altLang="zh-CN" sz="2400" i="1" dirty="0">
                <a:solidFill>
                  <a:srgbClr val="FF0000"/>
                </a:solidFill>
              </a:rPr>
              <a:t>time complexity</a:t>
            </a:r>
            <a:r>
              <a:rPr lang="en-US" altLang="zh-CN" sz="2400" i="1" dirty="0"/>
              <a:t> </a:t>
            </a:r>
            <a:r>
              <a:rPr lang="en-US" altLang="zh-CN" sz="2400" dirty="0"/>
              <a:t>of the algorithm.</a:t>
            </a:r>
          </a:p>
          <a:p>
            <a:r>
              <a:rPr lang="en-US" altLang="zh-CN" sz="2400" dirty="0"/>
              <a:t>When we analyze the computer memory the algorithm uses to solve the problem given input of a particular size, we are studying the </a:t>
            </a:r>
            <a:r>
              <a:rPr lang="en-US" altLang="zh-CN" sz="2400" i="1" dirty="0">
                <a:solidFill>
                  <a:srgbClr val="FF0000"/>
                </a:solidFill>
              </a:rPr>
              <a:t>space complexity</a:t>
            </a:r>
            <a:r>
              <a:rPr lang="en-US" altLang="zh-CN" sz="2400" i="1" dirty="0"/>
              <a:t> </a:t>
            </a:r>
            <a:r>
              <a:rPr lang="en-US" altLang="zh-CN" sz="2400" dirty="0"/>
              <a:t>of the algorithm.</a:t>
            </a:r>
          </a:p>
          <a:p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title"/>
          </p:nvPr>
        </p:nvSpPr>
        <p:spPr>
          <a:xfrm>
            <a:off x="425450" y="525463"/>
            <a:ext cx="8229600" cy="760412"/>
          </a:xfrm>
          <a:noFill/>
          <a:ln>
            <a:noFill/>
          </a:ln>
        </p:spPr>
        <p:txBody>
          <a:bodyPr anchor="t" anchorCtr="0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复杂度分析补充</a:t>
            </a:r>
          </a:p>
        </p:txBody>
      </p:sp>
      <p:sp>
        <p:nvSpPr>
          <p:cNvPr id="106498" name="文本框 4"/>
          <p:cNvSpPr txBox="1"/>
          <p:nvPr/>
        </p:nvSpPr>
        <p:spPr>
          <a:xfrm>
            <a:off x="647700" y="1619250"/>
            <a:ext cx="1628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 eaLnBrk="0" hangingPunc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通常都是</a:t>
            </a:r>
          </a:p>
        </p:txBody>
      </p:sp>
      <p:graphicFrame>
        <p:nvGraphicFramePr>
          <p:cNvPr id="106499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14663" y="1430338"/>
          <a:ext cx="1576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3" imgW="405765" imgH="215900" progId="Equation.KSEE3">
                  <p:embed/>
                </p:oleObj>
              </mc:Choice>
              <mc:Fallback>
                <p:oleObj r:id="rId3" imgW="405765" imgH="215900" progId="Equation.KSEE3">
                  <p:embed/>
                  <p:pic>
                    <p:nvPicPr>
                      <p:cNvPr id="106499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4663" y="1430338"/>
                        <a:ext cx="1576387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14663" y="2722563"/>
          <a:ext cx="14509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5" imgW="405765" imgH="228600" progId="Equation.KSEE3">
                  <p:embed/>
                </p:oleObj>
              </mc:Choice>
              <mc:Fallback>
                <p:oleObj r:id="rId5" imgW="405765" imgH="228600" progId="Equation.KSEE3">
                  <p:embed/>
                  <p:pic>
                    <p:nvPicPr>
                      <p:cNvPr id="10650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4663" y="2722563"/>
                        <a:ext cx="145097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文本框 8"/>
          <p:cNvSpPr txBox="1"/>
          <p:nvPr/>
        </p:nvSpPr>
        <p:spPr>
          <a:xfrm>
            <a:off x="922338" y="2787650"/>
            <a:ext cx="11604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 eaLnBrk="0" hangingPunc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有没有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97100" y="4135438"/>
          <a:ext cx="3316288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7" imgW="927100" imgH="431800" progId="Equation.KSEE3">
                  <p:embed/>
                </p:oleObj>
              </mc:Choice>
              <mc:Fallback>
                <p:oleObj r:id="rId7" imgW="927100" imgH="431800" progId="Equation.KSEE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7100" y="4135438"/>
                        <a:ext cx="3316288" cy="154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425450" y="525463"/>
            <a:ext cx="8229600" cy="760412"/>
          </a:xfrm>
          <a:noFill/>
          <a:ln>
            <a:noFill/>
          </a:ln>
        </p:spPr>
        <p:txBody>
          <a:bodyPr anchor="t" anchorCtr="0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复杂度分析补充</a:t>
            </a:r>
          </a:p>
        </p:txBody>
      </p:sp>
      <p:pic>
        <p:nvPicPr>
          <p:cNvPr id="102402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2882900"/>
            <a:ext cx="5770563" cy="3273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03" name="文本框 14"/>
          <p:cNvSpPr txBox="1"/>
          <p:nvPr/>
        </p:nvSpPr>
        <p:spPr>
          <a:xfrm>
            <a:off x="708025" y="1674813"/>
            <a:ext cx="17827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 eaLnBrk="0" hangingPunc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对数复杂度</a:t>
            </a:r>
          </a:p>
        </p:txBody>
      </p:sp>
      <p:graphicFrame>
        <p:nvGraphicFramePr>
          <p:cNvPr id="102404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67000" y="1522413"/>
          <a:ext cx="1577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5" imgW="405765" imgH="215900" progId="Equation.KSEE3">
                  <p:embed/>
                </p:oleObj>
              </mc:Choice>
              <mc:Fallback>
                <p:oleObj r:id="rId5" imgW="405765" imgH="215900" progId="Equation.KSEE3">
                  <p:embed/>
                  <p:pic>
                    <p:nvPicPr>
                      <p:cNvPr id="102404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1522413"/>
                        <a:ext cx="15779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文本框 3"/>
          <p:cNvSpPr txBox="1"/>
          <p:nvPr/>
        </p:nvSpPr>
        <p:spPr>
          <a:xfrm>
            <a:off x="1146175" y="1444625"/>
            <a:ext cx="7097713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线性方程组求解：</a:t>
            </a:r>
          </a:p>
          <a:p>
            <a:pPr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Ax=b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Cramer’s rule </a:t>
            </a:r>
          </a:p>
          <a:p>
            <a:pPr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Gauss elimination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401638" y="606425"/>
            <a:ext cx="8229600" cy="1143000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dirty="0"/>
              <a:t>Boolean Product Algorithm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sz="2400" dirty="0"/>
              <a:t>The definition of Boolean product  of zero-one matrices can also be converted to an algorithm.</a:t>
            </a:r>
          </a:p>
        </p:txBody>
      </p:sp>
      <p:sp>
        <p:nvSpPr>
          <p:cNvPr id="91139" name="Content Placeholder 2"/>
          <p:cNvSpPr txBox="1"/>
          <p:nvPr/>
        </p:nvSpPr>
        <p:spPr>
          <a:xfrm>
            <a:off x="1295400" y="2914650"/>
            <a:ext cx="6553200" cy="2362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2000" dirty="0">
                <a:latin typeface="楷体_GB2312" pitchFamily="49" charset="-122"/>
              </a:rPr>
              <a:t>procedure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i="1" dirty="0">
                <a:latin typeface="楷体_GB2312" pitchFamily="49" charset="-122"/>
              </a:rPr>
              <a:t>Boolean product</a:t>
            </a:r>
            <a:r>
              <a:rPr lang="en-US" altLang="zh-CN" sz="2000" b="0" dirty="0">
                <a:latin typeface="Arial" panose="020B0604020202020204" pitchFamily="34" charset="0"/>
              </a:rPr>
              <a:t>(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i="1" dirty="0">
                <a:latin typeface="楷体_GB2312" pitchFamily="49" charset="-122"/>
              </a:rPr>
              <a:t>,</a:t>
            </a:r>
            <a:r>
              <a:rPr lang="en-US" altLang="zh-CN" sz="2000" dirty="0">
                <a:latin typeface="楷体_GB2312" pitchFamily="49" charset="-122"/>
              </a:rPr>
              <a:t>B</a:t>
            </a:r>
            <a:r>
              <a:rPr lang="en-US" altLang="zh-CN" sz="2000" i="1" dirty="0">
                <a:latin typeface="楷体_GB2312" pitchFamily="49" charset="-122"/>
              </a:rPr>
              <a:t>: </a:t>
            </a:r>
            <a:r>
              <a:rPr lang="en-US" altLang="zh-CN" sz="2000" dirty="0">
                <a:latin typeface="楷体_GB2312" pitchFamily="49" charset="-122"/>
              </a:rPr>
              <a:t>zero-one</a:t>
            </a:r>
            <a:r>
              <a:rPr lang="en-US" altLang="zh-CN" sz="2000" i="1" dirty="0">
                <a:latin typeface="楷体_GB2312" pitchFamily="49" charset="-122"/>
              </a:rPr>
              <a:t> </a:t>
            </a:r>
            <a:r>
              <a:rPr lang="en-US" altLang="zh-CN" sz="2000" dirty="0">
                <a:latin typeface="楷体_GB2312" pitchFamily="49" charset="-122"/>
              </a:rPr>
              <a:t>matrices)</a:t>
            </a:r>
            <a:r>
              <a:rPr lang="en-US" altLang="zh-CN" sz="2000" b="0" dirty="0">
                <a:latin typeface="Arial" panose="020B0604020202020204" pitchFamily="34" charset="0"/>
              </a:rPr>
              <a:t>                         </a:t>
            </a: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</a:rPr>
              <a:t>for</a:t>
            </a:r>
            <a:r>
              <a:rPr lang="en-US" altLang="zh-CN" sz="2000" b="0" dirty="0">
                <a:latin typeface="Arial" panose="020B0604020202020204" pitchFamily="34" charset="0"/>
              </a:rPr>
              <a:t> </a:t>
            </a:r>
            <a:r>
              <a:rPr lang="en-US" altLang="zh-CN" sz="2000" i="1" dirty="0">
                <a:latin typeface="楷体_GB2312" pitchFamily="49" charset="-122"/>
              </a:rPr>
              <a:t>i</a:t>
            </a:r>
            <a:r>
              <a:rPr lang="en-US" altLang="zh-CN" sz="2000" b="0" i="1" dirty="0">
                <a:latin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</a:rPr>
              <a:t>:= </a:t>
            </a:r>
            <a:r>
              <a:rPr lang="en-US" altLang="zh-CN" sz="2000" b="0" dirty="0">
                <a:latin typeface="Cambria Math" panose="02040503050406030204" pitchFamily="18" charset="0"/>
              </a:rPr>
              <a:t>1</a:t>
            </a:r>
            <a:r>
              <a:rPr lang="en-US" altLang="zh-CN" sz="2000" b="0" dirty="0">
                <a:latin typeface="Arial" panose="020B0604020202020204" pitchFamily="34" charset="0"/>
              </a:rPr>
              <a:t> to </a:t>
            </a:r>
            <a:r>
              <a:rPr lang="en-US" altLang="zh-CN" sz="2000" i="1" dirty="0">
                <a:latin typeface="楷体_GB2312" pitchFamily="49" charset="-122"/>
              </a:rPr>
              <a:t>m</a:t>
            </a:r>
            <a:endParaRPr lang="en-US" altLang="zh-CN" sz="2000" b="0" dirty="0">
              <a:latin typeface="Cambria Math" panose="02040503050406030204" pitchFamily="18" charset="0"/>
            </a:endParaRP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</a:pPr>
            <a:r>
              <a:rPr lang="en-US" altLang="zh-CN" sz="2000" b="0" dirty="0">
                <a:latin typeface="Arial" panose="020B0604020202020204" pitchFamily="34" charset="0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</a:rPr>
              <a:t>for </a:t>
            </a:r>
            <a:r>
              <a:rPr lang="en-US" altLang="zh-CN" sz="2000" b="0" i="1" dirty="0">
                <a:latin typeface="Arial" panose="020B0604020202020204" pitchFamily="34" charset="0"/>
              </a:rPr>
              <a:t>j</a:t>
            </a:r>
            <a:r>
              <a:rPr lang="en-US" altLang="zh-CN" sz="2000" b="0" dirty="0">
                <a:latin typeface="Arial" panose="020B0604020202020204" pitchFamily="34" charset="0"/>
              </a:rPr>
              <a:t> := </a:t>
            </a:r>
            <a:r>
              <a:rPr lang="en-US" altLang="zh-CN" sz="2000" b="0" dirty="0">
                <a:latin typeface="Cambria Math" panose="02040503050406030204" pitchFamily="18" charset="0"/>
              </a:rPr>
              <a:t>1</a:t>
            </a:r>
            <a:r>
              <a:rPr lang="en-US" altLang="zh-CN" sz="2000" b="0" dirty="0">
                <a:latin typeface="Arial" panose="020B0604020202020204" pitchFamily="34" charset="0"/>
              </a:rPr>
              <a:t> to </a:t>
            </a:r>
            <a:r>
              <a:rPr lang="en-US" altLang="zh-CN" sz="2000" i="1" dirty="0">
                <a:latin typeface="楷体_GB2312" pitchFamily="49" charset="-122"/>
              </a:rPr>
              <a:t>n</a:t>
            </a:r>
            <a:endParaRPr lang="en-US" altLang="zh-CN" sz="2000" b="0" i="1" dirty="0">
              <a:latin typeface="Arial" panose="020B0604020202020204" pitchFamily="34" charset="0"/>
            </a:endParaRP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              </a:t>
            </a:r>
            <a:r>
              <a:rPr lang="en-US" altLang="zh-CN" sz="2000" i="1" dirty="0" err="1">
                <a:latin typeface="楷体_GB2312" pitchFamily="49" charset="-122"/>
              </a:rPr>
              <a:t>c</a:t>
            </a:r>
            <a:r>
              <a:rPr lang="en-US" altLang="zh-CN" sz="2000" i="1" baseline="-25000" dirty="0" err="1">
                <a:latin typeface="楷体_GB2312" pitchFamily="49" charset="-122"/>
              </a:rPr>
              <a:t>i</a:t>
            </a:r>
            <a:r>
              <a:rPr lang="en-US" altLang="zh-CN" sz="2000" b="0" i="1" baseline="-25000" dirty="0">
                <a:latin typeface="Arial" panose="020B0604020202020204" pitchFamily="34" charset="0"/>
              </a:rPr>
              <a:t>j</a:t>
            </a:r>
            <a:r>
              <a:rPr lang="en-US" altLang="zh-CN" sz="2000" b="0" dirty="0">
                <a:latin typeface="Arial" panose="020B0604020202020204" pitchFamily="34" charset="0"/>
              </a:rPr>
              <a:t> :</a:t>
            </a:r>
            <a:r>
              <a:rPr lang="en-US" altLang="zh-CN" sz="2000" dirty="0">
                <a:latin typeface="楷体_GB2312" pitchFamily="49" charset="-122"/>
              </a:rPr>
              <a:t>= </a:t>
            </a:r>
            <a:r>
              <a:rPr lang="en-US" altLang="zh-CN" sz="2000" dirty="0">
                <a:latin typeface="Cambria Math" panose="02040503050406030204" pitchFamily="18" charset="0"/>
              </a:rPr>
              <a:t>0</a:t>
            </a: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</a:pPr>
            <a:r>
              <a:rPr lang="en-US" altLang="zh-CN" sz="2000" dirty="0">
                <a:latin typeface="楷体_GB2312" pitchFamily="49" charset="-122"/>
              </a:rPr>
              <a:t>               for </a:t>
            </a:r>
            <a:r>
              <a:rPr lang="en-US" altLang="zh-CN" sz="2000" i="1" dirty="0">
                <a:latin typeface="楷体_GB2312" pitchFamily="49" charset="-122"/>
              </a:rPr>
              <a:t>q</a:t>
            </a:r>
            <a:r>
              <a:rPr lang="en-US" altLang="zh-CN" sz="2000" dirty="0">
                <a:latin typeface="楷体_GB2312" pitchFamily="49" charset="-122"/>
              </a:rPr>
              <a:t> := </a:t>
            </a:r>
            <a:r>
              <a:rPr lang="en-US" altLang="zh-CN" sz="2000" dirty="0">
                <a:latin typeface="Cambria Math" panose="02040503050406030204" pitchFamily="18" charset="0"/>
              </a:rPr>
              <a:t>1</a:t>
            </a:r>
            <a:r>
              <a:rPr lang="en-US" altLang="zh-CN" sz="2000" dirty="0">
                <a:latin typeface="楷体_GB2312" pitchFamily="49" charset="-122"/>
              </a:rPr>
              <a:t> to </a:t>
            </a:r>
            <a:r>
              <a:rPr lang="en-US" altLang="zh-CN" sz="2000" i="1" dirty="0">
                <a:latin typeface="楷体_GB2312" pitchFamily="49" charset="-122"/>
              </a:rPr>
              <a:t>k</a:t>
            </a: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</a:pPr>
            <a:r>
              <a:rPr lang="en-US" altLang="zh-CN" sz="2000" i="1" dirty="0">
                <a:latin typeface="楷体_GB2312" pitchFamily="49" charset="-122"/>
              </a:rPr>
              <a:t>                   </a:t>
            </a:r>
            <a:r>
              <a:rPr lang="en-US" altLang="zh-CN" sz="2000" dirty="0">
                <a:latin typeface="楷体_GB2312" pitchFamily="49" charset="-122"/>
              </a:rPr>
              <a:t> </a:t>
            </a:r>
            <a:r>
              <a:rPr lang="en-US" altLang="zh-CN" sz="2000" i="1" dirty="0" err="1">
                <a:latin typeface="楷体_GB2312" pitchFamily="49" charset="-122"/>
                <a:ea typeface="Cambria Math" panose="02040503050406030204"/>
                <a:sym typeface="Symbol" panose="05050102010706020507"/>
              </a:rPr>
              <a:t>c</a:t>
            </a:r>
            <a:r>
              <a:rPr lang="en-US" altLang="zh-CN" sz="2000" i="1" baseline="-25000" dirty="0" err="1">
                <a:latin typeface="楷体_GB2312" pitchFamily="49" charset="-122"/>
                <a:ea typeface="Cambria Math" panose="02040503050406030204"/>
                <a:sym typeface="Symbol" panose="05050102010706020507"/>
              </a:rPr>
              <a:t>ij</a:t>
            </a:r>
            <a:r>
              <a:rPr lang="en-US" altLang="zh-CN" sz="2000" baseline="-25000" dirty="0">
                <a:latin typeface="楷体_GB2312" pitchFamily="49" charset="-122"/>
                <a:ea typeface="Cambria Math" panose="02040503050406030204"/>
                <a:sym typeface="Symbol" panose="05050102010706020507"/>
              </a:rPr>
              <a:t>  </a:t>
            </a:r>
            <a:r>
              <a:rPr lang="en-US" altLang="zh-CN" sz="2000" dirty="0">
                <a:latin typeface="楷体_GB2312" pitchFamily="49" charset="-122"/>
                <a:ea typeface="Cambria Math" panose="02040503050406030204"/>
                <a:sym typeface="Symbol" panose="05050102010706020507"/>
              </a:rPr>
              <a:t>:= </a:t>
            </a:r>
            <a:r>
              <a:rPr lang="en-US" altLang="zh-CN" sz="2000" i="1" dirty="0" err="1">
                <a:latin typeface="楷体_GB2312" pitchFamily="49" charset="-122"/>
              </a:rPr>
              <a:t>c</a:t>
            </a:r>
            <a:r>
              <a:rPr lang="en-US" altLang="zh-CN" sz="2000" i="1" baseline="-25000" dirty="0" err="1">
                <a:latin typeface="楷体_GB2312" pitchFamily="49" charset="-122"/>
              </a:rPr>
              <a:t>ij</a:t>
            </a:r>
            <a:r>
              <a:rPr lang="en-US" altLang="zh-CN" sz="2000" i="1" baseline="-25000" dirty="0">
                <a:latin typeface="楷体_GB2312" pitchFamily="49" charset="-122"/>
              </a:rPr>
              <a:t>  </a:t>
            </a:r>
            <a:r>
              <a:rPr lang="en-US" altLang="zh-CN" sz="2000" dirty="0">
                <a:latin typeface="Cambria Math" panose="02040503050406030204"/>
                <a:ea typeface="Cambria Math" panose="02040503050406030204"/>
                <a:sym typeface="Symbol" panose="05050102010706020507"/>
              </a:rPr>
              <a:t>∨ (</a:t>
            </a:r>
            <a:r>
              <a:rPr lang="en-US" altLang="zh-CN" sz="2000" i="1" dirty="0" err="1">
                <a:latin typeface="楷体_GB2312" pitchFamily="49" charset="-122"/>
                <a:ea typeface="Cambria Math" panose="02040503050406030204"/>
                <a:sym typeface="Symbol" panose="05050102010706020507"/>
              </a:rPr>
              <a:t>a</a:t>
            </a:r>
            <a:r>
              <a:rPr lang="en-US" altLang="zh-CN" sz="2000" i="1" baseline="-25000" dirty="0" err="1">
                <a:latin typeface="楷体_GB2312" pitchFamily="49" charset="-122"/>
                <a:ea typeface="Cambria Math" panose="02040503050406030204"/>
                <a:sym typeface="Symbol" panose="05050102010706020507"/>
              </a:rPr>
              <a:t>iq</a:t>
            </a:r>
            <a:r>
              <a:rPr lang="en-US" altLang="zh-CN" sz="2000" dirty="0">
                <a:latin typeface="Cambria Math" panose="02040503050406030204"/>
                <a:ea typeface="Cambria Math" panose="02040503050406030204"/>
                <a:sym typeface="Symbol" panose="05050102010706020507"/>
              </a:rPr>
              <a:t> ∧ </a:t>
            </a:r>
            <a:r>
              <a:rPr lang="en-US" altLang="zh-CN" sz="2000" i="1" dirty="0" err="1">
                <a:latin typeface="楷体_GB2312" pitchFamily="49" charset="-122"/>
                <a:ea typeface="Cambria Math" panose="02040503050406030204"/>
                <a:sym typeface="Symbol" panose="05050102010706020507"/>
              </a:rPr>
              <a:t>b</a:t>
            </a:r>
            <a:r>
              <a:rPr lang="en-US" altLang="zh-CN" sz="2000" i="1" baseline="-25000" dirty="0" err="1">
                <a:latin typeface="楷体_GB2312" pitchFamily="49" charset="-122"/>
                <a:ea typeface="Cambria Math" panose="02040503050406030204"/>
                <a:sym typeface="Symbol" panose="05050102010706020507"/>
              </a:rPr>
              <a:t>qj</a:t>
            </a:r>
            <a:r>
              <a:rPr lang="en-US" altLang="zh-CN" sz="2000" dirty="0">
                <a:latin typeface="楷体_GB2312" pitchFamily="49" charset="-122"/>
                <a:ea typeface="Cambria Math" panose="02040503050406030204"/>
                <a:sym typeface="Symbol" panose="05050102010706020507"/>
              </a:rPr>
              <a:t>)</a:t>
            </a:r>
            <a:endParaRPr lang="en-US" altLang="zh-CN" sz="2000" b="0" baseline="-25000" dirty="0">
              <a:latin typeface="Cambria Math" panose="02040503050406030204" pitchFamily="18" charset="0"/>
            </a:endParaRP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</a:pPr>
            <a:r>
              <a:rPr lang="en-US" altLang="zh-CN" sz="2000" dirty="0">
                <a:latin typeface="楷体_GB2312" pitchFamily="49" charset="-122"/>
              </a:rPr>
              <a:t>return C{C = [</a:t>
            </a:r>
            <a:r>
              <a:rPr lang="en-US" altLang="zh-CN" sz="2000" i="1" dirty="0" err="1">
                <a:latin typeface="楷体_GB2312" pitchFamily="49" charset="-122"/>
              </a:rPr>
              <a:t>c</a:t>
            </a:r>
            <a:r>
              <a:rPr lang="en-US" altLang="zh-CN" sz="2000" i="1" baseline="-25000" dirty="0" err="1">
                <a:latin typeface="楷体_GB2312" pitchFamily="49" charset="-122"/>
              </a:rPr>
              <a:t>ij</a:t>
            </a:r>
            <a:r>
              <a:rPr lang="en-US" altLang="zh-CN" sz="2000" dirty="0">
                <a:latin typeface="楷体_GB2312" pitchFamily="49" charset="-122"/>
              </a:rPr>
              <a:t>]</a:t>
            </a:r>
            <a:r>
              <a:rPr lang="en-US" altLang="zh-CN" sz="2000" i="1" dirty="0">
                <a:latin typeface="楷体_GB2312" pitchFamily="49" charset="-122"/>
              </a:rPr>
              <a:t> </a:t>
            </a:r>
            <a:r>
              <a:rPr lang="en-US" altLang="zh-CN" sz="2000" dirty="0">
                <a:latin typeface="楷体_GB2312" pitchFamily="49" charset="-122"/>
              </a:rPr>
              <a:t>is the Boolean product of A and B</a:t>
            </a:r>
            <a:r>
              <a:rPr lang="en-US" altLang="zh-CN" sz="2000" b="0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579438" y="704850"/>
            <a:ext cx="8107362" cy="636588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sz="2800" dirty="0"/>
              <a:t>Complexity of Boolean Product Algorithm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94025"/>
          </a:xfrm>
          <a:noFill/>
          <a:ln>
            <a:noFill/>
          </a:ln>
        </p:spPr>
        <p:txBody>
          <a:bodyPr anchor="t" anchorCtr="0"/>
          <a:lstStyle/>
          <a:p>
            <a:pPr>
              <a:buNone/>
            </a:pPr>
            <a:r>
              <a:rPr lang="en-US" altLang="zh-CN" sz="2400" b="1" dirty="0"/>
              <a:t>   Example</a:t>
            </a:r>
            <a:r>
              <a:rPr lang="en-US" altLang="zh-CN" sz="2400" dirty="0"/>
              <a:t>: How many bit operations are used to find    </a:t>
            </a:r>
            <a:r>
              <a:rPr lang="en-US" altLang="zh-CN" sz="2400" b="1" dirty="0">
                <a:ea typeface="Cambria Math" panose="02040503050406030204"/>
                <a:sym typeface="Symbol" panose="05050102010706020507"/>
              </a:rPr>
              <a:t>A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  <a:sym typeface="Symbol" panose="05050102010706020507"/>
              </a:rPr>
              <a:t>⊙</a:t>
            </a:r>
            <a:r>
              <a:rPr lang="en-US" altLang="zh-CN" sz="2400" dirty="0">
                <a:ea typeface="Cambria Math" panose="02040503050406030204"/>
                <a:sym typeface="Symbol" panose="05050102010706020507"/>
              </a:rPr>
              <a:t> </a:t>
            </a:r>
            <a:r>
              <a:rPr lang="en-US" altLang="zh-CN" sz="2400" b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altLang="zh-CN" sz="2400" dirty="0">
                <a:ea typeface="Cambria Math" panose="02040503050406030204"/>
                <a:sym typeface="Symbol" panose="05050102010706020507"/>
              </a:rPr>
              <a:t>,</a:t>
            </a:r>
            <a:r>
              <a:rPr lang="en-US" altLang="zh-CN" sz="2400" b="1" dirty="0">
                <a:ea typeface="Cambria Math" panose="02040503050406030204"/>
                <a:sym typeface="Symbol" panose="05050102010706020507"/>
              </a:rPr>
              <a:t>  </a:t>
            </a:r>
            <a:r>
              <a:rPr lang="en-US" altLang="zh-CN" sz="2400" dirty="0">
                <a:sym typeface="Symbol" panose="05050102010706020507"/>
              </a:rPr>
              <a:t>where A and B are </a:t>
            </a:r>
            <a:r>
              <a:rPr lang="en-US" altLang="zh-CN" sz="2400" i="1" dirty="0">
                <a:sym typeface="Symbol" panose="05050102010706020507"/>
              </a:rPr>
              <a:t>n</a:t>
            </a:r>
            <a:r>
              <a:rPr lang="en-US" altLang="zh-CN" sz="2400" dirty="0">
                <a:sym typeface="Symbol" panose="05050102010706020507"/>
              </a:rPr>
              <a:t>    </a:t>
            </a:r>
            <a:r>
              <a:rPr lang="en-US" altLang="zh-CN" sz="2400" i="1" dirty="0" err="1">
                <a:sym typeface="Symbol" panose="05050102010706020507"/>
              </a:rPr>
              <a:t>n</a:t>
            </a:r>
            <a:r>
              <a:rPr lang="en-US" altLang="zh-CN" sz="2400" dirty="0">
                <a:sym typeface="Symbol" panose="05050102010706020507"/>
              </a:rPr>
              <a:t> zero-one matrices?</a:t>
            </a:r>
            <a:r>
              <a:rPr lang="en-US" altLang="zh-CN" sz="2400" dirty="0"/>
              <a:t> </a:t>
            </a:r>
          </a:p>
          <a:p>
            <a:pPr>
              <a:buNone/>
            </a:pPr>
            <a:r>
              <a:rPr lang="en-US" altLang="zh-CN" sz="2400" b="1" dirty="0"/>
              <a:t>   Solution</a:t>
            </a:r>
            <a:r>
              <a:rPr lang="en-US" altLang="zh-CN" sz="2400" dirty="0"/>
              <a:t>: There are 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2  </a:t>
            </a:r>
            <a:r>
              <a:rPr lang="en-US" altLang="zh-CN" sz="2400" dirty="0">
                <a:latin typeface="Cambria Math" panose="02040503050406030204" pitchFamily="18" charset="0"/>
              </a:rPr>
              <a:t>entries in the </a:t>
            </a:r>
            <a:r>
              <a:rPr lang="en-US" altLang="zh-CN" sz="2400" b="1" dirty="0">
                <a:ea typeface="Cambria Math" panose="02040503050406030204"/>
                <a:sym typeface="Symbol" panose="05050102010706020507"/>
              </a:rPr>
              <a:t>A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  <a:sym typeface="Symbol" panose="05050102010706020507"/>
              </a:rPr>
              <a:t>⊙</a:t>
            </a:r>
            <a:r>
              <a:rPr lang="en-US" altLang="zh-CN" sz="2400" dirty="0">
                <a:ea typeface="Cambria Math" panose="02040503050406030204"/>
                <a:sym typeface="Symbol" panose="05050102010706020507"/>
              </a:rPr>
              <a:t> </a:t>
            </a:r>
            <a:r>
              <a:rPr lang="en-US" altLang="zh-CN" sz="2400" b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altLang="zh-CN" sz="2400" dirty="0">
                <a:latin typeface="Cambria Math" panose="02040503050406030204" pitchFamily="18" charset="0"/>
              </a:rPr>
              <a:t>. A total of </a:t>
            </a:r>
            <a:r>
              <a:rPr lang="en-US" altLang="zh-CN" sz="2400" i="1" dirty="0">
                <a:latin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</a:rPr>
              <a:t> Ors and </a:t>
            </a:r>
            <a:r>
              <a:rPr lang="en-US" altLang="zh-CN" sz="2400" i="1" dirty="0">
                <a:latin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</a:rPr>
              <a:t> ANDs are used to find each entry. Hence,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each entry takes 2</a:t>
            </a:r>
            <a:r>
              <a:rPr lang="en-US" altLang="zh-CN" sz="2400" i="1" dirty="0">
                <a:latin typeface="Cambria Math" panose="02040503050406030204"/>
                <a:ea typeface="Cambria Math" panose="02040503050406030204"/>
              </a:rPr>
              <a:t>n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 bit operations. A total of 2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3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  operations are used.</a:t>
            </a:r>
          </a:p>
          <a:p>
            <a:pPr>
              <a:buNone/>
            </a:pP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                     Therefore the complexity is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>
                <a:latin typeface="Cambria Math" panose="02040503050406030204" pitchFamily="18" charset="0"/>
              </a:rPr>
              <a:t>3</a:t>
            </a:r>
            <a:r>
              <a:rPr lang="en-US" altLang="zh-CN" sz="2400" dirty="0"/>
              <a:t>)  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</p:txBody>
      </p:sp>
      <p:pic>
        <p:nvPicPr>
          <p:cNvPr id="92163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32325" y="2146300"/>
            <a:ext cx="153988" cy="15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9362" name="Text Box 2"/>
          <p:cNvSpPr txBox="1">
            <a:spLocks noChangeArrowheads="1"/>
          </p:cNvSpPr>
          <p:nvPr/>
        </p:nvSpPr>
        <p:spPr bwMode="auto">
          <a:xfrm>
            <a:off x="381000" y="822325"/>
            <a:ext cx="8534400" cy="1082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30000"/>
              </a:spcBef>
              <a:buClrTx/>
              <a:buSzTx/>
              <a:buFontTx/>
              <a:defRPr/>
            </a:pPr>
            <a:r>
              <a:rPr kumimoji="1" lang="en-US" altLang="zh-CN" sz="2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5  Induction and Recursion</a:t>
            </a:r>
          </a:p>
          <a:p>
            <a:pPr marR="0" algn="ctr" defTabSz="914400">
              <a:spcBef>
                <a:spcPct val="30000"/>
              </a:spcBef>
              <a:buClrTx/>
              <a:buSzTx/>
              <a:buFontTx/>
              <a:defRPr/>
            </a:pPr>
            <a:r>
              <a:rPr kumimoji="1" lang="en-US" altLang="zh-CN" sz="2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归纳与递归</a:t>
            </a:r>
            <a:r>
              <a:rPr kumimoji="1" lang="en-US" altLang="zh-CN" sz="2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</a:p>
        </p:txBody>
      </p:sp>
      <p:sp>
        <p:nvSpPr>
          <p:cNvPr id="1679363" name="Text Box 3"/>
          <p:cNvSpPr txBox="1">
            <a:spLocks noChangeArrowheads="1"/>
          </p:cNvSpPr>
          <p:nvPr/>
        </p:nvSpPr>
        <p:spPr bwMode="auto">
          <a:xfrm>
            <a:off x="838200" y="2557463"/>
            <a:ext cx="7696200" cy="2455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8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5.1   Mathematical Induction </a:t>
            </a:r>
          </a:p>
          <a:p>
            <a:pPr marR="0" defTabSz="914400">
              <a:spcBef>
                <a:spcPct val="8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5.2   Strong Induction and Well-Ordering </a:t>
            </a:r>
          </a:p>
          <a:p>
            <a:pPr marR="0" defTabSz="914400">
              <a:spcBef>
                <a:spcPct val="8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5.3   Recursive Definitions and Structural Induction</a:t>
            </a:r>
          </a:p>
          <a:p>
            <a:pPr marR="0" defTabSz="914400">
              <a:spcBef>
                <a:spcPct val="8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5.4   Recursive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7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7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7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7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7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7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4A1F5-E398-4664-A297-4699A58EF163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1705986" name="Text Box 2"/>
          <p:cNvSpPr txBox="1">
            <a:spLocks noChangeArrowheads="1"/>
          </p:cNvSpPr>
          <p:nvPr/>
        </p:nvSpPr>
        <p:spPr bwMode="auto">
          <a:xfrm>
            <a:off x="1043608" y="2924944"/>
            <a:ext cx="6781800" cy="10156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(Due on March 25)</a:t>
            </a:r>
          </a:p>
          <a:p>
            <a:pPr marL="457200" indent="-457200" eaLnBrk="0" hangingPunc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Sec. 5.2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8,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18,  39 </a:t>
            </a: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A1AA52F-05C9-4ABA-8819-1E1B8FE5F4BA}"/>
              </a:ext>
            </a:extLst>
          </p:cNvPr>
          <p:cNvSpPr txBox="1"/>
          <p:nvPr/>
        </p:nvSpPr>
        <p:spPr>
          <a:xfrm>
            <a:off x="1043608" y="1412776"/>
            <a:ext cx="6781800" cy="101473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SzTx/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(Due on March 25)</a:t>
            </a:r>
          </a:p>
          <a:p>
            <a:pPr marL="457200" indent="-457200" eaLnBrk="0" hangingPunct="0">
              <a:spcBef>
                <a:spcPct val="50000"/>
              </a:spcBef>
              <a:buSzTx/>
              <a:buFont typeface="Wingdings" panose="05000000000000000000" pitchFamily="2" charset="2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Sec. 5.1 </a:t>
            </a: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48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68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9602" name="Text Box 2"/>
          <p:cNvSpPr txBox="1">
            <a:spLocks noChangeArrowheads="1"/>
          </p:cNvSpPr>
          <p:nvPr/>
        </p:nvSpPr>
        <p:spPr bwMode="auto">
          <a:xfrm>
            <a:off x="547688" y="749300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Introduction </a:t>
            </a:r>
          </a:p>
        </p:txBody>
      </p:sp>
      <p:sp>
        <p:nvSpPr>
          <p:cNvPr id="1689603" name="Line 3"/>
          <p:cNvSpPr/>
          <p:nvPr/>
        </p:nvSpPr>
        <p:spPr>
          <a:xfrm>
            <a:off x="609600" y="1206500"/>
            <a:ext cx="1979613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9604" name="Text Box 4"/>
          <p:cNvSpPr txBox="1"/>
          <p:nvPr/>
        </p:nvSpPr>
        <p:spPr>
          <a:xfrm>
            <a:off x="533400" y="1603375"/>
            <a:ext cx="7854950" cy="30464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Mathematical induction is used to prove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propositions of the form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“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), where the universe of discourse is the set of positive integers.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论域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100000"/>
              </a:spcBef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 this section we will discuss: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How can mathematical induction be used?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Why is mathematical induction valid? </a:t>
            </a:r>
          </a:p>
        </p:txBody>
      </p:sp>
      <p:sp>
        <p:nvSpPr>
          <p:cNvPr id="7173" name="Text Box 5"/>
          <p:cNvSpPr txBox="1"/>
          <p:nvPr/>
        </p:nvSpPr>
        <p:spPr>
          <a:xfrm>
            <a:off x="5435600" y="117475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Mathematical Induction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8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89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89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89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02" grpId="0"/>
      <p:bldP spid="168960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5747" name="AutoShape 3"/>
          <p:cNvSpPr>
            <a:spLocks noChangeArrowheads="1"/>
          </p:cNvSpPr>
          <p:nvPr/>
        </p:nvSpPr>
        <p:spPr bwMode="auto">
          <a:xfrm>
            <a:off x="0" y="476250"/>
            <a:ext cx="7416800" cy="4392613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Prove 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by mathematical induction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Basis step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Establish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Inductive step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Prove that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+1) for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Conclusion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, where the domain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is the set of positive integers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Text Box 4"/>
          <p:cNvSpPr txBox="1"/>
          <p:nvPr/>
        </p:nvSpPr>
        <p:spPr>
          <a:xfrm>
            <a:off x="609600" y="5013325"/>
            <a:ext cx="762000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200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Text Box 5"/>
          <p:cNvSpPr txBox="1"/>
          <p:nvPr/>
        </p:nvSpPr>
        <p:spPr>
          <a:xfrm>
            <a:off x="5530850" y="1095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Mathematical Induction </a:t>
            </a:r>
          </a:p>
        </p:txBody>
      </p:sp>
      <p:pic>
        <p:nvPicPr>
          <p:cNvPr id="9221" name="图片 6" descr="img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63" y="1268413"/>
            <a:ext cx="4389437" cy="4824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29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Text Box 4"/>
          <p:cNvSpPr txBox="1"/>
          <p:nvPr/>
        </p:nvSpPr>
        <p:spPr>
          <a:xfrm>
            <a:off x="912813" y="1812925"/>
            <a:ext cx="7391400" cy="1077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(first) principle of Mathematical Induction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algn="ctr">
              <a:spcBef>
                <a:spcPct val="7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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+1))) 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1267" name="Rectangle 5"/>
          <p:cNvSpPr/>
          <p:nvPr/>
        </p:nvSpPr>
        <p:spPr>
          <a:xfrm>
            <a:off x="760413" y="1660525"/>
            <a:ext cx="7772400" cy="1447800"/>
          </a:xfrm>
          <a:prstGeom prst="rect">
            <a:avLst/>
          </a:prstGeom>
          <a:noFill/>
          <a:ln w="3810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r" eaLnBrk="0" hangingPunct="0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11268" name="Text Box 6"/>
          <p:cNvSpPr txBox="1"/>
          <p:nvPr/>
        </p:nvSpPr>
        <p:spPr>
          <a:xfrm>
            <a:off x="839788" y="3633788"/>
            <a:ext cx="7620000" cy="212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principle has the following form. </a:t>
            </a:r>
          </a:p>
          <a:p>
            <a:pPr marL="2286000" lvl="4" indent="-45720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</a:p>
          <a:p>
            <a:pPr marL="2286000" lvl="4" indent="-45720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u="sng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k</a:t>
            </a:r>
            <a:r>
              <a:rPr lang="en-US" altLang="zh-CN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 P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u="sng" dirty="0"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u="sng" dirty="0">
                <a:latin typeface="Symbol" panose="05050102010706020507" pitchFamily="18" charset="2"/>
                <a:ea typeface="宋体" panose="02010600030101010101" pitchFamily="2" charset="-122"/>
              </a:rPr>
              <a:t>+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86000" lvl="4" indent="-45720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  \"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693703" name="Text Box 7"/>
          <p:cNvSpPr txBox="1">
            <a:spLocks noChangeArrowheads="1"/>
          </p:cNvSpPr>
          <p:nvPr/>
        </p:nvSpPr>
        <p:spPr bwMode="auto">
          <a:xfrm>
            <a:off x="466725" y="765175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1" lang="en-US" altLang="zh-CN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Mathematical Induction</a:t>
            </a:r>
            <a:r>
              <a:rPr kumimoji="1" lang="en-US" altLang="zh-CN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1270" name="Line 8"/>
          <p:cNvSpPr/>
          <p:nvPr/>
        </p:nvSpPr>
        <p:spPr>
          <a:xfrm>
            <a:off x="609600" y="1217613"/>
            <a:ext cx="3419475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71" name="Text Box 9"/>
          <p:cNvSpPr txBox="1"/>
          <p:nvPr/>
        </p:nvSpPr>
        <p:spPr>
          <a:xfrm>
            <a:off x="5530850" y="1095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Mathematical Induction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67175" y="6400800"/>
            <a:ext cx="609600" cy="457200"/>
          </a:xfrm>
        </p:spPr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SzTx/>
              <a:buFontTx/>
              <a:buNone/>
            </a:pPr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620713"/>
            <a:ext cx="8229600" cy="652463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Different types of analysis</a:t>
            </a:r>
          </a:p>
        </p:txBody>
      </p:sp>
      <p:sp>
        <p:nvSpPr>
          <p:cNvPr id="1622019" name="Rectangle 3"/>
          <p:cNvSpPr>
            <a:spLocks noGrp="1"/>
          </p:cNvSpPr>
          <p:nvPr>
            <p:ph idx="1"/>
          </p:nvPr>
        </p:nvSpPr>
        <p:spPr>
          <a:xfrm>
            <a:off x="611188" y="1412875"/>
            <a:ext cx="8137525" cy="4968875"/>
          </a:xfrm>
          <a:noFill/>
          <a:ln>
            <a:noFill/>
          </a:ln>
        </p:spPr>
        <p:txBody>
          <a:bodyPr lIns="0" rIns="0" anchor="t" anchorCtr="0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Worst-case analysis</a:t>
            </a: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  Maximum number of operations</a:t>
            </a: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  Is a guarantee over all inputs of a given size</a:t>
            </a:r>
          </a:p>
          <a:p>
            <a:pPr>
              <a:spcBef>
                <a:spcPct val="6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Best-case analysis</a:t>
            </a: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  Minimum number of operations</a:t>
            </a: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  Not very practical</a:t>
            </a:r>
          </a:p>
          <a:p>
            <a:pPr>
              <a:spcBef>
                <a:spcPct val="6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Average-case analysis</a:t>
            </a: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  Average number of operations assuming an input probability distribution</a:t>
            </a: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  An average over all the possible inputs of a given size</a:t>
            </a: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  Can be complicated</a:t>
            </a:r>
          </a:p>
        </p:txBody>
      </p:sp>
      <p:sp>
        <p:nvSpPr>
          <p:cNvPr id="69636" name="Text Box 5"/>
          <p:cNvSpPr txBox="1"/>
          <p:nvPr/>
        </p:nvSpPr>
        <p:spPr>
          <a:xfrm>
            <a:off x="5486400" y="14288"/>
            <a:ext cx="36576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3.3 Complexity  of Algorithms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22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22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30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Text Box 2"/>
          <p:cNvSpPr txBox="1"/>
          <p:nvPr/>
        </p:nvSpPr>
        <p:spPr>
          <a:xfrm>
            <a:off x="285750" y="476250"/>
            <a:ext cx="8229600" cy="12747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1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〗                                            ,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where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is a positive integer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76488" y="476250"/>
          <a:ext cx="3708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r:id="rId4" imgW="1548765" imgH="203200" progId="Equation.3">
                  <p:embed/>
                </p:oleObj>
              </mc:Choice>
              <mc:Fallback>
                <p:oleObj r:id="rId4" imgW="1548765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6488" y="476250"/>
                        <a:ext cx="37084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/>
          <p:nvPr/>
        </p:nvSpPr>
        <p:spPr>
          <a:xfrm>
            <a:off x="5530850" y="1095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Mathematical Induction </a:t>
            </a:r>
          </a:p>
        </p:txBody>
      </p:sp>
      <p:sp>
        <p:nvSpPr>
          <p:cNvPr id="13317" name="AutoShape 5"/>
          <p:cNvSpPr/>
          <p:nvPr/>
        </p:nvSpPr>
        <p:spPr>
          <a:xfrm>
            <a:off x="642938" y="1476375"/>
            <a:ext cx="7696200" cy="48577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lstStyle/>
          <a:p>
            <a:r>
              <a:rPr lang="en-US" altLang="zh-CN" b="0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Let P(n):</a:t>
            </a:r>
          </a:p>
          <a:p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Basis step:  P(1) is true because 1=1(1+1)/2</a:t>
            </a:r>
          </a:p>
          <a:p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Inductive step: Assume P(k) holds for an arbitrary positive</a:t>
            </a:r>
          </a:p>
          <a:p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Integer k. That is,                                                  </a:t>
            </a:r>
          </a:p>
          <a:p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</a:p>
          <a:p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r>
              <a:rPr lang="en-US" altLang="zh-CN" b="0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r>
              <a:rPr lang="en-US" altLang="zh-CN" b="0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2051050" y="1844675"/>
          <a:ext cx="3708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r:id="rId6" imgW="1548765" imgH="203200" progId="Equation.3">
                  <p:embed/>
                </p:oleObj>
              </mc:Choice>
              <mc:Fallback>
                <p:oleObj r:id="rId6" imgW="1548765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1050" y="1844675"/>
                        <a:ext cx="37084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/>
          <p:cNvGraphicFramePr>
            <a:graphicFrameLocks noChangeAspect="1"/>
          </p:cNvGraphicFramePr>
          <p:nvPr/>
        </p:nvGraphicFramePr>
        <p:xfrm>
          <a:off x="3071813" y="2976563"/>
          <a:ext cx="37385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r:id="rId8" imgW="1562100" imgH="203200" progId="Equation.3">
                  <p:embed/>
                </p:oleObj>
              </mc:Choice>
              <mc:Fallback>
                <p:oleObj r:id="rId8" imgW="15621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71813" y="2976563"/>
                        <a:ext cx="3738562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9"/>
          <p:cNvGraphicFramePr>
            <a:graphicFrameLocks noChangeAspect="1"/>
          </p:cNvGraphicFramePr>
          <p:nvPr/>
        </p:nvGraphicFramePr>
        <p:xfrm>
          <a:off x="1428750" y="3262313"/>
          <a:ext cx="58054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r:id="rId10" imgW="2425700" imgH="393700" progId="Equation.3">
                  <p:embed/>
                </p:oleObj>
              </mc:Choice>
              <mc:Fallback>
                <p:oleObj r:id="rId10" imgW="24257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28750" y="3262313"/>
                        <a:ext cx="580548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0"/>
          <p:cNvGraphicFramePr>
            <a:graphicFrameLocks noChangeAspect="1"/>
          </p:cNvGraphicFramePr>
          <p:nvPr/>
        </p:nvGraphicFramePr>
        <p:xfrm>
          <a:off x="4500563" y="3833813"/>
          <a:ext cx="29479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r:id="rId12" imgW="1231265" imgH="393700" progId="Equation.3">
                  <p:embed/>
                </p:oleObj>
              </mc:Choice>
              <mc:Fallback>
                <p:oleObj r:id="rId12" imgW="1231265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00563" y="3833813"/>
                        <a:ext cx="2947987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1"/>
          <p:cNvGraphicFramePr>
            <a:graphicFrameLocks noChangeAspect="1"/>
          </p:cNvGraphicFramePr>
          <p:nvPr/>
        </p:nvGraphicFramePr>
        <p:xfrm>
          <a:off x="4578350" y="4405313"/>
          <a:ext cx="2279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r:id="rId14" imgW="951865" imgH="393700" progId="Equation.3">
                  <p:embed/>
                </p:oleObj>
              </mc:Choice>
              <mc:Fallback>
                <p:oleObj r:id="rId14" imgW="951865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8350" y="4405313"/>
                        <a:ext cx="2279650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Box 12"/>
          <p:cNvSpPr txBox="1"/>
          <p:nvPr/>
        </p:nvSpPr>
        <p:spPr>
          <a:xfrm>
            <a:off x="755650" y="5013325"/>
            <a:ext cx="6215063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0" dirty="0">
                <a:latin typeface="Times New Roman" panose="02020603050405020304" pitchFamily="18" charset="0"/>
              </a:rPr>
              <a:t>Therefore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k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+1)</a:t>
            </a:r>
            <a:r>
              <a:rPr lang="en-US" altLang="zh-CN" b="0" dirty="0">
                <a:latin typeface="Times New Roman" panose="02020603050405020304" pitchFamily="18" charset="0"/>
              </a:rPr>
              <a:t> is true</a:t>
            </a:r>
            <a:endParaRPr lang="zh-CN" altLang="en-US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24" name="TextBox 14"/>
          <p:cNvSpPr txBox="1"/>
          <p:nvPr/>
        </p:nvSpPr>
        <p:spPr>
          <a:xfrm>
            <a:off x="755650" y="5373688"/>
            <a:ext cx="8143875" cy="83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By mathematical induction</a:t>
            </a:r>
            <a:r>
              <a:rPr lang="en-US" altLang="zh-CN" b="0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n 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</a:rPr>
              <a:t>) is true for all positive integer </a:t>
            </a:r>
            <a:r>
              <a:rPr lang="en-US" altLang="zh-CN" b="0" i="1" dirty="0">
                <a:latin typeface="Times New Roman" panose="02020603050405020304" pitchFamily="18" charset="0"/>
              </a:rPr>
              <a:t>n </a:t>
            </a:r>
            <a:endParaRPr lang="zh-CN" altLang="en-US" b="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Text Box 2"/>
          <p:cNvSpPr txBox="1"/>
          <p:nvPr/>
        </p:nvSpPr>
        <p:spPr>
          <a:xfrm>
            <a:off x="285750" y="476250"/>
            <a:ext cx="8229600" cy="1347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2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〗Use mathematical induction to prove that 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 &lt;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positive integers n.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Text Box 4"/>
          <p:cNvSpPr txBox="1"/>
          <p:nvPr/>
        </p:nvSpPr>
        <p:spPr>
          <a:xfrm>
            <a:off x="5530850" y="1095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Mathematical Induction </a:t>
            </a:r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642938" y="1476375"/>
            <a:ext cx="7696200" cy="48577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Proof: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Let P(n):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n &lt;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楷体_GB2312"/>
              </a:rPr>
              <a:t>2</a:t>
            </a:r>
            <a:r>
              <a:rPr kumimoji="0" lang="en-US" altLang="zh-CN" sz="24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n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.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Basis step:  P(1) is true because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Inductive step: Assume P(k) holds for an arbitrary positive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Integer k, i.e.,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 &lt;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Since by the inductive hypothesis,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 &lt;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it follows that: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∙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k+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5365" name="TextBox 12"/>
          <p:cNvSpPr txBox="1"/>
          <p:nvPr/>
        </p:nvSpPr>
        <p:spPr>
          <a:xfrm>
            <a:off x="768350" y="4292600"/>
            <a:ext cx="6215063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0" dirty="0">
                <a:latin typeface="Times New Roman" panose="02020603050405020304" pitchFamily="18" charset="0"/>
              </a:rPr>
              <a:t>Therefore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k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+1)</a:t>
            </a:r>
            <a:r>
              <a:rPr lang="en-US" altLang="zh-CN" b="0" dirty="0">
                <a:latin typeface="Times New Roman" panose="02020603050405020304" pitchFamily="18" charset="0"/>
              </a:rPr>
              <a:t> is true</a:t>
            </a:r>
            <a:endParaRPr lang="zh-CN" altLang="en-US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6" name="TextBox 14"/>
          <p:cNvSpPr txBox="1"/>
          <p:nvPr/>
        </p:nvSpPr>
        <p:spPr>
          <a:xfrm>
            <a:off x="736600" y="4957763"/>
            <a:ext cx="8143875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By mathematical induction</a:t>
            </a:r>
            <a:r>
              <a:rPr lang="en-US" altLang="zh-CN" b="0" dirty="0">
                <a:latin typeface="Times New Roman" panose="02020603050405020304" pitchFamily="18" charset="0"/>
              </a:rPr>
              <a:t>, </a:t>
            </a:r>
            <a:r>
              <a:rPr lang="en-US" altLang="zh-CN" b="0" i="1" dirty="0">
                <a:latin typeface="Times New Roman" panose="02020603050405020304" pitchFamily="18" charset="0"/>
              </a:rPr>
              <a:t>n &lt; </a:t>
            </a:r>
            <a:r>
              <a:rPr lang="en-US" altLang="zh-CN" b="0" dirty="0">
                <a:latin typeface="Times New Roman" panose="02020603050405020304" pitchFamily="18" charset="0"/>
              </a:rPr>
              <a:t>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n </a:t>
            </a:r>
            <a:r>
              <a:rPr lang="en-US" altLang="zh-CN" b="0" i="1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holds</a:t>
            </a:r>
            <a:r>
              <a:rPr lang="en-US" altLang="zh-CN" b="0" i="1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for all positive integers </a:t>
            </a:r>
            <a:r>
              <a:rPr lang="en-US" altLang="zh-CN" b="0" i="1" dirty="0">
                <a:latin typeface="Times New Roman" panose="02020603050405020304" pitchFamily="18" charset="0"/>
              </a:rPr>
              <a:t>n.</a:t>
            </a:r>
            <a:endParaRPr lang="en-US" altLang="zh-CN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>
          <a:xfrm>
            <a:off x="250825" y="606425"/>
            <a:ext cx="8893175" cy="2101850"/>
          </a:xfrm>
          <a:noFill/>
          <a:ln>
            <a:noFill/>
          </a:ln>
        </p:spPr>
        <p:txBody>
          <a:bodyPr anchor="t" anchorCtr="0"/>
          <a:lstStyle/>
          <a:p>
            <a:pPr>
              <a:lnSpc>
                <a:spcPct val="70000"/>
              </a:lnSpc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〖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3〗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Tiling Checkerboards. Show that every 2</a:t>
            </a:r>
            <a:r>
              <a:rPr lang="en-US" altLang="zh-CN" sz="22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×2</a:t>
            </a:r>
            <a:r>
              <a:rPr lang="en-US" altLang="zh-CN" sz="22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checkerboard with one square removed can be tiled using right triominoes.</a:t>
            </a:r>
          </a:p>
          <a:p>
            <a:pPr>
              <a:lnSpc>
                <a:spcPct val="70000"/>
              </a:lnSpc>
              <a:buNone/>
            </a:pP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7410" name="Content Placeholder 3" descr="04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1314450"/>
            <a:ext cx="812800" cy="620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TextBox 9"/>
          <p:cNvSpPr txBox="1"/>
          <p:nvPr/>
        </p:nvSpPr>
        <p:spPr>
          <a:xfrm>
            <a:off x="2484438" y="1268413"/>
            <a:ext cx="4892675" cy="83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</a:rPr>
              <a:t>A right triomino is an L-shaped tile which covers three squares at a time.</a:t>
            </a:r>
            <a:endParaRPr lang="en-US" altLang="zh-CN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412" name="Content Placeholder 3" descr="04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238" y="1295400"/>
            <a:ext cx="814387" cy="620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AutoShape 5"/>
          <p:cNvSpPr/>
          <p:nvPr/>
        </p:nvSpPr>
        <p:spPr>
          <a:xfrm>
            <a:off x="179388" y="2128838"/>
            <a:ext cx="8758237" cy="4505325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lstStyle/>
          <a:p>
            <a:r>
              <a:rPr lang="en-US" altLang="zh-CN" b="0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 eaLnBrk="0" hangingPunct="0"/>
            <a:r>
              <a:rPr lang="en-US" altLang="zh-CN" b="0" dirty="0">
                <a:latin typeface="Times New Roman" panose="02020603050405020304" pitchFamily="18" charset="0"/>
              </a:rPr>
              <a:t>Let </a:t>
            </a:r>
            <a:r>
              <a:rPr lang="en-US" altLang="zh-CN" b="0" i="1" dirty="0">
                <a:latin typeface="Times New Roman" panose="02020603050405020304" pitchFamily="18" charset="0"/>
              </a:rPr>
              <a:t>P</a:t>
            </a:r>
            <a:r>
              <a:rPr lang="en-US" altLang="zh-CN" b="0" dirty="0">
                <a:latin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</a:rPr>
              <a:t>) be the proposition that every 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</a:rPr>
              <a:t> ×2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</a:rPr>
              <a:t> checkerboard with one </a:t>
            </a:r>
          </a:p>
          <a:p>
            <a:pPr eaLnBrk="0" hangingPunct="0"/>
            <a:r>
              <a:rPr lang="en-US" altLang="zh-CN" b="0" dirty="0">
                <a:latin typeface="Times New Roman" panose="02020603050405020304" pitchFamily="18" charset="0"/>
              </a:rPr>
              <a:t>square removed can be tiled using right triominoes. Use mathematical</a:t>
            </a:r>
          </a:p>
          <a:p>
            <a:pPr eaLnBrk="0" hangingPunct="0"/>
            <a:r>
              <a:rPr lang="en-US" altLang="zh-CN" b="0" dirty="0">
                <a:latin typeface="Times New Roman" panose="02020603050405020304" pitchFamily="18" charset="0"/>
              </a:rPr>
              <a:t>induction to prove that </a:t>
            </a:r>
            <a:r>
              <a:rPr lang="en-US" altLang="zh-CN" b="0" i="1" dirty="0">
                <a:latin typeface="Times New Roman" panose="02020603050405020304" pitchFamily="18" charset="0"/>
              </a:rPr>
              <a:t>P</a:t>
            </a:r>
            <a:r>
              <a:rPr lang="en-US" altLang="zh-CN" b="0" dirty="0">
                <a:latin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</a:rPr>
              <a:t>) is true for all positive integers </a:t>
            </a:r>
            <a:r>
              <a:rPr lang="en-US" altLang="zh-CN" b="0" i="1" dirty="0">
                <a:latin typeface="Times New Roman" panose="02020603050405020304" pitchFamily="18" charset="0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en-US" altLang="zh-CN" b="0" dirty="0">
                <a:latin typeface="Times New Roman" panose="02020603050405020304" pitchFamily="18" charset="0"/>
              </a:rPr>
              <a:t>BASIS STEP:  P(1) is true, because each of the four 2 ×2 </a:t>
            </a:r>
          </a:p>
          <a:p>
            <a:pPr eaLnBrk="0" hangingPunct="0"/>
            <a:r>
              <a:rPr lang="en-US" altLang="zh-CN" b="0" dirty="0">
                <a:latin typeface="Times New Roman" panose="02020603050405020304" pitchFamily="18" charset="0"/>
              </a:rPr>
              <a:t>checkerboards with one square removed can be tiled using one</a:t>
            </a:r>
          </a:p>
          <a:p>
            <a:pPr eaLnBrk="0" hangingPunct="0"/>
            <a:r>
              <a:rPr lang="en-US" altLang="zh-CN" b="0" dirty="0">
                <a:latin typeface="Times New Roman" panose="02020603050405020304" pitchFamily="18" charset="0"/>
              </a:rPr>
              <a:t> right triomino.</a:t>
            </a:r>
          </a:p>
          <a:p>
            <a:pPr eaLnBrk="0" hangingPunct="0"/>
            <a:endParaRPr lang="en-US" altLang="zh-CN" b="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b="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b="0" dirty="0">
              <a:latin typeface="Times New Roman" panose="02020603050405020304" pitchFamily="18" charset="0"/>
            </a:endParaRPr>
          </a:p>
          <a:p>
            <a:pPr marL="0" lvl="1" indent="0" eaLnBrk="0" hangingPunct="0"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INDUCTIVE STEP:  Assume that  </a:t>
            </a:r>
            <a:r>
              <a:rPr lang="en-US" altLang="zh-CN" b="0" i="1" dirty="0">
                <a:latin typeface="Times New Roman" panose="02020603050405020304" pitchFamily="18" charset="0"/>
              </a:rPr>
              <a:t>P</a:t>
            </a:r>
            <a:r>
              <a:rPr lang="en-US" altLang="zh-CN" b="0" dirty="0">
                <a:latin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) is true for every  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 ×2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k</a:t>
            </a:r>
          </a:p>
          <a:p>
            <a:pPr marL="0" lvl="1" indent="0" eaLnBrk="0" hangingPunct="0"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 checkerboard, for some positive integer </a:t>
            </a:r>
            <a:r>
              <a:rPr lang="en-US" altLang="zh-CN" b="0" i="1" dirty="0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endParaRPr lang="en-US" altLang="zh-CN" b="0" dirty="0">
              <a:latin typeface="Times New Roman" panose="02020603050405020304" pitchFamily="18" charset="0"/>
            </a:endParaRPr>
          </a:p>
          <a:p>
            <a:pPr marL="0" lvl="1" indent="0" eaLnBrk="0" hangingPunct="0">
              <a:buNone/>
            </a:pPr>
            <a:endParaRPr lang="en-US" altLang="zh-CN" sz="2000" b="0" dirty="0">
              <a:latin typeface="Times New Roman" panose="02020603050405020304" pitchFamily="18" charset="0"/>
            </a:endParaRPr>
          </a:p>
          <a:p>
            <a:pPr marL="0" lvl="1" indent="0" eaLnBrk="1" hangingPunct="1">
              <a:buNone/>
            </a:pPr>
            <a:endParaRPr lang="en-US" altLang="zh-CN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414" name="Picture 4" descr="040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50" y="4791075"/>
            <a:ext cx="4400550" cy="81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5"/>
          <p:cNvSpPr/>
          <p:nvPr/>
        </p:nvSpPr>
        <p:spPr>
          <a:xfrm>
            <a:off x="179388" y="836613"/>
            <a:ext cx="8758237" cy="57975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lstStyle/>
          <a:p>
            <a:r>
              <a:rPr lang="en-US" altLang="zh-CN" b="0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r>
              <a:rPr lang="en-US" altLang="zh-CN" b="0" dirty="0">
                <a:latin typeface="Times New Roman" panose="02020603050405020304" pitchFamily="18" charset="0"/>
              </a:rPr>
              <a:t>Consider a 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k+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 ×2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k+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 checkerboard with one square removed. </a:t>
            </a:r>
          </a:p>
          <a:p>
            <a:r>
              <a:rPr lang="en-US" altLang="zh-CN" b="0" dirty="0">
                <a:latin typeface="Times New Roman" panose="02020603050405020304" pitchFamily="18" charset="0"/>
              </a:rPr>
              <a:t>Split this checkerboard into four checkerboards of size 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 ×2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zh-CN" b="0" dirty="0">
                <a:latin typeface="Times New Roman" panose="02020603050405020304" pitchFamily="18" charset="0"/>
              </a:rPr>
              <a:t>by dividing it in half in both directions.</a:t>
            </a:r>
          </a:p>
          <a:p>
            <a:endParaRPr lang="en-US" altLang="zh-CN" b="0" dirty="0">
              <a:latin typeface="Times New Roman" panose="02020603050405020304" pitchFamily="18" charset="0"/>
            </a:endParaRPr>
          </a:p>
          <a:p>
            <a:endParaRPr lang="en-US" altLang="zh-CN" b="0" dirty="0">
              <a:latin typeface="Times New Roman" panose="02020603050405020304" pitchFamily="18" charset="0"/>
            </a:endParaRPr>
          </a:p>
          <a:p>
            <a:endParaRPr lang="en-US" altLang="zh-CN" b="0" dirty="0">
              <a:latin typeface="Times New Roman" panose="02020603050405020304" pitchFamily="18" charset="0"/>
            </a:endParaRPr>
          </a:p>
          <a:p>
            <a:endParaRPr lang="en-US" altLang="zh-CN" b="0" dirty="0">
              <a:latin typeface="Times New Roman" panose="02020603050405020304" pitchFamily="18" charset="0"/>
            </a:endParaRPr>
          </a:p>
          <a:p>
            <a:r>
              <a:rPr lang="en-US" altLang="zh-CN" b="0" dirty="0">
                <a:latin typeface="Times New Roman" panose="02020603050405020304" pitchFamily="18" charset="0"/>
              </a:rPr>
              <a:t>Remove a square from one of the four 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 ×2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 checkerboards.</a:t>
            </a:r>
          </a:p>
          <a:p>
            <a:r>
              <a:rPr lang="en-US" altLang="zh-CN" b="0" dirty="0">
                <a:latin typeface="Times New Roman" panose="02020603050405020304" pitchFamily="18" charset="0"/>
              </a:rPr>
              <a:t>By the inductive hypothesis, this board can be tiled.  Also by the</a:t>
            </a:r>
          </a:p>
          <a:p>
            <a:r>
              <a:rPr lang="en-US" altLang="zh-CN" b="0" dirty="0">
                <a:latin typeface="Times New Roman" panose="02020603050405020304" pitchFamily="18" charset="0"/>
              </a:rPr>
              <a:t> inductive hypothesis, the other three boards can be tiled with</a:t>
            </a:r>
          </a:p>
          <a:p>
            <a:r>
              <a:rPr lang="en-US" altLang="zh-CN" b="0" dirty="0">
                <a:latin typeface="Times New Roman" panose="02020603050405020304" pitchFamily="18" charset="0"/>
              </a:rPr>
              <a:t> the square from the corner of the center of the original board removed.</a:t>
            </a:r>
          </a:p>
          <a:p>
            <a:r>
              <a:rPr lang="en-US" altLang="zh-CN" b="0" dirty="0">
                <a:latin typeface="Times New Roman" panose="02020603050405020304" pitchFamily="18" charset="0"/>
              </a:rPr>
              <a:t> We can then cover the three adjacent squares with a triomino. </a:t>
            </a:r>
          </a:p>
          <a:p>
            <a:r>
              <a:rPr lang="en-US" altLang="zh-CN" b="0" dirty="0">
                <a:latin typeface="Times New Roman" panose="02020603050405020304" pitchFamily="18" charset="0"/>
              </a:rPr>
              <a:t>Hence, the entire 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k+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 ×2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k+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 checkerboard with one square</a:t>
            </a:r>
          </a:p>
          <a:p>
            <a:r>
              <a:rPr lang="en-US" altLang="zh-CN" b="0" dirty="0">
                <a:latin typeface="Times New Roman" panose="02020603050405020304" pitchFamily="18" charset="0"/>
              </a:rPr>
              <a:t> removed can be tiled using right triominoes.</a:t>
            </a:r>
          </a:p>
          <a:p>
            <a:endParaRPr lang="en-US" altLang="zh-CN" b="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b="0" dirty="0"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endParaRPr lang="en-US" altLang="zh-CN" b="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b="0" dirty="0">
              <a:latin typeface="Times New Roman" panose="02020603050405020304" pitchFamily="18" charset="0"/>
            </a:endParaRPr>
          </a:p>
          <a:p>
            <a:pPr marL="742950" lvl="1" indent="-285750" eaLnBrk="0" hangingPunct="0">
              <a:buNone/>
            </a:pPr>
            <a:endParaRPr lang="en-US" altLang="zh-CN" sz="2000" b="0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None/>
            </a:pPr>
            <a:endParaRPr lang="en-US" altLang="zh-CN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434" name="Picture 8" descr="04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514600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Picture 9" descr="04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63" y="2473325"/>
            <a:ext cx="1225550" cy="1225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Text Box 3"/>
          <p:cNvSpPr txBox="1"/>
          <p:nvPr/>
        </p:nvSpPr>
        <p:spPr>
          <a:xfrm>
            <a:off x="323850" y="642938"/>
            <a:ext cx="8605838" cy="1754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validity of mathematical induction follows from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well-ordering property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for the set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positive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integers.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set S is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well ordered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 every nonempty subset of S has a least element.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1652" name="Text Box 4"/>
          <p:cNvSpPr txBox="1"/>
          <p:nvPr/>
        </p:nvSpPr>
        <p:spPr>
          <a:xfrm>
            <a:off x="755015" y="2780348"/>
            <a:ext cx="7620000" cy="2862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For example, 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 is well ordered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Z is not well ordered under the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relation (Z has no smallest element).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AutoNum type="arabicParenR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(0, 1) is not well ordered since (0,1) does not have a least element. </a:t>
            </a:r>
          </a:p>
        </p:txBody>
      </p:sp>
      <p:sp>
        <p:nvSpPr>
          <p:cNvPr id="19460" name="Text Box 6"/>
          <p:cNvSpPr txBox="1"/>
          <p:nvPr/>
        </p:nvSpPr>
        <p:spPr>
          <a:xfrm>
            <a:off x="5530850" y="1095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Mathematical Induction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9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91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571500" y="1143000"/>
            <a:ext cx="7924800" cy="1447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well-ordering property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Every nonempty set of nonnegative integers has 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least element. </a:t>
            </a:r>
          </a:p>
        </p:txBody>
      </p:sp>
      <p:sp>
        <p:nvSpPr>
          <p:cNvPr id="21507" name="Text Box 6"/>
          <p:cNvSpPr txBox="1"/>
          <p:nvPr/>
        </p:nvSpPr>
        <p:spPr>
          <a:xfrm>
            <a:off x="5530850" y="1095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Mathematical Induction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36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Text Box 5"/>
          <p:cNvSpPr txBox="1"/>
          <p:nvPr/>
        </p:nvSpPr>
        <p:spPr>
          <a:xfrm>
            <a:off x="395288" y="692150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Why mathematical induction is valid? </a:t>
            </a:r>
          </a:p>
        </p:txBody>
      </p:sp>
      <p:sp>
        <p:nvSpPr>
          <p:cNvPr id="1759238" name="AutoShape 6"/>
          <p:cNvSpPr/>
          <p:nvPr/>
        </p:nvSpPr>
        <p:spPr>
          <a:xfrm>
            <a:off x="642938" y="1500188"/>
            <a:ext cx="7696200" cy="4714875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lstStyle/>
          <a:p>
            <a:r>
              <a:rPr lang="en-US" altLang="zh-CN" b="0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endParaRPr lang="en-US" altLang="zh-CN" dirty="0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9239" name="Text Box 7"/>
          <p:cNvSpPr txBox="1"/>
          <p:nvPr/>
        </p:nvSpPr>
        <p:spPr>
          <a:xfrm>
            <a:off x="928688" y="1928813"/>
            <a:ext cx="7391400" cy="4222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Assume that there is at least one positive integer for which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 is false.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: the set of positive integer for which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 is false.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Then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is nonempty.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By the well-ordering property,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has a least element, which will be denoted by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Then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-1 is a positive integer.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m-1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is not in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S.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So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-1) is true.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Since the implication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m-1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dirty="0"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 is also true,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 must be true.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By contradiction,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"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1759240" name="AutoShape 8"/>
          <p:cNvSpPr/>
          <p:nvPr/>
        </p:nvSpPr>
        <p:spPr>
          <a:xfrm>
            <a:off x="4267200" y="642938"/>
            <a:ext cx="4724400" cy="1219200"/>
          </a:xfrm>
          <a:prstGeom prst="cloudCallout">
            <a:avLst>
              <a:gd name="adj1" fmla="val -75236"/>
              <a:gd name="adj2" fmla="val -46352"/>
            </a:avLst>
          </a:prstGeom>
          <a:solidFill>
            <a:srgbClr val="CCECFF"/>
          </a:solidFill>
          <a:ln w="9525">
            <a:noFill/>
          </a:ln>
        </p:spPr>
        <p:txBody>
          <a:bodyPr anchor="t" anchorCtr="0"/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</a:pPr>
            <a:r>
              <a:rPr lang="en-US" altLang="zh-CN" sz="1800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"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1))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934200" y="795338"/>
            <a:ext cx="1143000" cy="838200"/>
            <a:chOff x="3840" y="1344"/>
            <a:chExt cx="720" cy="528"/>
          </a:xfrm>
        </p:grpSpPr>
        <p:sp>
          <p:nvSpPr>
            <p:cNvPr id="23559" name="AutoShape 10"/>
            <p:cNvSpPr/>
            <p:nvPr/>
          </p:nvSpPr>
          <p:spPr>
            <a:xfrm>
              <a:off x="3840" y="1344"/>
              <a:ext cx="144" cy="528"/>
            </a:xfrm>
            <a:prstGeom prst="rightBrace">
              <a:avLst>
                <a:gd name="adj1" fmla="val 3053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 eaLnBrk="0" hangingPunct="0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23560" name="AutoShape 11"/>
            <p:cNvSpPr/>
            <p:nvPr/>
          </p:nvSpPr>
          <p:spPr>
            <a:xfrm>
              <a:off x="4032" y="1488"/>
              <a:ext cx="528" cy="192"/>
            </a:xfrm>
            <a:custGeom>
              <a:avLst/>
              <a:gdLst/>
              <a:ahLst/>
              <a:cxnLst>
                <a:cxn ang="17694720">
                  <a:pos x="0" y="0"/>
                </a:cxn>
                <a:cxn ang="11796480">
                  <a:pos x="0" y="0"/>
                </a:cxn>
                <a:cxn ang="589824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9244" name="Text Box 12"/>
          <p:cNvSpPr txBox="1"/>
          <p:nvPr/>
        </p:nvSpPr>
        <p:spPr>
          <a:xfrm>
            <a:off x="7848600" y="90011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"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562" name="Text Box 13"/>
          <p:cNvSpPr txBox="1"/>
          <p:nvPr/>
        </p:nvSpPr>
        <p:spPr>
          <a:xfrm>
            <a:off x="5530850" y="1095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Mathematical Induction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5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5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5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5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59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59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59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59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59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59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9238" grpId="0" animBg="1"/>
      <p:bldP spid="1759239" grpId="0" build="p"/>
      <p:bldP spid="1759240" grpId="0" animBg="1"/>
      <p:bldP spid="17592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37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Text Box 3"/>
          <p:cNvSpPr txBox="1"/>
          <p:nvPr/>
        </p:nvSpPr>
        <p:spPr>
          <a:xfrm>
            <a:off x="838200" y="1066800"/>
            <a:ext cx="7391400" cy="1089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i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More general  form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7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³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)) </a:t>
            </a:r>
          </a:p>
        </p:txBody>
      </p:sp>
      <p:sp>
        <p:nvSpPr>
          <p:cNvPr id="25603" name="Rectangle 4"/>
          <p:cNvSpPr/>
          <p:nvPr/>
        </p:nvSpPr>
        <p:spPr>
          <a:xfrm>
            <a:off x="685800" y="914400"/>
            <a:ext cx="7772400" cy="1447800"/>
          </a:xfrm>
          <a:prstGeom prst="rect">
            <a:avLst/>
          </a:prstGeom>
          <a:noFill/>
          <a:ln w="3810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r" eaLnBrk="0" hangingPunct="0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1699845" name="AutoShape 5"/>
          <p:cNvSpPr>
            <a:spLocks noChangeArrowheads="1"/>
          </p:cNvSpPr>
          <p:nvPr/>
        </p:nvSpPr>
        <p:spPr bwMode="auto">
          <a:xfrm>
            <a:off x="685800" y="2806700"/>
            <a:ext cx="7772400" cy="3286125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procedure 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Basis step: Establish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Inductive step: Prove that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+1) for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Conclusion: The basis step and the inductive step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together imply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"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³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5" name="Text Box 6"/>
          <p:cNvSpPr txBox="1"/>
          <p:nvPr/>
        </p:nvSpPr>
        <p:spPr>
          <a:xfrm>
            <a:off x="5530850" y="1095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Mathematical Induction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98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99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99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99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9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9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45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38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Text Box 2"/>
          <p:cNvSpPr txBox="1"/>
          <p:nvPr/>
        </p:nvSpPr>
        <p:spPr>
          <a:xfrm>
            <a:off x="323850" y="446088"/>
            <a:ext cx="82296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 4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〗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Prove that if a set S has |S| = n, then |P(S)| = 2</a:t>
            </a:r>
            <a:r>
              <a:rPr lang="en-US" altLang="zh-CN" b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651" name="Text Box 4"/>
          <p:cNvSpPr txBox="1"/>
          <p:nvPr/>
        </p:nvSpPr>
        <p:spPr>
          <a:xfrm>
            <a:off x="5530850" y="109538"/>
            <a:ext cx="3505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Mathematical Induction </a:t>
            </a:r>
          </a:p>
        </p:txBody>
      </p:sp>
      <p:sp>
        <p:nvSpPr>
          <p:cNvPr id="2059" name="AutoShape 5"/>
          <p:cNvSpPr/>
          <p:nvPr/>
        </p:nvSpPr>
        <p:spPr>
          <a:xfrm>
            <a:off x="539750" y="908050"/>
            <a:ext cx="7696200" cy="5357813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lstStyle/>
          <a:p>
            <a:r>
              <a:rPr lang="en-US" altLang="zh-CN" b="0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>
              <a:buFont typeface="Wingdings" panose="05000000000000000000" pitchFamily="2" charset="2"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Let P(n): If |S| = n, then |P(S)| = 2</a:t>
            </a:r>
            <a:r>
              <a:rPr lang="en-US" altLang="zh-CN" b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Basis step:  P(0) is true because </a:t>
            </a:r>
          </a:p>
          <a:p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S=ø, P(S) = {ø} and |P(S)| = 1 = 2</a:t>
            </a:r>
            <a:r>
              <a:rPr lang="en-US" altLang="zh-CN" b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Inductive step: Assume P(k): If |S| = k, then |P(S)| = 2</a:t>
            </a:r>
            <a:r>
              <a:rPr lang="en-US" altLang="zh-CN" b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  <a:p>
            <a:pPr>
              <a:buFont typeface="Wingdings" panose="05000000000000000000" pitchFamily="2" charset="2"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Prove that if |T| = k+1, then |P(T)| = 2</a:t>
            </a:r>
            <a:r>
              <a:rPr lang="en-US" altLang="zh-CN" b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k+1</a:t>
            </a:r>
          </a:p>
          <a:p>
            <a:pPr>
              <a:buFont typeface="Wingdings" panose="05000000000000000000" pitchFamily="2" charset="2"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T= S U {a} for some S 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 T with |S| = k, and a  T.</a:t>
            </a:r>
          </a:p>
          <a:p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0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r>
              <a:rPr lang="en-US" altLang="zh-CN" b="0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TextBox 13"/>
          <p:cNvSpPr txBox="1"/>
          <p:nvPr/>
        </p:nvSpPr>
        <p:spPr>
          <a:xfrm>
            <a:off x="714375" y="3694113"/>
            <a:ext cx="74295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</a:pP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500" y="3551238"/>
            <a:ext cx="6448425" cy="954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P(T) = {X | a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 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-{a}</a:t>
            </a:r>
            <a:r>
              <a:rPr lang="en-US" altLang="zh-CN" sz="2000" dirty="0">
                <a:latin typeface="楷体_GB2312" pitchFamily="49" charset="-122"/>
                <a:ea typeface="宋体" panose="02010600030101010101" pitchFamily="2" charset="-122"/>
                <a:sym typeface="Symbol" panose="05050102010706020507" pitchFamily="18" charset="2"/>
              </a:rPr>
              <a:t>S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} U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{X | 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楷体_GB2312" pitchFamily="49" charset="-122"/>
                <a:ea typeface="宋体" panose="02010600030101010101" pitchFamily="2" charset="-122"/>
                <a:sym typeface="Symbol" panose="05050102010706020507" pitchFamily="18" charset="2"/>
              </a:rPr>
              <a:t>S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} 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Equivalently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 P(T) = {X | a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 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-{a}</a:t>
            </a:r>
            <a:r>
              <a:rPr lang="en-US" altLang="zh-CN" sz="2000" dirty="0">
                <a:latin typeface="楷体_GB2312" pitchFamily="49" charset="-122"/>
                <a:ea typeface="宋体" panose="02010600030101010101" pitchFamily="2" charset="-122"/>
                <a:sym typeface="Symbol" panose="05050102010706020507" pitchFamily="18" charset="2"/>
              </a:rPr>
              <a:t>S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} U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P(S)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213" y="4508500"/>
            <a:ext cx="57150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000" b="0" dirty="0">
                <a:solidFill>
                  <a:srgbClr val="2F131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|P(T)| = |P(S)</a:t>
            </a:r>
            <a:r>
              <a:rPr lang="en-US" altLang="zh-CN" sz="2000" b="0" dirty="0">
                <a:solidFill>
                  <a:srgbClr val="2F13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| + |</a:t>
            </a:r>
            <a:r>
              <a:rPr lang="en-US" altLang="zh-CN" sz="2000" b="0" dirty="0">
                <a:solidFill>
                  <a:srgbClr val="2F131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P(S)| = 2</a:t>
            </a:r>
            <a:r>
              <a:rPr lang="en-US" altLang="zh-CN" sz="2000" b="0" dirty="0">
                <a:solidFill>
                  <a:srgbClr val="2F13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|</a:t>
            </a:r>
            <a:r>
              <a:rPr lang="en-US" altLang="zh-CN" sz="2000" b="0" dirty="0">
                <a:solidFill>
                  <a:srgbClr val="2F131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P(S)| =2</a:t>
            </a:r>
            <a:r>
              <a:rPr lang="en-US" altLang="zh-CN" sz="2000" b="0" dirty="0">
                <a:solidFill>
                  <a:srgbClr val="2F13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2</a:t>
            </a:r>
            <a:r>
              <a:rPr lang="en-US" altLang="zh-CN" sz="2000" b="0" baseline="30000" dirty="0">
                <a:solidFill>
                  <a:srgbClr val="2F13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0" dirty="0">
                <a:solidFill>
                  <a:srgbClr val="2F13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k+1</a:t>
            </a:r>
            <a:r>
              <a:rPr lang="en-US" altLang="zh-CN" sz="2000" b="0" dirty="0">
                <a:solidFill>
                  <a:srgbClr val="2F13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611188" y="5084763"/>
            <a:ext cx="7572375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b="0" dirty="0">
                <a:latin typeface="Times New Roman" panose="02020603050405020304" pitchFamily="18" charset="0"/>
              </a:rPr>
              <a:t>By mathematical induction,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n 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</a:rPr>
              <a:t>) is true for all nonnegative integers n</a:t>
            </a:r>
            <a:endParaRPr lang="zh-CN" altLang="en-US" b="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39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Text Box 2"/>
          <p:cNvSpPr txBox="1"/>
          <p:nvPr/>
        </p:nvSpPr>
        <p:spPr>
          <a:xfrm>
            <a:off x="827088" y="2205038"/>
            <a:ext cx="6781800" cy="101473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SzTx/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(Due on March 25)</a:t>
            </a:r>
          </a:p>
          <a:p>
            <a:pPr marL="457200" indent="-457200" eaLnBrk="0" hangingPunct="0">
              <a:spcBef>
                <a:spcPct val="50000"/>
              </a:spcBef>
              <a:buSzTx/>
              <a:buFont typeface="Wingdings" panose="05000000000000000000" pitchFamily="2" charset="2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Sec. 5.1 </a:t>
            </a: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48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SzTx/>
              <a:buFontTx/>
              <a:buNone/>
            </a:pPr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7922" name="Text Box 2"/>
          <p:cNvSpPr txBox="1"/>
          <p:nvPr/>
        </p:nvSpPr>
        <p:spPr>
          <a:xfrm>
            <a:off x="422275" y="1177925"/>
            <a:ext cx="81534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40000"/>
              </a:spcBef>
              <a:buNone/>
            </a:pP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〖Example 1〗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Describe the time complexity of algorithm for finding the maximum element in a set.</a:t>
            </a:r>
          </a:p>
        </p:txBody>
      </p:sp>
      <p:sp>
        <p:nvSpPr>
          <p:cNvPr id="1617923" name="Text Box 3"/>
          <p:cNvSpPr txBox="1"/>
          <p:nvPr/>
        </p:nvSpPr>
        <p:spPr>
          <a:xfrm>
            <a:off x="422275" y="4140200"/>
            <a:ext cx="8153400" cy="2476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>
              <a:lnSpc>
                <a:spcPts val="2200"/>
              </a:lnSpc>
              <a:spcBef>
                <a:spcPct val="40000"/>
              </a:spcBef>
              <a:buNone/>
            </a:pPr>
            <a:r>
              <a:rPr lang="en-US" altLang="zh-CN" sz="1800" i="1" noProof="1">
                <a:solidFill>
                  <a:srgbClr val="000099"/>
                </a:solidFill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Solution: </a:t>
            </a:r>
            <a:r>
              <a:rPr lang="en-US" altLang="zh-CN" sz="1800" noProof="1">
                <a:latin typeface="+mj-lt"/>
                <a:ea typeface="黑体" panose="02010609060101010101" charset="-122"/>
                <a:cs typeface="+mj-lt"/>
                <a:sym typeface="+mn-ea"/>
              </a:rPr>
              <a:t>Count the number of comparisons.</a:t>
            </a:r>
            <a:endParaRPr lang="en-US" altLang="zh-CN" sz="1800" noProof="1">
              <a:latin typeface="+mj-lt"/>
              <a:ea typeface="黑体" panose="02010609060101010101" charset="-122"/>
              <a:cs typeface="+mj-lt"/>
            </a:endParaRPr>
          </a:p>
          <a:p>
            <a:pPr lvl="1" fontAlgn="base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  The </a:t>
            </a:r>
            <a:r>
              <a:rPr lang="en-US" altLang="zh-CN" sz="1800" i="1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max</a:t>
            </a: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 &lt; </a:t>
            </a:r>
            <a:r>
              <a:rPr lang="en-US" altLang="zh-CN" sz="1800" i="1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a</a:t>
            </a:r>
            <a:r>
              <a:rPr lang="en-US" altLang="zh-CN" sz="1800" i="1" strike="noStrike" baseline="-25000" noProof="1">
                <a:latin typeface="+mj-lt"/>
                <a:ea typeface="黑体" panose="02010609060101010101" charset="-122"/>
                <a:cs typeface="+mj-lt"/>
                <a:sym typeface="+mn-ea"/>
              </a:rPr>
              <a:t>i</a:t>
            </a: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 comparison is made </a:t>
            </a:r>
            <a:r>
              <a:rPr lang="en-US" altLang="zh-CN" sz="1800" i="1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n</a:t>
            </a: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 − 1 times.</a:t>
            </a:r>
            <a:endParaRPr lang="en-US" altLang="zh-CN" sz="1800" strike="noStrike" noProof="1">
              <a:latin typeface="+mj-lt"/>
              <a:ea typeface="黑体" panose="02010609060101010101" charset="-122"/>
              <a:cs typeface="+mj-lt"/>
            </a:endParaRPr>
          </a:p>
          <a:p>
            <a:pPr lvl="1" fontAlgn="base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   Each time </a:t>
            </a:r>
            <a:r>
              <a:rPr lang="en-US" altLang="zh-CN" sz="1800" i="1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i</a:t>
            </a: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 is incremented, a test is made to see if </a:t>
            </a:r>
            <a:r>
              <a:rPr lang="en-US" altLang="zh-CN" sz="1800" i="1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i</a:t>
            </a: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 ≤ </a:t>
            </a:r>
            <a:r>
              <a:rPr lang="en-US" altLang="zh-CN" sz="1800" i="1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n.</a:t>
            </a:r>
            <a:endParaRPr lang="en-US" altLang="zh-CN" sz="1800" i="1" strike="noStrike" noProof="1">
              <a:latin typeface="+mj-lt"/>
              <a:ea typeface="黑体" panose="02010609060101010101" charset="-122"/>
              <a:cs typeface="+mj-lt"/>
            </a:endParaRPr>
          </a:p>
          <a:p>
            <a:pPr lvl="1" fontAlgn="base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800" i="1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   </a:t>
            </a: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One last comparison determines that</a:t>
            </a:r>
            <a:r>
              <a:rPr lang="en-US" altLang="zh-CN" sz="1800" i="1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 i &gt; n</a:t>
            </a: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.               </a:t>
            </a:r>
            <a:endParaRPr lang="en-US" altLang="zh-CN" sz="1800" strike="noStrike" noProof="1">
              <a:latin typeface="+mj-lt"/>
              <a:ea typeface="黑体" panose="02010609060101010101" charset="-122"/>
              <a:cs typeface="+mj-lt"/>
            </a:endParaRPr>
          </a:p>
          <a:p>
            <a:pPr lvl="1" fontAlgn="base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   Exactly </a:t>
            </a:r>
            <a:r>
              <a:rPr lang="en-US" altLang="zh-CN" sz="1800" strike="noStrike" noProof="1">
                <a:solidFill>
                  <a:srgbClr val="FF0000"/>
                </a:solidFill>
                <a:latin typeface="+mj-lt"/>
                <a:ea typeface="黑体" panose="02010609060101010101" charset="-122"/>
                <a:cs typeface="+mj-lt"/>
                <a:sym typeface="+mn-ea"/>
              </a:rPr>
              <a:t>2(</a:t>
            </a:r>
            <a:r>
              <a:rPr lang="en-US" altLang="zh-CN" sz="1800" i="1" strike="noStrike" noProof="1">
                <a:solidFill>
                  <a:srgbClr val="FF0000"/>
                </a:solidFill>
                <a:latin typeface="+mj-lt"/>
                <a:ea typeface="黑体" panose="02010609060101010101" charset="-122"/>
                <a:cs typeface="+mj-lt"/>
                <a:sym typeface="+mn-ea"/>
              </a:rPr>
              <a:t>n</a:t>
            </a:r>
            <a:r>
              <a:rPr lang="en-US" altLang="zh-CN" sz="1800" strike="noStrike" noProof="1">
                <a:solidFill>
                  <a:srgbClr val="FF0000"/>
                </a:solidFill>
                <a:latin typeface="+mj-lt"/>
                <a:ea typeface="黑体" panose="02010609060101010101" charset="-122"/>
                <a:cs typeface="+mj-lt"/>
                <a:sym typeface="+mn-ea"/>
              </a:rPr>
              <a:t> − 1) + 1 = 2</a:t>
            </a:r>
            <a:r>
              <a:rPr lang="en-US" altLang="zh-CN" sz="1800" i="1" strike="noStrike" noProof="1">
                <a:solidFill>
                  <a:srgbClr val="FF0000"/>
                </a:solidFill>
                <a:latin typeface="+mj-lt"/>
                <a:ea typeface="黑体" panose="02010609060101010101" charset="-122"/>
                <a:cs typeface="+mj-lt"/>
                <a:sym typeface="+mn-ea"/>
              </a:rPr>
              <a:t>n</a:t>
            </a:r>
            <a:r>
              <a:rPr lang="en-US" altLang="zh-CN" sz="1800" strike="noStrike" noProof="1">
                <a:solidFill>
                  <a:srgbClr val="FF0000"/>
                </a:solidFill>
                <a:latin typeface="+mj-lt"/>
                <a:ea typeface="黑体" panose="02010609060101010101" charset="-122"/>
                <a:cs typeface="+mj-lt"/>
                <a:sym typeface="+mn-ea"/>
              </a:rPr>
              <a:t> − 1 </a:t>
            </a:r>
            <a:r>
              <a:rPr lang="en-US" altLang="zh-CN" sz="1800" strike="noStrike" noProof="1">
                <a:latin typeface="+mj-lt"/>
                <a:ea typeface="黑体" panose="02010609060101010101" charset="-122"/>
                <a:cs typeface="+mj-lt"/>
                <a:sym typeface="+mn-ea"/>
              </a:rPr>
              <a:t>comparisons are made.</a:t>
            </a:r>
            <a:endParaRPr lang="en-US" altLang="zh-CN" sz="1800" strike="noStrike" noProof="1">
              <a:latin typeface="+mj-lt"/>
              <a:ea typeface="黑体" panose="02010609060101010101" charset="-122"/>
              <a:cs typeface="+mj-lt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zh-CN" sz="1800" noProof="1">
                <a:latin typeface="+mj-lt"/>
                <a:ea typeface="黑体" panose="02010609060101010101" charset="-122"/>
                <a:cs typeface="+mj-lt"/>
                <a:sym typeface="+mn-ea"/>
              </a:rPr>
              <a:t> Hence, the time complexity of the algorithm is  Θ(</a:t>
            </a:r>
            <a:r>
              <a:rPr lang="en-US" altLang="zh-CN" sz="1800" i="1" noProof="1">
                <a:latin typeface="+mj-lt"/>
                <a:ea typeface="黑体" panose="02010609060101010101" charset="-122"/>
                <a:cs typeface="+mj-lt"/>
                <a:sym typeface="+mn-ea"/>
              </a:rPr>
              <a:t>n</a:t>
            </a:r>
            <a:r>
              <a:rPr lang="en-US" altLang="zh-CN" sz="1800" noProof="1">
                <a:latin typeface="+mj-lt"/>
                <a:ea typeface="黑体" panose="02010609060101010101" charset="-122"/>
                <a:cs typeface="+mj-lt"/>
                <a:sym typeface="+mn-ea"/>
              </a:rPr>
              <a:t>).</a:t>
            </a:r>
          </a:p>
        </p:txBody>
      </p:sp>
      <p:sp>
        <p:nvSpPr>
          <p:cNvPr id="71684" name="Text Box 11"/>
          <p:cNvSpPr txBox="1"/>
          <p:nvPr/>
        </p:nvSpPr>
        <p:spPr>
          <a:xfrm>
            <a:off x="5486400" y="14288"/>
            <a:ext cx="36576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3.3 Complexity  of Algorithms</a:t>
            </a:r>
          </a:p>
        </p:txBody>
      </p:sp>
      <p:sp>
        <p:nvSpPr>
          <p:cNvPr id="71685" name="Title 1"/>
          <p:cNvSpPr>
            <a:spLocks noGrp="1"/>
          </p:cNvSpPr>
          <p:nvPr/>
        </p:nvSpPr>
        <p:spPr>
          <a:xfrm>
            <a:off x="457200" y="561975"/>
            <a:ext cx="8229600" cy="1438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Complexity Analysis of Algorithms</a:t>
            </a:r>
          </a:p>
          <a:p>
            <a:pPr algn="ctr" eaLnBrk="0" hangingPunct="0">
              <a:spcBef>
                <a:spcPct val="0"/>
              </a:spcBef>
              <a:buNone/>
            </a:pPr>
            <a:endParaRPr lang="en-US" altLang="zh-CN" sz="2800" dirty="0">
              <a:solidFill>
                <a:srgbClr val="003366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None/>
            </a:pPr>
            <a:b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</a:br>
            <a:endParaRPr lang="en-US" altLang="zh-CN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1995488" y="561975"/>
            <a:ext cx="7010400" cy="3124200"/>
            <a:chOff x="1008" y="288"/>
            <a:chExt cx="4416" cy="1968"/>
          </a:xfrm>
        </p:grpSpPr>
        <p:sp>
          <p:nvSpPr>
            <p:cNvPr id="71687" name="AutoShape 6"/>
            <p:cNvSpPr/>
            <p:nvPr/>
          </p:nvSpPr>
          <p:spPr>
            <a:xfrm>
              <a:off x="1008" y="288"/>
              <a:ext cx="4416" cy="1968"/>
            </a:xfrm>
            <a:prstGeom prst="foldedCorner">
              <a:avLst>
                <a:gd name="adj" fmla="val 12500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u="sng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ALGORITHM 1  </a:t>
              </a:r>
              <a:r>
                <a:rPr lang="en-US" altLang="zh-CN" u="sng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Finding the Maximum Element in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u="sng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Finite Sequence.</a:t>
              </a:r>
            </a:p>
            <a:p>
              <a:pPr>
                <a:spcBef>
                  <a:spcPct val="100000"/>
                </a:spcBef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Procedure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                      : integers)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: =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For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 : = 2 to 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If  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max        </a:t>
              </a:r>
              <a:r>
                <a:rPr lang="en-US" altLang="zh-CN" b="0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then 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max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is the largest element}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71688" name="Object 7"/>
            <p:cNvGraphicFramePr>
              <a:graphicFrameLocks noChangeAspect="1"/>
            </p:cNvGraphicFramePr>
            <p:nvPr/>
          </p:nvGraphicFramePr>
          <p:xfrm>
            <a:off x="2538" y="998"/>
            <a:ext cx="8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r:id="rId5" imgW="723900" imgH="228600" progId="Equation.3">
                    <p:embed/>
                  </p:oleObj>
                </mc:Choice>
                <mc:Fallback>
                  <p:oleObj r:id="rId5" imgW="723900" imgH="228600" progId="Equation.3">
                    <p:embed/>
                    <p:pic>
                      <p:nvPicPr>
                        <p:cNvPr id="71688" name="Object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38" y="998"/>
                          <a:ext cx="86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9" name="Object 8"/>
            <p:cNvGraphicFramePr>
              <a:graphicFrameLocks noChangeAspect="1"/>
            </p:cNvGraphicFramePr>
            <p:nvPr/>
          </p:nvGraphicFramePr>
          <p:xfrm>
            <a:off x="1722" y="1224"/>
            <a:ext cx="19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r:id="rId7" imgW="152400" imgH="215900" progId="Equation.3">
                    <p:embed/>
                  </p:oleObj>
                </mc:Choice>
                <mc:Fallback>
                  <p:oleObj r:id="rId7" imgW="152400" imgH="215900" progId="Equation.3">
                    <p:embed/>
                    <p:pic>
                      <p:nvPicPr>
                        <p:cNvPr id="71689" name="Object 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22" y="1224"/>
                          <a:ext cx="190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0" name="Object 9"/>
            <p:cNvGraphicFramePr>
              <a:graphicFrameLocks noChangeAspect="1"/>
            </p:cNvGraphicFramePr>
            <p:nvPr/>
          </p:nvGraphicFramePr>
          <p:xfrm>
            <a:off x="1949" y="1705"/>
            <a:ext cx="31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r:id="rId9" imgW="266700" imgH="228600" progId="Equation.3">
                    <p:embed/>
                  </p:oleObj>
                </mc:Choice>
                <mc:Fallback>
                  <p:oleObj r:id="rId9" imgW="266700" imgH="228600" progId="Equation.3">
                    <p:embed/>
                    <p:pic>
                      <p:nvPicPr>
                        <p:cNvPr id="71690" name="Object 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49" y="1705"/>
                          <a:ext cx="31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1" name="Object 10"/>
            <p:cNvGraphicFramePr>
              <a:graphicFrameLocks noChangeAspect="1"/>
            </p:cNvGraphicFramePr>
            <p:nvPr/>
          </p:nvGraphicFramePr>
          <p:xfrm>
            <a:off x="3092" y="1705"/>
            <a:ext cx="3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r:id="rId11" imgW="292100" imgH="228600" progId="Equation.3">
                    <p:embed/>
                  </p:oleObj>
                </mc:Choice>
                <mc:Fallback>
                  <p:oleObj r:id="rId11" imgW="292100" imgH="228600" progId="Equation.3">
                    <p:embed/>
                    <p:pic>
                      <p:nvPicPr>
                        <p:cNvPr id="71691" name="Object 1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92" y="1705"/>
                          <a:ext cx="35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1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2" grpId="0" build="p" bldLvl="3" advAuto="1000"/>
      <p:bldP spid="1617923" grpId="0"/>
      <p:bldP spid="161792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1B86F-30A6-4499-803C-AA4E58ACE487}" type="slidenum">
              <a:rPr lang="zh-CN" altLang="en-US"/>
              <a:t>40</a:t>
            </a:fld>
            <a:endParaRPr lang="en-US" altLang="zh-CN"/>
          </a:p>
        </p:txBody>
      </p:sp>
      <p:sp>
        <p:nvSpPr>
          <p:cNvPr id="1761282" name="Text Box 2"/>
          <p:cNvSpPr txBox="1">
            <a:spLocks noChangeArrowheads="1"/>
          </p:cNvSpPr>
          <p:nvPr/>
        </p:nvSpPr>
        <p:spPr bwMode="auto">
          <a:xfrm>
            <a:off x="381000" y="822325"/>
            <a:ext cx="8534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Chapter 5  Induction and Recursion </a:t>
            </a:r>
          </a:p>
        </p:txBody>
      </p:sp>
      <p:sp>
        <p:nvSpPr>
          <p:cNvPr id="176128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7696200" cy="2455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5.1   Mathematical Induction </a:t>
            </a:r>
          </a:p>
          <a:p>
            <a:pPr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5.2   Strong Induction and Well-Ordering </a:t>
            </a:r>
          </a:p>
          <a:p>
            <a:pPr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5.3   Recursive Definitions and Structural Induction</a:t>
            </a:r>
          </a:p>
          <a:p>
            <a:pPr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Webdings" panose="05030102010509060703" pitchFamily="18" charset="2"/>
              </a:rPr>
              <a:t>5.4   Recursive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6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6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CEE58-D1F0-4F86-BF32-FA1971E40FC8}" type="slidenum">
              <a:rPr lang="zh-CN" altLang="en-US"/>
              <a:t>41</a:t>
            </a:fld>
            <a:endParaRPr lang="en-US" altLang="zh-CN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  <p:sp>
        <p:nvSpPr>
          <p:cNvPr id="1701891" name="Text Box 3"/>
          <p:cNvSpPr txBox="1">
            <a:spLocks noChangeArrowheads="1"/>
          </p:cNvSpPr>
          <p:nvPr/>
        </p:nvSpPr>
        <p:spPr bwMode="auto">
          <a:xfrm>
            <a:off x="428625" y="1285875"/>
            <a:ext cx="8715375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Strong Induction 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second principle of mathematical induction,  complete induction</a:t>
            </a: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)∧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&gt;=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)∧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+1)∧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→ P(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+1)))→ 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&gt;=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1701892" name="Rectangle 4"/>
          <p:cNvSpPr>
            <a:spLocks noChangeArrowheads="1"/>
          </p:cNvSpPr>
          <p:nvPr/>
        </p:nvSpPr>
        <p:spPr bwMode="auto">
          <a:xfrm>
            <a:off x="142875" y="1071563"/>
            <a:ext cx="8643938" cy="205740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01893" name="AutoShape 5"/>
          <p:cNvSpPr>
            <a:spLocks noChangeArrowheads="1"/>
          </p:cNvSpPr>
          <p:nvPr/>
        </p:nvSpPr>
        <p:spPr bwMode="auto">
          <a:xfrm>
            <a:off x="500063" y="3286125"/>
            <a:ext cx="7772400" cy="3057525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marL="457200" indent="-457200"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procedure :</a:t>
            </a:r>
            <a:endParaRPr kumimoji="1" lang="en-US" altLang="zh-CN" dirty="0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40000"/>
              </a:spcBef>
              <a:buFontTx/>
              <a:buAutoNum type="arabicParenBoth"/>
              <a:defRPr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Basis step: Establish 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2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40000"/>
              </a:spcBef>
              <a:buFont typeface="Wingdings" panose="05000000000000000000" pitchFamily="2" charset="2"/>
              <a:buAutoNum type="arabicParenBoth" startAt="2"/>
              <a:defRPr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Inductive step: Prove 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+1)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. . . 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P(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+1)</a:t>
            </a:r>
            <a:endParaRPr kumimoji="1" lang="en-US" altLang="zh-CN" sz="22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40000"/>
              </a:spcBef>
              <a:defRPr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Conclusion: The basis step and the inductive step allow</a:t>
            </a:r>
          </a:p>
          <a:p>
            <a:pPr marL="457200" indent="-457200">
              <a:spcBef>
                <a:spcPct val="40000"/>
              </a:spcBef>
              <a:defRPr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one to conclude that 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kumimoji="1" lang="en-US" altLang="zh-CN" sz="22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kumimoji="1" lang="zh-CN" altLang="en-US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1894" name="Text Box 6"/>
          <p:cNvSpPr txBox="1">
            <a:spLocks noChangeArrowheads="1"/>
          </p:cNvSpPr>
          <p:nvPr/>
        </p:nvSpPr>
        <p:spPr bwMode="auto">
          <a:xfrm>
            <a:off x="468313" y="549275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Strong Induction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01895" name="Line 7"/>
          <p:cNvSpPr>
            <a:spLocks noChangeShapeType="1"/>
          </p:cNvSpPr>
          <p:nvPr/>
        </p:nvSpPr>
        <p:spPr bwMode="auto">
          <a:xfrm>
            <a:off x="611188" y="1014413"/>
            <a:ext cx="25193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0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0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0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70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70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70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018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0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01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01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01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01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build="p" autoUpdateAnimBg="0"/>
      <p:bldP spid="1701892" grpId="0" bldLvl="0" animBg="1"/>
      <p:bldP spid="1701893" grpId="0" build="p" animBg="1" autoUpdateAnimBg="0"/>
      <p:bldP spid="1701894" grpId="0" bldLvl="0" animBg="1" autoUpdateAnimBg="0"/>
      <p:bldP spid="170189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45808B-8F20-46A0-AE5F-C6D9CC481E3B}" type="slidenum">
              <a:rPr lang="zh-CN" altLang="en-US"/>
              <a:t>42</a:t>
            </a:fld>
            <a:endParaRPr lang="en-US" altLang="zh-CN"/>
          </a:p>
        </p:txBody>
      </p:sp>
      <p:sp>
        <p:nvSpPr>
          <p:cNvPr id="1703939" name="Text Box 3"/>
          <p:cNvSpPr txBox="1">
            <a:spLocks noChangeArrowheads="1"/>
          </p:cNvSpPr>
          <p:nvPr/>
        </p:nvSpPr>
        <p:spPr bwMode="auto">
          <a:xfrm>
            <a:off x="142875" y="476250"/>
            <a:ext cx="88392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 that if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an integer greater than 1, then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can be written as a prime or the product of primes.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03940" name="AutoShape 4"/>
          <p:cNvSpPr>
            <a:spLocks noChangeArrowheads="1"/>
          </p:cNvSpPr>
          <p:nvPr/>
        </p:nvSpPr>
        <p:spPr bwMode="auto">
          <a:xfrm>
            <a:off x="571500" y="1357313"/>
            <a:ext cx="7696200" cy="5040312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r>
              <a:rPr kumimoji="1" lang="en-US" altLang="zh-CN" b="0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3941" name="Text Box 5"/>
          <p:cNvSpPr txBox="1">
            <a:spLocks noChangeArrowheads="1"/>
          </p:cNvSpPr>
          <p:nvPr/>
        </p:nvSpPr>
        <p:spPr bwMode="auto">
          <a:xfrm>
            <a:off x="714375" y="1785938"/>
            <a:ext cx="7391400" cy="4697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be “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can be written as a prime or the product of two or more primes”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Basis step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is true.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Inductive step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Assume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is true for all positive integers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k.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Show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+1) is true under the assumption.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Proof by cases.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 k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 is prime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+1) is true.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 k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 is composite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 with 2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</a:rPr>
              <a:t> £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</a:rPr>
              <a:t>&lt;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k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+1. 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By the inductive hypothesis,  k+1 is the product of primes, namely, those primes in the factorizations of a and b.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Therefore,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</a:rPr>
              <a:t>"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nP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 by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strong induction.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3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3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03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3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03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03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03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3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03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03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3939" grpId="0" autoUpdateAnimBg="0"/>
      <p:bldP spid="1703940" grpId="0" bldLvl="0" animBg="1" autoUpdateAnimBg="0"/>
      <p:bldP spid="170394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1F4E0-6AA8-4B17-881F-536F0AD6A494}" type="slidenum">
              <a:rPr lang="zh-CN" altLang="en-US"/>
              <a:t>43</a:t>
            </a:fld>
            <a:endParaRPr lang="en-US" altLang="zh-CN"/>
          </a:p>
        </p:txBody>
      </p:sp>
      <p:sp>
        <p:nvSpPr>
          <p:cNvPr id="1703939" name="Text Box 3"/>
          <p:cNvSpPr txBox="1">
            <a:spLocks noChangeArrowheads="1"/>
          </p:cNvSpPr>
          <p:nvPr/>
        </p:nvSpPr>
        <p:spPr bwMode="auto">
          <a:xfrm>
            <a:off x="142875" y="476250"/>
            <a:ext cx="88392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Prove that every amount of postage of </a:t>
            </a:r>
            <a:r>
              <a:rPr lang="en-US" altLang="zh-CN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cents or more can be formed using just 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-cent and 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-cent stamps. </a:t>
            </a:r>
          </a:p>
        </p:txBody>
      </p:sp>
      <p:sp>
        <p:nvSpPr>
          <p:cNvPr id="1703940" name="AutoShape 4"/>
          <p:cNvSpPr>
            <a:spLocks noChangeArrowheads="1"/>
          </p:cNvSpPr>
          <p:nvPr/>
        </p:nvSpPr>
        <p:spPr bwMode="auto">
          <a:xfrm>
            <a:off x="571500" y="1357313"/>
            <a:ext cx="7696200" cy="5040312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r>
              <a:rPr kumimoji="1" lang="en-US" altLang="zh-CN" b="0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3941" name="Text Box 5"/>
          <p:cNvSpPr txBox="1">
            <a:spLocks noChangeArrowheads="1"/>
          </p:cNvSpPr>
          <p:nvPr/>
        </p:nvSpPr>
        <p:spPr bwMode="auto">
          <a:xfrm>
            <a:off x="611188" y="1800225"/>
            <a:ext cx="7391400" cy="4154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be “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postage of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cents can be formed using </a:t>
            </a:r>
            <a:r>
              <a:rPr lang="en-US" altLang="zh-CN" sz="22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-cent and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stamps.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Basis step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(12),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(13),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(14), and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(15)</a:t>
            </a: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hold.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Inductive step</a:t>
            </a:r>
          </a:p>
          <a:p>
            <a:pPr marL="0" lvl="1" algn="just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Assume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is true for all positive integers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lang="en-US" altLang="zh-CN" sz="2200">
                <a:latin typeface="Times New Roman" panose="02020603050405020304" pitchFamily="18" charset="0"/>
              </a:rPr>
              <a:t>12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CN" sz="2200">
                <a:latin typeface="Times New Roman" panose="02020603050405020304" pitchFamily="18" charset="0"/>
              </a:rPr>
              <a:t>15.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Show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+1) is true under the assumption.</a:t>
            </a:r>
          </a:p>
          <a:p>
            <a:pPr marL="0" lvl="1" algn="just">
              <a:spcBef>
                <a:spcPct val="20000"/>
              </a:spcBef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inductive hypothesis,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</a:rPr>
              <a:t>− 3) holds since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</a:rPr>
              <a:t>− 3 ≥ 12.  To form postage of 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200">
                <a:latin typeface="Times New Roman" panose="02020603050405020304" pitchFamily="18" charset="0"/>
              </a:rPr>
              <a:t>1 cents, add a 4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 to the postage for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</a:rPr>
              <a:t>− 3 cents. 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Therefore, 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</a:rPr>
              <a:t>"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</a:rPr>
              <a:t>≥ 12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by strong induction.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3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3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03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3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03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03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03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3939" grpId="0" autoUpdateAnimBg="0"/>
      <p:bldP spid="1703940" grpId="0" bldLvl="0" animBg="1" autoUpdateAnimBg="0"/>
      <p:bldP spid="170394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ABD76-E43D-4283-9006-07644F61305B}" type="slidenum">
              <a:rPr lang="zh-CN" altLang="en-US"/>
              <a:t>44</a:t>
            </a:fld>
            <a:endParaRPr lang="en-US" altLang="zh-CN"/>
          </a:p>
        </p:txBody>
      </p:sp>
      <p:sp>
        <p:nvSpPr>
          <p:cNvPr id="1703939" name="Text Box 3"/>
          <p:cNvSpPr txBox="1">
            <a:spLocks noChangeArrowheads="1"/>
          </p:cNvSpPr>
          <p:nvPr/>
        </p:nvSpPr>
        <p:spPr bwMode="auto">
          <a:xfrm>
            <a:off x="142875" y="476250"/>
            <a:ext cx="88392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Prove that every amount of postage of </a:t>
            </a:r>
            <a:r>
              <a:rPr lang="en-US" altLang="zh-CN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cents or more can be formed using just 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-cent and 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-cent stamps. </a:t>
            </a:r>
          </a:p>
        </p:txBody>
      </p:sp>
      <p:sp>
        <p:nvSpPr>
          <p:cNvPr id="1703940" name="AutoShape 4"/>
          <p:cNvSpPr>
            <a:spLocks noChangeArrowheads="1"/>
          </p:cNvSpPr>
          <p:nvPr/>
        </p:nvSpPr>
        <p:spPr bwMode="auto">
          <a:xfrm>
            <a:off x="142875" y="1357313"/>
            <a:ext cx="8677275" cy="5095875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r>
              <a:rPr kumimoji="1" lang="en-US" altLang="zh-CN" b="0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3941" name="Text Box 5"/>
          <p:cNvSpPr txBox="1">
            <a:spLocks noChangeArrowheads="1"/>
          </p:cNvSpPr>
          <p:nvPr/>
        </p:nvSpPr>
        <p:spPr bwMode="auto">
          <a:xfrm>
            <a:off x="395288" y="1628775"/>
            <a:ext cx="8424862" cy="466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be “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postage of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cents can be formed using </a:t>
            </a:r>
            <a:r>
              <a:rPr lang="en-US" altLang="zh-CN" sz="22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-cent and </a:t>
            </a:r>
            <a:r>
              <a:rPr lang="en-US" altLang="zh-CN" sz="2200">
                <a:latin typeface="Times New Roman" panose="02020603050405020304" pitchFamily="18" charset="0"/>
              </a:rPr>
              <a:t>5-cent stamps.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marL="0" lvl="1" algn="just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Basis step: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(12) is true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because p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ostage of </a:t>
            </a:r>
            <a:r>
              <a:rPr lang="en-US" altLang="zh-CN" sz="2200">
                <a:latin typeface="Times New Roman" panose="02020603050405020304" pitchFamily="18" charset="0"/>
              </a:rPr>
              <a:t>12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cents can be formed using three </a:t>
            </a:r>
            <a:r>
              <a:rPr lang="en-US" altLang="zh-CN" sz="2200">
                <a:latin typeface="Times New Roman" panose="02020603050405020304" pitchFamily="18" charset="0"/>
              </a:rPr>
              <a:t>4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stamps. 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Inductive step: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inductive hypothesis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for any positive integer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that postage of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cents can be formed using </a:t>
            </a:r>
            <a:r>
              <a:rPr lang="en-US" altLang="zh-CN" sz="2200">
                <a:latin typeface="Times New Roman" panose="02020603050405020304" pitchFamily="18" charset="0"/>
              </a:rPr>
              <a:t>4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-cent and </a:t>
            </a:r>
            <a:r>
              <a:rPr lang="en-US" altLang="zh-CN" sz="2200">
                <a:latin typeface="Times New Roman" panose="02020603050405020304" pitchFamily="18" charset="0"/>
              </a:rPr>
              <a:t>5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stamps. To show P(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200">
                <a:latin typeface="Times New Roman" panose="02020603050405020304" pitchFamily="18" charset="0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where  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</a:rPr>
              <a:t>≥ 12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, we consider two cases:</a:t>
            </a:r>
            <a:endParaRPr lang="en-US" altLang="zh-CN" sz="220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AutoNum type="alphaLcParenR"/>
            </a:pPr>
            <a:r>
              <a:rPr lang="en-US" altLang="zh-CN" sz="2000">
                <a:latin typeface="Times New Roman" panose="02020603050405020304" pitchFamily="18" charset="0"/>
              </a:rPr>
              <a:t>If at least one 4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 has been used, then a 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 can be replaced with a 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 to yield a total of k + </a:t>
            </a:r>
            <a:r>
              <a:rPr lang="en-US" altLang="zh-CN" sz="2000">
                <a:latin typeface="Times New Roman" panose="02020603050405020304" pitchFamily="18" charset="0"/>
              </a:rPr>
              <a:t>1 cents.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AutoNum type="alphaLcParenR"/>
            </a:pPr>
            <a:r>
              <a:rPr lang="en-US" altLang="zh-CN" sz="2000">
                <a:latin typeface="Times New Roman" panose="02020603050405020304" pitchFamily="18" charset="0"/>
              </a:rPr>
              <a:t>Otherwise, no  4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 have been used and at least three 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stamps were used. Three </a:t>
            </a:r>
            <a:r>
              <a:rPr lang="en-US" altLang="zh-CN" sz="2000">
                <a:latin typeface="Times New Roman" panose="02020603050405020304" pitchFamily="18" charset="0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stamps can be replaced by four 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-cent stamps to yield a total of k + </a:t>
            </a:r>
            <a:r>
              <a:rPr lang="en-US" altLang="zh-CN" sz="2000">
                <a:latin typeface="Times New Roman" panose="02020603050405020304" pitchFamily="18" charset="0"/>
              </a:rPr>
              <a:t>1 cents.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Therefore, 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</a:rPr>
              <a:t>"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</a:rPr>
              <a:t>≥ 12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by mathematical induction.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3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3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03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3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03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03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03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3939" grpId="0" autoUpdateAnimBg="0"/>
      <p:bldP spid="1703940" grpId="0" bldLvl="0" animBg="1" autoUpdateAnimBg="0"/>
      <p:bldP spid="170394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2BE313-49C2-4246-B302-3373EE952418}" type="slidenum">
              <a:rPr lang="zh-CN" altLang="en-US"/>
              <a:t>45</a:t>
            </a:fld>
            <a:endParaRPr lang="en-US" altLang="zh-CN"/>
          </a:p>
        </p:txBody>
      </p:sp>
      <p:sp>
        <p:nvSpPr>
          <p:cNvPr id="1763331" name="Text Box 3"/>
          <p:cNvSpPr txBox="1">
            <a:spLocks noChangeArrowheads="1"/>
          </p:cNvSpPr>
          <p:nvPr/>
        </p:nvSpPr>
        <p:spPr bwMode="auto">
          <a:xfrm>
            <a:off x="323850" y="692150"/>
            <a:ext cx="8424863" cy="1273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validities of both mathematical induction and strong induction follow from the well-ordering property.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7390" y="3213100"/>
            <a:ext cx="7729855" cy="82994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>
              <a:spcBef>
                <a:spcPct val="20000"/>
              </a:spcBef>
              <a:buFontTx/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 fact, 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mathematical induction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strong induction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and 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well-ordering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are all equivalent principles.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6D6A4-0E2A-40F2-925D-1AB8119055E9}" type="slidenum">
              <a:rPr lang="zh-CN" altLang="en-US"/>
              <a:t>46</a:t>
            </a:fld>
            <a:endParaRPr lang="en-US" altLang="zh-CN"/>
          </a:p>
        </p:txBody>
      </p:sp>
      <p:sp>
        <p:nvSpPr>
          <p:cNvPr id="1765378" name="Text Box 2"/>
          <p:cNvSpPr txBox="1">
            <a:spLocks noChangeArrowheads="1"/>
          </p:cNvSpPr>
          <p:nvPr/>
        </p:nvSpPr>
        <p:spPr bwMode="auto">
          <a:xfrm>
            <a:off x="466725" y="765175"/>
            <a:ext cx="7489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2. Using Strong Induction in Computational Geometry </a:t>
            </a:r>
          </a:p>
        </p:txBody>
      </p:sp>
      <p:sp>
        <p:nvSpPr>
          <p:cNvPr id="1765379" name="Line 3"/>
          <p:cNvSpPr>
            <a:spLocks noChangeShapeType="1"/>
          </p:cNvSpPr>
          <p:nvPr/>
        </p:nvSpPr>
        <p:spPr bwMode="auto">
          <a:xfrm>
            <a:off x="609600" y="1217613"/>
            <a:ext cx="71977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5380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7620000" cy="3933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Some terms: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polygon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side, vertex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 polygon is simple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 simple polygon divides the plane into two regions: its interior, its exterior.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convex, nonconvex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diagonal, interior diagonal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triangulation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6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65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65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65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378" grpId="0" bldLvl="0" animBg="1" autoUpdateAnimBg="0"/>
      <p:bldP spid="1765379" grpId="0" bldLvl="0" animBg="1"/>
      <p:bldP spid="1765380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26538" y="1131725"/>
            <a:ext cx="7988812" cy="4292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网格模型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0521" y="1754981"/>
            <a:ext cx="48406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是动画、</a:t>
            </a:r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3D</a:t>
            </a: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视觉、工程仿真计算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97" y="2240280"/>
            <a:ext cx="7213759" cy="353329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6" t="5337" r="37017" b="5337"/>
          <a:stretch>
            <a:fillRect/>
          </a:stretch>
        </p:blipFill>
        <p:spPr>
          <a:xfrm>
            <a:off x="7272338" y="2424113"/>
            <a:ext cx="1748790" cy="31661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0290" y="5697220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面网格模型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93260" y="5697220"/>
            <a:ext cx="1481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四面体网格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49160" y="5697220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六面体网格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773" y="404650"/>
            <a:ext cx="7988812" cy="4292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网格模型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78911" y="1196181"/>
            <a:ext cx="4840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物体表示：动画、电影、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3D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视觉</a:t>
            </a:r>
            <a:endParaRPr lang="zh-CN" altLang="en-US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物理仿真：工程计算、有限元、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55" y="2061210"/>
            <a:ext cx="5027295" cy="3258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l="10207" r="9651"/>
          <a:stretch>
            <a:fillRect/>
          </a:stretch>
        </p:blipFill>
        <p:spPr>
          <a:xfrm>
            <a:off x="323850" y="1988820"/>
            <a:ext cx="3295650" cy="4112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56325" y="5085080"/>
            <a:ext cx="15951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有限元仿真计算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43940" y="6165215"/>
            <a:ext cx="15951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物体离散表示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A62684-D22A-4B4E-BA5D-5A4ADE69A491}" type="slidenum">
              <a:rPr lang="zh-CN" altLang="en-US"/>
              <a:t>49</a:t>
            </a:fld>
            <a:endParaRPr lang="en-US" altLang="zh-CN"/>
          </a:p>
        </p:txBody>
      </p:sp>
      <p:sp>
        <p:nvSpPr>
          <p:cNvPr id="1765378" name="Text Box 2"/>
          <p:cNvSpPr txBox="1">
            <a:spLocks noChangeArrowheads="1"/>
          </p:cNvSpPr>
          <p:nvPr/>
        </p:nvSpPr>
        <p:spPr bwMode="auto">
          <a:xfrm>
            <a:off x="466725" y="765175"/>
            <a:ext cx="7489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2. Using Strong Induction in Computational Geometry </a:t>
            </a:r>
          </a:p>
        </p:txBody>
      </p:sp>
      <p:sp>
        <p:nvSpPr>
          <p:cNvPr id="1765379" name="Line 3"/>
          <p:cNvSpPr>
            <a:spLocks noChangeShapeType="1"/>
          </p:cNvSpPr>
          <p:nvPr/>
        </p:nvSpPr>
        <p:spPr bwMode="auto">
          <a:xfrm>
            <a:off x="609600" y="1217613"/>
            <a:ext cx="71977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5382" name="AutoShape 6"/>
          <p:cNvSpPr>
            <a:spLocks noChangeArrowheads="1"/>
          </p:cNvSpPr>
          <p:nvPr/>
        </p:nvSpPr>
        <p:spPr bwMode="auto">
          <a:xfrm>
            <a:off x="571500" y="1571625"/>
            <a:ext cx="7561263" cy="10747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>
              <a:defRPr/>
            </a:pPr>
            <a:r>
              <a:rPr kumimoji="1" lang="en-US" altLang="zh-CN"/>
              <a:t>【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LEMMA 1</a:t>
            </a:r>
            <a:r>
              <a:rPr kumimoji="1" lang="en-US" altLang="zh-CN">
                <a:latin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Every </a:t>
            </a:r>
            <a:r>
              <a:rPr kumimoji="1" lang="en-US" altLang="zh-CN">
                <a:latin typeface="Times New Roman" panose="02020603050405020304" pitchFamily="18" charset="0"/>
              </a:rPr>
              <a:t>simple polygon has an interior </a:t>
            </a:r>
          </a:p>
          <a:p>
            <a:pPr>
              <a:defRPr/>
            </a:pPr>
            <a:r>
              <a:rPr kumimoji="1" lang="en-US" altLang="zh-CN">
                <a:latin typeface="Times New Roman" panose="02020603050405020304" pitchFamily="18" charset="0"/>
              </a:rPr>
              <a:t>                           diagonal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6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378" grpId="0" bldLvl="0" animBg="1" autoUpdateAnimBg="0"/>
      <p:bldP spid="1765379" grpId="0" bldLvl="0" animBg="1"/>
      <p:bldP spid="1765382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SzTx/>
              <a:buFontTx/>
              <a:buNone/>
            </a:pPr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9971" name="Text Box 3"/>
          <p:cNvSpPr txBox="1"/>
          <p:nvPr/>
        </p:nvSpPr>
        <p:spPr>
          <a:xfrm>
            <a:off x="457200" y="914400"/>
            <a:ext cx="81534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spcBef>
                <a:spcPct val="40000"/>
              </a:spcBef>
              <a:buNone/>
            </a:pP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〖Example 2〗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Describe the time complexity of linear search algorithm.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685800" y="381000"/>
            <a:ext cx="8229600" cy="3167063"/>
            <a:chOff x="336" y="981"/>
            <a:chExt cx="5184" cy="1995"/>
          </a:xfrm>
        </p:grpSpPr>
        <p:sp>
          <p:nvSpPr>
            <p:cNvPr id="73732" name="AutoShape 6"/>
            <p:cNvSpPr/>
            <p:nvPr/>
          </p:nvSpPr>
          <p:spPr>
            <a:xfrm>
              <a:off x="336" y="981"/>
              <a:ext cx="5184" cy="1995"/>
            </a:xfrm>
            <a:prstGeom prst="foldedCorner">
              <a:avLst>
                <a:gd name="adj" fmla="val 12500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/>
            <a:lstStyle/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0" u="sng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ALGORITHM 2   </a:t>
              </a:r>
              <a:r>
                <a:rPr lang="en-US" altLang="zh-CN" u="sng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The Linear Search Algorithm.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Procedure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linear search 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 integer,                  : distinct integers)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: = 1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While (                          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: =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i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+ 1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 then 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location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: =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i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else  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location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: = 0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{location is the subscript of term that equals 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,or is 0 if </a:t>
              </a: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is not found}</a:t>
              </a:r>
            </a:p>
          </p:txBody>
        </p:sp>
        <p:graphicFrame>
          <p:nvGraphicFramePr>
            <p:cNvPr id="73733" name="Object 7"/>
            <p:cNvGraphicFramePr>
              <a:graphicFrameLocks noChangeAspect="1"/>
            </p:cNvGraphicFramePr>
            <p:nvPr/>
          </p:nvGraphicFramePr>
          <p:xfrm>
            <a:off x="1056" y="1632"/>
            <a:ext cx="113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r:id="rId5" imgW="1104900" imgH="228600" progId="Equation.3">
                    <p:embed/>
                  </p:oleObj>
                </mc:Choice>
                <mc:Fallback>
                  <p:oleObj r:id="rId5" imgW="1104900" imgH="228600" progId="Equation.3">
                    <p:embed/>
                    <p:pic>
                      <p:nvPicPr>
                        <p:cNvPr id="73733" name="Object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6" y="1632"/>
                          <a:ext cx="1131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4" name="Object 8"/>
            <p:cNvGraphicFramePr>
              <a:graphicFrameLocks noChangeAspect="1"/>
            </p:cNvGraphicFramePr>
            <p:nvPr/>
          </p:nvGraphicFramePr>
          <p:xfrm>
            <a:off x="624" y="2064"/>
            <a:ext cx="39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r:id="rId7" imgW="330200" imgH="165100" progId="Equation.3">
                    <p:embed/>
                  </p:oleObj>
                </mc:Choice>
                <mc:Fallback>
                  <p:oleObj r:id="rId7" imgW="330200" imgH="165100" progId="Equation.3">
                    <p:embed/>
                    <p:pic>
                      <p:nvPicPr>
                        <p:cNvPr id="73734" name="Object 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4" y="2064"/>
                          <a:ext cx="396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35" name="Group 9"/>
            <p:cNvGrpSpPr>
              <a:grpSpLocks noChangeAspect="1"/>
            </p:cNvGrpSpPr>
            <p:nvPr/>
          </p:nvGrpSpPr>
          <p:grpSpPr>
            <a:xfrm>
              <a:off x="3237" y="1173"/>
              <a:ext cx="861" cy="276"/>
              <a:chOff x="914" y="1434"/>
              <a:chExt cx="861" cy="272"/>
            </a:xfrm>
          </p:grpSpPr>
          <p:sp>
            <p:nvSpPr>
              <p:cNvPr id="73736" name="AutoShape 10"/>
              <p:cNvSpPr>
                <a:spLocks noChangeAspect="1" noTextEdit="1"/>
              </p:cNvSpPr>
              <p:nvPr/>
            </p:nvSpPr>
            <p:spPr>
              <a:xfrm>
                <a:off x="914" y="1434"/>
                <a:ext cx="861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lstStyle/>
              <a:p>
                <a:pPr algn="r" eaLnBrk="0" hangingPunct="0"/>
                <a:endParaRPr lang="zh-CN" altLang="en-US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3737" name="Rectangle 11"/>
              <p:cNvSpPr/>
              <p:nvPr/>
            </p:nvSpPr>
            <p:spPr>
              <a:xfrm>
                <a:off x="1691" y="1567"/>
                <a:ext cx="52" cy="1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3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38" name="Rectangle 12"/>
              <p:cNvSpPr/>
              <p:nvPr/>
            </p:nvSpPr>
            <p:spPr>
              <a:xfrm>
                <a:off x="1599" y="1453"/>
                <a:ext cx="92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3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39" name="Rectangle 13"/>
              <p:cNvSpPr/>
              <p:nvPr/>
            </p:nvSpPr>
            <p:spPr>
              <a:xfrm>
                <a:off x="1145" y="1453"/>
                <a:ext cx="92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3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0" name="Rectangle 14"/>
              <p:cNvSpPr/>
              <p:nvPr/>
            </p:nvSpPr>
            <p:spPr>
              <a:xfrm>
                <a:off x="941" y="1453"/>
                <a:ext cx="92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3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1" name="Rectangle 15"/>
              <p:cNvSpPr/>
              <p:nvPr/>
            </p:nvSpPr>
            <p:spPr>
              <a:xfrm>
                <a:off x="1535" y="1453"/>
                <a:ext cx="46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2" name="Rectangle 16"/>
              <p:cNvSpPr/>
              <p:nvPr/>
            </p:nvSpPr>
            <p:spPr>
              <a:xfrm>
                <a:off x="1305" y="1453"/>
                <a:ext cx="46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3" name="Rectangle 17"/>
              <p:cNvSpPr/>
              <p:nvPr/>
            </p:nvSpPr>
            <p:spPr>
              <a:xfrm>
                <a:off x="1081" y="1453"/>
                <a:ext cx="46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4" name="Rectangle 18"/>
              <p:cNvSpPr/>
              <p:nvPr/>
            </p:nvSpPr>
            <p:spPr>
              <a:xfrm>
                <a:off x="1236" y="1566"/>
                <a:ext cx="52" cy="1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5" name="Rectangle 19"/>
              <p:cNvSpPr/>
              <p:nvPr/>
            </p:nvSpPr>
            <p:spPr>
              <a:xfrm>
                <a:off x="1021" y="1566"/>
                <a:ext cx="52" cy="1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6" name="Rectangle 20"/>
              <p:cNvSpPr/>
              <p:nvPr/>
            </p:nvSpPr>
            <p:spPr>
              <a:xfrm>
                <a:off x="1352" y="1471"/>
                <a:ext cx="184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300" b="0" dirty="0">
                    <a:solidFill>
                      <a:srgbClr val="000000"/>
                    </a:solidFill>
                    <a:latin typeface="MT Extra" panose="05050102010205020202" pitchFamily="18" charset="2"/>
                    <a:ea typeface="宋体" panose="02010600030101010101" pitchFamily="2" charset="-122"/>
                  </a:rPr>
                  <a:t>L</a:t>
                </a:r>
                <a:endPara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3747" name="Text Box 21"/>
          <p:cNvSpPr txBox="1"/>
          <p:nvPr/>
        </p:nvSpPr>
        <p:spPr>
          <a:xfrm>
            <a:off x="5486400" y="14288"/>
            <a:ext cx="36576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3.3 Complexity  of Algorithms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762000" y="3903663"/>
            <a:ext cx="7848600" cy="2730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Solution: </a:t>
            </a:r>
            <a:r>
              <a:rPr lang="en-US" sz="1800" b="0" noProof="0" dirty="0">
                <a:latin typeface="+mn-lt"/>
                <a:ea typeface="+mn-ea"/>
                <a:cs typeface="+mn-cs"/>
              </a:rPr>
              <a:t>Count the number of comparisons.</a:t>
            </a:r>
            <a:endParaRPr lang="en-US" sz="1800" b="0" noProof="0" dirty="0">
              <a:latin typeface="+mn-lt"/>
              <a:ea typeface="+mn-ea"/>
            </a:endParaRPr>
          </a:p>
          <a:p>
            <a:pPr marL="274320" lvl="1" indent="-274320" algn="l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b="0" strike="noStrike" noProof="0" dirty="0">
                <a:latin typeface="+mn-lt"/>
                <a:ea typeface="+mn-ea"/>
                <a:cs typeface="+mn-cs"/>
              </a:rPr>
              <a:t> At each step two comparisons are made; i ≤ n and x ≠ ai .</a:t>
            </a:r>
            <a:endParaRPr lang="en-US" sz="1800" b="0" strike="noStrike" noProof="0" dirty="0">
              <a:latin typeface="+mn-lt"/>
              <a:ea typeface="+mn-ea"/>
            </a:endParaRPr>
          </a:p>
          <a:p>
            <a:pPr marL="274320" lvl="1" indent="-274320" algn="l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b="0" strike="noStrike" noProof="0" dirty="0">
                <a:latin typeface="+mn-lt"/>
                <a:ea typeface="+mn-ea"/>
                <a:cs typeface="+mn-cs"/>
              </a:rPr>
              <a:t> To end the loop, one comparison i ≤ n is made.</a:t>
            </a:r>
            <a:endParaRPr lang="en-US" sz="1800" b="0" strike="noStrike" noProof="0" dirty="0">
              <a:latin typeface="+mn-lt"/>
              <a:ea typeface="+mn-ea"/>
            </a:endParaRPr>
          </a:p>
          <a:p>
            <a:pPr marL="274320" lvl="1" indent="-274320" algn="l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b="0" strike="noStrike" noProof="0" dirty="0">
                <a:latin typeface="+mn-lt"/>
                <a:ea typeface="+mn-ea"/>
                <a:cs typeface="+mn-cs"/>
              </a:rPr>
              <a:t> After the loop, one more i ≤ n  comparison is made. </a:t>
            </a:r>
            <a:endParaRPr lang="en-US" sz="1800" b="0" strike="noStrike" noProof="0" dirty="0">
              <a:latin typeface="+mn-lt"/>
              <a:ea typeface="+mn-ea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b="0" noProof="0" dirty="0">
                <a:latin typeface="+mn-lt"/>
                <a:ea typeface="+mn-ea"/>
                <a:cs typeface="+mn-cs"/>
              </a:rPr>
              <a:t>If x = ai , 2i + 1 comparisons are used. If x is not on the list, 2n + 1 comparisons are made and then an additional comparison is used to exit the loop. So, in the worst case 2n + 2 comparisons are made.  Hence, the complexity </a:t>
            </a:r>
            <a:r>
              <a:rPr lang="en-US" sz="1800" noProof="0" dirty="0">
                <a:solidFill>
                  <a:srgbClr val="FF0000"/>
                </a:solidFill>
                <a:latin typeface="+mn-lt"/>
                <a:ea typeface="+mn-ea"/>
              </a:rPr>
              <a:t>is Θ(n).</a:t>
            </a:r>
          </a:p>
          <a:p>
            <a:pPr>
              <a:lnSpc>
                <a:spcPts val="1580"/>
              </a:lnSpc>
              <a:spcBef>
                <a:spcPts val="0"/>
              </a:spcBef>
            </a:pPr>
            <a:endParaRPr lang="en-US" altLang="zh-CN" sz="1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1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1" grpId="0" build="p" bldLvl="3" advAuto="100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63278-C476-457B-B26F-F090458B4D2F}" type="slidenum">
              <a:rPr lang="zh-CN" altLang="en-US"/>
              <a:t>50</a:t>
            </a:fld>
            <a:endParaRPr lang="en-US" altLang="zh-CN"/>
          </a:p>
        </p:txBody>
      </p:sp>
      <p:sp>
        <p:nvSpPr>
          <p:cNvPr id="1767427" name="AutoShape 3"/>
          <p:cNvSpPr>
            <a:spLocks noChangeArrowheads="1"/>
          </p:cNvSpPr>
          <p:nvPr/>
        </p:nvSpPr>
        <p:spPr bwMode="auto">
          <a:xfrm>
            <a:off x="142875" y="571500"/>
            <a:ext cx="8675688" cy="8731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Theorem 1</a:t>
            </a:r>
            <a:r>
              <a:rPr kumimoji="1" lang="en-US" altLang="zh-CN" dirty="0">
                <a:latin typeface="Times New Roman" panose="02020603050405020304" pitchFamily="18" charset="0"/>
              </a:rPr>
              <a:t>】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 dirty="0">
                <a:latin typeface="Times New Roman" panose="02020603050405020304" pitchFamily="18" charset="0"/>
              </a:rPr>
              <a:t>simple polygon with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 sides, where</a:t>
            </a:r>
          </a:p>
          <a:p>
            <a:pPr>
              <a:defRPr/>
            </a:pPr>
            <a:r>
              <a:rPr kumimoji="1" lang="en-US" altLang="zh-CN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 is an integer with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3, can be triangulated into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-2 triangles.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767429" name="AutoShape 5"/>
          <p:cNvSpPr>
            <a:spLocks noChangeArrowheads="1"/>
          </p:cNvSpPr>
          <p:nvPr/>
        </p:nvSpPr>
        <p:spPr bwMode="auto">
          <a:xfrm>
            <a:off x="500063" y="1643063"/>
            <a:ext cx="8215312" cy="4714875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>
              <a:spcBef>
                <a:spcPct val="30000"/>
              </a:spcBef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be the statement that simple polygon with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sides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can be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triangulated into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-2 triangles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Inductive base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is true.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Inductive step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Assume that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is true for all integers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3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We must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show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+1) is true, that is that every simple polygon with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sides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can be triangulated into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 triangles.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Suppose that we have a simple polygon P with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sides.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 Lemma 1, P has an interior diagonal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splits P into two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polygon Q, with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 (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k)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sides, and R, with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 (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k)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sides.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detail omitted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.)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By strong induction, every simple polygon with n sides, where n  3, can be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Triangulated into n-2 triangles.</a:t>
            </a:r>
          </a:p>
        </p:txBody>
      </p:sp>
      <p:sp>
        <p:nvSpPr>
          <p:cNvPr id="15365" name="Text Box 17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674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6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67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67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6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67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76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767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67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767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767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767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767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7674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767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7427" grpId="0" bldLvl="0" animBg="1" autoUpdateAnimBg="0"/>
      <p:bldP spid="1767429" grpId="0" build="p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5A147-B797-4428-8EA0-930A9846C19D}" type="slidenum">
              <a:rPr lang="zh-CN" altLang="en-US"/>
              <a:t>51</a:t>
            </a:fld>
            <a:endParaRPr lang="en-US" altLang="zh-CN"/>
          </a:p>
        </p:txBody>
      </p:sp>
      <p:sp>
        <p:nvSpPr>
          <p:cNvPr id="1769474" name="Text Box 2"/>
          <p:cNvSpPr txBox="1">
            <a:spLocks noChangeArrowheads="1"/>
          </p:cNvSpPr>
          <p:nvPr/>
        </p:nvSpPr>
        <p:spPr bwMode="auto">
          <a:xfrm>
            <a:off x="285750" y="404813"/>
            <a:ext cx="7489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3. Proofs Using the Well-ordering property </a:t>
            </a:r>
          </a:p>
        </p:txBody>
      </p:sp>
      <p:sp>
        <p:nvSpPr>
          <p:cNvPr id="1769475" name="Line 3"/>
          <p:cNvSpPr>
            <a:spLocks noChangeShapeType="1"/>
          </p:cNvSpPr>
          <p:nvPr/>
        </p:nvSpPr>
        <p:spPr bwMode="auto">
          <a:xfrm>
            <a:off x="357188" y="833438"/>
            <a:ext cx="57578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9479" name="Text Box 7"/>
          <p:cNvSpPr txBox="1">
            <a:spLocks noChangeArrowheads="1"/>
          </p:cNvSpPr>
          <p:nvPr/>
        </p:nvSpPr>
        <p:spPr bwMode="auto">
          <a:xfrm>
            <a:off x="0" y="976313"/>
            <a:ext cx="9144000" cy="1570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3〗 Use the well-ordering property to prove the division algorithm. The division algorithm states that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an integer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is a positive integer, then there are unique integers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such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dq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9480" name="AutoShape 8"/>
          <p:cNvSpPr>
            <a:spLocks noChangeArrowheads="1"/>
          </p:cNvSpPr>
          <p:nvPr/>
        </p:nvSpPr>
        <p:spPr bwMode="auto">
          <a:xfrm>
            <a:off x="395288" y="2565400"/>
            <a:ext cx="7696200" cy="3357563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r>
              <a:rPr kumimoji="1" lang="en-US" altLang="zh-CN" b="0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9481" name="Text Box 9"/>
          <p:cNvSpPr txBox="1">
            <a:spLocks noChangeArrowheads="1"/>
          </p:cNvSpPr>
          <p:nvPr/>
        </p:nvSpPr>
        <p:spPr bwMode="auto">
          <a:xfrm>
            <a:off x="468313" y="2924175"/>
            <a:ext cx="7391400" cy="2665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be the set of nonnegative integers of the form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dq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where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an integer. This set is nonempty.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well-ordering property, S has a least element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dq</a:t>
            </a:r>
            <a:r>
              <a:rPr kumimoji="1" lang="en-US" altLang="zh-CN" sz="22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integer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r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nonnegative. It is also the case that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r&lt;d.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If it were not, then there would be a smaller nonnegative element in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namely,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d(q</a:t>
            </a:r>
            <a:r>
              <a:rPr kumimoji="1" lang="en-US" altLang="zh-CN" sz="22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.+1).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Consequently, there exist integers q and r with 0≤r&lt;d.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9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6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9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9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69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69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74" grpId="0" bldLvl="0" animBg="1" autoUpdateAnimBg="0"/>
      <p:bldP spid="1769475" grpId="0" bldLvl="0" animBg="1"/>
      <p:bldP spid="1769479" grpId="0" autoUpdateAnimBg="0"/>
      <p:bldP spid="1769480" grpId="0" bldLvl="0" animBg="1" autoUpdateAnimBg="0"/>
      <p:bldP spid="176948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8CED0-AA3F-4092-B165-A3FB8FA65B8E}" type="slidenum">
              <a:rPr lang="zh-CN" altLang="en-US"/>
              <a:t>52</a:t>
            </a:fld>
            <a:endParaRPr lang="en-US" altLang="zh-CN"/>
          </a:p>
        </p:txBody>
      </p:sp>
      <p:sp>
        <p:nvSpPr>
          <p:cNvPr id="1769479" name="Text Box 7"/>
          <p:cNvSpPr txBox="1">
            <a:spLocks noChangeArrowheads="1"/>
          </p:cNvSpPr>
          <p:nvPr/>
        </p:nvSpPr>
        <p:spPr bwMode="auto">
          <a:xfrm>
            <a:off x="0" y="571500"/>
            <a:ext cx="9144000" cy="3046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4〗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 round-robin tournament every player plays every other player exactly once and each match has a winner and loser. We say that the players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form a cycle if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beats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beats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beats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beats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Using the well-ordering principle to show that if there is a cycle of length m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among the players in a round-robin tournament, there must be a cycle of three of these player.</a:t>
            </a:r>
          </a:p>
          <a:p>
            <a:pPr marL="457200" indent="-457200" eaLnBrk="0" hangingPunct="0"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9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7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BD3CF-E084-4A97-81E7-91A8748F94EF}" type="slidenum">
              <a:rPr lang="zh-CN" altLang="en-US"/>
              <a:t>53</a:t>
            </a:fld>
            <a:endParaRPr lang="en-US" altLang="zh-CN"/>
          </a:p>
        </p:txBody>
      </p:sp>
      <p:sp>
        <p:nvSpPr>
          <p:cNvPr id="1769480" name="AutoShape 8"/>
          <p:cNvSpPr>
            <a:spLocks noChangeArrowheads="1"/>
          </p:cNvSpPr>
          <p:nvPr/>
        </p:nvSpPr>
        <p:spPr bwMode="auto">
          <a:xfrm>
            <a:off x="285750" y="571500"/>
            <a:ext cx="8462963" cy="5572125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r>
              <a:rPr kumimoji="1" lang="en-US" altLang="zh-CN" b="0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9481" name="Text Box 9"/>
          <p:cNvSpPr txBox="1">
            <a:spLocks noChangeArrowheads="1"/>
          </p:cNvSpPr>
          <p:nvPr/>
        </p:nvSpPr>
        <p:spPr bwMode="auto">
          <a:xfrm>
            <a:off x="214313" y="1000125"/>
            <a:ext cx="7929562" cy="440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Assume that there is no cycle of three players. Since there is at least one cycle in the round-robin tournament, the set of all positive integers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for which there is a cycle of length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is nonempty.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By the well-ordering property, this set of positive integers has a least element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which by assumption must be greater than three. Consequently, there exists a cycle of players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1,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2,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 …, </a:t>
            </a:r>
            <a:r>
              <a:rPr kumimoji="1" lang="en-US" altLang="zh-CN" sz="2000" b="0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kumimoji="1" lang="en-US" altLang="zh-CN" sz="2000" b="0" i="1" kern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and no shorter cycle exists.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Consider the first three elements of this cycle,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1,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2,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3. There are two possible outcomes of the match between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 and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p3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Case I: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p3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beats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p1 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Case II: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p1 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beats </a:t>
            </a: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p3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kumimoji="1"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Either case forms a contradiction. Therefore there must be a cycle of length three.</a:t>
            </a:r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4111625" y="109538"/>
            <a:ext cx="49244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5.2   Strong Induction and Well-ordering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6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9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9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9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9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9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9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80" grpId="0" bldLvl="0" animBg="1" autoUpdateAnimBg="0"/>
      <p:bldP spid="176948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4A1F5-E398-4664-A297-4699A58EF163}" type="slidenum">
              <a:rPr lang="zh-CN" altLang="en-US"/>
              <a:t>54</a:t>
            </a:fld>
            <a:endParaRPr lang="en-US" altLang="zh-CN"/>
          </a:p>
        </p:txBody>
      </p:sp>
      <p:sp>
        <p:nvSpPr>
          <p:cNvPr id="1705986" name="Text Box 2"/>
          <p:cNvSpPr txBox="1">
            <a:spLocks noChangeArrowheads="1"/>
          </p:cNvSpPr>
          <p:nvPr/>
        </p:nvSpPr>
        <p:spPr bwMode="auto">
          <a:xfrm>
            <a:off x="762000" y="1371600"/>
            <a:ext cx="6781800" cy="10156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(Due on March 25)</a:t>
            </a:r>
          </a:p>
          <a:p>
            <a:pPr marL="457200" indent="-457200" eaLnBrk="0" hangingPunc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Sec. 5.2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8,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18,  39 </a:t>
            </a: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457200" y="596900"/>
            <a:ext cx="8229600" cy="647700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sz="2800" dirty="0"/>
              <a:t>Average-Case Complexity of Linear Search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 anchor="t" anchorCtr="0"/>
          <a:lstStyle/>
          <a:p>
            <a:pPr>
              <a:buNone/>
            </a:pPr>
            <a:r>
              <a:rPr lang="en-US" altLang="zh-CN" sz="2000" dirty="0"/>
              <a:t>  </a:t>
            </a:r>
            <a:r>
              <a:rPr lang="en-US" altLang="zh-CN" sz="2000" b="1" dirty="0"/>
              <a:t>Example</a:t>
            </a:r>
            <a:r>
              <a:rPr lang="en-US" altLang="zh-CN" sz="2000" dirty="0"/>
              <a:t>: Describe the average case performance of the linear search algorithm. (Although usually it is very difficult to determine average-case complexity, it is easy for linear search.)</a:t>
            </a:r>
          </a:p>
          <a:p>
            <a:pPr>
              <a:buNone/>
            </a:pPr>
            <a:r>
              <a:rPr lang="en-US" altLang="zh-CN" sz="2000" dirty="0"/>
              <a:t>   </a:t>
            </a:r>
            <a:r>
              <a:rPr lang="en-US" altLang="zh-CN" sz="2000" b="1" dirty="0"/>
              <a:t>Solution</a:t>
            </a:r>
            <a:r>
              <a:rPr lang="en-US" altLang="zh-CN" sz="2000" dirty="0"/>
              <a:t>: Assume the element is in the list and that the possible positions are equally likely. By the argument on the previous slide, if </a:t>
            </a:r>
            <a:r>
              <a:rPr lang="en-US" altLang="zh-CN" sz="1600" i="1" dirty="0"/>
              <a:t>x</a:t>
            </a:r>
            <a:r>
              <a:rPr lang="en-US" altLang="zh-CN" sz="1600" dirty="0"/>
              <a:t> = </a:t>
            </a:r>
            <a:r>
              <a:rPr lang="en-US" altLang="zh-CN" sz="1600" i="1" dirty="0" err="1"/>
              <a:t>a</a:t>
            </a:r>
            <a:r>
              <a:rPr lang="en-US" altLang="zh-CN" sz="1600" i="1" baseline="-25000" dirty="0" err="1"/>
              <a:t>i</a:t>
            </a:r>
            <a:r>
              <a:rPr lang="en-US" altLang="zh-CN" sz="1600" i="1" baseline="-25000" dirty="0"/>
              <a:t> </a:t>
            </a:r>
            <a:r>
              <a:rPr lang="en-US" altLang="zh-CN" sz="1600" i="1" dirty="0"/>
              <a:t>, </a:t>
            </a:r>
            <a:r>
              <a:rPr lang="en-US" altLang="zh-CN" sz="1600" dirty="0"/>
              <a:t>the number of comparisons is       </a:t>
            </a:r>
            <a:r>
              <a:rPr lang="en-US" altLang="zh-CN" sz="1600" dirty="0">
                <a:latin typeface="Cambria Math" panose="02040503050406030204" pitchFamily="18" charset="0"/>
              </a:rPr>
              <a:t>2</a:t>
            </a:r>
            <a:r>
              <a:rPr lang="en-US" altLang="zh-CN" sz="1600" i="1" dirty="0"/>
              <a:t>i</a:t>
            </a:r>
            <a:r>
              <a:rPr lang="en-US" altLang="zh-CN" sz="1600" dirty="0"/>
              <a:t> + </a:t>
            </a:r>
            <a:r>
              <a:rPr lang="en-US" altLang="zh-CN" sz="1600" dirty="0">
                <a:latin typeface="Cambria Math" panose="02040503050406030204" pitchFamily="18" charset="0"/>
              </a:rPr>
              <a:t>1.</a:t>
            </a:r>
          </a:p>
          <a:p>
            <a:pPr>
              <a:buNone/>
            </a:pPr>
            <a:endParaRPr lang="en-US" altLang="zh-CN" sz="1600" dirty="0">
              <a:latin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sz="1600" dirty="0">
                <a:latin typeface="Cambria Math" panose="02040503050406030204" pitchFamily="18" charset="0"/>
              </a:rPr>
              <a:t>   Hence,  the average-case complexity of linear search is </a:t>
            </a:r>
            <a:r>
              <a:rPr lang="el-GR" altLang="zh-CN" sz="1600" dirty="0">
                <a:latin typeface="Cambria Math" panose="02040503050406030204"/>
                <a:ea typeface="Cambria Math" panose="02040503050406030204"/>
              </a:rPr>
              <a:t>Θ</a:t>
            </a:r>
            <a:r>
              <a:rPr lang="en-US" altLang="zh-CN" sz="1600" dirty="0">
                <a:latin typeface="Cambria Math" panose="02040503050406030204"/>
                <a:ea typeface="Cambria Math" panose="02040503050406030204"/>
              </a:rPr>
              <a:t>(</a:t>
            </a:r>
            <a:r>
              <a:rPr lang="en-US" altLang="zh-CN" sz="1600" i="1" dirty="0">
                <a:latin typeface="Cambria Math" panose="02040503050406030204"/>
                <a:ea typeface="Cambria Math" panose="02040503050406030204"/>
              </a:rPr>
              <a:t>n</a:t>
            </a:r>
            <a:r>
              <a:rPr lang="en-US" altLang="zh-CN" sz="1600" dirty="0">
                <a:latin typeface="Cambria Math" panose="02040503050406030204"/>
                <a:ea typeface="Cambria Math" panose="02040503050406030204"/>
              </a:rPr>
              <a:t>).</a:t>
            </a:r>
            <a:r>
              <a:rPr lang="en-US" altLang="zh-CN" sz="1600" dirty="0"/>
              <a:t> 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</p:txBody>
      </p:sp>
      <p:pic>
        <p:nvPicPr>
          <p:cNvPr id="75779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81200" y="4495800"/>
            <a:ext cx="2624138" cy="436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78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76800" y="4495800"/>
            <a:ext cx="2655888" cy="436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781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67200" y="5029200"/>
            <a:ext cx="2878138" cy="515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395288" y="550863"/>
            <a:ext cx="8229600" cy="592137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sz="2800" dirty="0"/>
              <a:t>Worst-Case Complexity of Binary Search </a:t>
            </a:r>
          </a:p>
        </p:txBody>
      </p:sp>
      <p:sp>
        <p:nvSpPr>
          <p:cNvPr id="76802" name="Content Placeholder 3"/>
          <p:cNvSpPr>
            <a:spLocks noGrp="1"/>
          </p:cNvSpPr>
          <p:nvPr>
            <p:ph idx="1"/>
          </p:nvPr>
        </p:nvSpPr>
        <p:spPr>
          <a:xfrm>
            <a:off x="457200" y="1017588"/>
            <a:ext cx="8229600" cy="995362"/>
          </a:xfrm>
          <a:noFill/>
          <a:ln>
            <a:noFill/>
          </a:ln>
        </p:spPr>
        <p:txBody>
          <a:bodyPr anchor="t" anchorCtr="0"/>
          <a:lstStyle/>
          <a:p>
            <a:pPr>
              <a:buNone/>
            </a:pPr>
            <a:r>
              <a:rPr lang="en-US" altLang="zh-CN" sz="1800" b="1" dirty="0"/>
              <a:t>   Example</a:t>
            </a:r>
            <a:r>
              <a:rPr lang="en-US" altLang="zh-CN" sz="1800" dirty="0"/>
              <a:t>: Describe the time complexity of binary search in terms of the number of comparisons used.</a:t>
            </a:r>
          </a:p>
        </p:txBody>
      </p:sp>
      <p:sp>
        <p:nvSpPr>
          <p:cNvPr id="76803" name="Content Placeholder 2"/>
          <p:cNvSpPr txBox="1"/>
          <p:nvPr/>
        </p:nvSpPr>
        <p:spPr>
          <a:xfrm>
            <a:off x="503238" y="1695450"/>
            <a:ext cx="8375650" cy="27527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   procedure</a:t>
            </a:r>
            <a:r>
              <a:rPr lang="en-US" altLang="zh-CN" sz="1800" b="0" dirty="0">
                <a:latin typeface="Arial" panose="020B0604020202020204" pitchFamily="34" charset="0"/>
              </a:rPr>
              <a:t> binary search(</a:t>
            </a:r>
            <a:r>
              <a:rPr lang="en-US" altLang="zh-CN" sz="1800" b="0" i="1" dirty="0">
                <a:latin typeface="Arial" panose="020B0604020202020204" pitchFamily="34" charset="0"/>
              </a:rPr>
              <a:t>x</a:t>
            </a:r>
            <a:r>
              <a:rPr lang="en-US" altLang="zh-CN" sz="1800" b="0" dirty="0">
                <a:latin typeface="Arial" panose="020B0604020202020204" pitchFamily="34" charset="0"/>
              </a:rPr>
              <a:t>: integer, </a:t>
            </a:r>
            <a:r>
              <a:rPr lang="en-US" altLang="zh-CN" sz="1800" b="0" i="1" dirty="0">
                <a:latin typeface="Arial" panose="020B0604020202020204" pitchFamily="34" charset="0"/>
              </a:rPr>
              <a:t>a</a:t>
            </a:r>
            <a:r>
              <a:rPr lang="en-US" altLang="zh-CN" sz="1800" b="0" baseline="-25000" dirty="0">
                <a:latin typeface="Arial" panose="020B0604020202020204" pitchFamily="34" charset="0"/>
              </a:rPr>
              <a:t>1</a:t>
            </a:r>
            <a:r>
              <a:rPr lang="en-US" altLang="zh-CN" sz="1800" b="0" dirty="0">
                <a:latin typeface="Arial" panose="020B0604020202020204" pitchFamily="34" charset="0"/>
              </a:rPr>
              <a:t>,</a:t>
            </a:r>
            <a:r>
              <a:rPr lang="en-US" altLang="zh-CN" sz="1800" b="0" i="1" dirty="0">
                <a:latin typeface="Arial" panose="020B0604020202020204" pitchFamily="34" charset="0"/>
              </a:rPr>
              <a:t>a</a:t>
            </a:r>
            <a:r>
              <a:rPr lang="en-US" altLang="zh-CN" sz="1800" b="0" baseline="-25000" dirty="0">
                <a:latin typeface="Arial" panose="020B0604020202020204" pitchFamily="34" charset="0"/>
              </a:rPr>
              <a:t>2</a:t>
            </a:r>
            <a:r>
              <a:rPr lang="en-US" altLang="zh-CN" sz="1800" b="0" dirty="0">
                <a:latin typeface="Arial" panose="020B0604020202020204" pitchFamily="34" charset="0"/>
              </a:rPr>
              <a:t>,…, </a:t>
            </a:r>
            <a:r>
              <a:rPr lang="en-US" altLang="zh-CN" sz="1800" b="0" i="1" dirty="0">
                <a:latin typeface="Arial" panose="020B0604020202020204" pitchFamily="34" charset="0"/>
              </a:rPr>
              <a:t>a</a:t>
            </a:r>
            <a:r>
              <a:rPr lang="en-US" altLang="zh-CN" sz="1800" b="0" i="1" baseline="-25000" dirty="0">
                <a:latin typeface="Arial" panose="020B0604020202020204" pitchFamily="34" charset="0"/>
              </a:rPr>
              <a:t>n</a:t>
            </a:r>
            <a:r>
              <a:rPr lang="en-US" altLang="zh-CN" sz="1800" b="0" dirty="0">
                <a:latin typeface="Arial" panose="020B0604020202020204" pitchFamily="34" charset="0"/>
              </a:rPr>
              <a:t>: increasing integers)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i="1" dirty="0">
                <a:latin typeface="Arial" panose="020B0604020202020204" pitchFamily="34" charset="0"/>
              </a:rPr>
              <a:t>   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:= </a:t>
            </a:r>
            <a:r>
              <a:rPr lang="en-US" altLang="zh-CN" sz="1400" b="0" dirty="0">
                <a:latin typeface="Cambria Math" panose="02040503050406030204" pitchFamily="18" charset="0"/>
              </a:rPr>
              <a:t>1</a:t>
            </a:r>
            <a:r>
              <a:rPr lang="en-US" altLang="zh-CN" sz="1400" b="0" dirty="0">
                <a:latin typeface="Arial" panose="020B0604020202020204" pitchFamily="34" charset="0"/>
              </a:rPr>
              <a:t> {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is the left endpoint of interval}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i="1" dirty="0">
                <a:latin typeface="Arial" panose="020B0604020202020204" pitchFamily="34" charset="0"/>
              </a:rPr>
              <a:t>    j</a:t>
            </a:r>
            <a:r>
              <a:rPr lang="en-US" altLang="zh-CN" sz="1400" b="0" dirty="0">
                <a:latin typeface="Arial" panose="020B0604020202020204" pitchFamily="34" charset="0"/>
              </a:rPr>
              <a:t> := </a:t>
            </a:r>
            <a:r>
              <a:rPr lang="en-US" altLang="zh-CN" sz="1400" b="0" i="1" dirty="0">
                <a:latin typeface="Arial" panose="020B0604020202020204" pitchFamily="34" charset="0"/>
              </a:rPr>
              <a:t>n</a:t>
            </a:r>
            <a:r>
              <a:rPr lang="en-US" altLang="zh-CN" sz="1400" b="0" dirty="0">
                <a:latin typeface="Arial" panose="020B0604020202020204" pitchFamily="34" charset="0"/>
              </a:rPr>
              <a:t> {</a:t>
            </a:r>
            <a:r>
              <a:rPr lang="en-US" altLang="zh-CN" sz="1400" b="0" i="1" dirty="0">
                <a:latin typeface="Arial" panose="020B0604020202020204" pitchFamily="34" charset="0"/>
              </a:rPr>
              <a:t>j</a:t>
            </a:r>
            <a:r>
              <a:rPr lang="en-US" altLang="zh-CN" sz="1400" b="0" dirty="0">
                <a:latin typeface="Arial" panose="020B0604020202020204" pitchFamily="34" charset="0"/>
              </a:rPr>
              <a:t> is right endpoint of interval}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    </a:t>
            </a:r>
            <a:r>
              <a:rPr lang="en-US" altLang="zh-CN" sz="1400" dirty="0">
                <a:latin typeface="Arial" panose="020B0604020202020204" pitchFamily="34" charset="0"/>
              </a:rPr>
              <a:t>while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&lt; </a:t>
            </a:r>
            <a:r>
              <a:rPr lang="en-US" altLang="zh-CN" sz="1400" b="0" i="1" dirty="0">
                <a:latin typeface="Arial" panose="020B0604020202020204" pitchFamily="34" charset="0"/>
              </a:rPr>
              <a:t>j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</a:pPr>
            <a:r>
              <a:rPr lang="en-US" altLang="zh-CN" sz="1400" b="0" dirty="0">
                <a:latin typeface="Arial" panose="020B0604020202020204" pitchFamily="34" charset="0"/>
              </a:rPr>
              <a:t>           </a:t>
            </a:r>
            <a:r>
              <a:rPr lang="en-US" altLang="zh-CN" sz="1400" b="0" i="1" dirty="0">
                <a:latin typeface="Arial" panose="020B0604020202020204" pitchFamily="34" charset="0"/>
              </a:rPr>
              <a:t>m</a:t>
            </a:r>
            <a:r>
              <a:rPr lang="en-US" altLang="zh-CN" sz="1400" b="0" dirty="0">
                <a:latin typeface="Arial" panose="020B0604020202020204" pitchFamily="34" charset="0"/>
              </a:rPr>
              <a:t> := </a:t>
            </a:r>
            <a:r>
              <a:rPr lang="en-US" altLang="zh-CN" sz="1400" b="0" dirty="0">
                <a:latin typeface="Cambria Math" panose="02040503050406030204"/>
                <a:ea typeface="Cambria Math" panose="02040503050406030204"/>
              </a:rPr>
              <a:t>⌊</a:t>
            </a:r>
            <a:r>
              <a:rPr lang="en-US" altLang="zh-CN" sz="1400" b="0" dirty="0">
                <a:latin typeface="Arial" panose="020B0604020202020204" pitchFamily="34" charset="0"/>
              </a:rPr>
              <a:t>(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+ </a:t>
            </a:r>
            <a:r>
              <a:rPr lang="en-US" altLang="zh-CN" sz="1400" b="0" i="1" dirty="0">
                <a:latin typeface="Arial" panose="020B0604020202020204" pitchFamily="34" charset="0"/>
              </a:rPr>
              <a:t>j</a:t>
            </a:r>
            <a:r>
              <a:rPr lang="en-US" altLang="zh-CN" sz="1400" b="0" dirty="0">
                <a:latin typeface="Arial" panose="020B0604020202020204" pitchFamily="34" charset="0"/>
              </a:rPr>
              <a:t>)/2</a:t>
            </a:r>
            <a:r>
              <a:rPr lang="en-US" altLang="zh-CN" sz="1400" dirty="0">
                <a:latin typeface="Cambria Math" panose="02040503050406030204"/>
                <a:ea typeface="Cambria Math" panose="02040503050406030204"/>
              </a:rPr>
              <a:t>⌋</a:t>
            </a:r>
            <a:endParaRPr lang="en-US" altLang="zh-CN" sz="1400" b="0" dirty="0">
              <a:latin typeface="Arial" panose="020B0604020202020204" pitchFamily="34" charset="0"/>
            </a:endParaRP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           </a:t>
            </a:r>
            <a:r>
              <a:rPr lang="en-US" altLang="zh-CN" sz="1400" dirty="0">
                <a:latin typeface="Arial" panose="020B0604020202020204" pitchFamily="34" charset="0"/>
              </a:rPr>
              <a:t>if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b="0" i="1" dirty="0">
                <a:latin typeface="Arial" panose="020B0604020202020204" pitchFamily="34" charset="0"/>
              </a:rPr>
              <a:t>x</a:t>
            </a:r>
            <a:r>
              <a:rPr lang="en-US" altLang="zh-CN" sz="1400" b="0" dirty="0">
                <a:latin typeface="Arial" panose="020B0604020202020204" pitchFamily="34" charset="0"/>
              </a:rPr>
              <a:t> &gt; </a:t>
            </a:r>
            <a:r>
              <a:rPr lang="en-US" altLang="zh-CN" sz="1400" b="0" i="1" dirty="0">
                <a:latin typeface="Arial" panose="020B0604020202020204" pitchFamily="34" charset="0"/>
              </a:rPr>
              <a:t>a</a:t>
            </a:r>
            <a:r>
              <a:rPr lang="en-US" altLang="zh-CN" sz="1400" b="0" i="1" baseline="-25000" dirty="0">
                <a:latin typeface="Arial" panose="020B0604020202020204" pitchFamily="34" charset="0"/>
              </a:rPr>
              <a:t>m</a:t>
            </a:r>
            <a:r>
              <a:rPr lang="en-US" altLang="zh-CN" sz="1400" b="0" dirty="0">
                <a:latin typeface="Arial" panose="020B0604020202020204" pitchFamily="34" charset="0"/>
              </a:rPr>
              <a:t> then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:= m + 1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           </a:t>
            </a:r>
            <a:r>
              <a:rPr lang="en-US" altLang="zh-CN" sz="1400" dirty="0">
                <a:latin typeface="Arial" panose="020B0604020202020204" pitchFamily="34" charset="0"/>
              </a:rPr>
              <a:t>else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b="0" i="1" dirty="0">
                <a:latin typeface="Arial" panose="020B0604020202020204" pitchFamily="34" charset="0"/>
              </a:rPr>
              <a:t>j</a:t>
            </a:r>
            <a:r>
              <a:rPr lang="en-US" altLang="zh-CN" sz="1400" b="0" dirty="0">
                <a:latin typeface="Arial" panose="020B0604020202020204" pitchFamily="34" charset="0"/>
              </a:rPr>
              <a:t> := m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     </a:t>
            </a:r>
            <a:r>
              <a:rPr lang="en-US" altLang="zh-CN" sz="1400" dirty="0">
                <a:latin typeface="Arial" panose="020B0604020202020204" pitchFamily="34" charset="0"/>
              </a:rPr>
              <a:t>if </a:t>
            </a:r>
            <a:r>
              <a:rPr lang="en-US" altLang="zh-CN" sz="1400" b="0" i="1" dirty="0">
                <a:latin typeface="Arial" panose="020B0604020202020204" pitchFamily="34" charset="0"/>
              </a:rPr>
              <a:t>x</a:t>
            </a:r>
            <a:r>
              <a:rPr lang="en-US" altLang="zh-CN" sz="1400" b="0" dirty="0">
                <a:latin typeface="Arial" panose="020B0604020202020204" pitchFamily="34" charset="0"/>
              </a:rPr>
              <a:t> =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a</a:t>
            </a:r>
            <a:r>
              <a:rPr lang="en-US" altLang="zh-CN" sz="1400" b="0" i="1" baseline="-25000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</a:rPr>
              <a:t>then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b="0" i="1" dirty="0">
                <a:latin typeface="Arial" panose="020B0604020202020204" pitchFamily="34" charset="0"/>
              </a:rPr>
              <a:t>location</a:t>
            </a:r>
            <a:r>
              <a:rPr lang="en-US" altLang="zh-CN" sz="1400" b="0" dirty="0">
                <a:latin typeface="Arial" panose="020B0604020202020204" pitchFamily="34" charset="0"/>
              </a:rPr>
              <a:t> :=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endParaRPr lang="en-US" altLang="zh-CN" sz="1400" b="0" dirty="0">
              <a:latin typeface="Arial" panose="020B0604020202020204" pitchFamily="34" charset="0"/>
            </a:endParaRP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     </a:t>
            </a:r>
            <a:r>
              <a:rPr lang="en-US" altLang="zh-CN" sz="1400" dirty="0">
                <a:latin typeface="Arial" panose="020B0604020202020204" pitchFamily="34" charset="0"/>
              </a:rPr>
              <a:t>else </a:t>
            </a:r>
            <a:r>
              <a:rPr lang="en-US" altLang="zh-CN" sz="1400" b="0" i="1" dirty="0">
                <a:latin typeface="Arial" panose="020B0604020202020204" pitchFamily="34" charset="0"/>
              </a:rPr>
              <a:t>location</a:t>
            </a:r>
            <a:r>
              <a:rPr lang="en-US" altLang="zh-CN" sz="1400" b="0" dirty="0">
                <a:latin typeface="Arial" panose="020B0604020202020204" pitchFamily="34" charset="0"/>
              </a:rPr>
              <a:t> := </a:t>
            </a:r>
            <a:r>
              <a:rPr lang="en-US" altLang="zh-CN" sz="1400" b="0" dirty="0">
                <a:latin typeface="Cambria Math" panose="02040503050406030204" pitchFamily="18" charset="0"/>
              </a:rPr>
              <a:t>0</a:t>
            </a:r>
            <a:endParaRPr lang="en-US" altLang="zh-CN" sz="1400" dirty="0">
              <a:latin typeface="楷体_GB2312" pitchFamily="49" charset="-122"/>
            </a:endParaRP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     return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b="0" i="1" dirty="0">
                <a:latin typeface="Arial" panose="020B0604020202020204" pitchFamily="34" charset="0"/>
              </a:rPr>
              <a:t>location</a:t>
            </a:r>
            <a:r>
              <a:rPr lang="en-US" altLang="zh-CN" sz="1400" b="0" dirty="0">
                <a:latin typeface="Arial" panose="020B0604020202020204" pitchFamily="34" charset="0"/>
              </a:rPr>
              <a:t>{location is the subscript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of the term </a:t>
            </a:r>
            <a:r>
              <a:rPr lang="en-US" altLang="zh-CN" sz="1400" i="1" dirty="0" err="1">
                <a:latin typeface="楷体_GB2312" pitchFamily="49" charset="-122"/>
              </a:rPr>
              <a:t>a</a:t>
            </a:r>
            <a:r>
              <a:rPr lang="en-US" altLang="zh-CN" sz="1400" i="1" baseline="-25000" dirty="0" err="1">
                <a:latin typeface="楷体_GB2312" pitchFamily="49" charset="-122"/>
              </a:rPr>
              <a:t>i</a:t>
            </a:r>
            <a:r>
              <a:rPr lang="en-US" altLang="zh-CN" sz="1400" dirty="0">
                <a:latin typeface="楷体_GB2312" pitchFamily="49" charset="-122"/>
              </a:rPr>
              <a:t>  equal to </a:t>
            </a:r>
            <a:r>
              <a:rPr lang="en-US" altLang="zh-CN" sz="1400" i="1" dirty="0">
                <a:latin typeface="楷体_GB2312" pitchFamily="49" charset="-122"/>
              </a:rPr>
              <a:t>x</a:t>
            </a:r>
            <a:r>
              <a:rPr lang="en-US" altLang="zh-CN" sz="1400" dirty="0">
                <a:latin typeface="楷体_GB2312" pitchFamily="49" charset="-122"/>
              </a:rPr>
              <a:t>, or </a:t>
            </a:r>
            <a:r>
              <a:rPr lang="en-US" altLang="zh-CN" sz="1400" dirty="0">
                <a:latin typeface="Cambria Math" panose="02040503050406030204" pitchFamily="18" charset="0"/>
              </a:rPr>
              <a:t>0</a:t>
            </a:r>
            <a:r>
              <a:rPr lang="en-US" altLang="zh-CN" sz="1400" dirty="0">
                <a:latin typeface="楷体_GB2312" pitchFamily="49" charset="-122"/>
              </a:rPr>
              <a:t> if </a:t>
            </a:r>
            <a:r>
              <a:rPr lang="en-US" altLang="zh-CN" sz="1400" i="1" dirty="0">
                <a:latin typeface="楷体_GB2312" pitchFamily="49" charset="-122"/>
              </a:rPr>
              <a:t>x</a:t>
            </a:r>
            <a:r>
              <a:rPr lang="en-US" altLang="zh-CN" sz="1400" dirty="0">
                <a:latin typeface="楷体_GB2312" pitchFamily="49" charset="-122"/>
              </a:rPr>
              <a:t> is not found} </a:t>
            </a:r>
          </a:p>
        </p:txBody>
      </p:sp>
      <p:pic>
        <p:nvPicPr>
          <p:cNvPr id="7680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4448175"/>
            <a:ext cx="7796213" cy="2320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395288" y="550863"/>
            <a:ext cx="8229600" cy="592137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sz="2800" dirty="0"/>
              <a:t>Worst-Case Complexity of Binary Search </a:t>
            </a:r>
          </a:p>
        </p:txBody>
      </p:sp>
      <p:sp>
        <p:nvSpPr>
          <p:cNvPr id="77826" name="Content Placeholder 3"/>
          <p:cNvSpPr>
            <a:spLocks noGrp="1"/>
          </p:cNvSpPr>
          <p:nvPr>
            <p:ph idx="1"/>
          </p:nvPr>
        </p:nvSpPr>
        <p:spPr>
          <a:xfrm>
            <a:off x="457200" y="1017588"/>
            <a:ext cx="8229600" cy="995362"/>
          </a:xfrm>
          <a:noFill/>
          <a:ln>
            <a:noFill/>
          </a:ln>
        </p:spPr>
        <p:txBody>
          <a:bodyPr anchor="t" anchorCtr="0"/>
          <a:lstStyle/>
          <a:p>
            <a:pPr>
              <a:buNone/>
            </a:pPr>
            <a:r>
              <a:rPr lang="en-US" altLang="zh-CN" sz="1800" b="1" dirty="0"/>
              <a:t>   Example</a:t>
            </a:r>
            <a:r>
              <a:rPr lang="en-US" altLang="zh-CN" sz="1800" dirty="0"/>
              <a:t>: Describe the time complexity of binary search in terms of the number of comparisons used.</a:t>
            </a:r>
          </a:p>
        </p:txBody>
      </p:sp>
      <p:sp>
        <p:nvSpPr>
          <p:cNvPr id="77827" name="Content Placeholder 2"/>
          <p:cNvSpPr txBox="1"/>
          <p:nvPr/>
        </p:nvSpPr>
        <p:spPr>
          <a:xfrm>
            <a:off x="503238" y="1695450"/>
            <a:ext cx="8375650" cy="27527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   procedure</a:t>
            </a:r>
            <a:r>
              <a:rPr lang="en-US" altLang="zh-CN" sz="1800" b="0" dirty="0">
                <a:latin typeface="Arial" panose="020B0604020202020204" pitchFamily="34" charset="0"/>
              </a:rPr>
              <a:t> binary search(</a:t>
            </a:r>
            <a:r>
              <a:rPr lang="en-US" altLang="zh-CN" sz="1800" b="0" i="1" dirty="0">
                <a:latin typeface="Arial" panose="020B0604020202020204" pitchFamily="34" charset="0"/>
              </a:rPr>
              <a:t>x</a:t>
            </a:r>
            <a:r>
              <a:rPr lang="en-US" altLang="zh-CN" sz="1800" b="0" dirty="0">
                <a:latin typeface="Arial" panose="020B0604020202020204" pitchFamily="34" charset="0"/>
              </a:rPr>
              <a:t>: integer, </a:t>
            </a:r>
            <a:r>
              <a:rPr lang="en-US" altLang="zh-CN" sz="1800" b="0" i="1" dirty="0">
                <a:latin typeface="Arial" panose="020B0604020202020204" pitchFamily="34" charset="0"/>
              </a:rPr>
              <a:t>a</a:t>
            </a:r>
            <a:r>
              <a:rPr lang="en-US" altLang="zh-CN" sz="1800" b="0" baseline="-25000" dirty="0">
                <a:latin typeface="Arial" panose="020B0604020202020204" pitchFamily="34" charset="0"/>
              </a:rPr>
              <a:t>1</a:t>
            </a:r>
            <a:r>
              <a:rPr lang="en-US" altLang="zh-CN" sz="1800" b="0" dirty="0">
                <a:latin typeface="Arial" panose="020B0604020202020204" pitchFamily="34" charset="0"/>
              </a:rPr>
              <a:t>,</a:t>
            </a:r>
            <a:r>
              <a:rPr lang="en-US" altLang="zh-CN" sz="1800" b="0" i="1" dirty="0">
                <a:latin typeface="Arial" panose="020B0604020202020204" pitchFamily="34" charset="0"/>
              </a:rPr>
              <a:t>a</a:t>
            </a:r>
            <a:r>
              <a:rPr lang="en-US" altLang="zh-CN" sz="1800" b="0" baseline="-25000" dirty="0">
                <a:latin typeface="Arial" panose="020B0604020202020204" pitchFamily="34" charset="0"/>
              </a:rPr>
              <a:t>2</a:t>
            </a:r>
            <a:r>
              <a:rPr lang="en-US" altLang="zh-CN" sz="1800" b="0" dirty="0">
                <a:latin typeface="Arial" panose="020B0604020202020204" pitchFamily="34" charset="0"/>
              </a:rPr>
              <a:t>,…, </a:t>
            </a:r>
            <a:r>
              <a:rPr lang="en-US" altLang="zh-CN" sz="1800" b="0" i="1" dirty="0">
                <a:latin typeface="Arial" panose="020B0604020202020204" pitchFamily="34" charset="0"/>
              </a:rPr>
              <a:t>a</a:t>
            </a:r>
            <a:r>
              <a:rPr lang="en-US" altLang="zh-CN" sz="1800" b="0" i="1" baseline="-25000" dirty="0">
                <a:latin typeface="Arial" panose="020B0604020202020204" pitchFamily="34" charset="0"/>
              </a:rPr>
              <a:t>n</a:t>
            </a:r>
            <a:r>
              <a:rPr lang="en-US" altLang="zh-CN" sz="1800" b="0" dirty="0">
                <a:latin typeface="Arial" panose="020B0604020202020204" pitchFamily="34" charset="0"/>
              </a:rPr>
              <a:t>: increasing integers)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i="1" dirty="0">
                <a:latin typeface="Arial" panose="020B0604020202020204" pitchFamily="34" charset="0"/>
              </a:rPr>
              <a:t>   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:= </a:t>
            </a:r>
            <a:r>
              <a:rPr lang="en-US" altLang="zh-CN" sz="1400" b="0" dirty="0">
                <a:latin typeface="Cambria Math" panose="02040503050406030204" pitchFamily="18" charset="0"/>
              </a:rPr>
              <a:t>1</a:t>
            </a:r>
            <a:r>
              <a:rPr lang="en-US" altLang="zh-CN" sz="1400" b="0" dirty="0">
                <a:latin typeface="Arial" panose="020B0604020202020204" pitchFamily="34" charset="0"/>
              </a:rPr>
              <a:t> {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is the left endpoint of interval}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i="1" dirty="0">
                <a:latin typeface="Arial" panose="020B0604020202020204" pitchFamily="34" charset="0"/>
              </a:rPr>
              <a:t>    j</a:t>
            </a:r>
            <a:r>
              <a:rPr lang="en-US" altLang="zh-CN" sz="1400" b="0" dirty="0">
                <a:latin typeface="Arial" panose="020B0604020202020204" pitchFamily="34" charset="0"/>
              </a:rPr>
              <a:t> := </a:t>
            </a:r>
            <a:r>
              <a:rPr lang="en-US" altLang="zh-CN" sz="1400" b="0" i="1" dirty="0">
                <a:latin typeface="Arial" panose="020B0604020202020204" pitchFamily="34" charset="0"/>
              </a:rPr>
              <a:t>n</a:t>
            </a:r>
            <a:r>
              <a:rPr lang="en-US" altLang="zh-CN" sz="1400" b="0" dirty="0">
                <a:latin typeface="Arial" panose="020B0604020202020204" pitchFamily="34" charset="0"/>
              </a:rPr>
              <a:t> {</a:t>
            </a:r>
            <a:r>
              <a:rPr lang="en-US" altLang="zh-CN" sz="1400" b="0" i="1" dirty="0">
                <a:latin typeface="Arial" panose="020B0604020202020204" pitchFamily="34" charset="0"/>
              </a:rPr>
              <a:t>j</a:t>
            </a:r>
            <a:r>
              <a:rPr lang="en-US" altLang="zh-CN" sz="1400" b="0" dirty="0">
                <a:latin typeface="Arial" panose="020B0604020202020204" pitchFamily="34" charset="0"/>
              </a:rPr>
              <a:t> is right endpoint of interval}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    </a:t>
            </a:r>
            <a:r>
              <a:rPr lang="en-US" altLang="zh-CN" sz="1400" dirty="0">
                <a:latin typeface="Arial" panose="020B0604020202020204" pitchFamily="34" charset="0"/>
              </a:rPr>
              <a:t>while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&lt; </a:t>
            </a:r>
            <a:r>
              <a:rPr lang="en-US" altLang="zh-CN" sz="1400" b="0" i="1" dirty="0">
                <a:latin typeface="Arial" panose="020B0604020202020204" pitchFamily="34" charset="0"/>
              </a:rPr>
              <a:t>j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</a:pPr>
            <a:r>
              <a:rPr lang="en-US" altLang="zh-CN" sz="1400" b="0" dirty="0">
                <a:latin typeface="Arial" panose="020B0604020202020204" pitchFamily="34" charset="0"/>
              </a:rPr>
              <a:t>           </a:t>
            </a:r>
            <a:r>
              <a:rPr lang="en-US" altLang="zh-CN" sz="1400" b="0" i="1" dirty="0">
                <a:latin typeface="Arial" panose="020B0604020202020204" pitchFamily="34" charset="0"/>
              </a:rPr>
              <a:t>m</a:t>
            </a:r>
            <a:r>
              <a:rPr lang="en-US" altLang="zh-CN" sz="1400" b="0" dirty="0">
                <a:latin typeface="Arial" panose="020B0604020202020204" pitchFamily="34" charset="0"/>
              </a:rPr>
              <a:t> := </a:t>
            </a:r>
            <a:r>
              <a:rPr lang="en-US" altLang="zh-CN" sz="1400" b="0" dirty="0">
                <a:latin typeface="Cambria Math" panose="02040503050406030204"/>
                <a:ea typeface="Cambria Math" panose="02040503050406030204"/>
              </a:rPr>
              <a:t>⌊</a:t>
            </a:r>
            <a:r>
              <a:rPr lang="en-US" altLang="zh-CN" sz="1400" b="0" dirty="0">
                <a:latin typeface="Arial" panose="020B0604020202020204" pitchFamily="34" charset="0"/>
              </a:rPr>
              <a:t>(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+ </a:t>
            </a:r>
            <a:r>
              <a:rPr lang="en-US" altLang="zh-CN" sz="1400" b="0" i="1" dirty="0">
                <a:latin typeface="Arial" panose="020B0604020202020204" pitchFamily="34" charset="0"/>
              </a:rPr>
              <a:t>j</a:t>
            </a:r>
            <a:r>
              <a:rPr lang="en-US" altLang="zh-CN" sz="1400" b="0" dirty="0">
                <a:latin typeface="Arial" panose="020B0604020202020204" pitchFamily="34" charset="0"/>
              </a:rPr>
              <a:t>)/2</a:t>
            </a:r>
            <a:r>
              <a:rPr lang="en-US" altLang="zh-CN" sz="1400" dirty="0">
                <a:latin typeface="Cambria Math" panose="02040503050406030204"/>
                <a:ea typeface="Cambria Math" panose="02040503050406030204"/>
              </a:rPr>
              <a:t>⌋</a:t>
            </a:r>
            <a:endParaRPr lang="en-US" altLang="zh-CN" sz="1400" b="0" dirty="0">
              <a:latin typeface="Arial" panose="020B0604020202020204" pitchFamily="34" charset="0"/>
            </a:endParaRP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           </a:t>
            </a:r>
            <a:r>
              <a:rPr lang="en-US" altLang="zh-CN" sz="1400" dirty="0">
                <a:latin typeface="Arial" panose="020B0604020202020204" pitchFamily="34" charset="0"/>
              </a:rPr>
              <a:t>if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b="0" i="1" dirty="0">
                <a:latin typeface="Arial" panose="020B0604020202020204" pitchFamily="34" charset="0"/>
              </a:rPr>
              <a:t>x</a:t>
            </a:r>
            <a:r>
              <a:rPr lang="en-US" altLang="zh-CN" sz="1400" b="0" dirty="0">
                <a:latin typeface="Arial" panose="020B0604020202020204" pitchFamily="34" charset="0"/>
              </a:rPr>
              <a:t> &gt; </a:t>
            </a:r>
            <a:r>
              <a:rPr lang="en-US" altLang="zh-CN" sz="1400" b="0" i="1" dirty="0">
                <a:latin typeface="Arial" panose="020B0604020202020204" pitchFamily="34" charset="0"/>
              </a:rPr>
              <a:t>a</a:t>
            </a:r>
            <a:r>
              <a:rPr lang="en-US" altLang="zh-CN" sz="1400" b="0" i="1" baseline="-25000" dirty="0">
                <a:latin typeface="Arial" panose="020B0604020202020204" pitchFamily="34" charset="0"/>
              </a:rPr>
              <a:t>m</a:t>
            </a:r>
            <a:r>
              <a:rPr lang="en-US" altLang="zh-CN" sz="1400" b="0" dirty="0">
                <a:latin typeface="Arial" panose="020B0604020202020204" pitchFamily="34" charset="0"/>
              </a:rPr>
              <a:t> then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:= m + 1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           </a:t>
            </a:r>
            <a:r>
              <a:rPr lang="en-US" altLang="zh-CN" sz="1400" dirty="0">
                <a:latin typeface="Arial" panose="020B0604020202020204" pitchFamily="34" charset="0"/>
              </a:rPr>
              <a:t>else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b="0" i="1" dirty="0">
                <a:latin typeface="Arial" panose="020B0604020202020204" pitchFamily="34" charset="0"/>
              </a:rPr>
              <a:t>j</a:t>
            </a:r>
            <a:r>
              <a:rPr lang="en-US" altLang="zh-CN" sz="1400" b="0" dirty="0">
                <a:latin typeface="Arial" panose="020B0604020202020204" pitchFamily="34" charset="0"/>
              </a:rPr>
              <a:t> := m</a:t>
            </a: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     </a:t>
            </a:r>
            <a:r>
              <a:rPr lang="en-US" altLang="zh-CN" sz="1400" dirty="0">
                <a:latin typeface="Arial" panose="020B0604020202020204" pitchFamily="34" charset="0"/>
              </a:rPr>
              <a:t>if </a:t>
            </a:r>
            <a:r>
              <a:rPr lang="en-US" altLang="zh-CN" sz="1400" b="0" i="1" dirty="0">
                <a:latin typeface="Arial" panose="020B0604020202020204" pitchFamily="34" charset="0"/>
              </a:rPr>
              <a:t>x</a:t>
            </a:r>
            <a:r>
              <a:rPr lang="en-US" altLang="zh-CN" sz="1400" b="0" dirty="0">
                <a:latin typeface="Arial" panose="020B0604020202020204" pitchFamily="34" charset="0"/>
              </a:rPr>
              <a:t> =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a</a:t>
            </a:r>
            <a:r>
              <a:rPr lang="en-US" altLang="zh-CN" sz="1400" b="0" i="1" baseline="-25000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</a:rPr>
              <a:t>then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b="0" i="1" dirty="0">
                <a:latin typeface="Arial" panose="020B0604020202020204" pitchFamily="34" charset="0"/>
              </a:rPr>
              <a:t>location</a:t>
            </a:r>
            <a:r>
              <a:rPr lang="en-US" altLang="zh-CN" sz="1400" b="0" dirty="0">
                <a:latin typeface="Arial" panose="020B0604020202020204" pitchFamily="34" charset="0"/>
              </a:rPr>
              <a:t> :=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endParaRPr lang="en-US" altLang="zh-CN" sz="1400" b="0" dirty="0">
              <a:latin typeface="Arial" panose="020B0604020202020204" pitchFamily="34" charset="0"/>
            </a:endParaRP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b="0" dirty="0">
                <a:latin typeface="Arial" panose="020B0604020202020204" pitchFamily="34" charset="0"/>
              </a:rPr>
              <a:t>     </a:t>
            </a:r>
            <a:r>
              <a:rPr lang="en-US" altLang="zh-CN" sz="1400" dirty="0">
                <a:latin typeface="Arial" panose="020B0604020202020204" pitchFamily="34" charset="0"/>
              </a:rPr>
              <a:t>else </a:t>
            </a:r>
            <a:r>
              <a:rPr lang="en-US" altLang="zh-CN" sz="1400" b="0" i="1" dirty="0">
                <a:latin typeface="Arial" panose="020B0604020202020204" pitchFamily="34" charset="0"/>
              </a:rPr>
              <a:t>location</a:t>
            </a:r>
            <a:r>
              <a:rPr lang="en-US" altLang="zh-CN" sz="1400" b="0" dirty="0">
                <a:latin typeface="Arial" panose="020B0604020202020204" pitchFamily="34" charset="0"/>
              </a:rPr>
              <a:t> := </a:t>
            </a:r>
            <a:r>
              <a:rPr lang="en-US" altLang="zh-CN" sz="1400" b="0" dirty="0">
                <a:latin typeface="Cambria Math" panose="02040503050406030204" pitchFamily="18" charset="0"/>
              </a:rPr>
              <a:t>0</a:t>
            </a:r>
            <a:endParaRPr lang="en-US" altLang="zh-CN" sz="1400" dirty="0">
              <a:latin typeface="楷体_GB2312" pitchFamily="49" charset="-122"/>
            </a:endParaRPr>
          </a:p>
          <a:p>
            <a:pPr marL="274955" indent="-274955">
              <a:spcBef>
                <a:spcPct val="20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     return</a:t>
            </a:r>
            <a:r>
              <a:rPr lang="en-US" altLang="zh-CN" sz="1400" b="0" dirty="0">
                <a:latin typeface="Arial" panose="020B0604020202020204" pitchFamily="34" charset="0"/>
              </a:rPr>
              <a:t> </a:t>
            </a:r>
            <a:r>
              <a:rPr lang="en-US" altLang="zh-CN" sz="1400" b="0" i="1" dirty="0">
                <a:latin typeface="Arial" panose="020B0604020202020204" pitchFamily="34" charset="0"/>
              </a:rPr>
              <a:t>location</a:t>
            </a:r>
            <a:r>
              <a:rPr lang="en-US" altLang="zh-CN" sz="1400" b="0" dirty="0">
                <a:latin typeface="Arial" panose="020B0604020202020204" pitchFamily="34" charset="0"/>
              </a:rPr>
              <a:t>{location is the subscript </a:t>
            </a:r>
            <a:r>
              <a:rPr lang="en-US" altLang="zh-CN" sz="1400" b="0" i="1" dirty="0" err="1">
                <a:latin typeface="Arial" panose="020B0604020202020204" pitchFamily="34" charset="0"/>
              </a:rPr>
              <a:t>i</a:t>
            </a:r>
            <a:r>
              <a:rPr lang="en-US" altLang="zh-CN" sz="1400" b="0" dirty="0">
                <a:latin typeface="Arial" panose="020B0604020202020204" pitchFamily="34" charset="0"/>
              </a:rPr>
              <a:t> of the term </a:t>
            </a:r>
            <a:r>
              <a:rPr lang="en-US" altLang="zh-CN" sz="1400" i="1" dirty="0" err="1">
                <a:latin typeface="楷体_GB2312" pitchFamily="49" charset="-122"/>
              </a:rPr>
              <a:t>a</a:t>
            </a:r>
            <a:r>
              <a:rPr lang="en-US" altLang="zh-CN" sz="1400" i="1" baseline="-25000" dirty="0" err="1">
                <a:latin typeface="楷体_GB2312" pitchFamily="49" charset="-122"/>
              </a:rPr>
              <a:t>i</a:t>
            </a:r>
            <a:r>
              <a:rPr lang="en-US" altLang="zh-CN" sz="1400" dirty="0">
                <a:latin typeface="楷体_GB2312" pitchFamily="49" charset="-122"/>
              </a:rPr>
              <a:t>  equal to </a:t>
            </a:r>
            <a:r>
              <a:rPr lang="en-US" altLang="zh-CN" sz="1400" i="1" dirty="0">
                <a:latin typeface="楷体_GB2312" pitchFamily="49" charset="-122"/>
              </a:rPr>
              <a:t>x</a:t>
            </a:r>
            <a:r>
              <a:rPr lang="en-US" altLang="zh-CN" sz="1400" dirty="0">
                <a:latin typeface="楷体_GB2312" pitchFamily="49" charset="-122"/>
              </a:rPr>
              <a:t>, or </a:t>
            </a:r>
            <a:r>
              <a:rPr lang="en-US" altLang="zh-CN" sz="1400" dirty="0">
                <a:latin typeface="Cambria Math" panose="02040503050406030204" pitchFamily="18" charset="0"/>
              </a:rPr>
              <a:t>0</a:t>
            </a:r>
            <a:r>
              <a:rPr lang="en-US" altLang="zh-CN" sz="1400" dirty="0">
                <a:latin typeface="楷体_GB2312" pitchFamily="49" charset="-122"/>
              </a:rPr>
              <a:t> if </a:t>
            </a:r>
            <a:r>
              <a:rPr lang="en-US" altLang="zh-CN" sz="1400" i="1" dirty="0">
                <a:latin typeface="楷体_GB2312" pitchFamily="49" charset="-122"/>
              </a:rPr>
              <a:t>x</a:t>
            </a:r>
            <a:r>
              <a:rPr lang="en-US" altLang="zh-CN" sz="1400" dirty="0">
                <a:latin typeface="楷体_GB2312" pitchFamily="49" charset="-122"/>
              </a:rPr>
              <a:t> is not found} </a:t>
            </a:r>
          </a:p>
        </p:txBody>
      </p:sp>
      <p:sp>
        <p:nvSpPr>
          <p:cNvPr id="77828" name="TextBox 6"/>
          <p:cNvSpPr txBox="1"/>
          <p:nvPr/>
        </p:nvSpPr>
        <p:spPr>
          <a:xfrm>
            <a:off x="271463" y="4508500"/>
            <a:ext cx="8839200" cy="2308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90E5"/>
                </a:solidFill>
                <a:latin typeface="Times New Roman" panose="02020603050405020304" pitchFamily="18" charset="0"/>
              </a:rPr>
              <a:t>Solution:  </a:t>
            </a:r>
            <a:r>
              <a:rPr lang="en-US" altLang="zh-CN" sz="1800" dirty="0">
                <a:latin typeface="Times New Roman" panose="02020603050405020304" pitchFamily="18" charset="0"/>
              </a:rPr>
              <a:t>Assume (for simplicity) 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 = 2</a:t>
            </a:r>
            <a:r>
              <a:rPr lang="en-US" altLang="zh-CN" sz="180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</a:rPr>
              <a:t> elements. Note that </a:t>
            </a:r>
            <a:r>
              <a:rPr lang="en-US" altLang="zh-CN" sz="1800" i="1" dirty="0">
                <a:latin typeface="Times New Roman" panose="02020603050405020304" pitchFamily="18" charset="0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</a:rPr>
              <a:t> = log </a:t>
            </a:r>
            <a:r>
              <a:rPr lang="en-US" altLang="zh-CN" sz="1800" i="1" dirty="0">
                <a:latin typeface="Times New Roman" panose="02020603050405020304" pitchFamily="18" charset="0"/>
              </a:rPr>
              <a:t>n.  </a:t>
            </a:r>
          </a:p>
          <a:p>
            <a:pPr lvl="1" indent="0" fontAlgn="base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</a:rPr>
              <a:t>  Two comparisons are made at each stage;   </a:t>
            </a:r>
            <a:r>
              <a:rPr lang="en-US" altLang="zh-CN" sz="1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</a:rPr>
              <a:t> &lt; </a:t>
            </a:r>
            <a:r>
              <a:rPr lang="en-US" altLang="zh-CN" sz="1800" i="1" dirty="0">
                <a:latin typeface="Times New Roman" panose="02020603050405020304" pitchFamily="18" charset="0"/>
              </a:rPr>
              <a:t>j</a:t>
            </a:r>
            <a:r>
              <a:rPr lang="en-US" altLang="zh-CN" sz="1800" dirty="0">
                <a:latin typeface="Times New Roman" panose="02020603050405020304" pitchFamily="18" charset="0"/>
              </a:rPr>
              <a:t>, and </a:t>
            </a:r>
            <a:r>
              <a:rPr lang="en-US" altLang="zh-CN" sz="1800" i="1" dirty="0"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</a:rPr>
              <a:t> &gt;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1800" dirty="0">
                <a:latin typeface="Times New Roman" panose="02020603050405020304" pitchFamily="18" charset="0"/>
              </a:rPr>
              <a:t> .</a:t>
            </a:r>
          </a:p>
          <a:p>
            <a:pPr lvl="1" indent="0" fontAlgn="base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</a:rPr>
              <a:t>  At the first iteration the size of the list is 2</a:t>
            </a:r>
            <a:r>
              <a:rPr lang="en-US" altLang="zh-CN" sz="1800" i="1" baseline="30000" dirty="0">
                <a:latin typeface="Times New Roman" panose="02020603050405020304" pitchFamily="18" charset="0"/>
              </a:rPr>
              <a:t>k </a:t>
            </a:r>
            <a:r>
              <a:rPr lang="en-US" altLang="zh-CN" sz="1800" dirty="0">
                <a:latin typeface="Times New Roman" panose="02020603050405020304" pitchFamily="18" charset="0"/>
              </a:rPr>
              <a:t> and after the first iteration it is 2</a:t>
            </a:r>
            <a:r>
              <a:rPr lang="en-US" altLang="zh-CN" sz="180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1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1800" dirty="0">
                <a:latin typeface="Times New Roman" panose="02020603050405020304" pitchFamily="18" charset="0"/>
              </a:rPr>
              <a:t>.  Then  2</a:t>
            </a:r>
            <a:r>
              <a:rPr lang="en-US" altLang="zh-CN" sz="180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1800" baseline="30000" dirty="0">
                <a:latin typeface="Times New Roman" panose="02020603050405020304" pitchFamily="18" charset="0"/>
              </a:rPr>
              <a:t>-2</a:t>
            </a:r>
            <a:r>
              <a:rPr lang="en-US" altLang="zh-CN" sz="1800" dirty="0">
                <a:latin typeface="Times New Roman" panose="02020603050405020304" pitchFamily="18" charset="0"/>
              </a:rPr>
              <a:t> and so on until the size of the list is 2</a:t>
            </a:r>
            <a:r>
              <a:rPr lang="en-US" altLang="zh-CN" sz="18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</a:rPr>
              <a:t> = 2. </a:t>
            </a:r>
          </a:p>
          <a:p>
            <a:pPr lvl="1" indent="0" fontAlgn="base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</a:rPr>
              <a:t>  At the last step, a comparison tells us that the size of the list is the size is 2</a:t>
            </a:r>
            <a:r>
              <a:rPr lang="en-US" altLang="zh-CN" sz="1800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</a:rPr>
              <a:t> = 1 and the element is compared with the single remaining element.  </a:t>
            </a:r>
          </a:p>
          <a:p>
            <a:pPr lvl="1" indent="0" fontAlgn="base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</a:rPr>
              <a:t>  Hence, at most 2</a:t>
            </a:r>
            <a:r>
              <a:rPr lang="en-US" altLang="zh-CN" sz="1800" i="1" dirty="0">
                <a:latin typeface="Times New Roman" panose="02020603050405020304" pitchFamily="18" charset="0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</a:rPr>
              <a:t> + 2 = 2 log 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 + 2 comparisons are made. </a:t>
            </a:r>
          </a:p>
          <a:p>
            <a:pPr lvl="1" indent="0" fontAlgn="base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</a:rPr>
              <a:t>  Therefore, the time complexity is Θ (log 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), better than linear search.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374650" y="633413"/>
            <a:ext cx="8229600" cy="1143000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sz="3600" dirty="0"/>
              <a:t>Matrix Multiplication Algorithm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88950" y="1462088"/>
            <a:ext cx="8229600" cy="4525962"/>
          </a:xfrm>
          <a:noFill/>
          <a:ln>
            <a:noFill/>
          </a:ln>
        </p:spPr>
        <p:txBody>
          <a:bodyPr anchor="t" anchorCtr="0"/>
          <a:lstStyle/>
          <a:p>
            <a:r>
              <a:rPr lang="en-US" altLang="zh-CN" sz="2400" dirty="0"/>
              <a:t>The definition for matrix multiplication can be expressed as an algorithm; </a:t>
            </a:r>
            <a:r>
              <a:rPr lang="en-US" altLang="zh-CN" sz="2400" b="1" dirty="0"/>
              <a:t>C</a:t>
            </a:r>
            <a:r>
              <a:rPr lang="en-US" altLang="zh-CN" sz="2400" dirty="0"/>
              <a:t>  = </a:t>
            </a:r>
            <a:r>
              <a:rPr lang="en-US" altLang="zh-CN" sz="2400" b="1" dirty="0"/>
              <a:t>A B</a:t>
            </a:r>
            <a:r>
              <a:rPr lang="en-US" altLang="zh-CN" sz="2400" dirty="0"/>
              <a:t>  where </a:t>
            </a:r>
            <a:r>
              <a:rPr lang="en-US" altLang="zh-CN" sz="2400" b="1" dirty="0"/>
              <a:t>C</a:t>
            </a:r>
            <a:r>
              <a:rPr lang="en-US" altLang="zh-CN" sz="2400" dirty="0"/>
              <a:t> is an </a:t>
            </a:r>
            <a:r>
              <a:rPr lang="en-US" altLang="zh-CN" sz="2400" i="1" dirty="0"/>
              <a:t>m</a:t>
            </a:r>
            <a:r>
              <a:rPr lang="en-US" altLang="zh-CN" sz="2400" dirty="0"/>
              <a:t>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matrix that is the product of the </a:t>
            </a:r>
            <a:r>
              <a:rPr lang="en-US" altLang="zh-CN" sz="2400" i="1" dirty="0"/>
              <a:t>m</a:t>
            </a:r>
            <a:r>
              <a:rPr lang="en-US" altLang="zh-CN" sz="2400" dirty="0"/>
              <a:t>    </a:t>
            </a:r>
            <a:r>
              <a:rPr lang="en-US" altLang="zh-CN" sz="2400" i="1" dirty="0"/>
              <a:t>k</a:t>
            </a:r>
            <a:r>
              <a:rPr lang="en-US" altLang="zh-CN" sz="2400" dirty="0"/>
              <a:t> matrix </a:t>
            </a:r>
            <a:r>
              <a:rPr lang="en-US" altLang="zh-CN" sz="2400" b="1" dirty="0"/>
              <a:t>A</a:t>
            </a:r>
            <a:r>
              <a:rPr lang="en-US" altLang="zh-CN" sz="2400" dirty="0"/>
              <a:t> and the   </a:t>
            </a:r>
            <a:r>
              <a:rPr lang="en-US" altLang="zh-CN" sz="2400" i="1" dirty="0"/>
              <a:t>k</a:t>
            </a:r>
            <a:r>
              <a:rPr lang="en-US" altLang="zh-CN" sz="2400" dirty="0"/>
              <a:t>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matrix </a:t>
            </a:r>
            <a:r>
              <a:rPr lang="en-US" altLang="zh-CN" sz="2400" b="1" dirty="0"/>
              <a:t>B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This algorithm carries out matrix multiplication based on its definition. </a:t>
            </a:r>
          </a:p>
        </p:txBody>
      </p:sp>
      <p:pic>
        <p:nvPicPr>
          <p:cNvPr id="78851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08913" y="2481263"/>
            <a:ext cx="155575" cy="15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2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26250" y="2116138"/>
            <a:ext cx="153988" cy="15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3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08513" y="2481263"/>
            <a:ext cx="15557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4" name="Content Placeholder 2"/>
          <p:cNvSpPr txBox="1"/>
          <p:nvPr/>
        </p:nvSpPr>
        <p:spPr>
          <a:xfrm>
            <a:off x="1360488" y="4121150"/>
            <a:ext cx="6553200" cy="2362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procedure </a:t>
            </a:r>
            <a:r>
              <a:rPr lang="en-US" altLang="zh-CN" sz="2000" i="1" dirty="0">
                <a:latin typeface="Arial" panose="020B0604020202020204" pitchFamily="34" charset="0"/>
              </a:rPr>
              <a:t>matrix multiplication</a:t>
            </a:r>
            <a:r>
              <a:rPr lang="en-US" altLang="zh-CN" sz="2000" b="0" dirty="0">
                <a:latin typeface="Arial" panose="020B0604020202020204" pitchFamily="34" charset="0"/>
              </a:rPr>
              <a:t>(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en-US" altLang="zh-CN" sz="2000" i="1" dirty="0">
                <a:latin typeface="Arial" panose="020B0604020202020204" pitchFamily="34" charset="0"/>
              </a:rPr>
              <a:t>,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r>
              <a:rPr lang="en-US" altLang="zh-CN" sz="2000" i="1" dirty="0">
                <a:latin typeface="Arial" panose="020B0604020202020204" pitchFamily="34" charset="0"/>
              </a:rPr>
              <a:t>: </a:t>
            </a:r>
            <a:r>
              <a:rPr lang="en-US" altLang="zh-CN" sz="2000" dirty="0">
                <a:latin typeface="Arial" panose="020B0604020202020204" pitchFamily="34" charset="0"/>
              </a:rPr>
              <a:t>matrices)</a:t>
            </a:r>
            <a:r>
              <a:rPr lang="en-US" altLang="zh-CN" sz="2000" b="0" dirty="0">
                <a:latin typeface="Arial" panose="020B0604020202020204" pitchFamily="34" charset="0"/>
              </a:rPr>
              <a:t>                         </a:t>
            </a: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</a:rPr>
              <a:t>for</a:t>
            </a:r>
            <a:r>
              <a:rPr lang="en-US" altLang="zh-CN" sz="2000" b="0" dirty="0">
                <a:latin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</a:rPr>
              <a:t>i</a:t>
            </a:r>
            <a:r>
              <a:rPr lang="en-US" altLang="zh-CN" sz="2000" b="0" i="1" dirty="0">
                <a:latin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</a:rPr>
              <a:t>:= 1 to </a:t>
            </a:r>
            <a:r>
              <a:rPr lang="en-US" altLang="zh-CN" sz="2000" i="1" dirty="0">
                <a:latin typeface="Arial" panose="020B0604020202020204" pitchFamily="34" charset="0"/>
              </a:rPr>
              <a:t>m              </a:t>
            </a:r>
            <a:endParaRPr lang="en-US" altLang="zh-CN" sz="2000" b="0" dirty="0">
              <a:latin typeface="Arial" panose="020B0604020202020204" pitchFamily="34" charset="0"/>
            </a:endParaRP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</a:pPr>
            <a:r>
              <a:rPr lang="en-US" altLang="zh-CN" sz="2000" b="0" dirty="0">
                <a:latin typeface="Arial" panose="020B0604020202020204" pitchFamily="34" charset="0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</a:rPr>
              <a:t>for </a:t>
            </a:r>
            <a:r>
              <a:rPr lang="en-US" altLang="zh-CN" sz="2000" b="0" i="1" dirty="0">
                <a:latin typeface="Arial" panose="020B0604020202020204" pitchFamily="34" charset="0"/>
              </a:rPr>
              <a:t>j</a:t>
            </a:r>
            <a:r>
              <a:rPr lang="en-US" altLang="zh-CN" sz="2000" b="0" dirty="0">
                <a:latin typeface="Arial" panose="020B0604020202020204" pitchFamily="34" charset="0"/>
              </a:rPr>
              <a:t> := 1 to </a:t>
            </a:r>
            <a:r>
              <a:rPr lang="en-US" altLang="zh-CN" sz="2000" i="1" dirty="0">
                <a:latin typeface="Arial" panose="020B0604020202020204" pitchFamily="34" charset="0"/>
              </a:rPr>
              <a:t>n</a:t>
            </a:r>
            <a:endParaRPr lang="en-US" altLang="zh-CN" sz="2000" b="0" i="1" dirty="0">
              <a:latin typeface="Arial" panose="020B0604020202020204" pitchFamily="34" charset="0"/>
            </a:endParaRP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  <a:buFont typeface="Wingdings 2" panose="05020102010507070707"/>
              <a:buNone/>
            </a:pPr>
            <a:r>
              <a:rPr lang="en-US" altLang="zh-CN" sz="2000" b="0" dirty="0">
                <a:latin typeface="Arial" panose="020B0604020202020204" pitchFamily="34" charset="0"/>
              </a:rPr>
              <a:t>              </a:t>
            </a:r>
            <a:r>
              <a:rPr lang="en-US" altLang="zh-CN" sz="2000" i="1" dirty="0" err="1">
                <a:latin typeface="Arial" panose="020B0604020202020204" pitchFamily="34" charset="0"/>
              </a:rPr>
              <a:t>c</a:t>
            </a:r>
            <a:r>
              <a:rPr lang="en-US" altLang="zh-CN" sz="2000" i="1" baseline="-25000" dirty="0" err="1">
                <a:latin typeface="Arial" panose="020B0604020202020204" pitchFamily="34" charset="0"/>
              </a:rPr>
              <a:t>i</a:t>
            </a:r>
            <a:r>
              <a:rPr lang="en-US" altLang="zh-CN" sz="2000" b="0" i="1" baseline="-25000" dirty="0">
                <a:latin typeface="Arial" panose="020B0604020202020204" pitchFamily="34" charset="0"/>
              </a:rPr>
              <a:t>j</a:t>
            </a:r>
            <a:r>
              <a:rPr lang="en-US" altLang="zh-CN" sz="2000" b="0" dirty="0">
                <a:latin typeface="Arial" panose="020B0604020202020204" pitchFamily="34" charset="0"/>
              </a:rPr>
              <a:t> :</a:t>
            </a:r>
            <a:r>
              <a:rPr lang="en-US" altLang="zh-CN" sz="2000" dirty="0">
                <a:latin typeface="Arial" panose="020B0604020202020204" pitchFamily="34" charset="0"/>
              </a:rPr>
              <a:t>= 0</a:t>
            </a: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</a:pPr>
            <a:r>
              <a:rPr lang="en-US" altLang="zh-CN" sz="2000" dirty="0">
                <a:latin typeface="Arial" panose="020B0604020202020204" pitchFamily="34" charset="0"/>
              </a:rPr>
              <a:t>               for </a:t>
            </a:r>
            <a:r>
              <a:rPr lang="en-US" altLang="zh-CN" sz="2000" i="1" dirty="0">
                <a:latin typeface="Arial" panose="020B0604020202020204" pitchFamily="34" charset="0"/>
              </a:rPr>
              <a:t>q</a:t>
            </a:r>
            <a:r>
              <a:rPr lang="en-US" altLang="zh-CN" sz="2000" dirty="0">
                <a:latin typeface="Arial" panose="020B0604020202020204" pitchFamily="34" charset="0"/>
              </a:rPr>
              <a:t> := 1 to </a:t>
            </a:r>
            <a:r>
              <a:rPr lang="en-US" altLang="zh-CN" sz="2000" i="1" dirty="0">
                <a:latin typeface="Arial" panose="020B0604020202020204" pitchFamily="34" charset="0"/>
              </a:rPr>
              <a:t>k</a:t>
            </a: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</a:pPr>
            <a:r>
              <a:rPr lang="en-US" altLang="zh-CN" sz="2000" i="1" dirty="0">
                <a:latin typeface="Arial" panose="020B0604020202020204" pitchFamily="34" charset="0"/>
              </a:rPr>
              <a:t>                   </a:t>
            </a:r>
            <a:r>
              <a:rPr lang="en-US" altLang="zh-CN" sz="2000" i="1" dirty="0" err="1">
                <a:latin typeface="Arial" panose="020B0604020202020204" pitchFamily="34" charset="0"/>
              </a:rPr>
              <a:t>c</a:t>
            </a:r>
            <a:r>
              <a:rPr lang="en-US" altLang="zh-CN" sz="2000" i="1" baseline="-25000" dirty="0" err="1">
                <a:latin typeface="Arial" panose="020B0604020202020204" pitchFamily="34" charset="0"/>
              </a:rPr>
              <a:t>ij</a:t>
            </a:r>
            <a:r>
              <a:rPr lang="en-US" altLang="zh-CN" sz="2000" dirty="0">
                <a:latin typeface="Arial" panose="020B0604020202020204" pitchFamily="34" charset="0"/>
              </a:rPr>
              <a:t> := </a:t>
            </a:r>
            <a:r>
              <a:rPr lang="en-US" altLang="zh-CN" sz="2000" i="1" dirty="0">
                <a:latin typeface="Arial" panose="020B0604020202020204" pitchFamily="34" charset="0"/>
              </a:rPr>
              <a:t> </a:t>
            </a:r>
            <a:r>
              <a:rPr lang="en-US" altLang="zh-CN" sz="2000" i="1" dirty="0" err="1">
                <a:latin typeface="Arial" panose="020B0604020202020204" pitchFamily="34" charset="0"/>
              </a:rPr>
              <a:t>c</a:t>
            </a:r>
            <a:r>
              <a:rPr lang="en-US" altLang="zh-CN" sz="2000" i="1" baseline="-25000" dirty="0" err="1">
                <a:latin typeface="Arial" panose="020B0604020202020204" pitchFamily="34" charset="0"/>
              </a:rPr>
              <a:t>ij</a:t>
            </a:r>
            <a:r>
              <a:rPr lang="en-US" altLang="zh-CN" sz="2000" dirty="0">
                <a:latin typeface="Arial" panose="020B0604020202020204" pitchFamily="34" charset="0"/>
              </a:rPr>
              <a:t> + </a:t>
            </a:r>
            <a:r>
              <a:rPr lang="en-US" altLang="zh-CN" sz="2000" i="1" dirty="0" err="1">
                <a:latin typeface="Arial" panose="020B0604020202020204" pitchFamily="34" charset="0"/>
              </a:rPr>
              <a:t>a</a:t>
            </a:r>
            <a:r>
              <a:rPr lang="en-US" altLang="zh-CN" sz="2000" i="1" baseline="-25000" dirty="0" err="1">
                <a:latin typeface="Arial" panose="020B0604020202020204" pitchFamily="34" charset="0"/>
              </a:rPr>
              <a:t>iq</a:t>
            </a:r>
            <a:r>
              <a:rPr lang="en-US" altLang="zh-CN" sz="2000" i="1" dirty="0">
                <a:latin typeface="Arial" panose="020B0604020202020204" pitchFamily="34" charset="0"/>
              </a:rPr>
              <a:t> </a:t>
            </a:r>
            <a:r>
              <a:rPr lang="en-US" altLang="zh-CN" sz="2000" i="1" dirty="0" err="1">
                <a:latin typeface="Arial" panose="020B0604020202020204" pitchFamily="34" charset="0"/>
              </a:rPr>
              <a:t>b</a:t>
            </a:r>
            <a:r>
              <a:rPr lang="en-US" altLang="zh-CN" sz="2000" i="1" baseline="-25000" dirty="0" err="1">
                <a:latin typeface="Arial" panose="020B0604020202020204" pitchFamily="34" charset="0"/>
              </a:rPr>
              <a:t>qj</a:t>
            </a:r>
            <a:endParaRPr lang="en-US" altLang="zh-CN" sz="2000" b="0" baseline="-25000" dirty="0">
              <a:latin typeface="Arial" panose="020B0604020202020204" pitchFamily="34" charset="0"/>
            </a:endParaRPr>
          </a:p>
          <a:p>
            <a:pPr marL="274955" indent="-274955">
              <a:lnSpc>
                <a:spcPct val="80000"/>
              </a:lnSpc>
              <a:spcBef>
                <a:spcPct val="16000"/>
              </a:spcBef>
              <a:buClr>
                <a:srgbClr val="E2F4FF"/>
              </a:buClr>
              <a:buSzPct val="95000"/>
            </a:pPr>
            <a:r>
              <a:rPr lang="en-US" altLang="zh-CN" sz="2000" dirty="0">
                <a:latin typeface="Arial" panose="020B0604020202020204" pitchFamily="34" charset="0"/>
              </a:rPr>
              <a:t>return C{C = [</a:t>
            </a:r>
            <a:r>
              <a:rPr lang="en-US" altLang="zh-CN" sz="2000" i="1" dirty="0" err="1">
                <a:latin typeface="Arial" panose="020B0604020202020204" pitchFamily="34" charset="0"/>
              </a:rPr>
              <a:t>c</a:t>
            </a:r>
            <a:r>
              <a:rPr lang="en-US" altLang="zh-CN" sz="2000" i="1" baseline="-25000" dirty="0" err="1">
                <a:latin typeface="Arial" panose="020B0604020202020204" pitchFamily="34" charset="0"/>
              </a:rPr>
              <a:t>ij</a:t>
            </a:r>
            <a:r>
              <a:rPr lang="en-US" altLang="zh-CN" sz="2000" dirty="0">
                <a:latin typeface="Arial" panose="020B0604020202020204" pitchFamily="34" charset="0"/>
              </a:rPr>
              <a:t>]</a:t>
            </a:r>
            <a:r>
              <a:rPr lang="en-US" altLang="zh-CN" sz="2000" i="1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is the product of A and B</a:t>
            </a:r>
            <a:r>
              <a:rPr lang="en-US" altLang="zh-CN" sz="2000" b="0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3 + 5 + 7 + \ldots + (2n + 1)}{n} \; =$&#10;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( 1 + 2 + 3 + \ldots + n) + n}{n} \; =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[\frac{n (n + 1)}{2}     ]}{n}  + 1\; = n + 2$ 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773</TotalTime>
  <Words>5148</Words>
  <Application>Microsoft Office PowerPoint</Application>
  <PresentationFormat>全屏显示(4:3)</PresentationFormat>
  <Paragraphs>510</Paragraphs>
  <Slides>54</Slides>
  <Notes>36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Monotype Sorts</vt:lpstr>
      <vt:lpstr>黑体</vt:lpstr>
      <vt:lpstr>楷体_GB2312</vt:lpstr>
      <vt:lpstr>宋体</vt:lpstr>
      <vt:lpstr>微软雅黑</vt:lpstr>
      <vt:lpstr>Arial</vt:lpstr>
      <vt:lpstr>Cambria Math</vt:lpstr>
      <vt:lpstr>Courier New</vt:lpstr>
      <vt:lpstr>MT Extra</vt:lpstr>
      <vt:lpstr>Symbol</vt:lpstr>
      <vt:lpstr>Times New Roman</vt:lpstr>
      <vt:lpstr>Webdings</vt:lpstr>
      <vt:lpstr>Wingdings</vt:lpstr>
      <vt:lpstr>Wingdings 2</vt:lpstr>
      <vt:lpstr>Double Lines</vt:lpstr>
      <vt:lpstr>Equation.3</vt:lpstr>
      <vt:lpstr>WPS 公式 3.0</vt:lpstr>
      <vt:lpstr>PowerPoint 演示文稿</vt:lpstr>
      <vt:lpstr>The Complexity of Algorithms</vt:lpstr>
      <vt:lpstr>Different types of analysis</vt:lpstr>
      <vt:lpstr>PowerPoint 演示文稿</vt:lpstr>
      <vt:lpstr>PowerPoint 演示文稿</vt:lpstr>
      <vt:lpstr>Average-Case Complexity of Linear Search</vt:lpstr>
      <vt:lpstr>Worst-Case Complexity of Binary Search </vt:lpstr>
      <vt:lpstr>Worst-Case Complexity of Binary Search </vt:lpstr>
      <vt:lpstr>Matrix Multiplication Algorithm</vt:lpstr>
      <vt:lpstr>Complexity of Matrix Multiplication</vt:lpstr>
      <vt:lpstr>Complexity of Matrix Multiplication</vt:lpstr>
      <vt:lpstr>Complexity of Matrix Multiplication</vt:lpstr>
      <vt:lpstr>Example</vt:lpstr>
      <vt:lpstr>* Understanding the complexity of algorithm</vt:lpstr>
      <vt:lpstr>* Understanding the complexity of algorithm</vt:lpstr>
      <vt:lpstr>PowerPoint 演示文稿</vt:lpstr>
      <vt:lpstr>PowerPoint 演示文稿</vt:lpstr>
      <vt:lpstr>PowerPoint 演示文稿</vt:lpstr>
      <vt:lpstr>复杂度分析补充</vt:lpstr>
      <vt:lpstr>复杂度分析补充</vt:lpstr>
      <vt:lpstr>复杂度分析补充</vt:lpstr>
      <vt:lpstr>PowerPoint 演示文稿</vt:lpstr>
      <vt:lpstr>Boolean Product Algorithm</vt:lpstr>
      <vt:lpstr>Complexity of Boolean Product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网格模型</vt:lpstr>
      <vt:lpstr>网格模型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liming</cp:lastModifiedBy>
  <cp:revision>40</cp:revision>
  <dcterms:created xsi:type="dcterms:W3CDTF">2014-03-27T05:44:00Z</dcterms:created>
  <dcterms:modified xsi:type="dcterms:W3CDTF">2024-03-24T06:54:14Z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D1F7CEC6CB2A4E14ACF0A4DA3D1C9417</vt:lpwstr>
  </property>
</Properties>
</file>