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59" r:id="rId4"/>
    <p:sldId id="279" r:id="rId5"/>
    <p:sldId id="280" r:id="rId6"/>
    <p:sldId id="261" r:id="rId7"/>
    <p:sldId id="265" r:id="rId8"/>
    <p:sldId id="264" r:id="rId9"/>
    <p:sldId id="263" r:id="rId10"/>
    <p:sldId id="260" r:id="rId11"/>
    <p:sldId id="269" r:id="rId12"/>
    <p:sldId id="281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D19F9-F7A2-409C-B703-D28095DE092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6574D-2E63-4B3D-A0C1-E79239600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B411-CD4D-4DCE-80AF-73405615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DA993-3D96-4A08-A571-149EBDC1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5BB51-D15D-42D9-97A7-21FD0F34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E6793-6896-4FD5-90F7-1632C28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21495-6E6D-413D-9147-0AAA42A9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1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BB761-6E40-4D39-B928-E5AB5C66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F7A98-340B-4F79-87B4-803E3F54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11BCB-962A-4F86-9CC0-F9649B44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F58B-FF75-4700-BCDD-DFD5C10C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154F8-D612-489F-AB0C-134C4FE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9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CCE80B-F428-4AA5-AB42-A333BC29A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E8CD2-C444-47D2-92B0-4B181096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33931-676F-489E-9818-D440EEE4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5A5C-0F2C-4523-AC0A-40A3F8E5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9F38F-7C29-444B-A3C1-58058EB5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FAB54-B5BB-47CF-9262-CF53C30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ADD1-DE6C-4C17-A7E8-1B16D3C7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E743-4FC5-4FC0-96DA-80DE7AF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F7AE7-9A35-4E79-A812-1D095D09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3FC0B-88D8-4B59-86F9-8418E841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C1074-DF4E-4BA8-9D2B-C7B17991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3C06E-E922-4AB0-9DDF-B2AD143C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5F5BE-05DA-446F-8A0B-4BB1F9F3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B4352-E67A-4058-B091-83E4B732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49325-200A-4A26-B124-E53CD7DC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17EA-BFDF-4474-8A1F-C00AE87D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75A99-6C75-4949-A462-E5B59EF15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84283-C126-4494-8B0C-59E1097F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6C138-54CC-48E4-98DF-B308C026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4664E-9CC8-4DAA-8C6F-FF8E4EC7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5AE36-BF4C-4A7B-B562-3FDCA17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5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D206-7E73-47E0-952C-F489877B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D002D-B4C4-4F9D-A312-8065A3C3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3E658-90FB-47DF-946D-C48CA0CC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5BA214-5443-4354-A9F9-5968495B6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AC6765-EB29-4A5A-B2D0-AA7CDB13B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0B042-9447-42B1-8BE7-91F6C37D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95EE4-02AC-4609-B550-BA812D7C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CE1590-66EE-4159-8B46-312C74F9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F948C-1B80-432B-8041-34181F3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270B5-03B3-43BF-A53F-0B45612D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A893B-D9D2-43DC-90B5-630E97E2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80B45A-84C3-4965-86D3-6BD902F6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F51249-5EC7-4407-A636-F5B5CF34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A83BA2-1ED7-403E-BAEE-651A8EEC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717B5-B9B4-4984-A650-134F972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7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9FF0-FC77-4193-9FEC-868ADEE5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3B6D1-6322-4FBD-9C37-ABD7BFDE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97FAB-9311-4433-8C95-404B43DE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B4E81-79F3-4488-AB72-311C501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8D7E5-EEBF-4A80-89FD-7C7C0884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AA9ED-B9C7-45CB-911E-D12360A0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42026-5574-48C4-8366-46713548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8C0769-E543-40C6-8EAB-BEF623105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AC16C-A9C2-44C0-98F1-33DD4E38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FFFF7-F4C6-4A4A-B1A0-F0BC618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F0B5A-9592-42AA-9169-33AFD5A2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00887-F171-498C-B1EB-38C8D20B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CEE1F-7856-4987-84B6-D0002BFC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FE7BD-5DD8-4BCB-A6FE-D51FE4F3B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8E7A9-6502-471E-9D11-B2BB1619F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4793-31B5-47E0-B5B2-CEFF365F9666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611C8-8868-4E43-9567-352ED88F6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C2F62-AFC8-4762-8222-A756B697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C8D1-F094-43E0-BF86-92194C848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2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972172" cy="2514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Quiz1 T1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204332" y="1877866"/>
                <a:ext cx="7395488" cy="2529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6700" algn="just">
                  <a:lnSpc>
                    <a:spcPct val="130000"/>
                  </a:lnSpc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Judgement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800" kern="100" dirty="0">
                  <a:effectLst/>
                  <a:latin typeface="等线" panose="02010600030101010101" pitchFamily="2" charset="-122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30000"/>
                  </a:lnSpc>
                </a:pPr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	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altLang="zh-CN" sz="1800" kern="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following two propositions are logically equivalent: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 </m:t>
                    </m:r>
                    <m:d>
                      <m:d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1800" b="1" i="1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</a:p>
              <a:p>
                <a:pPr indent="266700" algn="just">
                  <a:lnSpc>
                    <a:spcPct val="130000"/>
                  </a:lnSpc>
                </a:pPr>
                <a:r>
                  <a:rPr lang="en-US" altLang="zh-CN" b="1" i="1" kern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1" i="1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false</a:t>
                </a:r>
                <a:endParaRPr lang="zh-CN" altLang="zh-CN" sz="18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300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b)	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If A, B, and C are sets,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d>
                      <m:d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m:rPr>
                            <m:sty m:val="p"/>
                          </m:rP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)⊕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	</a:t>
                </a:r>
                <a:r>
                  <a:rPr lang="en-US" altLang="zh-CN" b="1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true  </a:t>
                </a:r>
                <a:endParaRPr lang="zh-CN" altLang="zh-CN" b="1" i="1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32" y="1877866"/>
                <a:ext cx="7395488" cy="2529923"/>
              </a:xfrm>
              <a:prstGeom prst="rect">
                <a:avLst/>
              </a:prstGeom>
              <a:blipFill>
                <a:blip r:embed="rId2"/>
                <a:stretch>
                  <a:fillRect r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EB68CE2-794F-4393-BD7D-7DEBB59A0D23}"/>
              </a:ext>
            </a:extLst>
          </p:cNvPr>
          <p:cNvSpPr txBox="1"/>
          <p:nvPr/>
        </p:nvSpPr>
        <p:spPr>
          <a:xfrm>
            <a:off x="1467500" y="4844089"/>
            <a:ext cx="919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要明确逻辑运算和集合运算的定义及其性质，使用真值表和性质证明来确保答案的准确性。</a:t>
            </a:r>
          </a:p>
        </p:txBody>
      </p:sp>
    </p:spTree>
    <p:extLst>
      <p:ext uri="{BB962C8B-B14F-4D97-AF65-F5344CB8AC3E}">
        <p14:creationId xmlns:p14="http://schemas.microsoft.com/office/powerpoint/2010/main" val="34656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972172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Quiz2 T3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9E0F26F-73AE-44DE-BBEE-29813F372705}"/>
                  </a:ext>
                </a:extLst>
              </p:cNvPr>
              <p:cNvSpPr txBox="1"/>
              <p:nvPr/>
            </p:nvSpPr>
            <p:spPr>
              <a:xfrm>
                <a:off x="936702" y="1712827"/>
                <a:ext cx="71528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Find the solution to the following recurrence relation</a:t>
                </a:r>
                <a:r>
                  <a:rPr lang="zh-CN" altLang="en-US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：</a:t>
                </a: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endParaRPr lang="en-US" altLang="zh-CN" sz="1800" kern="0" dirty="0">
                  <a:solidFill>
                    <a:srgbClr val="FF0000"/>
                  </a:solidFill>
                  <a:effectLst/>
                  <a:ea typeface="Cambria Math" panose="02040503050406030204" pitchFamily="18" charset="0"/>
                </a:endParaRPr>
              </a:p>
              <a:p>
                <a:r>
                  <a:rPr lang="en-US" altLang="zh-CN" kern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b="1" dirty="0"/>
                  <a:t> for  n</a:t>
                </a:r>
                <a:r>
                  <a:rPr lang="zh-CN" altLang="en-US" b="1" dirty="0"/>
                  <a:t>≥</a:t>
                </a:r>
                <a:r>
                  <a:rPr lang="en-US" altLang="zh-CN" b="1" dirty="0"/>
                  <a:t>2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where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9E0F26F-73AE-44DE-BBEE-29813F37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2" y="1712827"/>
                <a:ext cx="7152856" cy="646331"/>
              </a:xfrm>
              <a:prstGeom prst="rect">
                <a:avLst/>
              </a:prstGeom>
              <a:blipFill>
                <a:blip r:embed="rId2"/>
                <a:stretch>
                  <a:fillRect l="-767" t="-660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0">
            <a:extLst>
              <a:ext uri="{FF2B5EF4-FFF2-40B4-BE49-F238E27FC236}">
                <a16:creationId xmlns:a16="http://schemas.microsoft.com/office/drawing/2014/main" id="{8A522360-A6BE-472D-8775-1F82A490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101232-969B-44AC-B366-51D02FF2A8F1}"/>
              </a:ext>
            </a:extLst>
          </p:cNvPr>
          <p:cNvSpPr txBox="1"/>
          <p:nvPr/>
        </p:nvSpPr>
        <p:spPr>
          <a:xfrm>
            <a:off x="1488315" y="2698155"/>
            <a:ext cx="6915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求解步骤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特征根的求解，然后得到通解。</a:t>
            </a:r>
            <a:endParaRPr lang="en-US" altLang="zh-CN" b="1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特解的假设形式</a:t>
            </a:r>
            <a:r>
              <a:rPr lang="zh-CN" altLang="en-US" dirty="0"/>
              <a:t>： 非齐次方程中特解的假设形式需要注意，如果非齐次项中包含和齐次解形式相同的项（例如 </a:t>
            </a:r>
            <a:r>
              <a:rPr lang="en-US" altLang="zh-CN" dirty="0"/>
              <a:t>2</a:t>
            </a:r>
            <a:r>
              <a:rPr lang="zh-CN" altLang="en-US" dirty="0"/>
              <a:t>＾</a:t>
            </a:r>
            <a:r>
              <a:rPr lang="en-US" altLang="zh-CN" dirty="0"/>
              <a:t>n</a:t>
            </a:r>
            <a:r>
              <a:rPr lang="zh-CN" altLang="en-US" dirty="0"/>
              <a:t>），则需要在假设的特解中乘以 </a:t>
            </a:r>
            <a:r>
              <a:rPr lang="en-US" altLang="zh-CN" dirty="0"/>
              <a:t>n </a:t>
            </a:r>
            <a:r>
              <a:rPr lang="zh-CN" altLang="en-US" dirty="0"/>
              <a:t>来避免重复。以及根据等式的不同项来依次求出对应的特解。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代入计算和整理</a:t>
            </a:r>
            <a:r>
              <a:rPr lang="zh-CN" altLang="en-US" dirty="0"/>
              <a:t>：这个地方就是一个计算问题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期末考常见题型，务必掌握</a:t>
            </a:r>
          </a:p>
        </p:txBody>
      </p:sp>
    </p:spTree>
    <p:extLst>
      <p:ext uri="{BB962C8B-B14F-4D97-AF65-F5344CB8AC3E}">
        <p14:creationId xmlns:p14="http://schemas.microsoft.com/office/powerpoint/2010/main" val="9894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972172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98E7DE-95AB-47EA-94ED-826E64104423}"/>
                  </a:ext>
                </a:extLst>
              </p:cNvPr>
              <p:cNvSpPr txBox="1"/>
              <p:nvPr/>
            </p:nvSpPr>
            <p:spPr>
              <a:xfrm>
                <a:off x="1447515" y="2126456"/>
                <a:ext cx="6097314" cy="1879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l">
                  <a:lnSpc>
                    <a:spcPct val="120000"/>
                  </a:lnSpc>
                </a:pPr>
                <a:r>
                  <a:rPr lang="zh-CN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解方程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1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800" b="1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800" b="1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altLang="zh-CN" sz="1800" b="1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1800" b="1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1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𝟔</m:t>
                    </m:r>
                  </m:oMath>
                </a14:m>
                <a:r>
                  <a:rPr lang="zh-CN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得到两个根为</a:t>
                </a:r>
                <a:r>
                  <a:rPr lang="en-US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(3</a:t>
                </a:r>
                <a:r>
                  <a:rPr lang="zh-CN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分</a:t>
                </a:r>
                <a:r>
                  <a:rPr lang="en-US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>
                  <a:lnSpc>
                    <a:spcPct val="120000"/>
                  </a:lnSpc>
                </a:pPr>
                <a:r>
                  <a:rPr lang="zh-CN" altLang="zh-CN" sz="1800" b="1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知道解的形式是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∗3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分）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>
                  <a:lnSpc>
                    <a:spcPct val="120000"/>
                  </a:lnSpc>
                </a:pP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代入求解得到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∗3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∗2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1800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分）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198E7DE-95AB-47EA-94ED-826E64104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515" y="2126456"/>
                <a:ext cx="6097314" cy="1879874"/>
              </a:xfrm>
              <a:prstGeom prst="rect">
                <a:avLst/>
              </a:prstGeom>
              <a:blipFill>
                <a:blip r:embed="rId2"/>
                <a:stretch>
                  <a:fillRect l="-799" t="-325" b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79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5D003B0-66D3-4516-9768-BB8CA8B90E9A}"/>
              </a:ext>
            </a:extLst>
          </p:cNvPr>
          <p:cNvSpPr txBox="1"/>
          <p:nvPr/>
        </p:nvSpPr>
        <p:spPr>
          <a:xfrm>
            <a:off x="1921300" y="3779917"/>
            <a:ext cx="849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了解这些</a:t>
            </a:r>
            <a:r>
              <a:rPr lang="en-US" altLang="zh-CN" dirty="0"/>
              <a:t>relations</a:t>
            </a:r>
            <a:r>
              <a:rPr lang="zh-CN" altLang="en-US" dirty="0"/>
              <a:t>属性的含义。可以画一张</a:t>
            </a:r>
            <a:r>
              <a:rPr lang="en-US" altLang="zh-CN" dirty="0"/>
              <a:t>n*n</a:t>
            </a:r>
            <a:r>
              <a:rPr lang="zh-CN" altLang="en-US" dirty="0"/>
              <a:t>的表来帮助理解元素之间的关系。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Answer: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25576F-F820-49C9-9CF7-1E398A53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76" y="5110446"/>
            <a:ext cx="4108661" cy="425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FD635C-69BA-4F69-B781-5C1DF46F9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451" y="5607840"/>
            <a:ext cx="7220321" cy="533427"/>
          </a:xfrm>
          <a:prstGeom prst="rect">
            <a:avLst/>
          </a:prstGeom>
        </p:spPr>
      </p:pic>
      <p:pic>
        <p:nvPicPr>
          <p:cNvPr id="7" name="内容占位符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00175"/>
            <a:ext cx="7886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08214" y="692151"/>
            <a:ext cx="889158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(A relation R on the set A is 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irreflexive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if for every a </a:t>
            </a:r>
            <a:r>
              <a:rPr lang="zh-CN" altLang="zh-CN" sz="2000" i="1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A, (a, a) </a:t>
            </a:r>
            <a:r>
              <a:rPr lang="en-US" altLang="zh-CN" sz="2000" i="1" kern="100" dirty="0"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∉</a:t>
            </a:r>
            <a:r>
              <a:rPr lang="en-US" altLang="zh-CN" sz="2000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R.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</a:rPr>
              <a:t>A relation R is called asymmetric if (a, b)</a:t>
            </a:r>
            <a:r>
              <a:rPr lang="zh-CN" altLang="zh-CN" sz="2000" i="1" dirty="0">
                <a:ea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</a:rPr>
              <a:t> R implies that (b, a) </a:t>
            </a:r>
            <a:r>
              <a:rPr lang="en-US" altLang="zh-CN" sz="2000" i="1" dirty="0">
                <a:latin typeface="Cambria Math" panose="02040503050406030204" pitchFamily="18" charset="0"/>
                <a:ea typeface="MS Gothic" panose="020B0609070205080204" pitchFamily="49" charset="-128"/>
                <a:cs typeface="Cambria Math" panose="02040503050406030204" pitchFamily="18" charset="0"/>
              </a:rPr>
              <a:t>∉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</a:rPr>
              <a:t> R.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268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972172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Quiz1 T4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561171" y="2091969"/>
                <a:ext cx="9189098" cy="144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0" dirty="0" smtClean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Write 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a proposition equivalent to 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 using only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, and the connective |. </a:t>
                </a:r>
                <a:r>
                  <a:rPr lang="en-US" altLang="zh-CN" sz="1800" b="1" i="1" kern="100" dirty="0" smtClean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b="1" i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kern="1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800" kern="0" dirty="0" smtClean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(“ 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| ” represents NAND. The proposition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 is true when either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 or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, or both, are false; and it is false when both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1800" i="1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 are true)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1" y="2091969"/>
                <a:ext cx="9189098" cy="1449628"/>
              </a:xfrm>
              <a:prstGeom prst="rect">
                <a:avLst/>
              </a:prstGeom>
              <a:blipFill>
                <a:blip r:embed="rId2"/>
                <a:stretch>
                  <a:fillRect l="-531" r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BED8EAC-0793-44A8-B5A8-E2E7DFFCF923}"/>
              </a:ext>
            </a:extLst>
          </p:cNvPr>
          <p:cNvSpPr txBox="1"/>
          <p:nvPr/>
        </p:nvSpPr>
        <p:spPr>
          <a:xfrm>
            <a:off x="1600842" y="4669618"/>
            <a:ext cx="739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(p|(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p|q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))|(p|(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p|q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)) 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(p|(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q|q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))|(p|(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q|q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59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972172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Quiz1 T5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561170" y="2091969"/>
                <a:ext cx="8954429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kern="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a)	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 the proposition formula 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d>
                      <m:d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full disjunctive normal form.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l">
                  <a:lnSpc>
                    <a:spcPct val="130000"/>
                  </a:lnSpc>
                </a:pP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CMR10"/>
                    <a:cs typeface="Times New Roman" panose="02020603050405020304" pitchFamily="18" charset="0"/>
                  </a:rPr>
                  <a:t>b)	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 the proposition formula 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d>
                      <m:d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i="1" ker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full conjunctive normal form.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0" y="2091969"/>
                <a:ext cx="8954429" cy="1089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7DA8E3F-5F78-4BD1-8724-88136CFCD2AA}"/>
              </a:ext>
            </a:extLst>
          </p:cNvPr>
          <p:cNvSpPr txBox="1"/>
          <p:nvPr/>
        </p:nvSpPr>
        <p:spPr>
          <a:xfrm>
            <a:off x="1610236" y="3181498"/>
            <a:ext cx="89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这两道题目、以及这类题，主要涉及逻辑运算的基本性质、真值表的构造和范式转换。在回答时需要准确地使用逻辑符号和操作。</a:t>
            </a:r>
            <a:r>
              <a:rPr lang="en-US" altLang="zh-CN" dirty="0"/>
              <a:t>Disjunctive</a:t>
            </a:r>
            <a:r>
              <a:rPr lang="zh-CN" altLang="en-US" dirty="0"/>
              <a:t>和</a:t>
            </a:r>
            <a:r>
              <a:rPr lang="en-US" altLang="zh-CN" dirty="0"/>
              <a:t>conjunctive</a:t>
            </a:r>
            <a:r>
              <a:rPr lang="zh-CN" altLang="en-US" dirty="0"/>
              <a:t>不要写反！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823373" y="4002025"/>
                <a:ext cx="73954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l"/>
                <a:endParaRPr lang="en-US" altLang="zh-CN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l"/>
                <a:endParaRPr lang="en-US" altLang="zh-CN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∧¬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∧¬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¬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∧¬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¬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∧¬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∧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1800" kern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buAutoNum type="alphaLcParenR"/>
                </a:pPr>
                <a:endParaRPr lang="en-US" altLang="zh-CN" sz="1800" kern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buAutoNum type="alphaLcParenR"/>
                </a:pPr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)∧(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∨¬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∨¬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)∧(¬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∨¬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)∧(¬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∨¬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373" y="4002025"/>
                <a:ext cx="7395488" cy="1754326"/>
              </a:xfrm>
              <a:prstGeom prst="rect">
                <a:avLst/>
              </a:prstGeo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9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972172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Quiz2 T4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561171" y="2091969"/>
                <a:ext cx="7395488" cy="784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Let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 &gt;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1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be an odd number. Prove that among the numbers</a:t>
                </a:r>
                <a14:m>
                  <m:oMath xmlns:m="http://schemas.openxmlformats.org/officeDocument/2006/math"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1800" i="1" baseline="300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aseline="30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baseline="300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there is at least one number that is a multiple of </a:t>
                </a:r>
                <a:r>
                  <a:rPr lang="en-US" altLang="zh-CN" sz="18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1" y="2091969"/>
                <a:ext cx="7395488" cy="784189"/>
              </a:xfrm>
              <a:prstGeom prst="rect">
                <a:avLst/>
              </a:prstGeom>
              <a:blipFill>
                <a:blip r:embed="rId2"/>
                <a:stretch>
                  <a:fillRect l="-660" b="-10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27CB79-7999-4907-B59F-0B14908B8C81}"/>
              </a:ext>
            </a:extLst>
          </p:cNvPr>
          <p:cNvSpPr txBox="1"/>
          <p:nvPr/>
        </p:nvSpPr>
        <p:spPr>
          <a:xfrm>
            <a:off x="1770814" y="3309682"/>
            <a:ext cx="476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Tips: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鸽巢原理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的使用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假设法的使用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9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972172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Answer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32463C-0901-40F2-8302-303E60CEA2EB}"/>
                  </a:ext>
                </a:extLst>
              </p:cNvPr>
              <p:cNvSpPr txBox="1"/>
              <p:nvPr/>
            </p:nvSpPr>
            <p:spPr>
              <a:xfrm>
                <a:off x="1759497" y="2270881"/>
                <a:ext cx="8673005" cy="2736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−1 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共有</a:t>
                </a:r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个余数。分情况讨论这些余数：</a:t>
                </a:r>
                <a:endParaRPr lang="en-US" altLang="zh-CN" sz="1800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l">
                  <a:lnSpc>
                    <a:spcPct val="120000"/>
                  </a:lnSpc>
                </a:pPr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若这</a:t>
                </a:r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个余数互不相等，则鸽巢原理必有其中一个余数为</a:t>
                </a:r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，即该</a:t>
                </a:r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使得</a:t>
                </a:r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可以整除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若这</a:t>
                </a:r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个余数中存在至少有两个相等，分别设为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（</m:t>
                                </m:r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）</m:t>
                            </m:r>
                          </m:sup>
                        </m:s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1800" i="1" ker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≡0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。由于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的因子不含大于</a:t>
                </a:r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1</a:t>
                </a: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的奇数，故只能是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（</m:t>
                                </m:r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ker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zh-CN" sz="18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）</m:t>
                            </m:r>
                          </m:sup>
                        </m:s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zh-CN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的倍数。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32463C-0901-40F2-8302-303E60CE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97" y="2270881"/>
                <a:ext cx="8673005" cy="2736775"/>
              </a:xfrm>
              <a:prstGeom prst="rect">
                <a:avLst/>
              </a:prstGeom>
              <a:blipFill>
                <a:blip r:embed="rId2"/>
                <a:stretch>
                  <a:fillRect l="-633" t="-223" r="-633" b="-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5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97826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Quiz2 T1</a:t>
            </a: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27CB79-7999-4907-B59F-0B14908B8C81}"/>
              </a:ext>
            </a:extLst>
          </p:cNvPr>
          <p:cNvSpPr txBox="1"/>
          <p:nvPr/>
        </p:nvSpPr>
        <p:spPr>
          <a:xfrm>
            <a:off x="1770814" y="3309682"/>
            <a:ext cx="476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Tips :</a:t>
            </a:r>
            <a:r>
              <a:rPr lang="zh-CN" altLang="en-US" dirty="0"/>
              <a:t>掌握多项式如何正确</a:t>
            </a:r>
            <a:r>
              <a:rPr lang="zh-CN" altLang="en-US" dirty="0" smtClean="0"/>
              <a:t>展开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693939" y="1391834"/>
                <a:ext cx="7395488" cy="1428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(7)  Find the coefficient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800" u="sng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1800" u="sng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-161280</a:t>
                </a:r>
                <a:r>
                  <a:rPr lang="en-US" altLang="zh-CN" sz="1800" u="sng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   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(8)  </a:t>
                </a:r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Find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1800" ker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the power series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18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1800" i="1" ker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(1−3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ker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800" kern="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800" u="sng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1800" u="sng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5103</a:t>
                </a:r>
                <a:r>
                  <a:rPr lang="en-US" altLang="zh-CN" sz="1800" u="sng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39" y="1391834"/>
                <a:ext cx="7395488" cy="1428917"/>
              </a:xfrm>
              <a:prstGeom prst="rect">
                <a:avLst/>
              </a:prstGeom>
              <a:blipFill>
                <a:blip r:embed="rId2"/>
                <a:stretch>
                  <a:fillRect l="-742" b="-20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625887" y="3969312"/>
                <a:ext cx="7395488" cy="241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AutoNum type="arabicParenBoth" startAt="7"/>
                </a:pPr>
                <a:r>
                  <a:rPr lang="en-US" altLang="zh-CN" sz="1800" kern="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9!/ (2!3!4!) * (-2</a:t>
                </a:r>
                <a:r>
                  <a:rPr lang="en-US" altLang="zh-CN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kern="0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US" altLang="zh-CN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kern="0" baseline="30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</a:t>
                </a:r>
                <a:r>
                  <a:rPr lang="en-US" altLang="zh-CN" sz="1800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=</a:t>
                </a:r>
                <a:r>
                  <a:rPr lang="en-US" altLang="zh-CN" sz="1800" u="sng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-161280</a:t>
                </a:r>
              </a:p>
              <a:p>
                <a:pPr marL="342900" indent="-342900">
                  <a:lnSpc>
                    <a:spcPct val="120000"/>
                  </a:lnSpc>
                  <a:buAutoNum type="arabicParenBoth" startAt="7"/>
                </a:pPr>
                <a:endParaRPr lang="en-US" altLang="zh-CN" u="sng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800" u="sng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1800" u="sng" kern="1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   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AutoNum type="arabicParenBoth" startAt="8"/>
                </a:pPr>
                <a:r>
                  <a:rPr lang="en-US" altLang="zh-CN" sz="1800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= x</a:t>
                </a:r>
                <a:r>
                  <a:rPr lang="en-US" altLang="zh-CN" sz="1800" kern="100" baseline="300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power series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(1−3</m:t>
                            </m:r>
                            <m: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</m:oMath>
                </a14:m>
                <a:endParaRPr lang="en-US" altLang="zh-CN" b="0" i="1" kern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b="0" i="1" kern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=3,</m:t>
                      </m:r>
                      <m:r>
                        <m:rPr>
                          <m:sty m:val="p"/>
                        </m:rPr>
                        <a:rPr lang="en-US" altLang="zh-CN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=3,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 ;      </m:t>
                      </m:r>
                    </m:oMath>
                  </m:oMathPara>
                </a14:m>
                <a:endParaRPr lang="en-US" altLang="zh-CN" b="0" i="1" kern="0" dirty="0" smtClean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b="0" kern="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3+5</m:t>
                        </m:r>
                        <m:r>
                          <a:rPr lang="en-US" altLang="zh-CN" b="0" i="0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zh-CN" altLang="en-US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b="0" i="0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0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∗3</m:t>
                    </m:r>
                    <m:r>
                      <a:rPr lang="en-US" altLang="zh-CN" b="0" i="0" kern="0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b="0" i="0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=21 ∗243</m:t>
                    </m:r>
                  </m:oMath>
                </a14:m>
                <a:r>
                  <a:rPr lang="en-US" altLang="zh-CN" sz="1800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= </a:t>
                </a:r>
                <a:r>
                  <a:rPr lang="en-US" altLang="zh-CN" sz="1800" u="sng" kern="100" dirty="0" smtClean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u="sng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5103             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87" y="3969312"/>
                <a:ext cx="7395488" cy="2419124"/>
              </a:xfrm>
              <a:prstGeom prst="rect">
                <a:avLst/>
              </a:prstGeom>
              <a:blipFill>
                <a:blip r:embed="rId3"/>
                <a:stretch>
                  <a:fillRect l="-577" r="-3050" b="-2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40" y="4574637"/>
            <a:ext cx="4648077" cy="10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97826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Quiz2 T1</a:t>
            </a:r>
            <a:r>
              <a:rPr lang="zh-CN" altLang="en-US" dirty="0"/>
              <a:t>（</a:t>
            </a:r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/>
              <p:nvPr/>
            </p:nvSpPr>
            <p:spPr>
              <a:xfrm>
                <a:off x="1561171" y="2091969"/>
                <a:ext cx="7395488" cy="78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If G(x) is the generating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altLang="zh-CN" dirty="0"/>
                  <a:t>, describe in terms of G(x) the generating function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2024,0, 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,0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,0,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,0,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,0,…</m:t>
                    </m:r>
                  </m:oMath>
                </a14:m>
                <a:r>
                  <a:rPr lang="en-US" altLang="zh-CN" dirty="0"/>
                  <a:t>.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ED8EAC-0793-44A8-B5A8-E2E7DFFC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1" y="2091969"/>
                <a:ext cx="7395488" cy="783291"/>
              </a:xfrm>
              <a:prstGeom prst="rect">
                <a:avLst/>
              </a:prstGeom>
              <a:blipFill>
                <a:blip r:embed="rId2"/>
                <a:stretch>
                  <a:fillRect l="-660" r="-495" b="-10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27CB79-7999-4907-B59F-0B14908B8C81}"/>
                  </a:ext>
                </a:extLst>
              </p:cNvPr>
              <p:cNvSpPr txBox="1"/>
              <p:nvPr/>
            </p:nvSpPr>
            <p:spPr>
              <a:xfrm>
                <a:off x="1770814" y="3309682"/>
                <a:ext cx="47682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找到对应展开项的关系即可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)-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+2024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27CB79-7999-4907-B59F-0B14908B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14" y="3309682"/>
                <a:ext cx="4768261" cy="923330"/>
              </a:xfrm>
              <a:prstGeom prst="rect">
                <a:avLst/>
              </a:prstGeom>
              <a:blipFill>
                <a:blip r:embed="rId3"/>
                <a:stretch>
                  <a:fillRect l="-1022" t="-3974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1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69748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Quiz2 T1</a:t>
            </a:r>
            <a:r>
              <a:rPr lang="zh-CN" altLang="en-US" dirty="0"/>
              <a:t>（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D8EAC-0793-44A8-B5A8-E2E7DFFCF923}"/>
              </a:ext>
            </a:extLst>
          </p:cNvPr>
          <p:cNvSpPr txBox="1"/>
          <p:nvPr/>
        </p:nvSpPr>
        <p:spPr>
          <a:xfrm>
            <a:off x="1561171" y="2091969"/>
            <a:ext cx="739548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How many ways are there to distribute 6 labeled apples to 4 people (John, Alice, Tom and Sunny), and exactly only one person didn't get the apple.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27CB79-7999-4907-B59F-0B14908B8C81}"/>
              </a:ext>
            </a:extLst>
          </p:cNvPr>
          <p:cNvSpPr txBox="1"/>
          <p:nvPr/>
        </p:nvSpPr>
        <p:spPr>
          <a:xfrm>
            <a:off x="1561171" y="3358235"/>
            <a:ext cx="8425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首先把一个不得到苹果的人选出来，然后再算出来 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zh-CN" altLang="en-US" dirty="0" smtClean="0"/>
              <a:t>苹果分</a:t>
            </a:r>
            <a:r>
              <a:rPr lang="zh-CN" altLang="en-US" dirty="0"/>
              <a:t>给</a:t>
            </a:r>
            <a:r>
              <a:rPr lang="en-US" altLang="zh-CN" dirty="0"/>
              <a:t>3</a:t>
            </a:r>
            <a:r>
              <a:rPr lang="zh-CN" altLang="en-US" dirty="0"/>
              <a:t>个人有多少种分</a:t>
            </a:r>
            <a:r>
              <a:rPr lang="zh-CN" altLang="en-US" dirty="0" smtClean="0"/>
              <a:t>法（满射函数），</a:t>
            </a:r>
            <a:r>
              <a:rPr lang="zh-CN" altLang="en-US" dirty="0"/>
              <a:t>可以基于容斥原理来计算，或者是直接隔板</a:t>
            </a:r>
            <a:r>
              <a:rPr lang="zh-CN" altLang="en-US" dirty="0" smtClean="0"/>
              <a:t>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C(4,1) *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 3</a:t>
            </a:r>
            <a:r>
              <a:rPr lang="en-US" altLang="zh-CN" baseline="30000" dirty="0">
                <a:solidFill>
                  <a:srgbClr val="FF0000"/>
                </a:solidFill>
                <a:latin typeface="Cambria Math"/>
                <a:ea typeface="Cambria Math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 − 3∙ 2</a:t>
            </a:r>
            <a:r>
              <a:rPr lang="en-US" altLang="zh-CN" baseline="30000" dirty="0">
                <a:solidFill>
                  <a:srgbClr val="FF0000"/>
                </a:solidFill>
                <a:latin typeface="Cambria Math"/>
                <a:ea typeface="Cambria Math"/>
              </a:rPr>
              <a:t>6  </a:t>
            </a:r>
            <a:r>
              <a:rPr lang="en-US" altLang="zh-CN" dirty="0">
                <a:solidFill>
                  <a:srgbClr val="FF0000"/>
                </a:solidFill>
                <a:latin typeface="Cambria Math"/>
                <a:ea typeface="Cambria Math"/>
              </a:rPr>
              <a:t>+ 3 </a:t>
            </a:r>
            <a:r>
              <a:rPr lang="zh-CN" alt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latin typeface="Cambria Math"/>
                <a:ea typeface="Cambria Math"/>
              </a:rPr>
              <a:t>=  </a:t>
            </a:r>
            <a:r>
              <a:rPr lang="en-US" altLang="zh-CN" dirty="0" smtClean="0">
                <a:solidFill>
                  <a:srgbClr val="FF0000"/>
                </a:solidFill>
              </a:rPr>
              <a:t>2160  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19ED-2A6F-4735-8F21-7EBBFB15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69748" cy="2514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Quiz2 T1</a:t>
            </a:r>
            <a:r>
              <a:rPr lang="zh-CN" altLang="en-US" dirty="0"/>
              <a:t>（</a:t>
            </a:r>
            <a:r>
              <a:rPr lang="en-US" altLang="zh-CN" dirty="0" smtClean="0"/>
              <a:t>15)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D8EAC-0793-44A8-B5A8-E2E7DFFCF923}"/>
              </a:ext>
            </a:extLst>
          </p:cNvPr>
          <p:cNvSpPr txBox="1"/>
          <p:nvPr/>
        </p:nvSpPr>
        <p:spPr>
          <a:xfrm>
            <a:off x="1561171" y="2091969"/>
            <a:ext cx="7395488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kern="0" dirty="0">
                <a:effectLst/>
                <a:ea typeface="Times New Roman" panose="02020603050405020304" pitchFamily="18" charset="0"/>
              </a:rPr>
              <a:t>If A, B and C are sets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C={1,2,3,4,5,6}, and A ∩ B={3,5}. Give the number of all the possible cases of the sets A, B and C.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27CB79-7999-4907-B59F-0B14908B8C81}"/>
              </a:ext>
            </a:extLst>
          </p:cNvPr>
          <p:cNvSpPr txBox="1"/>
          <p:nvPr/>
        </p:nvSpPr>
        <p:spPr>
          <a:xfrm>
            <a:off x="1770814" y="3309682"/>
            <a:ext cx="5189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画出韦恩图，就可以找到每个元素可分配的方法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*4 = 2500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8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1401</Words>
  <Application>Microsoft Office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CMR10</vt:lpstr>
      <vt:lpstr>MS Gothic</vt:lpstr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Quiz1 T1</vt:lpstr>
      <vt:lpstr>Quiz1 T4</vt:lpstr>
      <vt:lpstr>Quiz1 T5</vt:lpstr>
      <vt:lpstr>Quiz2 T4</vt:lpstr>
      <vt:lpstr>Answer</vt:lpstr>
      <vt:lpstr>Quiz2 T1（7、8）</vt:lpstr>
      <vt:lpstr>Quiz2 T1（9</vt:lpstr>
      <vt:lpstr>Quiz2 T1（14</vt:lpstr>
      <vt:lpstr>Quiz2 T1（15)</vt:lpstr>
      <vt:lpstr>Quiz2 T3</vt:lpstr>
      <vt:lpstr>Answer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 刘</dc:creator>
  <cp:lastModifiedBy>admin</cp:lastModifiedBy>
  <cp:revision>50</cp:revision>
  <cp:lastPrinted>2024-06-04T03:33:25Z</cp:lastPrinted>
  <dcterms:created xsi:type="dcterms:W3CDTF">2024-05-30T07:43:16Z</dcterms:created>
  <dcterms:modified xsi:type="dcterms:W3CDTF">2024-06-04T03:33:37Z</dcterms:modified>
</cp:coreProperties>
</file>