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405" r:id="rId2"/>
    <p:sldId id="353" r:id="rId3"/>
    <p:sldId id="361" r:id="rId4"/>
    <p:sldId id="338" r:id="rId5"/>
    <p:sldId id="365" r:id="rId6"/>
    <p:sldId id="692" r:id="rId7"/>
    <p:sldId id="693" r:id="rId8"/>
    <p:sldId id="470" r:id="rId9"/>
    <p:sldId id="694" r:id="rId10"/>
    <p:sldId id="510" r:id="rId11"/>
    <p:sldId id="697" r:id="rId12"/>
    <p:sldId id="695" r:id="rId13"/>
    <p:sldId id="696" r:id="rId14"/>
    <p:sldId id="698" r:id="rId15"/>
    <p:sldId id="69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64" d="100"/>
          <a:sy n="64" d="100"/>
        </p:scale>
        <p:origin x="60" y="8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7A40AE-2D72-447C-B637-54C58CDB5246}" type="datetimeFigureOut">
              <a:rPr lang="zh-CN" altLang="en-US" smtClean="0"/>
              <a:t>2024/6/11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AC92E0-1E5C-4D6F-9FC7-7E742294CC3A}" type="slidenum">
              <a:rPr lang="zh-CN" altLang="en-US" smtClean="0"/>
              <a:t>‹#›</a:t>
            </a:fld>
            <a:endParaRPr lang="zh-CN" altLang="en-US"/>
          </a:p>
        </p:txBody>
      </p:sp>
    </p:spTree>
    <p:extLst>
      <p:ext uri="{BB962C8B-B14F-4D97-AF65-F5344CB8AC3E}">
        <p14:creationId xmlns:p14="http://schemas.microsoft.com/office/powerpoint/2010/main" val="1090859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93700" y="692150"/>
            <a:ext cx="6070600" cy="34163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23000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2D207A21-0E44-41F9-A75B-879FB37D43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8B00056-A923-4CBC-9CBF-0230E8DD4825}" type="slidenum">
              <a:rPr altLang="en-US" sz="1000" b="0" smtClean="0">
                <a:latin typeface="Arial" panose="020B0604020202020204" pitchFamily="34" charset="0"/>
                <a:ea typeface="宋体" panose="02010600030101010101" pitchFamily="2" charset="-122"/>
              </a:rPr>
              <a:pPr/>
              <a:t>8</a:t>
            </a:fld>
            <a:endParaRPr lang="zh-CN" altLang="en-US" sz="1000" b="0">
              <a:latin typeface="Arial" panose="020B0604020202020204" pitchFamily="34" charset="0"/>
              <a:ea typeface="宋体" panose="02010600030101010101" pitchFamily="2" charset="-122"/>
            </a:endParaRPr>
          </a:p>
        </p:txBody>
      </p:sp>
      <p:sp>
        <p:nvSpPr>
          <p:cNvPr id="114691" name="Rectangle 2">
            <a:extLst>
              <a:ext uri="{FF2B5EF4-FFF2-40B4-BE49-F238E27FC236}">
                <a16:creationId xmlns:a16="http://schemas.microsoft.com/office/drawing/2014/main" id="{A7742451-2B70-424E-BD7A-75EF1ACEE0E7}"/>
              </a:ext>
            </a:extLst>
          </p:cNvPr>
          <p:cNvSpPr>
            <a:spLocks noGrp="1" noRot="1" noChangeAspect="1" noChangeArrowheads="1" noTextEdit="1"/>
          </p:cNvSpPr>
          <p:nvPr>
            <p:ph type="sldImg" idx="4294967295"/>
          </p:nvPr>
        </p:nvSpPr>
        <p:spPr>
          <a:xfrm>
            <a:off x="381000" y="685800"/>
            <a:ext cx="6096000" cy="3429000"/>
          </a:xfrm>
          <a:ln/>
        </p:spPr>
      </p:sp>
      <p:sp>
        <p:nvSpPr>
          <p:cNvPr id="114692" name="Rectangle 3">
            <a:extLst>
              <a:ext uri="{FF2B5EF4-FFF2-40B4-BE49-F238E27FC236}">
                <a16:creationId xmlns:a16="http://schemas.microsoft.com/office/drawing/2014/main" id="{23191767-2EBC-48E1-85AB-2547A3E5CEBA}"/>
              </a:ext>
            </a:extLst>
          </p:cNvPr>
          <p:cNvSpPr>
            <a:spLocks noGrp="1" noChangeArrowheads="1"/>
          </p:cNvSpPr>
          <p:nvPr>
            <p:ph type="body" idx="4294967295"/>
          </p:nvPr>
        </p:nvSpPr>
        <p:spPr>
          <a:xfrm>
            <a:off x="685800" y="4343400"/>
            <a:ext cx="5486400" cy="4114800"/>
          </a:xfrm>
        </p:spPr>
        <p:txBody>
          <a:bodyPr>
            <a:prstTxWarp prst="textNoShape">
              <a:avLst/>
            </a:prstTxWarp>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87D31BCF-CE25-4F68-AE94-20CA48A28F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9pPr>
          </a:lstStyle>
          <a:p>
            <a:fld id="{2ADC82AB-1507-41E0-B164-FCDE1710373B}" type="slidenum">
              <a:rPr lang="zh-CN" altLang="en-US" sz="1000" b="0">
                <a:latin typeface="Arial" panose="020B0604020202020204" pitchFamily="34" charset="0"/>
                <a:ea typeface="宋体" panose="02010600030101010101" pitchFamily="2" charset="-122"/>
              </a:rPr>
              <a:pPr/>
              <a:t>10</a:t>
            </a:fld>
            <a:endParaRPr lang="en-US" altLang="zh-CN" sz="1000" b="0">
              <a:latin typeface="Arial" panose="020B0604020202020204" pitchFamily="34" charset="0"/>
              <a:ea typeface="宋体" panose="02010600030101010101" pitchFamily="2" charset="-122"/>
            </a:endParaRPr>
          </a:p>
        </p:txBody>
      </p:sp>
      <p:sp>
        <p:nvSpPr>
          <p:cNvPr id="20483" name="Rectangle 2">
            <a:extLst>
              <a:ext uri="{FF2B5EF4-FFF2-40B4-BE49-F238E27FC236}">
                <a16:creationId xmlns:a16="http://schemas.microsoft.com/office/drawing/2014/main" id="{50E3013E-C1D3-4696-B495-82B55DCD4278}"/>
              </a:ext>
            </a:extLst>
          </p:cNvPr>
          <p:cNvSpPr>
            <a:spLocks noGrp="1" noRot="1" noChangeAspect="1" noChangeArrowheads="1" noTextEdit="1"/>
          </p:cNvSpPr>
          <p:nvPr>
            <p:ph type="sldImg"/>
          </p:nvPr>
        </p:nvSpPr>
        <p:spPr>
          <a:xfrm>
            <a:off x="381000" y="685800"/>
            <a:ext cx="6096000" cy="3429000"/>
          </a:xfrm>
          <a:ln/>
        </p:spPr>
      </p:sp>
      <p:sp>
        <p:nvSpPr>
          <p:cNvPr id="20484" name="Rectangle 3">
            <a:extLst>
              <a:ext uri="{FF2B5EF4-FFF2-40B4-BE49-F238E27FC236}">
                <a16:creationId xmlns:a16="http://schemas.microsoft.com/office/drawing/2014/main" id="{DD0953B1-698B-41B4-B34A-A85A9226F2FB}"/>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C1FA86-26C2-490D-9CAE-280B1E91BBC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CF246B7-AF0A-4FC5-B36D-374AAFDBBF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63F19F0-75D1-4969-BF36-DC9517021B62}"/>
              </a:ext>
            </a:extLst>
          </p:cNvPr>
          <p:cNvSpPr>
            <a:spLocks noGrp="1"/>
          </p:cNvSpPr>
          <p:nvPr>
            <p:ph type="dt" sz="half" idx="10"/>
          </p:nvPr>
        </p:nvSpPr>
        <p:spPr/>
        <p:txBody>
          <a:bodyPr/>
          <a:lstStyle/>
          <a:p>
            <a:fld id="{A0C6C759-273D-4D31-92B6-0187E2568FBC}" type="datetimeFigureOut">
              <a:rPr lang="zh-CN" altLang="en-US" smtClean="0"/>
              <a:t>2024/6/11</a:t>
            </a:fld>
            <a:endParaRPr lang="zh-CN" altLang="en-US"/>
          </a:p>
        </p:txBody>
      </p:sp>
      <p:sp>
        <p:nvSpPr>
          <p:cNvPr id="5" name="页脚占位符 4">
            <a:extLst>
              <a:ext uri="{FF2B5EF4-FFF2-40B4-BE49-F238E27FC236}">
                <a16:creationId xmlns:a16="http://schemas.microsoft.com/office/drawing/2014/main" id="{91433B6F-DFA1-4518-8DA9-C91EDE31E4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2245C4-607F-4C62-BFE9-8AA539BEE6C1}"/>
              </a:ext>
            </a:extLst>
          </p:cNvPr>
          <p:cNvSpPr>
            <a:spLocks noGrp="1"/>
          </p:cNvSpPr>
          <p:nvPr>
            <p:ph type="sldNum" sz="quarter" idx="12"/>
          </p:nvPr>
        </p:nvSpPr>
        <p:spPr/>
        <p:txBody>
          <a:bodyPr/>
          <a:lstStyle/>
          <a:p>
            <a:fld id="{DB3474CF-A481-40C9-83A6-1C72B971E328}" type="slidenum">
              <a:rPr lang="zh-CN" altLang="en-US" smtClean="0"/>
              <a:t>‹#›</a:t>
            </a:fld>
            <a:endParaRPr lang="zh-CN" altLang="en-US"/>
          </a:p>
        </p:txBody>
      </p:sp>
    </p:spTree>
    <p:extLst>
      <p:ext uri="{BB962C8B-B14F-4D97-AF65-F5344CB8AC3E}">
        <p14:creationId xmlns:p14="http://schemas.microsoft.com/office/powerpoint/2010/main" val="2991598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69F28C-ED66-4BE0-AC6D-D19B5266ACD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445149F-2588-47C6-A027-F0F44754571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4E7178E-900E-40E0-A3FF-ED4243D465FA}"/>
              </a:ext>
            </a:extLst>
          </p:cNvPr>
          <p:cNvSpPr>
            <a:spLocks noGrp="1"/>
          </p:cNvSpPr>
          <p:nvPr>
            <p:ph type="dt" sz="half" idx="10"/>
          </p:nvPr>
        </p:nvSpPr>
        <p:spPr/>
        <p:txBody>
          <a:bodyPr/>
          <a:lstStyle/>
          <a:p>
            <a:fld id="{A0C6C759-273D-4D31-92B6-0187E2568FBC}" type="datetimeFigureOut">
              <a:rPr lang="zh-CN" altLang="en-US" smtClean="0"/>
              <a:t>2024/6/11</a:t>
            </a:fld>
            <a:endParaRPr lang="zh-CN" altLang="en-US"/>
          </a:p>
        </p:txBody>
      </p:sp>
      <p:sp>
        <p:nvSpPr>
          <p:cNvPr id="5" name="页脚占位符 4">
            <a:extLst>
              <a:ext uri="{FF2B5EF4-FFF2-40B4-BE49-F238E27FC236}">
                <a16:creationId xmlns:a16="http://schemas.microsoft.com/office/drawing/2014/main" id="{1269FA0E-0FC0-4E29-97A0-DF27FC39FD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187E31-B84B-4BD1-AFA3-588F2996AECA}"/>
              </a:ext>
            </a:extLst>
          </p:cNvPr>
          <p:cNvSpPr>
            <a:spLocks noGrp="1"/>
          </p:cNvSpPr>
          <p:nvPr>
            <p:ph type="sldNum" sz="quarter" idx="12"/>
          </p:nvPr>
        </p:nvSpPr>
        <p:spPr/>
        <p:txBody>
          <a:bodyPr/>
          <a:lstStyle/>
          <a:p>
            <a:fld id="{DB3474CF-A481-40C9-83A6-1C72B971E328}" type="slidenum">
              <a:rPr lang="zh-CN" altLang="en-US" smtClean="0"/>
              <a:t>‹#›</a:t>
            </a:fld>
            <a:endParaRPr lang="zh-CN" altLang="en-US"/>
          </a:p>
        </p:txBody>
      </p:sp>
    </p:spTree>
    <p:extLst>
      <p:ext uri="{BB962C8B-B14F-4D97-AF65-F5344CB8AC3E}">
        <p14:creationId xmlns:p14="http://schemas.microsoft.com/office/powerpoint/2010/main" val="3594402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1C6ABC4-8F87-4E82-8C33-3AE21DCB289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8E8B3A6-A299-40A8-913E-99528B95321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90B9A8E-A2B2-4A9C-B040-8A052807EC17}"/>
              </a:ext>
            </a:extLst>
          </p:cNvPr>
          <p:cNvSpPr>
            <a:spLocks noGrp="1"/>
          </p:cNvSpPr>
          <p:nvPr>
            <p:ph type="dt" sz="half" idx="10"/>
          </p:nvPr>
        </p:nvSpPr>
        <p:spPr/>
        <p:txBody>
          <a:bodyPr/>
          <a:lstStyle/>
          <a:p>
            <a:fld id="{A0C6C759-273D-4D31-92B6-0187E2568FBC}" type="datetimeFigureOut">
              <a:rPr lang="zh-CN" altLang="en-US" smtClean="0"/>
              <a:t>2024/6/11</a:t>
            </a:fld>
            <a:endParaRPr lang="zh-CN" altLang="en-US"/>
          </a:p>
        </p:txBody>
      </p:sp>
      <p:sp>
        <p:nvSpPr>
          <p:cNvPr id="5" name="页脚占位符 4">
            <a:extLst>
              <a:ext uri="{FF2B5EF4-FFF2-40B4-BE49-F238E27FC236}">
                <a16:creationId xmlns:a16="http://schemas.microsoft.com/office/drawing/2014/main" id="{D1D34A02-6FD3-4BAA-A41D-0493CAD120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7DF84A-FBD0-4361-A652-AC66AA171279}"/>
              </a:ext>
            </a:extLst>
          </p:cNvPr>
          <p:cNvSpPr>
            <a:spLocks noGrp="1"/>
          </p:cNvSpPr>
          <p:nvPr>
            <p:ph type="sldNum" sz="quarter" idx="12"/>
          </p:nvPr>
        </p:nvSpPr>
        <p:spPr/>
        <p:txBody>
          <a:bodyPr/>
          <a:lstStyle/>
          <a:p>
            <a:fld id="{DB3474CF-A481-40C9-83A6-1C72B971E328}" type="slidenum">
              <a:rPr lang="zh-CN" altLang="en-US" smtClean="0"/>
              <a:t>‹#›</a:t>
            </a:fld>
            <a:endParaRPr lang="zh-CN" altLang="en-US"/>
          </a:p>
        </p:txBody>
      </p:sp>
    </p:spTree>
    <p:extLst>
      <p:ext uri="{BB962C8B-B14F-4D97-AF65-F5344CB8AC3E}">
        <p14:creationId xmlns:p14="http://schemas.microsoft.com/office/powerpoint/2010/main" val="2874625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B3904-2259-4BE5-AF8C-141F3FD6309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446281E-DAD2-4E59-B779-E251FAFAFEC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0012DB7-7697-4DB9-B77C-CE21151CBEF9}"/>
              </a:ext>
            </a:extLst>
          </p:cNvPr>
          <p:cNvSpPr>
            <a:spLocks noGrp="1"/>
          </p:cNvSpPr>
          <p:nvPr>
            <p:ph type="dt" sz="half" idx="10"/>
          </p:nvPr>
        </p:nvSpPr>
        <p:spPr/>
        <p:txBody>
          <a:bodyPr/>
          <a:lstStyle/>
          <a:p>
            <a:fld id="{A0C6C759-273D-4D31-92B6-0187E2568FBC}" type="datetimeFigureOut">
              <a:rPr lang="zh-CN" altLang="en-US" smtClean="0"/>
              <a:t>2024/6/11</a:t>
            </a:fld>
            <a:endParaRPr lang="zh-CN" altLang="en-US"/>
          </a:p>
        </p:txBody>
      </p:sp>
      <p:sp>
        <p:nvSpPr>
          <p:cNvPr id="5" name="页脚占位符 4">
            <a:extLst>
              <a:ext uri="{FF2B5EF4-FFF2-40B4-BE49-F238E27FC236}">
                <a16:creationId xmlns:a16="http://schemas.microsoft.com/office/drawing/2014/main" id="{B3D6B0C1-3180-47DD-A0BC-AC278A1447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DDC98A-CEF1-44D8-9388-E8ABFBA0E2C6}"/>
              </a:ext>
            </a:extLst>
          </p:cNvPr>
          <p:cNvSpPr>
            <a:spLocks noGrp="1"/>
          </p:cNvSpPr>
          <p:nvPr>
            <p:ph type="sldNum" sz="quarter" idx="12"/>
          </p:nvPr>
        </p:nvSpPr>
        <p:spPr/>
        <p:txBody>
          <a:bodyPr/>
          <a:lstStyle/>
          <a:p>
            <a:fld id="{DB3474CF-A481-40C9-83A6-1C72B971E328}" type="slidenum">
              <a:rPr lang="zh-CN" altLang="en-US" smtClean="0"/>
              <a:t>‹#›</a:t>
            </a:fld>
            <a:endParaRPr lang="zh-CN" altLang="en-US"/>
          </a:p>
        </p:txBody>
      </p:sp>
    </p:spTree>
    <p:extLst>
      <p:ext uri="{BB962C8B-B14F-4D97-AF65-F5344CB8AC3E}">
        <p14:creationId xmlns:p14="http://schemas.microsoft.com/office/powerpoint/2010/main" val="1522846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E2A015-B79C-44FC-8EEF-C527EFBC8FC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F59CC90-EB31-40BA-A72F-C2E38B15DA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64EC3D9-A24B-4C69-9227-4E765931B220}"/>
              </a:ext>
            </a:extLst>
          </p:cNvPr>
          <p:cNvSpPr>
            <a:spLocks noGrp="1"/>
          </p:cNvSpPr>
          <p:nvPr>
            <p:ph type="dt" sz="half" idx="10"/>
          </p:nvPr>
        </p:nvSpPr>
        <p:spPr/>
        <p:txBody>
          <a:bodyPr/>
          <a:lstStyle/>
          <a:p>
            <a:fld id="{A0C6C759-273D-4D31-92B6-0187E2568FBC}" type="datetimeFigureOut">
              <a:rPr lang="zh-CN" altLang="en-US" smtClean="0"/>
              <a:t>2024/6/11</a:t>
            </a:fld>
            <a:endParaRPr lang="zh-CN" altLang="en-US"/>
          </a:p>
        </p:txBody>
      </p:sp>
      <p:sp>
        <p:nvSpPr>
          <p:cNvPr id="5" name="页脚占位符 4">
            <a:extLst>
              <a:ext uri="{FF2B5EF4-FFF2-40B4-BE49-F238E27FC236}">
                <a16:creationId xmlns:a16="http://schemas.microsoft.com/office/drawing/2014/main" id="{E78B98B7-3CAB-4F8A-9241-7940EA67DF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0AAAB6-E03E-45B5-82E8-785A8E3B798B}"/>
              </a:ext>
            </a:extLst>
          </p:cNvPr>
          <p:cNvSpPr>
            <a:spLocks noGrp="1"/>
          </p:cNvSpPr>
          <p:nvPr>
            <p:ph type="sldNum" sz="quarter" idx="12"/>
          </p:nvPr>
        </p:nvSpPr>
        <p:spPr/>
        <p:txBody>
          <a:bodyPr/>
          <a:lstStyle/>
          <a:p>
            <a:fld id="{DB3474CF-A481-40C9-83A6-1C72B971E328}" type="slidenum">
              <a:rPr lang="zh-CN" altLang="en-US" smtClean="0"/>
              <a:t>‹#›</a:t>
            </a:fld>
            <a:endParaRPr lang="zh-CN" altLang="en-US"/>
          </a:p>
        </p:txBody>
      </p:sp>
    </p:spTree>
    <p:extLst>
      <p:ext uri="{BB962C8B-B14F-4D97-AF65-F5344CB8AC3E}">
        <p14:creationId xmlns:p14="http://schemas.microsoft.com/office/powerpoint/2010/main" val="3096103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D5721C-662C-47A9-AF23-974D6DA0B6C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F263E8C-EA4D-4C49-B009-13079378787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531E16D-D471-45EB-86C3-7D001908DB4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B42DF88-2A8F-447D-B112-30337425F01B}"/>
              </a:ext>
            </a:extLst>
          </p:cNvPr>
          <p:cNvSpPr>
            <a:spLocks noGrp="1"/>
          </p:cNvSpPr>
          <p:nvPr>
            <p:ph type="dt" sz="half" idx="10"/>
          </p:nvPr>
        </p:nvSpPr>
        <p:spPr/>
        <p:txBody>
          <a:bodyPr/>
          <a:lstStyle/>
          <a:p>
            <a:fld id="{A0C6C759-273D-4D31-92B6-0187E2568FBC}" type="datetimeFigureOut">
              <a:rPr lang="zh-CN" altLang="en-US" smtClean="0"/>
              <a:t>2024/6/11</a:t>
            </a:fld>
            <a:endParaRPr lang="zh-CN" altLang="en-US"/>
          </a:p>
        </p:txBody>
      </p:sp>
      <p:sp>
        <p:nvSpPr>
          <p:cNvPr id="6" name="页脚占位符 5">
            <a:extLst>
              <a:ext uri="{FF2B5EF4-FFF2-40B4-BE49-F238E27FC236}">
                <a16:creationId xmlns:a16="http://schemas.microsoft.com/office/drawing/2014/main" id="{7016CFD4-337F-48C6-BBDD-1E5259BC7E3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BB58A2-5A96-4F1C-82FC-BB105A6C37F3}"/>
              </a:ext>
            </a:extLst>
          </p:cNvPr>
          <p:cNvSpPr>
            <a:spLocks noGrp="1"/>
          </p:cNvSpPr>
          <p:nvPr>
            <p:ph type="sldNum" sz="quarter" idx="12"/>
          </p:nvPr>
        </p:nvSpPr>
        <p:spPr/>
        <p:txBody>
          <a:bodyPr/>
          <a:lstStyle/>
          <a:p>
            <a:fld id="{DB3474CF-A481-40C9-83A6-1C72B971E328}" type="slidenum">
              <a:rPr lang="zh-CN" altLang="en-US" smtClean="0"/>
              <a:t>‹#›</a:t>
            </a:fld>
            <a:endParaRPr lang="zh-CN" altLang="en-US"/>
          </a:p>
        </p:txBody>
      </p:sp>
    </p:spTree>
    <p:extLst>
      <p:ext uri="{BB962C8B-B14F-4D97-AF65-F5344CB8AC3E}">
        <p14:creationId xmlns:p14="http://schemas.microsoft.com/office/powerpoint/2010/main" val="726876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03BC10-3D57-4DC5-8F36-02F132CA508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C146844-5B34-4657-8EA9-CE460B0D77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968F179-A2E5-40E1-8FEE-BD16A82F42D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CEB7B65E-38F7-4DC3-BCAD-A2F9F35310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7014DF5-97F4-4619-8F1C-A4A0BED5CDE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E9B5CDB-53AB-417C-B44F-77B9E4769DCE}"/>
              </a:ext>
            </a:extLst>
          </p:cNvPr>
          <p:cNvSpPr>
            <a:spLocks noGrp="1"/>
          </p:cNvSpPr>
          <p:nvPr>
            <p:ph type="dt" sz="half" idx="10"/>
          </p:nvPr>
        </p:nvSpPr>
        <p:spPr/>
        <p:txBody>
          <a:bodyPr/>
          <a:lstStyle/>
          <a:p>
            <a:fld id="{A0C6C759-273D-4D31-92B6-0187E2568FBC}" type="datetimeFigureOut">
              <a:rPr lang="zh-CN" altLang="en-US" smtClean="0"/>
              <a:t>2024/6/11</a:t>
            </a:fld>
            <a:endParaRPr lang="zh-CN" altLang="en-US"/>
          </a:p>
        </p:txBody>
      </p:sp>
      <p:sp>
        <p:nvSpPr>
          <p:cNvPr id="8" name="页脚占位符 7">
            <a:extLst>
              <a:ext uri="{FF2B5EF4-FFF2-40B4-BE49-F238E27FC236}">
                <a16:creationId xmlns:a16="http://schemas.microsoft.com/office/drawing/2014/main" id="{66A4F3B7-62D1-4CB7-8E3B-FC59D814F2B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61BD399-9437-4FDA-9CC3-099C42B53E25}"/>
              </a:ext>
            </a:extLst>
          </p:cNvPr>
          <p:cNvSpPr>
            <a:spLocks noGrp="1"/>
          </p:cNvSpPr>
          <p:nvPr>
            <p:ph type="sldNum" sz="quarter" idx="12"/>
          </p:nvPr>
        </p:nvSpPr>
        <p:spPr/>
        <p:txBody>
          <a:bodyPr/>
          <a:lstStyle/>
          <a:p>
            <a:fld id="{DB3474CF-A481-40C9-83A6-1C72B971E328}" type="slidenum">
              <a:rPr lang="zh-CN" altLang="en-US" smtClean="0"/>
              <a:t>‹#›</a:t>
            </a:fld>
            <a:endParaRPr lang="zh-CN" altLang="en-US"/>
          </a:p>
        </p:txBody>
      </p:sp>
    </p:spTree>
    <p:extLst>
      <p:ext uri="{BB962C8B-B14F-4D97-AF65-F5344CB8AC3E}">
        <p14:creationId xmlns:p14="http://schemas.microsoft.com/office/powerpoint/2010/main" val="4046349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04A261-E8E3-4D18-B95E-F1877BEA670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6C399D9-15AE-42CB-8D7C-EDBA311A5F80}"/>
              </a:ext>
            </a:extLst>
          </p:cNvPr>
          <p:cNvSpPr>
            <a:spLocks noGrp="1"/>
          </p:cNvSpPr>
          <p:nvPr>
            <p:ph type="dt" sz="half" idx="10"/>
          </p:nvPr>
        </p:nvSpPr>
        <p:spPr/>
        <p:txBody>
          <a:bodyPr/>
          <a:lstStyle/>
          <a:p>
            <a:fld id="{A0C6C759-273D-4D31-92B6-0187E2568FBC}" type="datetimeFigureOut">
              <a:rPr lang="zh-CN" altLang="en-US" smtClean="0"/>
              <a:t>2024/6/11</a:t>
            </a:fld>
            <a:endParaRPr lang="zh-CN" altLang="en-US"/>
          </a:p>
        </p:txBody>
      </p:sp>
      <p:sp>
        <p:nvSpPr>
          <p:cNvPr id="4" name="页脚占位符 3">
            <a:extLst>
              <a:ext uri="{FF2B5EF4-FFF2-40B4-BE49-F238E27FC236}">
                <a16:creationId xmlns:a16="http://schemas.microsoft.com/office/drawing/2014/main" id="{5D14EA4C-0817-4E9A-8DE5-97CB0B55896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F05FCA6-AE6D-4764-BB8D-80D36205F8E0}"/>
              </a:ext>
            </a:extLst>
          </p:cNvPr>
          <p:cNvSpPr>
            <a:spLocks noGrp="1"/>
          </p:cNvSpPr>
          <p:nvPr>
            <p:ph type="sldNum" sz="quarter" idx="12"/>
          </p:nvPr>
        </p:nvSpPr>
        <p:spPr/>
        <p:txBody>
          <a:bodyPr/>
          <a:lstStyle/>
          <a:p>
            <a:fld id="{DB3474CF-A481-40C9-83A6-1C72B971E328}" type="slidenum">
              <a:rPr lang="zh-CN" altLang="en-US" smtClean="0"/>
              <a:t>‹#›</a:t>
            </a:fld>
            <a:endParaRPr lang="zh-CN" altLang="en-US"/>
          </a:p>
        </p:txBody>
      </p:sp>
    </p:spTree>
    <p:extLst>
      <p:ext uri="{BB962C8B-B14F-4D97-AF65-F5344CB8AC3E}">
        <p14:creationId xmlns:p14="http://schemas.microsoft.com/office/powerpoint/2010/main" val="3508868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37FABF9-F4DE-4EC8-A641-C6176EAC5A4A}"/>
              </a:ext>
            </a:extLst>
          </p:cNvPr>
          <p:cNvSpPr>
            <a:spLocks noGrp="1"/>
          </p:cNvSpPr>
          <p:nvPr>
            <p:ph type="dt" sz="half" idx="10"/>
          </p:nvPr>
        </p:nvSpPr>
        <p:spPr/>
        <p:txBody>
          <a:bodyPr/>
          <a:lstStyle/>
          <a:p>
            <a:fld id="{A0C6C759-273D-4D31-92B6-0187E2568FBC}" type="datetimeFigureOut">
              <a:rPr lang="zh-CN" altLang="en-US" smtClean="0"/>
              <a:t>2024/6/11</a:t>
            </a:fld>
            <a:endParaRPr lang="zh-CN" altLang="en-US"/>
          </a:p>
        </p:txBody>
      </p:sp>
      <p:sp>
        <p:nvSpPr>
          <p:cNvPr id="3" name="页脚占位符 2">
            <a:extLst>
              <a:ext uri="{FF2B5EF4-FFF2-40B4-BE49-F238E27FC236}">
                <a16:creationId xmlns:a16="http://schemas.microsoft.com/office/drawing/2014/main" id="{D071680A-4927-48A7-B6C6-11618CC5B88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1552614-AD25-46EE-9D45-F6185AEB2E74}"/>
              </a:ext>
            </a:extLst>
          </p:cNvPr>
          <p:cNvSpPr>
            <a:spLocks noGrp="1"/>
          </p:cNvSpPr>
          <p:nvPr>
            <p:ph type="sldNum" sz="quarter" idx="12"/>
          </p:nvPr>
        </p:nvSpPr>
        <p:spPr/>
        <p:txBody>
          <a:bodyPr/>
          <a:lstStyle/>
          <a:p>
            <a:fld id="{DB3474CF-A481-40C9-83A6-1C72B971E328}" type="slidenum">
              <a:rPr lang="zh-CN" altLang="en-US" smtClean="0"/>
              <a:t>‹#›</a:t>
            </a:fld>
            <a:endParaRPr lang="zh-CN" altLang="en-US"/>
          </a:p>
        </p:txBody>
      </p:sp>
    </p:spTree>
    <p:extLst>
      <p:ext uri="{BB962C8B-B14F-4D97-AF65-F5344CB8AC3E}">
        <p14:creationId xmlns:p14="http://schemas.microsoft.com/office/powerpoint/2010/main" val="1587043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16E505-4EB7-40C7-BF13-26D348BD09A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E06D727-8728-408E-BF70-160CA2CF08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157BC6E-1304-4BDD-9D64-5CB9C00358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3569B59-75BF-4189-AD22-8C54E6CD3E0F}"/>
              </a:ext>
            </a:extLst>
          </p:cNvPr>
          <p:cNvSpPr>
            <a:spLocks noGrp="1"/>
          </p:cNvSpPr>
          <p:nvPr>
            <p:ph type="dt" sz="half" idx="10"/>
          </p:nvPr>
        </p:nvSpPr>
        <p:spPr/>
        <p:txBody>
          <a:bodyPr/>
          <a:lstStyle/>
          <a:p>
            <a:fld id="{A0C6C759-273D-4D31-92B6-0187E2568FBC}" type="datetimeFigureOut">
              <a:rPr lang="zh-CN" altLang="en-US" smtClean="0"/>
              <a:t>2024/6/11</a:t>
            </a:fld>
            <a:endParaRPr lang="zh-CN" altLang="en-US"/>
          </a:p>
        </p:txBody>
      </p:sp>
      <p:sp>
        <p:nvSpPr>
          <p:cNvPr id="6" name="页脚占位符 5">
            <a:extLst>
              <a:ext uri="{FF2B5EF4-FFF2-40B4-BE49-F238E27FC236}">
                <a16:creationId xmlns:a16="http://schemas.microsoft.com/office/drawing/2014/main" id="{EB399219-BD78-4D01-ADDA-D32B6EEF83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D3AA50-B5B1-47FC-8A25-DDD6D18F20F6}"/>
              </a:ext>
            </a:extLst>
          </p:cNvPr>
          <p:cNvSpPr>
            <a:spLocks noGrp="1"/>
          </p:cNvSpPr>
          <p:nvPr>
            <p:ph type="sldNum" sz="quarter" idx="12"/>
          </p:nvPr>
        </p:nvSpPr>
        <p:spPr/>
        <p:txBody>
          <a:bodyPr/>
          <a:lstStyle/>
          <a:p>
            <a:fld id="{DB3474CF-A481-40C9-83A6-1C72B971E328}" type="slidenum">
              <a:rPr lang="zh-CN" altLang="en-US" smtClean="0"/>
              <a:t>‹#›</a:t>
            </a:fld>
            <a:endParaRPr lang="zh-CN" altLang="en-US"/>
          </a:p>
        </p:txBody>
      </p:sp>
    </p:spTree>
    <p:extLst>
      <p:ext uri="{BB962C8B-B14F-4D97-AF65-F5344CB8AC3E}">
        <p14:creationId xmlns:p14="http://schemas.microsoft.com/office/powerpoint/2010/main" val="482023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2B5CE0-0907-45D5-950A-FFD190A64C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6967A7D-F1F2-4935-9A08-67D8D70345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C8B5299-D25C-4690-BDD8-3A8AB384C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6BC4EB7-4DD4-4F30-8CF9-6FBCD34784E3}"/>
              </a:ext>
            </a:extLst>
          </p:cNvPr>
          <p:cNvSpPr>
            <a:spLocks noGrp="1"/>
          </p:cNvSpPr>
          <p:nvPr>
            <p:ph type="dt" sz="half" idx="10"/>
          </p:nvPr>
        </p:nvSpPr>
        <p:spPr/>
        <p:txBody>
          <a:bodyPr/>
          <a:lstStyle/>
          <a:p>
            <a:fld id="{A0C6C759-273D-4D31-92B6-0187E2568FBC}" type="datetimeFigureOut">
              <a:rPr lang="zh-CN" altLang="en-US" smtClean="0"/>
              <a:t>2024/6/11</a:t>
            </a:fld>
            <a:endParaRPr lang="zh-CN" altLang="en-US"/>
          </a:p>
        </p:txBody>
      </p:sp>
      <p:sp>
        <p:nvSpPr>
          <p:cNvPr id="6" name="页脚占位符 5">
            <a:extLst>
              <a:ext uri="{FF2B5EF4-FFF2-40B4-BE49-F238E27FC236}">
                <a16:creationId xmlns:a16="http://schemas.microsoft.com/office/drawing/2014/main" id="{E1D6B32A-21F9-4350-BDD0-F996B981B13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5011878-9358-4B8A-9EF3-2C47A8C7BE72}"/>
              </a:ext>
            </a:extLst>
          </p:cNvPr>
          <p:cNvSpPr>
            <a:spLocks noGrp="1"/>
          </p:cNvSpPr>
          <p:nvPr>
            <p:ph type="sldNum" sz="quarter" idx="12"/>
          </p:nvPr>
        </p:nvSpPr>
        <p:spPr/>
        <p:txBody>
          <a:bodyPr/>
          <a:lstStyle/>
          <a:p>
            <a:fld id="{DB3474CF-A481-40C9-83A6-1C72B971E328}" type="slidenum">
              <a:rPr lang="zh-CN" altLang="en-US" smtClean="0"/>
              <a:t>‹#›</a:t>
            </a:fld>
            <a:endParaRPr lang="zh-CN" altLang="en-US"/>
          </a:p>
        </p:txBody>
      </p:sp>
    </p:spTree>
    <p:extLst>
      <p:ext uri="{BB962C8B-B14F-4D97-AF65-F5344CB8AC3E}">
        <p14:creationId xmlns:p14="http://schemas.microsoft.com/office/powerpoint/2010/main" val="1245080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B87F131-C6FA-4266-9416-E75416073C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B9FDE93-1FEA-4248-991A-F00EF09619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DFCDBF3-204C-4A75-A997-90C6F8FFCB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C6C759-273D-4D31-92B6-0187E2568FBC}" type="datetimeFigureOut">
              <a:rPr lang="zh-CN" altLang="en-US" smtClean="0"/>
              <a:t>2024/6/11</a:t>
            </a:fld>
            <a:endParaRPr lang="zh-CN" altLang="en-US"/>
          </a:p>
        </p:txBody>
      </p:sp>
      <p:sp>
        <p:nvSpPr>
          <p:cNvPr id="5" name="页脚占位符 4">
            <a:extLst>
              <a:ext uri="{FF2B5EF4-FFF2-40B4-BE49-F238E27FC236}">
                <a16:creationId xmlns:a16="http://schemas.microsoft.com/office/drawing/2014/main" id="{A2E360BC-FD39-4AB8-8BB1-A5D70B813C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01E916D-7AE9-45A3-B174-C39B7BBD16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474CF-A481-40C9-83A6-1C72B971E328}" type="slidenum">
              <a:rPr lang="zh-CN" altLang="en-US" smtClean="0"/>
              <a:t>‹#›</a:t>
            </a:fld>
            <a:endParaRPr lang="zh-CN" altLang="en-US"/>
          </a:p>
        </p:txBody>
      </p:sp>
    </p:spTree>
    <p:extLst>
      <p:ext uri="{BB962C8B-B14F-4D97-AF65-F5344CB8AC3E}">
        <p14:creationId xmlns:p14="http://schemas.microsoft.com/office/powerpoint/2010/main" val="2843787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5.bin"/><Relationship Id="rId3" Type="http://schemas.openxmlformats.org/officeDocument/2006/relationships/notesSlide" Target="../notesSlides/notesSlide2.xml"/><Relationship Id="rId7" Type="http://schemas.openxmlformats.org/officeDocument/2006/relationships/oleObject" Target="../embeddings/oleObject2.bin"/><Relationship Id="rId12" Type="http://schemas.openxmlformats.org/officeDocument/2006/relationships/image" Target="../media/image7.wmf"/><Relationship Id="rId2" Type="http://schemas.openxmlformats.org/officeDocument/2006/relationships/slideLayout" Target="../slideLayouts/slideLayout7.xml"/><Relationship Id="rId16" Type="http://schemas.openxmlformats.org/officeDocument/2006/relationships/image" Target="../media/image9.wmf"/><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4.bin"/><Relationship Id="rId5" Type="http://schemas.openxmlformats.org/officeDocument/2006/relationships/oleObject" Target="../embeddings/oleObject1.bin"/><Relationship Id="rId15" Type="http://schemas.openxmlformats.org/officeDocument/2006/relationships/oleObject" Target="../embeddings/oleObject6.bin"/><Relationship Id="rId10" Type="http://schemas.openxmlformats.org/officeDocument/2006/relationships/image" Target="../media/image6.wmf"/><Relationship Id="rId4" Type="http://schemas.openxmlformats.org/officeDocument/2006/relationships/audio" Target="../media/audio1.wav"/><Relationship Id="rId9" Type="http://schemas.openxmlformats.org/officeDocument/2006/relationships/oleObject" Target="../embeddings/oleObject3.bin"/><Relationship Id="rId14" Type="http://schemas.openxmlformats.org/officeDocument/2006/relationships/image" Target="../media/image8.wmf"/></Relationships>
</file>

<file path=ppt/slides/_rels/slide9.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2.bin"/><Relationship Id="rId18" Type="http://schemas.openxmlformats.org/officeDocument/2006/relationships/image" Target="../media/image17.wmf"/><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4.wmf"/><Relationship Id="rId17" Type="http://schemas.openxmlformats.org/officeDocument/2006/relationships/oleObject" Target="../embeddings/oleObject14.bin"/><Relationship Id="rId2" Type="http://schemas.openxmlformats.org/officeDocument/2006/relationships/slideLayout" Target="../slideLayouts/slideLayout2.xml"/><Relationship Id="rId16" Type="http://schemas.openxmlformats.org/officeDocument/2006/relationships/image" Target="../media/image16.wmf"/><Relationship Id="rId1" Type="http://schemas.openxmlformats.org/officeDocument/2006/relationships/vmlDrawing" Target="../drawings/vmlDrawing2.vml"/><Relationship Id="rId6" Type="http://schemas.openxmlformats.org/officeDocument/2006/relationships/image" Target="../media/image11.wmf"/><Relationship Id="rId11" Type="http://schemas.openxmlformats.org/officeDocument/2006/relationships/oleObject" Target="../embeddings/oleObject11.bin"/><Relationship Id="rId5" Type="http://schemas.openxmlformats.org/officeDocument/2006/relationships/oleObject" Target="../embeddings/oleObject8.bin"/><Relationship Id="rId15" Type="http://schemas.openxmlformats.org/officeDocument/2006/relationships/oleObject" Target="../embeddings/oleObject13.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0.bin"/><Relationship Id="rId14"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10972800" cy="609600"/>
          </a:xfrm>
        </p:spPr>
        <p:txBody>
          <a:bodyPr>
            <a:noAutofit/>
          </a:bodyPr>
          <a:lstStyle/>
          <a:p>
            <a:r>
              <a:rPr lang="en-US" sz="4000" dirty="0"/>
              <a:t>Binary Modular Exponentiation</a:t>
            </a:r>
          </a:p>
        </p:txBody>
      </p:sp>
      <p:sp>
        <p:nvSpPr>
          <p:cNvPr id="3" name="Content Placeholder 2"/>
          <p:cNvSpPr>
            <a:spLocks noGrp="1"/>
          </p:cNvSpPr>
          <p:nvPr>
            <p:ph idx="1"/>
          </p:nvPr>
        </p:nvSpPr>
        <p:spPr>
          <a:xfrm>
            <a:off x="457200" y="1524000"/>
            <a:ext cx="10972800" cy="1036320"/>
          </a:xfrm>
        </p:spPr>
        <p:txBody>
          <a:bodyPr>
            <a:normAutofit/>
          </a:bodyPr>
          <a:lstStyle/>
          <a:p>
            <a:pPr>
              <a:buNone/>
            </a:pPr>
            <a:r>
              <a:rPr lang="en-US" b="1" dirty="0"/>
              <a:t>    Example</a:t>
            </a:r>
            <a:r>
              <a:rPr lang="en-US" dirty="0"/>
              <a:t>: Compute </a:t>
            </a:r>
            <a:r>
              <a:rPr lang="en-US" dirty="0">
                <a:latin typeface="Cambria Math" pitchFamily="18" charset="0"/>
                <a:ea typeface="Cambria Math" pitchFamily="18" charset="0"/>
              </a:rPr>
              <a:t>3</a:t>
            </a:r>
            <a:r>
              <a:rPr lang="en-US" baseline="30000" dirty="0">
                <a:latin typeface="Cambria Math" pitchFamily="18" charset="0"/>
                <a:ea typeface="Cambria Math" pitchFamily="18" charset="0"/>
              </a:rPr>
              <a:t>644</a:t>
            </a:r>
            <a:r>
              <a:rPr lang="en-US" i="1" dirty="0"/>
              <a:t> </a:t>
            </a:r>
            <a:r>
              <a:rPr lang="en-US" altLang="zh-CN" b="1" dirty="0"/>
              <a:t>mod</a:t>
            </a:r>
            <a:r>
              <a:rPr lang="en-US" altLang="zh-CN" dirty="0"/>
              <a:t> </a:t>
            </a:r>
            <a:r>
              <a:rPr lang="en-US" altLang="zh-CN" i="1" dirty="0"/>
              <a:t> </a:t>
            </a:r>
            <a:r>
              <a:rPr lang="en-US" altLang="zh-CN" dirty="0">
                <a:latin typeface="+mn-ea"/>
              </a:rPr>
              <a:t>645</a:t>
            </a:r>
            <a:r>
              <a:rPr lang="en-US" altLang="zh-CN" i="1" dirty="0">
                <a:latin typeface="+mn-ea"/>
              </a:rPr>
              <a:t> </a:t>
            </a:r>
            <a:r>
              <a:rPr lang="en-US" dirty="0"/>
              <a:t>using this method</a:t>
            </a:r>
            <a:r>
              <a:rPr lang="en-US" i="1" dirty="0"/>
              <a:t>.</a:t>
            </a:r>
          </a:p>
          <a:p>
            <a:pPr>
              <a:buNone/>
            </a:pPr>
            <a:r>
              <a:rPr lang="en-US" i="1" baseline="30000" dirty="0">
                <a:latin typeface="Cambria Math" pitchFamily="18" charset="0"/>
                <a:ea typeface="Cambria Math" pitchFamily="18" charset="0"/>
              </a:rPr>
              <a:t>       </a:t>
            </a:r>
            <a:r>
              <a:rPr lang="en-US" b="1" dirty="0"/>
              <a:t>Solution</a:t>
            </a:r>
            <a:r>
              <a:rPr lang="en-US" dirty="0"/>
              <a:t>:</a:t>
            </a:r>
            <a:endParaRPr lang="en-US" baseline="-25000" dirty="0"/>
          </a:p>
          <a:p>
            <a:endParaRPr lang="en-US" dirty="0"/>
          </a:p>
        </p:txBody>
      </p:sp>
      <p:pic>
        <p:nvPicPr>
          <p:cNvPr id="4" name="图片 3"/>
          <p:cNvPicPr>
            <a:picLocks noChangeAspect="1"/>
          </p:cNvPicPr>
          <p:nvPr/>
        </p:nvPicPr>
        <p:blipFill>
          <a:blip r:embed="rId2"/>
          <a:stretch>
            <a:fillRect/>
          </a:stretch>
        </p:blipFill>
        <p:spPr>
          <a:xfrm>
            <a:off x="776555" y="2836523"/>
            <a:ext cx="10422021" cy="3657600"/>
          </a:xfrm>
          <a:prstGeom prst="rect">
            <a:avLst/>
          </a:prstGeom>
        </p:spPr>
      </p:pic>
      <p:sp>
        <p:nvSpPr>
          <p:cNvPr id="5" name="矩形 4">
            <a:extLst>
              <a:ext uri="{FF2B5EF4-FFF2-40B4-BE49-F238E27FC236}">
                <a16:creationId xmlns:a16="http://schemas.microsoft.com/office/drawing/2014/main" id="{FFC4CC12-CCBB-4F27-8918-01DB534B6E57}"/>
              </a:ext>
            </a:extLst>
          </p:cNvPr>
          <p:cNvSpPr/>
          <p:nvPr/>
        </p:nvSpPr>
        <p:spPr>
          <a:xfrm>
            <a:off x="8016852" y="598738"/>
            <a:ext cx="3068964" cy="646331"/>
          </a:xfrm>
          <a:prstGeom prst="rect">
            <a:avLst/>
          </a:prstGeom>
        </p:spPr>
        <p:txBody>
          <a:bodyPr wrap="square">
            <a:spAutoFit/>
          </a:bodyPr>
          <a:lstStyle/>
          <a:p>
            <a:r>
              <a:rPr lang="en-US" altLang="zh-CN" dirty="0">
                <a:highlight>
                  <a:srgbClr val="FFFF00"/>
                </a:highlight>
                <a:latin typeface="Times New Roman" panose="02020603050405020304" pitchFamily="18" charset="0"/>
                <a:ea typeface="STIXGeneral-Regular"/>
              </a:rPr>
              <a:t>Find 3</a:t>
            </a:r>
            <a:r>
              <a:rPr lang="en-US" altLang="zh-CN" baseline="30000" dirty="0">
                <a:highlight>
                  <a:srgbClr val="FFFF00"/>
                </a:highlight>
                <a:latin typeface="Times New Roman" panose="02020603050405020304" pitchFamily="18" charset="0"/>
                <a:ea typeface="STIXGeneral-Regular"/>
              </a:rPr>
              <a:t>2023</a:t>
            </a:r>
            <a:r>
              <a:rPr lang="en-US" altLang="zh-CN" dirty="0">
                <a:highlight>
                  <a:srgbClr val="FFFF00"/>
                </a:highlight>
                <a:latin typeface="Times New Roman" panose="02020603050405020304" pitchFamily="18" charset="0"/>
                <a:ea typeface="STIXGeneral-Regular"/>
              </a:rPr>
              <a:t> mod 1997</a:t>
            </a:r>
          </a:p>
          <a:p>
            <a:r>
              <a:rPr lang="en-US" altLang="zh-CN" dirty="0">
                <a:highlight>
                  <a:srgbClr val="FFFF00"/>
                </a:highlight>
                <a:latin typeface="Times New Roman" panose="02020603050405020304" pitchFamily="18" charset="0"/>
              </a:rPr>
              <a:t>(</a:t>
            </a:r>
            <a:r>
              <a:rPr lang="zh-CN" altLang="en-US" dirty="0">
                <a:highlight>
                  <a:srgbClr val="FFFF00"/>
                </a:highlight>
                <a:latin typeface="Times New Roman" panose="02020603050405020304" pitchFamily="18" charset="0"/>
              </a:rPr>
              <a:t>可不掌握</a:t>
            </a:r>
            <a:r>
              <a:rPr lang="en-US" altLang="zh-CN" dirty="0">
                <a:highlight>
                  <a:srgbClr val="FFFF00"/>
                </a:highlight>
                <a:latin typeface="Times New Roman" panose="02020603050405020304" pitchFamily="18" charset="0"/>
              </a:rPr>
              <a:t>)</a:t>
            </a:r>
            <a:endParaRPr lang="zh-CN" altLang="en-US" dirty="0">
              <a:highlight>
                <a:srgbClr val="FFFF00"/>
              </a:highlight>
            </a:endParaRPr>
          </a:p>
        </p:txBody>
      </p:sp>
    </p:spTree>
    <p:extLst>
      <p:ext uri="{BB962C8B-B14F-4D97-AF65-F5344CB8AC3E}">
        <p14:creationId xmlns:p14="http://schemas.microsoft.com/office/powerpoint/2010/main" val="1258289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1029" name="Text Box 5">
            <a:extLst>
              <a:ext uri="{FF2B5EF4-FFF2-40B4-BE49-F238E27FC236}">
                <a16:creationId xmlns:a16="http://schemas.microsoft.com/office/drawing/2014/main" id="{45AEBDAC-18F3-4A56-90FA-C0DE3BDDC703}"/>
              </a:ext>
            </a:extLst>
          </p:cNvPr>
          <p:cNvSpPr txBox="1">
            <a:spLocks noChangeArrowheads="1"/>
          </p:cNvSpPr>
          <p:nvPr/>
        </p:nvSpPr>
        <p:spPr bwMode="auto">
          <a:xfrm>
            <a:off x="432906" y="914241"/>
            <a:ext cx="9702550" cy="369332"/>
          </a:xfrm>
          <a:prstGeom prst="rect">
            <a:avLst/>
          </a:prstGeom>
          <a:noFill/>
          <a:ln w="9525">
            <a:noFill/>
            <a:miter lim="800000"/>
            <a:headEnd/>
            <a:tailEnd/>
          </a:ln>
          <a:effectLst/>
        </p:spPr>
        <p:txBody>
          <a:bodyPr wrap="square">
            <a:spAutoFit/>
          </a:bodyPr>
          <a:lstStyle/>
          <a:p>
            <a:pPr marL="457200" indent="-457200">
              <a:spcBef>
                <a:spcPct val="20000"/>
              </a:spcBef>
              <a:defRPr/>
            </a:pP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latin typeface="Times New Roman" pitchFamily="18" charset="0"/>
                <a:ea typeface="宋体" pitchFamily="2" charset="-122"/>
                <a:cs typeface="Times New Roman" pitchFamily="18" charset="0"/>
              </a:rPr>
              <a:t>Example 1</a:t>
            </a: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What is the next larger permutation in lexicographic order after 124653? </a:t>
            </a:r>
          </a:p>
        </p:txBody>
      </p:sp>
      <p:sp>
        <p:nvSpPr>
          <p:cNvPr id="1921030" name="Text Box 6">
            <a:extLst>
              <a:ext uri="{FF2B5EF4-FFF2-40B4-BE49-F238E27FC236}">
                <a16:creationId xmlns:a16="http://schemas.microsoft.com/office/drawing/2014/main" id="{AE809A18-10B3-4B47-9B86-ED6F3437BA29}"/>
              </a:ext>
            </a:extLst>
          </p:cNvPr>
          <p:cNvSpPr txBox="1">
            <a:spLocks noChangeArrowheads="1"/>
          </p:cNvSpPr>
          <p:nvPr/>
        </p:nvSpPr>
        <p:spPr bwMode="auto">
          <a:xfrm>
            <a:off x="1225087" y="1492197"/>
            <a:ext cx="8382000" cy="369332"/>
          </a:xfrm>
          <a:prstGeom prst="rect">
            <a:avLst/>
          </a:prstGeom>
          <a:noFill/>
          <a:ln w="9525">
            <a:noFill/>
            <a:miter lim="800000"/>
            <a:headEnd/>
            <a:tailEnd/>
          </a:ln>
          <a:effectLst/>
        </p:spPr>
        <p:txBody>
          <a:bodyPr>
            <a:spAutoFit/>
          </a:bodyPr>
          <a:lstStyle/>
          <a:p>
            <a:pPr marL="457200" indent="-457200">
              <a:spcBef>
                <a:spcPct val="20000"/>
              </a:spcBef>
              <a:defRPr/>
            </a:pPr>
            <a:r>
              <a:rPr kumimoji="1" lang="zh-CN" altLang="en-US" dirty="0">
                <a:solidFill>
                  <a:srgbClr val="000000"/>
                </a:solidFill>
                <a:effectLst>
                  <a:outerShdw blurRad="38100" dist="38100" dir="2700000" algn="tl">
                    <a:srgbClr val="C0C0C0"/>
                  </a:outerShdw>
                </a:effectLst>
                <a:latin typeface="Times New Roman" pitchFamily="18" charset="0"/>
                <a:ea typeface="宋体" pitchFamily="2" charset="-122"/>
              </a:rPr>
              <a:t>            </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rPr>
              <a:t>The next largest permutation of 124653 in lexicographic order is 125346 </a:t>
            </a:r>
          </a:p>
        </p:txBody>
      </p:sp>
      <p:sp>
        <p:nvSpPr>
          <p:cNvPr id="9221" name="Text Box 17">
            <a:extLst>
              <a:ext uri="{FF2B5EF4-FFF2-40B4-BE49-F238E27FC236}">
                <a16:creationId xmlns:a16="http://schemas.microsoft.com/office/drawing/2014/main" id="{EA512F06-5768-4A08-8309-AA5E2DAA315D}"/>
              </a:ext>
            </a:extLst>
          </p:cNvPr>
          <p:cNvSpPr txBox="1">
            <a:spLocks noChangeArrowheads="1"/>
          </p:cNvSpPr>
          <p:nvPr/>
        </p:nvSpPr>
        <p:spPr bwMode="auto">
          <a:xfrm>
            <a:off x="4724400" y="38101"/>
            <a:ext cx="586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anose="05000000000000000000" pitchFamily="2" charset="2"/>
              <a:buChar char="Ø"/>
              <a:defRPr sz="2400" b="1">
                <a:solidFill>
                  <a:schemeClr val="tx1"/>
                </a:solidFill>
                <a:latin typeface="楷体_GB2312" pitchFamily="49" charset="-122"/>
                <a:ea typeface="楷体_GB2312" pitchFamily="49" charset="-122"/>
              </a:defRPr>
            </a:lvl9pPr>
          </a:lstStyle>
          <a:p>
            <a:pPr eaLnBrk="1" hangingPunct="1">
              <a:buFontTx/>
              <a:buNone/>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5.6   Generating Permutations and Combinations</a:t>
            </a:r>
          </a:p>
        </p:txBody>
      </p:sp>
      <p:sp>
        <p:nvSpPr>
          <p:cNvPr id="6" name="Text Box 3">
            <a:extLst>
              <a:ext uri="{FF2B5EF4-FFF2-40B4-BE49-F238E27FC236}">
                <a16:creationId xmlns:a16="http://schemas.microsoft.com/office/drawing/2014/main" id="{C138BF6A-6359-479F-B97C-684F44DAA5EE}"/>
              </a:ext>
            </a:extLst>
          </p:cNvPr>
          <p:cNvSpPr txBox="1">
            <a:spLocks noChangeArrowheads="1"/>
          </p:cNvSpPr>
          <p:nvPr/>
        </p:nvSpPr>
        <p:spPr bwMode="auto">
          <a:xfrm>
            <a:off x="488022" y="3541161"/>
            <a:ext cx="9637159" cy="369332"/>
          </a:xfrm>
          <a:prstGeom prst="rect">
            <a:avLst/>
          </a:prstGeom>
          <a:noFill/>
          <a:ln w="9525">
            <a:noFill/>
            <a:miter lim="800000"/>
            <a:headEnd/>
            <a:tailEnd/>
          </a:ln>
          <a:effectLst/>
        </p:spPr>
        <p:txBody>
          <a:bodyPr wrap="square">
            <a:spAutoFit/>
          </a:bodyPr>
          <a:lstStyle/>
          <a:p>
            <a:pPr marL="457200" indent="-457200">
              <a:spcBef>
                <a:spcPct val="20000"/>
              </a:spcBef>
              <a:defRPr/>
            </a:pP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latin typeface="Times New Roman" pitchFamily="18" charset="0"/>
                <a:ea typeface="宋体" pitchFamily="2" charset="-122"/>
                <a:cs typeface="Times New Roman" pitchFamily="18" charset="0"/>
              </a:rPr>
              <a:t>Example 2</a:t>
            </a:r>
            <a:r>
              <a:rPr kumimoji="1" lang="en-US" altLang="zh-CN" dirty="0">
                <a:solidFill>
                  <a:srgbClr val="000000"/>
                </a:solidFill>
                <a:latin typeface="Arial" charset="0"/>
                <a:ea typeface="宋体" pitchFamily="2" charset="-122"/>
                <a:cs typeface="Times New Roman" pitchFamily="18" charset="0"/>
              </a:rPr>
              <a:t>〗 </a:t>
            </a:r>
            <a:r>
              <a:rPr kumimoji="1" lang="en-US" altLang="zh-CN" i="1" dirty="0">
                <a:latin typeface="Times New Roman" pitchFamily="18" charset="0"/>
                <a:ea typeface="宋体" pitchFamily="2" charset="-122"/>
                <a:cs typeface="Times New Roman" pitchFamily="18" charset="0"/>
              </a:rPr>
              <a:t>S</a:t>
            </a:r>
            <a:r>
              <a:rPr kumimoji="1" lang="en-US" altLang="zh-CN" i="1" baseline="-25000" dirty="0">
                <a:latin typeface="Times New Roman" pitchFamily="18" charset="0"/>
                <a:ea typeface="宋体" pitchFamily="2" charset="-122"/>
                <a:cs typeface="Times New Roman" pitchFamily="18" charset="0"/>
              </a:rPr>
              <a:t>i</a:t>
            </a:r>
            <a:r>
              <a:rPr kumimoji="1" lang="en-US" altLang="zh-CN" dirty="0">
                <a:latin typeface="Times New Roman" pitchFamily="18" charset="0"/>
                <a:ea typeface="宋体" pitchFamily="2" charset="-122"/>
                <a:cs typeface="Times New Roman" pitchFamily="18" charset="0"/>
              </a:rPr>
              <a:t> ={2,3,5,6,9,10} </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is given from the set {1,2,3,4,5,6,7,8,9,10}. Find </a:t>
            </a:r>
            <a:r>
              <a:rPr kumimoji="1" lang="en-US" altLang="zh-CN" i="1" dirty="0">
                <a:latin typeface="Times New Roman" pitchFamily="18" charset="0"/>
                <a:ea typeface="宋体" pitchFamily="2" charset="-122"/>
                <a:cs typeface="Times New Roman" pitchFamily="18" charset="0"/>
              </a:rPr>
              <a:t>S</a:t>
            </a:r>
            <a:r>
              <a:rPr kumimoji="1" lang="en-US" altLang="zh-CN" i="1" baseline="-25000" dirty="0">
                <a:latin typeface="Times New Roman" pitchFamily="18" charset="0"/>
                <a:ea typeface="宋体" pitchFamily="2" charset="-122"/>
                <a:cs typeface="Times New Roman" pitchFamily="18" charset="0"/>
              </a:rPr>
              <a:t>i</a:t>
            </a:r>
            <a:r>
              <a:rPr kumimoji="1" lang="en-US" altLang="zh-CN" baseline="-25000" dirty="0">
                <a:latin typeface="Times New Roman" pitchFamily="18" charset="0"/>
                <a:ea typeface="宋体" pitchFamily="2" charset="-122"/>
                <a:cs typeface="Times New Roman" pitchFamily="18" charset="0"/>
              </a:rPr>
              <a:t>+1</a:t>
            </a:r>
            <a:r>
              <a:rPr kumimoji="1" lang="en-US" altLang="zh-CN" dirty="0">
                <a:latin typeface="Times New Roman" pitchFamily="18" charset="0"/>
                <a:ea typeface="宋体" pitchFamily="2" charset="-122"/>
                <a:cs typeface="Times New Roman" pitchFamily="18" charset="0"/>
              </a:rPr>
              <a:t> </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a:t>
            </a:r>
          </a:p>
        </p:txBody>
      </p:sp>
      <p:sp>
        <p:nvSpPr>
          <p:cNvPr id="7" name="Text Box 4">
            <a:extLst>
              <a:ext uri="{FF2B5EF4-FFF2-40B4-BE49-F238E27FC236}">
                <a16:creationId xmlns:a16="http://schemas.microsoft.com/office/drawing/2014/main" id="{F17103C4-D006-469A-87AA-22F99C020A21}"/>
              </a:ext>
            </a:extLst>
          </p:cNvPr>
          <p:cNvSpPr txBox="1">
            <a:spLocks noChangeArrowheads="1"/>
          </p:cNvSpPr>
          <p:nvPr/>
        </p:nvSpPr>
        <p:spPr bwMode="auto">
          <a:xfrm>
            <a:off x="2068407" y="4218345"/>
            <a:ext cx="6624637" cy="369332"/>
          </a:xfrm>
          <a:prstGeom prst="rect">
            <a:avLst/>
          </a:prstGeom>
          <a:noFill/>
          <a:ln w="9525">
            <a:noFill/>
            <a:miter lim="800000"/>
            <a:headEnd/>
            <a:tailEnd/>
          </a:ln>
          <a:effectLst/>
        </p:spPr>
        <p:txBody>
          <a:bodyPr>
            <a:spAutoFit/>
          </a:bodyPr>
          <a:lstStyle/>
          <a:p>
            <a:pPr marL="457200" indent="-457200">
              <a:spcBef>
                <a:spcPct val="20000"/>
              </a:spcBef>
              <a:defRPr/>
            </a:pPr>
            <a:r>
              <a:rPr kumimoji="1" lang="en-US" altLang="zh-CN" i="1" dirty="0">
                <a:solidFill>
                  <a:srgbClr val="3333FF"/>
                </a:solidFill>
                <a:effectLst>
                  <a:outerShdw blurRad="38100" dist="38100" dir="2700000" algn="tl">
                    <a:srgbClr val="C0C0C0"/>
                  </a:outerShdw>
                </a:effectLst>
                <a:latin typeface="Times New Roman" pitchFamily="18" charset="0"/>
                <a:ea typeface="宋体" pitchFamily="2" charset="-122"/>
                <a:cs typeface="Times New Roman" pitchFamily="18" charset="0"/>
              </a:rPr>
              <a:t>Solution:  </a:t>
            </a:r>
            <a:r>
              <a:rPr kumimoji="1" lang="en-US" altLang="zh-CN" i="1" dirty="0">
                <a:latin typeface="Times New Roman" pitchFamily="18" charset="0"/>
                <a:ea typeface="宋体" pitchFamily="2" charset="-122"/>
                <a:cs typeface="Times New Roman" pitchFamily="18" charset="0"/>
              </a:rPr>
              <a:t>S</a:t>
            </a:r>
            <a:r>
              <a:rPr kumimoji="1" lang="en-US" altLang="zh-CN" i="1" baseline="-25000" dirty="0">
                <a:latin typeface="Times New Roman" pitchFamily="18" charset="0"/>
                <a:ea typeface="宋体" pitchFamily="2" charset="-122"/>
                <a:cs typeface="Times New Roman" pitchFamily="18" charset="0"/>
              </a:rPr>
              <a:t>i</a:t>
            </a:r>
            <a:r>
              <a:rPr kumimoji="1" lang="en-US" altLang="zh-CN" baseline="-25000" dirty="0">
                <a:latin typeface="Times New Roman" pitchFamily="18" charset="0"/>
                <a:ea typeface="宋体" pitchFamily="2" charset="-122"/>
                <a:cs typeface="Times New Roman" pitchFamily="18" charset="0"/>
              </a:rPr>
              <a:t>+1</a:t>
            </a:r>
            <a:r>
              <a:rPr kumimoji="1" lang="en-US" altLang="zh-CN" dirty="0">
                <a:latin typeface="Times New Roman" pitchFamily="18" charset="0"/>
                <a:ea typeface="宋体" pitchFamily="2" charset="-122"/>
                <a:cs typeface="Times New Roman" pitchFamily="18" charset="0"/>
              </a:rPr>
              <a:t> ={2,3,5,7,8,9}</a:t>
            </a:r>
            <a:endPar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21029"/>
                                        </p:tgtEl>
                                        <p:attrNameLst>
                                          <p:attrName>style.visibility</p:attrName>
                                        </p:attrNameLst>
                                      </p:cBhvr>
                                      <p:to>
                                        <p:strVal val="visible"/>
                                      </p:to>
                                    </p:set>
                                    <p:animEffect transition="in" filter="wipe(left)">
                                      <p:cBhvr>
                                        <p:cTn id="7" dur="500"/>
                                        <p:tgtEl>
                                          <p:spTgt spid="1921029"/>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21030"/>
                                        </p:tgtEl>
                                        <p:attrNameLst>
                                          <p:attrName>style.visibility</p:attrName>
                                        </p:attrNameLst>
                                      </p:cBhvr>
                                      <p:to>
                                        <p:strVal val="visible"/>
                                      </p:to>
                                    </p:set>
                                    <p:animEffect transition="in" filter="wipe(left)">
                                      <p:cBhvr>
                                        <p:cTn id="12" dur="500"/>
                                        <p:tgtEl>
                                          <p:spTgt spid="1921030"/>
                                        </p:tgtEl>
                                      </p:cBhvr>
                                    </p:animEffect>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subTnLst>
                                    <p:audio>
                                      <p:cMediaNode>
                                        <p:cTn display="0" masterRel="sameClick">
                                          <p:stCondLst>
                                            <p:cond evt="begin" delay="0">
                                              <p:tn val="14"/>
                                            </p:cond>
                                          </p:stCondLst>
                                          <p:endCondLst>
                                            <p:cond evt="onStopAudio" delay="0">
                                              <p:tgtEl>
                                                <p:sldTgt/>
                                              </p:tgtEl>
                                            </p:cond>
                                          </p:endCondLst>
                                        </p:cTn>
                                        <p:tgtEl>
                                          <p:sndTgt r:embed="rId3" name="CASHREG.WAV"/>
                                        </p:tgtEl>
                                      </p:cMediaNode>
                                    </p:audio>
                                  </p:sub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wipe(left)">
                                      <p:cBhvr>
                                        <p:cTn id="21" dur="500"/>
                                        <p:tgtEl>
                                          <p:spTgt spid="7">
                                            <p:txEl>
                                              <p:pRg st="0" end="0"/>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1029" grpId="0" autoUpdateAnimBg="0"/>
      <p:bldP spid="1921030" grpId="0" autoUpdateAnimBg="0"/>
      <p:bldP spid="6" grpId="0" autoUpdateAnimBg="0"/>
      <p:bldP spid="7"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10D9AC53-CEC6-4C3E-B4E2-E0D5E15AE315}"/>
                  </a:ext>
                </a:extLst>
              </p:cNvPr>
              <p:cNvSpPr/>
              <p:nvPr/>
            </p:nvSpPr>
            <p:spPr>
              <a:xfrm>
                <a:off x="852756" y="2524119"/>
                <a:ext cx="10813550" cy="1648400"/>
              </a:xfrm>
              <a:prstGeom prst="rect">
                <a:avLst/>
              </a:prstGeom>
            </p:spPr>
            <p:txBody>
              <a:bodyPr wrap="square">
                <a:spAutoFit/>
              </a:bodyPr>
              <a:lstStyle/>
              <a:p>
                <a:pPr>
                  <a:lnSpc>
                    <a:spcPct val="120000"/>
                  </a:lnSpc>
                </a:pPr>
                <a:r>
                  <a:rPr lang="en-US" altLang="zh-CN" kern="0" dirty="0">
                    <a:latin typeface="Times New Roman" panose="02020603050405020304" pitchFamily="18" charset="0"/>
                    <a:cs typeface="Times New Roman" panose="02020603050405020304" pitchFamily="18" charset="0"/>
                  </a:rPr>
                  <a:t>(7) There are 10 questions on a discrete mathematics final exam. How many ways are there to assign scores to the problems if the sum of the scores is 100 and each question is worth at least 5 points ? (You only need to provide the final expression.) </a:t>
                </a:r>
                <a:endParaRPr lang="zh-CN" altLang="zh-CN" sz="1400" kern="100" dirty="0">
                  <a:latin typeface="等线" panose="02010600030101010101" pitchFamily="2" charset="-122"/>
                  <a:cs typeface="Times New Roman" panose="02020603050405020304" pitchFamily="18" charset="0"/>
                </a:endParaRPr>
              </a:p>
              <a:p>
                <a:r>
                  <a:rPr lang="zh-CN" altLang="zh-CN" sz="1100" b="1" kern="0" dirty="0">
                    <a:latin typeface="Times New Roman" panose="02020603050405020304" pitchFamily="18" charset="0"/>
                    <a:cs typeface="Times New Roman" panose="02020603050405020304" pitchFamily="18" charset="0"/>
                  </a:rPr>
                  <a:t>选自《</a:t>
                </a:r>
                <a:r>
                  <a:rPr lang="en-US" altLang="zh-CN" sz="1100" b="1" kern="0" dirty="0">
                    <a:latin typeface="Times New Roman" panose="02020603050405020304" pitchFamily="18" charset="0"/>
                    <a:cs typeface="Times New Roman" panose="02020603050405020304" pitchFamily="18" charset="0"/>
                  </a:rPr>
                  <a:t>Discrete Mathematics and Its Applications</a:t>
                </a:r>
                <a:r>
                  <a:rPr lang="zh-CN" altLang="zh-CN" sz="1100" b="1" kern="0" dirty="0">
                    <a:latin typeface="Times New Roman" panose="02020603050405020304" pitchFamily="18" charset="0"/>
                    <a:cs typeface="Times New Roman" panose="02020603050405020304" pitchFamily="18" charset="0"/>
                  </a:rPr>
                  <a:t>》</a:t>
                </a:r>
                <a:r>
                  <a:rPr lang="en-US" altLang="zh-CN" sz="1100" b="1" kern="0" dirty="0">
                    <a:latin typeface="Times New Roman" panose="02020603050405020304" pitchFamily="18" charset="0"/>
                    <a:cs typeface="Times New Roman" panose="02020603050405020304" pitchFamily="18" charset="0"/>
                  </a:rPr>
                  <a:t>Chap6.5 Exercises.27 </a:t>
                </a:r>
                <a:endParaRPr lang="zh-CN" altLang="zh-CN" sz="1400" kern="100" dirty="0">
                  <a:latin typeface="等线" panose="02010600030101010101" pitchFamily="2" charset="-122"/>
                  <a:cs typeface="Times New Roman" panose="02020603050405020304" pitchFamily="18" charset="0"/>
                </a:endParaRPr>
              </a:p>
              <a:p>
                <a:pPr>
                  <a:lnSpc>
                    <a:spcPct val="120000"/>
                  </a:lnSpc>
                </a:pPr>
                <a:r>
                  <a:rPr lang="en-US" altLang="zh-CN" u="sng" kern="10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d>
                      <m:dPr>
                        <m:ctrlPr>
                          <a:rPr lang="zh-CN" altLang="zh-CN" i="1" u="sng"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f>
                          <m:fPr>
                            <m:type m:val="noBar"/>
                            <m:ctrlPr>
                              <a:rPr lang="zh-CN" altLang="zh-CN" i="1" u="sng" kern="1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u="sng" kern="100">
                                <a:solidFill>
                                  <a:srgbClr val="FF0000"/>
                                </a:solidFill>
                                <a:latin typeface="Cambria Math" panose="02040503050406030204" pitchFamily="18" charset="0"/>
                                <a:cs typeface="Times New Roman" panose="02020603050405020304" pitchFamily="18" charset="0"/>
                              </a:rPr>
                              <m:t>59</m:t>
                            </m:r>
                          </m:num>
                          <m:den>
                            <m:r>
                              <a:rPr lang="en-US" altLang="zh-CN" i="1" u="sng" kern="100">
                                <a:solidFill>
                                  <a:srgbClr val="FF0000"/>
                                </a:solidFill>
                                <a:latin typeface="Cambria Math" panose="02040503050406030204" pitchFamily="18" charset="0"/>
                                <a:cs typeface="Times New Roman" panose="02020603050405020304" pitchFamily="18" charset="0"/>
                              </a:rPr>
                              <m:t>50</m:t>
                            </m:r>
                          </m:den>
                        </m:f>
                      </m:e>
                    </m:d>
                  </m:oMath>
                </a14:m>
                <a:r>
                  <a:rPr lang="en-US" altLang="zh-CN" u="sng" kern="100" dirty="0">
                    <a:solidFill>
                      <a:srgbClr val="FF0000"/>
                    </a:solidFill>
                    <a:latin typeface="Times New Roman" panose="02020603050405020304" pitchFamily="18" charset="0"/>
                    <a:cs typeface="Times New Roman" panose="02020603050405020304" pitchFamily="18" charset="0"/>
                  </a:rPr>
                  <a:t>  </a:t>
                </a:r>
                <a:r>
                  <a:rPr lang="en-US" altLang="zh-CN" u="sng" kern="100" dirty="0">
                    <a:solidFill>
                      <a:srgbClr val="000000"/>
                    </a:solidFill>
                    <a:latin typeface="Times New Roman" panose="02020603050405020304" pitchFamily="18" charset="0"/>
                    <a:cs typeface="Times New Roman" panose="02020603050405020304" pitchFamily="18" charset="0"/>
                  </a:rPr>
                  <a:t>                 </a:t>
                </a:r>
                <a:endParaRPr lang="zh-CN" altLang="zh-CN" sz="1400" kern="100" dirty="0">
                  <a:latin typeface="等线" panose="02010600030101010101" pitchFamily="2" charset="-122"/>
                  <a:cs typeface="Times New Roman" panose="02020603050405020304" pitchFamily="18" charset="0"/>
                </a:endParaRPr>
              </a:p>
            </p:txBody>
          </p:sp>
        </mc:Choice>
        <mc:Fallback xmlns="">
          <p:sp>
            <p:nvSpPr>
              <p:cNvPr id="4" name="矩形 3">
                <a:extLst>
                  <a:ext uri="{FF2B5EF4-FFF2-40B4-BE49-F238E27FC236}">
                    <a16:creationId xmlns:a16="http://schemas.microsoft.com/office/drawing/2014/main" id="{10D9AC53-CEC6-4C3E-B4E2-E0D5E15AE315}"/>
                  </a:ext>
                </a:extLst>
              </p:cNvPr>
              <p:cNvSpPr>
                <a:spLocks noRot="1" noChangeAspect="1" noMove="1" noResize="1" noEditPoints="1" noAdjustHandles="1" noChangeArrowheads="1" noChangeShapeType="1" noTextEdit="1"/>
              </p:cNvSpPr>
              <p:nvPr/>
            </p:nvSpPr>
            <p:spPr>
              <a:xfrm>
                <a:off x="852756" y="2524119"/>
                <a:ext cx="10813550" cy="1648400"/>
              </a:xfrm>
              <a:prstGeom prst="rect">
                <a:avLst/>
              </a:prstGeom>
              <a:blipFill>
                <a:blip r:embed="rId2"/>
                <a:stretch>
                  <a:fillRect l="-507" r="-620"/>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8743EB91-A178-4B1F-921E-D88C9CC40A72}"/>
              </a:ext>
            </a:extLst>
          </p:cNvPr>
          <p:cNvSpPr/>
          <p:nvPr/>
        </p:nvSpPr>
        <p:spPr>
          <a:xfrm>
            <a:off x="854468" y="630569"/>
            <a:ext cx="10072098" cy="1200329"/>
          </a:xfrm>
          <a:prstGeom prst="rect">
            <a:avLst/>
          </a:prstGeom>
        </p:spPr>
        <p:txBody>
          <a:bodyPr wrap="square">
            <a:spAutoFit/>
          </a:bodyPr>
          <a:lstStyle/>
          <a:p>
            <a:r>
              <a:rPr lang="en-US" altLang="zh-CN" kern="0" dirty="0">
                <a:latin typeface="Times New Roman" panose="02020603050405020304" pitchFamily="18" charset="0"/>
              </a:rPr>
              <a:t>(6) There are 4 kinds of balls colored with Red, Green, Blue and White. The number of each kind is unlimited, and the balls with the same type are unlabeled. How many ways are there to distribute 6 balls into 6 labeled boxes, if there are one or more red balls among them and no box is empty? </a:t>
            </a:r>
            <a:r>
              <a:rPr lang="en-US" altLang="zh-CN" u="sng" kern="0" dirty="0">
                <a:solidFill>
                  <a:srgbClr val="000000"/>
                </a:solidFill>
                <a:latin typeface="Times New Roman" panose="02020603050405020304" pitchFamily="18" charset="0"/>
              </a:rPr>
              <a:t>       </a:t>
            </a:r>
            <a:r>
              <a:rPr lang="en-US" altLang="zh-CN" sz="1400" dirty="0">
                <a:solidFill>
                  <a:srgbClr val="FF0000"/>
                </a:solidFill>
                <a:latin typeface="Times New Roman" panose="02020603050405020304" pitchFamily="18" charset="0"/>
              </a:rPr>
              <a:t>exp(4,6)-exp(3,6)=3367</a:t>
            </a:r>
            <a:r>
              <a:rPr lang="en-US" altLang="zh-CN" u="sng" dirty="0">
                <a:solidFill>
                  <a:srgbClr val="000000"/>
                </a:solidFill>
                <a:latin typeface="Times New Roman" panose="02020603050405020304" pitchFamily="18" charset="0"/>
              </a:rPr>
              <a:t> </a:t>
            </a:r>
            <a:endParaRPr lang="zh-CN" altLang="en-US" dirty="0"/>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95F6981B-DC27-4706-8E88-CE8A7E9D5CA7}"/>
                  </a:ext>
                </a:extLst>
              </p:cNvPr>
              <p:cNvSpPr/>
              <p:nvPr/>
            </p:nvSpPr>
            <p:spPr>
              <a:xfrm>
                <a:off x="854467" y="5147443"/>
                <a:ext cx="11227942" cy="879472"/>
              </a:xfrm>
              <a:prstGeom prst="rect">
                <a:avLst/>
              </a:prstGeom>
            </p:spPr>
            <p:txBody>
              <a:bodyPr wrap="square">
                <a:spAutoFit/>
              </a:bodyPr>
              <a:lstStyle/>
              <a:p>
                <a:pPr marL="304800" indent="-304800" algn="just">
                  <a:lnSpc>
                    <a:spcPct val="150000"/>
                  </a:lnSpc>
                  <a:spcAft>
                    <a:spcPts val="0"/>
                  </a:spcAft>
                </a:pPr>
                <a:r>
                  <a:rPr lang="en-US" altLang="zh-CN" kern="0" dirty="0">
                    <a:latin typeface="Times New Roman" panose="02020603050405020304" pitchFamily="18" charset="0"/>
                    <a:cs typeface="Times New Roman" panose="02020603050405020304" pitchFamily="18" charset="0"/>
                  </a:rPr>
                  <a:t>(8) Consider the strings S = C</a:t>
                </a:r>
                <a:r>
                  <a:rPr lang="en-US" altLang="zh-CN" kern="0" baseline="-25000" dirty="0">
                    <a:latin typeface="Times New Roman" panose="02020603050405020304" pitchFamily="18" charset="0"/>
                    <a:cs typeface="Times New Roman" panose="02020603050405020304" pitchFamily="18" charset="0"/>
                  </a:rPr>
                  <a:t>1</a:t>
                </a:r>
                <a:r>
                  <a:rPr lang="en-US" altLang="zh-CN" kern="0" dirty="0">
                    <a:latin typeface="Times New Roman" panose="02020603050405020304" pitchFamily="18" charset="0"/>
                    <a:cs typeface="Times New Roman" panose="02020603050405020304" pitchFamily="18" charset="0"/>
                  </a:rPr>
                  <a:t>C</a:t>
                </a:r>
                <a:r>
                  <a:rPr lang="en-US" altLang="zh-CN" kern="0" baseline="-25000" dirty="0">
                    <a:latin typeface="Times New Roman" panose="02020603050405020304" pitchFamily="18" charset="0"/>
                    <a:cs typeface="Times New Roman" panose="02020603050405020304" pitchFamily="18" charset="0"/>
                  </a:rPr>
                  <a:t>2</a:t>
                </a:r>
                <a:r>
                  <a:rPr lang="en-US" altLang="zh-CN" kern="0" dirty="0">
                    <a:latin typeface="Times New Roman" panose="02020603050405020304" pitchFamily="18" charset="0"/>
                    <a:cs typeface="Times New Roman" panose="02020603050405020304" pitchFamily="18" charset="0"/>
                  </a:rPr>
                  <a:t>C</a:t>
                </a:r>
                <a:r>
                  <a:rPr lang="en-US" altLang="zh-CN" kern="0" baseline="-25000" dirty="0">
                    <a:latin typeface="Times New Roman" panose="02020603050405020304" pitchFamily="18" charset="0"/>
                    <a:cs typeface="Times New Roman" panose="02020603050405020304" pitchFamily="18" charset="0"/>
                  </a:rPr>
                  <a:t>3</a:t>
                </a:r>
                <a:r>
                  <a:rPr lang="en-US" altLang="zh-CN" kern="0" dirty="0">
                    <a:latin typeface="Times New Roman" panose="02020603050405020304" pitchFamily="18" charset="0"/>
                    <a:cs typeface="Times New Roman" panose="02020603050405020304" pitchFamily="18" charset="0"/>
                  </a:rPr>
                  <a:t>C</a:t>
                </a:r>
                <a:r>
                  <a:rPr lang="en-US" altLang="zh-CN" kern="0" baseline="-25000" dirty="0">
                    <a:latin typeface="Times New Roman" panose="02020603050405020304" pitchFamily="18" charset="0"/>
                    <a:cs typeface="Times New Roman" panose="02020603050405020304" pitchFamily="18" charset="0"/>
                  </a:rPr>
                  <a:t>4</a:t>
                </a:r>
                <a:r>
                  <a:rPr lang="en-US" altLang="zh-CN" kern="0" dirty="0">
                    <a:latin typeface="Times New Roman" panose="02020603050405020304" pitchFamily="18" charset="0"/>
                    <a:cs typeface="Times New Roman" panose="02020603050405020304" pitchFamily="18" charset="0"/>
                  </a:rPr>
                  <a:t>C</a:t>
                </a:r>
                <a:r>
                  <a:rPr lang="en-US" altLang="zh-CN" kern="0" baseline="-25000" dirty="0">
                    <a:latin typeface="Times New Roman" panose="02020603050405020304" pitchFamily="18" charset="0"/>
                    <a:cs typeface="Times New Roman" panose="02020603050405020304" pitchFamily="18" charset="0"/>
                  </a:rPr>
                  <a:t>5</a:t>
                </a:r>
                <a:r>
                  <a:rPr lang="en-US" altLang="zh-CN" kern="0" dirty="0">
                    <a:latin typeface="Times New Roman" panose="02020603050405020304" pitchFamily="18" charset="0"/>
                    <a:cs typeface="Times New Roman" panose="02020603050405020304" pitchFamily="18" charset="0"/>
                  </a:rPr>
                  <a:t> of length 5 formed by the digits {5,6,7,8}. </a:t>
                </a:r>
                <a:endParaRPr lang="zh-CN" altLang="zh-CN" sz="1400" kern="100" dirty="0">
                  <a:latin typeface="等线" panose="02010600030101010101" pitchFamily="2" charset="-122"/>
                  <a:cs typeface="Times New Roman" panose="02020603050405020304" pitchFamily="18" charset="0"/>
                </a:endParaRPr>
              </a:p>
              <a:p>
                <a:pPr algn="just">
                  <a:lnSpc>
                    <a:spcPct val="150000"/>
                  </a:lnSpc>
                  <a:spcAft>
                    <a:spcPts val="0"/>
                  </a:spcAft>
                </a:pPr>
                <a:r>
                  <a:rPr lang="en-US" altLang="zh-CN" kern="0" dirty="0">
                    <a:latin typeface="Times New Roman" panose="02020603050405020304" pitchFamily="18" charset="0"/>
                    <a:cs typeface="Times New Roman" panose="02020603050405020304" pitchFamily="18" charset="0"/>
                  </a:rPr>
                  <a:t>In how many of the strings S, the digits are increasing (Cm </a:t>
                </a:r>
                <a14:m>
                  <m:oMath xmlns:m="http://schemas.openxmlformats.org/officeDocument/2006/math">
                    <m:r>
                      <a:rPr lang="en-US" altLang="zh-CN" kern="0">
                        <a:latin typeface="Cambria Math" panose="02040503050406030204" pitchFamily="18" charset="0"/>
                        <a:cs typeface="Times New Roman" panose="02020603050405020304" pitchFamily="18" charset="0"/>
                      </a:rPr>
                      <m:t>≥</m:t>
                    </m:r>
                  </m:oMath>
                </a14:m>
                <a:r>
                  <a:rPr lang="en-US" altLang="zh-CN" kern="0" dirty="0">
                    <a:latin typeface="Times New Roman" panose="02020603050405020304" pitchFamily="18" charset="0"/>
                    <a:cs typeface="Times New Roman" panose="02020603050405020304" pitchFamily="18" charset="0"/>
                  </a:rPr>
                  <a:t> Cn if m &gt; n)? ___</a:t>
                </a:r>
                <a:r>
                  <a:rPr lang="en-US" altLang="zh-CN" kern="0" dirty="0">
                    <a:solidFill>
                      <a:srgbClr val="FF0000"/>
                    </a:solidFill>
                    <a:latin typeface="Times New Roman" panose="02020603050405020304" pitchFamily="18" charset="0"/>
                    <a:cs typeface="Times New Roman" panose="02020603050405020304" pitchFamily="18" charset="0"/>
                  </a:rPr>
                  <a:t>_56_</a:t>
                </a:r>
                <a:r>
                  <a:rPr lang="en-US" altLang="zh-CN" kern="0" dirty="0">
                    <a:latin typeface="Times New Roman" panose="02020603050405020304" pitchFamily="18" charset="0"/>
                    <a:cs typeface="Times New Roman" panose="02020603050405020304" pitchFamily="18" charset="0"/>
                  </a:rPr>
                  <a:t>__ </a:t>
                </a:r>
                <a:r>
                  <a:rPr lang="en-US" altLang="zh-CN" kern="0" dirty="0">
                    <a:solidFill>
                      <a:srgbClr val="FF0000"/>
                    </a:solidFill>
                    <a:latin typeface="Times New Roman" panose="02020603050405020304" pitchFamily="18" charset="0"/>
                    <a:cs typeface="Times New Roman" panose="02020603050405020304" pitchFamily="18" charset="0"/>
                  </a:rPr>
                  <a:t>(2022-final) </a:t>
                </a:r>
                <a:endParaRPr lang="zh-CN" altLang="zh-CN" sz="1400" kern="100" dirty="0">
                  <a:latin typeface="等线" panose="02010600030101010101" pitchFamily="2" charset="-122"/>
                  <a:cs typeface="Times New Roman" panose="02020603050405020304" pitchFamily="18" charset="0"/>
                </a:endParaRPr>
              </a:p>
            </p:txBody>
          </p:sp>
        </mc:Choice>
        <mc:Fallback xmlns="">
          <p:sp>
            <p:nvSpPr>
              <p:cNvPr id="6" name="矩形 5">
                <a:extLst>
                  <a:ext uri="{FF2B5EF4-FFF2-40B4-BE49-F238E27FC236}">
                    <a16:creationId xmlns:a16="http://schemas.microsoft.com/office/drawing/2014/main" id="{95F6981B-DC27-4706-8E88-CE8A7E9D5CA7}"/>
                  </a:ext>
                </a:extLst>
              </p:cNvPr>
              <p:cNvSpPr>
                <a:spLocks noRot="1" noChangeAspect="1" noMove="1" noResize="1" noEditPoints="1" noAdjustHandles="1" noChangeArrowheads="1" noChangeShapeType="1" noTextEdit="1"/>
              </p:cNvSpPr>
              <p:nvPr/>
            </p:nvSpPr>
            <p:spPr>
              <a:xfrm>
                <a:off x="854467" y="5147443"/>
                <a:ext cx="11227942" cy="879472"/>
              </a:xfrm>
              <a:prstGeom prst="rect">
                <a:avLst/>
              </a:prstGeom>
              <a:blipFill>
                <a:blip r:embed="rId3"/>
                <a:stretch>
                  <a:fillRect l="-434" b="-896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54054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04C0A338-9008-46B1-B309-342657856DB3}"/>
                  </a:ext>
                </a:extLst>
              </p:cNvPr>
              <p:cNvSpPr/>
              <p:nvPr/>
            </p:nvSpPr>
            <p:spPr>
              <a:xfrm>
                <a:off x="667820" y="828037"/>
                <a:ext cx="11085815" cy="1044966"/>
              </a:xfrm>
              <a:prstGeom prst="rect">
                <a:avLst/>
              </a:prstGeom>
            </p:spPr>
            <p:txBody>
              <a:bodyPr wrap="square">
                <a:spAutoFit/>
              </a:bodyPr>
              <a:lstStyle/>
              <a:p>
                <a:r>
                  <a:rPr lang="en-US" altLang="zh-CN" dirty="0">
                    <a:latin typeface="Times New Roman" panose="02020603050405020304" pitchFamily="18" charset="0"/>
                  </a:rPr>
                  <a:t>(9) </a:t>
                </a:r>
                <a:r>
                  <a:rPr lang="en-US" altLang="zh-CN" kern="0" dirty="0">
                    <a:latin typeface="Times New Roman" panose="02020603050405020304" pitchFamily="18" charset="0"/>
                  </a:rPr>
                  <a:t>Suppose |</a:t>
                </a:r>
                <a:r>
                  <a:rPr lang="en-US" altLang="zh-CN" i="1" kern="0" dirty="0">
                    <a:latin typeface="Times New Roman" panose="02020603050405020304" pitchFamily="18" charset="0"/>
                  </a:rPr>
                  <a:t>A</a:t>
                </a:r>
                <a:r>
                  <a:rPr lang="en-US" altLang="zh-CN" kern="0" dirty="0">
                    <a:latin typeface="Times New Roman" panose="02020603050405020304" pitchFamily="18" charset="0"/>
                  </a:rPr>
                  <a:t>|= </a:t>
                </a:r>
                <a:r>
                  <a:rPr lang="en-US" altLang="zh-CN" i="1" kern="0" dirty="0">
                    <a:latin typeface="Times New Roman" panose="02020603050405020304" pitchFamily="18" charset="0"/>
                  </a:rPr>
                  <a:t>6</a:t>
                </a:r>
                <a:r>
                  <a:rPr lang="en-US" altLang="zh-CN" kern="0" dirty="0">
                    <a:latin typeface="Times New Roman" panose="02020603050405020304" pitchFamily="18" charset="0"/>
                  </a:rPr>
                  <a:t>. Find the number of binary relations that is neither symmetric nor anti-symmetric on </a:t>
                </a:r>
                <a:r>
                  <a:rPr lang="en-US" altLang="zh-CN" i="1" kern="0" dirty="0">
                    <a:latin typeface="Times New Roman" panose="02020603050405020304" pitchFamily="18" charset="0"/>
                  </a:rPr>
                  <a:t>A </a:t>
                </a:r>
                <a:r>
                  <a:rPr lang="en-US" altLang="zh-CN" kern="0" dirty="0">
                    <a:latin typeface="Times New Roman" panose="02020603050405020304" pitchFamily="18" charset="0"/>
                  </a:rPr>
                  <a:t>is</a:t>
                </a:r>
                <a:r>
                  <a:rPr lang="en-US" altLang="zh-CN" i="1" kern="0" dirty="0">
                    <a:latin typeface="Times New Roman" panose="02020603050405020304" pitchFamily="18" charset="0"/>
                  </a:rPr>
                  <a:t> </a:t>
                </a:r>
                <a:r>
                  <a:rPr lang="en-US" altLang="zh-CN" kern="0" dirty="0">
                    <a:latin typeface="Times New Roman" panose="02020603050405020304" pitchFamily="18" charset="0"/>
                  </a:rPr>
                  <a:t>_____</a:t>
                </a:r>
                <a:r>
                  <a:rPr lang="en-US" altLang="zh-CN" u="sng" dirty="0">
                    <a:solidFill>
                      <a:srgbClr val="000000"/>
                    </a:solidFill>
                    <a:latin typeface="Times New Roman" panose="02020603050405020304" pitchFamily="18" charset="0"/>
                  </a:rPr>
                  <a:t>  </a:t>
                </a:r>
                <a14:m>
                  <m:oMath xmlns:m="http://schemas.openxmlformats.org/officeDocument/2006/math">
                    <m:sSup>
                      <m:sSupPr>
                        <m:ctrlPr>
                          <a:rPr lang="zh-CN" altLang="zh-CN" i="1" u="sng">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u="sng">
                            <a:solidFill>
                              <a:srgbClr val="FF0000"/>
                            </a:solidFill>
                            <a:latin typeface="Cambria Math" panose="02040503050406030204" pitchFamily="18" charset="0"/>
                            <a:cs typeface="Times New Roman" panose="02020603050405020304" pitchFamily="18" charset="0"/>
                          </a:rPr>
                          <m:t>2</m:t>
                        </m:r>
                      </m:e>
                      <m:sup>
                        <m:sSup>
                          <m:sSupPr>
                            <m:ctrlPr>
                              <a:rPr lang="zh-CN" altLang="zh-CN" i="1" u="sng">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u="sng">
                                <a:solidFill>
                                  <a:srgbClr val="FF0000"/>
                                </a:solidFill>
                                <a:latin typeface="Cambria Math" panose="02040503050406030204" pitchFamily="18" charset="0"/>
                                <a:cs typeface="Times New Roman" panose="02020603050405020304" pitchFamily="18" charset="0"/>
                              </a:rPr>
                              <m:t>𝑛</m:t>
                            </m:r>
                          </m:e>
                          <m:sup>
                            <m:r>
                              <a:rPr lang="en-US" altLang="zh-CN" i="1" u="sng">
                                <a:solidFill>
                                  <a:srgbClr val="FF0000"/>
                                </a:solidFill>
                                <a:latin typeface="Cambria Math" panose="02040503050406030204" pitchFamily="18" charset="0"/>
                                <a:cs typeface="Times New Roman" panose="02020603050405020304" pitchFamily="18" charset="0"/>
                              </a:rPr>
                              <m:t>2</m:t>
                            </m:r>
                          </m:sup>
                        </m:sSup>
                      </m:sup>
                    </m:sSup>
                    <m:r>
                      <a:rPr lang="en-US" altLang="zh-CN" i="1" u="sng">
                        <a:solidFill>
                          <a:srgbClr val="FF0000"/>
                        </a:solidFill>
                        <a:latin typeface="Cambria Math" panose="02040503050406030204" pitchFamily="18" charset="0"/>
                        <a:cs typeface="Times New Roman" panose="02020603050405020304" pitchFamily="18" charset="0"/>
                      </a:rPr>
                      <m:t>−</m:t>
                    </m:r>
                    <m:sSup>
                      <m:sSupPr>
                        <m:ctrlPr>
                          <a:rPr lang="zh-CN" altLang="zh-CN" i="1" u="sng">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u="sng">
                            <a:solidFill>
                              <a:srgbClr val="FF0000"/>
                            </a:solidFill>
                            <a:latin typeface="Cambria Math" panose="02040503050406030204" pitchFamily="18" charset="0"/>
                            <a:cs typeface="Times New Roman" panose="02020603050405020304" pitchFamily="18" charset="0"/>
                          </a:rPr>
                          <m:t>2</m:t>
                        </m:r>
                      </m:e>
                      <m:sup>
                        <m:f>
                          <m:fPr>
                            <m:ctrlPr>
                              <a:rPr lang="zh-CN" altLang="zh-CN" i="1" u="sng">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u="sng">
                                <a:solidFill>
                                  <a:srgbClr val="FF0000"/>
                                </a:solidFill>
                                <a:latin typeface="Cambria Math" panose="02040503050406030204" pitchFamily="18" charset="0"/>
                                <a:cs typeface="Times New Roman" panose="02020603050405020304" pitchFamily="18" charset="0"/>
                              </a:rPr>
                              <m:t>𝑛</m:t>
                            </m:r>
                            <m:d>
                              <m:dPr>
                                <m:ctrlPr>
                                  <a:rPr lang="zh-CN" altLang="zh-CN" i="1" u="sng">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u="sng">
                                    <a:solidFill>
                                      <a:srgbClr val="FF0000"/>
                                    </a:solidFill>
                                    <a:latin typeface="Cambria Math" panose="02040503050406030204" pitchFamily="18" charset="0"/>
                                    <a:cs typeface="Times New Roman" panose="02020603050405020304" pitchFamily="18" charset="0"/>
                                  </a:rPr>
                                  <m:t>𝑛</m:t>
                                </m:r>
                                <m:r>
                                  <a:rPr lang="en-US" altLang="zh-CN" i="1" u="sng">
                                    <a:solidFill>
                                      <a:srgbClr val="FF0000"/>
                                    </a:solidFill>
                                    <a:latin typeface="Cambria Math" panose="02040503050406030204" pitchFamily="18" charset="0"/>
                                    <a:cs typeface="Times New Roman" panose="02020603050405020304" pitchFamily="18" charset="0"/>
                                  </a:rPr>
                                  <m:t>+1</m:t>
                                </m:r>
                              </m:e>
                            </m:d>
                          </m:num>
                          <m:den>
                            <m:r>
                              <a:rPr lang="en-US" altLang="zh-CN" i="1" u="sng">
                                <a:solidFill>
                                  <a:srgbClr val="FF0000"/>
                                </a:solidFill>
                                <a:latin typeface="Cambria Math" panose="02040503050406030204" pitchFamily="18" charset="0"/>
                                <a:cs typeface="Times New Roman" panose="02020603050405020304" pitchFamily="18" charset="0"/>
                              </a:rPr>
                              <m:t>2</m:t>
                            </m:r>
                          </m:den>
                        </m:f>
                      </m:sup>
                    </m:sSup>
                    <m:r>
                      <a:rPr lang="en-US" altLang="zh-CN" i="1" u="sng">
                        <a:solidFill>
                          <a:srgbClr val="FF0000"/>
                        </a:solidFill>
                        <a:latin typeface="Cambria Math" panose="02040503050406030204" pitchFamily="18" charset="0"/>
                        <a:cs typeface="Times New Roman" panose="02020603050405020304" pitchFamily="18" charset="0"/>
                      </a:rPr>
                      <m:t>−</m:t>
                    </m:r>
                    <m:sSup>
                      <m:sSupPr>
                        <m:ctrlPr>
                          <a:rPr lang="zh-CN" altLang="zh-CN" i="1" u="sng">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u="sng">
                            <a:solidFill>
                              <a:srgbClr val="FF0000"/>
                            </a:solidFill>
                            <a:latin typeface="Cambria Math" panose="02040503050406030204" pitchFamily="18" charset="0"/>
                            <a:cs typeface="Times New Roman" panose="02020603050405020304" pitchFamily="18" charset="0"/>
                          </a:rPr>
                          <m:t>3</m:t>
                        </m:r>
                      </m:e>
                      <m:sup>
                        <m:f>
                          <m:fPr>
                            <m:ctrlPr>
                              <a:rPr lang="zh-CN" altLang="zh-CN" i="1" u="sng">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u="sng">
                                <a:solidFill>
                                  <a:srgbClr val="FF0000"/>
                                </a:solidFill>
                                <a:latin typeface="Cambria Math" panose="02040503050406030204" pitchFamily="18" charset="0"/>
                                <a:cs typeface="Times New Roman" panose="02020603050405020304" pitchFamily="18" charset="0"/>
                              </a:rPr>
                              <m:t>𝑛</m:t>
                            </m:r>
                            <m:d>
                              <m:dPr>
                                <m:ctrlPr>
                                  <a:rPr lang="zh-CN" altLang="zh-CN" i="1" u="sng">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u="sng">
                                    <a:solidFill>
                                      <a:srgbClr val="FF0000"/>
                                    </a:solidFill>
                                    <a:latin typeface="Cambria Math" panose="02040503050406030204" pitchFamily="18" charset="0"/>
                                    <a:cs typeface="Times New Roman" panose="02020603050405020304" pitchFamily="18" charset="0"/>
                                  </a:rPr>
                                  <m:t>𝑛</m:t>
                                </m:r>
                                <m:r>
                                  <a:rPr lang="en-US" altLang="zh-CN" i="1" u="sng">
                                    <a:solidFill>
                                      <a:srgbClr val="FF0000"/>
                                    </a:solidFill>
                                    <a:latin typeface="Cambria Math" panose="02040503050406030204" pitchFamily="18" charset="0"/>
                                    <a:cs typeface="Times New Roman" panose="02020603050405020304" pitchFamily="18" charset="0"/>
                                  </a:rPr>
                                  <m:t>−1</m:t>
                                </m:r>
                              </m:e>
                            </m:d>
                          </m:num>
                          <m:den>
                            <m:r>
                              <a:rPr lang="en-US" altLang="zh-CN" i="1" u="sng">
                                <a:solidFill>
                                  <a:srgbClr val="FF0000"/>
                                </a:solidFill>
                                <a:latin typeface="Cambria Math" panose="02040503050406030204" pitchFamily="18" charset="0"/>
                                <a:cs typeface="Times New Roman" panose="02020603050405020304" pitchFamily="18" charset="0"/>
                              </a:rPr>
                              <m:t>2</m:t>
                            </m:r>
                          </m:den>
                        </m:f>
                      </m:sup>
                    </m:sSup>
                    <m:r>
                      <a:rPr lang="en-US" altLang="zh-CN" i="1" u="sng">
                        <a:solidFill>
                          <a:srgbClr val="FF0000"/>
                        </a:solidFill>
                        <a:latin typeface="Cambria Math" panose="02040503050406030204" pitchFamily="18" charset="0"/>
                        <a:cs typeface="Times New Roman" panose="02020603050405020304" pitchFamily="18" charset="0"/>
                      </a:rPr>
                      <m:t>∗</m:t>
                    </m:r>
                    <m:sSup>
                      <m:sSupPr>
                        <m:ctrlPr>
                          <a:rPr lang="zh-CN" altLang="zh-CN" i="1" u="sng">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u="sng">
                            <a:solidFill>
                              <a:srgbClr val="FF0000"/>
                            </a:solidFill>
                            <a:latin typeface="Cambria Math" panose="02040503050406030204" pitchFamily="18" charset="0"/>
                            <a:cs typeface="Times New Roman" panose="02020603050405020304" pitchFamily="18" charset="0"/>
                          </a:rPr>
                          <m:t>2</m:t>
                        </m:r>
                      </m:e>
                      <m:sup>
                        <m:r>
                          <a:rPr lang="en-US" altLang="zh-CN" i="1" u="sng">
                            <a:solidFill>
                              <a:srgbClr val="FF0000"/>
                            </a:solidFill>
                            <a:latin typeface="Cambria Math" panose="02040503050406030204" pitchFamily="18" charset="0"/>
                            <a:cs typeface="Times New Roman" panose="02020603050405020304" pitchFamily="18" charset="0"/>
                          </a:rPr>
                          <m:t>𝑛</m:t>
                        </m:r>
                      </m:sup>
                    </m:sSup>
                    <m:r>
                      <a:rPr lang="en-US" altLang="zh-CN" i="1" u="sng">
                        <a:solidFill>
                          <a:srgbClr val="FF0000"/>
                        </a:solidFill>
                        <a:latin typeface="Cambria Math" panose="02040503050406030204" pitchFamily="18" charset="0"/>
                        <a:cs typeface="Times New Roman" panose="02020603050405020304" pitchFamily="18" charset="0"/>
                      </a:rPr>
                      <m:t>+</m:t>
                    </m:r>
                    <m:sSup>
                      <m:sSupPr>
                        <m:ctrlPr>
                          <a:rPr lang="zh-CN" altLang="zh-CN" i="1" u="sng">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u="sng">
                            <a:solidFill>
                              <a:srgbClr val="FF0000"/>
                            </a:solidFill>
                            <a:latin typeface="Cambria Math" panose="02040503050406030204" pitchFamily="18" charset="0"/>
                            <a:cs typeface="Times New Roman" panose="02020603050405020304" pitchFamily="18" charset="0"/>
                          </a:rPr>
                          <m:t>2</m:t>
                        </m:r>
                      </m:e>
                      <m:sup>
                        <m:r>
                          <a:rPr lang="en-US" altLang="zh-CN" i="1" u="sng">
                            <a:solidFill>
                              <a:srgbClr val="FF0000"/>
                            </a:solidFill>
                            <a:latin typeface="Cambria Math" panose="02040503050406030204" pitchFamily="18" charset="0"/>
                            <a:cs typeface="Times New Roman" panose="02020603050405020304" pitchFamily="18" charset="0"/>
                          </a:rPr>
                          <m:t>𝑛</m:t>
                        </m:r>
                      </m:sup>
                    </m:sSup>
                  </m:oMath>
                </a14:m>
                <a:r>
                  <a:rPr lang="en-US" altLang="zh-CN" kern="0" dirty="0">
                    <a:latin typeface="Times New Roman" panose="02020603050405020304" pitchFamily="18" charset="0"/>
                  </a:rPr>
                  <a:t>____, the number of partitions (relations that are reflective, symmetric and transitive ) on A is _____</a:t>
                </a:r>
                <a:r>
                  <a:rPr lang="en-US" altLang="zh-CN" u="sng" kern="0" dirty="0">
                    <a:latin typeface="Times New Roman" panose="02020603050405020304" pitchFamily="18" charset="0"/>
                  </a:rPr>
                  <a:t>1+6+15+20+1=_43 __</a:t>
                </a:r>
                <a:r>
                  <a:rPr lang="zh-CN" altLang="en-US" u="sng" kern="0">
                    <a:latin typeface="Times New Roman" panose="02020603050405020304" pitchFamily="18" charset="0"/>
                  </a:rPr>
                  <a:t>？</a:t>
                </a:r>
                <a:r>
                  <a:rPr lang="en-US" altLang="zh-CN" u="sng" kern="0">
                    <a:latin typeface="Times New Roman" panose="02020603050405020304" pitchFamily="18" charset="0"/>
                  </a:rPr>
                  <a:t>___</a:t>
                </a:r>
                <a:endParaRPr lang="zh-CN" altLang="en-US" u="sng" dirty="0"/>
              </a:p>
            </p:txBody>
          </p:sp>
        </mc:Choice>
        <mc:Fallback xmlns="">
          <p:sp>
            <p:nvSpPr>
              <p:cNvPr id="4" name="矩形 3">
                <a:extLst>
                  <a:ext uri="{FF2B5EF4-FFF2-40B4-BE49-F238E27FC236}">
                    <a16:creationId xmlns:a16="http://schemas.microsoft.com/office/drawing/2014/main" id="{04C0A338-9008-46B1-B309-342657856DB3}"/>
                  </a:ext>
                </a:extLst>
              </p:cNvPr>
              <p:cNvSpPr>
                <a:spLocks noRot="1" noChangeAspect="1" noMove="1" noResize="1" noEditPoints="1" noAdjustHandles="1" noChangeArrowheads="1" noChangeShapeType="1" noTextEdit="1"/>
              </p:cNvSpPr>
              <p:nvPr/>
            </p:nvSpPr>
            <p:spPr>
              <a:xfrm>
                <a:off x="667820" y="828037"/>
                <a:ext cx="11085815" cy="1044966"/>
              </a:xfrm>
              <a:prstGeom prst="rect">
                <a:avLst/>
              </a:prstGeom>
              <a:blipFill>
                <a:blip r:embed="rId3"/>
                <a:stretch>
                  <a:fillRect l="-495" t="-3509" b="-8772"/>
                </a:stretch>
              </a:blipFill>
            </p:spPr>
            <p:txBody>
              <a:bodyPr/>
              <a:lstStyle/>
              <a:p>
                <a:r>
                  <a:rPr lang="zh-CN" altLang="en-US">
                    <a:noFill/>
                  </a:rPr>
                  <a:t> </a:t>
                </a:r>
              </a:p>
            </p:txBody>
          </p:sp>
        </mc:Fallback>
      </mc:AlternateContent>
      <p:sp>
        <p:nvSpPr>
          <p:cNvPr id="5" name="Text Box 7">
            <a:extLst>
              <a:ext uri="{FF2B5EF4-FFF2-40B4-BE49-F238E27FC236}">
                <a16:creationId xmlns:a16="http://schemas.microsoft.com/office/drawing/2014/main" id="{7EBB757F-8C59-4E1B-9ADE-3ABCB0A86FB1}"/>
              </a:ext>
            </a:extLst>
          </p:cNvPr>
          <p:cNvSpPr txBox="1">
            <a:spLocks noChangeArrowheads="1"/>
          </p:cNvSpPr>
          <p:nvPr/>
        </p:nvSpPr>
        <p:spPr bwMode="auto">
          <a:xfrm>
            <a:off x="611312" y="2274227"/>
            <a:ext cx="986970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lang="en-US" altLang="zh-CN" dirty="0">
                <a:solidFill>
                  <a:srgbClr val="FF0000"/>
                </a:solidFill>
                <a:latin typeface="Times New Roman" panose="02020603050405020304" pitchFamily="18" charset="0"/>
                <a:ea typeface="宋体" panose="02010600030101010101" pitchFamily="2" charset="-122"/>
              </a:rPr>
              <a:t>Question:</a:t>
            </a:r>
            <a:r>
              <a:rPr lang="en-US" altLang="zh-CN" dirty="0">
                <a:solidFill>
                  <a:schemeClr val="accent1"/>
                </a:solidFill>
                <a:latin typeface="Times New Roman" panose="02020603050405020304" pitchFamily="18" charset="0"/>
                <a:ea typeface="宋体" panose="02010600030101010101" pitchFamily="2" charset="-122"/>
              </a:rPr>
              <a:t> </a:t>
            </a:r>
          </a:p>
          <a:p>
            <a:pPr eaLnBrk="1" hangingPunct="1"/>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A</a:t>
            </a:r>
            <a:r>
              <a:rPr lang="en-US" altLang="zh-CN" dirty="0">
                <a:latin typeface="Times New Roman" panose="02020603050405020304" pitchFamily="18" charset="0"/>
                <a:ea typeface="宋体" panose="02010600030101010101" pitchFamily="2" charset="-122"/>
              </a:rPr>
              <a:t>|=3. How many different equivalence relations on the set </a:t>
            </a:r>
            <a:r>
              <a:rPr lang="en-US" altLang="zh-CN" i="1" dirty="0">
                <a:latin typeface="Times New Roman" panose="02020603050405020304" pitchFamily="18" charset="0"/>
                <a:ea typeface="宋体" panose="02010600030101010101" pitchFamily="2" charset="-122"/>
              </a:rPr>
              <a:t>A</a:t>
            </a:r>
            <a:r>
              <a:rPr lang="en-US" altLang="zh-CN" dirty="0">
                <a:latin typeface="Times New Roman" panose="02020603050405020304" pitchFamily="18" charset="0"/>
                <a:ea typeface="宋体" panose="02010600030101010101" pitchFamily="2" charset="-122"/>
              </a:rPr>
              <a:t> are there?</a:t>
            </a:r>
          </a:p>
        </p:txBody>
      </p:sp>
      <p:sp>
        <p:nvSpPr>
          <p:cNvPr id="6" name="AutoShape 8">
            <a:extLst>
              <a:ext uri="{FF2B5EF4-FFF2-40B4-BE49-F238E27FC236}">
                <a16:creationId xmlns:a16="http://schemas.microsoft.com/office/drawing/2014/main" id="{DFCA50A9-C85F-4E6D-854F-DC8A271E6FDE}"/>
              </a:ext>
            </a:extLst>
          </p:cNvPr>
          <p:cNvSpPr>
            <a:spLocks noChangeArrowheads="1"/>
          </p:cNvSpPr>
          <p:nvPr/>
        </p:nvSpPr>
        <p:spPr bwMode="auto">
          <a:xfrm>
            <a:off x="1144572" y="3671227"/>
            <a:ext cx="8591905" cy="1101725"/>
          </a:xfrm>
          <a:prstGeom prst="foldedCorner">
            <a:avLst>
              <a:gd name="adj" fmla="val 12500"/>
            </a:avLst>
          </a:prstGeom>
          <a:solidFill>
            <a:srgbClr val="CCFFCC"/>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lang="en-US" altLang="zh-CN" i="1">
                <a:solidFill>
                  <a:srgbClr val="3333FF"/>
                </a:solidFill>
                <a:latin typeface="Times New Roman" panose="02020603050405020304" pitchFamily="18" charset="0"/>
                <a:ea typeface="宋体" panose="02010600030101010101" pitchFamily="2" charset="-122"/>
              </a:rPr>
              <a:t>Solution:</a:t>
            </a:r>
          </a:p>
          <a:p>
            <a:pPr eaLnBrk="1" hangingPunct="1"/>
            <a:r>
              <a:rPr lang="en-US" altLang="zh-CN" b="0">
                <a:latin typeface="Times New Roman" panose="02020603050405020304" pitchFamily="18" charset="0"/>
                <a:ea typeface="宋体" panose="02010600030101010101" pitchFamily="2" charset="-122"/>
              </a:rPr>
              <a:t>an equivalence relation on a set </a:t>
            </a:r>
            <a:r>
              <a:rPr lang="en-US" altLang="zh-CN" b="0" i="1">
                <a:latin typeface="Times New Roman" panose="02020603050405020304" pitchFamily="18" charset="0"/>
                <a:ea typeface="宋体" panose="02010600030101010101" pitchFamily="2" charset="-122"/>
              </a:rPr>
              <a:t>A</a:t>
            </a:r>
            <a:r>
              <a:rPr lang="en-US" altLang="zh-CN" b="0">
                <a:latin typeface="Times New Roman" panose="02020603050405020304" pitchFamily="18" charset="0"/>
                <a:ea typeface="宋体" panose="02010600030101010101" pitchFamily="2" charset="-122"/>
              </a:rPr>
              <a:t>  </a:t>
            </a:r>
            <a:r>
              <a:rPr lang="en-US" altLang="zh-CN" b="0">
                <a:latin typeface="Times New Roman" panose="02020603050405020304" pitchFamily="18" charset="0"/>
                <a:ea typeface="宋体" panose="02010600030101010101" pitchFamily="2" charset="-122"/>
                <a:sym typeface="Symbol" panose="05050102010706020507" pitchFamily="18" charset="2"/>
              </a:rPr>
              <a:t></a:t>
            </a:r>
            <a:r>
              <a:rPr lang="en-US" altLang="zh-CN" b="0">
                <a:latin typeface="Times New Roman" panose="02020603050405020304" pitchFamily="18" charset="0"/>
                <a:ea typeface="宋体" panose="02010600030101010101" pitchFamily="2" charset="-122"/>
              </a:rPr>
              <a:t> a partition of </a:t>
            </a:r>
            <a:r>
              <a:rPr lang="en-US" altLang="zh-CN" b="0" i="1">
                <a:latin typeface="Times New Roman" panose="02020603050405020304" pitchFamily="18" charset="0"/>
                <a:ea typeface="宋体" panose="02010600030101010101" pitchFamily="2" charset="-122"/>
              </a:rPr>
              <a:t>A</a:t>
            </a:r>
            <a:r>
              <a:rPr lang="en-US" altLang="zh-CN" b="0">
                <a:latin typeface="Times New Roman" panose="02020603050405020304" pitchFamily="18" charset="0"/>
                <a:ea typeface="宋体" panose="02010600030101010101" pitchFamily="2" charset="-122"/>
              </a:rPr>
              <a:t> </a:t>
            </a:r>
          </a:p>
        </p:txBody>
      </p:sp>
      <p:grpSp>
        <p:nvGrpSpPr>
          <p:cNvPr id="7" name="Group 9">
            <a:extLst>
              <a:ext uri="{FF2B5EF4-FFF2-40B4-BE49-F238E27FC236}">
                <a16:creationId xmlns:a16="http://schemas.microsoft.com/office/drawing/2014/main" id="{7ED57A0B-C71F-495C-B36E-36718CBFE308}"/>
              </a:ext>
            </a:extLst>
          </p:cNvPr>
          <p:cNvGrpSpPr>
            <a:grpSpLocks/>
          </p:cNvGrpSpPr>
          <p:nvPr/>
        </p:nvGrpSpPr>
        <p:grpSpPr bwMode="auto">
          <a:xfrm>
            <a:off x="2479957" y="5226977"/>
            <a:ext cx="1020820" cy="762000"/>
            <a:chOff x="872" y="3312"/>
            <a:chExt cx="576" cy="480"/>
          </a:xfrm>
        </p:grpSpPr>
        <p:sp>
          <p:nvSpPr>
            <p:cNvPr id="8" name="Oval 10">
              <a:extLst>
                <a:ext uri="{FF2B5EF4-FFF2-40B4-BE49-F238E27FC236}">
                  <a16:creationId xmlns:a16="http://schemas.microsoft.com/office/drawing/2014/main" id="{D51A8C29-20C5-44A5-B19F-60005815D908}"/>
                </a:ext>
              </a:extLst>
            </p:cNvPr>
            <p:cNvSpPr>
              <a:spLocks noChangeArrowheads="1"/>
            </p:cNvSpPr>
            <p:nvPr/>
          </p:nvSpPr>
          <p:spPr bwMode="auto">
            <a:xfrm>
              <a:off x="872" y="3312"/>
              <a:ext cx="576" cy="4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9" name="Oval 11">
              <a:extLst>
                <a:ext uri="{FF2B5EF4-FFF2-40B4-BE49-F238E27FC236}">
                  <a16:creationId xmlns:a16="http://schemas.microsoft.com/office/drawing/2014/main" id="{4C50E95F-CFFC-4C49-908C-0A80E46A7794}"/>
                </a:ext>
              </a:extLst>
            </p:cNvPr>
            <p:cNvSpPr>
              <a:spLocks noChangeAspect="1" noChangeArrowheads="1"/>
            </p:cNvSpPr>
            <p:nvPr/>
          </p:nvSpPr>
          <p:spPr bwMode="auto">
            <a:xfrm>
              <a:off x="1064" y="3408"/>
              <a:ext cx="48" cy="48"/>
            </a:xfrm>
            <a:prstGeom prst="ellipse">
              <a:avLst/>
            </a:prstGeom>
            <a:solidFill>
              <a:srgbClr val="000000"/>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0" name="Oval 12">
              <a:extLst>
                <a:ext uri="{FF2B5EF4-FFF2-40B4-BE49-F238E27FC236}">
                  <a16:creationId xmlns:a16="http://schemas.microsoft.com/office/drawing/2014/main" id="{E1BFA6D0-425A-42C9-AE30-DED45134750A}"/>
                </a:ext>
              </a:extLst>
            </p:cNvPr>
            <p:cNvSpPr>
              <a:spLocks noChangeAspect="1" noChangeArrowheads="1"/>
            </p:cNvSpPr>
            <p:nvPr/>
          </p:nvSpPr>
          <p:spPr bwMode="auto">
            <a:xfrm>
              <a:off x="1064" y="3600"/>
              <a:ext cx="48" cy="48"/>
            </a:xfrm>
            <a:prstGeom prst="ellipse">
              <a:avLst/>
            </a:prstGeom>
            <a:solidFill>
              <a:srgbClr val="000000"/>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1" name="Oval 13">
              <a:extLst>
                <a:ext uri="{FF2B5EF4-FFF2-40B4-BE49-F238E27FC236}">
                  <a16:creationId xmlns:a16="http://schemas.microsoft.com/office/drawing/2014/main" id="{14C45F9D-42B8-4BBF-B518-B1B4B710C349}"/>
                </a:ext>
              </a:extLst>
            </p:cNvPr>
            <p:cNvSpPr>
              <a:spLocks noChangeAspect="1" noChangeArrowheads="1"/>
            </p:cNvSpPr>
            <p:nvPr/>
          </p:nvSpPr>
          <p:spPr bwMode="auto">
            <a:xfrm>
              <a:off x="1304" y="3504"/>
              <a:ext cx="48" cy="48"/>
            </a:xfrm>
            <a:prstGeom prst="ellipse">
              <a:avLst/>
            </a:prstGeom>
            <a:solidFill>
              <a:srgbClr val="000000"/>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grpSp>
      <p:grpSp>
        <p:nvGrpSpPr>
          <p:cNvPr id="12" name="Group 14">
            <a:extLst>
              <a:ext uri="{FF2B5EF4-FFF2-40B4-BE49-F238E27FC236}">
                <a16:creationId xmlns:a16="http://schemas.microsoft.com/office/drawing/2014/main" id="{F42C52B8-085B-4379-822E-7B87EA76B410}"/>
              </a:ext>
            </a:extLst>
          </p:cNvPr>
          <p:cNvGrpSpPr>
            <a:grpSpLocks/>
          </p:cNvGrpSpPr>
          <p:nvPr/>
        </p:nvGrpSpPr>
        <p:grpSpPr bwMode="auto">
          <a:xfrm>
            <a:off x="3532079" y="5226977"/>
            <a:ext cx="3232598" cy="762000"/>
            <a:chOff x="1592" y="3312"/>
            <a:chExt cx="1824" cy="480"/>
          </a:xfrm>
        </p:grpSpPr>
        <p:sp>
          <p:nvSpPr>
            <p:cNvPr id="13" name="Oval 15">
              <a:extLst>
                <a:ext uri="{FF2B5EF4-FFF2-40B4-BE49-F238E27FC236}">
                  <a16:creationId xmlns:a16="http://schemas.microsoft.com/office/drawing/2014/main" id="{DA6D81AF-B3BD-43ED-B21E-74B44D8D01CC}"/>
                </a:ext>
              </a:extLst>
            </p:cNvPr>
            <p:cNvSpPr>
              <a:spLocks noChangeArrowheads="1"/>
            </p:cNvSpPr>
            <p:nvPr/>
          </p:nvSpPr>
          <p:spPr bwMode="auto">
            <a:xfrm>
              <a:off x="1592" y="3312"/>
              <a:ext cx="576" cy="4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4" name="Oval 16">
              <a:extLst>
                <a:ext uri="{FF2B5EF4-FFF2-40B4-BE49-F238E27FC236}">
                  <a16:creationId xmlns:a16="http://schemas.microsoft.com/office/drawing/2014/main" id="{DF23BF60-EC8A-4232-9412-FAFEE8CD0606}"/>
                </a:ext>
              </a:extLst>
            </p:cNvPr>
            <p:cNvSpPr>
              <a:spLocks noChangeAspect="1" noChangeArrowheads="1"/>
            </p:cNvSpPr>
            <p:nvPr/>
          </p:nvSpPr>
          <p:spPr bwMode="auto">
            <a:xfrm>
              <a:off x="1784" y="3408"/>
              <a:ext cx="48" cy="48"/>
            </a:xfrm>
            <a:prstGeom prst="ellipse">
              <a:avLst/>
            </a:prstGeom>
            <a:solidFill>
              <a:srgbClr val="000000"/>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5" name="Oval 17">
              <a:extLst>
                <a:ext uri="{FF2B5EF4-FFF2-40B4-BE49-F238E27FC236}">
                  <a16:creationId xmlns:a16="http://schemas.microsoft.com/office/drawing/2014/main" id="{6E566020-CFCD-4A6E-8AE1-2C34982FEAE2}"/>
                </a:ext>
              </a:extLst>
            </p:cNvPr>
            <p:cNvSpPr>
              <a:spLocks noChangeAspect="1" noChangeArrowheads="1"/>
            </p:cNvSpPr>
            <p:nvPr/>
          </p:nvSpPr>
          <p:spPr bwMode="auto">
            <a:xfrm>
              <a:off x="1784" y="3600"/>
              <a:ext cx="48" cy="48"/>
            </a:xfrm>
            <a:prstGeom prst="ellipse">
              <a:avLst/>
            </a:prstGeom>
            <a:solidFill>
              <a:srgbClr val="000000"/>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6" name="Oval 18">
              <a:extLst>
                <a:ext uri="{FF2B5EF4-FFF2-40B4-BE49-F238E27FC236}">
                  <a16:creationId xmlns:a16="http://schemas.microsoft.com/office/drawing/2014/main" id="{4319B10D-B3AF-4EE6-8709-8458C0A8EB72}"/>
                </a:ext>
              </a:extLst>
            </p:cNvPr>
            <p:cNvSpPr>
              <a:spLocks noChangeAspect="1" noChangeArrowheads="1"/>
            </p:cNvSpPr>
            <p:nvPr/>
          </p:nvSpPr>
          <p:spPr bwMode="auto">
            <a:xfrm>
              <a:off x="2024" y="3504"/>
              <a:ext cx="48" cy="48"/>
            </a:xfrm>
            <a:prstGeom prst="ellipse">
              <a:avLst/>
            </a:prstGeom>
            <a:solidFill>
              <a:srgbClr val="000000"/>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7" name="Freeform 19">
              <a:extLst>
                <a:ext uri="{FF2B5EF4-FFF2-40B4-BE49-F238E27FC236}">
                  <a16:creationId xmlns:a16="http://schemas.microsoft.com/office/drawing/2014/main" id="{068E0883-A4C5-4426-B0CE-6D62C5CE16C6}"/>
                </a:ext>
              </a:extLst>
            </p:cNvPr>
            <p:cNvSpPr>
              <a:spLocks noChangeArrowheads="1"/>
            </p:cNvSpPr>
            <p:nvPr/>
          </p:nvSpPr>
          <p:spPr bwMode="auto">
            <a:xfrm>
              <a:off x="1688" y="3400"/>
              <a:ext cx="424" cy="248"/>
            </a:xfrm>
            <a:custGeom>
              <a:avLst/>
              <a:gdLst>
                <a:gd name="T0" fmla="*/ 0 w 1140"/>
                <a:gd name="T1" fmla="*/ 0 h 738"/>
                <a:gd name="T2" fmla="*/ 6 w 1140"/>
                <a:gd name="T3" fmla="*/ 5 h 738"/>
                <a:gd name="T4" fmla="*/ 11 w 1140"/>
                <a:gd name="T5" fmla="*/ 10 h 738"/>
                <a:gd name="T6" fmla="*/ 17 w 1140"/>
                <a:gd name="T7" fmla="*/ 14 h 738"/>
                <a:gd name="T8" fmla="*/ 22 w 1140"/>
                <a:gd name="T9" fmla="*/ 15 h 738"/>
                <a:gd name="T10" fmla="*/ 31 w 1140"/>
                <a:gd name="T11" fmla="*/ 19 h 738"/>
                <a:gd name="T12" fmla="*/ 33 w 1140"/>
                <a:gd name="T13" fmla="*/ 19 h 738"/>
                <a:gd name="T14" fmla="*/ 42 w 1140"/>
                <a:gd name="T15" fmla="*/ 24 h 738"/>
                <a:gd name="T16" fmla="*/ 49 w 1140"/>
                <a:gd name="T17" fmla="*/ 26 h 738"/>
                <a:gd name="T18" fmla="*/ 54 w 1140"/>
                <a:gd name="T19" fmla="*/ 28 h 738"/>
                <a:gd name="T20" fmla="*/ 59 w 1140"/>
                <a:gd name="T21" fmla="*/ 28 h 7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40" h="738">
                  <a:moveTo>
                    <a:pt x="0" y="0"/>
                  </a:moveTo>
                  <a:cubicBezTo>
                    <a:pt x="21" y="63"/>
                    <a:pt x="50" y="98"/>
                    <a:pt x="105" y="135"/>
                  </a:cubicBezTo>
                  <a:cubicBezTo>
                    <a:pt x="175" y="240"/>
                    <a:pt x="135" y="205"/>
                    <a:pt x="210" y="255"/>
                  </a:cubicBezTo>
                  <a:cubicBezTo>
                    <a:pt x="245" y="307"/>
                    <a:pt x="255" y="335"/>
                    <a:pt x="330" y="360"/>
                  </a:cubicBezTo>
                  <a:cubicBezTo>
                    <a:pt x="360" y="370"/>
                    <a:pt x="394" y="372"/>
                    <a:pt x="420" y="390"/>
                  </a:cubicBezTo>
                  <a:cubicBezTo>
                    <a:pt x="482" y="431"/>
                    <a:pt x="535" y="463"/>
                    <a:pt x="600" y="495"/>
                  </a:cubicBezTo>
                  <a:cubicBezTo>
                    <a:pt x="614" y="502"/>
                    <a:pt x="631" y="502"/>
                    <a:pt x="645" y="510"/>
                  </a:cubicBezTo>
                  <a:cubicBezTo>
                    <a:pt x="706" y="544"/>
                    <a:pt x="766" y="591"/>
                    <a:pt x="825" y="630"/>
                  </a:cubicBezTo>
                  <a:cubicBezTo>
                    <a:pt x="855" y="650"/>
                    <a:pt x="926" y="673"/>
                    <a:pt x="960" y="690"/>
                  </a:cubicBezTo>
                  <a:cubicBezTo>
                    <a:pt x="1003" y="711"/>
                    <a:pt x="1002" y="730"/>
                    <a:pt x="1050" y="735"/>
                  </a:cubicBezTo>
                  <a:cubicBezTo>
                    <a:pt x="1080" y="738"/>
                    <a:pt x="1110" y="735"/>
                    <a:pt x="1140" y="735"/>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 name="Oval 20">
              <a:extLst>
                <a:ext uri="{FF2B5EF4-FFF2-40B4-BE49-F238E27FC236}">
                  <a16:creationId xmlns:a16="http://schemas.microsoft.com/office/drawing/2014/main" id="{61EF4B2F-67D2-4867-B6FF-0EB04E70FC0B}"/>
                </a:ext>
              </a:extLst>
            </p:cNvPr>
            <p:cNvSpPr>
              <a:spLocks noChangeArrowheads="1"/>
            </p:cNvSpPr>
            <p:nvPr/>
          </p:nvSpPr>
          <p:spPr bwMode="auto">
            <a:xfrm>
              <a:off x="2216" y="3312"/>
              <a:ext cx="576" cy="4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9" name="Oval 21">
              <a:extLst>
                <a:ext uri="{FF2B5EF4-FFF2-40B4-BE49-F238E27FC236}">
                  <a16:creationId xmlns:a16="http://schemas.microsoft.com/office/drawing/2014/main" id="{62542A1A-E62A-4DB1-ADB5-C02F1471B03D}"/>
                </a:ext>
              </a:extLst>
            </p:cNvPr>
            <p:cNvSpPr>
              <a:spLocks noChangeAspect="1" noChangeArrowheads="1"/>
            </p:cNvSpPr>
            <p:nvPr/>
          </p:nvSpPr>
          <p:spPr bwMode="auto">
            <a:xfrm>
              <a:off x="2408" y="3408"/>
              <a:ext cx="48" cy="48"/>
            </a:xfrm>
            <a:prstGeom prst="ellipse">
              <a:avLst/>
            </a:prstGeom>
            <a:solidFill>
              <a:srgbClr val="000000"/>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0" name="Oval 22">
              <a:extLst>
                <a:ext uri="{FF2B5EF4-FFF2-40B4-BE49-F238E27FC236}">
                  <a16:creationId xmlns:a16="http://schemas.microsoft.com/office/drawing/2014/main" id="{467C0EF3-9801-4A7D-A1B2-20398372D0D0}"/>
                </a:ext>
              </a:extLst>
            </p:cNvPr>
            <p:cNvSpPr>
              <a:spLocks noChangeAspect="1" noChangeArrowheads="1"/>
            </p:cNvSpPr>
            <p:nvPr/>
          </p:nvSpPr>
          <p:spPr bwMode="auto">
            <a:xfrm>
              <a:off x="2408" y="3600"/>
              <a:ext cx="48" cy="48"/>
            </a:xfrm>
            <a:prstGeom prst="ellipse">
              <a:avLst/>
            </a:prstGeom>
            <a:solidFill>
              <a:srgbClr val="000000"/>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1" name="Oval 23">
              <a:extLst>
                <a:ext uri="{FF2B5EF4-FFF2-40B4-BE49-F238E27FC236}">
                  <a16:creationId xmlns:a16="http://schemas.microsoft.com/office/drawing/2014/main" id="{2ACEEE20-4F89-47D4-A66C-BD80284AF60C}"/>
                </a:ext>
              </a:extLst>
            </p:cNvPr>
            <p:cNvSpPr>
              <a:spLocks noChangeAspect="1" noChangeArrowheads="1"/>
            </p:cNvSpPr>
            <p:nvPr/>
          </p:nvSpPr>
          <p:spPr bwMode="auto">
            <a:xfrm>
              <a:off x="2648" y="3504"/>
              <a:ext cx="48" cy="48"/>
            </a:xfrm>
            <a:prstGeom prst="ellipse">
              <a:avLst/>
            </a:prstGeom>
            <a:solidFill>
              <a:srgbClr val="000000"/>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2" name="Oval 24">
              <a:extLst>
                <a:ext uri="{FF2B5EF4-FFF2-40B4-BE49-F238E27FC236}">
                  <a16:creationId xmlns:a16="http://schemas.microsoft.com/office/drawing/2014/main" id="{F3CE1698-0A64-4CE4-9909-751163352875}"/>
                </a:ext>
              </a:extLst>
            </p:cNvPr>
            <p:cNvSpPr>
              <a:spLocks noChangeArrowheads="1"/>
            </p:cNvSpPr>
            <p:nvPr/>
          </p:nvSpPr>
          <p:spPr bwMode="auto">
            <a:xfrm>
              <a:off x="2840" y="3312"/>
              <a:ext cx="576" cy="4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3" name="Oval 25">
              <a:extLst>
                <a:ext uri="{FF2B5EF4-FFF2-40B4-BE49-F238E27FC236}">
                  <a16:creationId xmlns:a16="http://schemas.microsoft.com/office/drawing/2014/main" id="{078A8810-7930-44BA-99D9-271B01C499CE}"/>
                </a:ext>
              </a:extLst>
            </p:cNvPr>
            <p:cNvSpPr>
              <a:spLocks noChangeAspect="1" noChangeArrowheads="1"/>
            </p:cNvSpPr>
            <p:nvPr/>
          </p:nvSpPr>
          <p:spPr bwMode="auto">
            <a:xfrm>
              <a:off x="3032" y="3408"/>
              <a:ext cx="48" cy="48"/>
            </a:xfrm>
            <a:prstGeom prst="ellipse">
              <a:avLst/>
            </a:prstGeom>
            <a:solidFill>
              <a:srgbClr val="000000"/>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4" name="Oval 26">
              <a:extLst>
                <a:ext uri="{FF2B5EF4-FFF2-40B4-BE49-F238E27FC236}">
                  <a16:creationId xmlns:a16="http://schemas.microsoft.com/office/drawing/2014/main" id="{247D9BD6-B998-4FE1-8A35-AFCF20C013C3}"/>
                </a:ext>
              </a:extLst>
            </p:cNvPr>
            <p:cNvSpPr>
              <a:spLocks noChangeAspect="1" noChangeArrowheads="1"/>
            </p:cNvSpPr>
            <p:nvPr/>
          </p:nvSpPr>
          <p:spPr bwMode="auto">
            <a:xfrm>
              <a:off x="3032" y="3600"/>
              <a:ext cx="48" cy="48"/>
            </a:xfrm>
            <a:prstGeom prst="ellipse">
              <a:avLst/>
            </a:prstGeom>
            <a:solidFill>
              <a:srgbClr val="000000"/>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5" name="Oval 27">
              <a:extLst>
                <a:ext uri="{FF2B5EF4-FFF2-40B4-BE49-F238E27FC236}">
                  <a16:creationId xmlns:a16="http://schemas.microsoft.com/office/drawing/2014/main" id="{5A264E43-9D9F-4FBF-BE37-9313F345B8A0}"/>
                </a:ext>
              </a:extLst>
            </p:cNvPr>
            <p:cNvSpPr>
              <a:spLocks noChangeAspect="1" noChangeArrowheads="1"/>
            </p:cNvSpPr>
            <p:nvPr/>
          </p:nvSpPr>
          <p:spPr bwMode="auto">
            <a:xfrm>
              <a:off x="3272" y="3504"/>
              <a:ext cx="48" cy="48"/>
            </a:xfrm>
            <a:prstGeom prst="ellipse">
              <a:avLst/>
            </a:prstGeom>
            <a:solidFill>
              <a:srgbClr val="000000"/>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6" name="Freeform 28">
              <a:extLst>
                <a:ext uri="{FF2B5EF4-FFF2-40B4-BE49-F238E27FC236}">
                  <a16:creationId xmlns:a16="http://schemas.microsoft.com/office/drawing/2014/main" id="{33C6935A-3443-4841-9917-DD9757CBB92A}"/>
                </a:ext>
              </a:extLst>
            </p:cNvPr>
            <p:cNvSpPr>
              <a:spLocks noChangeArrowheads="1"/>
            </p:cNvSpPr>
            <p:nvPr/>
          </p:nvSpPr>
          <p:spPr bwMode="auto">
            <a:xfrm>
              <a:off x="2226" y="3360"/>
              <a:ext cx="470" cy="144"/>
            </a:xfrm>
            <a:custGeom>
              <a:avLst/>
              <a:gdLst>
                <a:gd name="T0" fmla="*/ 0 w 1275"/>
                <a:gd name="T1" fmla="*/ 9 h 510"/>
                <a:gd name="T2" fmla="*/ 14 w 1275"/>
                <a:gd name="T3" fmla="*/ 11 h 510"/>
                <a:gd name="T4" fmla="*/ 23 w 1275"/>
                <a:gd name="T5" fmla="*/ 12 h 510"/>
                <a:gd name="T6" fmla="*/ 43 w 1275"/>
                <a:gd name="T7" fmla="*/ 10 h 510"/>
                <a:gd name="T8" fmla="*/ 50 w 1275"/>
                <a:gd name="T9" fmla="*/ 8 h 510"/>
                <a:gd name="T10" fmla="*/ 53 w 1275"/>
                <a:gd name="T11" fmla="*/ 7 h 510"/>
                <a:gd name="T12" fmla="*/ 60 w 1275"/>
                <a:gd name="T13" fmla="*/ 4 h 510"/>
                <a:gd name="T14" fmla="*/ 64 w 1275"/>
                <a:gd name="T15" fmla="*/ 0 h 5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75" h="510">
                  <a:moveTo>
                    <a:pt x="0" y="405"/>
                  </a:moveTo>
                  <a:cubicBezTo>
                    <a:pt x="90" y="427"/>
                    <a:pt x="194" y="465"/>
                    <a:pt x="285" y="480"/>
                  </a:cubicBezTo>
                  <a:cubicBezTo>
                    <a:pt x="345" y="490"/>
                    <a:pt x="465" y="510"/>
                    <a:pt x="465" y="510"/>
                  </a:cubicBezTo>
                  <a:cubicBezTo>
                    <a:pt x="646" y="497"/>
                    <a:pt x="711" y="488"/>
                    <a:pt x="870" y="435"/>
                  </a:cubicBezTo>
                  <a:cubicBezTo>
                    <a:pt x="949" y="409"/>
                    <a:pt x="902" y="429"/>
                    <a:pt x="1005" y="360"/>
                  </a:cubicBezTo>
                  <a:cubicBezTo>
                    <a:pt x="1020" y="350"/>
                    <a:pt x="1050" y="330"/>
                    <a:pt x="1050" y="330"/>
                  </a:cubicBezTo>
                  <a:cubicBezTo>
                    <a:pt x="1091" y="269"/>
                    <a:pt x="1139" y="205"/>
                    <a:pt x="1200" y="165"/>
                  </a:cubicBezTo>
                  <a:cubicBezTo>
                    <a:pt x="1227" y="83"/>
                    <a:pt x="1240" y="71"/>
                    <a:pt x="1275"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 name="Freeform 29">
              <a:extLst>
                <a:ext uri="{FF2B5EF4-FFF2-40B4-BE49-F238E27FC236}">
                  <a16:creationId xmlns:a16="http://schemas.microsoft.com/office/drawing/2014/main" id="{BD794B8C-BE0B-474D-8F3E-BD2DB99D8F4F}"/>
                </a:ext>
              </a:extLst>
            </p:cNvPr>
            <p:cNvSpPr>
              <a:spLocks noChangeArrowheads="1"/>
            </p:cNvSpPr>
            <p:nvPr/>
          </p:nvSpPr>
          <p:spPr bwMode="auto">
            <a:xfrm>
              <a:off x="3128" y="3328"/>
              <a:ext cx="106" cy="456"/>
            </a:xfrm>
            <a:custGeom>
              <a:avLst/>
              <a:gdLst>
                <a:gd name="T0" fmla="*/ 17 w 266"/>
                <a:gd name="T1" fmla="*/ 0 h 1140"/>
                <a:gd name="T2" fmla="*/ 10 w 266"/>
                <a:gd name="T3" fmla="*/ 7 h 1140"/>
                <a:gd name="T4" fmla="*/ 10 w 266"/>
                <a:gd name="T5" fmla="*/ 7 h 1140"/>
                <a:gd name="T6" fmla="*/ 7 w 266"/>
                <a:gd name="T7" fmla="*/ 9 h 1140"/>
                <a:gd name="T8" fmla="*/ 4 w 266"/>
                <a:gd name="T9" fmla="*/ 21 h 1140"/>
                <a:gd name="T10" fmla="*/ 4 w 266"/>
                <a:gd name="T11" fmla="*/ 62 h 1140"/>
                <a:gd name="T12" fmla="*/ 7 w 266"/>
                <a:gd name="T13" fmla="*/ 73 h 114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6" h="1140">
                  <a:moveTo>
                    <a:pt x="266" y="0"/>
                  </a:moveTo>
                  <a:lnTo>
                    <a:pt x="161" y="105"/>
                  </a:lnTo>
                  <a:cubicBezTo>
                    <a:pt x="161" y="105"/>
                    <a:pt x="161" y="105"/>
                    <a:pt x="161" y="105"/>
                  </a:cubicBezTo>
                  <a:cubicBezTo>
                    <a:pt x="146" y="115"/>
                    <a:pt x="131" y="125"/>
                    <a:pt x="116" y="135"/>
                  </a:cubicBezTo>
                  <a:cubicBezTo>
                    <a:pt x="94" y="201"/>
                    <a:pt x="73" y="263"/>
                    <a:pt x="56" y="330"/>
                  </a:cubicBezTo>
                  <a:cubicBezTo>
                    <a:pt x="37" y="540"/>
                    <a:pt x="0" y="754"/>
                    <a:pt x="56" y="960"/>
                  </a:cubicBezTo>
                  <a:cubicBezTo>
                    <a:pt x="66" y="998"/>
                    <a:pt x="79" y="1103"/>
                    <a:pt x="116" y="114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8" name="Group 30">
            <a:extLst>
              <a:ext uri="{FF2B5EF4-FFF2-40B4-BE49-F238E27FC236}">
                <a16:creationId xmlns:a16="http://schemas.microsoft.com/office/drawing/2014/main" id="{6C80427B-FC6F-4972-92AE-33273ED2BEC1}"/>
              </a:ext>
            </a:extLst>
          </p:cNvPr>
          <p:cNvGrpSpPr>
            <a:grpSpLocks/>
          </p:cNvGrpSpPr>
          <p:nvPr/>
        </p:nvGrpSpPr>
        <p:grpSpPr bwMode="auto">
          <a:xfrm>
            <a:off x="7188112" y="5226977"/>
            <a:ext cx="1024365" cy="762000"/>
            <a:chOff x="3654" y="3264"/>
            <a:chExt cx="578" cy="480"/>
          </a:xfrm>
        </p:grpSpPr>
        <p:sp>
          <p:nvSpPr>
            <p:cNvPr id="29" name="Oval 31">
              <a:extLst>
                <a:ext uri="{FF2B5EF4-FFF2-40B4-BE49-F238E27FC236}">
                  <a16:creationId xmlns:a16="http://schemas.microsoft.com/office/drawing/2014/main" id="{07BD21F8-A68B-405A-B422-01C41A88238E}"/>
                </a:ext>
              </a:extLst>
            </p:cNvPr>
            <p:cNvSpPr>
              <a:spLocks noChangeArrowheads="1"/>
            </p:cNvSpPr>
            <p:nvPr/>
          </p:nvSpPr>
          <p:spPr bwMode="auto">
            <a:xfrm>
              <a:off x="3656" y="3264"/>
              <a:ext cx="576" cy="4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0" name="Oval 32">
              <a:extLst>
                <a:ext uri="{FF2B5EF4-FFF2-40B4-BE49-F238E27FC236}">
                  <a16:creationId xmlns:a16="http://schemas.microsoft.com/office/drawing/2014/main" id="{C42E2353-E9F6-47B6-8028-FBCA989CA193}"/>
                </a:ext>
              </a:extLst>
            </p:cNvPr>
            <p:cNvSpPr>
              <a:spLocks noChangeAspect="1" noChangeArrowheads="1"/>
            </p:cNvSpPr>
            <p:nvPr/>
          </p:nvSpPr>
          <p:spPr bwMode="auto">
            <a:xfrm>
              <a:off x="3848" y="3360"/>
              <a:ext cx="48" cy="48"/>
            </a:xfrm>
            <a:prstGeom prst="ellipse">
              <a:avLst/>
            </a:prstGeom>
            <a:solidFill>
              <a:srgbClr val="000000"/>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1" name="Oval 33">
              <a:extLst>
                <a:ext uri="{FF2B5EF4-FFF2-40B4-BE49-F238E27FC236}">
                  <a16:creationId xmlns:a16="http://schemas.microsoft.com/office/drawing/2014/main" id="{3E9AEAAF-1D5F-48A4-A501-26E1D07091DF}"/>
                </a:ext>
              </a:extLst>
            </p:cNvPr>
            <p:cNvSpPr>
              <a:spLocks noChangeAspect="1" noChangeArrowheads="1"/>
            </p:cNvSpPr>
            <p:nvPr/>
          </p:nvSpPr>
          <p:spPr bwMode="auto">
            <a:xfrm>
              <a:off x="3848" y="3552"/>
              <a:ext cx="48" cy="48"/>
            </a:xfrm>
            <a:prstGeom prst="ellipse">
              <a:avLst/>
            </a:prstGeom>
            <a:solidFill>
              <a:srgbClr val="000000"/>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2" name="Oval 34">
              <a:extLst>
                <a:ext uri="{FF2B5EF4-FFF2-40B4-BE49-F238E27FC236}">
                  <a16:creationId xmlns:a16="http://schemas.microsoft.com/office/drawing/2014/main" id="{8CCC57F9-45B1-4343-9D38-5F4D664B1670}"/>
                </a:ext>
              </a:extLst>
            </p:cNvPr>
            <p:cNvSpPr>
              <a:spLocks noChangeAspect="1" noChangeArrowheads="1"/>
            </p:cNvSpPr>
            <p:nvPr/>
          </p:nvSpPr>
          <p:spPr bwMode="auto">
            <a:xfrm>
              <a:off x="4088" y="3456"/>
              <a:ext cx="48" cy="48"/>
            </a:xfrm>
            <a:prstGeom prst="ellipse">
              <a:avLst/>
            </a:prstGeom>
            <a:solidFill>
              <a:srgbClr val="000000"/>
            </a:solidFill>
            <a:ln w="9525">
              <a:solidFill>
                <a:srgbClr val="000000"/>
              </a:solidFill>
              <a:round/>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33" name="Freeform 35">
              <a:extLst>
                <a:ext uri="{FF2B5EF4-FFF2-40B4-BE49-F238E27FC236}">
                  <a16:creationId xmlns:a16="http://schemas.microsoft.com/office/drawing/2014/main" id="{2CDFF12D-B119-4110-9C78-EEADE65B9731}"/>
                </a:ext>
              </a:extLst>
            </p:cNvPr>
            <p:cNvSpPr>
              <a:spLocks noChangeArrowheads="1"/>
            </p:cNvSpPr>
            <p:nvPr/>
          </p:nvSpPr>
          <p:spPr bwMode="auto">
            <a:xfrm>
              <a:off x="3654" y="3322"/>
              <a:ext cx="468" cy="186"/>
            </a:xfrm>
            <a:custGeom>
              <a:avLst/>
              <a:gdLst>
                <a:gd name="T0" fmla="*/ 0 w 1170"/>
                <a:gd name="T1" fmla="*/ 30 h 465"/>
                <a:gd name="T2" fmla="*/ 42 w 1170"/>
                <a:gd name="T3" fmla="*/ 29 h 465"/>
                <a:gd name="T4" fmla="*/ 51 w 1170"/>
                <a:gd name="T5" fmla="*/ 26 h 465"/>
                <a:gd name="T6" fmla="*/ 54 w 1170"/>
                <a:gd name="T7" fmla="*/ 25 h 465"/>
                <a:gd name="T8" fmla="*/ 57 w 1170"/>
                <a:gd name="T9" fmla="*/ 22 h 465"/>
                <a:gd name="T10" fmla="*/ 62 w 1170"/>
                <a:gd name="T11" fmla="*/ 18 h 465"/>
                <a:gd name="T12" fmla="*/ 67 w 1170"/>
                <a:gd name="T13" fmla="*/ 14 h 465"/>
                <a:gd name="T14" fmla="*/ 68 w 1170"/>
                <a:gd name="T15" fmla="*/ 12 h 465"/>
                <a:gd name="T16" fmla="*/ 70 w 1170"/>
                <a:gd name="T17" fmla="*/ 9 h 465"/>
                <a:gd name="T18" fmla="*/ 71 w 1170"/>
                <a:gd name="T19" fmla="*/ 6 h 465"/>
                <a:gd name="T20" fmla="*/ 75 w 1170"/>
                <a:gd name="T21" fmla="*/ 0 h 4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70" h="465">
                  <a:moveTo>
                    <a:pt x="0" y="465"/>
                  </a:moveTo>
                  <a:cubicBezTo>
                    <a:pt x="220" y="460"/>
                    <a:pt x="440" y="463"/>
                    <a:pt x="660" y="450"/>
                  </a:cubicBezTo>
                  <a:cubicBezTo>
                    <a:pt x="660" y="450"/>
                    <a:pt x="772" y="413"/>
                    <a:pt x="795" y="405"/>
                  </a:cubicBezTo>
                  <a:cubicBezTo>
                    <a:pt x="810" y="400"/>
                    <a:pt x="840" y="390"/>
                    <a:pt x="840" y="390"/>
                  </a:cubicBezTo>
                  <a:cubicBezTo>
                    <a:pt x="855" y="375"/>
                    <a:pt x="868" y="358"/>
                    <a:pt x="885" y="345"/>
                  </a:cubicBezTo>
                  <a:cubicBezTo>
                    <a:pt x="913" y="323"/>
                    <a:pt x="975" y="285"/>
                    <a:pt x="975" y="285"/>
                  </a:cubicBezTo>
                  <a:cubicBezTo>
                    <a:pt x="1011" y="177"/>
                    <a:pt x="956" y="300"/>
                    <a:pt x="1050" y="225"/>
                  </a:cubicBezTo>
                  <a:cubicBezTo>
                    <a:pt x="1062" y="215"/>
                    <a:pt x="1058" y="194"/>
                    <a:pt x="1065" y="180"/>
                  </a:cubicBezTo>
                  <a:cubicBezTo>
                    <a:pt x="1073" y="164"/>
                    <a:pt x="1087" y="151"/>
                    <a:pt x="1095" y="135"/>
                  </a:cubicBezTo>
                  <a:cubicBezTo>
                    <a:pt x="1102" y="121"/>
                    <a:pt x="1102" y="104"/>
                    <a:pt x="1110" y="90"/>
                  </a:cubicBezTo>
                  <a:cubicBezTo>
                    <a:pt x="1128" y="58"/>
                    <a:pt x="1170" y="0"/>
                    <a:pt x="117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 name="Freeform 36">
              <a:extLst>
                <a:ext uri="{FF2B5EF4-FFF2-40B4-BE49-F238E27FC236}">
                  <a16:creationId xmlns:a16="http://schemas.microsoft.com/office/drawing/2014/main" id="{8FB190DF-F02C-4C7F-9280-612D55FEB07A}"/>
                </a:ext>
              </a:extLst>
            </p:cNvPr>
            <p:cNvSpPr>
              <a:spLocks noChangeArrowheads="1"/>
            </p:cNvSpPr>
            <p:nvPr/>
          </p:nvSpPr>
          <p:spPr bwMode="auto">
            <a:xfrm>
              <a:off x="3966" y="3484"/>
              <a:ext cx="186" cy="180"/>
            </a:xfrm>
            <a:custGeom>
              <a:avLst/>
              <a:gdLst>
                <a:gd name="T0" fmla="*/ 0 w 465"/>
                <a:gd name="T1" fmla="*/ 0 h 450"/>
                <a:gd name="T2" fmla="*/ 9 w 465"/>
                <a:gd name="T3" fmla="*/ 10 h 450"/>
                <a:gd name="T4" fmla="*/ 14 w 465"/>
                <a:gd name="T5" fmla="*/ 15 h 450"/>
                <a:gd name="T6" fmla="*/ 15 w 465"/>
                <a:gd name="T7" fmla="*/ 18 h 450"/>
                <a:gd name="T8" fmla="*/ 21 w 465"/>
                <a:gd name="T9" fmla="*/ 22 h 450"/>
                <a:gd name="T10" fmla="*/ 27 w 465"/>
                <a:gd name="T11" fmla="*/ 27 h 450"/>
                <a:gd name="T12" fmla="*/ 30 w 465"/>
                <a:gd name="T13" fmla="*/ 29 h 4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65" h="450">
                  <a:moveTo>
                    <a:pt x="0" y="0"/>
                  </a:moveTo>
                  <a:cubicBezTo>
                    <a:pt x="47" y="70"/>
                    <a:pt x="68" y="121"/>
                    <a:pt x="135" y="165"/>
                  </a:cubicBezTo>
                  <a:cubicBezTo>
                    <a:pt x="215" y="285"/>
                    <a:pt x="110" y="140"/>
                    <a:pt x="210" y="240"/>
                  </a:cubicBezTo>
                  <a:cubicBezTo>
                    <a:pt x="223" y="253"/>
                    <a:pt x="226" y="273"/>
                    <a:pt x="240" y="285"/>
                  </a:cubicBezTo>
                  <a:cubicBezTo>
                    <a:pt x="267" y="309"/>
                    <a:pt x="300" y="325"/>
                    <a:pt x="330" y="345"/>
                  </a:cubicBezTo>
                  <a:cubicBezTo>
                    <a:pt x="442" y="419"/>
                    <a:pt x="305" y="324"/>
                    <a:pt x="420" y="420"/>
                  </a:cubicBezTo>
                  <a:cubicBezTo>
                    <a:pt x="434" y="432"/>
                    <a:pt x="465" y="450"/>
                    <a:pt x="465" y="45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extLst>
      <p:ext uri="{BB962C8B-B14F-4D97-AF65-F5344CB8AC3E}">
        <p14:creationId xmlns:p14="http://schemas.microsoft.com/office/powerpoint/2010/main" val="77078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ou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ou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box(out)">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FE24B885-F7C8-4DEB-8F85-454F64419691}"/>
                  </a:ext>
                </a:extLst>
              </p:cNvPr>
              <p:cNvSpPr/>
              <p:nvPr/>
            </p:nvSpPr>
            <p:spPr>
              <a:xfrm>
                <a:off x="842481" y="603227"/>
                <a:ext cx="9842643" cy="3009991"/>
              </a:xfrm>
              <a:prstGeom prst="rect">
                <a:avLst/>
              </a:prstGeom>
            </p:spPr>
            <p:txBody>
              <a:bodyPr wrap="square">
                <a:spAutoFit/>
              </a:bodyPr>
              <a:lstStyle/>
              <a:p>
                <a:pPr algn="just">
                  <a:spcBef>
                    <a:spcPts val="600"/>
                  </a:spcBef>
                  <a:spcAft>
                    <a:spcPts val="0"/>
                  </a:spcAft>
                </a:pPr>
                <a:r>
                  <a:rPr lang="en-US" altLang="zh-CN" kern="100" dirty="0">
                    <a:latin typeface="Times New Roman" panose="02020603050405020304" pitchFamily="18" charset="0"/>
                    <a:cs typeface="Times New Roman" panose="02020603050405020304" pitchFamily="18" charset="0"/>
                  </a:rPr>
                  <a:t>2.</a:t>
                </a:r>
              </a:p>
              <a:p>
                <a:pPr algn="just">
                  <a:spcBef>
                    <a:spcPts val="600"/>
                  </a:spcBef>
                  <a:spcAft>
                    <a:spcPts val="0"/>
                  </a:spcAft>
                </a:pPr>
                <a:r>
                  <a:rPr lang="en-US" altLang="zh-CN" kern="100" dirty="0">
                    <a:latin typeface="Times New Roman" panose="02020603050405020304" pitchFamily="18" charset="0"/>
                    <a:cs typeface="Times New Roman" panose="02020603050405020304" pitchFamily="18" charset="0"/>
                  </a:rPr>
                  <a:t>a) Let </a:t>
                </a:r>
                <a:r>
                  <a:rPr lang="en-US" altLang="zh-CN" i="1" kern="100" dirty="0">
                    <a:latin typeface="Times New Roman" panose="02020603050405020304" pitchFamily="18" charset="0"/>
                    <a:cs typeface="Times New Roman" panose="02020603050405020304" pitchFamily="18" charset="0"/>
                  </a:rPr>
                  <a:t>a</a:t>
                </a:r>
                <a:r>
                  <a:rPr lang="en-US" altLang="zh-CN" i="1" kern="100" baseline="-25000" dirty="0">
                    <a:latin typeface="Times New Roman" panose="02020603050405020304" pitchFamily="18" charset="0"/>
                    <a:cs typeface="Times New Roman" panose="02020603050405020304" pitchFamily="18" charset="0"/>
                  </a:rPr>
                  <a:t>n</a:t>
                </a:r>
                <a:r>
                  <a:rPr lang="en-US" altLang="zh-CN" kern="100" dirty="0">
                    <a:latin typeface="Times New Roman" panose="02020603050405020304" pitchFamily="18" charset="0"/>
                    <a:cs typeface="Times New Roman" panose="02020603050405020304" pitchFamily="18" charset="0"/>
                  </a:rPr>
                  <a:t> be the number of codewords of length </a:t>
                </a:r>
                <a:r>
                  <a:rPr lang="en-US" altLang="zh-CN" i="1" kern="100" dirty="0">
                    <a:latin typeface="Times New Roman" panose="02020603050405020304" pitchFamily="18" charset="0"/>
                    <a:cs typeface="Times New Roman" panose="02020603050405020304" pitchFamily="18" charset="0"/>
                  </a:rPr>
                  <a:t>n</a:t>
                </a:r>
                <a:r>
                  <a:rPr lang="en-US" altLang="zh-CN" kern="100" dirty="0">
                    <a:latin typeface="Times New Roman" panose="02020603050405020304" pitchFamily="18" charset="0"/>
                    <a:cs typeface="Times New Roman" panose="02020603050405020304" pitchFamily="18" charset="0"/>
                  </a:rPr>
                  <a:t>. </a:t>
                </a:r>
                <a:endParaRPr lang="zh-CN" altLang="zh-CN" kern="100" dirty="0">
                  <a:latin typeface="等线" panose="02010600030101010101" pitchFamily="2" charset="-122"/>
                  <a:cs typeface="Times New Roman" panose="02020603050405020304" pitchFamily="18" charset="0"/>
                </a:endParaRPr>
              </a:p>
              <a:p>
                <a:pPr algn="just">
                  <a:spcBef>
                    <a:spcPts val="600"/>
                  </a:spcBef>
                  <a:spcAft>
                    <a:spcPts val="0"/>
                  </a:spcAft>
                </a:pPr>
                <a:r>
                  <a:rPr lang="en-US" altLang="zh-CN" kern="100" dirty="0">
                    <a:latin typeface="Times New Roman" panose="02020603050405020304" pitchFamily="18" charset="0"/>
                    <a:cs typeface="Times New Roman" panose="02020603050405020304" pitchFamily="18" charset="0"/>
                  </a:rPr>
                  <a:t>  </a:t>
                </a:r>
                <a:r>
                  <a:rPr lang="en-US" altLang="zh-CN" i="1" kern="100" dirty="0">
                    <a:latin typeface="Times New Roman" panose="02020603050405020304" pitchFamily="18" charset="0"/>
                    <a:cs typeface="Times New Roman" panose="02020603050405020304" pitchFamily="18" charset="0"/>
                  </a:rPr>
                  <a:t>a</a:t>
                </a:r>
                <a:r>
                  <a:rPr lang="en-US" altLang="zh-CN" i="1" kern="100" baseline="-25000" dirty="0">
                    <a:latin typeface="Times New Roman" panose="02020603050405020304" pitchFamily="18" charset="0"/>
                    <a:cs typeface="Times New Roman" panose="02020603050405020304" pitchFamily="18" charset="0"/>
                  </a:rPr>
                  <a:t>1 </a:t>
                </a:r>
                <a:r>
                  <a:rPr lang="en-US" altLang="zh-CN" kern="100" dirty="0">
                    <a:latin typeface="Times New Roman" panose="02020603050405020304" pitchFamily="18" charset="0"/>
                    <a:cs typeface="Times New Roman" panose="02020603050405020304" pitchFamily="18" charset="0"/>
                  </a:rPr>
                  <a:t>= 7 </a:t>
                </a:r>
                <a:endParaRPr lang="zh-CN" altLang="zh-CN" kern="100" dirty="0">
                  <a:latin typeface="等线" panose="02010600030101010101" pitchFamily="2" charset="-122"/>
                  <a:cs typeface="Times New Roman" panose="02020603050405020304" pitchFamily="18" charset="0"/>
                </a:endParaRPr>
              </a:p>
              <a:p>
                <a:pPr algn="just">
                  <a:spcBef>
                    <a:spcPts val="600"/>
                  </a:spcBef>
                  <a:spcAft>
                    <a:spcPts val="0"/>
                  </a:spcAft>
                </a:pPr>
                <a:r>
                  <a:rPr lang="en-US" altLang="zh-CN" kern="100" dirty="0">
                    <a:latin typeface="Times New Roman" panose="02020603050405020304" pitchFamily="18" charset="0"/>
                    <a:cs typeface="Times New Roman" panose="02020603050405020304" pitchFamily="18" charset="0"/>
                  </a:rPr>
                  <a:t>  </a:t>
                </a:r>
                <a:r>
                  <a:rPr lang="en-US" altLang="zh-CN" i="1" kern="100" dirty="0">
                    <a:latin typeface="Times New Roman" panose="02020603050405020304" pitchFamily="18" charset="0"/>
                    <a:cs typeface="Times New Roman" panose="02020603050405020304" pitchFamily="18" charset="0"/>
                  </a:rPr>
                  <a:t>a</a:t>
                </a:r>
                <a:r>
                  <a:rPr lang="en-US" altLang="zh-CN" i="1" kern="100" baseline="-25000" dirty="0">
                    <a:latin typeface="Times New Roman" panose="02020603050405020304" pitchFamily="18" charset="0"/>
                    <a:cs typeface="Times New Roman" panose="02020603050405020304" pitchFamily="18" charset="0"/>
                  </a:rPr>
                  <a:t>n </a:t>
                </a:r>
                <a:r>
                  <a:rPr lang="en-US" altLang="zh-CN" kern="100" dirty="0">
                    <a:latin typeface="Times New Roman" panose="02020603050405020304" pitchFamily="18" charset="0"/>
                    <a:cs typeface="Times New Roman" panose="02020603050405020304" pitchFamily="18" charset="0"/>
                  </a:rPr>
                  <a:t>= 7</a:t>
                </a:r>
                <a:r>
                  <a:rPr lang="en-US" altLang="zh-CN" i="1" kern="100" dirty="0">
                    <a:latin typeface="Times New Roman" panose="02020603050405020304" pitchFamily="18" charset="0"/>
                    <a:cs typeface="Times New Roman" panose="02020603050405020304" pitchFamily="18" charset="0"/>
                  </a:rPr>
                  <a:t>a</a:t>
                </a:r>
                <a:r>
                  <a:rPr lang="en-US" altLang="zh-CN" i="1" kern="100" baseline="-25000" dirty="0">
                    <a:latin typeface="Times New Roman" panose="02020603050405020304" pitchFamily="18" charset="0"/>
                    <a:cs typeface="Times New Roman" panose="02020603050405020304" pitchFamily="18" charset="0"/>
                  </a:rPr>
                  <a:t>n-1</a:t>
                </a:r>
                <a:r>
                  <a:rPr lang="en-US" altLang="zh-CN" i="1"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8</a:t>
                </a:r>
                <a:r>
                  <a:rPr lang="en-US" altLang="zh-CN" kern="100" baseline="30000" dirty="0">
                    <a:latin typeface="Times New Roman" panose="02020603050405020304" pitchFamily="18" charset="0"/>
                    <a:cs typeface="Times New Roman" panose="02020603050405020304" pitchFamily="18" charset="0"/>
                  </a:rPr>
                  <a:t>n-1 </a:t>
                </a:r>
                <a:r>
                  <a:rPr lang="en-US" altLang="zh-CN" kern="100" dirty="0">
                    <a:latin typeface="Times New Roman" panose="02020603050405020304" pitchFamily="18" charset="0"/>
                    <a:cs typeface="Times New Roman" panose="02020603050405020304" pitchFamily="18" charset="0"/>
                  </a:rPr>
                  <a:t>- </a:t>
                </a:r>
                <a:r>
                  <a:rPr lang="en-US" altLang="zh-CN" i="1" kern="100" dirty="0">
                    <a:latin typeface="Times New Roman" panose="02020603050405020304" pitchFamily="18" charset="0"/>
                    <a:cs typeface="Times New Roman" panose="02020603050405020304" pitchFamily="18" charset="0"/>
                  </a:rPr>
                  <a:t>a</a:t>
                </a:r>
                <a:r>
                  <a:rPr lang="en-US" altLang="zh-CN" i="1" kern="100" baseline="-25000" dirty="0">
                    <a:latin typeface="Times New Roman" panose="02020603050405020304" pitchFamily="18" charset="0"/>
                    <a:cs typeface="Times New Roman" panose="02020603050405020304" pitchFamily="18" charset="0"/>
                  </a:rPr>
                  <a:t>n-1 </a:t>
                </a:r>
                <a:r>
                  <a:rPr lang="en-US" altLang="zh-CN" kern="100" dirty="0">
                    <a:latin typeface="Times New Roman" panose="02020603050405020304" pitchFamily="18" charset="0"/>
                    <a:cs typeface="Times New Roman" panose="02020603050405020304" pitchFamily="18" charset="0"/>
                  </a:rPr>
                  <a:t>= 6</a:t>
                </a:r>
                <a:r>
                  <a:rPr lang="en-US" altLang="zh-CN" i="1" kern="100" dirty="0">
                    <a:latin typeface="Times New Roman" panose="02020603050405020304" pitchFamily="18" charset="0"/>
                    <a:cs typeface="Times New Roman" panose="02020603050405020304" pitchFamily="18" charset="0"/>
                  </a:rPr>
                  <a:t>a</a:t>
                </a:r>
                <a:r>
                  <a:rPr lang="en-US" altLang="zh-CN" i="1" kern="100" baseline="-25000" dirty="0">
                    <a:latin typeface="Times New Roman" panose="02020603050405020304" pitchFamily="18" charset="0"/>
                    <a:cs typeface="Times New Roman" panose="02020603050405020304" pitchFamily="18" charset="0"/>
                  </a:rPr>
                  <a:t>n-1</a:t>
                </a:r>
                <a:r>
                  <a:rPr lang="en-US" altLang="zh-CN" kern="100" dirty="0">
                    <a:latin typeface="Times New Roman" panose="02020603050405020304" pitchFamily="18" charset="0"/>
                    <a:cs typeface="Times New Roman" panose="02020603050405020304" pitchFamily="18" charset="0"/>
                  </a:rPr>
                  <a:t>+8</a:t>
                </a:r>
                <a:r>
                  <a:rPr lang="en-US" altLang="zh-CN" kern="100" baseline="30000" dirty="0">
                    <a:latin typeface="Times New Roman" panose="02020603050405020304" pitchFamily="18" charset="0"/>
                    <a:cs typeface="Times New Roman" panose="02020603050405020304" pitchFamily="18" charset="0"/>
                  </a:rPr>
                  <a:t>n-1 </a:t>
                </a:r>
                <a:r>
                  <a:rPr lang="en-US" altLang="zh-CN" kern="100" dirty="0">
                    <a:latin typeface="Times New Roman" panose="02020603050405020304" pitchFamily="18" charset="0"/>
                    <a:cs typeface="Times New Roman" panose="02020603050405020304" pitchFamily="18" charset="0"/>
                  </a:rPr>
                  <a:t> </a:t>
                </a:r>
                <a:endParaRPr lang="zh-CN" altLang="zh-CN" kern="100" dirty="0">
                  <a:latin typeface="等线" panose="02010600030101010101" pitchFamily="2" charset="-122"/>
                  <a:cs typeface="Times New Roman" panose="02020603050405020304" pitchFamily="18" charset="0"/>
                </a:endParaRPr>
              </a:p>
              <a:p>
                <a:pPr algn="just">
                  <a:spcBef>
                    <a:spcPts val="600"/>
                  </a:spcBef>
                  <a:spcAft>
                    <a:spcPts val="0"/>
                  </a:spcAft>
                </a:pPr>
                <a:r>
                  <a:rPr lang="en-US" altLang="zh-CN" kern="100" dirty="0">
                    <a:latin typeface="Times New Roman" panose="02020603050405020304" pitchFamily="18" charset="0"/>
                    <a:cs typeface="Times New Roman" panose="02020603050405020304" pitchFamily="18" charset="0"/>
                  </a:rPr>
                  <a:t>b)  Compute solution to iterative relation </a:t>
                </a:r>
                <a:r>
                  <a:rPr lang="en-US" altLang="zh-CN" i="1" kern="100" dirty="0">
                    <a:latin typeface="Times New Roman" panose="02020603050405020304" pitchFamily="18" charset="0"/>
                    <a:cs typeface="Times New Roman" panose="02020603050405020304" pitchFamily="18" charset="0"/>
                  </a:rPr>
                  <a:t>a</a:t>
                </a:r>
                <a:r>
                  <a:rPr lang="en-US" altLang="zh-CN" i="1" kern="100" baseline="-25000" dirty="0">
                    <a:latin typeface="Times New Roman" panose="02020603050405020304" pitchFamily="18" charset="0"/>
                    <a:cs typeface="Times New Roman" panose="02020603050405020304" pitchFamily="18" charset="0"/>
                  </a:rPr>
                  <a:t>n</a:t>
                </a:r>
                <a:r>
                  <a:rPr lang="en-US" altLang="zh-CN" kern="100" dirty="0">
                    <a:latin typeface="Times New Roman" panose="02020603050405020304" pitchFamily="18" charset="0"/>
                    <a:cs typeface="Times New Roman" panose="02020603050405020304" pitchFamily="18" charset="0"/>
                  </a:rPr>
                  <a:t> = (6</a:t>
                </a:r>
                <a:r>
                  <a:rPr lang="en-US" altLang="zh-CN" i="1" kern="100" baseline="30000" dirty="0">
                    <a:latin typeface="Times New Roman" panose="02020603050405020304" pitchFamily="18" charset="0"/>
                    <a:cs typeface="Times New Roman" panose="02020603050405020304" pitchFamily="18" charset="0"/>
                  </a:rPr>
                  <a:t>n</a:t>
                </a:r>
                <a:r>
                  <a:rPr lang="en-US" altLang="zh-CN" kern="100" dirty="0">
                    <a:latin typeface="Times New Roman" panose="02020603050405020304" pitchFamily="18" charset="0"/>
                    <a:cs typeface="Times New Roman" panose="02020603050405020304" pitchFamily="18" charset="0"/>
                  </a:rPr>
                  <a:t>+8</a:t>
                </a:r>
                <a:r>
                  <a:rPr lang="en-US" altLang="zh-CN" i="1" kern="100" baseline="30000" dirty="0">
                    <a:latin typeface="Times New Roman" panose="02020603050405020304" pitchFamily="18" charset="0"/>
                    <a:cs typeface="Times New Roman" panose="02020603050405020304" pitchFamily="18" charset="0"/>
                  </a:rPr>
                  <a:t>n</a:t>
                </a:r>
                <a:r>
                  <a:rPr lang="en-US" altLang="zh-CN" kern="100" dirty="0">
                    <a:latin typeface="Times New Roman" panose="02020603050405020304" pitchFamily="18" charset="0"/>
                    <a:cs typeface="Times New Roman" panose="02020603050405020304" pitchFamily="18" charset="0"/>
                  </a:rPr>
                  <a:t>)/2</a:t>
                </a:r>
                <a:endParaRPr lang="zh-CN" altLang="zh-CN" kern="100" dirty="0">
                  <a:latin typeface="等线" panose="02010600030101010101" pitchFamily="2" charset="-122"/>
                  <a:cs typeface="Times New Roman" panose="02020603050405020304" pitchFamily="18" charset="0"/>
                </a:endParaRPr>
              </a:p>
              <a:p>
                <a:pPr algn="just">
                  <a:spcBef>
                    <a:spcPts val="600"/>
                  </a:spcBef>
                  <a:spcAft>
                    <a:spcPts val="0"/>
                  </a:spcAft>
                </a:pPr>
                <a:r>
                  <a:rPr lang="en-US" altLang="zh-CN" kern="100" dirty="0">
                    <a:latin typeface="Times New Roman" panose="02020603050405020304" pitchFamily="18" charset="0"/>
                    <a:cs typeface="Times New Roman" panose="02020603050405020304" pitchFamily="18" charset="0"/>
                  </a:rPr>
                  <a:t>c) Following a similar steps: </a:t>
                </a:r>
              </a:p>
              <a:p>
                <a:pPr algn="just">
                  <a:spcBef>
                    <a:spcPts val="600"/>
                  </a:spcBef>
                  <a:spcAft>
                    <a:spcPts val="0"/>
                  </a:spcAft>
                </a:pPr>
                <a:r>
                  <a:rPr lang="en-US" altLang="zh-CN" kern="100"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n-US" altLang="zh-CN" kern="100">
                        <a:latin typeface="Cambria Math" panose="02040503050406030204" pitchFamily="18" charset="0"/>
                        <a:cs typeface="Times New Roman" panose="02020603050405020304" pitchFamily="18" charset="0"/>
                      </a:rPr>
                      <m:t>G</m:t>
                    </m:r>
                    <m:d>
                      <m:d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kern="100">
                            <a:latin typeface="Cambria Math" panose="02040503050406030204" pitchFamily="18" charset="0"/>
                            <a:cs typeface="Times New Roman" panose="02020603050405020304" pitchFamily="18" charset="0"/>
                          </a:rPr>
                          <m:t>x</m:t>
                        </m:r>
                      </m:e>
                    </m:d>
                    <m:r>
                      <a:rPr lang="en-US" altLang="zh-CN" i="1" kern="100">
                        <a:latin typeface="Cambria Math" panose="02040503050406030204" pitchFamily="18" charset="0"/>
                        <a:cs typeface="Times New Roman" panose="02020603050405020304" pitchFamily="18" charset="0"/>
                      </a:rPr>
                      <m:t>=</m:t>
                    </m:r>
                    <m:f>
                      <m:f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kern="100">
                            <a:latin typeface="Cambria Math" panose="02040503050406030204" pitchFamily="18" charset="0"/>
                            <a:cs typeface="Times New Roman" panose="02020603050405020304" pitchFamily="18" charset="0"/>
                          </a:rPr>
                          <m:t>1−7</m:t>
                        </m:r>
                        <m:r>
                          <a:rPr lang="en-US" altLang="zh-CN" i="1" kern="100">
                            <a:latin typeface="Cambria Math" panose="02040503050406030204" pitchFamily="18" charset="0"/>
                            <a:cs typeface="Times New Roman" panose="02020603050405020304" pitchFamily="18" charset="0"/>
                          </a:rPr>
                          <m:t>𝑥</m:t>
                        </m:r>
                      </m:num>
                      <m:den>
                        <m:d>
                          <m:d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latin typeface="Cambria Math" panose="02040503050406030204" pitchFamily="18" charset="0"/>
                                <a:cs typeface="Times New Roman" panose="02020603050405020304" pitchFamily="18" charset="0"/>
                              </a:rPr>
                              <m:t>1−6</m:t>
                            </m:r>
                            <m:r>
                              <a:rPr lang="en-US" altLang="zh-CN" i="1" kern="100">
                                <a:latin typeface="Cambria Math" panose="02040503050406030204" pitchFamily="18" charset="0"/>
                                <a:cs typeface="Times New Roman" panose="02020603050405020304" pitchFamily="18" charset="0"/>
                              </a:rPr>
                              <m:t>𝑥</m:t>
                            </m:r>
                          </m:e>
                        </m:d>
                        <m:d>
                          <m:d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latin typeface="Cambria Math" panose="02040503050406030204" pitchFamily="18" charset="0"/>
                                <a:cs typeface="Times New Roman" panose="02020603050405020304" pitchFamily="18" charset="0"/>
                              </a:rPr>
                              <m:t>1−8</m:t>
                            </m:r>
                            <m:r>
                              <a:rPr lang="en-US" altLang="zh-CN" i="1" kern="100">
                                <a:latin typeface="Cambria Math" panose="02040503050406030204" pitchFamily="18" charset="0"/>
                                <a:cs typeface="Times New Roman" panose="02020603050405020304" pitchFamily="18" charset="0"/>
                              </a:rPr>
                              <m:t>𝑥</m:t>
                            </m:r>
                          </m:e>
                        </m:d>
                      </m:den>
                    </m:f>
                    <m:r>
                      <a:rPr lang="en-US" altLang="zh-CN" i="1" kern="100">
                        <a:latin typeface="Cambria Math" panose="02040503050406030204" pitchFamily="18" charset="0"/>
                        <a:cs typeface="Times New Roman" panose="02020603050405020304" pitchFamily="18" charset="0"/>
                      </a:rPr>
                      <m:t>=</m:t>
                    </m:r>
                    <m:f>
                      <m:f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kern="100">
                            <a:latin typeface="Cambria Math" panose="02040503050406030204" pitchFamily="18" charset="0"/>
                            <a:cs typeface="Times New Roman" panose="02020603050405020304" pitchFamily="18" charset="0"/>
                          </a:rPr>
                          <m:t>1/2</m:t>
                        </m:r>
                      </m:num>
                      <m:den>
                        <m:r>
                          <a:rPr lang="en-US" altLang="zh-CN" i="1" kern="100">
                            <a:latin typeface="Cambria Math" panose="02040503050406030204" pitchFamily="18" charset="0"/>
                            <a:cs typeface="Times New Roman" panose="02020603050405020304" pitchFamily="18" charset="0"/>
                          </a:rPr>
                          <m:t>(1−6</m:t>
                        </m:r>
                        <m:r>
                          <a:rPr lang="en-US" altLang="zh-CN" i="1" kern="100">
                            <a:latin typeface="Cambria Math" panose="02040503050406030204" pitchFamily="18" charset="0"/>
                            <a:cs typeface="Times New Roman" panose="02020603050405020304" pitchFamily="18" charset="0"/>
                          </a:rPr>
                          <m:t>𝑥</m:t>
                        </m:r>
                        <m:r>
                          <a:rPr lang="en-US" altLang="zh-CN" i="1" kern="100">
                            <a:latin typeface="Cambria Math" panose="02040503050406030204" pitchFamily="18" charset="0"/>
                            <a:cs typeface="Times New Roman" panose="02020603050405020304" pitchFamily="18" charset="0"/>
                          </a:rPr>
                          <m:t>)</m:t>
                        </m:r>
                      </m:den>
                    </m:f>
                    <m:r>
                      <a:rPr lang="en-US" altLang="zh-CN" i="1" kern="100">
                        <a:latin typeface="Cambria Math" panose="02040503050406030204" pitchFamily="18" charset="0"/>
                        <a:cs typeface="Times New Roman" panose="02020603050405020304" pitchFamily="18" charset="0"/>
                      </a:rPr>
                      <m:t>+</m:t>
                    </m:r>
                    <m:f>
                      <m:f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kern="100">
                            <a:latin typeface="Cambria Math" panose="02040503050406030204" pitchFamily="18" charset="0"/>
                            <a:cs typeface="Times New Roman" panose="02020603050405020304" pitchFamily="18" charset="0"/>
                          </a:rPr>
                          <m:t>1/2</m:t>
                        </m:r>
                      </m:num>
                      <m:den>
                        <m:r>
                          <a:rPr lang="en-US" altLang="zh-CN" i="1" kern="100">
                            <a:latin typeface="Cambria Math" panose="02040503050406030204" pitchFamily="18" charset="0"/>
                            <a:cs typeface="Times New Roman" panose="02020603050405020304" pitchFamily="18" charset="0"/>
                          </a:rPr>
                          <m:t>(1−8</m:t>
                        </m:r>
                        <m:r>
                          <a:rPr lang="en-US" altLang="zh-CN" i="1" kern="100">
                            <a:latin typeface="Cambria Math" panose="02040503050406030204" pitchFamily="18" charset="0"/>
                            <a:cs typeface="Times New Roman" panose="02020603050405020304" pitchFamily="18" charset="0"/>
                          </a:rPr>
                          <m:t>𝑥</m:t>
                        </m:r>
                        <m:r>
                          <a:rPr lang="en-US" altLang="zh-CN" i="1" kern="100">
                            <a:latin typeface="Cambria Math" panose="02040503050406030204" pitchFamily="18" charset="0"/>
                            <a:cs typeface="Times New Roman" panose="02020603050405020304" pitchFamily="18" charset="0"/>
                          </a:rPr>
                          <m:t>)</m:t>
                        </m:r>
                      </m:den>
                    </m:f>
                  </m:oMath>
                </a14:m>
                <a:endParaRPr lang="zh-CN" altLang="zh-CN" kern="100" dirty="0">
                  <a:latin typeface="等线" panose="02010600030101010101" pitchFamily="2" charset="-122"/>
                  <a:cs typeface="Times New Roman" panose="02020603050405020304" pitchFamily="18" charset="0"/>
                </a:endParaRPr>
              </a:p>
              <a:p>
                <a:pPr algn="just">
                  <a:spcBef>
                    <a:spcPts val="600"/>
                  </a:spcBef>
                  <a:spcAft>
                    <a:spcPts val="0"/>
                  </a:spcAft>
                </a:pPr>
                <a:r>
                  <a:rPr lang="en-US" altLang="zh-CN" kern="100" dirty="0">
                    <a:latin typeface="Times New Roman" panose="02020603050405020304" pitchFamily="18" charset="0"/>
                    <a:cs typeface="Times New Roman" panose="02020603050405020304" pitchFamily="18" charset="0"/>
                  </a:rPr>
                  <a:t>    Therefore </a:t>
                </a:r>
                <a:r>
                  <a:rPr lang="en-US" altLang="zh-CN" i="1" kern="100" dirty="0">
                    <a:latin typeface="Times New Roman" panose="02020603050405020304" pitchFamily="18" charset="0"/>
                    <a:cs typeface="Times New Roman" panose="02020603050405020304" pitchFamily="18" charset="0"/>
                  </a:rPr>
                  <a:t>a</a:t>
                </a:r>
                <a:r>
                  <a:rPr lang="en-US" altLang="zh-CN" i="1" kern="100" baseline="-25000" dirty="0">
                    <a:latin typeface="Times New Roman" panose="02020603050405020304" pitchFamily="18" charset="0"/>
                    <a:cs typeface="Times New Roman" panose="02020603050405020304" pitchFamily="18" charset="0"/>
                  </a:rPr>
                  <a:t>n</a:t>
                </a:r>
                <a:r>
                  <a:rPr lang="en-US" altLang="zh-CN" kern="100" dirty="0">
                    <a:latin typeface="Times New Roman" panose="02020603050405020304" pitchFamily="18" charset="0"/>
                    <a:cs typeface="Times New Roman" panose="02020603050405020304" pitchFamily="18" charset="0"/>
                  </a:rPr>
                  <a:t> = (6</a:t>
                </a:r>
                <a:r>
                  <a:rPr lang="en-US" altLang="zh-CN" i="1" kern="100" baseline="30000" dirty="0">
                    <a:latin typeface="Times New Roman" panose="02020603050405020304" pitchFamily="18" charset="0"/>
                    <a:cs typeface="Times New Roman" panose="02020603050405020304" pitchFamily="18" charset="0"/>
                  </a:rPr>
                  <a:t>n</a:t>
                </a:r>
                <a:r>
                  <a:rPr lang="en-US" altLang="zh-CN" kern="100" dirty="0">
                    <a:latin typeface="Times New Roman" panose="02020603050405020304" pitchFamily="18" charset="0"/>
                    <a:cs typeface="Times New Roman" panose="02020603050405020304" pitchFamily="18" charset="0"/>
                  </a:rPr>
                  <a:t>+8</a:t>
                </a:r>
                <a:r>
                  <a:rPr lang="en-US" altLang="zh-CN" i="1" kern="100" baseline="30000" dirty="0">
                    <a:latin typeface="Times New Roman" panose="02020603050405020304" pitchFamily="18" charset="0"/>
                    <a:cs typeface="Times New Roman" panose="02020603050405020304" pitchFamily="18" charset="0"/>
                  </a:rPr>
                  <a:t>n</a:t>
                </a:r>
                <a:r>
                  <a:rPr lang="en-US" altLang="zh-CN" kern="100" dirty="0">
                    <a:latin typeface="Times New Roman" panose="02020603050405020304" pitchFamily="18" charset="0"/>
                    <a:cs typeface="Times New Roman" panose="02020603050405020304" pitchFamily="18" charset="0"/>
                  </a:rPr>
                  <a:t>)/2  </a:t>
                </a:r>
                <a:endParaRPr lang="zh-CN" altLang="zh-CN" kern="100" dirty="0">
                  <a:latin typeface="等线" panose="02010600030101010101" pitchFamily="2" charset="-122"/>
                  <a:cs typeface="Times New Roman" panose="02020603050405020304" pitchFamily="18" charset="0"/>
                </a:endParaRPr>
              </a:p>
            </p:txBody>
          </p:sp>
        </mc:Choice>
        <mc:Fallback xmlns="">
          <p:sp>
            <p:nvSpPr>
              <p:cNvPr id="4" name="矩形 3">
                <a:extLst>
                  <a:ext uri="{FF2B5EF4-FFF2-40B4-BE49-F238E27FC236}">
                    <a16:creationId xmlns:a16="http://schemas.microsoft.com/office/drawing/2014/main" id="{FE24B885-F7C8-4DEB-8F85-454F64419691}"/>
                  </a:ext>
                </a:extLst>
              </p:cNvPr>
              <p:cNvSpPr>
                <a:spLocks noRot="1" noChangeAspect="1" noMove="1" noResize="1" noEditPoints="1" noAdjustHandles="1" noChangeArrowheads="1" noChangeShapeType="1" noTextEdit="1"/>
              </p:cNvSpPr>
              <p:nvPr/>
            </p:nvSpPr>
            <p:spPr>
              <a:xfrm>
                <a:off x="842481" y="603227"/>
                <a:ext cx="9842643" cy="3009991"/>
              </a:xfrm>
              <a:prstGeom prst="rect">
                <a:avLst/>
              </a:prstGeom>
              <a:blipFill>
                <a:blip r:embed="rId2"/>
                <a:stretch>
                  <a:fillRect l="-495" t="-1215" b="-20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58099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5ED157E-AF7B-411C-8650-A3522FBEC2FC}"/>
              </a:ext>
            </a:extLst>
          </p:cNvPr>
          <p:cNvSpPr/>
          <p:nvPr/>
        </p:nvSpPr>
        <p:spPr>
          <a:xfrm>
            <a:off x="934947" y="1478466"/>
            <a:ext cx="10726221" cy="2931572"/>
          </a:xfrm>
          <a:prstGeom prst="rect">
            <a:avLst/>
          </a:prstGeom>
        </p:spPr>
        <p:txBody>
          <a:bodyPr wrap="square">
            <a:spAutoFit/>
          </a:bodyPr>
          <a:lstStyle/>
          <a:p>
            <a:pPr algn="just">
              <a:lnSpc>
                <a:spcPct val="115000"/>
              </a:lnSpc>
              <a:spcAft>
                <a:spcPts val="0"/>
              </a:spcAft>
            </a:pPr>
            <a:r>
              <a:rPr lang="en-US" altLang="zh-CN" kern="100" dirty="0">
                <a:latin typeface="Times New Roman" panose="02020603050405020304" pitchFamily="18" charset="0"/>
                <a:cs typeface="Times New Roman" panose="02020603050405020304" pitchFamily="18" charset="0"/>
              </a:rPr>
              <a:t>3. (10 %) Let S= {</a:t>
            </a:r>
            <a:r>
              <a:rPr lang="en-US" altLang="zh-CN" i="1" kern="100" dirty="0">
                <a:latin typeface="Times New Roman" panose="02020603050405020304" pitchFamily="18" charset="0"/>
                <a:cs typeface="Times New Roman" panose="02020603050405020304" pitchFamily="18" charset="0"/>
              </a:rPr>
              <a:t>x</a:t>
            </a:r>
            <a:r>
              <a:rPr lang="zh-CN" altLang="zh-CN" i="1" kern="100" dirty="0">
                <a:latin typeface="等线" panose="02010600030101010101" pitchFamily="2" charset="-122"/>
                <a:ea typeface="宋体" panose="02010600030101010101" pitchFamily="2" charset="-122"/>
                <a:cs typeface="宋体" panose="02010600030101010101" pitchFamily="2" charset="-122"/>
              </a:rPr>
              <a:t>∈</a:t>
            </a:r>
            <a:r>
              <a:rPr lang="en-US" altLang="zh-CN" i="1" kern="100" dirty="0">
                <a:latin typeface="Times New Roman" panose="02020603050405020304" pitchFamily="18" charset="0"/>
                <a:cs typeface="Times New Roman" panose="02020603050405020304" pitchFamily="18" charset="0"/>
              </a:rPr>
              <a:t>N</a:t>
            </a:r>
            <a:r>
              <a:rPr lang="zh-CN" altLang="zh-CN" kern="100" dirty="0">
                <a:latin typeface="Times New Roman" panose="02020603050405020304" pitchFamily="18" charset="0"/>
                <a:cs typeface="Times New Roman" panose="02020603050405020304" pitchFamily="18" charset="0"/>
              </a:rPr>
              <a:t>｜</a:t>
            </a:r>
            <a:r>
              <a:rPr lang="en-US" altLang="zh-CN" i="1" kern="100" dirty="0">
                <a:latin typeface="Times New Roman" panose="02020603050405020304" pitchFamily="18" charset="0"/>
                <a:cs typeface="Times New Roman" panose="02020603050405020304" pitchFamily="18" charset="0"/>
              </a:rPr>
              <a:t>1</a:t>
            </a:r>
            <a:r>
              <a:rPr lang="en-US" altLang="zh-CN" i="1" kern="100" spc="200" dirty="0">
                <a:latin typeface="Times New Roman" panose="02020603050405020304" pitchFamily="18" charset="0"/>
                <a:cs typeface="Times New Roman" panose="02020603050405020304" pitchFamily="18" charset="0"/>
              </a:rPr>
              <a:t>≤</a:t>
            </a:r>
            <a:r>
              <a:rPr lang="en-US" altLang="zh-CN" i="1" kern="100" dirty="0">
                <a:latin typeface="Times New Roman" panose="02020603050405020304" pitchFamily="18" charset="0"/>
                <a:cs typeface="Times New Roman" panose="02020603050405020304" pitchFamily="18" charset="0"/>
              </a:rPr>
              <a:t>x</a:t>
            </a:r>
            <a:r>
              <a:rPr lang="en-US" altLang="zh-CN" i="1" kern="100" spc="200" dirty="0">
                <a:latin typeface="Times New Roman" panose="02020603050405020304" pitchFamily="18" charset="0"/>
                <a:cs typeface="Times New Roman" panose="02020603050405020304" pitchFamily="18" charset="0"/>
              </a:rPr>
              <a:t>≤</a:t>
            </a:r>
            <a:r>
              <a:rPr lang="en-US" altLang="zh-CN" i="1" kern="100" dirty="0">
                <a:latin typeface="Times New Roman" panose="02020603050405020304" pitchFamily="18" charset="0"/>
                <a:cs typeface="Times New Roman" panose="02020603050405020304" pitchFamily="18" charset="0"/>
              </a:rPr>
              <a:t>2022</a:t>
            </a:r>
            <a:r>
              <a:rPr lang="en-US" altLang="zh-CN" kern="100" dirty="0">
                <a:latin typeface="Times New Roman" panose="02020603050405020304" pitchFamily="18" charset="0"/>
                <a:cs typeface="Times New Roman" panose="02020603050405020304" pitchFamily="18" charset="0"/>
              </a:rPr>
              <a:t>}. How many numbers at most can be selected from </a:t>
            </a:r>
            <a:r>
              <a:rPr lang="en-US" altLang="zh-CN" i="1" kern="100" dirty="0">
                <a:latin typeface="Times New Roman" panose="02020603050405020304" pitchFamily="18" charset="0"/>
                <a:cs typeface="Times New Roman" panose="02020603050405020304" pitchFamily="18" charset="0"/>
              </a:rPr>
              <a:t>S</a:t>
            </a:r>
            <a:r>
              <a:rPr lang="en-US" altLang="zh-CN" kern="100" dirty="0">
                <a:latin typeface="Times New Roman" panose="02020603050405020304" pitchFamily="18" charset="0"/>
                <a:cs typeface="Times New Roman" panose="02020603050405020304" pitchFamily="18" charset="0"/>
              </a:rPr>
              <a:t> to make up a subset </a:t>
            </a:r>
            <a:r>
              <a:rPr lang="en-US" altLang="zh-CN" i="1" kern="100" dirty="0">
                <a:latin typeface="Times New Roman" panose="02020603050405020304" pitchFamily="18" charset="0"/>
                <a:cs typeface="Times New Roman" panose="02020603050405020304" pitchFamily="18" charset="0"/>
              </a:rPr>
              <a:t>T</a:t>
            </a:r>
            <a:r>
              <a:rPr lang="en-US" altLang="zh-CN" kern="100" dirty="0">
                <a:latin typeface="Cambria Math" panose="02040503050406030204" pitchFamily="18" charset="0"/>
                <a:cs typeface="Cambria Math" panose="02040503050406030204" pitchFamily="18" charset="0"/>
              </a:rPr>
              <a:t>⊆</a:t>
            </a:r>
            <a:r>
              <a:rPr lang="en-US" altLang="zh-CN" kern="100" dirty="0">
                <a:latin typeface="Times New Roman" panose="02020603050405020304" pitchFamily="18" charset="0"/>
                <a:cs typeface="Times New Roman" panose="02020603050405020304" pitchFamily="18" charset="0"/>
              </a:rPr>
              <a:t> </a:t>
            </a:r>
            <a:r>
              <a:rPr lang="en-US" altLang="zh-CN" i="1" kern="100" dirty="0">
                <a:latin typeface="Times New Roman" panose="02020603050405020304" pitchFamily="18" charset="0"/>
                <a:cs typeface="Times New Roman" panose="02020603050405020304" pitchFamily="18" charset="0"/>
              </a:rPr>
              <a:t>S</a:t>
            </a:r>
            <a:r>
              <a:rPr lang="en-US" altLang="zh-CN" kern="100" dirty="0">
                <a:latin typeface="Times New Roman" panose="02020603050405020304" pitchFamily="18" charset="0"/>
                <a:cs typeface="Times New Roman" panose="02020603050405020304" pitchFamily="18" charset="0"/>
              </a:rPr>
              <a:t>, such that for any two different numbers </a:t>
            </a:r>
            <a:r>
              <a:rPr lang="en-US" altLang="zh-CN" i="1" kern="100" dirty="0" err="1">
                <a:latin typeface="Times New Roman" panose="02020603050405020304" pitchFamily="18" charset="0"/>
                <a:cs typeface="Times New Roman" panose="02020603050405020304" pitchFamily="18" charset="0"/>
              </a:rPr>
              <a:t>x,y</a:t>
            </a:r>
            <a:r>
              <a:rPr lang="zh-CN" altLang="zh-CN" i="1" kern="100" dirty="0">
                <a:latin typeface="等线" panose="02010600030101010101" pitchFamily="2" charset="-122"/>
                <a:ea typeface="宋体" panose="02010600030101010101" pitchFamily="2" charset="-122"/>
                <a:cs typeface="宋体" panose="02010600030101010101" pitchFamily="2" charset="-122"/>
              </a:rPr>
              <a:t>∈</a:t>
            </a:r>
            <a:r>
              <a:rPr lang="en-US" altLang="zh-CN" i="1" kern="100" dirty="0">
                <a:latin typeface="Times New Roman" panose="02020603050405020304" pitchFamily="18" charset="0"/>
                <a:cs typeface="Times New Roman" panose="02020603050405020304" pitchFamily="18" charset="0"/>
              </a:rPr>
              <a:t> T</a:t>
            </a:r>
            <a:r>
              <a:rPr lang="en-US" altLang="zh-CN" kern="100" dirty="0">
                <a:latin typeface="Times New Roman" panose="02020603050405020304" pitchFamily="18" charset="0"/>
                <a:cs typeface="Times New Roman" panose="02020603050405020304" pitchFamily="18" charset="0"/>
              </a:rPr>
              <a:t>, their sum</a:t>
            </a:r>
            <a:r>
              <a:rPr lang="en-US" altLang="zh-CN" i="1" kern="100" dirty="0">
                <a:latin typeface="Times New Roman" panose="02020603050405020304" pitchFamily="18" charset="0"/>
                <a:cs typeface="Times New Roman" panose="02020603050405020304" pitchFamily="18" charset="0"/>
              </a:rPr>
              <a:t> </a:t>
            </a:r>
            <a:r>
              <a:rPr lang="en-US" altLang="zh-CN" kern="100" dirty="0">
                <a:latin typeface="Times New Roman" panose="02020603050405020304" pitchFamily="18" charset="0"/>
                <a:cs typeface="Times New Roman" panose="02020603050405020304" pitchFamily="18" charset="0"/>
              </a:rPr>
              <a:t>is not divisible by their difference. Give the reason. </a:t>
            </a:r>
            <a:endParaRPr lang="zh-CN" altLang="zh-CN" sz="1400" kern="100" dirty="0">
              <a:latin typeface="等线" panose="02010600030101010101" pitchFamily="2" charset="-122"/>
              <a:cs typeface="Times New Roman" panose="02020603050405020304" pitchFamily="18" charset="0"/>
            </a:endParaRPr>
          </a:p>
          <a:p>
            <a:pPr algn="just">
              <a:lnSpc>
                <a:spcPct val="150000"/>
              </a:lnSpc>
              <a:spcAft>
                <a:spcPts val="0"/>
              </a:spcAft>
            </a:pPr>
            <a:r>
              <a:rPr lang="en-US" altLang="zh-CN" sz="1400" kern="100" dirty="0">
                <a:latin typeface="等线" panose="02010600030101010101" pitchFamily="2" charset="-122"/>
                <a:cs typeface="Times New Roman" panose="02020603050405020304" pitchFamily="18" charset="0"/>
              </a:rPr>
              <a:t> </a:t>
            </a:r>
            <a:endParaRPr lang="zh-CN" altLang="zh-CN" sz="1400" kern="100" dirty="0">
              <a:latin typeface="等线" panose="02010600030101010101" pitchFamily="2" charset="-122"/>
              <a:cs typeface="Times New Roman" panose="02020603050405020304" pitchFamily="18" charset="0"/>
            </a:endParaRPr>
          </a:p>
          <a:p>
            <a:pPr algn="just">
              <a:lnSpc>
                <a:spcPct val="150000"/>
              </a:lnSpc>
              <a:spcAft>
                <a:spcPts val="0"/>
              </a:spcAft>
            </a:pPr>
            <a:r>
              <a:rPr lang="en-US" altLang="zh-CN" sz="1400" b="1" kern="100" dirty="0">
                <a:latin typeface="等线" panose="02010600030101010101" pitchFamily="2" charset="-122"/>
                <a:cs typeface="Times New Roman" panose="02020603050405020304" pitchFamily="18" charset="0"/>
              </a:rPr>
              <a:t>Solution</a:t>
            </a:r>
            <a:endParaRPr lang="zh-CN" altLang="zh-CN" sz="1400" kern="100" dirty="0">
              <a:latin typeface="等线" panose="02010600030101010101" pitchFamily="2" charset="-122"/>
              <a:cs typeface="Times New Roman" panose="02020603050405020304" pitchFamily="18" charset="0"/>
            </a:endParaRPr>
          </a:p>
          <a:p>
            <a:pPr algn="just">
              <a:lnSpc>
                <a:spcPct val="150000"/>
              </a:lnSpc>
              <a:spcAft>
                <a:spcPts val="0"/>
              </a:spcAft>
            </a:pPr>
            <a:r>
              <a:rPr lang="en-US" altLang="zh-CN" kern="100" dirty="0">
                <a:latin typeface="Times New Roman" panose="02020603050405020304" pitchFamily="18" charset="0"/>
                <a:cs typeface="Times New Roman" panose="02020603050405020304" pitchFamily="18" charset="0"/>
              </a:rPr>
              <a:t>674 = 2022/3</a:t>
            </a:r>
            <a:endParaRPr lang="zh-CN" altLang="zh-CN" sz="1400" kern="100" dirty="0">
              <a:latin typeface="等线" panose="02010600030101010101" pitchFamily="2" charset="-122"/>
              <a:cs typeface="Times New Roman" panose="02020603050405020304" pitchFamily="18" charset="0"/>
            </a:endParaRPr>
          </a:p>
          <a:p>
            <a:pPr algn="just">
              <a:lnSpc>
                <a:spcPct val="150000"/>
              </a:lnSpc>
              <a:spcAft>
                <a:spcPts val="0"/>
              </a:spcAft>
            </a:pPr>
            <a:r>
              <a:rPr lang="zh-CN" altLang="zh-CN" kern="100" dirty="0">
                <a:latin typeface="Times New Roman" panose="02020603050405020304" pitchFamily="18" charset="0"/>
                <a:cs typeface="Times New Roman" panose="02020603050405020304" pitchFamily="18" charset="0"/>
              </a:rPr>
              <a:t>抽屉：</a:t>
            </a:r>
            <a:r>
              <a:rPr lang="en-US" altLang="zh-CN" kern="100" dirty="0">
                <a:latin typeface="Times New Roman" panose="02020603050405020304" pitchFamily="18" charset="0"/>
                <a:cs typeface="Times New Roman" panose="02020603050405020304" pitchFamily="18" charset="0"/>
              </a:rPr>
              <a:t>{1,2,3}{4,5,6}…{3k+1,3k+2,3k+3}…{2020,2021,2022}</a:t>
            </a:r>
            <a:endParaRPr lang="zh-CN" altLang="zh-CN" sz="1400" kern="100" dirty="0">
              <a:latin typeface="等线" panose="02010600030101010101" pitchFamily="2" charset="-122"/>
              <a:cs typeface="Times New Roman" panose="02020603050405020304" pitchFamily="18" charset="0"/>
            </a:endParaRPr>
          </a:p>
          <a:p>
            <a:pPr algn="just">
              <a:lnSpc>
                <a:spcPct val="150000"/>
              </a:lnSpc>
              <a:spcAft>
                <a:spcPts val="0"/>
              </a:spcAft>
            </a:pPr>
            <a:r>
              <a:rPr lang="zh-CN" altLang="zh-CN" kern="100" dirty="0">
                <a:latin typeface="Times New Roman" panose="02020603050405020304" pitchFamily="18" charset="0"/>
                <a:cs typeface="Times New Roman" panose="02020603050405020304" pitchFamily="18" charset="0"/>
              </a:rPr>
              <a:t>取</a:t>
            </a:r>
            <a:r>
              <a:rPr lang="en-US" altLang="zh-CN" kern="100" dirty="0">
                <a:latin typeface="Times New Roman" panose="02020603050405020304" pitchFamily="18" charset="0"/>
                <a:cs typeface="Times New Roman" panose="02020603050405020304" pitchFamily="18" charset="0"/>
              </a:rPr>
              <a:t>1,4,…,2020,</a:t>
            </a:r>
            <a:r>
              <a:rPr lang="zh-CN" altLang="zh-CN" kern="100" dirty="0">
                <a:latin typeface="Times New Roman" panose="02020603050405020304" pitchFamily="18" charset="0"/>
                <a:cs typeface="Times New Roman" panose="02020603050405020304" pitchFamily="18" charset="0"/>
              </a:rPr>
              <a:t>每两数和除</a:t>
            </a:r>
            <a:r>
              <a:rPr lang="en-US" altLang="zh-CN" kern="100" dirty="0">
                <a:latin typeface="Times New Roman" panose="02020603050405020304" pitchFamily="18" charset="0"/>
                <a:cs typeface="Times New Roman" panose="02020603050405020304" pitchFamily="18" charset="0"/>
              </a:rPr>
              <a:t>3</a:t>
            </a:r>
            <a:r>
              <a:rPr lang="zh-CN" altLang="zh-CN" kern="100" dirty="0">
                <a:latin typeface="Times New Roman" panose="02020603050405020304" pitchFamily="18" charset="0"/>
                <a:cs typeface="Times New Roman" panose="02020603050405020304" pitchFamily="18" charset="0"/>
              </a:rPr>
              <a:t>余</a:t>
            </a:r>
            <a:r>
              <a:rPr lang="en-US" altLang="zh-CN" kern="100" dirty="0">
                <a:latin typeface="Times New Roman" panose="02020603050405020304" pitchFamily="18" charset="0"/>
                <a:cs typeface="Times New Roman" panose="02020603050405020304" pitchFamily="18" charset="0"/>
              </a:rPr>
              <a:t>2</a:t>
            </a:r>
            <a:r>
              <a:rPr lang="zh-CN" altLang="zh-CN" kern="100" dirty="0">
                <a:latin typeface="Times New Roman" panose="02020603050405020304" pitchFamily="18" charset="0"/>
                <a:cs typeface="Times New Roman" panose="02020603050405020304" pitchFamily="18" charset="0"/>
              </a:rPr>
              <a:t>，差为</a:t>
            </a:r>
            <a:r>
              <a:rPr lang="en-US" altLang="zh-CN" kern="100" dirty="0">
                <a:latin typeface="Times New Roman" panose="02020603050405020304" pitchFamily="18" charset="0"/>
                <a:cs typeface="Times New Roman" panose="02020603050405020304" pitchFamily="18" charset="0"/>
              </a:rPr>
              <a:t>3</a:t>
            </a:r>
            <a:r>
              <a:rPr lang="zh-CN" altLang="zh-CN" kern="100" dirty="0">
                <a:latin typeface="Times New Roman" panose="02020603050405020304" pitchFamily="18" charset="0"/>
                <a:cs typeface="Times New Roman" panose="02020603050405020304" pitchFamily="18" charset="0"/>
              </a:rPr>
              <a:t>倍数，所以满足条件。</a:t>
            </a:r>
            <a:endParaRPr lang="zh-CN" altLang="zh-CN" sz="1400" kern="100" dirty="0">
              <a:latin typeface="等线" panose="02010600030101010101" pitchFamily="2" charset="-122"/>
              <a:cs typeface="Times New Roman" panose="02020603050405020304" pitchFamily="18" charset="0"/>
            </a:endParaRPr>
          </a:p>
          <a:p>
            <a:pPr algn="just">
              <a:lnSpc>
                <a:spcPct val="120000"/>
              </a:lnSpc>
              <a:spcAft>
                <a:spcPts val="0"/>
              </a:spcAft>
            </a:pPr>
            <a:r>
              <a:rPr lang="zh-CN" altLang="zh-CN" kern="100" dirty="0">
                <a:latin typeface="Times New Roman" panose="02020603050405020304" pitchFamily="18" charset="0"/>
                <a:cs typeface="Times New Roman" panose="02020603050405020304" pitchFamily="18" charset="0"/>
              </a:rPr>
              <a:t>若超</a:t>
            </a:r>
            <a:r>
              <a:rPr lang="en-US" altLang="zh-CN" kern="100" dirty="0">
                <a:latin typeface="Times New Roman" panose="02020603050405020304" pitchFamily="18" charset="0"/>
                <a:cs typeface="Times New Roman" panose="02020603050405020304" pitchFamily="18" charset="0"/>
              </a:rPr>
              <a:t>674</a:t>
            </a:r>
            <a:r>
              <a:rPr lang="zh-CN" altLang="zh-CN" kern="100" dirty="0">
                <a:latin typeface="Times New Roman" panose="02020603050405020304" pitchFamily="18" charset="0"/>
                <a:cs typeface="Times New Roman" panose="02020603050405020304" pitchFamily="18" charset="0"/>
              </a:rPr>
              <a:t>个，则一定有两个落入同一抽屉，同一抽屉若差</a:t>
            </a:r>
            <a:r>
              <a:rPr lang="en-US" altLang="zh-CN" kern="100" dirty="0">
                <a:latin typeface="Times New Roman" panose="02020603050405020304" pitchFamily="18" charset="0"/>
                <a:cs typeface="Times New Roman" panose="02020603050405020304" pitchFamily="18" charset="0"/>
              </a:rPr>
              <a:t>1</a:t>
            </a:r>
            <a:r>
              <a:rPr lang="zh-CN" altLang="zh-CN" kern="100" dirty="0">
                <a:latin typeface="Times New Roman" panose="02020603050405020304" pitchFamily="18" charset="0"/>
                <a:cs typeface="Times New Roman" panose="02020603050405020304" pitchFamily="18" charset="0"/>
              </a:rPr>
              <a:t>，不满足；若差</a:t>
            </a:r>
            <a:r>
              <a:rPr lang="en-US" altLang="zh-CN" kern="100" dirty="0">
                <a:latin typeface="Times New Roman" panose="02020603050405020304" pitchFamily="18" charset="0"/>
                <a:cs typeface="Times New Roman" panose="02020603050405020304" pitchFamily="18" charset="0"/>
              </a:rPr>
              <a:t>2</a:t>
            </a:r>
            <a:r>
              <a:rPr lang="zh-CN" altLang="zh-CN" kern="100" dirty="0">
                <a:latin typeface="Times New Roman" panose="02020603050405020304" pitchFamily="18" charset="0"/>
                <a:cs typeface="Times New Roman" panose="02020603050405020304" pitchFamily="18" charset="0"/>
              </a:rPr>
              <a:t>，同奇偶，和为偶数，不满足。</a:t>
            </a:r>
            <a:endParaRPr lang="zh-CN" altLang="zh-CN" sz="14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58111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C59380-6AAE-4628-A9E9-E7B798FFA097}"/>
              </a:ext>
            </a:extLst>
          </p:cNvPr>
          <p:cNvSpPr>
            <a:spLocks noGrp="1"/>
          </p:cNvSpPr>
          <p:nvPr>
            <p:ph type="title"/>
          </p:nvPr>
        </p:nvSpPr>
        <p:spPr>
          <a:xfrm>
            <a:off x="838200" y="365125"/>
            <a:ext cx="2182318" cy="1325563"/>
          </a:xfrm>
        </p:spPr>
        <p:txBody>
          <a:bodyPr/>
          <a:lstStyle/>
          <a:p>
            <a:r>
              <a:rPr lang="en-US" altLang="zh-CN" dirty="0"/>
              <a:t>Quiz 3</a:t>
            </a:r>
            <a:endParaRPr lang="zh-CN" altLang="en-US" dirty="0"/>
          </a:p>
        </p:txBody>
      </p:sp>
      <p:sp>
        <p:nvSpPr>
          <p:cNvPr id="3" name="内容占位符 2">
            <a:extLst>
              <a:ext uri="{FF2B5EF4-FFF2-40B4-BE49-F238E27FC236}">
                <a16:creationId xmlns:a16="http://schemas.microsoft.com/office/drawing/2014/main" id="{8E1F4AE5-E9AD-489C-8417-6F79D24A7BF2}"/>
              </a:ext>
            </a:extLst>
          </p:cNvPr>
          <p:cNvSpPr>
            <a:spLocks noGrp="1"/>
          </p:cNvSpPr>
          <p:nvPr>
            <p:ph idx="1"/>
          </p:nvPr>
        </p:nvSpPr>
        <p:spPr/>
        <p:txBody>
          <a:bodyPr>
            <a:normAutofit fontScale="85000" lnSpcReduction="10000"/>
          </a:bodyPr>
          <a:lstStyle/>
          <a:p>
            <a:pPr marL="0" indent="0">
              <a:buNone/>
            </a:pPr>
            <a:r>
              <a:rPr lang="en-US" altLang="zh-CN" dirty="0"/>
              <a:t>5. r=1, or s=1 </a:t>
            </a:r>
          </a:p>
          <a:p>
            <a:pPr marL="0" indent="0">
              <a:buNone/>
            </a:pPr>
            <a:r>
              <a:rPr lang="en-US" altLang="zh-CN" dirty="0"/>
              <a:t>6. 15 </a:t>
            </a:r>
          </a:p>
          <a:p>
            <a:pPr marL="0" indent="0">
              <a:buNone/>
            </a:pPr>
            <a:r>
              <a:rPr lang="en-US" altLang="zh-CN" dirty="0"/>
              <a:t>8. 15 </a:t>
            </a:r>
          </a:p>
          <a:p>
            <a:pPr marL="0" indent="0">
              <a:buNone/>
            </a:pPr>
            <a:r>
              <a:rPr lang="en-US" altLang="zh-CN" dirty="0"/>
              <a:t>10. </a:t>
            </a:r>
          </a:p>
          <a:p>
            <a:r>
              <a:rPr lang="en-US" altLang="zh-CN" dirty="0"/>
              <a:t>1</a:t>
            </a:r>
            <a:r>
              <a:rPr lang="zh-CN" altLang="zh-CN" dirty="0"/>
              <a:t>） </a:t>
            </a:r>
            <a:r>
              <a:rPr lang="en-US" altLang="zh-CN" dirty="0"/>
              <a:t>80</a:t>
            </a:r>
            <a:endParaRPr lang="zh-CN" altLang="zh-CN" dirty="0"/>
          </a:p>
          <a:p>
            <a:r>
              <a:rPr lang="en-US" altLang="zh-CN" dirty="0"/>
              <a:t>2</a:t>
            </a:r>
            <a:r>
              <a:rPr lang="zh-CN" altLang="zh-CN" dirty="0"/>
              <a:t>） </a:t>
            </a:r>
            <a:r>
              <a:rPr lang="en-US" altLang="zh-CN" dirty="0"/>
              <a:t>2</a:t>
            </a:r>
            <a:endParaRPr lang="zh-CN" altLang="zh-CN" dirty="0"/>
          </a:p>
          <a:p>
            <a:r>
              <a:rPr lang="en-US" altLang="zh-CN" dirty="0"/>
              <a:t>3</a:t>
            </a:r>
            <a:r>
              <a:rPr lang="zh-CN" altLang="zh-CN" dirty="0"/>
              <a:t>） 有</a:t>
            </a:r>
            <a:endParaRPr lang="en-US" altLang="zh-CN" dirty="0"/>
          </a:p>
          <a:p>
            <a:endParaRPr lang="zh-CN" altLang="zh-CN" dirty="0"/>
          </a:p>
          <a:p>
            <a:pPr marL="0" indent="0">
              <a:buNone/>
            </a:pPr>
            <a:r>
              <a:rPr lang="en-US" altLang="zh-CN" dirty="0"/>
              <a:t>11.</a:t>
            </a:r>
            <a:r>
              <a:rPr lang="en-US" altLang="zh-CN" b="1" i="1" dirty="0"/>
              <a:t>  </a:t>
            </a:r>
            <a:r>
              <a:rPr lang="en-US" altLang="zh-CN" dirty="0"/>
              <a:t>8 students take a test with 8 true/false questions. It is known that no two students make exactly the same choice. Prove that we can remove one of the 8 questions, and still no two students make exactly the same choice.</a:t>
            </a:r>
            <a:endParaRPr lang="zh-CN" altLang="zh-CN" dirty="0"/>
          </a:p>
          <a:p>
            <a:pPr marL="0" indent="0">
              <a:buNone/>
            </a:pPr>
            <a:endParaRPr lang="zh-CN" altLang="en-US" dirty="0"/>
          </a:p>
        </p:txBody>
      </p:sp>
      <p:pic>
        <p:nvPicPr>
          <p:cNvPr id="4" name="图片 3">
            <a:extLst>
              <a:ext uri="{FF2B5EF4-FFF2-40B4-BE49-F238E27FC236}">
                <a16:creationId xmlns:a16="http://schemas.microsoft.com/office/drawing/2014/main" id="{00A9E911-5A30-4828-B9D5-5C683E8890F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2458" y="295139"/>
            <a:ext cx="5274310" cy="4378960"/>
          </a:xfrm>
          <a:prstGeom prst="rect">
            <a:avLst/>
          </a:prstGeom>
          <a:noFill/>
          <a:ln>
            <a:noFill/>
          </a:ln>
        </p:spPr>
      </p:pic>
    </p:spTree>
    <p:extLst>
      <p:ext uri="{BB962C8B-B14F-4D97-AF65-F5344CB8AC3E}">
        <p14:creationId xmlns:p14="http://schemas.microsoft.com/office/powerpoint/2010/main" val="1903285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10972800" cy="1143000"/>
          </a:xfrm>
        </p:spPr>
        <p:txBody>
          <a:bodyPr/>
          <a:lstStyle/>
          <a:p>
            <a:r>
              <a:rPr lang="en-US" dirty="0"/>
              <a:t>Finding Inverses </a:t>
            </a:r>
            <a:r>
              <a:rPr lang="zh-CN" altLang="en-US" dirty="0"/>
              <a:t>（简单题，可直接试）</a:t>
            </a:r>
            <a:endParaRPr lang="en-US" dirty="0"/>
          </a:p>
        </p:txBody>
      </p:sp>
      <p:sp>
        <p:nvSpPr>
          <p:cNvPr id="3" name="Content Placeholder 2"/>
          <p:cNvSpPr>
            <a:spLocks noGrp="1"/>
          </p:cNvSpPr>
          <p:nvPr>
            <p:ph idx="1"/>
          </p:nvPr>
        </p:nvSpPr>
        <p:spPr>
          <a:xfrm>
            <a:off x="609600" y="1524000"/>
            <a:ext cx="10972800" cy="4114800"/>
          </a:xfrm>
        </p:spPr>
        <p:txBody>
          <a:bodyPr>
            <a:noAutofit/>
          </a:bodyPr>
          <a:lstStyle/>
          <a:p>
            <a:r>
              <a:rPr lang="en-US" sz="2400" dirty="0"/>
              <a:t>The Euclidean algorithm and </a:t>
            </a:r>
            <a:r>
              <a:rPr lang="en-US" sz="2400" dirty="0" err="1"/>
              <a:t>B</a:t>
            </a:r>
            <a:r>
              <a:rPr lang="en-US" sz="2400" dirty="0" err="1">
                <a:ea typeface="Cambria Math"/>
              </a:rPr>
              <a:t>é</a:t>
            </a:r>
            <a:r>
              <a:rPr lang="en-US" sz="2400" dirty="0" err="1"/>
              <a:t>zout</a:t>
            </a:r>
            <a:r>
              <a:rPr lang="en-US" sz="2400" dirty="0"/>
              <a:t> coefficients gives us a systematic approaches to finding inverses. </a:t>
            </a:r>
          </a:p>
          <a:p>
            <a:pPr>
              <a:buNone/>
            </a:pPr>
            <a:r>
              <a:rPr lang="en-US" sz="2400" b="1" dirty="0"/>
              <a:t>    Example</a:t>
            </a:r>
            <a:r>
              <a:rPr lang="en-US" sz="2400" dirty="0"/>
              <a:t>: Find an inverse of </a:t>
            </a:r>
            <a:r>
              <a:rPr lang="en-US" sz="2400" dirty="0">
                <a:latin typeface="Cambria Math" pitchFamily="18" charset="0"/>
                <a:ea typeface="Cambria Math" pitchFamily="18" charset="0"/>
              </a:rPr>
              <a:t>3</a:t>
            </a:r>
            <a:r>
              <a:rPr lang="en-US" sz="2400" dirty="0"/>
              <a:t> modulo </a:t>
            </a:r>
            <a:r>
              <a:rPr lang="en-US" sz="2400" dirty="0">
                <a:latin typeface="Cambria Math" pitchFamily="18" charset="0"/>
                <a:ea typeface="Cambria Math" pitchFamily="18" charset="0"/>
              </a:rPr>
              <a:t>7.</a:t>
            </a:r>
            <a:r>
              <a:rPr lang="en-US" sz="2400" dirty="0"/>
              <a:t> </a:t>
            </a:r>
          </a:p>
          <a:p>
            <a:pPr>
              <a:buNone/>
            </a:pPr>
            <a:r>
              <a:rPr lang="en-US" sz="2400" b="1" dirty="0"/>
              <a:t>    Solution</a:t>
            </a:r>
            <a:r>
              <a:rPr lang="en-US" sz="2400" dirty="0"/>
              <a:t>: Because </a:t>
            </a:r>
            <a:r>
              <a:rPr lang="en-US" sz="2400" dirty="0" err="1"/>
              <a:t>gcd</a:t>
            </a:r>
            <a:r>
              <a:rPr lang="en-US" sz="2400" dirty="0"/>
              <a:t>(</a:t>
            </a:r>
            <a:r>
              <a:rPr lang="en-US" sz="2400" dirty="0">
                <a:latin typeface="Cambria Math" pitchFamily="18" charset="0"/>
                <a:ea typeface="Cambria Math" pitchFamily="18" charset="0"/>
              </a:rPr>
              <a:t>3,7</a:t>
            </a:r>
            <a:r>
              <a:rPr lang="en-US" sz="2400" dirty="0"/>
              <a:t>) = </a:t>
            </a:r>
            <a:r>
              <a:rPr lang="en-US" sz="2400" dirty="0">
                <a:latin typeface="Cambria Math" pitchFamily="18" charset="0"/>
                <a:ea typeface="Cambria Math" pitchFamily="18" charset="0"/>
              </a:rPr>
              <a:t>1</a:t>
            </a:r>
            <a:r>
              <a:rPr lang="en-US" sz="2400" dirty="0"/>
              <a:t>, by Theorem </a:t>
            </a:r>
            <a:r>
              <a:rPr lang="en-US" sz="2400" dirty="0">
                <a:latin typeface="Cambria Math" pitchFamily="18" charset="0"/>
                <a:ea typeface="Cambria Math" pitchFamily="18" charset="0"/>
              </a:rPr>
              <a:t>1, </a:t>
            </a:r>
            <a:r>
              <a:rPr lang="en-US" sz="2400" dirty="0">
                <a:ea typeface="Cambria Math" pitchFamily="18" charset="0"/>
              </a:rPr>
              <a:t>an inverse of </a:t>
            </a:r>
            <a:r>
              <a:rPr lang="en-US" sz="2400" dirty="0">
                <a:latin typeface="Cambria Math" pitchFamily="18" charset="0"/>
                <a:ea typeface="Cambria Math" pitchFamily="18" charset="0"/>
              </a:rPr>
              <a:t>3</a:t>
            </a:r>
            <a:r>
              <a:rPr lang="en-US" sz="2400" dirty="0">
                <a:ea typeface="Cambria Math" pitchFamily="18" charset="0"/>
              </a:rPr>
              <a:t> modulo </a:t>
            </a:r>
            <a:r>
              <a:rPr lang="en-US" sz="2400" dirty="0">
                <a:latin typeface="Cambria Math" pitchFamily="18" charset="0"/>
                <a:ea typeface="Cambria Math" pitchFamily="18" charset="0"/>
              </a:rPr>
              <a:t>7</a:t>
            </a:r>
            <a:r>
              <a:rPr lang="en-US" sz="2400" dirty="0">
                <a:ea typeface="Cambria Math" pitchFamily="18" charset="0"/>
              </a:rPr>
              <a:t> exists. </a:t>
            </a:r>
          </a:p>
          <a:p>
            <a:pPr lvl="1"/>
            <a:r>
              <a:rPr lang="en-US" sz="2200" dirty="0">
                <a:ea typeface="Cambria Math" pitchFamily="18" charset="0"/>
              </a:rPr>
              <a:t>Using the Euclidian algorithm:  </a:t>
            </a:r>
            <a:r>
              <a:rPr lang="en-US" sz="2200" dirty="0">
                <a:latin typeface="Cambria Math" pitchFamily="18" charset="0"/>
                <a:ea typeface="Cambria Math" pitchFamily="18" charset="0"/>
              </a:rPr>
              <a:t>7</a:t>
            </a:r>
            <a:r>
              <a:rPr lang="en-US" sz="2200" dirty="0">
                <a:ea typeface="Cambria Math" pitchFamily="18" charset="0"/>
              </a:rPr>
              <a:t> = </a:t>
            </a:r>
            <a:r>
              <a:rPr lang="en-US" sz="2200" dirty="0">
                <a:latin typeface="Cambria Math" pitchFamily="18" charset="0"/>
                <a:ea typeface="Cambria Math" pitchFamily="18" charset="0"/>
              </a:rPr>
              <a:t>2</a:t>
            </a:r>
            <a:r>
              <a:rPr lang="en-US" sz="2200" dirty="0">
                <a:latin typeface="Cambria Math"/>
                <a:ea typeface="Cambria Math"/>
              </a:rPr>
              <a:t>∙</a:t>
            </a:r>
            <a:r>
              <a:rPr lang="en-US" sz="2200" dirty="0">
                <a:latin typeface="Cambria Math" pitchFamily="18" charset="0"/>
                <a:ea typeface="Cambria Math" pitchFamily="18" charset="0"/>
              </a:rPr>
              <a:t>3</a:t>
            </a:r>
            <a:r>
              <a:rPr lang="en-US" sz="2200" dirty="0">
                <a:ea typeface="Cambria Math" pitchFamily="18" charset="0"/>
              </a:rPr>
              <a:t> + </a:t>
            </a:r>
            <a:r>
              <a:rPr lang="en-US" sz="2200" dirty="0">
                <a:latin typeface="Cambria Math" pitchFamily="18" charset="0"/>
                <a:ea typeface="Cambria Math" pitchFamily="18" charset="0"/>
              </a:rPr>
              <a:t>1.</a:t>
            </a:r>
          </a:p>
          <a:p>
            <a:pPr lvl="1"/>
            <a:r>
              <a:rPr lang="en-US" sz="2200" dirty="0">
                <a:latin typeface="Cambria Math" pitchFamily="18" charset="0"/>
                <a:ea typeface="Cambria Math" pitchFamily="18" charset="0"/>
              </a:rPr>
              <a:t> </a:t>
            </a:r>
            <a:r>
              <a:rPr lang="en-US" sz="2200" dirty="0">
                <a:ea typeface="Cambria Math" pitchFamily="18" charset="0"/>
              </a:rPr>
              <a:t>From this equation, we get  </a:t>
            </a:r>
            <a:r>
              <a:rPr lang="en-US" sz="2200" dirty="0">
                <a:latin typeface="Cambria Math"/>
                <a:ea typeface="Cambria Math"/>
              </a:rPr>
              <a:t>−</a:t>
            </a:r>
            <a:r>
              <a:rPr lang="en-US" sz="2200" dirty="0">
                <a:latin typeface="Cambria Math" pitchFamily="18" charset="0"/>
                <a:ea typeface="Cambria Math" pitchFamily="18" charset="0"/>
              </a:rPr>
              <a:t>2</a:t>
            </a:r>
            <a:r>
              <a:rPr lang="en-US" sz="2200" dirty="0">
                <a:latin typeface="Cambria Math"/>
                <a:ea typeface="Cambria Math"/>
              </a:rPr>
              <a:t>∙</a:t>
            </a:r>
            <a:r>
              <a:rPr lang="en-US" sz="2200" dirty="0">
                <a:latin typeface="Cambria Math" pitchFamily="18" charset="0"/>
                <a:ea typeface="Cambria Math" pitchFamily="18" charset="0"/>
              </a:rPr>
              <a:t>3</a:t>
            </a:r>
            <a:r>
              <a:rPr lang="en-US" sz="2200" dirty="0">
                <a:ea typeface="Cambria Math" pitchFamily="18" charset="0"/>
              </a:rPr>
              <a:t> + </a:t>
            </a:r>
            <a:r>
              <a:rPr lang="en-US" sz="2200" dirty="0">
                <a:latin typeface="Cambria Math" pitchFamily="18" charset="0"/>
                <a:ea typeface="Cambria Math" pitchFamily="18" charset="0"/>
              </a:rPr>
              <a:t>1</a:t>
            </a:r>
            <a:r>
              <a:rPr lang="en-US" sz="2200" dirty="0">
                <a:latin typeface="Cambria Math"/>
                <a:ea typeface="Cambria Math"/>
              </a:rPr>
              <a:t>∙</a:t>
            </a:r>
            <a:r>
              <a:rPr lang="en-US" sz="2200" dirty="0">
                <a:latin typeface="Cambria Math" pitchFamily="18" charset="0"/>
                <a:ea typeface="Cambria Math" pitchFamily="18" charset="0"/>
              </a:rPr>
              <a:t>7 </a:t>
            </a:r>
            <a:r>
              <a:rPr lang="en-US" sz="2200" dirty="0">
                <a:ea typeface="Cambria Math" pitchFamily="18" charset="0"/>
              </a:rPr>
              <a:t>= </a:t>
            </a:r>
            <a:r>
              <a:rPr lang="en-US" sz="2200" dirty="0">
                <a:latin typeface="Cambria Math" pitchFamily="18" charset="0"/>
                <a:ea typeface="Cambria Math" pitchFamily="18" charset="0"/>
              </a:rPr>
              <a:t>1, and see that </a:t>
            </a:r>
            <a:r>
              <a:rPr lang="en-US" sz="2200" dirty="0">
                <a:latin typeface="Cambria Math"/>
                <a:ea typeface="Cambria Math"/>
              </a:rPr>
              <a:t>−</a:t>
            </a:r>
            <a:r>
              <a:rPr lang="en-US" sz="2200" dirty="0">
                <a:latin typeface="Cambria Math" pitchFamily="18" charset="0"/>
                <a:ea typeface="Cambria Math" pitchFamily="18" charset="0"/>
              </a:rPr>
              <a:t>2  and 1 are </a:t>
            </a:r>
            <a:r>
              <a:rPr lang="en-US" sz="2200" dirty="0" err="1"/>
              <a:t>B</a:t>
            </a:r>
            <a:r>
              <a:rPr lang="en-US" sz="2200" dirty="0" err="1">
                <a:latin typeface="Cambria Math"/>
                <a:ea typeface="Cambria Math"/>
              </a:rPr>
              <a:t>é</a:t>
            </a:r>
            <a:r>
              <a:rPr lang="en-US" sz="2200" dirty="0" err="1"/>
              <a:t>zout</a:t>
            </a:r>
            <a:r>
              <a:rPr lang="en-US" sz="2200" dirty="0"/>
              <a:t> coefficients of </a:t>
            </a:r>
            <a:r>
              <a:rPr lang="en-US" sz="2200" dirty="0">
                <a:latin typeface="Cambria Math" pitchFamily="18" charset="0"/>
                <a:ea typeface="Cambria Math" pitchFamily="18" charset="0"/>
              </a:rPr>
              <a:t>3</a:t>
            </a:r>
            <a:r>
              <a:rPr lang="en-US" sz="2200" dirty="0">
                <a:ea typeface="Cambria Math" pitchFamily="18" charset="0"/>
              </a:rPr>
              <a:t> and </a:t>
            </a:r>
            <a:r>
              <a:rPr lang="en-US" sz="2200" dirty="0">
                <a:latin typeface="Cambria Math" pitchFamily="18" charset="0"/>
                <a:ea typeface="Cambria Math" pitchFamily="18" charset="0"/>
              </a:rPr>
              <a:t>7.</a:t>
            </a:r>
          </a:p>
          <a:p>
            <a:pPr lvl="1"/>
            <a:r>
              <a:rPr lang="en-US" sz="2200" dirty="0">
                <a:latin typeface="Cambria Math" pitchFamily="18" charset="0"/>
                <a:ea typeface="Cambria Math" pitchFamily="18" charset="0"/>
              </a:rPr>
              <a:t> Hence,  </a:t>
            </a:r>
            <a:r>
              <a:rPr lang="en-US" sz="2200" b="1" dirty="0">
                <a:solidFill>
                  <a:srgbClr val="FF0000"/>
                </a:solidFill>
                <a:latin typeface="Cambria Math"/>
                <a:ea typeface="Cambria Math"/>
              </a:rPr>
              <a:t>−</a:t>
            </a:r>
            <a:r>
              <a:rPr lang="en-US" sz="2200" b="1" dirty="0">
                <a:solidFill>
                  <a:srgbClr val="FF0000"/>
                </a:solidFill>
                <a:latin typeface="Cambria Math" pitchFamily="18" charset="0"/>
                <a:ea typeface="Cambria Math" pitchFamily="18" charset="0"/>
              </a:rPr>
              <a:t>2 is an inverse of 3 modulo 7</a:t>
            </a:r>
            <a:r>
              <a:rPr lang="en-US" sz="2200" dirty="0">
                <a:latin typeface="Cambria Math" pitchFamily="18" charset="0"/>
                <a:ea typeface="Cambria Math" pitchFamily="18" charset="0"/>
              </a:rPr>
              <a:t>. </a:t>
            </a:r>
          </a:p>
          <a:p>
            <a:pPr lvl="1"/>
            <a:r>
              <a:rPr lang="en-US" sz="2200" dirty="0">
                <a:latin typeface="Cambria Math" pitchFamily="18" charset="0"/>
                <a:ea typeface="Cambria Math" pitchFamily="18" charset="0"/>
              </a:rPr>
              <a:t>Also every integer congruent to </a:t>
            </a:r>
            <a:r>
              <a:rPr lang="en-US" sz="2200" dirty="0">
                <a:latin typeface="Cambria Math"/>
                <a:ea typeface="Cambria Math"/>
              </a:rPr>
              <a:t>−</a:t>
            </a:r>
            <a:r>
              <a:rPr lang="en-US" sz="2200" dirty="0">
                <a:latin typeface="Cambria Math" pitchFamily="18" charset="0"/>
                <a:ea typeface="Cambria Math" pitchFamily="18" charset="0"/>
              </a:rPr>
              <a:t>2 modulo 7 is an inverse of 3 modulo 7, i.e., 5, </a:t>
            </a:r>
            <a:r>
              <a:rPr lang="en-US" sz="2200" dirty="0">
                <a:latin typeface="Cambria Math"/>
                <a:ea typeface="Cambria Math"/>
              </a:rPr>
              <a:t>−</a:t>
            </a:r>
            <a:r>
              <a:rPr lang="en-US" sz="2200" dirty="0">
                <a:latin typeface="Cambria Math" pitchFamily="18" charset="0"/>
                <a:ea typeface="Cambria Math" pitchFamily="18" charset="0"/>
              </a:rPr>
              <a:t>9, 12, etc.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972800" cy="1143000"/>
          </a:xfrm>
        </p:spPr>
        <p:txBody>
          <a:bodyPr>
            <a:normAutofit fontScale="90000"/>
          </a:bodyPr>
          <a:lstStyle/>
          <a:p>
            <a:r>
              <a:rPr lang="en-US" dirty="0"/>
              <a:t>The Chinese Remainder Theorem</a:t>
            </a:r>
            <a:br>
              <a:rPr lang="en-US" dirty="0"/>
            </a:br>
            <a:r>
              <a:rPr lang="zh-CN" altLang="en-US" dirty="0"/>
              <a:t>（</a:t>
            </a:r>
            <a:r>
              <a:rPr lang="zh-CN" altLang="en-US" dirty="0">
                <a:highlight>
                  <a:srgbClr val="FFFF00"/>
                </a:highlight>
              </a:rPr>
              <a:t>必掌握</a:t>
            </a:r>
            <a:r>
              <a:rPr lang="zh-CN" altLang="en-US" dirty="0"/>
              <a:t>）</a:t>
            </a:r>
            <a:endParaRPr lang="en-US" dirty="0"/>
          </a:p>
        </p:txBody>
      </p:sp>
      <p:sp>
        <p:nvSpPr>
          <p:cNvPr id="3" name="Content Placeholder 2"/>
          <p:cNvSpPr>
            <a:spLocks noGrp="1"/>
          </p:cNvSpPr>
          <p:nvPr>
            <p:ph idx="1"/>
          </p:nvPr>
        </p:nvSpPr>
        <p:spPr>
          <a:xfrm>
            <a:off x="609600" y="1371600"/>
            <a:ext cx="10972800" cy="5029200"/>
          </a:xfrm>
        </p:spPr>
        <p:txBody>
          <a:bodyPr>
            <a:normAutofit lnSpcReduction="10000"/>
          </a:bodyPr>
          <a:lstStyle/>
          <a:p>
            <a:pPr>
              <a:buNone/>
            </a:pPr>
            <a:r>
              <a:rPr lang="en-US" b="1" dirty="0"/>
              <a:t>   Example</a:t>
            </a:r>
            <a:r>
              <a:rPr lang="en-US" dirty="0"/>
              <a:t>: Consider the </a:t>
            </a:r>
            <a:r>
              <a:rPr lang="en-US" dirty="0">
                <a:latin typeface="Cambria Math" pitchFamily="18" charset="0"/>
                <a:ea typeface="Cambria Math" pitchFamily="18" charset="0"/>
              </a:rPr>
              <a:t>3</a:t>
            </a:r>
            <a:r>
              <a:rPr lang="en-US" dirty="0"/>
              <a:t> </a:t>
            </a:r>
            <a:r>
              <a:rPr lang="en-US" dirty="0" err="1"/>
              <a:t>congruences</a:t>
            </a:r>
            <a:r>
              <a:rPr lang="en-US" dirty="0"/>
              <a:t> from Sun-</a:t>
            </a:r>
            <a:r>
              <a:rPr lang="en-US" dirty="0" err="1"/>
              <a:t>Tsu’s</a:t>
            </a:r>
            <a:r>
              <a:rPr lang="en-US" dirty="0"/>
              <a:t> problem: </a:t>
            </a:r>
          </a:p>
          <a:p>
            <a:pPr>
              <a:buNone/>
            </a:pPr>
            <a:r>
              <a:rPr lang="en-US" i="1" dirty="0"/>
              <a:t>      x </a:t>
            </a:r>
            <a:r>
              <a:rPr lang="en-US" dirty="0">
                <a:latin typeface="Cambria Math"/>
                <a:ea typeface="Cambria Math"/>
              </a:rPr>
              <a:t>≡</a:t>
            </a:r>
            <a:r>
              <a:rPr lang="en-US" dirty="0"/>
              <a:t> </a:t>
            </a:r>
            <a:r>
              <a:rPr lang="en-US" dirty="0">
                <a:latin typeface="Cambria Math" pitchFamily="18" charset="0"/>
                <a:ea typeface="Cambria Math" pitchFamily="18" charset="0"/>
              </a:rPr>
              <a:t>2 </a:t>
            </a:r>
            <a:r>
              <a:rPr lang="en-US" dirty="0"/>
              <a:t>( mod </a:t>
            </a:r>
            <a:r>
              <a:rPr lang="en-US" dirty="0">
                <a:latin typeface="Cambria Math" pitchFamily="18" charset="0"/>
                <a:ea typeface="Cambria Math" pitchFamily="18" charset="0"/>
              </a:rPr>
              <a:t>3</a:t>
            </a:r>
            <a:r>
              <a:rPr lang="en-US" dirty="0"/>
              <a:t>),  </a:t>
            </a:r>
            <a:r>
              <a:rPr lang="en-US" i="1" dirty="0"/>
              <a:t>x </a:t>
            </a:r>
            <a:r>
              <a:rPr lang="en-US" dirty="0">
                <a:latin typeface="Cambria Math"/>
                <a:ea typeface="Cambria Math"/>
              </a:rPr>
              <a:t>≡</a:t>
            </a:r>
            <a:r>
              <a:rPr lang="en-US" dirty="0"/>
              <a:t> </a:t>
            </a:r>
            <a:r>
              <a:rPr lang="en-US" dirty="0">
                <a:latin typeface="Cambria Math" pitchFamily="18" charset="0"/>
                <a:ea typeface="Cambria Math" pitchFamily="18" charset="0"/>
              </a:rPr>
              <a:t>3 </a:t>
            </a:r>
            <a:r>
              <a:rPr lang="en-US" dirty="0"/>
              <a:t>( mod </a:t>
            </a:r>
            <a:r>
              <a:rPr lang="en-US" dirty="0">
                <a:latin typeface="Cambria Math" pitchFamily="18" charset="0"/>
                <a:ea typeface="Cambria Math" pitchFamily="18" charset="0"/>
              </a:rPr>
              <a:t>5</a:t>
            </a:r>
            <a:r>
              <a:rPr lang="en-US" dirty="0"/>
              <a:t>), </a:t>
            </a:r>
            <a:r>
              <a:rPr lang="en-US" i="1" dirty="0"/>
              <a:t>x </a:t>
            </a:r>
            <a:r>
              <a:rPr lang="en-US" dirty="0">
                <a:latin typeface="Cambria Math"/>
                <a:ea typeface="Cambria Math"/>
              </a:rPr>
              <a:t>≡</a:t>
            </a:r>
            <a:r>
              <a:rPr lang="en-US" dirty="0"/>
              <a:t> </a:t>
            </a:r>
            <a:r>
              <a:rPr lang="en-US" dirty="0">
                <a:latin typeface="Cambria Math" pitchFamily="18" charset="0"/>
                <a:ea typeface="Cambria Math" pitchFamily="18" charset="0"/>
              </a:rPr>
              <a:t>2 </a:t>
            </a:r>
            <a:r>
              <a:rPr lang="en-US" dirty="0"/>
              <a:t>( mod </a:t>
            </a:r>
            <a:r>
              <a:rPr lang="en-US" dirty="0">
                <a:latin typeface="Cambria Math" pitchFamily="18" charset="0"/>
                <a:ea typeface="Cambria Math" pitchFamily="18" charset="0"/>
              </a:rPr>
              <a:t>7</a:t>
            </a:r>
            <a:r>
              <a:rPr lang="en-US" dirty="0"/>
              <a:t>).</a:t>
            </a:r>
          </a:p>
          <a:p>
            <a:pPr lvl="1"/>
            <a:r>
              <a:rPr lang="en-US" dirty="0"/>
              <a:t>Let </a:t>
            </a:r>
            <a:r>
              <a:rPr lang="en-US" i="1" dirty="0"/>
              <a:t>m</a:t>
            </a:r>
            <a:r>
              <a:rPr lang="en-US" dirty="0"/>
              <a:t> = </a:t>
            </a:r>
            <a:r>
              <a:rPr lang="en-US" dirty="0">
                <a:latin typeface="Cambria Math" pitchFamily="18" charset="0"/>
                <a:ea typeface="Cambria Math" pitchFamily="18" charset="0"/>
              </a:rPr>
              <a:t>3</a:t>
            </a:r>
            <a:r>
              <a:rPr lang="en-US" dirty="0">
                <a:latin typeface="Cambria Math"/>
                <a:ea typeface="Cambria Math"/>
              </a:rPr>
              <a:t>∙</a:t>
            </a:r>
            <a:r>
              <a:rPr lang="en-US" dirty="0">
                <a:latin typeface="Cambria Math" pitchFamily="18" charset="0"/>
                <a:ea typeface="Cambria Math" pitchFamily="18" charset="0"/>
              </a:rPr>
              <a:t> 5</a:t>
            </a:r>
            <a:r>
              <a:rPr lang="en-US" dirty="0">
                <a:latin typeface="Cambria Math"/>
                <a:ea typeface="Cambria Math"/>
              </a:rPr>
              <a:t> ∙</a:t>
            </a:r>
            <a:r>
              <a:rPr lang="en-US" dirty="0">
                <a:latin typeface="Cambria Math" pitchFamily="18" charset="0"/>
                <a:ea typeface="Cambria Math" pitchFamily="18" charset="0"/>
              </a:rPr>
              <a:t> 7  </a:t>
            </a:r>
            <a:r>
              <a:rPr lang="en-US" dirty="0"/>
              <a:t>= </a:t>
            </a:r>
            <a:r>
              <a:rPr lang="en-US" dirty="0">
                <a:latin typeface="Cambria Math" pitchFamily="18" charset="0"/>
                <a:ea typeface="Cambria Math" pitchFamily="18" charset="0"/>
              </a:rPr>
              <a:t>105</a:t>
            </a:r>
            <a:r>
              <a:rPr lang="en-US" dirty="0"/>
              <a:t>, </a:t>
            </a:r>
            <a:r>
              <a:rPr lang="en-US" i="1" dirty="0"/>
              <a:t>M</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 = </a:t>
            </a:r>
            <a:r>
              <a:rPr lang="en-US" i="1" dirty="0">
                <a:latin typeface="Cambria Math" pitchFamily="18" charset="0"/>
                <a:ea typeface="Cambria Math" pitchFamily="18" charset="0"/>
              </a:rPr>
              <a:t>m</a:t>
            </a:r>
            <a:r>
              <a:rPr lang="en-US" dirty="0">
                <a:latin typeface="Cambria Math" pitchFamily="18" charset="0"/>
                <a:ea typeface="Cambria Math" pitchFamily="18" charset="0"/>
              </a:rPr>
              <a:t>/3 = 35,</a:t>
            </a:r>
            <a:r>
              <a:rPr lang="en-US" dirty="0"/>
              <a:t> </a:t>
            </a:r>
            <a:r>
              <a:rPr lang="en-US" i="1" dirty="0"/>
              <a:t>M</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 = </a:t>
            </a:r>
            <a:r>
              <a:rPr lang="en-US" i="1" dirty="0">
                <a:latin typeface="Cambria Math" pitchFamily="18" charset="0"/>
                <a:ea typeface="Cambria Math" pitchFamily="18" charset="0"/>
              </a:rPr>
              <a:t>m</a:t>
            </a:r>
            <a:r>
              <a:rPr lang="en-US" dirty="0">
                <a:latin typeface="Cambria Math" pitchFamily="18" charset="0"/>
                <a:ea typeface="Cambria Math" pitchFamily="18" charset="0"/>
              </a:rPr>
              <a:t>/5 = 21,       </a:t>
            </a:r>
            <a:r>
              <a:rPr lang="en-US" i="1" dirty="0"/>
              <a:t>M</a:t>
            </a:r>
            <a:r>
              <a:rPr lang="en-US" baseline="-25000" dirty="0">
                <a:latin typeface="Cambria Math" pitchFamily="18" charset="0"/>
                <a:ea typeface="Cambria Math" pitchFamily="18" charset="0"/>
              </a:rPr>
              <a:t>3  </a:t>
            </a:r>
            <a:r>
              <a:rPr lang="en-US" dirty="0">
                <a:latin typeface="Cambria Math" pitchFamily="18" charset="0"/>
                <a:ea typeface="Cambria Math" pitchFamily="18" charset="0"/>
              </a:rPr>
              <a:t> = </a:t>
            </a:r>
            <a:r>
              <a:rPr lang="en-US" i="1" dirty="0">
                <a:latin typeface="Cambria Math" pitchFamily="18" charset="0"/>
                <a:ea typeface="Cambria Math" pitchFamily="18" charset="0"/>
              </a:rPr>
              <a:t>m</a:t>
            </a:r>
            <a:r>
              <a:rPr lang="en-US" dirty="0">
                <a:latin typeface="Cambria Math" pitchFamily="18" charset="0"/>
                <a:ea typeface="Cambria Math" pitchFamily="18" charset="0"/>
              </a:rPr>
              <a:t>/7 = 15.</a:t>
            </a:r>
          </a:p>
          <a:p>
            <a:pPr lvl="1"/>
            <a:r>
              <a:rPr lang="en-US" dirty="0">
                <a:latin typeface="Cambria Math" pitchFamily="18" charset="0"/>
                <a:ea typeface="Cambria Math" pitchFamily="18" charset="0"/>
              </a:rPr>
              <a:t>We see that</a:t>
            </a:r>
          </a:p>
          <a:p>
            <a:pPr lvl="2"/>
            <a:r>
              <a:rPr lang="en-US" dirty="0">
                <a:latin typeface="Cambria Math" pitchFamily="18" charset="0"/>
                <a:ea typeface="Cambria Math" pitchFamily="18" charset="0"/>
              </a:rPr>
              <a:t>2 is an inverse of </a:t>
            </a:r>
            <a:r>
              <a:rPr lang="en-US" i="1" dirty="0"/>
              <a:t>M</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 = 35 modulo 3 since 35</a:t>
            </a:r>
            <a:r>
              <a:rPr lang="en-US" dirty="0">
                <a:latin typeface="Cambria Math"/>
                <a:ea typeface="Cambria Math"/>
              </a:rPr>
              <a:t> ∙</a:t>
            </a:r>
            <a:r>
              <a:rPr lang="en-US" dirty="0">
                <a:latin typeface="Cambria Math" pitchFamily="18" charset="0"/>
                <a:ea typeface="Cambria Math" pitchFamily="18" charset="0"/>
              </a:rPr>
              <a:t> 2 </a:t>
            </a:r>
            <a:r>
              <a:rPr lang="en-US" dirty="0">
                <a:latin typeface="Cambria Math"/>
                <a:ea typeface="Cambria Math"/>
              </a:rPr>
              <a:t>≡</a:t>
            </a:r>
            <a:r>
              <a:rPr lang="en-US" dirty="0"/>
              <a:t> </a:t>
            </a:r>
            <a:r>
              <a:rPr lang="en-US" dirty="0">
                <a:latin typeface="Cambria Math" pitchFamily="18" charset="0"/>
                <a:ea typeface="Cambria Math" pitchFamily="18" charset="0"/>
              </a:rPr>
              <a:t>2</a:t>
            </a:r>
            <a:r>
              <a:rPr lang="en-US" dirty="0">
                <a:latin typeface="Cambria Math"/>
                <a:ea typeface="Cambria Math"/>
              </a:rPr>
              <a:t> ∙</a:t>
            </a:r>
            <a:r>
              <a:rPr lang="en-US" dirty="0">
                <a:latin typeface="Cambria Math" pitchFamily="18" charset="0"/>
                <a:ea typeface="Cambria Math" pitchFamily="18" charset="0"/>
              </a:rPr>
              <a:t> 2</a:t>
            </a:r>
            <a:r>
              <a:rPr lang="en-US" dirty="0">
                <a:latin typeface="Cambria Math"/>
                <a:ea typeface="Cambria Math"/>
              </a:rPr>
              <a:t> ≡</a:t>
            </a:r>
            <a:r>
              <a:rPr lang="en-US" dirty="0"/>
              <a:t> </a:t>
            </a:r>
            <a:r>
              <a:rPr lang="en-US" dirty="0">
                <a:latin typeface="Cambria Math" pitchFamily="18" charset="0"/>
                <a:ea typeface="Cambria Math" pitchFamily="18" charset="0"/>
              </a:rPr>
              <a:t>1</a:t>
            </a:r>
            <a:r>
              <a:rPr lang="en-US" dirty="0"/>
              <a:t> (mod </a:t>
            </a:r>
            <a:r>
              <a:rPr lang="en-US" dirty="0">
                <a:latin typeface="Cambria Math" pitchFamily="18" charset="0"/>
                <a:ea typeface="Cambria Math" pitchFamily="18" charset="0"/>
              </a:rPr>
              <a:t>3</a:t>
            </a:r>
            <a:r>
              <a:rPr lang="en-US" dirty="0"/>
              <a:t>)</a:t>
            </a:r>
          </a:p>
          <a:p>
            <a:pPr lvl="2"/>
            <a:r>
              <a:rPr lang="en-US" dirty="0">
                <a:latin typeface="Cambria Math" pitchFamily="18" charset="0"/>
                <a:ea typeface="Cambria Math" pitchFamily="18" charset="0"/>
              </a:rPr>
              <a:t>1 is an inverse of </a:t>
            </a:r>
            <a:r>
              <a:rPr lang="en-US" i="1" dirty="0"/>
              <a:t>M</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 = 21 modulo 5 since 21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 (mod </a:t>
            </a:r>
            <a:r>
              <a:rPr lang="en-US" dirty="0">
                <a:latin typeface="Cambria Math" pitchFamily="18" charset="0"/>
                <a:ea typeface="Cambria Math" pitchFamily="18" charset="0"/>
              </a:rPr>
              <a:t>5</a:t>
            </a:r>
            <a:r>
              <a:rPr lang="en-US" dirty="0"/>
              <a:t>)</a:t>
            </a:r>
            <a:endParaRPr lang="en-US" dirty="0">
              <a:latin typeface="Cambria Math" pitchFamily="18" charset="0"/>
              <a:ea typeface="Cambria Math" pitchFamily="18" charset="0"/>
            </a:endParaRPr>
          </a:p>
          <a:p>
            <a:pPr lvl="2"/>
            <a:r>
              <a:rPr lang="en-US" dirty="0">
                <a:latin typeface="Cambria Math" pitchFamily="18" charset="0"/>
                <a:ea typeface="Cambria Math" pitchFamily="18" charset="0"/>
              </a:rPr>
              <a:t>1 is an inverse of </a:t>
            </a:r>
            <a:r>
              <a:rPr lang="en-US" i="1" dirty="0"/>
              <a:t>M</a:t>
            </a:r>
            <a:r>
              <a:rPr lang="en-US" baseline="-25000" dirty="0">
                <a:latin typeface="Cambria Math" pitchFamily="18" charset="0"/>
                <a:ea typeface="Cambria Math" pitchFamily="18" charset="0"/>
              </a:rPr>
              <a:t>3  </a:t>
            </a:r>
            <a:r>
              <a:rPr lang="en-US" dirty="0">
                <a:latin typeface="Cambria Math" pitchFamily="18" charset="0"/>
                <a:ea typeface="Cambria Math" pitchFamily="18" charset="0"/>
              </a:rPr>
              <a:t> = 15 modulo 7 since 15</a:t>
            </a:r>
            <a:r>
              <a:rPr lang="en-US" dirty="0">
                <a:latin typeface="Cambria Math"/>
                <a:ea typeface="Cambria Math"/>
              </a:rPr>
              <a:t> ≡</a:t>
            </a:r>
            <a:r>
              <a:rPr lang="en-US" dirty="0"/>
              <a:t> </a:t>
            </a:r>
            <a:r>
              <a:rPr lang="en-US" dirty="0">
                <a:latin typeface="Cambria Math" pitchFamily="18" charset="0"/>
                <a:ea typeface="Cambria Math" pitchFamily="18" charset="0"/>
              </a:rPr>
              <a:t>1</a:t>
            </a:r>
            <a:r>
              <a:rPr lang="en-US" dirty="0"/>
              <a:t> (mod </a:t>
            </a:r>
            <a:r>
              <a:rPr lang="en-US" dirty="0">
                <a:latin typeface="Cambria Math" pitchFamily="18" charset="0"/>
                <a:ea typeface="Cambria Math" pitchFamily="18" charset="0"/>
              </a:rPr>
              <a:t>7</a:t>
            </a:r>
            <a:r>
              <a:rPr lang="en-US" dirty="0"/>
              <a:t>)</a:t>
            </a:r>
          </a:p>
          <a:p>
            <a:pPr lvl="1"/>
            <a:r>
              <a:rPr lang="en-US" dirty="0">
                <a:latin typeface="Cambria Math" pitchFamily="18" charset="0"/>
                <a:ea typeface="Cambria Math" pitchFamily="18" charset="0"/>
              </a:rPr>
              <a:t>Hence, </a:t>
            </a:r>
          </a:p>
          <a:p>
            <a:pPr lvl="1">
              <a:buNone/>
            </a:pPr>
            <a:r>
              <a:rPr lang="en-US" i="1" dirty="0">
                <a:latin typeface="Cambria Math" pitchFamily="18" charset="0"/>
                <a:ea typeface="Cambria Math" pitchFamily="18" charset="0"/>
              </a:rPr>
              <a:t>         </a:t>
            </a:r>
            <a:r>
              <a:rPr lang="en-US" i="1" dirty="0"/>
              <a:t>x</a:t>
            </a:r>
            <a:r>
              <a:rPr lang="en-US" dirty="0"/>
              <a:t> = </a:t>
            </a:r>
            <a:r>
              <a:rPr lang="en-US" i="1" dirty="0"/>
              <a:t>a</a:t>
            </a:r>
            <a:r>
              <a:rPr lang="en-US" baseline="-25000" dirty="0">
                <a:latin typeface="Cambria Math" pitchFamily="18" charset="0"/>
                <a:ea typeface="Cambria Math" pitchFamily="18" charset="0"/>
              </a:rPr>
              <a:t>1</a:t>
            </a:r>
            <a:r>
              <a:rPr lang="en-US" i="1" dirty="0"/>
              <a:t>M</a:t>
            </a:r>
            <a:r>
              <a:rPr lang="en-US" baseline="-25000" dirty="0">
                <a:latin typeface="Cambria Math" pitchFamily="18" charset="0"/>
                <a:ea typeface="Cambria Math" pitchFamily="18" charset="0"/>
              </a:rPr>
              <a:t>1</a:t>
            </a:r>
            <a:r>
              <a:rPr lang="en-US" i="1" dirty="0"/>
              <a:t>y</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 </a:t>
            </a:r>
            <a:r>
              <a:rPr lang="en-US" i="1" dirty="0"/>
              <a:t>a</a:t>
            </a:r>
            <a:r>
              <a:rPr lang="en-US" baseline="-25000" dirty="0">
                <a:latin typeface="Cambria Math" pitchFamily="18" charset="0"/>
                <a:ea typeface="Cambria Math" pitchFamily="18" charset="0"/>
              </a:rPr>
              <a:t>2</a:t>
            </a:r>
            <a:r>
              <a:rPr lang="en-US" i="1" dirty="0"/>
              <a:t>M</a:t>
            </a:r>
            <a:r>
              <a:rPr lang="en-US" baseline="-25000" dirty="0">
                <a:latin typeface="Cambria Math" pitchFamily="18" charset="0"/>
                <a:ea typeface="Cambria Math" pitchFamily="18" charset="0"/>
              </a:rPr>
              <a:t>2</a:t>
            </a:r>
            <a:r>
              <a:rPr lang="en-US" i="1" dirty="0"/>
              <a:t>y</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i="1" dirty="0"/>
              <a:t> a</a:t>
            </a:r>
            <a:r>
              <a:rPr lang="en-US" baseline="-25000" dirty="0">
                <a:latin typeface="Cambria Math" pitchFamily="18" charset="0"/>
                <a:ea typeface="Cambria Math" pitchFamily="18" charset="0"/>
              </a:rPr>
              <a:t>3</a:t>
            </a:r>
            <a:r>
              <a:rPr lang="en-US" i="1" dirty="0"/>
              <a:t>M</a:t>
            </a:r>
            <a:r>
              <a:rPr lang="en-US" baseline="-25000" dirty="0">
                <a:latin typeface="Cambria Math" pitchFamily="18" charset="0"/>
                <a:ea typeface="Cambria Math" pitchFamily="18" charset="0"/>
              </a:rPr>
              <a:t>3</a:t>
            </a:r>
            <a:r>
              <a:rPr lang="en-US" i="1" dirty="0"/>
              <a:t>y</a:t>
            </a:r>
            <a:r>
              <a:rPr lang="en-US" baseline="-25000" dirty="0">
                <a:latin typeface="Cambria Math" pitchFamily="18" charset="0"/>
                <a:ea typeface="Cambria Math" pitchFamily="18" charset="0"/>
              </a:rPr>
              <a:t>3 </a:t>
            </a:r>
            <a:endParaRPr lang="en-US" dirty="0">
              <a:latin typeface="Cambria Math" pitchFamily="18" charset="0"/>
              <a:ea typeface="Cambria Math" pitchFamily="18" charset="0"/>
            </a:endParaRPr>
          </a:p>
          <a:p>
            <a:pPr lvl="1">
              <a:buNone/>
            </a:pPr>
            <a:r>
              <a:rPr lang="en-US" dirty="0">
                <a:latin typeface="Cambria Math" pitchFamily="18" charset="0"/>
                <a:ea typeface="Cambria Math" pitchFamily="18" charset="0"/>
              </a:rPr>
              <a:t>           </a:t>
            </a:r>
            <a:r>
              <a:rPr lang="en-US" dirty="0">
                <a:ea typeface="Cambria Math" pitchFamily="18" charset="0"/>
              </a:rPr>
              <a:t>= </a:t>
            </a:r>
            <a:r>
              <a:rPr lang="en-US" dirty="0">
                <a:latin typeface="Cambria Math" pitchFamily="18" charset="0"/>
                <a:ea typeface="Cambria Math" pitchFamily="18" charset="0"/>
              </a:rPr>
              <a:t>2 </a:t>
            </a:r>
            <a:r>
              <a:rPr lang="en-US" dirty="0">
                <a:latin typeface="Cambria Math"/>
                <a:ea typeface="Cambria Math"/>
              </a:rPr>
              <a:t>∙ </a:t>
            </a:r>
            <a:r>
              <a:rPr lang="en-US" dirty="0">
                <a:latin typeface="Cambria Math" pitchFamily="18" charset="0"/>
                <a:ea typeface="Cambria Math" pitchFamily="18" charset="0"/>
              </a:rPr>
              <a:t>35</a:t>
            </a:r>
            <a:r>
              <a:rPr lang="en-US" dirty="0">
                <a:latin typeface="Cambria Math"/>
                <a:ea typeface="Cambria Math"/>
              </a:rPr>
              <a:t> ∙</a:t>
            </a:r>
            <a:r>
              <a:rPr lang="en-US" dirty="0">
                <a:latin typeface="Cambria Math" pitchFamily="18" charset="0"/>
                <a:ea typeface="Cambria Math" pitchFamily="18" charset="0"/>
              </a:rPr>
              <a:t> 2 + 3 </a:t>
            </a:r>
            <a:r>
              <a:rPr lang="en-US" dirty="0">
                <a:latin typeface="Cambria Math"/>
                <a:ea typeface="Cambria Math"/>
              </a:rPr>
              <a:t>∙ </a:t>
            </a:r>
            <a:r>
              <a:rPr lang="en-US" dirty="0">
                <a:latin typeface="Cambria Math" pitchFamily="18" charset="0"/>
                <a:ea typeface="Cambria Math" pitchFamily="18" charset="0"/>
              </a:rPr>
              <a:t>21</a:t>
            </a:r>
            <a:r>
              <a:rPr lang="en-US" dirty="0">
                <a:latin typeface="Cambria Math"/>
                <a:ea typeface="Cambria Math"/>
              </a:rPr>
              <a:t> ∙</a:t>
            </a:r>
            <a:r>
              <a:rPr lang="en-US" dirty="0">
                <a:latin typeface="Cambria Math" pitchFamily="18" charset="0"/>
                <a:ea typeface="Cambria Math" pitchFamily="18" charset="0"/>
              </a:rPr>
              <a:t> 1  + 2 </a:t>
            </a:r>
            <a:r>
              <a:rPr lang="en-US" dirty="0">
                <a:latin typeface="Cambria Math"/>
                <a:ea typeface="Cambria Math"/>
              </a:rPr>
              <a:t>∙ </a:t>
            </a:r>
            <a:r>
              <a:rPr lang="en-US" dirty="0">
                <a:latin typeface="Cambria Math" pitchFamily="18" charset="0"/>
                <a:ea typeface="Cambria Math" pitchFamily="18" charset="0"/>
              </a:rPr>
              <a:t>15</a:t>
            </a:r>
            <a:r>
              <a:rPr lang="en-US" dirty="0">
                <a:latin typeface="Cambria Math"/>
                <a:ea typeface="Cambria Math"/>
              </a:rPr>
              <a:t> ∙</a:t>
            </a:r>
            <a:r>
              <a:rPr lang="en-US" dirty="0">
                <a:latin typeface="Cambria Math" pitchFamily="18" charset="0"/>
                <a:ea typeface="Cambria Math" pitchFamily="18" charset="0"/>
              </a:rPr>
              <a:t> 1  = 233</a:t>
            </a:r>
            <a:r>
              <a:rPr lang="en-US" dirty="0">
                <a:latin typeface="Cambria Math"/>
                <a:ea typeface="Cambria Math"/>
              </a:rPr>
              <a:t> ≡ 23 (mod 105)</a:t>
            </a:r>
          </a:p>
          <a:p>
            <a:pPr lvl="1">
              <a:buNone/>
            </a:pPr>
            <a:endParaRPr lang="en-US" dirty="0">
              <a:ea typeface="Cambria Math" pitchFamily="18" charset="0"/>
            </a:endParaRPr>
          </a:p>
          <a:p>
            <a:pPr lvl="1"/>
            <a:r>
              <a:rPr lang="en-US" dirty="0">
                <a:latin typeface="Cambria Math" pitchFamily="18" charset="0"/>
                <a:ea typeface="Cambria Math" pitchFamily="18" charset="0"/>
              </a:rPr>
              <a:t>We have shown that 23 is the smallest positive integer that is a simultaneous solution. Check it!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10972800" cy="1143000"/>
          </a:xfrm>
        </p:spPr>
        <p:txBody>
          <a:bodyPr/>
          <a:lstStyle/>
          <a:p>
            <a:r>
              <a:rPr lang="en-US" dirty="0"/>
              <a:t>Fermat’s Little Theorem</a:t>
            </a:r>
          </a:p>
        </p:txBody>
      </p:sp>
      <p:pic>
        <p:nvPicPr>
          <p:cNvPr id="4" name="Content Placeholder 3" descr="0315.jpg"/>
          <p:cNvPicPr>
            <a:picLocks noGrp="1" noChangeAspect="1"/>
          </p:cNvPicPr>
          <p:nvPr>
            <p:ph idx="1"/>
          </p:nvPr>
        </p:nvPicPr>
        <p:blipFill>
          <a:blip r:embed="rId2" cstate="print"/>
          <a:stretch>
            <a:fillRect/>
          </a:stretch>
        </p:blipFill>
        <p:spPr>
          <a:xfrm>
            <a:off x="10591800" y="152400"/>
            <a:ext cx="904494" cy="1040892"/>
          </a:xfrm>
        </p:spPr>
      </p:pic>
      <p:sp>
        <p:nvSpPr>
          <p:cNvPr id="6" name="Content Placeholder 2"/>
          <p:cNvSpPr txBox="1">
            <a:spLocks/>
          </p:cNvSpPr>
          <p:nvPr/>
        </p:nvSpPr>
        <p:spPr>
          <a:xfrm>
            <a:off x="304800" y="1295400"/>
            <a:ext cx="10972800" cy="5257800"/>
          </a:xfrm>
          <a:prstGeom prst="rect">
            <a:avLst/>
          </a:prstGeom>
        </p:spPr>
        <p:txBody>
          <a:bodyPr vert="horz">
            <a:normAutofit fontScale="92500" lnSpcReduction="20000"/>
          </a:bodyPr>
          <a:lstStyle/>
          <a:p>
            <a:pPr marL="274320" indent="-274320">
              <a:spcBef>
                <a:spcPct val="20000"/>
              </a:spcBef>
              <a:buClr>
                <a:schemeClr val="accent3"/>
              </a:buClr>
              <a:buSzPct val="95000"/>
              <a:defRPr/>
            </a:pPr>
            <a:r>
              <a:rPr lang="en-US" sz="2600" b="1" dirty="0"/>
              <a:t>     Theorem </a:t>
            </a:r>
            <a:r>
              <a:rPr lang="en-US" sz="2600" b="1" dirty="0">
                <a:latin typeface="Cambria Math" pitchFamily="18" charset="0"/>
                <a:ea typeface="Cambria Math" pitchFamily="18" charset="0"/>
              </a:rPr>
              <a:t>3</a:t>
            </a:r>
            <a:r>
              <a:rPr lang="en-US" sz="2600" dirty="0"/>
              <a:t>: (</a:t>
            </a:r>
            <a:r>
              <a:rPr lang="en-US" sz="2600" i="1" dirty="0"/>
              <a:t>Fermat’s Little The</a:t>
            </a:r>
            <a:r>
              <a:rPr lang="en-US" sz="2600" dirty="0"/>
              <a:t>orem) If </a:t>
            </a:r>
            <a:r>
              <a:rPr lang="en-US" sz="2600" i="1" dirty="0">
                <a:solidFill>
                  <a:srgbClr val="FF0000"/>
                </a:solidFill>
              </a:rPr>
              <a:t>p</a:t>
            </a:r>
            <a:r>
              <a:rPr lang="en-US" sz="2600" dirty="0">
                <a:solidFill>
                  <a:srgbClr val="FF0000"/>
                </a:solidFill>
              </a:rPr>
              <a:t> is prime </a:t>
            </a:r>
            <a:r>
              <a:rPr lang="en-US" sz="2600" dirty="0"/>
              <a:t>and </a:t>
            </a:r>
            <a:r>
              <a:rPr lang="en-US" sz="2600" i="1" dirty="0"/>
              <a:t>a</a:t>
            </a:r>
            <a:r>
              <a:rPr lang="en-US" sz="2600" dirty="0"/>
              <a:t> is an integer </a:t>
            </a:r>
            <a:r>
              <a:rPr lang="en-US" sz="2600" dirty="0">
                <a:solidFill>
                  <a:srgbClr val="FF0000"/>
                </a:solidFill>
              </a:rPr>
              <a:t>not divisible by </a:t>
            </a:r>
            <a:r>
              <a:rPr lang="en-US" sz="2600" i="1" dirty="0">
                <a:solidFill>
                  <a:srgbClr val="FF0000"/>
                </a:solidFill>
              </a:rPr>
              <a:t>p</a:t>
            </a:r>
            <a:r>
              <a:rPr lang="en-US" sz="2600" dirty="0"/>
              <a:t>, then </a:t>
            </a:r>
            <a:r>
              <a:rPr lang="en-US" sz="2600" i="1" dirty="0"/>
              <a:t>a</a:t>
            </a:r>
            <a:r>
              <a:rPr lang="en-US" sz="2600" i="1" baseline="30000" dirty="0"/>
              <a:t>p-</a:t>
            </a:r>
            <a:r>
              <a:rPr lang="en-US" sz="2600" baseline="30000" dirty="0">
                <a:latin typeface="Cambria Math" pitchFamily="18" charset="0"/>
                <a:ea typeface="Cambria Math" pitchFamily="18" charset="0"/>
              </a:rPr>
              <a:t>1</a:t>
            </a:r>
            <a:r>
              <a:rPr lang="en-US" sz="2600" dirty="0">
                <a:latin typeface="Cambria Math" pitchFamily="18" charset="0"/>
                <a:ea typeface="Cambria Math" pitchFamily="18" charset="0"/>
              </a:rPr>
              <a:t> </a:t>
            </a:r>
            <a:r>
              <a:rPr lang="en-US" sz="2600" dirty="0">
                <a:latin typeface="Cambria Math"/>
                <a:ea typeface="Cambria Math"/>
              </a:rPr>
              <a:t>≡ 1 (mod </a:t>
            </a:r>
            <a:r>
              <a:rPr lang="en-US" sz="2600" i="1" dirty="0">
                <a:ea typeface="Cambria Math"/>
              </a:rPr>
              <a:t>p</a:t>
            </a:r>
            <a:r>
              <a:rPr lang="en-US" sz="2600" dirty="0">
                <a:latin typeface="Cambria Math"/>
                <a:ea typeface="Cambria Math"/>
              </a:rPr>
              <a:t>)</a:t>
            </a:r>
          </a:p>
          <a:p>
            <a:pPr marL="274320" indent="-274320">
              <a:spcBef>
                <a:spcPct val="20000"/>
              </a:spcBef>
              <a:buClr>
                <a:schemeClr val="accent3"/>
              </a:buClr>
              <a:buSzPct val="95000"/>
              <a:defRPr/>
            </a:pPr>
            <a:r>
              <a:rPr lang="en-US" sz="2600" dirty="0">
                <a:latin typeface="Cambria Math"/>
                <a:ea typeface="Cambria Math"/>
              </a:rPr>
              <a:t>     </a:t>
            </a:r>
            <a:r>
              <a:rPr lang="en-US" sz="2600" dirty="0">
                <a:ea typeface="Cambria Math"/>
              </a:rPr>
              <a:t>Furthermore, for every integer </a:t>
            </a:r>
            <a:r>
              <a:rPr lang="en-US" sz="2600" i="1" dirty="0">
                <a:ea typeface="Cambria Math"/>
              </a:rPr>
              <a:t>a</a:t>
            </a:r>
            <a:r>
              <a:rPr lang="en-US" sz="2600" dirty="0">
                <a:ea typeface="Cambria Math"/>
              </a:rPr>
              <a:t> we have  </a:t>
            </a:r>
            <a:r>
              <a:rPr lang="en-US" sz="2600" i="1" dirty="0" err="1"/>
              <a:t>a</a:t>
            </a:r>
            <a:r>
              <a:rPr lang="en-US" sz="2600" i="1" baseline="30000" dirty="0" err="1"/>
              <a:t>p</a:t>
            </a:r>
            <a:r>
              <a:rPr lang="en-US" sz="2600" dirty="0">
                <a:latin typeface="Cambria Math" pitchFamily="18" charset="0"/>
                <a:ea typeface="Cambria Math" pitchFamily="18" charset="0"/>
              </a:rPr>
              <a:t> </a:t>
            </a:r>
            <a:r>
              <a:rPr lang="en-US" sz="2600" dirty="0">
                <a:latin typeface="Cambria Math"/>
                <a:ea typeface="Cambria Math"/>
              </a:rPr>
              <a:t>≡ </a:t>
            </a:r>
            <a:r>
              <a:rPr lang="en-US" sz="2600" i="1" dirty="0">
                <a:ea typeface="Cambria Math"/>
              </a:rPr>
              <a:t>a</a:t>
            </a:r>
            <a:r>
              <a:rPr lang="en-US" sz="2600" dirty="0">
                <a:latin typeface="Cambria Math"/>
                <a:ea typeface="Cambria Math"/>
              </a:rPr>
              <a:t> (mod </a:t>
            </a:r>
            <a:r>
              <a:rPr lang="en-US" sz="2600" i="1" dirty="0">
                <a:ea typeface="Cambria Math"/>
              </a:rPr>
              <a:t>p</a:t>
            </a:r>
            <a:r>
              <a:rPr lang="en-US" sz="2600" dirty="0">
                <a:latin typeface="Cambria Math"/>
                <a:ea typeface="Cambria Math"/>
              </a:rPr>
              <a:t>)</a:t>
            </a:r>
          </a:p>
          <a:p>
            <a:pPr marL="274320" indent="-274320">
              <a:spcBef>
                <a:spcPct val="20000"/>
              </a:spcBef>
              <a:buClr>
                <a:schemeClr val="accent3"/>
              </a:buClr>
              <a:buSzPct val="95000"/>
              <a:defRPr/>
            </a:pPr>
            <a:r>
              <a:rPr lang="en-US" sz="2600" dirty="0">
                <a:latin typeface="Cambria Math"/>
                <a:ea typeface="Cambria Math"/>
              </a:rPr>
              <a:t>     </a:t>
            </a:r>
            <a:r>
              <a:rPr lang="en-US" sz="2600" dirty="0">
                <a:ea typeface="Cambria Math"/>
              </a:rPr>
              <a:t>(</a:t>
            </a:r>
            <a:r>
              <a:rPr lang="en-US" sz="2600" i="1" dirty="0">
                <a:ea typeface="Cambria Math"/>
              </a:rPr>
              <a:t>proof  outlined in Exercise </a:t>
            </a:r>
            <a:r>
              <a:rPr lang="en-US" sz="2600" i="1" dirty="0">
                <a:latin typeface="Cambria Math"/>
                <a:ea typeface="Cambria Math"/>
              </a:rPr>
              <a:t>19</a:t>
            </a:r>
            <a:r>
              <a:rPr lang="en-US" sz="2600" dirty="0">
                <a:ea typeface="Cambria Math"/>
              </a:rPr>
              <a:t>)</a:t>
            </a:r>
          </a:p>
          <a:p>
            <a:pPr marL="274320" indent="-274320">
              <a:spcBef>
                <a:spcPct val="20000"/>
              </a:spcBef>
              <a:buClr>
                <a:schemeClr val="accent3"/>
              </a:buClr>
              <a:buSzPct val="95000"/>
              <a:defRPr/>
            </a:pPr>
            <a:endParaRPr lang="en-US" sz="2600" i="1" dirty="0">
              <a:ea typeface="Cambria Math"/>
            </a:endParaRPr>
          </a:p>
          <a:p>
            <a:pPr marL="274320" indent="-274320">
              <a:spcBef>
                <a:spcPct val="20000"/>
              </a:spcBef>
              <a:buClr>
                <a:schemeClr val="accent3"/>
              </a:buClr>
              <a:buSzPct val="95000"/>
              <a:defRPr/>
            </a:pPr>
            <a:r>
              <a:rPr lang="en-US" sz="2600" i="1" dirty="0">
                <a:ea typeface="Cambria Math"/>
              </a:rPr>
              <a:t>    </a:t>
            </a:r>
            <a:r>
              <a:rPr lang="en-US" sz="2600" dirty="0">
                <a:ea typeface="Cambria Math"/>
              </a:rPr>
              <a:t>Fermat’s little theorem is useful in computing the remainders modulo </a:t>
            </a:r>
            <a:r>
              <a:rPr lang="en-US" sz="2600" i="1" dirty="0">
                <a:ea typeface="Cambria Math"/>
              </a:rPr>
              <a:t>p</a:t>
            </a:r>
            <a:r>
              <a:rPr lang="en-US" sz="2600" dirty="0">
                <a:ea typeface="Cambria Math"/>
              </a:rPr>
              <a:t> of large powers of integers.</a:t>
            </a:r>
          </a:p>
          <a:p>
            <a:pPr marL="274320" indent="-274320">
              <a:spcBef>
                <a:spcPct val="20000"/>
              </a:spcBef>
              <a:buClr>
                <a:schemeClr val="accent3"/>
              </a:buClr>
              <a:buSzPct val="95000"/>
              <a:defRPr/>
            </a:pPr>
            <a:r>
              <a:rPr lang="en-US" sz="2600" i="1" dirty="0">
                <a:ea typeface="Cambria Math"/>
              </a:rPr>
              <a:t>     </a:t>
            </a:r>
            <a:r>
              <a:rPr lang="en-US" sz="2600" b="1" dirty="0">
                <a:ea typeface="Cambria Math"/>
              </a:rPr>
              <a:t>Example</a:t>
            </a:r>
            <a:r>
              <a:rPr lang="en-US" sz="2600" dirty="0">
                <a:ea typeface="Cambria Math"/>
              </a:rPr>
              <a:t>:</a:t>
            </a:r>
            <a:r>
              <a:rPr lang="en-US" sz="2600" i="1" dirty="0">
                <a:ea typeface="Cambria Math"/>
              </a:rPr>
              <a:t> </a:t>
            </a:r>
            <a:r>
              <a:rPr lang="en-US" sz="2600" dirty="0">
                <a:ea typeface="Cambria Math"/>
              </a:rPr>
              <a:t>Find</a:t>
            </a:r>
            <a:r>
              <a:rPr lang="en-US" sz="2600" i="1" dirty="0">
                <a:ea typeface="Cambria Math"/>
              </a:rPr>
              <a:t> </a:t>
            </a:r>
            <a:r>
              <a:rPr lang="en-US" sz="2600" dirty="0">
                <a:latin typeface="Cambria Math" pitchFamily="18" charset="0"/>
                <a:ea typeface="Cambria Math" pitchFamily="18" charset="0"/>
              </a:rPr>
              <a:t>7</a:t>
            </a:r>
            <a:r>
              <a:rPr lang="en-US" sz="2600" baseline="30000" dirty="0">
                <a:latin typeface="Cambria Math" pitchFamily="18" charset="0"/>
                <a:ea typeface="Cambria Math" pitchFamily="18" charset="0"/>
              </a:rPr>
              <a:t>222 </a:t>
            </a:r>
            <a:r>
              <a:rPr lang="en-US" sz="2600" b="1" dirty="0">
                <a:ea typeface="Cambria Math"/>
              </a:rPr>
              <a:t>mod</a:t>
            </a:r>
            <a:r>
              <a:rPr lang="en-US" sz="2600" b="1" dirty="0">
                <a:latin typeface="Cambria Math"/>
                <a:ea typeface="Cambria Math"/>
              </a:rPr>
              <a:t> </a:t>
            </a:r>
            <a:r>
              <a:rPr lang="en-US" sz="2600" dirty="0">
                <a:latin typeface="Cambria Math"/>
                <a:ea typeface="Cambria Math"/>
              </a:rPr>
              <a:t>11.</a:t>
            </a:r>
          </a:p>
          <a:p>
            <a:pPr marL="274320" indent="-274320">
              <a:spcBef>
                <a:spcPct val="20000"/>
              </a:spcBef>
              <a:buClr>
                <a:schemeClr val="accent3"/>
              </a:buClr>
              <a:buSzPct val="95000"/>
              <a:defRPr/>
            </a:pPr>
            <a:r>
              <a:rPr lang="en-US" sz="2600" b="1" baseline="30000" dirty="0">
                <a:latin typeface="Cambria Math"/>
                <a:ea typeface="Cambria Math"/>
              </a:rPr>
              <a:t>    </a:t>
            </a:r>
            <a:r>
              <a:rPr lang="en-US" sz="2600" dirty="0">
                <a:latin typeface="Cambria Math"/>
                <a:ea typeface="Cambria Math"/>
              </a:rPr>
              <a:t>  By Fermat’s little theorem, we know that </a:t>
            </a:r>
            <a:r>
              <a:rPr lang="en-US" sz="2600" dirty="0">
                <a:latin typeface="Cambria Math" pitchFamily="18" charset="0"/>
                <a:ea typeface="Cambria Math" pitchFamily="18" charset="0"/>
              </a:rPr>
              <a:t>7</a:t>
            </a:r>
            <a:r>
              <a:rPr lang="en-US" sz="2600" baseline="30000" dirty="0">
                <a:latin typeface="Cambria Math" pitchFamily="18" charset="0"/>
                <a:ea typeface="Cambria Math" pitchFamily="18" charset="0"/>
              </a:rPr>
              <a:t>10 </a:t>
            </a:r>
            <a:r>
              <a:rPr lang="en-US" sz="2600" dirty="0">
                <a:latin typeface="Cambria Math"/>
                <a:ea typeface="Cambria Math"/>
              </a:rPr>
              <a:t>≡ 1 (mod 11), and so  (</a:t>
            </a:r>
            <a:r>
              <a:rPr lang="en-US" sz="2600" dirty="0">
                <a:latin typeface="Cambria Math" pitchFamily="18" charset="0"/>
                <a:ea typeface="Cambria Math" pitchFamily="18" charset="0"/>
              </a:rPr>
              <a:t>7</a:t>
            </a:r>
            <a:r>
              <a:rPr lang="en-US" sz="2600" baseline="30000" dirty="0">
                <a:latin typeface="Cambria Math" pitchFamily="18" charset="0"/>
                <a:ea typeface="Cambria Math" pitchFamily="18" charset="0"/>
              </a:rPr>
              <a:t>10 </a:t>
            </a:r>
            <a:r>
              <a:rPr lang="en-US" sz="2600" dirty="0">
                <a:latin typeface="Cambria Math"/>
                <a:ea typeface="Cambria Math"/>
              </a:rPr>
              <a:t>)</a:t>
            </a:r>
            <a:r>
              <a:rPr lang="en-US" sz="2600" i="1" baseline="30000" dirty="0">
                <a:latin typeface="Cambria Math"/>
                <a:ea typeface="Cambria Math"/>
              </a:rPr>
              <a:t>k </a:t>
            </a:r>
            <a:r>
              <a:rPr lang="en-US" sz="2600" dirty="0">
                <a:latin typeface="Cambria Math"/>
                <a:ea typeface="Cambria Math"/>
              </a:rPr>
              <a:t>≡ 1 (mod 11), for every positive integer </a:t>
            </a:r>
            <a:r>
              <a:rPr lang="en-US" sz="2600" i="1" dirty="0">
                <a:latin typeface="Cambria Math"/>
                <a:ea typeface="Cambria Math"/>
              </a:rPr>
              <a:t>k</a:t>
            </a:r>
            <a:r>
              <a:rPr lang="en-US" sz="2600" dirty="0">
                <a:latin typeface="Cambria Math"/>
                <a:ea typeface="Cambria Math"/>
              </a:rPr>
              <a:t>. Therefore,</a:t>
            </a:r>
          </a:p>
          <a:p>
            <a:pPr marL="274320" indent="-274320">
              <a:spcBef>
                <a:spcPct val="20000"/>
              </a:spcBef>
              <a:buClr>
                <a:schemeClr val="accent3"/>
              </a:buClr>
              <a:buSzPct val="95000"/>
              <a:defRPr/>
            </a:pPr>
            <a:endParaRPr lang="en-US" sz="2600" dirty="0">
              <a:latin typeface="Cambria Math"/>
              <a:ea typeface="Cambria Math"/>
            </a:endParaRPr>
          </a:p>
          <a:p>
            <a:pPr marL="274320" indent="-274320">
              <a:spcBef>
                <a:spcPct val="20000"/>
              </a:spcBef>
              <a:buClr>
                <a:schemeClr val="accent3"/>
              </a:buClr>
              <a:buSzPct val="95000"/>
              <a:defRPr/>
            </a:pPr>
            <a:r>
              <a:rPr lang="en-US" sz="2600" dirty="0">
                <a:latin typeface="Cambria Math" pitchFamily="18" charset="0"/>
                <a:ea typeface="Cambria Math" pitchFamily="18" charset="0"/>
              </a:rPr>
              <a:t>                7</a:t>
            </a:r>
            <a:r>
              <a:rPr lang="en-US" sz="2600" baseline="30000" dirty="0">
                <a:latin typeface="Cambria Math" pitchFamily="18" charset="0"/>
                <a:ea typeface="Cambria Math" pitchFamily="18" charset="0"/>
              </a:rPr>
              <a:t>222 </a:t>
            </a:r>
            <a:r>
              <a:rPr lang="en-US" sz="2600" dirty="0">
                <a:ea typeface="Cambria Math"/>
              </a:rPr>
              <a:t>=</a:t>
            </a:r>
            <a:r>
              <a:rPr lang="en-US" sz="2600" dirty="0">
                <a:latin typeface="Cambria Math" pitchFamily="18" charset="0"/>
                <a:ea typeface="Cambria Math" pitchFamily="18" charset="0"/>
              </a:rPr>
              <a:t> 7</a:t>
            </a:r>
            <a:r>
              <a:rPr lang="en-US" sz="2600" baseline="30000" dirty="0">
                <a:latin typeface="Cambria Math" pitchFamily="18" charset="0"/>
                <a:ea typeface="Cambria Math" pitchFamily="18" charset="0"/>
              </a:rPr>
              <a:t>22</a:t>
            </a:r>
            <a:r>
              <a:rPr lang="en-US" sz="2600" baseline="30000" dirty="0">
                <a:latin typeface="Cambria Math"/>
                <a:ea typeface="Cambria Math"/>
              </a:rPr>
              <a:t>∙10 + 2</a:t>
            </a:r>
            <a:r>
              <a:rPr lang="en-US" sz="2600" dirty="0">
                <a:ea typeface="Cambria Math"/>
              </a:rPr>
              <a:t> =</a:t>
            </a:r>
            <a:r>
              <a:rPr lang="en-US" sz="2600" dirty="0">
                <a:latin typeface="Cambria Math" pitchFamily="18" charset="0"/>
                <a:ea typeface="Cambria Math" pitchFamily="18" charset="0"/>
              </a:rPr>
              <a:t> (</a:t>
            </a:r>
            <a:r>
              <a:rPr lang="en-US" sz="2600" b="1" dirty="0">
                <a:solidFill>
                  <a:srgbClr val="FF0000"/>
                </a:solidFill>
                <a:latin typeface="Cambria Math" pitchFamily="18" charset="0"/>
                <a:ea typeface="Cambria Math" pitchFamily="18" charset="0"/>
              </a:rPr>
              <a:t>7</a:t>
            </a:r>
            <a:r>
              <a:rPr lang="en-US" sz="2600" b="1" baseline="30000" dirty="0">
                <a:solidFill>
                  <a:srgbClr val="FF0000"/>
                </a:solidFill>
                <a:latin typeface="Cambria Math" pitchFamily="18" charset="0"/>
                <a:ea typeface="Cambria Math" pitchFamily="18" charset="0"/>
              </a:rPr>
              <a:t>10</a:t>
            </a:r>
            <a:r>
              <a:rPr lang="en-US" sz="2600" dirty="0">
                <a:latin typeface="Cambria Math"/>
                <a:ea typeface="Cambria Math"/>
              </a:rPr>
              <a:t>)</a:t>
            </a:r>
            <a:r>
              <a:rPr lang="en-US" sz="2600" baseline="30000" dirty="0">
                <a:latin typeface="Cambria Math"/>
                <a:ea typeface="Cambria Math"/>
              </a:rPr>
              <a:t>22</a:t>
            </a:r>
            <a:r>
              <a:rPr lang="en-US" sz="2600" dirty="0">
                <a:latin typeface="Cambria Math"/>
                <a:ea typeface="Cambria Math"/>
              </a:rPr>
              <a:t>7</a:t>
            </a:r>
            <a:r>
              <a:rPr lang="en-US" sz="2600" baseline="30000" dirty="0">
                <a:latin typeface="Cambria Math"/>
                <a:ea typeface="Cambria Math"/>
              </a:rPr>
              <a:t>2</a:t>
            </a:r>
            <a:r>
              <a:rPr lang="en-US" sz="2600" dirty="0">
                <a:latin typeface="Cambria Math"/>
                <a:ea typeface="Cambria Math"/>
              </a:rPr>
              <a:t> ≡ </a:t>
            </a:r>
            <a:r>
              <a:rPr lang="en-US" sz="2600" dirty="0">
                <a:latin typeface="Cambria Math" pitchFamily="18" charset="0"/>
                <a:ea typeface="Cambria Math" pitchFamily="18" charset="0"/>
              </a:rPr>
              <a:t> (1</a:t>
            </a:r>
            <a:r>
              <a:rPr lang="en-US" sz="2600" dirty="0">
                <a:latin typeface="Cambria Math"/>
                <a:ea typeface="Cambria Math"/>
              </a:rPr>
              <a:t>)</a:t>
            </a:r>
            <a:r>
              <a:rPr lang="en-US" sz="2600" baseline="30000" dirty="0">
                <a:latin typeface="Cambria Math"/>
                <a:ea typeface="Cambria Math"/>
              </a:rPr>
              <a:t>22</a:t>
            </a:r>
            <a:r>
              <a:rPr lang="en-US" sz="2600" dirty="0">
                <a:latin typeface="Cambria Math"/>
                <a:ea typeface="Cambria Math"/>
              </a:rPr>
              <a:t> ∙49 ≡ 5 (mod 11).</a:t>
            </a:r>
          </a:p>
          <a:p>
            <a:pPr marL="274320" indent="-274320">
              <a:spcBef>
                <a:spcPct val="20000"/>
              </a:spcBef>
              <a:buClr>
                <a:schemeClr val="accent3"/>
              </a:buClr>
              <a:buSzPct val="95000"/>
              <a:defRPr/>
            </a:pPr>
            <a:endParaRPr lang="en-US" sz="2600" dirty="0">
              <a:latin typeface="Cambria Math"/>
              <a:ea typeface="Cambria Math"/>
            </a:endParaRPr>
          </a:p>
          <a:p>
            <a:pPr marL="274320" indent="-274320">
              <a:spcBef>
                <a:spcPct val="20000"/>
              </a:spcBef>
              <a:buClr>
                <a:schemeClr val="accent3"/>
              </a:buClr>
              <a:buSzPct val="95000"/>
              <a:defRPr/>
            </a:pPr>
            <a:r>
              <a:rPr lang="en-US" sz="2600" dirty="0">
                <a:latin typeface="Cambria Math"/>
                <a:ea typeface="Cambria Math"/>
              </a:rPr>
              <a:t>     Hence, </a:t>
            </a:r>
            <a:r>
              <a:rPr lang="en-US" sz="2600" dirty="0">
                <a:latin typeface="Cambria Math" pitchFamily="18" charset="0"/>
                <a:ea typeface="Cambria Math" pitchFamily="18" charset="0"/>
              </a:rPr>
              <a:t>7</a:t>
            </a:r>
            <a:r>
              <a:rPr lang="en-US" sz="2600" baseline="30000" dirty="0">
                <a:latin typeface="Cambria Math" pitchFamily="18" charset="0"/>
                <a:ea typeface="Cambria Math" pitchFamily="18" charset="0"/>
              </a:rPr>
              <a:t>222 </a:t>
            </a:r>
            <a:r>
              <a:rPr lang="en-US" sz="2600" b="1" dirty="0">
                <a:ea typeface="Cambria Math"/>
              </a:rPr>
              <a:t>mod</a:t>
            </a:r>
            <a:r>
              <a:rPr lang="en-US" sz="2600" b="1" dirty="0">
                <a:latin typeface="Cambria Math"/>
                <a:ea typeface="Cambria Math"/>
              </a:rPr>
              <a:t> </a:t>
            </a:r>
            <a:r>
              <a:rPr lang="en-US" sz="2600" dirty="0">
                <a:latin typeface="Cambria Math"/>
                <a:ea typeface="Cambria Math"/>
              </a:rPr>
              <a:t>11 = 5.</a:t>
            </a:r>
          </a:p>
        </p:txBody>
      </p:sp>
      <p:sp>
        <p:nvSpPr>
          <p:cNvPr id="5" name="TextBox 4"/>
          <p:cNvSpPr txBox="1"/>
          <p:nvPr/>
        </p:nvSpPr>
        <p:spPr>
          <a:xfrm>
            <a:off x="8382000" y="381000"/>
            <a:ext cx="1981200" cy="646331"/>
          </a:xfrm>
          <a:prstGeom prst="rect">
            <a:avLst/>
          </a:prstGeom>
          <a:noFill/>
        </p:spPr>
        <p:txBody>
          <a:bodyPr wrap="square" rtlCol="0">
            <a:spAutoFit/>
          </a:bodyPr>
          <a:lstStyle/>
          <a:p>
            <a:r>
              <a:rPr lang="en-US" dirty="0"/>
              <a:t>Pierre de Fermat</a:t>
            </a:r>
          </a:p>
          <a:p>
            <a:r>
              <a:rPr lang="en-US" dirty="0"/>
              <a:t>(</a:t>
            </a:r>
            <a:r>
              <a:rPr lang="en-US" dirty="0">
                <a:latin typeface="Cambria Math" pitchFamily="18" charset="0"/>
                <a:ea typeface="Cambria Math" pitchFamily="18" charset="0"/>
              </a:rPr>
              <a:t>1601-1665</a:t>
            </a:r>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normAutofit/>
          </a:bodyPr>
          <a:lstStyle/>
          <a:p>
            <a:r>
              <a:rPr lang="en-US" sz="4000" dirty="0"/>
              <a:t>Discrete Logarithms</a:t>
            </a:r>
          </a:p>
        </p:txBody>
      </p:sp>
      <p:sp>
        <p:nvSpPr>
          <p:cNvPr id="3" name="Content Placeholder 2"/>
          <p:cNvSpPr>
            <a:spLocks noGrp="1"/>
          </p:cNvSpPr>
          <p:nvPr>
            <p:ph idx="1"/>
          </p:nvPr>
        </p:nvSpPr>
        <p:spPr>
          <a:xfrm>
            <a:off x="533400" y="1066800"/>
            <a:ext cx="10972800" cy="4648200"/>
          </a:xfrm>
        </p:spPr>
        <p:txBody>
          <a:bodyPr>
            <a:normAutofit fontScale="70000" lnSpcReduction="20000"/>
          </a:bodyPr>
          <a:lstStyle/>
          <a:p>
            <a:pPr>
              <a:buNone/>
            </a:pPr>
            <a:r>
              <a:rPr lang="en-US" dirty="0"/>
              <a:t>    Suppose </a:t>
            </a:r>
            <a:r>
              <a:rPr lang="en-US" i="1" dirty="0"/>
              <a:t>p</a:t>
            </a:r>
            <a:r>
              <a:rPr lang="en-US" dirty="0"/>
              <a:t> is prime and </a:t>
            </a:r>
            <a:r>
              <a:rPr lang="en-US" i="1" dirty="0"/>
              <a:t>r</a:t>
            </a:r>
            <a:r>
              <a:rPr lang="en-US" dirty="0"/>
              <a:t>  is a primitive root modulo </a:t>
            </a:r>
            <a:r>
              <a:rPr lang="en-US" i="1" dirty="0"/>
              <a:t>p</a:t>
            </a:r>
            <a:r>
              <a:rPr lang="en-US" dirty="0"/>
              <a:t>. If </a:t>
            </a:r>
            <a:r>
              <a:rPr lang="en-US" i="1" dirty="0"/>
              <a:t>a</a:t>
            </a:r>
            <a:r>
              <a:rPr lang="en-US" dirty="0"/>
              <a:t> is an integer between  </a:t>
            </a:r>
            <a:r>
              <a:rPr lang="en-US" dirty="0">
                <a:latin typeface="Cambria Math" pitchFamily="18" charset="0"/>
                <a:ea typeface="Cambria Math" pitchFamily="18" charset="0"/>
              </a:rPr>
              <a:t>1</a:t>
            </a:r>
            <a:r>
              <a:rPr lang="en-US" dirty="0"/>
              <a:t> and </a:t>
            </a:r>
            <a:r>
              <a:rPr lang="en-US" i="1" dirty="0"/>
              <a:t>p</a:t>
            </a:r>
            <a:r>
              <a:rPr lang="en-US" dirty="0"/>
              <a:t> </a:t>
            </a:r>
            <a:r>
              <a:rPr lang="en-US" dirty="0">
                <a:latin typeface="Cambria Math"/>
                <a:ea typeface="Cambria Math"/>
              </a:rPr>
              <a:t>−1, that is an element of </a:t>
            </a:r>
            <a:r>
              <a:rPr lang="en-US" b="1" dirty="0" err="1"/>
              <a:t>Z</a:t>
            </a:r>
            <a:r>
              <a:rPr lang="en-US" i="1" baseline="-25000" dirty="0" err="1"/>
              <a:t>p</a:t>
            </a:r>
            <a:r>
              <a:rPr lang="en-US" dirty="0">
                <a:latin typeface="Cambria Math"/>
                <a:ea typeface="Cambria Math"/>
              </a:rPr>
              <a:t>, there is a unique exponent </a:t>
            </a:r>
            <a:r>
              <a:rPr lang="en-US" i="1" dirty="0">
                <a:latin typeface="Cambria Math"/>
                <a:ea typeface="Cambria Math"/>
              </a:rPr>
              <a:t>e</a:t>
            </a:r>
            <a:r>
              <a:rPr lang="en-US" dirty="0">
                <a:latin typeface="Cambria Math"/>
                <a:ea typeface="Cambria Math"/>
              </a:rPr>
              <a:t>  such that    </a:t>
            </a:r>
            <a:r>
              <a:rPr lang="en-US" i="1" dirty="0">
                <a:ea typeface="Cambria Math"/>
              </a:rPr>
              <a:t>r</a:t>
            </a:r>
            <a:r>
              <a:rPr lang="en-US" i="1" baseline="30000" dirty="0">
                <a:ea typeface="Cambria Math"/>
              </a:rPr>
              <a:t>e</a:t>
            </a:r>
            <a:r>
              <a:rPr lang="en-US" dirty="0">
                <a:latin typeface="Cambria Math"/>
                <a:ea typeface="Cambria Math"/>
              </a:rPr>
              <a:t> = </a:t>
            </a:r>
            <a:r>
              <a:rPr lang="en-US" i="1" dirty="0">
                <a:ea typeface="Cambria Math"/>
              </a:rPr>
              <a:t>a</a:t>
            </a:r>
            <a:r>
              <a:rPr lang="en-US" dirty="0">
                <a:latin typeface="Cambria Math"/>
                <a:ea typeface="Cambria Math"/>
              </a:rPr>
              <a:t> in </a:t>
            </a:r>
            <a:r>
              <a:rPr lang="en-US" b="1" dirty="0" err="1"/>
              <a:t>Z</a:t>
            </a:r>
            <a:r>
              <a:rPr lang="en-US" i="1" baseline="-25000" dirty="0" err="1"/>
              <a:t>p</a:t>
            </a:r>
            <a:r>
              <a:rPr lang="en-US" dirty="0">
                <a:latin typeface="Cambria Math"/>
                <a:ea typeface="Cambria Math"/>
              </a:rPr>
              <a:t>, that is, </a:t>
            </a:r>
            <a:r>
              <a:rPr lang="en-US" i="1" dirty="0">
                <a:ea typeface="Cambria Math"/>
              </a:rPr>
              <a:t>r</a:t>
            </a:r>
            <a:r>
              <a:rPr lang="en-US" i="1" baseline="30000" dirty="0">
                <a:ea typeface="Cambria Math"/>
              </a:rPr>
              <a:t>e</a:t>
            </a:r>
            <a:r>
              <a:rPr lang="en-US" dirty="0">
                <a:latin typeface="Cambria Math"/>
                <a:ea typeface="Cambria Math"/>
              </a:rPr>
              <a:t> mod </a:t>
            </a:r>
            <a:r>
              <a:rPr lang="en-US" i="1" dirty="0">
                <a:ea typeface="Cambria Math"/>
              </a:rPr>
              <a:t>p</a:t>
            </a:r>
            <a:r>
              <a:rPr lang="en-US" dirty="0">
                <a:latin typeface="Cambria Math"/>
                <a:ea typeface="Cambria Math"/>
              </a:rPr>
              <a:t> = </a:t>
            </a:r>
            <a:r>
              <a:rPr lang="en-US" i="1" dirty="0">
                <a:ea typeface="Cambria Math"/>
              </a:rPr>
              <a:t>a</a:t>
            </a:r>
            <a:r>
              <a:rPr lang="en-US" dirty="0">
                <a:latin typeface="Cambria Math"/>
                <a:ea typeface="Cambria Math"/>
              </a:rPr>
              <a:t>.</a:t>
            </a:r>
            <a:endParaRPr lang="en-US" dirty="0"/>
          </a:p>
          <a:p>
            <a:pPr>
              <a:buNone/>
            </a:pPr>
            <a:endParaRPr lang="en-US" b="1" dirty="0"/>
          </a:p>
          <a:p>
            <a:pPr>
              <a:buNone/>
            </a:pPr>
            <a:r>
              <a:rPr lang="en-US" b="1" dirty="0"/>
              <a:t>   Definition</a:t>
            </a:r>
            <a:r>
              <a:rPr lang="en-US" dirty="0"/>
              <a:t>: Suppose that </a:t>
            </a:r>
            <a:r>
              <a:rPr lang="en-US" i="1" dirty="0"/>
              <a:t>p</a:t>
            </a:r>
            <a:r>
              <a:rPr lang="en-US" dirty="0"/>
              <a:t> is prime, </a:t>
            </a:r>
            <a:r>
              <a:rPr lang="en-US" i="1" dirty="0"/>
              <a:t>r</a:t>
            </a:r>
            <a:r>
              <a:rPr lang="en-US" dirty="0"/>
              <a:t> is a primitive root modulo </a:t>
            </a:r>
            <a:r>
              <a:rPr lang="en-US" i="1" dirty="0"/>
              <a:t>p</a:t>
            </a:r>
            <a:r>
              <a:rPr lang="en-US" dirty="0"/>
              <a:t>, and </a:t>
            </a:r>
            <a:r>
              <a:rPr lang="en-US" i="1" dirty="0"/>
              <a:t>a</a:t>
            </a:r>
            <a:r>
              <a:rPr lang="en-US" dirty="0"/>
              <a:t> is an integer between </a:t>
            </a:r>
            <a:r>
              <a:rPr lang="en-US" dirty="0">
                <a:latin typeface="Cambria Math" pitchFamily="18" charset="0"/>
                <a:ea typeface="Cambria Math" pitchFamily="18" charset="0"/>
              </a:rPr>
              <a:t>1</a:t>
            </a:r>
            <a:r>
              <a:rPr lang="en-US" dirty="0"/>
              <a:t> and </a:t>
            </a:r>
            <a:r>
              <a:rPr lang="en-US" i="1" dirty="0"/>
              <a:t>p</a:t>
            </a:r>
            <a:r>
              <a:rPr lang="en-US" dirty="0"/>
              <a:t> </a:t>
            </a:r>
            <a:r>
              <a:rPr lang="en-US" dirty="0">
                <a:latin typeface="Cambria Math"/>
                <a:ea typeface="Cambria Math"/>
              </a:rPr>
              <a:t>−1, inclusive. If </a:t>
            </a:r>
            <a:r>
              <a:rPr lang="en-US" b="1" i="1" dirty="0">
                <a:solidFill>
                  <a:srgbClr val="FF0000"/>
                </a:solidFill>
                <a:ea typeface="Cambria Math"/>
              </a:rPr>
              <a:t>r</a:t>
            </a:r>
            <a:r>
              <a:rPr lang="en-US" b="1" i="1" baseline="30000" dirty="0">
                <a:solidFill>
                  <a:srgbClr val="FF0000"/>
                </a:solidFill>
                <a:ea typeface="Cambria Math"/>
              </a:rPr>
              <a:t>e</a:t>
            </a:r>
            <a:r>
              <a:rPr lang="en-US" b="1" dirty="0">
                <a:solidFill>
                  <a:srgbClr val="FF0000"/>
                </a:solidFill>
                <a:latin typeface="Cambria Math"/>
                <a:ea typeface="Cambria Math"/>
              </a:rPr>
              <a:t> mod </a:t>
            </a:r>
            <a:r>
              <a:rPr lang="en-US" b="1" i="1" dirty="0">
                <a:solidFill>
                  <a:srgbClr val="FF0000"/>
                </a:solidFill>
                <a:ea typeface="Cambria Math"/>
              </a:rPr>
              <a:t>p</a:t>
            </a:r>
            <a:r>
              <a:rPr lang="en-US" b="1" dirty="0">
                <a:solidFill>
                  <a:srgbClr val="FF0000"/>
                </a:solidFill>
                <a:latin typeface="Cambria Math"/>
                <a:ea typeface="Cambria Math"/>
              </a:rPr>
              <a:t> = </a:t>
            </a:r>
            <a:r>
              <a:rPr lang="en-US" b="1" i="1" dirty="0">
                <a:solidFill>
                  <a:srgbClr val="FF0000"/>
                </a:solidFill>
                <a:ea typeface="Cambria Math"/>
              </a:rPr>
              <a:t>a </a:t>
            </a:r>
            <a:r>
              <a:rPr lang="en-US" dirty="0">
                <a:ea typeface="Cambria Math"/>
              </a:rPr>
              <a:t>and             </a:t>
            </a:r>
            <a:r>
              <a:rPr lang="en-US" dirty="0">
                <a:latin typeface="Cambria Math" pitchFamily="18" charset="0"/>
                <a:ea typeface="Cambria Math" pitchFamily="18" charset="0"/>
              </a:rPr>
              <a:t>1</a:t>
            </a:r>
            <a:r>
              <a:rPr lang="en-US" dirty="0">
                <a:ea typeface="Cambria Math"/>
              </a:rPr>
              <a:t> </a:t>
            </a:r>
            <a:r>
              <a:rPr lang="en-US" dirty="0">
                <a:latin typeface="Cambria Math"/>
                <a:ea typeface="Cambria Math"/>
              </a:rPr>
              <a:t>≤</a:t>
            </a:r>
            <a:r>
              <a:rPr lang="en-US" dirty="0">
                <a:ea typeface="Cambria Math"/>
              </a:rPr>
              <a:t> </a:t>
            </a:r>
            <a:r>
              <a:rPr lang="en-US" i="1" dirty="0">
                <a:ea typeface="Cambria Math"/>
              </a:rPr>
              <a:t>e</a:t>
            </a:r>
            <a:r>
              <a:rPr lang="en-US" dirty="0">
                <a:ea typeface="Cambria Math"/>
              </a:rPr>
              <a:t> </a:t>
            </a:r>
            <a:r>
              <a:rPr lang="en-US" dirty="0">
                <a:latin typeface="Cambria Math"/>
                <a:ea typeface="Cambria Math"/>
              </a:rPr>
              <a:t>≤</a:t>
            </a:r>
            <a:r>
              <a:rPr lang="en-US" dirty="0">
                <a:ea typeface="Cambria Math"/>
              </a:rPr>
              <a:t> </a:t>
            </a:r>
            <a:r>
              <a:rPr lang="en-US" i="1" dirty="0">
                <a:ea typeface="Cambria Math"/>
              </a:rPr>
              <a:t>p</a:t>
            </a:r>
            <a:r>
              <a:rPr lang="en-US" dirty="0">
                <a:ea typeface="Cambria Math"/>
              </a:rPr>
              <a:t> </a:t>
            </a:r>
            <a:r>
              <a:rPr lang="en-US" dirty="0">
                <a:latin typeface="Cambria Math"/>
                <a:ea typeface="Cambria Math"/>
              </a:rPr>
              <a:t>−</a:t>
            </a:r>
            <a:r>
              <a:rPr lang="en-US" dirty="0">
                <a:ea typeface="Cambria Math"/>
              </a:rPr>
              <a:t> </a:t>
            </a:r>
            <a:r>
              <a:rPr lang="en-US" dirty="0">
                <a:latin typeface="Cambria Math" pitchFamily="18" charset="0"/>
                <a:ea typeface="Cambria Math" pitchFamily="18" charset="0"/>
              </a:rPr>
              <a:t>1</a:t>
            </a:r>
            <a:r>
              <a:rPr lang="en-US" dirty="0">
                <a:ea typeface="Cambria Math" pitchFamily="18" charset="0"/>
              </a:rPr>
              <a:t>, we say that </a:t>
            </a:r>
            <a:r>
              <a:rPr lang="en-US" i="1" dirty="0">
                <a:ea typeface="Cambria Math" pitchFamily="18" charset="0"/>
              </a:rPr>
              <a:t>e</a:t>
            </a:r>
            <a:r>
              <a:rPr lang="en-US" dirty="0">
                <a:ea typeface="Cambria Math" pitchFamily="18" charset="0"/>
              </a:rPr>
              <a:t> is the </a:t>
            </a:r>
            <a:r>
              <a:rPr lang="en-US" b="1" i="1" dirty="0">
                <a:solidFill>
                  <a:srgbClr val="FF0000"/>
                </a:solidFill>
                <a:ea typeface="Cambria Math" pitchFamily="18" charset="0"/>
              </a:rPr>
              <a:t>discrete logarithm </a:t>
            </a:r>
            <a:r>
              <a:rPr lang="en-US" b="1" dirty="0">
                <a:solidFill>
                  <a:srgbClr val="FF0000"/>
                </a:solidFill>
                <a:ea typeface="Cambria Math" pitchFamily="18" charset="0"/>
              </a:rPr>
              <a:t>of </a:t>
            </a:r>
            <a:r>
              <a:rPr lang="en-US" b="1" i="1" dirty="0">
                <a:solidFill>
                  <a:srgbClr val="FF0000"/>
                </a:solidFill>
                <a:ea typeface="Cambria Math" pitchFamily="18" charset="0"/>
              </a:rPr>
              <a:t>a</a:t>
            </a:r>
            <a:r>
              <a:rPr lang="en-US" b="1" dirty="0">
                <a:solidFill>
                  <a:srgbClr val="FF0000"/>
                </a:solidFill>
                <a:ea typeface="Cambria Math" pitchFamily="18" charset="0"/>
              </a:rPr>
              <a:t> </a:t>
            </a:r>
            <a:r>
              <a:rPr lang="en-US" dirty="0">
                <a:ea typeface="Cambria Math" pitchFamily="18" charset="0"/>
              </a:rPr>
              <a:t>modulo </a:t>
            </a:r>
            <a:r>
              <a:rPr lang="en-US" i="1" dirty="0">
                <a:ea typeface="Cambria Math" pitchFamily="18" charset="0"/>
              </a:rPr>
              <a:t>p</a:t>
            </a:r>
            <a:r>
              <a:rPr lang="en-US" dirty="0">
                <a:ea typeface="Cambria Math" pitchFamily="18" charset="0"/>
              </a:rPr>
              <a:t> to the base </a:t>
            </a:r>
            <a:r>
              <a:rPr lang="en-US" i="1" dirty="0">
                <a:ea typeface="Cambria Math" pitchFamily="18" charset="0"/>
              </a:rPr>
              <a:t>r </a:t>
            </a:r>
            <a:r>
              <a:rPr lang="en-US" dirty="0">
                <a:ea typeface="Cambria Math" pitchFamily="18" charset="0"/>
              </a:rPr>
              <a:t>and we write </a:t>
            </a:r>
            <a:r>
              <a:rPr lang="en-US" dirty="0" err="1">
                <a:ea typeface="Cambria Math" pitchFamily="18" charset="0"/>
              </a:rPr>
              <a:t>log</a:t>
            </a:r>
            <a:r>
              <a:rPr lang="en-US" i="1" baseline="-25000" dirty="0" err="1">
                <a:ea typeface="Cambria Math" pitchFamily="18" charset="0"/>
              </a:rPr>
              <a:t>r</a:t>
            </a:r>
            <a:r>
              <a:rPr lang="en-US" dirty="0">
                <a:ea typeface="Cambria Math" pitchFamily="18" charset="0"/>
              </a:rPr>
              <a:t> </a:t>
            </a:r>
            <a:r>
              <a:rPr lang="en-US" i="1" dirty="0">
                <a:ea typeface="Cambria Math" pitchFamily="18" charset="0"/>
              </a:rPr>
              <a:t>a</a:t>
            </a:r>
            <a:r>
              <a:rPr lang="en-US" dirty="0">
                <a:ea typeface="Cambria Math" pitchFamily="18" charset="0"/>
              </a:rPr>
              <a:t> = e (where the prime </a:t>
            </a:r>
            <a:r>
              <a:rPr lang="en-US" i="1" dirty="0">
                <a:ea typeface="Cambria Math" pitchFamily="18" charset="0"/>
              </a:rPr>
              <a:t>p</a:t>
            </a:r>
            <a:r>
              <a:rPr lang="en-US" dirty="0">
                <a:ea typeface="Cambria Math" pitchFamily="18" charset="0"/>
              </a:rPr>
              <a:t> is understood).</a:t>
            </a:r>
            <a:endParaRPr lang="en-US" b="1" dirty="0">
              <a:latin typeface="Cambria Math" pitchFamily="18" charset="0"/>
              <a:ea typeface="Cambria Math" pitchFamily="18" charset="0"/>
            </a:endParaRPr>
          </a:p>
          <a:p>
            <a:pPr>
              <a:buNone/>
            </a:pPr>
            <a:endParaRPr lang="en-US" b="1" dirty="0">
              <a:latin typeface="Cambria Math" pitchFamily="18" charset="0"/>
              <a:ea typeface="Cambria Math" pitchFamily="18" charset="0"/>
            </a:endParaRPr>
          </a:p>
          <a:p>
            <a:pPr>
              <a:buNone/>
            </a:pPr>
            <a:r>
              <a:rPr lang="en-US" b="1" dirty="0">
                <a:latin typeface="Cambria Math" pitchFamily="18" charset="0"/>
                <a:ea typeface="Cambria Math" pitchFamily="18" charset="0"/>
              </a:rPr>
              <a:t>Example 1</a:t>
            </a:r>
            <a:r>
              <a:rPr lang="en-US" dirty="0">
                <a:latin typeface="Cambria Math" pitchFamily="18" charset="0"/>
                <a:ea typeface="Cambria Math" pitchFamily="18" charset="0"/>
              </a:rPr>
              <a:t>: We write log</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3 = 8  since the discrete logarithm of 3 modulo 11 to the base 2 is 8 as </a:t>
            </a:r>
            <a:r>
              <a:rPr lang="en-US" sz="2800" dirty="0">
                <a:latin typeface="Cambria Math" pitchFamily="18" charset="0"/>
                <a:ea typeface="Cambria Math" pitchFamily="18" charset="0"/>
              </a:rPr>
              <a:t>2</a:t>
            </a:r>
            <a:r>
              <a:rPr lang="en-US" sz="2800" baseline="30000" dirty="0">
                <a:latin typeface="Cambria Math" pitchFamily="18" charset="0"/>
                <a:ea typeface="Cambria Math" pitchFamily="18" charset="0"/>
              </a:rPr>
              <a:t>8</a:t>
            </a:r>
            <a:r>
              <a:rPr lang="en-US" sz="2800" dirty="0">
                <a:latin typeface="Cambria Math" pitchFamily="18" charset="0"/>
                <a:ea typeface="Cambria Math" pitchFamily="18" charset="0"/>
              </a:rPr>
              <a:t> = 3 modulo 11.</a:t>
            </a:r>
            <a:r>
              <a:rPr lang="en-US" b="1" dirty="0">
                <a:latin typeface="Cambria Math" pitchFamily="18" charset="0"/>
                <a:ea typeface="Cambria Math" pitchFamily="18" charset="0"/>
              </a:rPr>
              <a:t> </a:t>
            </a:r>
          </a:p>
          <a:p>
            <a:pPr>
              <a:buNone/>
            </a:pPr>
            <a:endParaRPr lang="en-US" b="1" dirty="0">
              <a:latin typeface="Cambria Math" pitchFamily="18" charset="0"/>
              <a:ea typeface="Cambria Math" pitchFamily="18" charset="0"/>
            </a:endParaRPr>
          </a:p>
          <a:p>
            <a:pPr>
              <a:buNone/>
            </a:pPr>
            <a:r>
              <a:rPr lang="en-US" b="1" dirty="0">
                <a:latin typeface="Cambria Math" pitchFamily="18" charset="0"/>
                <a:ea typeface="Cambria Math" pitchFamily="18" charset="0"/>
              </a:rPr>
              <a:t>Example 2</a:t>
            </a:r>
            <a:r>
              <a:rPr lang="en-US" dirty="0">
                <a:latin typeface="Cambria Math" pitchFamily="18" charset="0"/>
                <a:ea typeface="Cambria Math" pitchFamily="18" charset="0"/>
              </a:rPr>
              <a:t>: We write log</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5 = 4  since the discrete logarithm of 5 modulo 11 to the base 2 is 4 as </a:t>
            </a:r>
            <a:r>
              <a:rPr lang="en-US" sz="2800" dirty="0">
                <a:latin typeface="Cambria Math" pitchFamily="18" charset="0"/>
                <a:ea typeface="Cambria Math" pitchFamily="18" charset="0"/>
              </a:rPr>
              <a:t>2</a:t>
            </a:r>
            <a:r>
              <a:rPr lang="en-US" sz="2800" baseline="30000" dirty="0">
                <a:latin typeface="Cambria Math" pitchFamily="18" charset="0"/>
                <a:ea typeface="Cambria Math" pitchFamily="18" charset="0"/>
              </a:rPr>
              <a:t>4</a:t>
            </a:r>
            <a:r>
              <a:rPr lang="en-US" sz="2800" dirty="0">
                <a:latin typeface="Cambria Math" pitchFamily="18" charset="0"/>
                <a:ea typeface="Cambria Math" pitchFamily="18" charset="0"/>
              </a:rPr>
              <a:t> = 5 modulo 11.</a:t>
            </a:r>
          </a:p>
          <a:p>
            <a:pPr>
              <a:buNone/>
            </a:pPr>
            <a:r>
              <a:rPr lang="en-US" sz="2800" dirty="0">
                <a:ea typeface="Cambria Math" pitchFamily="18" charset="0"/>
              </a:rPr>
              <a:t>    </a:t>
            </a:r>
            <a:r>
              <a:rPr lang="en-US" sz="2800" dirty="0">
                <a:solidFill>
                  <a:srgbClr val="FF0000"/>
                </a:solidFill>
                <a:ea typeface="Cambria Math" pitchFamily="18" charset="0"/>
              </a:rPr>
              <a:t>There is no known polynomial time algorithm for computing the discrete logarithm of </a:t>
            </a:r>
            <a:r>
              <a:rPr lang="en-US" sz="2800" i="1" dirty="0">
                <a:solidFill>
                  <a:srgbClr val="FF0000"/>
                </a:solidFill>
                <a:ea typeface="Cambria Math" pitchFamily="18" charset="0"/>
              </a:rPr>
              <a:t>a</a:t>
            </a:r>
            <a:r>
              <a:rPr lang="en-US" sz="2800" dirty="0">
                <a:solidFill>
                  <a:srgbClr val="FF0000"/>
                </a:solidFill>
                <a:ea typeface="Cambria Math" pitchFamily="18" charset="0"/>
              </a:rPr>
              <a:t> modulo </a:t>
            </a:r>
            <a:r>
              <a:rPr lang="en-US" sz="2800" i="1" dirty="0">
                <a:solidFill>
                  <a:srgbClr val="FF0000"/>
                </a:solidFill>
                <a:ea typeface="Cambria Math" pitchFamily="18" charset="0"/>
              </a:rPr>
              <a:t>p</a:t>
            </a:r>
            <a:r>
              <a:rPr lang="en-US" sz="2800" dirty="0">
                <a:solidFill>
                  <a:srgbClr val="FF0000"/>
                </a:solidFill>
                <a:ea typeface="Cambria Math" pitchFamily="18" charset="0"/>
              </a:rPr>
              <a:t> to the base </a:t>
            </a:r>
            <a:r>
              <a:rPr lang="en-US" sz="2800" i="1" dirty="0">
                <a:solidFill>
                  <a:srgbClr val="FF0000"/>
                </a:solidFill>
                <a:ea typeface="Cambria Math" pitchFamily="18" charset="0"/>
              </a:rPr>
              <a:t>r</a:t>
            </a:r>
            <a:r>
              <a:rPr lang="en-US" sz="2800" dirty="0">
                <a:ea typeface="Cambria Math" pitchFamily="18" charset="0"/>
              </a:rPr>
              <a:t> (when given the prime </a:t>
            </a:r>
            <a:r>
              <a:rPr lang="en-US" sz="2800" i="1" dirty="0">
                <a:ea typeface="Cambria Math" pitchFamily="18" charset="0"/>
              </a:rPr>
              <a:t>p</a:t>
            </a:r>
            <a:r>
              <a:rPr lang="en-US" sz="2800" dirty="0">
                <a:ea typeface="Cambria Math" pitchFamily="18" charset="0"/>
              </a:rPr>
              <a:t>, a root </a:t>
            </a:r>
            <a:r>
              <a:rPr lang="en-US" sz="2800" i="1" dirty="0">
                <a:ea typeface="Cambria Math" pitchFamily="18" charset="0"/>
              </a:rPr>
              <a:t>r</a:t>
            </a:r>
            <a:r>
              <a:rPr lang="en-US" sz="2800" dirty="0">
                <a:ea typeface="Cambria Math" pitchFamily="18" charset="0"/>
              </a:rPr>
              <a:t> modulo </a:t>
            </a:r>
            <a:r>
              <a:rPr lang="en-US" sz="2800" i="1" dirty="0">
                <a:ea typeface="Cambria Math" pitchFamily="18" charset="0"/>
              </a:rPr>
              <a:t>p</a:t>
            </a:r>
            <a:r>
              <a:rPr lang="en-US" sz="2800" dirty="0">
                <a:ea typeface="Cambria Math" pitchFamily="18" charset="0"/>
              </a:rPr>
              <a:t>, and a positive integer </a:t>
            </a:r>
            <a:r>
              <a:rPr lang="en-US" sz="2800" i="1" dirty="0">
                <a:ea typeface="Cambria Math" pitchFamily="18" charset="0"/>
              </a:rPr>
              <a:t>a</a:t>
            </a:r>
            <a:r>
              <a:rPr lang="en-US" sz="2800" dirty="0">
                <a:ea typeface="Cambria Math" pitchFamily="18" charset="0"/>
              </a:rPr>
              <a:t> </a:t>
            </a:r>
            <a:r>
              <a:rPr lang="en-US" sz="2800" dirty="0">
                <a:ea typeface="Cambria Math"/>
              </a:rPr>
              <a:t>∊</a:t>
            </a:r>
            <a:r>
              <a:rPr lang="en-US" b="1" dirty="0" err="1"/>
              <a:t>Z</a:t>
            </a:r>
            <a:r>
              <a:rPr lang="en-US" i="1" baseline="-25000" dirty="0" err="1"/>
              <a:t>p</a:t>
            </a:r>
            <a:r>
              <a:rPr lang="en-US" dirty="0"/>
              <a:t>)</a:t>
            </a:r>
            <a:r>
              <a:rPr lang="en-US" i="1" dirty="0"/>
              <a:t>. </a:t>
            </a:r>
            <a:r>
              <a:rPr lang="en-US" dirty="0"/>
              <a:t>The problem plays a role in cryptography as will be discussed in Section </a:t>
            </a:r>
            <a:r>
              <a:rPr lang="en-US" dirty="0">
                <a:latin typeface="Cambria Math" pitchFamily="18" charset="0"/>
                <a:ea typeface="Cambria Math" pitchFamily="18" charset="0"/>
              </a:rPr>
              <a:t>4.6</a:t>
            </a:r>
            <a:r>
              <a:rPr lang="en-US" dirty="0"/>
              <a:t>.</a:t>
            </a:r>
          </a:p>
        </p:txBody>
      </p:sp>
      <p:sp>
        <p:nvSpPr>
          <p:cNvPr id="5" name="矩形 4"/>
          <p:cNvSpPr/>
          <p:nvPr/>
        </p:nvSpPr>
        <p:spPr>
          <a:xfrm>
            <a:off x="4724400" y="5867400"/>
            <a:ext cx="6096000" cy="923330"/>
          </a:xfrm>
          <a:prstGeom prst="rect">
            <a:avLst/>
          </a:prstGeom>
        </p:spPr>
        <p:txBody>
          <a:bodyPr>
            <a:spAutoFit/>
          </a:bodyPr>
          <a:lstStyle/>
          <a:p>
            <a:pPr lvl="4">
              <a:buNone/>
            </a:pPr>
            <a:r>
              <a:rPr lang="zh-CN" altLang="en-US" dirty="0">
                <a:solidFill>
                  <a:srgbClr val="FF0000"/>
                </a:solidFill>
                <a:ea typeface="Cambria Math" pitchFamily="18" charset="0"/>
              </a:rPr>
              <a:t>不对称性：</a:t>
            </a:r>
            <a:endParaRPr lang="en-US" altLang="zh-CN" dirty="0">
              <a:solidFill>
                <a:srgbClr val="FF0000"/>
              </a:solidFill>
              <a:ea typeface="Cambria Math" pitchFamily="18" charset="0"/>
            </a:endParaRPr>
          </a:p>
          <a:p>
            <a:pPr lvl="5"/>
            <a:r>
              <a:rPr lang="zh-CN" altLang="en-US" dirty="0">
                <a:solidFill>
                  <a:srgbClr val="FF0000"/>
                </a:solidFill>
                <a:ea typeface="Cambria Math" pitchFamily="18" charset="0"/>
              </a:rPr>
              <a:t>知道</a:t>
            </a:r>
            <a:r>
              <a:rPr lang="en-US" altLang="zh-CN" dirty="0">
                <a:solidFill>
                  <a:srgbClr val="FF0000"/>
                </a:solidFill>
                <a:ea typeface="Cambria Math" pitchFamily="18" charset="0"/>
              </a:rPr>
              <a:t>p r e </a:t>
            </a:r>
            <a:r>
              <a:rPr lang="zh-CN" altLang="en-US" dirty="0">
                <a:solidFill>
                  <a:srgbClr val="FF0000"/>
                </a:solidFill>
                <a:ea typeface="Cambria Math" pitchFamily="18" charset="0"/>
              </a:rPr>
              <a:t>求 </a:t>
            </a:r>
            <a:r>
              <a:rPr lang="en-US" altLang="zh-CN" dirty="0">
                <a:solidFill>
                  <a:srgbClr val="FF0000"/>
                </a:solidFill>
                <a:ea typeface="Cambria Math" pitchFamily="18" charset="0"/>
              </a:rPr>
              <a:t>a </a:t>
            </a:r>
            <a:r>
              <a:rPr lang="zh-CN" altLang="en-US" dirty="0">
                <a:solidFill>
                  <a:srgbClr val="FF0000"/>
                </a:solidFill>
                <a:ea typeface="Cambria Math" pitchFamily="18" charset="0"/>
              </a:rPr>
              <a:t>易</a:t>
            </a:r>
            <a:endParaRPr lang="en-US" altLang="zh-CN" dirty="0">
              <a:solidFill>
                <a:srgbClr val="FF0000"/>
              </a:solidFill>
              <a:ea typeface="Cambria Math" pitchFamily="18" charset="0"/>
            </a:endParaRPr>
          </a:p>
          <a:p>
            <a:pPr lvl="5"/>
            <a:r>
              <a:rPr lang="zh-CN" altLang="en-US" dirty="0">
                <a:solidFill>
                  <a:srgbClr val="FF0000"/>
                </a:solidFill>
                <a:ea typeface="Cambria Math" pitchFamily="18" charset="0"/>
              </a:rPr>
              <a:t>知道</a:t>
            </a:r>
            <a:r>
              <a:rPr lang="en-US" altLang="zh-CN" dirty="0">
                <a:solidFill>
                  <a:srgbClr val="FF0000"/>
                </a:solidFill>
                <a:ea typeface="Cambria Math" pitchFamily="18" charset="0"/>
              </a:rPr>
              <a:t>p r a </a:t>
            </a:r>
            <a:r>
              <a:rPr lang="zh-CN" altLang="en-US" dirty="0">
                <a:solidFill>
                  <a:srgbClr val="FF0000"/>
                </a:solidFill>
                <a:ea typeface="Cambria Math" pitchFamily="18" charset="0"/>
              </a:rPr>
              <a:t>求 </a:t>
            </a:r>
            <a:r>
              <a:rPr lang="en-US" altLang="zh-CN" dirty="0">
                <a:solidFill>
                  <a:srgbClr val="FF0000"/>
                </a:solidFill>
                <a:ea typeface="Cambria Math" pitchFamily="18" charset="0"/>
              </a:rPr>
              <a:t>e </a:t>
            </a:r>
            <a:r>
              <a:rPr lang="zh-CN" altLang="en-US" dirty="0">
                <a:solidFill>
                  <a:srgbClr val="FF0000"/>
                </a:solidFill>
                <a:ea typeface="Cambria Math" pitchFamily="18" charset="0"/>
              </a:rPr>
              <a:t>难</a:t>
            </a:r>
            <a:endParaRPr lang="en-US" altLang="zh-CN" dirty="0">
              <a:solidFill>
                <a:srgbClr val="FF0000"/>
              </a:solidFill>
              <a:ea typeface="Cambria Math"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a:extLst>
              <a:ext uri="{FF2B5EF4-FFF2-40B4-BE49-F238E27FC236}">
                <a16:creationId xmlns:a16="http://schemas.microsoft.com/office/drawing/2014/main" id="{70CC7BC0-78CA-4E46-9C59-BEDFDD93768C}"/>
              </a:ext>
            </a:extLst>
          </p:cNvPr>
          <p:cNvSpPr>
            <a:spLocks noGrp="1" noChangeArrowheads="1"/>
          </p:cNvSpPr>
          <p:nvPr>
            <p:ph type="title"/>
          </p:nvPr>
        </p:nvSpPr>
        <p:spPr bwMode="auto">
          <a:xfrm>
            <a:off x="2057400" y="3810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zh-CN" sz="3200">
                <a:ea typeface="宋体" panose="02010600030101010101" pitchFamily="2" charset="-122"/>
              </a:rPr>
              <a:t>Estimating the Size of Divide-and-conquer Functions (</a:t>
            </a:r>
            <a:r>
              <a:rPr lang="en-US" altLang="zh-CN" sz="3200" i="1">
                <a:ea typeface="宋体" panose="02010600030101010101" pitchFamily="2" charset="-122"/>
              </a:rPr>
              <a:t>continued</a:t>
            </a:r>
            <a:r>
              <a:rPr lang="en-US" altLang="zh-CN" sz="3200">
                <a:ea typeface="宋体" panose="02010600030101010101" pitchFamily="2" charset="-122"/>
              </a:rPr>
              <a:t>)</a:t>
            </a:r>
          </a:p>
        </p:txBody>
      </p:sp>
      <p:sp>
        <p:nvSpPr>
          <p:cNvPr id="112643" name="Content Placeholder 2">
            <a:extLst>
              <a:ext uri="{FF2B5EF4-FFF2-40B4-BE49-F238E27FC236}">
                <a16:creationId xmlns:a16="http://schemas.microsoft.com/office/drawing/2014/main" id="{1D95D39A-8C81-460A-8611-2313A0659765}"/>
              </a:ext>
            </a:extLst>
          </p:cNvPr>
          <p:cNvSpPr>
            <a:spLocks noGrp="1" noChangeArrowheads="1"/>
          </p:cNvSpPr>
          <p:nvPr>
            <p:ph idx="1"/>
          </p:nvPr>
        </p:nvSpPr>
        <p:spPr bwMode="auto">
          <a:xfrm>
            <a:off x="2057400" y="1676400"/>
            <a:ext cx="8229600" cy="464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p>
            <a:pPr>
              <a:lnSpc>
                <a:spcPct val="90000"/>
              </a:lnSpc>
              <a:buFont typeface="Monotype Sorts" pitchFamily="2" charset="2"/>
              <a:buNone/>
            </a:pPr>
            <a:r>
              <a:rPr lang="en-US" altLang="zh-CN" sz="3000" b="1">
                <a:ea typeface="宋体" panose="02010600030101010101" pitchFamily="2" charset="-122"/>
              </a:rPr>
              <a:t>   Theorem </a:t>
            </a:r>
            <a:r>
              <a:rPr lang="en-US" altLang="zh-CN" sz="3000" b="1">
                <a:latin typeface="Cambria Math" panose="02040503050406030204" pitchFamily="18" charset="0"/>
                <a:ea typeface="宋体" panose="02010600030101010101" pitchFamily="2" charset="-122"/>
              </a:rPr>
              <a:t>2. </a:t>
            </a:r>
            <a:r>
              <a:rPr lang="en-US" altLang="zh-CN" sz="3000" b="1">
                <a:solidFill>
                  <a:srgbClr val="FF0000"/>
                </a:solidFill>
                <a:latin typeface="Cambria Math" panose="02040503050406030204" pitchFamily="18" charset="0"/>
                <a:ea typeface="宋体" panose="02010600030101010101" pitchFamily="2" charset="-122"/>
              </a:rPr>
              <a:t>Master Theorem</a:t>
            </a:r>
            <a:r>
              <a:rPr lang="en-US" altLang="zh-CN" sz="3000">
                <a:ea typeface="宋体" panose="02010600030101010101" pitchFamily="2" charset="-122"/>
              </a:rPr>
              <a:t>: </a:t>
            </a:r>
          </a:p>
          <a:p>
            <a:pPr>
              <a:lnSpc>
                <a:spcPct val="90000"/>
              </a:lnSpc>
              <a:buFont typeface="Monotype Sorts" pitchFamily="2" charset="2"/>
              <a:buNone/>
            </a:pPr>
            <a:r>
              <a:rPr lang="en-US" altLang="zh-CN" sz="3000">
                <a:ea typeface="宋体" panose="02010600030101010101" pitchFamily="2" charset="-122"/>
              </a:rPr>
              <a:t>Let </a:t>
            </a:r>
            <a:r>
              <a:rPr lang="en-US" altLang="zh-CN" sz="3000" i="1">
                <a:ea typeface="宋体" panose="02010600030101010101" pitchFamily="2" charset="-122"/>
              </a:rPr>
              <a:t>f</a:t>
            </a:r>
            <a:r>
              <a:rPr lang="en-US" altLang="zh-CN" sz="3000">
                <a:ea typeface="宋体" panose="02010600030101010101" pitchFamily="2" charset="-122"/>
              </a:rPr>
              <a:t> be an increasing function that satisfies the recurrence relation</a:t>
            </a:r>
          </a:p>
          <a:p>
            <a:pPr>
              <a:lnSpc>
                <a:spcPct val="90000"/>
              </a:lnSpc>
              <a:buFont typeface="Monotype Sorts" pitchFamily="2" charset="2"/>
              <a:buNone/>
            </a:pPr>
            <a:r>
              <a:rPr lang="en-US" altLang="zh-CN" sz="3000">
                <a:ea typeface="宋体" panose="02010600030101010101" pitchFamily="2" charset="-122"/>
              </a:rPr>
              <a:t>              </a:t>
            </a:r>
            <a:r>
              <a:rPr lang="en-US" altLang="zh-CN" sz="3000" i="1">
                <a:ea typeface="宋体" panose="02010600030101010101" pitchFamily="2" charset="-122"/>
              </a:rPr>
              <a:t>f</a:t>
            </a:r>
            <a:r>
              <a:rPr lang="en-US" altLang="zh-CN" sz="3000">
                <a:ea typeface="宋体" panose="02010600030101010101" pitchFamily="2" charset="-122"/>
              </a:rPr>
              <a:t>(</a:t>
            </a:r>
            <a:r>
              <a:rPr lang="en-US" altLang="zh-CN" sz="3000" i="1">
                <a:ea typeface="宋体" panose="02010600030101010101" pitchFamily="2" charset="-122"/>
              </a:rPr>
              <a:t>n</a:t>
            </a:r>
            <a:r>
              <a:rPr lang="en-US" altLang="zh-CN" sz="3000">
                <a:ea typeface="宋体" panose="02010600030101010101" pitchFamily="2" charset="-122"/>
              </a:rPr>
              <a:t>) = </a:t>
            </a:r>
            <a:r>
              <a:rPr lang="en-US" altLang="zh-CN" sz="3000" i="1">
                <a:ea typeface="宋体" panose="02010600030101010101" pitchFamily="2" charset="-122"/>
              </a:rPr>
              <a:t>af</a:t>
            </a:r>
            <a:r>
              <a:rPr lang="en-US" altLang="zh-CN" sz="3000">
                <a:ea typeface="宋体" panose="02010600030101010101" pitchFamily="2" charset="-122"/>
              </a:rPr>
              <a:t>(</a:t>
            </a:r>
            <a:r>
              <a:rPr lang="en-US" altLang="zh-CN" sz="3000" i="1">
                <a:ea typeface="宋体" panose="02010600030101010101" pitchFamily="2" charset="-122"/>
              </a:rPr>
              <a:t>n</a:t>
            </a:r>
            <a:r>
              <a:rPr lang="en-US" altLang="zh-CN" sz="3000">
                <a:ea typeface="宋体" panose="02010600030101010101" pitchFamily="2" charset="-122"/>
              </a:rPr>
              <a:t>/</a:t>
            </a:r>
            <a:r>
              <a:rPr lang="en-US" altLang="zh-CN" sz="3000" i="1">
                <a:ea typeface="宋体" panose="02010600030101010101" pitchFamily="2" charset="-122"/>
              </a:rPr>
              <a:t>b</a:t>
            </a:r>
            <a:r>
              <a:rPr lang="en-US" altLang="zh-CN" sz="3000">
                <a:ea typeface="宋体" panose="02010600030101010101" pitchFamily="2" charset="-122"/>
              </a:rPr>
              <a:t>) + c</a:t>
            </a:r>
            <a:r>
              <a:rPr lang="en-US" altLang="zh-CN" sz="3000" i="1">
                <a:ea typeface="宋体" panose="02010600030101010101" pitchFamily="2" charset="-122"/>
              </a:rPr>
              <a:t>n</a:t>
            </a:r>
            <a:r>
              <a:rPr lang="en-US" altLang="zh-CN" sz="3000" i="1" baseline="30000">
                <a:ea typeface="宋体" panose="02010600030101010101" pitchFamily="2" charset="-122"/>
              </a:rPr>
              <a:t>d</a:t>
            </a:r>
          </a:p>
          <a:p>
            <a:pPr>
              <a:lnSpc>
                <a:spcPct val="90000"/>
              </a:lnSpc>
              <a:buFont typeface="Monotype Sorts" pitchFamily="2" charset="2"/>
              <a:buNone/>
            </a:pPr>
            <a:r>
              <a:rPr lang="en-US" altLang="zh-CN" sz="3000">
                <a:ea typeface="宋体" panose="02010600030101010101" pitchFamily="2" charset="-122"/>
              </a:rPr>
              <a:t>    whenever </a:t>
            </a:r>
            <a:r>
              <a:rPr lang="en-US" altLang="zh-CN" sz="3000" i="1">
                <a:ea typeface="宋体" panose="02010600030101010101" pitchFamily="2" charset="-122"/>
              </a:rPr>
              <a:t>n = b</a:t>
            </a:r>
            <a:r>
              <a:rPr lang="en-US" altLang="zh-CN" sz="3000" i="1" baseline="30000">
                <a:ea typeface="宋体" panose="02010600030101010101" pitchFamily="2" charset="-122"/>
              </a:rPr>
              <a:t>k</a:t>
            </a:r>
            <a:r>
              <a:rPr lang="en-US" altLang="zh-CN" sz="3000">
                <a:ea typeface="宋体" panose="02010600030101010101" pitchFamily="2" charset="-122"/>
              </a:rPr>
              <a:t>, where </a:t>
            </a:r>
            <a:r>
              <a:rPr lang="en-US" altLang="zh-CN" sz="3000" i="1">
                <a:ea typeface="宋体" panose="02010600030101010101" pitchFamily="2" charset="-122"/>
              </a:rPr>
              <a:t>a</a:t>
            </a:r>
            <a:r>
              <a:rPr lang="en-US" altLang="zh-CN" sz="3000">
                <a:latin typeface="Cambria Math" panose="02040503050406030204" pitchFamily="18" charset="0"/>
                <a:ea typeface="宋体" panose="02010600030101010101" pitchFamily="2" charset="-122"/>
              </a:rPr>
              <a:t>≥</a:t>
            </a:r>
            <a:r>
              <a:rPr lang="en-US" altLang="zh-CN" sz="3000">
                <a:ea typeface="宋体" panose="02010600030101010101" pitchFamily="2" charset="-122"/>
              </a:rPr>
              <a:t> </a:t>
            </a:r>
            <a:r>
              <a:rPr lang="en-US" altLang="zh-CN" sz="3000">
                <a:latin typeface="Cambria Math" panose="02040503050406030204" pitchFamily="18" charset="0"/>
                <a:ea typeface="宋体" panose="02010600030101010101" pitchFamily="2" charset="-122"/>
              </a:rPr>
              <a:t>1</a:t>
            </a:r>
            <a:r>
              <a:rPr lang="en-US" altLang="zh-CN" sz="3000">
                <a:ea typeface="宋体" panose="02010600030101010101" pitchFamily="2" charset="-122"/>
              </a:rPr>
              <a:t>, </a:t>
            </a:r>
            <a:r>
              <a:rPr lang="en-US" altLang="zh-CN" sz="3000" i="1">
                <a:ea typeface="宋体" panose="02010600030101010101" pitchFamily="2" charset="-122"/>
              </a:rPr>
              <a:t>b </a:t>
            </a:r>
            <a:r>
              <a:rPr lang="en-US" altLang="zh-CN" sz="3000">
                <a:ea typeface="宋体" panose="02010600030101010101" pitchFamily="2" charset="-122"/>
              </a:rPr>
              <a:t>is an integer greater than </a:t>
            </a:r>
            <a:r>
              <a:rPr lang="en-US" altLang="zh-CN" sz="3000">
                <a:latin typeface="Cambria Math" panose="02040503050406030204" pitchFamily="18" charset="0"/>
                <a:ea typeface="宋体" panose="02010600030101010101" pitchFamily="2" charset="-122"/>
              </a:rPr>
              <a:t>1</a:t>
            </a:r>
            <a:r>
              <a:rPr lang="en-US" altLang="zh-CN" sz="3000">
                <a:ea typeface="宋体" panose="02010600030101010101" pitchFamily="2" charset="-122"/>
              </a:rPr>
              <a:t>, </a:t>
            </a:r>
            <a:r>
              <a:rPr lang="en-US" altLang="zh-CN" sz="3000" i="1">
                <a:ea typeface="宋体" panose="02010600030101010101" pitchFamily="2" charset="-122"/>
              </a:rPr>
              <a:t>k </a:t>
            </a:r>
            <a:r>
              <a:rPr lang="en-US" altLang="zh-CN" sz="3000">
                <a:ea typeface="宋体" panose="02010600030101010101" pitchFamily="2" charset="-122"/>
              </a:rPr>
              <a:t>is a positive integer greater than </a:t>
            </a:r>
            <a:r>
              <a:rPr lang="en-US" altLang="zh-CN" sz="3000">
                <a:latin typeface="Cambria Math" panose="02040503050406030204" pitchFamily="18" charset="0"/>
                <a:ea typeface="宋体" panose="02010600030101010101" pitchFamily="2" charset="-122"/>
              </a:rPr>
              <a:t>1</a:t>
            </a:r>
            <a:r>
              <a:rPr lang="en-US" altLang="zh-CN" sz="3000">
                <a:ea typeface="宋体" panose="02010600030101010101" pitchFamily="2" charset="-122"/>
              </a:rPr>
              <a:t>, and </a:t>
            </a:r>
            <a:r>
              <a:rPr lang="en-US" altLang="zh-CN" sz="3000" i="1">
                <a:ea typeface="宋体" panose="02010600030101010101" pitchFamily="2" charset="-122"/>
              </a:rPr>
              <a:t>c</a:t>
            </a:r>
            <a:r>
              <a:rPr lang="en-US" altLang="zh-CN" sz="3000">
                <a:ea typeface="宋体" panose="02010600030101010101" pitchFamily="2" charset="-122"/>
              </a:rPr>
              <a:t>  and </a:t>
            </a:r>
            <a:r>
              <a:rPr lang="en-US" altLang="zh-CN" sz="3000" i="1">
                <a:ea typeface="宋体" panose="02010600030101010101" pitchFamily="2" charset="-122"/>
              </a:rPr>
              <a:t>d</a:t>
            </a:r>
            <a:r>
              <a:rPr lang="en-US" altLang="zh-CN" sz="3000">
                <a:ea typeface="宋体" panose="02010600030101010101" pitchFamily="2" charset="-122"/>
              </a:rPr>
              <a:t> are real numbers with </a:t>
            </a:r>
            <a:r>
              <a:rPr lang="en-US" altLang="zh-CN" sz="3000" i="1">
                <a:ea typeface="宋体" panose="02010600030101010101" pitchFamily="2" charset="-122"/>
              </a:rPr>
              <a:t>c</a:t>
            </a:r>
            <a:r>
              <a:rPr lang="en-US" altLang="zh-CN" sz="3000">
                <a:ea typeface="宋体" panose="02010600030101010101" pitchFamily="2" charset="-122"/>
              </a:rPr>
              <a:t> positive and </a:t>
            </a:r>
            <a:r>
              <a:rPr lang="en-US" altLang="zh-CN" sz="3000" i="1">
                <a:ea typeface="宋体" panose="02010600030101010101" pitchFamily="2" charset="-122"/>
              </a:rPr>
              <a:t>d</a:t>
            </a:r>
            <a:r>
              <a:rPr lang="en-US" altLang="zh-CN" sz="3000">
                <a:ea typeface="宋体" panose="02010600030101010101" pitchFamily="2" charset="-122"/>
              </a:rPr>
              <a:t> nonnegative. Then</a:t>
            </a:r>
          </a:p>
          <a:p>
            <a:pPr>
              <a:lnSpc>
                <a:spcPct val="90000"/>
              </a:lnSpc>
              <a:buFont typeface="Monotype Sorts" pitchFamily="2" charset="2"/>
              <a:buNone/>
            </a:pPr>
            <a:endParaRPr lang="en-US" altLang="zh-CN" sz="3000">
              <a:ea typeface="宋体" panose="02010600030101010101" pitchFamily="2" charset="-122"/>
            </a:endParaRPr>
          </a:p>
          <a:p>
            <a:pPr>
              <a:lnSpc>
                <a:spcPct val="90000"/>
              </a:lnSpc>
              <a:buFont typeface="Monotype Sorts" pitchFamily="2" charset="2"/>
              <a:buNone/>
            </a:pPr>
            <a:r>
              <a:rPr lang="en-US" altLang="zh-CN" sz="3000">
                <a:ea typeface="宋体" panose="02010600030101010101" pitchFamily="2" charset="-122"/>
              </a:rPr>
              <a:t>    </a:t>
            </a:r>
          </a:p>
          <a:p>
            <a:pPr>
              <a:lnSpc>
                <a:spcPct val="90000"/>
              </a:lnSpc>
              <a:buFont typeface="Monotype Sorts" pitchFamily="2" charset="2"/>
              <a:buNone/>
            </a:pPr>
            <a:endParaRPr lang="en-US" altLang="zh-CN" sz="3000">
              <a:ea typeface="宋体" panose="02010600030101010101" pitchFamily="2" charset="-122"/>
            </a:endParaRPr>
          </a:p>
          <a:p>
            <a:pPr>
              <a:lnSpc>
                <a:spcPct val="90000"/>
              </a:lnSpc>
              <a:buFont typeface="Monotype Sorts" pitchFamily="2" charset="2"/>
              <a:buNone/>
            </a:pPr>
            <a:endParaRPr lang="en-US" altLang="zh-CN" sz="3000">
              <a:ea typeface="宋体" panose="02010600030101010101" pitchFamily="2" charset="-122"/>
            </a:endParaRPr>
          </a:p>
        </p:txBody>
      </p:sp>
      <p:pic>
        <p:nvPicPr>
          <p:cNvPr id="112644" name="Picture 6" descr="addin_tmp.png">
            <a:extLst>
              <a:ext uri="{FF2B5EF4-FFF2-40B4-BE49-F238E27FC236}">
                <a16:creationId xmlns:a16="http://schemas.microsoft.com/office/drawing/2014/main" id="{85350420-1F42-496C-AC7B-493AFC3CAB0D}"/>
              </a:ext>
            </a:extLst>
          </p:cNvPr>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4008439" y="5516564"/>
            <a:ext cx="3735387"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8A41D96B-1F51-46C6-87FF-91E4BC14D05D}"/>
                  </a:ext>
                </a:extLst>
              </p:cNvPr>
              <p:cNvSpPr/>
              <p:nvPr/>
            </p:nvSpPr>
            <p:spPr>
              <a:xfrm>
                <a:off x="383628" y="1077717"/>
                <a:ext cx="11487807" cy="767967"/>
              </a:xfrm>
              <a:prstGeom prst="rect">
                <a:avLst/>
              </a:prstGeom>
            </p:spPr>
            <p:txBody>
              <a:bodyPr wrap="square">
                <a:spAutoFit/>
              </a:bodyPr>
              <a:lstStyle/>
              <a:p>
                <a:r>
                  <a:rPr lang="en-US" altLang="zh-CN" kern="0" dirty="0">
                    <a:latin typeface="Times New Roman" panose="02020603050405020304" pitchFamily="18" charset="0"/>
                  </a:rPr>
                  <a:t>The number of binary relations that is neither symmetric nor anti-symmetric on </a:t>
                </a:r>
                <a:r>
                  <a:rPr lang="en-US" altLang="zh-CN" i="1" kern="0" dirty="0">
                    <a:latin typeface="Times New Roman" panose="02020603050405020304" pitchFamily="18" charset="0"/>
                  </a:rPr>
                  <a:t>A </a:t>
                </a:r>
                <a:r>
                  <a:rPr lang="zh-CN" altLang="en-US" i="1" kern="0" dirty="0">
                    <a:latin typeface="Times New Roman" panose="02020603050405020304" pitchFamily="18" charset="0"/>
                  </a:rPr>
                  <a:t> </a:t>
                </a:r>
                <a:r>
                  <a:rPr lang="en-US" altLang="zh-CN" i="1" kern="0" dirty="0">
                    <a:latin typeface="Times New Roman" panose="02020603050405020304" pitchFamily="18" charset="0"/>
                  </a:rPr>
                  <a:t>(|A|=n) </a:t>
                </a:r>
                <a:r>
                  <a:rPr lang="en-US" altLang="zh-CN" kern="0" dirty="0">
                    <a:latin typeface="Times New Roman" panose="02020603050405020304" pitchFamily="18" charset="0"/>
                  </a:rPr>
                  <a:t>is</a:t>
                </a:r>
                <a:r>
                  <a:rPr lang="en-US" altLang="zh-CN" i="1" kern="0" dirty="0">
                    <a:latin typeface="Times New Roman" panose="02020603050405020304" pitchFamily="18" charset="0"/>
                  </a:rPr>
                  <a:t> </a:t>
                </a:r>
                <a:r>
                  <a:rPr lang="en-US" altLang="zh-CN" kern="0" dirty="0">
                    <a:latin typeface="Times New Roman" panose="02020603050405020304" pitchFamily="18" charset="0"/>
                  </a:rPr>
                  <a:t>_</a:t>
                </a:r>
                <a:r>
                  <a:rPr lang="en-US" altLang="zh-CN" u="sng" dirty="0">
                    <a:solidFill>
                      <a:srgbClr val="000000"/>
                    </a:solidFill>
                    <a:latin typeface="Times New Roman" panose="02020603050405020304" pitchFamily="18" charset="0"/>
                  </a:rPr>
                  <a:t>  </a:t>
                </a:r>
                <a14:m>
                  <m:oMath xmlns:m="http://schemas.openxmlformats.org/officeDocument/2006/math">
                    <m:sSup>
                      <m:sSupPr>
                        <m:ctrlPr>
                          <a:rPr lang="zh-CN" altLang="zh-CN" i="1" u="sng">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u="sng">
                            <a:solidFill>
                              <a:srgbClr val="FF0000"/>
                            </a:solidFill>
                            <a:latin typeface="Cambria Math" panose="02040503050406030204" pitchFamily="18" charset="0"/>
                            <a:cs typeface="Times New Roman" panose="02020603050405020304" pitchFamily="18" charset="0"/>
                          </a:rPr>
                          <m:t>2</m:t>
                        </m:r>
                      </m:e>
                      <m:sup>
                        <m:sSup>
                          <m:sSupPr>
                            <m:ctrlPr>
                              <a:rPr lang="zh-CN" altLang="zh-CN" i="1" u="sng">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u="sng">
                                <a:solidFill>
                                  <a:srgbClr val="FF0000"/>
                                </a:solidFill>
                                <a:latin typeface="Cambria Math" panose="02040503050406030204" pitchFamily="18" charset="0"/>
                                <a:cs typeface="Times New Roman" panose="02020603050405020304" pitchFamily="18" charset="0"/>
                              </a:rPr>
                              <m:t>𝑛</m:t>
                            </m:r>
                          </m:e>
                          <m:sup>
                            <m:r>
                              <a:rPr lang="en-US" altLang="zh-CN" i="1" u="sng">
                                <a:solidFill>
                                  <a:srgbClr val="FF0000"/>
                                </a:solidFill>
                                <a:latin typeface="Cambria Math" panose="02040503050406030204" pitchFamily="18" charset="0"/>
                                <a:cs typeface="Times New Roman" panose="02020603050405020304" pitchFamily="18" charset="0"/>
                              </a:rPr>
                              <m:t>2</m:t>
                            </m:r>
                          </m:sup>
                        </m:sSup>
                      </m:sup>
                    </m:sSup>
                    <m:r>
                      <a:rPr lang="en-US" altLang="zh-CN" i="1" u="sng">
                        <a:solidFill>
                          <a:srgbClr val="FF0000"/>
                        </a:solidFill>
                        <a:latin typeface="Cambria Math" panose="02040503050406030204" pitchFamily="18" charset="0"/>
                        <a:cs typeface="Times New Roman" panose="02020603050405020304" pitchFamily="18" charset="0"/>
                      </a:rPr>
                      <m:t>−</m:t>
                    </m:r>
                    <m:sSup>
                      <m:sSupPr>
                        <m:ctrlPr>
                          <a:rPr lang="zh-CN" altLang="zh-CN" i="1" u="sng">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u="sng">
                            <a:solidFill>
                              <a:srgbClr val="FF0000"/>
                            </a:solidFill>
                            <a:latin typeface="Cambria Math" panose="02040503050406030204" pitchFamily="18" charset="0"/>
                            <a:cs typeface="Times New Roman" panose="02020603050405020304" pitchFamily="18" charset="0"/>
                          </a:rPr>
                          <m:t>2</m:t>
                        </m:r>
                      </m:e>
                      <m:sup>
                        <m:f>
                          <m:fPr>
                            <m:ctrlPr>
                              <a:rPr lang="zh-CN" altLang="zh-CN" i="1" u="sng">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u="sng">
                                <a:solidFill>
                                  <a:srgbClr val="FF0000"/>
                                </a:solidFill>
                                <a:latin typeface="Cambria Math" panose="02040503050406030204" pitchFamily="18" charset="0"/>
                                <a:cs typeface="Times New Roman" panose="02020603050405020304" pitchFamily="18" charset="0"/>
                              </a:rPr>
                              <m:t>𝑛</m:t>
                            </m:r>
                            <m:d>
                              <m:dPr>
                                <m:ctrlPr>
                                  <a:rPr lang="zh-CN" altLang="zh-CN" i="1" u="sng">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u="sng">
                                    <a:solidFill>
                                      <a:srgbClr val="FF0000"/>
                                    </a:solidFill>
                                    <a:latin typeface="Cambria Math" panose="02040503050406030204" pitchFamily="18" charset="0"/>
                                    <a:cs typeface="Times New Roman" panose="02020603050405020304" pitchFamily="18" charset="0"/>
                                  </a:rPr>
                                  <m:t>𝑛</m:t>
                                </m:r>
                                <m:r>
                                  <a:rPr lang="en-US" altLang="zh-CN" i="1" u="sng">
                                    <a:solidFill>
                                      <a:srgbClr val="FF0000"/>
                                    </a:solidFill>
                                    <a:latin typeface="Cambria Math" panose="02040503050406030204" pitchFamily="18" charset="0"/>
                                    <a:cs typeface="Times New Roman" panose="02020603050405020304" pitchFamily="18" charset="0"/>
                                  </a:rPr>
                                  <m:t>+1</m:t>
                                </m:r>
                              </m:e>
                            </m:d>
                          </m:num>
                          <m:den>
                            <m:r>
                              <a:rPr lang="en-US" altLang="zh-CN" i="1" u="sng">
                                <a:solidFill>
                                  <a:srgbClr val="FF0000"/>
                                </a:solidFill>
                                <a:latin typeface="Cambria Math" panose="02040503050406030204" pitchFamily="18" charset="0"/>
                                <a:cs typeface="Times New Roman" panose="02020603050405020304" pitchFamily="18" charset="0"/>
                              </a:rPr>
                              <m:t>2</m:t>
                            </m:r>
                          </m:den>
                        </m:f>
                      </m:sup>
                    </m:sSup>
                    <m:r>
                      <a:rPr lang="en-US" altLang="zh-CN" i="1" u="sng">
                        <a:solidFill>
                          <a:srgbClr val="FF0000"/>
                        </a:solidFill>
                        <a:latin typeface="Cambria Math" panose="02040503050406030204" pitchFamily="18" charset="0"/>
                        <a:cs typeface="Times New Roman" panose="02020603050405020304" pitchFamily="18" charset="0"/>
                      </a:rPr>
                      <m:t>−</m:t>
                    </m:r>
                    <m:sSup>
                      <m:sSupPr>
                        <m:ctrlPr>
                          <a:rPr lang="zh-CN" altLang="zh-CN" i="1" u="sng">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u="sng">
                            <a:solidFill>
                              <a:srgbClr val="FF0000"/>
                            </a:solidFill>
                            <a:latin typeface="Cambria Math" panose="02040503050406030204" pitchFamily="18" charset="0"/>
                            <a:cs typeface="Times New Roman" panose="02020603050405020304" pitchFamily="18" charset="0"/>
                          </a:rPr>
                          <m:t>3</m:t>
                        </m:r>
                      </m:e>
                      <m:sup>
                        <m:f>
                          <m:fPr>
                            <m:ctrlPr>
                              <a:rPr lang="zh-CN" altLang="zh-CN" i="1" u="sng">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u="sng">
                                <a:solidFill>
                                  <a:srgbClr val="FF0000"/>
                                </a:solidFill>
                                <a:latin typeface="Cambria Math" panose="02040503050406030204" pitchFamily="18" charset="0"/>
                                <a:cs typeface="Times New Roman" panose="02020603050405020304" pitchFamily="18" charset="0"/>
                              </a:rPr>
                              <m:t>𝑛</m:t>
                            </m:r>
                            <m:d>
                              <m:dPr>
                                <m:ctrlPr>
                                  <a:rPr lang="zh-CN" altLang="zh-CN" i="1" u="sng">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u="sng">
                                    <a:solidFill>
                                      <a:srgbClr val="FF0000"/>
                                    </a:solidFill>
                                    <a:latin typeface="Cambria Math" panose="02040503050406030204" pitchFamily="18" charset="0"/>
                                    <a:cs typeface="Times New Roman" panose="02020603050405020304" pitchFamily="18" charset="0"/>
                                  </a:rPr>
                                  <m:t>𝑛</m:t>
                                </m:r>
                                <m:r>
                                  <a:rPr lang="en-US" altLang="zh-CN" i="1" u="sng">
                                    <a:solidFill>
                                      <a:srgbClr val="FF0000"/>
                                    </a:solidFill>
                                    <a:latin typeface="Cambria Math" panose="02040503050406030204" pitchFamily="18" charset="0"/>
                                    <a:cs typeface="Times New Roman" panose="02020603050405020304" pitchFamily="18" charset="0"/>
                                  </a:rPr>
                                  <m:t>−1</m:t>
                                </m:r>
                              </m:e>
                            </m:d>
                          </m:num>
                          <m:den>
                            <m:r>
                              <a:rPr lang="en-US" altLang="zh-CN" i="1" u="sng">
                                <a:solidFill>
                                  <a:srgbClr val="FF0000"/>
                                </a:solidFill>
                                <a:latin typeface="Cambria Math" panose="02040503050406030204" pitchFamily="18" charset="0"/>
                                <a:cs typeface="Times New Roman" panose="02020603050405020304" pitchFamily="18" charset="0"/>
                              </a:rPr>
                              <m:t>2</m:t>
                            </m:r>
                          </m:den>
                        </m:f>
                      </m:sup>
                    </m:sSup>
                    <m:r>
                      <a:rPr lang="en-US" altLang="zh-CN" i="1" u="sng">
                        <a:solidFill>
                          <a:srgbClr val="FF0000"/>
                        </a:solidFill>
                        <a:latin typeface="Cambria Math" panose="02040503050406030204" pitchFamily="18" charset="0"/>
                        <a:cs typeface="Times New Roman" panose="02020603050405020304" pitchFamily="18" charset="0"/>
                      </a:rPr>
                      <m:t>∗</m:t>
                    </m:r>
                    <m:sSup>
                      <m:sSupPr>
                        <m:ctrlPr>
                          <a:rPr lang="zh-CN" altLang="zh-CN" i="1" u="sng">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u="sng">
                            <a:solidFill>
                              <a:srgbClr val="FF0000"/>
                            </a:solidFill>
                            <a:latin typeface="Cambria Math" panose="02040503050406030204" pitchFamily="18" charset="0"/>
                            <a:cs typeface="Times New Roman" panose="02020603050405020304" pitchFamily="18" charset="0"/>
                          </a:rPr>
                          <m:t>2</m:t>
                        </m:r>
                      </m:e>
                      <m:sup>
                        <m:r>
                          <a:rPr lang="en-US" altLang="zh-CN" i="1" u="sng">
                            <a:solidFill>
                              <a:srgbClr val="FF0000"/>
                            </a:solidFill>
                            <a:latin typeface="Cambria Math" panose="02040503050406030204" pitchFamily="18" charset="0"/>
                            <a:cs typeface="Times New Roman" panose="02020603050405020304" pitchFamily="18" charset="0"/>
                          </a:rPr>
                          <m:t>𝑛</m:t>
                        </m:r>
                      </m:sup>
                    </m:sSup>
                    <m:r>
                      <a:rPr lang="en-US" altLang="zh-CN" i="1" u="sng">
                        <a:solidFill>
                          <a:srgbClr val="FF0000"/>
                        </a:solidFill>
                        <a:latin typeface="Cambria Math" panose="02040503050406030204" pitchFamily="18" charset="0"/>
                        <a:cs typeface="Times New Roman" panose="02020603050405020304" pitchFamily="18" charset="0"/>
                      </a:rPr>
                      <m:t>+</m:t>
                    </m:r>
                    <m:sSup>
                      <m:sSupPr>
                        <m:ctrlPr>
                          <a:rPr lang="zh-CN" altLang="zh-CN" i="1" u="sng">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u="sng">
                            <a:solidFill>
                              <a:srgbClr val="FF0000"/>
                            </a:solidFill>
                            <a:latin typeface="Cambria Math" panose="02040503050406030204" pitchFamily="18" charset="0"/>
                            <a:cs typeface="Times New Roman" panose="02020603050405020304" pitchFamily="18" charset="0"/>
                          </a:rPr>
                          <m:t>2</m:t>
                        </m:r>
                      </m:e>
                      <m:sup>
                        <m:r>
                          <a:rPr lang="en-US" altLang="zh-CN" i="1" u="sng">
                            <a:solidFill>
                              <a:srgbClr val="FF0000"/>
                            </a:solidFill>
                            <a:latin typeface="Cambria Math" panose="02040503050406030204" pitchFamily="18" charset="0"/>
                            <a:cs typeface="Times New Roman" panose="02020603050405020304" pitchFamily="18" charset="0"/>
                          </a:rPr>
                          <m:t>𝑛</m:t>
                        </m:r>
                      </m:sup>
                    </m:sSup>
                  </m:oMath>
                </a14:m>
                <a:r>
                  <a:rPr lang="en-US" altLang="zh-CN" kern="0" dirty="0">
                    <a:latin typeface="Times New Roman" panose="02020603050405020304" pitchFamily="18" charset="0"/>
                  </a:rPr>
                  <a:t>_, and the number of equivalent relations (partitions)  for A is ___________</a:t>
                </a:r>
                <a:endParaRPr lang="zh-CN" altLang="en-US" dirty="0"/>
              </a:p>
            </p:txBody>
          </p:sp>
        </mc:Choice>
        <mc:Fallback xmlns="">
          <p:sp>
            <p:nvSpPr>
              <p:cNvPr id="4" name="矩形 3">
                <a:extLst>
                  <a:ext uri="{FF2B5EF4-FFF2-40B4-BE49-F238E27FC236}">
                    <a16:creationId xmlns:a16="http://schemas.microsoft.com/office/drawing/2014/main" id="{8A41D96B-1F51-46C6-87FF-91E4BC14D05D}"/>
                  </a:ext>
                </a:extLst>
              </p:cNvPr>
              <p:cNvSpPr>
                <a:spLocks noRot="1" noChangeAspect="1" noMove="1" noResize="1" noEditPoints="1" noAdjustHandles="1" noChangeArrowheads="1" noChangeShapeType="1" noTextEdit="1"/>
              </p:cNvSpPr>
              <p:nvPr/>
            </p:nvSpPr>
            <p:spPr>
              <a:xfrm>
                <a:off x="383628" y="1077717"/>
                <a:ext cx="11487807" cy="767967"/>
              </a:xfrm>
              <a:prstGeom prst="rect">
                <a:avLst/>
              </a:prstGeom>
              <a:blipFill>
                <a:blip r:embed="rId2"/>
                <a:stretch>
                  <a:fillRect l="-478" b="-1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3804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1">
            <a:extLst>
              <a:ext uri="{FF2B5EF4-FFF2-40B4-BE49-F238E27FC236}">
                <a16:creationId xmlns:a16="http://schemas.microsoft.com/office/drawing/2014/main" id="{0FFF60AA-B657-46B6-8E11-3505EF99E1D6}"/>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0" hangingPunct="0"/>
            <a:fld id="{A1028DEC-D8BA-412E-AE16-CB0BA179AC70}" type="slidenum">
              <a:rPr altLang="en-US" sz="1400" b="0">
                <a:latin typeface="Arial" panose="020B0604020202020204" pitchFamily="34" charset="0"/>
                <a:ea typeface="宋体" panose="02010600030101010101" pitchFamily="2" charset="-122"/>
              </a:rPr>
              <a:pPr eaLnBrk="0" hangingPunct="0"/>
              <a:t>8</a:t>
            </a:fld>
            <a:endParaRPr lang="zh-CN" altLang="en-US" sz="1400" b="0">
              <a:latin typeface="Arial" panose="020B0604020202020204" pitchFamily="34" charset="0"/>
              <a:ea typeface="宋体" panose="02010600030101010101" pitchFamily="2" charset="-122"/>
            </a:endParaRPr>
          </a:p>
        </p:txBody>
      </p:sp>
      <p:grpSp>
        <p:nvGrpSpPr>
          <p:cNvPr id="2" name="Group 3">
            <a:extLst>
              <a:ext uri="{FF2B5EF4-FFF2-40B4-BE49-F238E27FC236}">
                <a16:creationId xmlns:a16="http://schemas.microsoft.com/office/drawing/2014/main" id="{60FF81BE-1CD3-43E3-BF9E-E60E906CF22E}"/>
              </a:ext>
            </a:extLst>
          </p:cNvPr>
          <p:cNvGrpSpPr>
            <a:grpSpLocks/>
          </p:cNvGrpSpPr>
          <p:nvPr/>
        </p:nvGrpSpPr>
        <p:grpSpPr bwMode="auto">
          <a:xfrm>
            <a:off x="1328791" y="1045075"/>
            <a:ext cx="8858250" cy="1295400"/>
            <a:chOff x="240" y="816"/>
            <a:chExt cx="5232" cy="816"/>
          </a:xfrm>
        </p:grpSpPr>
        <p:sp>
          <p:nvSpPr>
            <p:cNvPr id="113677" name="AutoShape 4">
              <a:extLst>
                <a:ext uri="{FF2B5EF4-FFF2-40B4-BE49-F238E27FC236}">
                  <a16:creationId xmlns:a16="http://schemas.microsoft.com/office/drawing/2014/main" id="{18458C9A-86F1-4771-9034-32440B9DE446}"/>
                </a:ext>
              </a:extLst>
            </p:cNvPr>
            <p:cNvSpPr>
              <a:spLocks noChangeArrowheads="1"/>
            </p:cNvSpPr>
            <p:nvPr/>
          </p:nvSpPr>
          <p:spPr bwMode="auto">
            <a:xfrm>
              <a:off x="240" y="816"/>
              <a:ext cx="5232" cy="816"/>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lang="en-US" altLang="zh-CN">
                  <a:latin typeface="Times New Roman" panose="02020603050405020304" pitchFamily="18" charset="0"/>
                  <a:ea typeface="宋体" panose="02010600030101010101" pitchFamily="2" charset="-122"/>
                  <a:sym typeface="cajcd fnta1" pitchFamily="18" charset="2"/>
                </a:rPr>
                <a:t>Theorem: The number of derangements of a set with </a:t>
              </a:r>
              <a:r>
                <a:rPr lang="en-US" altLang="zh-CN" i="1">
                  <a:latin typeface="Times New Roman" panose="02020603050405020304" pitchFamily="18" charset="0"/>
                  <a:ea typeface="宋体" panose="02010600030101010101" pitchFamily="2" charset="-122"/>
                  <a:sym typeface="cajcd fnta1" pitchFamily="18" charset="2"/>
                </a:rPr>
                <a:t>n</a:t>
              </a:r>
              <a:r>
                <a:rPr lang="en-US" altLang="zh-CN">
                  <a:latin typeface="Times New Roman" panose="02020603050405020304" pitchFamily="18" charset="0"/>
                  <a:ea typeface="宋体" panose="02010600030101010101" pitchFamily="2" charset="-122"/>
                  <a:sym typeface="cajcd fnta1" pitchFamily="18" charset="2"/>
                </a:rPr>
                <a:t> elements is </a:t>
              </a:r>
            </a:p>
          </p:txBody>
        </p:sp>
        <p:graphicFrame>
          <p:nvGraphicFramePr>
            <p:cNvPr id="113678" name="Object 5">
              <a:extLst>
                <a:ext uri="{FF2B5EF4-FFF2-40B4-BE49-F238E27FC236}">
                  <a16:creationId xmlns:a16="http://schemas.microsoft.com/office/drawing/2014/main" id="{9FB3C734-432C-44C7-8FFA-A91D897DDFFA}"/>
                </a:ext>
              </a:extLst>
            </p:cNvPr>
            <p:cNvGraphicFramePr>
              <a:graphicFrameLocks noChangeAspect="1"/>
            </p:cNvGraphicFramePr>
            <p:nvPr/>
          </p:nvGraphicFramePr>
          <p:xfrm>
            <a:off x="1629" y="1152"/>
            <a:ext cx="2352" cy="410"/>
          </p:xfrm>
          <a:graphic>
            <a:graphicData uri="http://schemas.openxmlformats.org/presentationml/2006/ole">
              <mc:AlternateContent xmlns:mc="http://schemas.openxmlformats.org/markup-compatibility/2006">
                <mc:Choice xmlns:v="urn:schemas-microsoft-com:vml" Requires="v">
                  <p:oleObj spid="_x0000_s1404" r:id="rId5" imgW="38623875" imgH="6800850" progId="Equation.3">
                    <p:embed/>
                  </p:oleObj>
                </mc:Choice>
                <mc:Fallback>
                  <p:oleObj r:id="rId5" imgW="38623875" imgH="6800850" progId="Equation.3">
                    <p:embed/>
                    <p:pic>
                      <p:nvPicPr>
                        <p:cNvPr id="113678" name="Object 5">
                          <a:extLst>
                            <a:ext uri="{FF2B5EF4-FFF2-40B4-BE49-F238E27FC236}">
                              <a16:creationId xmlns:a16="http://schemas.microsoft.com/office/drawing/2014/main" id="{9FB3C734-432C-44C7-8FFA-A91D897DDF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9" y="1152"/>
                          <a:ext cx="2352"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1982470" name="Text Box 6">
            <a:extLst>
              <a:ext uri="{FF2B5EF4-FFF2-40B4-BE49-F238E27FC236}">
                <a16:creationId xmlns:a16="http://schemas.microsoft.com/office/drawing/2014/main" id="{75863713-8ADB-43D3-9907-9929665419A9}"/>
              </a:ext>
            </a:extLst>
          </p:cNvPr>
          <p:cNvSpPr txBox="1">
            <a:spLocks noChangeArrowheads="1"/>
          </p:cNvSpPr>
          <p:nvPr/>
        </p:nvSpPr>
        <p:spPr bwMode="auto">
          <a:xfrm>
            <a:off x="685212" y="2417799"/>
            <a:ext cx="548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buFont typeface="Wingdings" panose="05000000000000000000" pitchFamily="2" charset="2"/>
              <a:buNone/>
            </a:pPr>
            <a:r>
              <a:rPr lang="en-US" altLang="zh-CN" b="0" i="1">
                <a:solidFill>
                  <a:srgbClr val="3333FF"/>
                </a:solidFill>
                <a:latin typeface="Times New Roman" panose="02020603050405020304" pitchFamily="18" charset="0"/>
                <a:ea typeface="宋体" panose="02010600030101010101" pitchFamily="2" charset="-122"/>
              </a:rPr>
              <a:t>Proof:</a:t>
            </a:r>
            <a:r>
              <a:rPr lang="en-US" altLang="zh-CN" i="1">
                <a:solidFill>
                  <a:schemeClr val="hlink"/>
                </a:solidFill>
                <a:latin typeface="Times New Roman" panose="02020603050405020304" pitchFamily="18" charset="0"/>
                <a:ea typeface="宋体" panose="02010600030101010101" pitchFamily="2" charset="-122"/>
              </a:rPr>
              <a:t> </a:t>
            </a:r>
          </a:p>
        </p:txBody>
      </p:sp>
      <p:sp>
        <p:nvSpPr>
          <p:cNvPr id="1982471" name="Text Box 7">
            <a:extLst>
              <a:ext uri="{FF2B5EF4-FFF2-40B4-BE49-F238E27FC236}">
                <a16:creationId xmlns:a16="http://schemas.microsoft.com/office/drawing/2014/main" id="{72C0F7CE-6B9B-4688-8382-51B75AE73357}"/>
              </a:ext>
            </a:extLst>
          </p:cNvPr>
          <p:cNvSpPr txBox="1">
            <a:spLocks noChangeArrowheads="1"/>
          </p:cNvSpPr>
          <p:nvPr/>
        </p:nvSpPr>
        <p:spPr bwMode="auto">
          <a:xfrm>
            <a:off x="77057" y="167742"/>
            <a:ext cx="1167658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10000"/>
              </a:spcBef>
              <a:buFont typeface="Wingdings" panose="05000000000000000000" pitchFamily="2" charset="2"/>
              <a:buNone/>
            </a:pPr>
            <a:r>
              <a:rPr lang="en-US" altLang="zh-CN" sz="2200" dirty="0">
                <a:latin typeface="Times New Roman" panose="02020603050405020304" pitchFamily="18" charset="0"/>
                <a:ea typeface="宋体" panose="02010600030101010101" pitchFamily="2" charset="-122"/>
              </a:rPr>
              <a:t>Let a permutation have property </a:t>
            </a:r>
            <a:r>
              <a:rPr lang="en-US" altLang="zh-CN" sz="2200" i="1" dirty="0">
                <a:latin typeface="Times New Roman" panose="02020603050405020304" pitchFamily="18" charset="0"/>
                <a:ea typeface="宋体" panose="02010600030101010101" pitchFamily="2" charset="-122"/>
              </a:rPr>
              <a:t>P</a:t>
            </a:r>
            <a:r>
              <a:rPr lang="en-US" altLang="zh-CN" sz="2200" i="1" baseline="-30000" dirty="0">
                <a:latin typeface="Times New Roman" panose="02020603050405020304" pitchFamily="18" charset="0"/>
                <a:ea typeface="宋体" panose="02010600030101010101" pitchFamily="2" charset="-122"/>
              </a:rPr>
              <a:t>i</a:t>
            </a:r>
            <a:r>
              <a:rPr lang="en-US" altLang="zh-CN" sz="2200" i="1" dirty="0">
                <a:latin typeface="Times New Roman" panose="02020603050405020304" pitchFamily="18" charset="0"/>
                <a:ea typeface="宋体" panose="02010600030101010101" pitchFamily="2" charset="-122"/>
              </a:rPr>
              <a:t> </a:t>
            </a:r>
            <a:r>
              <a:rPr lang="en-US" altLang="zh-CN" sz="2200" dirty="0">
                <a:latin typeface="Times New Roman" panose="02020603050405020304" pitchFamily="18" charset="0"/>
                <a:ea typeface="宋体" panose="02010600030101010101" pitchFamily="2" charset="-122"/>
              </a:rPr>
              <a:t>if it fixes element </a:t>
            </a:r>
            <a:r>
              <a:rPr lang="en-US" altLang="zh-CN" sz="2200" i="1" dirty="0" err="1">
                <a:latin typeface="Times New Roman" panose="02020603050405020304" pitchFamily="18" charset="0"/>
                <a:ea typeface="宋体" panose="02010600030101010101" pitchFamily="2" charset="-122"/>
              </a:rPr>
              <a:t>i</a:t>
            </a:r>
            <a:r>
              <a:rPr lang="en-US" altLang="zh-CN" sz="2200" dirty="0">
                <a:latin typeface="Times New Roman" panose="02020603050405020304" pitchFamily="18" charset="0"/>
                <a:ea typeface="宋体" panose="02010600030101010101" pitchFamily="2" charset="-122"/>
              </a:rPr>
              <a:t>.   </a:t>
            </a:r>
            <a:r>
              <a:rPr lang="zh-CN" altLang="en-US" sz="2200" dirty="0">
                <a:highlight>
                  <a:srgbClr val="FFFF00"/>
                </a:highlight>
                <a:latin typeface="Times New Roman" panose="02020603050405020304" pitchFamily="18" charset="0"/>
                <a:ea typeface="宋体" panose="02010600030101010101" pitchFamily="2" charset="-122"/>
              </a:rPr>
              <a:t>重复的</a:t>
            </a:r>
            <a:r>
              <a:rPr lang="en-US" altLang="zh-CN" sz="2200" dirty="0">
                <a:highlight>
                  <a:srgbClr val="FFFF00"/>
                </a:highlight>
                <a:latin typeface="Times New Roman" panose="02020603050405020304" pitchFamily="18" charset="0"/>
                <a:ea typeface="宋体" panose="02010600030101010101" pitchFamily="2" charset="-122"/>
              </a:rPr>
              <a:t>derangement</a:t>
            </a:r>
            <a:r>
              <a:rPr lang="zh-CN" altLang="en-US" sz="2200" dirty="0">
                <a:highlight>
                  <a:srgbClr val="FFFF00"/>
                </a:highlight>
                <a:latin typeface="Times New Roman" panose="02020603050405020304" pitchFamily="18" charset="0"/>
                <a:ea typeface="宋体" panose="02010600030101010101" pitchFamily="2" charset="-122"/>
              </a:rPr>
              <a:t>可直接暴力尝试；考的可能性少（</a:t>
            </a:r>
            <a:r>
              <a:rPr lang="en-US" altLang="zh-CN" sz="2200" dirty="0">
                <a:highlight>
                  <a:srgbClr val="FFFF00"/>
                </a:highlight>
                <a:latin typeface="Times New Roman" panose="02020603050405020304" pitchFamily="18" charset="0"/>
                <a:ea typeface="宋体" panose="02010600030101010101" pitchFamily="2" charset="-122"/>
              </a:rPr>
              <a:t>screen</a:t>
            </a:r>
            <a:r>
              <a:rPr lang="zh-CN" altLang="en-US" sz="2200" dirty="0">
                <a:highlight>
                  <a:srgbClr val="FFFF00"/>
                </a:highlight>
                <a:latin typeface="Times New Roman" panose="02020603050405020304" pitchFamily="18" charset="0"/>
                <a:ea typeface="宋体" panose="02010600030101010101" pitchFamily="2" charset="-122"/>
              </a:rPr>
              <a:t>题）</a:t>
            </a:r>
            <a:endParaRPr lang="en-US" altLang="zh-CN" sz="2200" dirty="0">
              <a:highlight>
                <a:srgbClr val="FFFF00"/>
              </a:highlight>
              <a:latin typeface="Times New Roman" panose="02020603050405020304" pitchFamily="18" charset="0"/>
              <a:ea typeface="宋体" panose="02010600030101010101" pitchFamily="2" charset="-122"/>
            </a:endParaRPr>
          </a:p>
        </p:txBody>
      </p:sp>
      <p:sp>
        <p:nvSpPr>
          <p:cNvPr id="1982472" name="Text Box 8">
            <a:extLst>
              <a:ext uri="{FF2B5EF4-FFF2-40B4-BE49-F238E27FC236}">
                <a16:creationId xmlns:a16="http://schemas.microsoft.com/office/drawing/2014/main" id="{56C14A0B-71FF-4B71-906D-04D747912E7A}"/>
              </a:ext>
            </a:extLst>
          </p:cNvPr>
          <p:cNvSpPr txBox="1">
            <a:spLocks noChangeArrowheads="1"/>
          </p:cNvSpPr>
          <p:nvPr/>
        </p:nvSpPr>
        <p:spPr bwMode="auto">
          <a:xfrm>
            <a:off x="1062947" y="2844498"/>
            <a:ext cx="7696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10000"/>
              </a:spcBef>
              <a:buFont typeface="Wingdings" panose="05000000000000000000" pitchFamily="2" charset="2"/>
              <a:buNone/>
            </a:pPr>
            <a:r>
              <a:rPr lang="en-US" altLang="zh-CN" sz="2200">
                <a:latin typeface="Times New Roman" panose="02020603050405020304" pitchFamily="18" charset="0"/>
                <a:ea typeface="宋体" panose="02010600030101010101" pitchFamily="2" charset="-122"/>
              </a:rPr>
              <a:t>The number of derangements is the number of permutations having none of the properties </a:t>
            </a:r>
            <a:r>
              <a:rPr lang="en-US" altLang="zh-CN" sz="2200" i="1">
                <a:latin typeface="Times New Roman" panose="02020603050405020304" pitchFamily="18" charset="0"/>
                <a:ea typeface="宋体" panose="02010600030101010101" pitchFamily="2" charset="-122"/>
              </a:rPr>
              <a:t>P</a:t>
            </a:r>
            <a:r>
              <a:rPr lang="en-US" altLang="zh-CN" sz="2200" i="1" baseline="-30000">
                <a:latin typeface="Times New Roman" panose="02020603050405020304" pitchFamily="18" charset="0"/>
                <a:ea typeface="宋体" panose="02010600030101010101" pitchFamily="2" charset="-122"/>
              </a:rPr>
              <a:t>i </a:t>
            </a:r>
            <a:r>
              <a:rPr lang="en-US" altLang="zh-CN" sz="2200">
                <a:latin typeface="Times New Roman" panose="02020603050405020304" pitchFamily="18" charset="0"/>
                <a:ea typeface="宋体" panose="02010600030101010101" pitchFamily="2" charset="-122"/>
              </a:rPr>
              <a:t>for </a:t>
            </a:r>
            <a:r>
              <a:rPr lang="en-US" altLang="zh-CN" sz="2200" i="1">
                <a:latin typeface="Times New Roman" panose="02020603050405020304" pitchFamily="18" charset="0"/>
                <a:ea typeface="宋体" panose="02010600030101010101" pitchFamily="2" charset="-122"/>
              </a:rPr>
              <a:t>i</a:t>
            </a:r>
            <a:r>
              <a:rPr lang="en-US" altLang="zh-CN" sz="2200">
                <a:latin typeface="Times New Roman" panose="02020603050405020304" pitchFamily="18" charset="0"/>
                <a:ea typeface="宋体" panose="02010600030101010101" pitchFamily="2" charset="-122"/>
              </a:rPr>
              <a:t>=1, 2, </a:t>
            </a:r>
            <a:r>
              <a:rPr lang="en-US" altLang="zh-CN" sz="2200">
                <a:latin typeface="Arial" panose="020B0604020202020204" pitchFamily="34" charset="0"/>
                <a:ea typeface="宋体" panose="02010600030101010101" pitchFamily="2" charset="-122"/>
              </a:rPr>
              <a:t>…</a:t>
            </a:r>
            <a:r>
              <a:rPr lang="en-US" altLang="zh-CN" sz="2200">
                <a:latin typeface="Times New Roman" panose="02020603050405020304" pitchFamily="18" charset="0"/>
                <a:ea typeface="宋体" panose="02010600030101010101" pitchFamily="2" charset="-122"/>
              </a:rPr>
              <a:t>, </a:t>
            </a:r>
            <a:r>
              <a:rPr lang="en-US" altLang="zh-CN" sz="2200" i="1">
                <a:latin typeface="Times New Roman" panose="02020603050405020304" pitchFamily="18" charset="0"/>
                <a:ea typeface="宋体" panose="02010600030101010101" pitchFamily="2" charset="-122"/>
              </a:rPr>
              <a:t>n</a:t>
            </a:r>
            <a:r>
              <a:rPr lang="en-US" altLang="zh-CN" sz="2200">
                <a:latin typeface="Times New Roman" panose="02020603050405020304" pitchFamily="18" charset="0"/>
                <a:ea typeface="宋体" panose="02010600030101010101" pitchFamily="2" charset="-122"/>
              </a:rPr>
              <a:t>.</a:t>
            </a:r>
          </a:p>
        </p:txBody>
      </p:sp>
      <p:graphicFrame>
        <p:nvGraphicFramePr>
          <p:cNvPr id="1984514" name="Object 2">
            <a:extLst>
              <a:ext uri="{FF2B5EF4-FFF2-40B4-BE49-F238E27FC236}">
                <a16:creationId xmlns:a16="http://schemas.microsoft.com/office/drawing/2014/main" id="{3E2834D0-919B-4E82-9B7B-98108C01B98B}"/>
              </a:ext>
            </a:extLst>
          </p:cNvPr>
          <p:cNvGraphicFramePr>
            <a:graphicFrameLocks noChangeAspect="1"/>
          </p:cNvGraphicFramePr>
          <p:nvPr>
            <p:extLst>
              <p:ext uri="{D42A27DB-BD31-4B8C-83A1-F6EECF244321}">
                <p14:modId xmlns:p14="http://schemas.microsoft.com/office/powerpoint/2010/main" val="3803930685"/>
              </p:ext>
            </p:extLst>
          </p:nvPr>
        </p:nvGraphicFramePr>
        <p:xfrm>
          <a:off x="1205823" y="3701748"/>
          <a:ext cx="2181225" cy="431800"/>
        </p:xfrm>
        <a:graphic>
          <a:graphicData uri="http://schemas.openxmlformats.org/presentationml/2006/ole">
            <mc:AlternateContent xmlns:mc="http://schemas.openxmlformats.org/markup-compatibility/2006">
              <mc:Choice xmlns:v="urn:schemas-microsoft-com:vml" Requires="v">
                <p:oleObj spid="_x0000_s1405" r:id="rId7" imgW="20183475" imgH="3952875" progId="Equation.3">
                  <p:embed/>
                </p:oleObj>
              </mc:Choice>
              <mc:Fallback>
                <p:oleObj r:id="rId7" imgW="20183475" imgH="3952875" progId="Equation.3">
                  <p:embed/>
                  <p:pic>
                    <p:nvPicPr>
                      <p:cNvPr id="1984514" name="Object 2">
                        <a:extLst>
                          <a:ext uri="{FF2B5EF4-FFF2-40B4-BE49-F238E27FC236}">
                            <a16:creationId xmlns:a16="http://schemas.microsoft.com/office/drawing/2014/main" id="{3E2834D0-919B-4E82-9B7B-98108C01B9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5823" y="3701748"/>
                        <a:ext cx="21812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84515" name="Object 3">
            <a:extLst>
              <a:ext uri="{FF2B5EF4-FFF2-40B4-BE49-F238E27FC236}">
                <a16:creationId xmlns:a16="http://schemas.microsoft.com/office/drawing/2014/main" id="{FCF05EC1-5FAE-4491-9CF0-195DF0A5DA35}"/>
              </a:ext>
            </a:extLst>
          </p:cNvPr>
          <p:cNvGraphicFramePr>
            <a:graphicFrameLocks noChangeAspect="1"/>
          </p:cNvGraphicFramePr>
          <p:nvPr>
            <p:extLst>
              <p:ext uri="{D42A27DB-BD31-4B8C-83A1-F6EECF244321}">
                <p14:modId xmlns:p14="http://schemas.microsoft.com/office/powerpoint/2010/main" val="619879682"/>
              </p:ext>
            </p:extLst>
          </p:nvPr>
        </p:nvGraphicFramePr>
        <p:xfrm>
          <a:off x="1634447" y="4058935"/>
          <a:ext cx="5767388" cy="673100"/>
        </p:xfrm>
        <a:graphic>
          <a:graphicData uri="http://schemas.openxmlformats.org/presentationml/2006/ole">
            <mc:AlternateContent xmlns:mc="http://schemas.openxmlformats.org/markup-compatibility/2006">
              <mc:Choice xmlns:v="urn:schemas-microsoft-com:vml" Requires="v">
                <p:oleObj spid="_x0000_s1406" r:id="rId9" imgW="57931050" imgH="6143625" progId="Equation.3">
                  <p:embed/>
                </p:oleObj>
              </mc:Choice>
              <mc:Fallback>
                <p:oleObj r:id="rId9" imgW="57931050" imgH="6143625" progId="Equation.3">
                  <p:embed/>
                  <p:pic>
                    <p:nvPicPr>
                      <p:cNvPr id="1984515" name="Object 3">
                        <a:extLst>
                          <a:ext uri="{FF2B5EF4-FFF2-40B4-BE49-F238E27FC236}">
                            <a16:creationId xmlns:a16="http://schemas.microsoft.com/office/drawing/2014/main" id="{FCF05EC1-5FAE-4491-9CF0-195DF0A5DA3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34447" y="4058935"/>
                        <a:ext cx="5767388"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84516" name="Object 4">
            <a:extLst>
              <a:ext uri="{FF2B5EF4-FFF2-40B4-BE49-F238E27FC236}">
                <a16:creationId xmlns:a16="http://schemas.microsoft.com/office/drawing/2014/main" id="{D51ABF1C-42F7-48DA-AEFE-312A69FC465F}"/>
              </a:ext>
            </a:extLst>
          </p:cNvPr>
          <p:cNvGraphicFramePr>
            <a:graphicFrameLocks noChangeAspect="1"/>
          </p:cNvGraphicFramePr>
          <p:nvPr>
            <p:extLst>
              <p:ext uri="{D42A27DB-BD31-4B8C-83A1-F6EECF244321}">
                <p14:modId xmlns:p14="http://schemas.microsoft.com/office/powerpoint/2010/main" val="1916571647"/>
              </p:ext>
            </p:extLst>
          </p:nvPr>
        </p:nvGraphicFramePr>
        <p:xfrm>
          <a:off x="1634448" y="4782836"/>
          <a:ext cx="7140575" cy="360363"/>
        </p:xfrm>
        <a:graphic>
          <a:graphicData uri="http://schemas.openxmlformats.org/presentationml/2006/ole">
            <mc:AlternateContent xmlns:mc="http://schemas.openxmlformats.org/markup-compatibility/2006">
              <mc:Choice xmlns:v="urn:schemas-microsoft-com:vml" Requires="v">
                <p:oleObj spid="_x0000_s1407" r:id="rId11" imgW="79209900" imgH="3952875" progId="Equation.3">
                  <p:embed/>
                </p:oleObj>
              </mc:Choice>
              <mc:Fallback>
                <p:oleObj r:id="rId11" imgW="79209900" imgH="3952875" progId="Equation.3">
                  <p:embed/>
                  <p:pic>
                    <p:nvPicPr>
                      <p:cNvPr id="1984516" name="Object 4">
                        <a:extLst>
                          <a:ext uri="{FF2B5EF4-FFF2-40B4-BE49-F238E27FC236}">
                            <a16:creationId xmlns:a16="http://schemas.microsoft.com/office/drawing/2014/main" id="{D51ABF1C-42F7-48DA-AEFE-312A69FC465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34448" y="4782836"/>
                        <a:ext cx="71405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84517" name="Object 6">
            <a:extLst>
              <a:ext uri="{FF2B5EF4-FFF2-40B4-BE49-F238E27FC236}">
                <a16:creationId xmlns:a16="http://schemas.microsoft.com/office/drawing/2014/main" id="{6D626D4F-E851-4DEA-A961-8DF07B2EDF2B}"/>
              </a:ext>
            </a:extLst>
          </p:cNvPr>
          <p:cNvGraphicFramePr>
            <a:graphicFrameLocks noChangeAspect="1"/>
          </p:cNvGraphicFramePr>
          <p:nvPr>
            <p:extLst>
              <p:ext uri="{D42A27DB-BD31-4B8C-83A1-F6EECF244321}">
                <p14:modId xmlns:p14="http://schemas.microsoft.com/office/powerpoint/2010/main" val="3248261240"/>
              </p:ext>
            </p:extLst>
          </p:nvPr>
        </p:nvGraphicFramePr>
        <p:xfrm>
          <a:off x="1634448" y="5211461"/>
          <a:ext cx="7597775" cy="620713"/>
        </p:xfrm>
        <a:graphic>
          <a:graphicData uri="http://schemas.openxmlformats.org/presentationml/2006/ole">
            <mc:AlternateContent xmlns:mc="http://schemas.openxmlformats.org/markup-compatibility/2006">
              <mc:Choice xmlns:v="urn:schemas-microsoft-com:vml" Requires="v">
                <p:oleObj spid="_x0000_s1408" r:id="rId13" imgW="96983550" imgH="7239000" progId="Equation.3">
                  <p:embed/>
                </p:oleObj>
              </mc:Choice>
              <mc:Fallback>
                <p:oleObj r:id="rId13" imgW="96983550" imgH="7239000" progId="Equation.3">
                  <p:embed/>
                  <p:pic>
                    <p:nvPicPr>
                      <p:cNvPr id="1984517" name="Object 6">
                        <a:extLst>
                          <a:ext uri="{FF2B5EF4-FFF2-40B4-BE49-F238E27FC236}">
                            <a16:creationId xmlns:a16="http://schemas.microsoft.com/office/drawing/2014/main" id="{6D626D4F-E851-4DEA-A961-8DF07B2EDF2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34448" y="5211461"/>
                        <a:ext cx="7597775"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84518" name="Object 7">
            <a:extLst>
              <a:ext uri="{FF2B5EF4-FFF2-40B4-BE49-F238E27FC236}">
                <a16:creationId xmlns:a16="http://schemas.microsoft.com/office/drawing/2014/main" id="{F4D4AE1B-B6C2-4A07-B83B-E4A87E1834BE}"/>
              </a:ext>
            </a:extLst>
          </p:cNvPr>
          <p:cNvGraphicFramePr>
            <a:graphicFrameLocks noChangeAspect="1"/>
          </p:cNvGraphicFramePr>
          <p:nvPr>
            <p:extLst>
              <p:ext uri="{D42A27DB-BD31-4B8C-83A1-F6EECF244321}">
                <p14:modId xmlns:p14="http://schemas.microsoft.com/office/powerpoint/2010/main" val="1218902960"/>
              </p:ext>
            </p:extLst>
          </p:nvPr>
        </p:nvGraphicFramePr>
        <p:xfrm>
          <a:off x="1634448" y="5854398"/>
          <a:ext cx="3700463" cy="704850"/>
        </p:xfrm>
        <a:graphic>
          <a:graphicData uri="http://schemas.openxmlformats.org/presentationml/2006/ole">
            <mc:AlternateContent xmlns:mc="http://schemas.openxmlformats.org/markup-compatibility/2006">
              <mc:Choice xmlns:v="urn:schemas-microsoft-com:vml" Requires="v">
                <p:oleObj spid="_x0000_s1409" r:id="rId15" imgW="35766375" imgH="6800850" progId="Equation.3">
                  <p:embed/>
                </p:oleObj>
              </mc:Choice>
              <mc:Fallback>
                <p:oleObj r:id="rId15" imgW="35766375" imgH="6800850" progId="Equation.3">
                  <p:embed/>
                  <p:pic>
                    <p:nvPicPr>
                      <p:cNvPr id="1984518" name="Object 7">
                        <a:extLst>
                          <a:ext uri="{FF2B5EF4-FFF2-40B4-BE49-F238E27FC236}">
                            <a16:creationId xmlns:a16="http://schemas.microsoft.com/office/drawing/2014/main" id="{F4D4AE1B-B6C2-4A07-B83B-E4A87E1834B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34448" y="5854398"/>
                        <a:ext cx="3700463"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 name="TextBox 12">
            <a:extLst>
              <a:ext uri="{FF2B5EF4-FFF2-40B4-BE49-F238E27FC236}">
                <a16:creationId xmlns:a16="http://schemas.microsoft.com/office/drawing/2014/main" id="{E136DEA1-888E-4A3D-BC8A-25163E9446C5}"/>
              </a:ext>
            </a:extLst>
          </p:cNvPr>
          <p:cNvSpPr txBox="1">
            <a:spLocks noChangeArrowheads="1"/>
          </p:cNvSpPr>
          <p:nvPr/>
        </p:nvSpPr>
        <p:spPr bwMode="auto">
          <a:xfrm>
            <a:off x="8789541" y="2738171"/>
            <a:ext cx="3208587" cy="1569660"/>
          </a:xfrm>
          <a:prstGeom prst="rect">
            <a:avLst/>
          </a:prstGeom>
          <a:solidFill>
            <a:srgbClr val="FFEB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Font typeface="Wingdings" panose="05000000000000000000" pitchFamily="2" charset="2"/>
              <a:buNone/>
            </a:pPr>
            <a:r>
              <a:rPr lang="en-US" altLang="zh-CN">
                <a:latin typeface="Times New Roman" panose="02020603050405020304" pitchFamily="18" charset="0"/>
              </a:rPr>
              <a:t>A </a:t>
            </a:r>
            <a:r>
              <a:rPr lang="en-US" altLang="zh-CN" i="1">
                <a:solidFill>
                  <a:srgbClr val="3333FF"/>
                </a:solidFill>
                <a:latin typeface="Times New Roman" panose="02020603050405020304" pitchFamily="18" charset="0"/>
              </a:rPr>
              <a:t>derangement</a:t>
            </a:r>
            <a:r>
              <a:rPr lang="en-US" altLang="zh-CN">
                <a:latin typeface="Times New Roman" panose="02020603050405020304" pitchFamily="18" charset="0"/>
              </a:rPr>
              <a:t> is a permutation of objects that leaves no object in its original position.</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82470"/>
                                        </p:tgtEl>
                                        <p:attrNameLst>
                                          <p:attrName>style.visibility</p:attrName>
                                        </p:attrNameLst>
                                      </p:cBhvr>
                                      <p:to>
                                        <p:strVal val="visible"/>
                                      </p:to>
                                    </p:set>
                                    <p:animEffect transition="in" filter="wipe(left)">
                                      <p:cBhvr>
                                        <p:cTn id="12" dur="500"/>
                                        <p:tgtEl>
                                          <p:spTgt spid="1982470"/>
                                        </p:tgtEl>
                                      </p:cBhvr>
                                    </p:animEffect>
                                  </p:childTnLst>
                                  <p:subTnLst>
                                    <p:audio>
                                      <p:cMediaNode>
                                        <p:cTn display="0" masterRel="sameClick">
                                          <p:stCondLst>
                                            <p:cond evt="begin" delay="0">
                                              <p:tn val="10"/>
                                            </p:cond>
                                          </p:stCondLst>
                                          <p:endCondLst>
                                            <p:cond evt="onStopAudio" delay="0">
                                              <p:tgtEl>
                                                <p:sldTgt/>
                                              </p:tgtEl>
                                            </p:cond>
                                          </p:endCondLst>
                                        </p:cTn>
                                        <p:tgtEl>
                                          <p:sndTgt r:embed="rId4"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82471"/>
                                        </p:tgtEl>
                                        <p:attrNameLst>
                                          <p:attrName>style.visibility</p:attrName>
                                        </p:attrNameLst>
                                      </p:cBhvr>
                                      <p:to>
                                        <p:strVal val="visible"/>
                                      </p:to>
                                    </p:set>
                                    <p:animEffect transition="in" filter="wipe(left)">
                                      <p:cBhvr>
                                        <p:cTn id="17" dur="500"/>
                                        <p:tgtEl>
                                          <p:spTgt spid="1982471"/>
                                        </p:tgtEl>
                                      </p:cBhvr>
                                    </p:animEffect>
                                  </p:childTnLst>
                                  <p:subTnLst>
                                    <p:audio>
                                      <p:cMediaNode>
                                        <p:cTn display="0" masterRel="sameClick">
                                          <p:stCondLst>
                                            <p:cond evt="begin" delay="0">
                                              <p:tn val="15"/>
                                            </p:cond>
                                          </p:stCondLst>
                                          <p:endCondLst>
                                            <p:cond evt="onStopAudio" delay="0">
                                              <p:tgtEl>
                                                <p:sldTgt/>
                                              </p:tgtEl>
                                            </p:cond>
                                          </p:endCondLst>
                                        </p:cTn>
                                        <p:tgtEl>
                                          <p:sndTgt r:embed="rId4" name="CASHREG.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82472"/>
                                        </p:tgtEl>
                                        <p:attrNameLst>
                                          <p:attrName>style.visibility</p:attrName>
                                        </p:attrNameLst>
                                      </p:cBhvr>
                                      <p:to>
                                        <p:strVal val="visible"/>
                                      </p:to>
                                    </p:set>
                                    <p:animEffect transition="in" filter="wipe(left)">
                                      <p:cBhvr>
                                        <p:cTn id="22" dur="500"/>
                                        <p:tgtEl>
                                          <p:spTgt spid="1982472"/>
                                        </p:tgtEl>
                                      </p:cBhvr>
                                    </p:animEffect>
                                  </p:childTnLst>
                                  <p:subTnLst>
                                    <p:audio>
                                      <p:cMediaNode>
                                        <p:cTn display="0" masterRel="sameClick">
                                          <p:stCondLst>
                                            <p:cond evt="begin" delay="0">
                                              <p:tn val="20"/>
                                            </p:cond>
                                          </p:stCondLst>
                                          <p:endCondLst>
                                            <p:cond evt="onStopAudio" delay="0">
                                              <p:tgtEl>
                                                <p:sldTgt/>
                                              </p:tgtEl>
                                            </p:cond>
                                          </p:endCondLst>
                                        </p:cTn>
                                        <p:tgtEl>
                                          <p:sndTgt r:embed="rId4" name="CASHREG.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984514"/>
                                        </p:tgtEl>
                                        <p:attrNameLst>
                                          <p:attrName>style.visibility</p:attrName>
                                        </p:attrNameLst>
                                      </p:cBhvr>
                                      <p:to>
                                        <p:strVal val="visible"/>
                                      </p:to>
                                    </p:set>
                                    <p:animEffect transition="in" filter="wipe(up)">
                                      <p:cBhvr>
                                        <p:cTn id="27" dur="500"/>
                                        <p:tgtEl>
                                          <p:spTgt spid="19845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984515"/>
                                        </p:tgtEl>
                                        <p:attrNameLst>
                                          <p:attrName>style.visibility</p:attrName>
                                        </p:attrNameLst>
                                      </p:cBhvr>
                                      <p:to>
                                        <p:strVal val="visible"/>
                                      </p:to>
                                    </p:set>
                                    <p:animEffect transition="in" filter="wipe(up)">
                                      <p:cBhvr>
                                        <p:cTn id="32" dur="500"/>
                                        <p:tgtEl>
                                          <p:spTgt spid="198451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1984516"/>
                                        </p:tgtEl>
                                        <p:attrNameLst>
                                          <p:attrName>style.visibility</p:attrName>
                                        </p:attrNameLst>
                                      </p:cBhvr>
                                      <p:to>
                                        <p:strVal val="visible"/>
                                      </p:to>
                                    </p:set>
                                    <p:animEffect transition="in" filter="wipe(up)">
                                      <p:cBhvr>
                                        <p:cTn id="37" dur="500"/>
                                        <p:tgtEl>
                                          <p:spTgt spid="19845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1984517"/>
                                        </p:tgtEl>
                                        <p:attrNameLst>
                                          <p:attrName>style.visibility</p:attrName>
                                        </p:attrNameLst>
                                      </p:cBhvr>
                                      <p:to>
                                        <p:strVal val="visible"/>
                                      </p:to>
                                    </p:set>
                                    <p:animEffect transition="in" filter="wipe(up)">
                                      <p:cBhvr>
                                        <p:cTn id="42" dur="500"/>
                                        <p:tgtEl>
                                          <p:spTgt spid="198451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1984518"/>
                                        </p:tgtEl>
                                        <p:attrNameLst>
                                          <p:attrName>style.visibility</p:attrName>
                                        </p:attrNameLst>
                                      </p:cBhvr>
                                      <p:to>
                                        <p:strVal val="visible"/>
                                      </p:to>
                                    </p:set>
                                    <p:animEffect transition="in" filter="wipe(up)">
                                      <p:cBhvr>
                                        <p:cTn id="47" dur="500"/>
                                        <p:tgtEl>
                                          <p:spTgt spid="198451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2470" grpId="0"/>
      <p:bldP spid="1982471" grpId="0"/>
      <p:bldP spid="1982472" grpId="0"/>
      <p:bldP spid="1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531052A-D227-4565-B49D-20E065F17538}"/>
              </a:ext>
            </a:extLst>
          </p:cNvPr>
          <p:cNvSpPr txBox="1"/>
          <p:nvPr/>
        </p:nvSpPr>
        <p:spPr>
          <a:xfrm>
            <a:off x="467475" y="200345"/>
            <a:ext cx="10017304" cy="400110"/>
          </a:xfrm>
          <a:prstGeom prst="rect">
            <a:avLst/>
          </a:prstGeom>
          <a:noFill/>
        </p:spPr>
        <p:txBody>
          <a:bodyPr wrap="square" rtlCol="0">
            <a:spAutoFit/>
          </a:bodyPr>
          <a:lstStyle/>
          <a:p>
            <a:r>
              <a:rPr lang="zh-CN" altLang="en-US" sz="2000" dirty="0">
                <a:highlight>
                  <a:srgbClr val="FFFF00"/>
                </a:highlight>
              </a:rPr>
              <a:t>前五题，基础排列组合，及</a:t>
            </a:r>
            <a:r>
              <a:rPr lang="en-US" altLang="zh-CN" sz="2000" dirty="0">
                <a:highlight>
                  <a:srgbClr val="FFFF00"/>
                </a:highlight>
              </a:rPr>
              <a:t>enumeration</a:t>
            </a:r>
            <a:r>
              <a:rPr lang="zh-CN" altLang="en-US" sz="2000" dirty="0">
                <a:highlight>
                  <a:srgbClr val="FFFF00"/>
                </a:highlight>
              </a:rPr>
              <a:t>，二项式系数展开，都是送分题，请完全掌握</a:t>
            </a:r>
            <a:endParaRPr lang="en-US" altLang="zh-CN" sz="2000" dirty="0">
              <a:highlight>
                <a:srgbClr val="FFFF00"/>
              </a:highlight>
            </a:endParaRPr>
          </a:p>
        </p:txBody>
      </p:sp>
      <p:grpSp>
        <p:nvGrpSpPr>
          <p:cNvPr id="6" name="Group 14">
            <a:extLst>
              <a:ext uri="{FF2B5EF4-FFF2-40B4-BE49-F238E27FC236}">
                <a16:creationId xmlns:a16="http://schemas.microsoft.com/office/drawing/2014/main" id="{5D15918A-91C9-4D63-8AEA-A36060B0877D}"/>
              </a:ext>
            </a:extLst>
          </p:cNvPr>
          <p:cNvGrpSpPr>
            <a:grpSpLocks/>
          </p:cNvGrpSpPr>
          <p:nvPr/>
        </p:nvGrpSpPr>
        <p:grpSpPr bwMode="auto">
          <a:xfrm>
            <a:off x="1246188" y="938035"/>
            <a:ext cx="8964612" cy="1347788"/>
            <a:chOff x="113" y="277"/>
            <a:chExt cx="5647" cy="849"/>
          </a:xfrm>
        </p:grpSpPr>
        <p:sp>
          <p:nvSpPr>
            <p:cNvPr id="7" name="Text Box 4">
              <a:extLst>
                <a:ext uri="{FF2B5EF4-FFF2-40B4-BE49-F238E27FC236}">
                  <a16:creationId xmlns:a16="http://schemas.microsoft.com/office/drawing/2014/main" id="{2D1B7580-E681-4E79-9F47-E89172424CD7}"/>
                </a:ext>
              </a:extLst>
            </p:cNvPr>
            <p:cNvSpPr txBox="1">
              <a:spLocks noChangeArrowheads="1"/>
            </p:cNvSpPr>
            <p:nvPr/>
          </p:nvSpPr>
          <p:spPr bwMode="auto">
            <a:xfrm>
              <a:off x="113" y="277"/>
              <a:ext cx="5647" cy="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lang="en-US" altLang="zh-CN">
                  <a:solidFill>
                    <a:srgbClr val="000000"/>
                  </a:solidFill>
                  <a:latin typeface="Arial" panose="020B0604020202020204" pitchFamily="34" charset="0"/>
                  <a:ea typeface="宋体" panose="02010600030101010101" pitchFamily="2" charset="-122"/>
                </a:rPr>
                <a:t>〖</a:t>
              </a:r>
              <a:r>
                <a:rPr lang="en-US" altLang="zh-CN">
                  <a:solidFill>
                    <a:srgbClr val="000000"/>
                  </a:solidFill>
                  <a:latin typeface="Times New Roman" panose="02020603050405020304" pitchFamily="18" charset="0"/>
                  <a:ea typeface="宋体" panose="02010600030101010101" pitchFamily="2" charset="-122"/>
                </a:rPr>
                <a:t>Example 6</a:t>
              </a:r>
              <a:r>
                <a:rPr lang="en-US" altLang="zh-CN">
                  <a:solidFill>
                    <a:srgbClr val="000000"/>
                  </a:solidFill>
                  <a:latin typeface="Arial" panose="020B0604020202020204" pitchFamily="34" charset="0"/>
                  <a:ea typeface="宋体" panose="02010600030101010101" pitchFamily="2" charset="-122"/>
                </a:rPr>
                <a:t>〗</a:t>
              </a:r>
              <a:r>
                <a:rPr lang="en-US" altLang="zh-CN">
                  <a:solidFill>
                    <a:srgbClr val="000000"/>
                  </a:solidFill>
                  <a:latin typeface="Times New Roman" panose="02020603050405020304" pitchFamily="18" charset="0"/>
                  <a:ea typeface="宋体" panose="02010600030101010101" pitchFamily="2" charset="-122"/>
                </a:rPr>
                <a:t>Find the generating functions for </a:t>
              </a:r>
            </a:p>
            <a:p>
              <a:pPr eaLnBrk="1" hangingPunct="1">
                <a:spcBef>
                  <a:spcPct val="20000"/>
                </a:spcBef>
              </a:pPr>
              <a:endParaRPr lang="en-US" altLang="zh-CN">
                <a:solidFill>
                  <a:srgbClr val="000000"/>
                </a:solidFill>
                <a:latin typeface="Times New Roman" panose="02020603050405020304" pitchFamily="18" charset="0"/>
                <a:ea typeface="宋体" panose="02010600030101010101" pitchFamily="2" charset="-122"/>
              </a:endParaRPr>
            </a:p>
            <a:p>
              <a:pPr eaLnBrk="1" hangingPunct="1">
                <a:spcBef>
                  <a:spcPct val="20000"/>
                </a:spcBef>
              </a:pPr>
              <a:r>
                <a:rPr lang="en-US" altLang="zh-CN">
                  <a:solidFill>
                    <a:srgbClr val="000000"/>
                  </a:solidFill>
                  <a:latin typeface="Times New Roman" panose="02020603050405020304" pitchFamily="18" charset="0"/>
                  <a:ea typeface="宋体" panose="02010600030101010101" pitchFamily="2" charset="-122"/>
                </a:rPr>
                <a:t>where </a:t>
              </a:r>
              <a:r>
                <a:rPr lang="en-US" altLang="zh-CN" i="1">
                  <a:solidFill>
                    <a:srgbClr val="000000"/>
                  </a:solidFill>
                  <a:latin typeface="Times New Roman" panose="02020603050405020304" pitchFamily="18" charset="0"/>
                  <a:ea typeface="宋体" panose="02010600030101010101" pitchFamily="2" charset="-122"/>
                </a:rPr>
                <a:t>n</a:t>
              </a:r>
              <a:r>
                <a:rPr lang="en-US" altLang="zh-CN">
                  <a:solidFill>
                    <a:srgbClr val="000000"/>
                  </a:solidFill>
                  <a:latin typeface="Times New Roman" panose="02020603050405020304" pitchFamily="18" charset="0"/>
                  <a:ea typeface="宋体" panose="02010600030101010101" pitchFamily="2" charset="-122"/>
                </a:rPr>
                <a:t> is a positive integer, using the extended Binomial Theorem.</a:t>
              </a:r>
              <a:endParaRPr lang="en-US" altLang="zh-CN">
                <a:latin typeface="Times New Roman" panose="02020603050405020304" pitchFamily="18" charset="0"/>
                <a:ea typeface="宋体" panose="02010600030101010101" pitchFamily="2" charset="-122"/>
              </a:endParaRPr>
            </a:p>
          </p:txBody>
        </p:sp>
        <p:graphicFrame>
          <p:nvGraphicFramePr>
            <p:cNvPr id="8" name="Object 5">
              <a:extLst>
                <a:ext uri="{FF2B5EF4-FFF2-40B4-BE49-F238E27FC236}">
                  <a16:creationId xmlns:a16="http://schemas.microsoft.com/office/drawing/2014/main" id="{E3CC9B43-DF4F-419E-8324-117438335DA8}"/>
                </a:ext>
              </a:extLst>
            </p:cNvPr>
            <p:cNvGraphicFramePr>
              <a:graphicFrameLocks noChangeAspect="1"/>
            </p:cNvGraphicFramePr>
            <p:nvPr/>
          </p:nvGraphicFramePr>
          <p:xfrm>
            <a:off x="1937" y="604"/>
            <a:ext cx="1872" cy="330"/>
          </p:xfrm>
          <a:graphic>
            <a:graphicData uri="http://schemas.openxmlformats.org/presentationml/2006/ole">
              <mc:AlternateContent xmlns:mc="http://schemas.openxmlformats.org/markup-compatibility/2006">
                <mc:Choice xmlns:v="urn:schemas-microsoft-com:vml" Requires="v">
                  <p:oleObj spid="_x0000_s2442" r:id="rId3" imgW="22383750" imgH="3952875" progId="Equation.3">
                    <p:embed/>
                  </p:oleObj>
                </mc:Choice>
                <mc:Fallback>
                  <p:oleObj r:id="rId3" imgW="22383750" imgH="3952875" progId="Equation.3">
                    <p:embed/>
                    <p:pic>
                      <p:nvPicPr>
                        <p:cNvPr id="37902" name="Object 5">
                          <a:extLst>
                            <a:ext uri="{FF2B5EF4-FFF2-40B4-BE49-F238E27FC236}">
                              <a16:creationId xmlns:a16="http://schemas.microsoft.com/office/drawing/2014/main" id="{ED1F6AEE-8700-4E9A-BF6C-C9D2D1CFC7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7" y="604"/>
                          <a:ext cx="187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9" name="AutoShape 6">
            <a:extLst>
              <a:ext uri="{FF2B5EF4-FFF2-40B4-BE49-F238E27FC236}">
                <a16:creationId xmlns:a16="http://schemas.microsoft.com/office/drawing/2014/main" id="{C9B0BC06-03CC-4207-88C6-DBCA07038841}"/>
              </a:ext>
            </a:extLst>
          </p:cNvPr>
          <p:cNvSpPr>
            <a:spLocks noChangeArrowheads="1"/>
          </p:cNvSpPr>
          <p:nvPr/>
        </p:nvSpPr>
        <p:spPr bwMode="auto">
          <a:xfrm>
            <a:off x="1462088" y="2414410"/>
            <a:ext cx="8229600" cy="4343400"/>
          </a:xfrm>
          <a:prstGeom prst="foldedCorner">
            <a:avLst>
              <a:gd name="adj" fmla="val 12500"/>
            </a:avLst>
          </a:prstGeom>
          <a:solidFill>
            <a:srgbClr val="CCCCFF"/>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lang="en-US" altLang="zh-CN" b="0" i="1">
                <a:solidFill>
                  <a:srgbClr val="3333FF"/>
                </a:solidFill>
                <a:latin typeface="Times New Roman" panose="02020603050405020304" pitchFamily="18" charset="0"/>
                <a:ea typeface="宋体" panose="02010600030101010101" pitchFamily="2" charset="-122"/>
              </a:rPr>
              <a:t>Solution:</a:t>
            </a:r>
          </a:p>
          <a:p>
            <a:pPr eaLnBrk="1" hangingPunct="1"/>
            <a:r>
              <a:rPr lang="en-US" altLang="zh-CN" b="0" i="1">
                <a:solidFill>
                  <a:schemeClr val="hlink"/>
                </a:solidFill>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By the extended Binomial Theorem , it follows that</a:t>
            </a:r>
          </a:p>
        </p:txBody>
      </p:sp>
      <p:graphicFrame>
        <p:nvGraphicFramePr>
          <p:cNvPr id="10" name="Object 7">
            <a:extLst>
              <a:ext uri="{FF2B5EF4-FFF2-40B4-BE49-F238E27FC236}">
                <a16:creationId xmlns:a16="http://schemas.microsoft.com/office/drawing/2014/main" id="{86405C32-C571-4824-8572-576C8327BFDB}"/>
              </a:ext>
            </a:extLst>
          </p:cNvPr>
          <p:cNvGraphicFramePr>
            <a:graphicFrameLocks noChangeAspect="1"/>
          </p:cNvGraphicFramePr>
          <p:nvPr>
            <p:extLst>
              <p:ext uri="{D42A27DB-BD31-4B8C-83A1-F6EECF244321}">
                <p14:modId xmlns:p14="http://schemas.microsoft.com/office/powerpoint/2010/main" val="2847346630"/>
              </p:ext>
            </p:extLst>
          </p:nvPr>
        </p:nvGraphicFramePr>
        <p:xfrm>
          <a:off x="2182813" y="3495497"/>
          <a:ext cx="1066800" cy="457200"/>
        </p:xfrm>
        <a:graphic>
          <a:graphicData uri="http://schemas.openxmlformats.org/presentationml/2006/ole">
            <mc:AlternateContent xmlns:mc="http://schemas.openxmlformats.org/markup-compatibility/2006">
              <mc:Choice xmlns:v="urn:schemas-microsoft-com:vml" Requires="v">
                <p:oleObj spid="_x0000_s2443" r:id="rId5" imgW="9220200" imgH="3952875" progId="Equation.3">
                  <p:embed/>
                </p:oleObj>
              </mc:Choice>
              <mc:Fallback>
                <p:oleObj r:id="rId5" imgW="9220200" imgH="3952875" progId="Equation.3">
                  <p:embed/>
                  <p:pic>
                    <p:nvPicPr>
                      <p:cNvPr id="1912839" name="Object 7">
                        <a:extLst>
                          <a:ext uri="{FF2B5EF4-FFF2-40B4-BE49-F238E27FC236}">
                            <a16:creationId xmlns:a16="http://schemas.microsoft.com/office/drawing/2014/main" id="{DD9E820A-6A2B-46FA-80A9-276904ED1D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2813" y="3495497"/>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 name="Object 8">
            <a:extLst>
              <a:ext uri="{FF2B5EF4-FFF2-40B4-BE49-F238E27FC236}">
                <a16:creationId xmlns:a16="http://schemas.microsoft.com/office/drawing/2014/main" id="{A8ED17B4-6642-41FA-AFC9-3ACBB6260F62}"/>
              </a:ext>
            </a:extLst>
          </p:cNvPr>
          <p:cNvGraphicFramePr>
            <a:graphicFrameLocks noChangeAspect="1"/>
          </p:cNvGraphicFramePr>
          <p:nvPr>
            <p:extLst>
              <p:ext uri="{D42A27DB-BD31-4B8C-83A1-F6EECF244321}">
                <p14:modId xmlns:p14="http://schemas.microsoft.com/office/powerpoint/2010/main" val="20175229"/>
              </p:ext>
            </p:extLst>
          </p:nvPr>
        </p:nvGraphicFramePr>
        <p:xfrm>
          <a:off x="2038350" y="3998736"/>
          <a:ext cx="1676400" cy="923925"/>
        </p:xfrm>
        <a:graphic>
          <a:graphicData uri="http://schemas.openxmlformats.org/presentationml/2006/ole">
            <mc:AlternateContent xmlns:mc="http://schemas.openxmlformats.org/markup-compatibility/2006">
              <mc:Choice xmlns:v="urn:schemas-microsoft-com:vml" Requires="v">
                <p:oleObj spid="_x0000_s2444" r:id="rId7" imgW="14258925" imgH="7896225" progId="Equation.3">
                  <p:embed/>
                </p:oleObj>
              </mc:Choice>
              <mc:Fallback>
                <p:oleObj r:id="rId7" imgW="14258925" imgH="7896225" progId="Equation.3">
                  <p:embed/>
                  <p:pic>
                    <p:nvPicPr>
                      <p:cNvPr id="1912840" name="Object 8">
                        <a:extLst>
                          <a:ext uri="{FF2B5EF4-FFF2-40B4-BE49-F238E27FC236}">
                            <a16:creationId xmlns:a16="http://schemas.microsoft.com/office/drawing/2014/main" id="{808A05ED-0408-4069-8F96-41FB66BEF9F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38350" y="3998736"/>
                        <a:ext cx="1676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 name="Object 9">
            <a:extLst>
              <a:ext uri="{FF2B5EF4-FFF2-40B4-BE49-F238E27FC236}">
                <a16:creationId xmlns:a16="http://schemas.microsoft.com/office/drawing/2014/main" id="{D019575C-7532-452B-821C-5C8EB8A08D11}"/>
              </a:ext>
            </a:extLst>
          </p:cNvPr>
          <p:cNvGraphicFramePr>
            <a:graphicFrameLocks noChangeAspect="1"/>
          </p:cNvGraphicFramePr>
          <p:nvPr>
            <p:extLst>
              <p:ext uri="{D42A27DB-BD31-4B8C-83A1-F6EECF244321}">
                <p14:modId xmlns:p14="http://schemas.microsoft.com/office/powerpoint/2010/main" val="17956833"/>
              </p:ext>
            </p:extLst>
          </p:nvPr>
        </p:nvGraphicFramePr>
        <p:xfrm>
          <a:off x="1966913" y="5006797"/>
          <a:ext cx="3429000" cy="871538"/>
        </p:xfrm>
        <a:graphic>
          <a:graphicData uri="http://schemas.openxmlformats.org/presentationml/2006/ole">
            <mc:AlternateContent xmlns:mc="http://schemas.openxmlformats.org/markup-compatibility/2006">
              <mc:Choice xmlns:v="urn:schemas-microsoft-com:vml" Requires="v">
                <p:oleObj spid="_x0000_s2445" r:id="rId9" imgW="29184600" imgH="7458075" progId="Equation.3">
                  <p:embed/>
                </p:oleObj>
              </mc:Choice>
              <mc:Fallback>
                <p:oleObj r:id="rId9" imgW="29184600" imgH="7458075" progId="Equation.3">
                  <p:embed/>
                  <p:pic>
                    <p:nvPicPr>
                      <p:cNvPr id="1912841" name="Object 9">
                        <a:extLst>
                          <a:ext uri="{FF2B5EF4-FFF2-40B4-BE49-F238E27FC236}">
                            <a16:creationId xmlns:a16="http://schemas.microsoft.com/office/drawing/2014/main" id="{72F733E5-2F6C-4797-9356-FE3F8B1A56E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66913" y="5006797"/>
                        <a:ext cx="3429000"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 name="Object 10">
            <a:extLst>
              <a:ext uri="{FF2B5EF4-FFF2-40B4-BE49-F238E27FC236}">
                <a16:creationId xmlns:a16="http://schemas.microsoft.com/office/drawing/2014/main" id="{6C580B05-57CB-4E97-B7E1-902C4D8D276B}"/>
              </a:ext>
            </a:extLst>
          </p:cNvPr>
          <p:cNvGraphicFramePr>
            <a:graphicFrameLocks noChangeAspect="1"/>
          </p:cNvGraphicFramePr>
          <p:nvPr>
            <p:extLst>
              <p:ext uri="{D42A27DB-BD31-4B8C-83A1-F6EECF244321}">
                <p14:modId xmlns:p14="http://schemas.microsoft.com/office/powerpoint/2010/main" val="3294790443"/>
              </p:ext>
            </p:extLst>
          </p:nvPr>
        </p:nvGraphicFramePr>
        <p:xfrm>
          <a:off x="5562600" y="3470098"/>
          <a:ext cx="1143000" cy="498475"/>
        </p:xfrm>
        <a:graphic>
          <a:graphicData uri="http://schemas.openxmlformats.org/presentationml/2006/ole">
            <mc:AlternateContent xmlns:mc="http://schemas.openxmlformats.org/markup-compatibility/2006">
              <mc:Choice xmlns:v="urn:schemas-microsoft-com:vml" Requires="v">
                <p:oleObj spid="_x0000_s2446" r:id="rId11" imgW="9001125" imgH="3952875" progId="Equation.3">
                  <p:embed/>
                </p:oleObj>
              </mc:Choice>
              <mc:Fallback>
                <p:oleObj r:id="rId11" imgW="9001125" imgH="3952875" progId="Equation.3">
                  <p:embed/>
                  <p:pic>
                    <p:nvPicPr>
                      <p:cNvPr id="1912842" name="Object 10">
                        <a:extLst>
                          <a:ext uri="{FF2B5EF4-FFF2-40B4-BE49-F238E27FC236}">
                            <a16:creationId xmlns:a16="http://schemas.microsoft.com/office/drawing/2014/main" id="{828EE8FC-058D-48C5-94E7-8E41999BA6E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62600" y="3470098"/>
                        <a:ext cx="11430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 name="Object 11">
            <a:extLst>
              <a:ext uri="{FF2B5EF4-FFF2-40B4-BE49-F238E27FC236}">
                <a16:creationId xmlns:a16="http://schemas.microsoft.com/office/drawing/2014/main" id="{FEA76930-A766-4651-87E4-C86AA4FC525F}"/>
              </a:ext>
            </a:extLst>
          </p:cNvPr>
          <p:cNvGraphicFramePr>
            <a:graphicFrameLocks noChangeAspect="1"/>
          </p:cNvGraphicFramePr>
          <p:nvPr>
            <p:extLst>
              <p:ext uri="{D42A27DB-BD31-4B8C-83A1-F6EECF244321}">
                <p14:modId xmlns:p14="http://schemas.microsoft.com/office/powerpoint/2010/main" val="4286869229"/>
              </p:ext>
            </p:extLst>
          </p:nvPr>
        </p:nvGraphicFramePr>
        <p:xfrm>
          <a:off x="5486400" y="4155897"/>
          <a:ext cx="1981200" cy="889000"/>
        </p:xfrm>
        <a:graphic>
          <a:graphicData uri="http://schemas.openxmlformats.org/presentationml/2006/ole">
            <mc:AlternateContent xmlns:mc="http://schemas.openxmlformats.org/markup-compatibility/2006">
              <mc:Choice xmlns:v="urn:schemas-microsoft-com:vml" Requires="v">
                <p:oleObj spid="_x0000_s2447" r:id="rId13" imgW="17554575" imgH="7896225" progId="Equation.3">
                  <p:embed/>
                </p:oleObj>
              </mc:Choice>
              <mc:Fallback>
                <p:oleObj r:id="rId13" imgW="17554575" imgH="7896225" progId="Equation.3">
                  <p:embed/>
                  <p:pic>
                    <p:nvPicPr>
                      <p:cNvPr id="1912843" name="Object 11">
                        <a:extLst>
                          <a:ext uri="{FF2B5EF4-FFF2-40B4-BE49-F238E27FC236}">
                            <a16:creationId xmlns:a16="http://schemas.microsoft.com/office/drawing/2014/main" id="{224AF84E-5A48-4D46-BDFF-F51788CC725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86400" y="4155897"/>
                        <a:ext cx="19812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 name="Object 12">
            <a:extLst>
              <a:ext uri="{FF2B5EF4-FFF2-40B4-BE49-F238E27FC236}">
                <a16:creationId xmlns:a16="http://schemas.microsoft.com/office/drawing/2014/main" id="{555740EC-A6C7-46E6-8963-199EC7B12CC3}"/>
              </a:ext>
            </a:extLst>
          </p:cNvPr>
          <p:cNvGraphicFramePr>
            <a:graphicFrameLocks noChangeAspect="1"/>
          </p:cNvGraphicFramePr>
          <p:nvPr>
            <p:extLst>
              <p:ext uri="{D42A27DB-BD31-4B8C-83A1-F6EECF244321}">
                <p14:modId xmlns:p14="http://schemas.microsoft.com/office/powerpoint/2010/main" val="3204028374"/>
              </p:ext>
            </p:extLst>
          </p:nvPr>
        </p:nvGraphicFramePr>
        <p:xfrm>
          <a:off x="5486400" y="5070298"/>
          <a:ext cx="4038600" cy="874713"/>
        </p:xfrm>
        <a:graphic>
          <a:graphicData uri="http://schemas.openxmlformats.org/presentationml/2006/ole">
            <mc:AlternateContent xmlns:mc="http://schemas.openxmlformats.org/markup-compatibility/2006">
              <mc:Choice xmlns:v="urn:schemas-microsoft-com:vml" Requires="v">
                <p:oleObj spid="_x0000_s2448" r:id="rId15" imgW="34232850" imgH="7458075" progId="Equation.3">
                  <p:embed/>
                </p:oleObj>
              </mc:Choice>
              <mc:Fallback>
                <p:oleObj r:id="rId15" imgW="34232850" imgH="7458075" progId="Equation.3">
                  <p:embed/>
                  <p:pic>
                    <p:nvPicPr>
                      <p:cNvPr id="1912844" name="Object 12">
                        <a:extLst>
                          <a:ext uri="{FF2B5EF4-FFF2-40B4-BE49-F238E27FC236}">
                            <a16:creationId xmlns:a16="http://schemas.microsoft.com/office/drawing/2014/main" id="{0436C0FA-866B-47C7-B50B-B9C9DDDF269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86400" y="5070298"/>
                        <a:ext cx="4038600"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 name="Object 13">
            <a:extLst>
              <a:ext uri="{FF2B5EF4-FFF2-40B4-BE49-F238E27FC236}">
                <a16:creationId xmlns:a16="http://schemas.microsoft.com/office/drawing/2014/main" id="{797A49B5-125D-4FA8-A8EA-6F2B86324911}"/>
              </a:ext>
            </a:extLst>
          </p:cNvPr>
          <p:cNvGraphicFramePr>
            <a:graphicFrameLocks noChangeAspect="1"/>
          </p:cNvGraphicFramePr>
          <p:nvPr>
            <p:extLst>
              <p:ext uri="{D42A27DB-BD31-4B8C-83A1-F6EECF244321}">
                <p14:modId xmlns:p14="http://schemas.microsoft.com/office/powerpoint/2010/main" val="3689282327"/>
              </p:ext>
            </p:extLst>
          </p:nvPr>
        </p:nvGraphicFramePr>
        <p:xfrm>
          <a:off x="5494338" y="5943422"/>
          <a:ext cx="2590800" cy="839788"/>
        </p:xfrm>
        <a:graphic>
          <a:graphicData uri="http://schemas.openxmlformats.org/presentationml/2006/ole">
            <mc:AlternateContent xmlns:mc="http://schemas.openxmlformats.org/markup-compatibility/2006">
              <mc:Choice xmlns:v="urn:schemas-microsoft-com:vml" Requires="v">
                <p:oleObj spid="_x0000_s2449" r:id="rId17" imgW="22821900" imgH="7458075" progId="Equation.3">
                  <p:embed/>
                </p:oleObj>
              </mc:Choice>
              <mc:Fallback>
                <p:oleObj r:id="rId17" imgW="22821900" imgH="7458075" progId="Equation.3">
                  <p:embed/>
                  <p:pic>
                    <p:nvPicPr>
                      <p:cNvPr id="1912845" name="Object 13">
                        <a:extLst>
                          <a:ext uri="{FF2B5EF4-FFF2-40B4-BE49-F238E27FC236}">
                            <a16:creationId xmlns:a16="http://schemas.microsoft.com/office/drawing/2014/main" id="{3D18DFD9-C69F-4993-A9A2-A4F8C9E045E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94338" y="5943422"/>
                        <a:ext cx="2590800"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65683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Effect transition="in" filter="wipe(up)">
                                      <p:cBhvr>
                                        <p:cTn id="7" dur="500"/>
                                        <p:tgtEl>
                                          <p:spTgt spid="9">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up)">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wipe(up)">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up)">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up)">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up)">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up)">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up)">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f(n)\; \mbox{is} \left\{ &#10;\begin{array}{lll} O(n^d) &amp; \mbox{if} &amp; a &lt; b^{d},\\&#10;O(n^d \mbox{log}\; n)  &amp;\mbox{if}&amp; a = b^d, \\&#10;O(n^{\mbox{log}_b\; a})&amp; \mbox{if} &amp; a &gt; b^d.\end{array}\right. $$&#10;&#10;&#10;\end{document}"/>
  <p:tag name="IGUANATEXSIZE" val="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1699</Words>
  <Application>Microsoft Office PowerPoint</Application>
  <PresentationFormat>宽屏</PresentationFormat>
  <Paragraphs>115</Paragraphs>
  <Slides>15</Slides>
  <Notes>3</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30" baseType="lpstr">
      <vt:lpstr>cajcd fnta1</vt:lpstr>
      <vt:lpstr>Monotype Sorts</vt:lpstr>
      <vt:lpstr>STIXGeneral-Regular</vt:lpstr>
      <vt:lpstr>等线</vt:lpstr>
      <vt:lpstr>等线 Light</vt:lpstr>
      <vt:lpstr>楷体_GB2312</vt:lpstr>
      <vt:lpstr>宋体</vt:lpstr>
      <vt:lpstr>Arial</vt:lpstr>
      <vt:lpstr>Cambria Math</vt:lpstr>
      <vt:lpstr>Symbol</vt:lpstr>
      <vt:lpstr>Times New Roman</vt:lpstr>
      <vt:lpstr>Webdings</vt:lpstr>
      <vt:lpstr>Wingdings</vt:lpstr>
      <vt:lpstr>Office 主题​​</vt:lpstr>
      <vt:lpstr>Equation.3</vt:lpstr>
      <vt:lpstr>Binary Modular Exponentiation</vt:lpstr>
      <vt:lpstr>Finding Inverses （简单题，可直接试）</vt:lpstr>
      <vt:lpstr>The Chinese Remainder Theorem （必掌握）</vt:lpstr>
      <vt:lpstr>Fermat’s Little Theorem</vt:lpstr>
      <vt:lpstr>Discrete Logarithms</vt:lpstr>
      <vt:lpstr>Estimating the Size of Divide-and-conquer Functions (continued)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Quiz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liming</dc:creator>
  <cp:lastModifiedBy>liming</cp:lastModifiedBy>
  <cp:revision>68</cp:revision>
  <dcterms:created xsi:type="dcterms:W3CDTF">2024-06-06T06:55:48Z</dcterms:created>
  <dcterms:modified xsi:type="dcterms:W3CDTF">2024-06-11T03:16:59Z</dcterms:modified>
</cp:coreProperties>
</file>