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758" r:id="rId2"/>
    <p:sldId id="579" r:id="rId3"/>
    <p:sldId id="727" r:id="rId4"/>
    <p:sldId id="580" r:id="rId5"/>
    <p:sldId id="746" r:id="rId6"/>
    <p:sldId id="756" r:id="rId7"/>
    <p:sldId id="757" r:id="rId8"/>
    <p:sldId id="703" r:id="rId9"/>
    <p:sldId id="748" r:id="rId10"/>
    <p:sldId id="750" r:id="rId11"/>
    <p:sldId id="751" r:id="rId12"/>
    <p:sldId id="688" r:id="rId13"/>
    <p:sldId id="690" r:id="rId14"/>
    <p:sldId id="743" r:id="rId15"/>
    <p:sldId id="735" r:id="rId16"/>
    <p:sldId id="697" r:id="rId17"/>
    <p:sldId id="684" r:id="rId18"/>
    <p:sldId id="749" r:id="rId19"/>
    <p:sldId id="702" r:id="rId20"/>
    <p:sldId id="753" r:id="rId21"/>
    <p:sldId id="685" r:id="rId22"/>
    <p:sldId id="760" r:id="rId23"/>
    <p:sldId id="725" r:id="rId24"/>
    <p:sldId id="721" r:id="rId25"/>
    <p:sldId id="722" r:id="rId26"/>
    <p:sldId id="754" r:id="rId27"/>
    <p:sldId id="738" r:id="rId28"/>
    <p:sldId id="739" r:id="rId29"/>
    <p:sldId id="755" r:id="rId30"/>
    <p:sldId id="672" r:id="rId31"/>
    <p:sldId id="673" r:id="rId32"/>
    <p:sldId id="69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12" autoAdjust="0"/>
    <p:restoredTop sz="90894" autoAdjust="0"/>
  </p:normalViewPr>
  <p:slideViewPr>
    <p:cSldViewPr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FCB9-4C93-461E-A086-5B628662AFE9}" type="datetimeFigureOut">
              <a:rPr lang="zh-CN" altLang="en-US" smtClean="0"/>
              <a:pPr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BF7D2-142E-4499-AC11-D4D9DB099D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39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EA1CDD-258D-46F1-93C2-5DE24A5709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496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F775F-C0DB-4957-A15F-86A0CCC17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202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6D7C7-6896-4F17-877B-0F27DC5F5A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645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40186-650D-473D-8056-EE7DC3FDD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897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FDCA-30AF-4C47-8F41-3A32A2937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4635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980FC-1911-4437-A99D-AB6DD6705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904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48ED-FBB4-430C-A023-6D8C491154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3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046D-2CAD-4B84-B1C2-691BE2E82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24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DDFFB-4354-4756-9F57-1AB3A5A1CD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04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A42AD-BFC2-44B4-999C-9913769EB1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333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29346-3F84-4A7F-B829-567713D68D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922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3D6B-39C5-4601-A588-40DBBC2BBA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8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E33D7-4021-4C74-96EC-F6A312A5A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536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E23D-7F0C-4D9A-A029-523C6C7CE7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383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95CCC8B-2B09-4538-B349-A0C34D170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58888" y="3500438"/>
            <a:ext cx="6400800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fontAlgn="ctr">
              <a:spcBef>
                <a:spcPct val="50000"/>
              </a:spcBef>
            </a:pPr>
            <a:r>
              <a:rPr kumimoji="0" lang="en-US" altLang="zh-CN" sz="480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kumimoji="0" lang="zh-CN" altLang="en-US" sz="4800">
                <a:latin typeface="隶书" panose="02010509060101010101" pitchFamily="49" charset="-122"/>
                <a:ea typeface="隶书" panose="02010509060101010101" pitchFamily="49" charset="-122"/>
              </a:rPr>
              <a:t>应用时间序列分析</a:t>
            </a:r>
            <a:r>
              <a:rPr kumimoji="0" lang="en-US" altLang="zh-CN" sz="480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</a:p>
          <a:p>
            <a:pPr algn="ctr" fontAlgn="ctr">
              <a:spcBef>
                <a:spcPct val="50000"/>
              </a:spcBef>
            </a:pPr>
            <a:r>
              <a:rPr kumimoji="0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何书元   编著</a:t>
            </a:r>
          </a:p>
          <a:p>
            <a:pPr algn="ctr" fontAlgn="ctr">
              <a:spcBef>
                <a:spcPct val="50000"/>
              </a:spcBef>
            </a:pPr>
            <a:r>
              <a:rPr kumimoji="0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北京大学出版社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688" y="908720"/>
            <a:ext cx="6985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36311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中国化肥产量（万吨）（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1949-2008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132856"/>
            <a:ext cx="820891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某城市月平均气温</a:t>
            </a:r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sz="2800" b="1" dirty="0" smtClean="0">
                <a:solidFill>
                  <a:schemeClr val="tx1"/>
                </a:solidFill>
              </a:rPr>
              <a:t>     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1964-1975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）数据图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35824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172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4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国际航空公司月旅客数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(1949-1960)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1643050"/>
            <a:ext cx="914406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5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美元对欧元汇率（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1999.1-2013.9)</a:t>
            </a:r>
            <a:endParaRPr lang="zh-CN" alt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1331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735811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6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中国原油每桶日期货价格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9640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203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3" y="1928802"/>
            <a:ext cx="7215237" cy="71438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70C0"/>
                </a:solidFill>
              </a:rPr>
              <a:t>模型形式 ：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确定性部分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随机性部分</a:t>
            </a:r>
            <a:endParaRPr lang="zh-CN" altLang="en-US" sz="24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143108" y="3500438"/>
          <a:ext cx="3959225" cy="544513"/>
        </p:xfrm>
        <a:graphic>
          <a:graphicData uri="http://schemas.openxmlformats.org/presentationml/2006/ole">
            <p:oleObj spid="_x0000_s50230" name="公式" r:id="rId3" imgW="1663700" imgH="228600" progId="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14546" y="5000636"/>
          <a:ext cx="3671888" cy="493712"/>
        </p:xfrm>
        <a:graphic>
          <a:graphicData uri="http://schemas.openxmlformats.org/presentationml/2006/ole">
            <p:oleObj spid="_x0000_s50231" name="公式" r:id="rId4" imgW="1701800" imgH="228600" progId="">
              <p:embed/>
            </p:oleObj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1000100" y="2786058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趋势项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随机项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1000100" y="4214818"/>
            <a:ext cx="554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季节项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随机项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1000100" y="5643578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en-US" sz="2800" b="1" dirty="0"/>
              <a:t>混合模型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28662" y="928670"/>
            <a:ext cx="5643601" cy="6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z="4400" b="1" dirty="0" smtClean="0">
                <a:solidFill>
                  <a:srgbClr val="FF0000"/>
                </a:solidFill>
              </a:rPr>
              <a:t>时间序列的</a:t>
            </a:r>
            <a:r>
              <a:rPr lang="zh-CN" altLang="en-US" sz="4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分析方法</a:t>
            </a:r>
            <a:r>
              <a:rPr lang="en-US" altLang="zh-CN" sz="4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714744" y="2071678"/>
            <a:ext cx="1785950" cy="571504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786446" y="2071678"/>
            <a:ext cx="1857388" cy="571504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2405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加法模型</a:t>
            </a:r>
            <a:endParaRPr lang="en-US" altLang="zh-CN" sz="28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乘法模型</a:t>
            </a:r>
            <a:endParaRPr lang="en-US" altLang="zh-CN" sz="28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混合模型</a:t>
            </a:r>
            <a:endParaRPr lang="en-US" altLang="zh-CN" sz="28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</a:t>
            </a:r>
          </a:p>
        </p:txBody>
      </p:sp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4857760"/>
            <a:ext cx="65468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492375"/>
            <a:ext cx="62785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138" y="3573463"/>
            <a:ext cx="59213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928802"/>
            <a:ext cx="7772400" cy="459654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确定性部分</a:t>
            </a:r>
            <a:r>
              <a:rPr lang="zh-CN" altLang="en-US" b="1" dirty="0" smtClean="0"/>
              <a:t>：趋势项、季节项</a:t>
            </a:r>
            <a:endParaRPr lang="en-US" altLang="zh-CN" b="1" dirty="0" smtClean="0"/>
          </a:p>
          <a:p>
            <a:pPr marL="514350" indent="-514350" eaLnBrk="1" hangingPunct="1"/>
            <a:r>
              <a:rPr lang="zh-CN" altLang="en-US" sz="2400" b="1" dirty="0" smtClean="0"/>
              <a:t>符合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自然</a:t>
            </a:r>
            <a:r>
              <a:rPr lang="zh-CN" altLang="en-US" sz="2400" b="1" dirty="0" smtClean="0"/>
              <a:t>或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经济</a:t>
            </a:r>
            <a:r>
              <a:rPr lang="zh-CN" altLang="en-US" sz="2400" b="1" dirty="0" smtClean="0"/>
              <a:t>发展规律</a:t>
            </a:r>
            <a:endParaRPr lang="en-US" altLang="zh-CN" sz="2400" b="1" dirty="0" smtClean="0"/>
          </a:p>
          <a:p>
            <a:pPr marL="0" indent="0" eaLnBrk="1" hangingPunct="1">
              <a:buNone/>
            </a:pPr>
            <a:r>
              <a:rPr lang="zh-CN" altLang="en-US" sz="2400" b="1" dirty="0" smtClean="0"/>
              <a:t>      一年四季：春夏秋冬 、</a:t>
            </a:r>
            <a:r>
              <a:rPr lang="en-US" altLang="zh-CN" sz="2400" b="1" dirty="0" smtClean="0"/>
              <a:t>12</a:t>
            </a:r>
            <a:r>
              <a:rPr lang="zh-CN" altLang="en-US" sz="2400" b="1" dirty="0" smtClean="0"/>
              <a:t>个月；二十四节气；</a:t>
            </a:r>
            <a:endParaRPr lang="en-US" altLang="zh-CN" sz="2400" b="1" dirty="0" smtClean="0"/>
          </a:p>
          <a:p>
            <a:pPr marL="0" indent="0" eaLnBrk="1" hangingPunct="1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(</a:t>
            </a:r>
            <a:r>
              <a:rPr lang="zh-CN" altLang="en-US" sz="2400" b="1" dirty="0"/>
              <a:t>降雨量、气温</a:t>
            </a:r>
            <a:r>
              <a:rPr lang="zh-CN" altLang="en-US" sz="2400" b="1" dirty="0" smtClean="0"/>
              <a:t>等等</a:t>
            </a:r>
            <a:r>
              <a:rPr lang="en-US" altLang="zh-CN" sz="2400" b="1" dirty="0" smtClean="0"/>
              <a:t>)   </a:t>
            </a:r>
            <a:r>
              <a:rPr lang="zh-CN" altLang="en-US" sz="2400" b="1" dirty="0" smtClean="0"/>
              <a:t>（ 螺旋</a:t>
            </a:r>
            <a:r>
              <a:rPr lang="zh-CN" altLang="en-US" sz="2400" b="1" dirty="0"/>
              <a:t>型上升 ）</a:t>
            </a:r>
          </a:p>
          <a:p>
            <a:r>
              <a:rPr lang="zh-CN" altLang="en-US" sz="2400" b="1" dirty="0"/>
              <a:t>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生活</a:t>
            </a:r>
            <a:r>
              <a:rPr lang="zh-CN" altLang="en-US" sz="2400" b="1" dirty="0"/>
              <a:t>规律：周六、周日休息</a:t>
            </a:r>
            <a:r>
              <a:rPr lang="zh-CN" altLang="en-US" sz="2400" b="1" dirty="0" smtClean="0"/>
              <a:t>日 ； 寒暑假</a:t>
            </a:r>
            <a:endParaRPr lang="zh-CN" altLang="en-US" sz="2400" b="1" dirty="0"/>
          </a:p>
          <a:p>
            <a:pPr>
              <a:buNone/>
            </a:pPr>
            <a:r>
              <a:rPr lang="zh-CN" altLang="en-US" sz="2400" b="1" dirty="0"/>
              <a:t>            </a:t>
            </a:r>
            <a:r>
              <a:rPr lang="zh-CN" altLang="en-US" sz="2400" b="1" dirty="0" smtClean="0"/>
              <a:t>每天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上下班 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用水量、用电量</a:t>
            </a:r>
          </a:p>
          <a:p>
            <a:pPr>
              <a:buNone/>
            </a:pPr>
            <a:r>
              <a:rPr lang="zh-CN" altLang="en-US" sz="2400" b="1" dirty="0"/>
              <a:t>             </a:t>
            </a:r>
            <a:r>
              <a:rPr lang="zh-CN" altLang="en-US" sz="2400" b="1" dirty="0" smtClean="0"/>
              <a:t>旅游</a:t>
            </a:r>
            <a:r>
              <a:rPr lang="zh-CN" altLang="en-US" sz="2400" b="1" dirty="0"/>
              <a:t>人数、乘客人数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   </a:t>
            </a:r>
            <a:endParaRPr lang="en-US" altLang="zh-CN" sz="2400" b="1" dirty="0" smtClean="0"/>
          </a:p>
          <a:p>
            <a:pPr marL="514350" indent="-514350" eaLnBrk="1" hangingPunct="1">
              <a:buNone/>
            </a:pPr>
            <a:r>
              <a:rPr lang="en-US" altLang="zh-CN" sz="2400" b="1" dirty="0" smtClean="0"/>
              <a:t>………..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随机性部分</a:t>
            </a:r>
            <a:r>
              <a:rPr lang="zh-CN" altLang="en-US" b="1" dirty="0" smtClean="0"/>
              <a:t>：随机项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857364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平稳时间序列的几点说明：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随机项的建模；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随机项的理论研究：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数据之间具有明显的相关特征；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3.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对于没有规律的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，或者受到未知的或不可观测变量影响的时间序列，常常是无能为力的。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由于确定性部分的复杂性，没能很好的提取，   影响随机项的建模。（异常值）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100" y="6000768"/>
            <a:ext cx="4515980" cy="46166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/>
              <a:t>通常记随机项或平稳序列部分为</a:t>
            </a:r>
            <a:endParaRPr lang="en-US" altLang="zh-CN" b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72132" y="6000768"/>
            <a:ext cx="642942" cy="562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</a:rPr>
              <a:t>  </a:t>
            </a:r>
            <a:endParaRPr lang="zh-CN" altLang="en-US" b="1" dirty="0" smtClean="0">
              <a:solidFill>
                <a:srgbClr val="00B0F0"/>
              </a:solidFill>
            </a:endParaRPr>
          </a:p>
        </p:txBody>
      </p:sp>
      <p:sp>
        <p:nvSpPr>
          <p:cNvPr id="56934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827088" y="1989138"/>
            <a:ext cx="7772400" cy="4114800"/>
          </a:xfrm>
          <a:blipFill rotWithShape="1">
            <a:blip r:embed="rId2"/>
            <a:stretch>
              <a:fillRect t="-222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4340" name="等腰三角形 1"/>
          <p:cNvSpPr>
            <a:spLocks noChangeArrowheads="1"/>
          </p:cNvSpPr>
          <p:nvPr/>
        </p:nvSpPr>
        <p:spPr bwMode="auto">
          <a:xfrm>
            <a:off x="928662" y="1142984"/>
            <a:ext cx="287337" cy="446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5143512"/>
            <a:ext cx="5810250" cy="123825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5921" dir="2700000" algn="ctr" rotWithShape="0">
              <a:schemeClr val="bg1"/>
            </a:outerShdw>
          </a:effectLst>
          <a:extLst/>
        </p:spPr>
      </p:pic>
      <p:sp>
        <p:nvSpPr>
          <p:cNvPr id="7" name="矩形 6"/>
          <p:cNvSpPr/>
          <p:nvPr/>
        </p:nvSpPr>
        <p:spPr bwMode="auto">
          <a:xfrm>
            <a:off x="1357290" y="1071546"/>
            <a:ext cx="5643602" cy="50006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728" y="1071546"/>
            <a:ext cx="5572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b="1" dirty="0" smtClean="0"/>
              <a:t>平稳序列模型的发展简史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642918"/>
            <a:ext cx="7872437" cy="111762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序      言</a:t>
            </a:r>
            <a:endParaRPr lang="zh-CN" altLang="en-US" dirty="0" smtClean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00024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b="1" dirty="0" smtClean="0"/>
              <a:t>   </a:t>
            </a:r>
            <a:endParaRPr lang="en-US" altLang="zh-CN" sz="36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36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3600" b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4348" y="2122512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  <a:defRPr/>
            </a:pPr>
            <a:r>
              <a:rPr lang="zh-CN" altLang="en-US" sz="3200" b="1" dirty="0"/>
              <a:t>时间序列分析是概率统计学科中应用性较</a:t>
            </a:r>
            <a:endParaRPr lang="en-US" altLang="zh-CN" sz="3200" b="1" dirty="0"/>
          </a:p>
          <a:p>
            <a:pPr eaLnBrk="1" hangingPunct="1">
              <a:buNone/>
              <a:defRPr/>
            </a:pPr>
            <a:r>
              <a:rPr lang="zh-CN" altLang="en-US" sz="3200" b="1" dirty="0"/>
              <a:t>强的一个分支，具有</a:t>
            </a:r>
            <a:r>
              <a:rPr lang="zh-CN" altLang="en-US" sz="3200" b="1" dirty="0">
                <a:solidFill>
                  <a:srgbClr val="00B0F0"/>
                </a:solidFill>
              </a:rPr>
              <a:t>非常广泛的应用领域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000240"/>
            <a:ext cx="7772400" cy="411480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CN" sz="3200" b="1" dirty="0" smtClean="0"/>
          </a:p>
          <a:p>
            <a:pPr marL="457200" lvl="1" indent="0" eaLnBrk="1" hangingPunct="1">
              <a:buNone/>
              <a:defRPr/>
            </a:pPr>
            <a:endParaRPr lang="en-US" altLang="zh-CN" sz="3200" b="1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sz="3200" b="1" dirty="0" err="1" smtClean="0"/>
              <a:t>G.E.P.Box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G.M.Jenkins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1970</a:t>
            </a:r>
            <a:r>
              <a:rPr lang="zh-CN" altLang="en-US" sz="3200" b="1" dirty="0" smtClean="0"/>
              <a:t>年）  </a:t>
            </a:r>
            <a:r>
              <a:rPr lang="en-US" altLang="zh-CN" sz="3200" b="1" dirty="0" smtClean="0"/>
              <a:t>  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3600" b="1" dirty="0" smtClean="0"/>
              <a:t>  </a:t>
            </a:r>
            <a:r>
              <a:rPr lang="en-US" altLang="zh-CN" b="1" dirty="0" smtClean="0"/>
              <a:t>ARIMA</a:t>
            </a:r>
            <a:r>
              <a:rPr lang="zh-CN" altLang="en-US" b="1" dirty="0" smtClean="0"/>
              <a:t>模型（</a:t>
            </a:r>
            <a:r>
              <a:rPr lang="en-US" altLang="zh-CN" b="1" dirty="0" smtClean="0"/>
              <a:t>Box</a:t>
            </a:r>
            <a:r>
              <a:rPr lang="en-US" altLang="zh-CN" b="1" dirty="0" smtClean="0">
                <a:latin typeface="Times New Roman"/>
              </a:rPr>
              <a:t>—</a:t>
            </a:r>
            <a:r>
              <a:rPr lang="en-US" altLang="zh-CN" b="1" dirty="0" smtClean="0"/>
              <a:t>Jenkins </a:t>
            </a:r>
            <a:r>
              <a:rPr lang="zh-CN" altLang="en-US" b="1" dirty="0" smtClean="0"/>
              <a:t>模型）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                   </a:t>
            </a:r>
            <a:r>
              <a:rPr lang="zh-CN" altLang="en-US" b="1" dirty="0" smtClean="0">
                <a:solidFill>
                  <a:srgbClr val="00B0F0"/>
                </a:solidFill>
              </a:rPr>
              <a:t>（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参考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4 </a:t>
            </a:r>
            <a:r>
              <a:rPr lang="zh-CN" altLang="en-US" b="1" dirty="0" smtClean="0">
                <a:solidFill>
                  <a:srgbClr val="00B0F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z="4400" b="1" dirty="0" smtClean="0">
                <a:solidFill>
                  <a:srgbClr val="FF0000"/>
                </a:solidFill>
              </a:rPr>
              <a:t>时间序列的</a:t>
            </a:r>
            <a:r>
              <a:rPr lang="zh-CN" altLang="en-US" sz="4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分析方法</a:t>
            </a:r>
            <a:r>
              <a:rPr lang="en-US" altLang="zh-CN" sz="4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II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28663" y="1928802"/>
            <a:ext cx="7215237" cy="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</a:t>
            </a: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取确定性部分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351838" cy="4392612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zh-CN" altLang="en-US" sz="3600" b="1" dirty="0" smtClean="0">
                <a:solidFill>
                  <a:srgbClr val="7030A0"/>
                </a:solidFill>
              </a:rPr>
              <a:t>基本思路：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b="1" dirty="0" smtClean="0">
                <a:solidFill>
                  <a:srgbClr val="7030A0"/>
                </a:solidFill>
              </a:rPr>
              <a:t>      </a:t>
            </a:r>
            <a:r>
              <a:rPr lang="zh-CN" altLang="en-US" b="1" dirty="0" smtClean="0">
                <a:solidFill>
                  <a:srgbClr val="C00000"/>
                </a:solidFill>
              </a:rPr>
              <a:t>不对时间序列进行分解，而是利用随机分析方法，对序列进行差分来消去数据的趋势性和季节性，然后对</a:t>
            </a:r>
            <a:r>
              <a:rPr lang="zh-CN" altLang="en-US" b="1" i="1" dirty="0" smtClean="0">
                <a:solidFill>
                  <a:srgbClr val="7030A0"/>
                </a:solidFill>
              </a:rPr>
              <a:t>残差序列</a:t>
            </a:r>
            <a:r>
              <a:rPr lang="zh-CN" altLang="en-US" b="1" dirty="0" smtClean="0">
                <a:solidFill>
                  <a:srgbClr val="C00000"/>
                </a:solidFill>
              </a:rPr>
              <a:t>进行建模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               </a:t>
            </a:r>
            <a:r>
              <a:rPr lang="zh-CN" altLang="en-US" b="1" i="1" dirty="0" smtClean="0"/>
              <a:t>类似于分析</a:t>
            </a:r>
            <a:r>
              <a:rPr lang="en-US" altLang="zh-CN" b="1" i="1" dirty="0" smtClean="0"/>
              <a:t>I</a:t>
            </a:r>
            <a:r>
              <a:rPr lang="zh-CN" altLang="en-US" b="1" i="1" dirty="0" smtClean="0"/>
              <a:t>中的随机性部分</a:t>
            </a:r>
            <a:endParaRPr lang="en-US" altLang="zh-CN" b="1" i="1" dirty="0" smtClean="0"/>
          </a:p>
          <a:p>
            <a:pPr marL="457200" lvl="1" indent="0" eaLnBrk="1" hangingPunct="1">
              <a:buNone/>
              <a:defRPr/>
            </a:pPr>
            <a:endParaRPr lang="en-US" altLang="zh-CN" sz="3200" b="1" dirty="0" smtClean="0">
              <a:solidFill>
                <a:srgbClr val="0070C0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3200" b="1" dirty="0" smtClean="0">
                <a:solidFill>
                  <a:srgbClr val="0070C0"/>
                </a:solidFill>
              </a:rPr>
              <a:t>ARMA</a:t>
            </a:r>
            <a:r>
              <a:rPr lang="zh-CN" altLang="en-US" sz="3200" b="1" dirty="0">
                <a:solidFill>
                  <a:srgbClr val="0070C0"/>
                </a:solidFill>
              </a:rPr>
              <a:t>模型的推广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：非平稳          平稳 </a:t>
            </a:r>
            <a:endParaRPr lang="en-US" altLang="zh-CN" sz="3200" b="1" dirty="0" smtClean="0">
              <a:solidFill>
                <a:srgbClr val="0070C0"/>
              </a:solidFill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</a:t>
            </a:r>
            <a:endParaRPr lang="zh-CN" altLang="en-US" b="1" dirty="0" smtClean="0"/>
          </a:p>
          <a:p>
            <a:pPr eaLnBrk="1" hangingPunct="1">
              <a:defRPr/>
            </a:pPr>
            <a:endParaRPr lang="zh-CN" altLang="en-US" b="1" dirty="0" smtClean="0"/>
          </a:p>
        </p:txBody>
      </p:sp>
      <p:sp>
        <p:nvSpPr>
          <p:cNvPr id="16388" name="右箭头 1"/>
          <p:cNvSpPr>
            <a:spLocks noChangeArrowheads="1"/>
          </p:cNvSpPr>
          <p:nvPr/>
        </p:nvSpPr>
        <p:spPr bwMode="auto">
          <a:xfrm>
            <a:off x="6143636" y="5214950"/>
            <a:ext cx="488950" cy="484187"/>
          </a:xfrm>
          <a:prstGeom prst="rightArrow">
            <a:avLst>
              <a:gd name="adj1" fmla="val 50000"/>
              <a:gd name="adj2" fmla="val 5002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爆炸形 2 5"/>
          <p:cNvSpPr/>
          <p:nvPr/>
        </p:nvSpPr>
        <p:spPr bwMode="auto">
          <a:xfrm>
            <a:off x="2214546" y="4071942"/>
            <a:ext cx="357190" cy="428628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6572296" cy="234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3759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Box</a:t>
            </a:r>
            <a:r>
              <a:rPr lang="en-US" altLang="zh-CN" b="1" dirty="0" smtClean="0">
                <a:latin typeface="Times New Roman" pitchFamily="18" charset="0"/>
              </a:rPr>
              <a:t>—</a:t>
            </a:r>
            <a:r>
              <a:rPr lang="en-US" altLang="zh-CN" b="1" dirty="0" smtClean="0"/>
              <a:t>Jenkins </a:t>
            </a:r>
            <a:r>
              <a:rPr lang="zh-CN" altLang="en-US" b="1" dirty="0" smtClean="0"/>
              <a:t>模型</a:t>
            </a:r>
            <a:endParaRPr lang="zh-CN" altLang="en-US" dirty="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65450"/>
            <a:ext cx="6186488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090863"/>
            <a:ext cx="4413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09913"/>
            <a:ext cx="43338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附注：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实际问题中，常常先对数据进行</a:t>
            </a:r>
            <a:r>
              <a:rPr lang="en-US" altLang="zh-CN" sz="2800" b="1" dirty="0" smtClean="0"/>
              <a:t>Box-Cox</a:t>
            </a:r>
            <a:r>
              <a:rPr lang="zh-CN" altLang="en-US" sz="2800" b="1" dirty="0" smtClean="0"/>
              <a:t>变换</a:t>
            </a:r>
            <a:r>
              <a:rPr lang="zh-CN" altLang="en-US" sz="2800" dirty="0" smtClean="0"/>
              <a:t> ：</a:t>
            </a:r>
          </a:p>
          <a:p>
            <a:pPr eaLnBrk="1" hangingPunct="1">
              <a:defRPr/>
            </a:pPr>
            <a:endParaRPr lang="zh-CN" altLang="en-US" sz="2800" dirty="0" smtClean="0"/>
          </a:p>
          <a:p>
            <a:pPr eaLnBrk="1" hangingPunct="1">
              <a:defRPr/>
            </a:pPr>
            <a:endParaRPr lang="zh-CN" altLang="en-US" sz="2800" dirty="0" smtClean="0"/>
          </a:p>
          <a:p>
            <a:pPr eaLnBrk="1" hangingPunct="1">
              <a:defRPr/>
            </a:pPr>
            <a:endParaRPr lang="zh-CN" altLang="en-US" sz="2800" dirty="0" smtClean="0"/>
          </a:p>
          <a:p>
            <a:pPr eaLnBrk="1" hangingPunct="1">
              <a:defRPr/>
            </a:pPr>
            <a:endParaRPr lang="zh-CN" alt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再建立</a:t>
            </a:r>
            <a:r>
              <a:rPr lang="en-US" altLang="zh-CN" sz="2800" b="1" dirty="0" smtClean="0"/>
              <a:t>Box</a:t>
            </a:r>
            <a:r>
              <a:rPr lang="en-US" altLang="zh-CN" sz="2800" b="1" dirty="0" smtClean="0">
                <a:latin typeface="Times New Roman"/>
              </a:rPr>
              <a:t>—</a:t>
            </a:r>
            <a:r>
              <a:rPr lang="en-US" altLang="zh-CN" sz="2800" b="1" dirty="0" smtClean="0"/>
              <a:t>Jenkins </a:t>
            </a:r>
            <a:r>
              <a:rPr lang="zh-CN" altLang="en-US" sz="2800" b="1" dirty="0" smtClean="0"/>
              <a:t>模型。</a:t>
            </a:r>
            <a:endParaRPr lang="zh-CN" alt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857356" y="2786058"/>
          <a:ext cx="5000660" cy="1543448"/>
        </p:xfrm>
        <a:graphic>
          <a:graphicData uri="http://schemas.openxmlformats.org/presentationml/2006/ole">
            <p:oleObj spid="_x0000_s18469" name="公式" r:id="rId3" imgW="2057400" imgH="63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848600" cy="4176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0070C0"/>
                </a:solidFill>
              </a:rPr>
              <a:t>综述：</a:t>
            </a:r>
            <a:endParaRPr lang="en-US" altLang="zh-CN" sz="3600" b="1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   上述两种方法，处理后的序列都认为为</a:t>
            </a:r>
            <a:r>
              <a:rPr lang="zh-CN" altLang="en-US" b="1" dirty="0" smtClean="0">
                <a:solidFill>
                  <a:srgbClr val="FF0000"/>
                </a:solidFill>
              </a:rPr>
              <a:t>平稳序列</a:t>
            </a:r>
            <a:r>
              <a:rPr lang="zh-CN" altLang="en-US" b="1" dirty="0" smtClean="0"/>
              <a:t>，对其所建立</a:t>
            </a:r>
            <a:r>
              <a:rPr lang="en-US" altLang="zh-CN" b="1" dirty="0" smtClean="0"/>
              <a:t>ARMA</a:t>
            </a:r>
            <a:r>
              <a:rPr lang="zh-CN" altLang="en-US" b="1" dirty="0" smtClean="0"/>
              <a:t>模型实际上是运用于单变量、</a:t>
            </a:r>
            <a:r>
              <a:rPr lang="zh-CN" altLang="en-US" b="1" dirty="0" smtClean="0">
                <a:solidFill>
                  <a:srgbClr val="00B050"/>
                </a:solidFill>
              </a:rPr>
              <a:t>同方差场合</a:t>
            </a:r>
            <a:r>
              <a:rPr lang="zh-CN" altLang="en-US" b="1" dirty="0" smtClean="0"/>
              <a:t>的线性模型</a:t>
            </a:r>
            <a:endParaRPr lang="en-US" altLang="zh-CN" b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         时间序列拓展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zh-CN" altLang="en-US" sz="3600" b="1" dirty="0" smtClean="0"/>
              <a:t>在实际问题中残差序列：</a:t>
            </a:r>
            <a:r>
              <a:rPr lang="en-US" altLang="zh-CN" b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70C0"/>
                </a:solidFill>
              </a:rPr>
              <a:t>  同方差条件不满足；</a:t>
            </a:r>
            <a:r>
              <a:rPr lang="en-US" altLang="zh-CN" b="1" dirty="0" smtClean="0"/>
              <a:t> (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6)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70C0"/>
                </a:solidFill>
              </a:rPr>
              <a:t>  多个变量情形；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</a:rPr>
              <a:t>   ..................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横卷形 3"/>
          <p:cNvSpPr/>
          <p:nvPr/>
        </p:nvSpPr>
        <p:spPr bwMode="auto">
          <a:xfrm>
            <a:off x="1357290" y="785794"/>
            <a:ext cx="1143000" cy="103327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714356"/>
            <a:ext cx="7793037" cy="1143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 smtClean="0"/>
              <a:t> 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ARCH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模型、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 GARCH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族模型等等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2071678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rgbClr val="FF0000"/>
                </a:solidFill>
              </a:rPr>
              <a:t>异方差场合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b="1" dirty="0" smtClean="0"/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altLang="zh-CN" b="1" dirty="0" smtClean="0"/>
              <a:t>  Robert </a:t>
            </a:r>
            <a:r>
              <a:rPr lang="en-US" altLang="zh-CN" b="1" dirty="0" err="1" smtClean="0"/>
              <a:t>F.Engle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1982</a:t>
            </a:r>
            <a:r>
              <a:rPr lang="zh-CN" altLang="en-US" b="1" dirty="0" smtClean="0"/>
              <a:t>年，</a:t>
            </a:r>
            <a:r>
              <a:rPr lang="en-US" altLang="zh-CN" b="1" dirty="0" smtClean="0"/>
              <a:t> ARCH</a:t>
            </a:r>
            <a:r>
              <a:rPr lang="zh-CN" altLang="en-US" b="1" dirty="0" smtClean="0"/>
              <a:t>模型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altLang="zh-CN" b="1" dirty="0" smtClean="0"/>
              <a:t>  </a:t>
            </a:r>
            <a:r>
              <a:rPr lang="en-US" altLang="zh-CN" b="1" dirty="0" err="1" smtClean="0"/>
              <a:t>Bollerslov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1985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GARCH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altLang="zh-CN" b="1" dirty="0" smtClean="0"/>
              <a:t>  GARCH-M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EGARCH</a:t>
            </a:r>
            <a:r>
              <a:rPr lang="zh-CN" altLang="en-US" b="1" dirty="0" smtClean="0"/>
              <a:t>， </a:t>
            </a:r>
            <a:r>
              <a:rPr lang="en-US" altLang="zh-CN" b="1" dirty="0" smtClean="0"/>
              <a:t>IGARCH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GJR-GARCH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TGARCH    </a:t>
            </a:r>
            <a:r>
              <a:rPr lang="zh-CN" altLang="en-US" b="1" dirty="0" smtClean="0"/>
              <a:t>等等</a:t>
            </a:r>
            <a:endParaRPr lang="en-US" altLang="zh-CN" b="1" dirty="0" smtClean="0"/>
          </a:p>
          <a:p>
            <a:pPr lvl="1" eaLnBrk="1" hangingPunct="1">
              <a:lnSpc>
                <a:spcPct val="90000"/>
              </a:lnSpc>
              <a:buNone/>
              <a:defRPr/>
            </a:pP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多变量场合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2071678"/>
            <a:ext cx="7772400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buNone/>
            </a:pPr>
            <a:r>
              <a:rPr lang="en-US" altLang="zh-CN" b="1" dirty="0" err="1" smtClean="0"/>
              <a:t>C.Granger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1987</a:t>
            </a:r>
            <a:r>
              <a:rPr lang="zh-CN" altLang="en-US" b="1" dirty="0" smtClean="0"/>
              <a:t>年，提出了协整（</a:t>
            </a:r>
            <a:r>
              <a:rPr lang="en-US" altLang="zh-CN" b="1" dirty="0" smtClean="0"/>
              <a:t>co- </a:t>
            </a:r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r>
              <a:rPr lang="en-US" altLang="zh-CN" b="1" dirty="0" smtClean="0"/>
              <a:t>integration</a:t>
            </a:r>
            <a:r>
              <a:rPr lang="zh-CN" altLang="en-US" b="1" dirty="0" smtClean="0"/>
              <a:t>）理论</a:t>
            </a:r>
            <a:endParaRPr lang="en-US" altLang="zh-CN" b="1" dirty="0" smtClean="0"/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</a:t>
            </a:r>
            <a:r>
              <a:rPr lang="zh-CN" altLang="en-US" b="1" dirty="0" smtClean="0">
                <a:solidFill>
                  <a:srgbClr val="00B0F0"/>
                </a:solidFill>
              </a:rPr>
              <a:t>多元时间序列</a:t>
            </a:r>
            <a:r>
              <a:rPr lang="zh-CN" altLang="en-US" b="1" dirty="0" smtClean="0">
                <a:solidFill>
                  <a:srgbClr val="FF0000"/>
                </a:solidFill>
              </a:rPr>
              <a:t>的研究</a:t>
            </a:r>
            <a:r>
              <a:rPr lang="zh-CN" altLang="en-US" b="1" dirty="0" smtClean="0"/>
              <a:t>  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        时间序列拓展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非线性场合 </a:t>
            </a:r>
            <a:r>
              <a:rPr lang="zh-CN" altLang="en-US" b="1" dirty="0" smtClean="0">
                <a:solidFill>
                  <a:srgbClr val="FF0000"/>
                </a:solidFill>
              </a:rPr>
              <a:t>（参考文献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时间序列的</a:t>
            </a:r>
            <a:r>
              <a:rPr lang="zh-CN" altLang="en-US" b="1" dirty="0" smtClean="0">
                <a:solidFill>
                  <a:srgbClr val="00B0F0"/>
                </a:solidFill>
              </a:rPr>
              <a:t>频域分析</a:t>
            </a:r>
            <a:r>
              <a:rPr lang="zh-CN" altLang="en-US" b="1" dirty="0" smtClean="0">
                <a:solidFill>
                  <a:srgbClr val="C00000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5" name="双波形 4"/>
          <p:cNvSpPr/>
          <p:nvPr/>
        </p:nvSpPr>
        <p:spPr bwMode="auto">
          <a:xfrm>
            <a:off x="1357290" y="857232"/>
            <a:ext cx="914400" cy="914400"/>
          </a:xfrm>
          <a:prstGeom prst="double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0166" y="3429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None/>
            </a:pPr>
            <a:r>
              <a:rPr lang="zh-CN" altLang="en-US" sz="2800" b="1" dirty="0" smtClean="0"/>
              <a:t>小波分析方法（</a:t>
            </a:r>
            <a:r>
              <a:rPr lang="en-US" altLang="zh-CN" sz="2800" b="1" dirty="0" smtClean="0"/>
              <a:t>Wavelet M)</a:t>
            </a:r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参考文献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4348" y="2071678"/>
            <a:ext cx="7772400" cy="41148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zh-CN" altLang="en-US" b="1" dirty="0" smtClean="0"/>
              <a:t>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66748" y="222407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按照时间的顺序把随机事件变化发展的过程记录下来就构成了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一个时间序列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。对时间序列进行观察、研究，找寻它变化发展的规律，预测它将来的走势就是时间序列分析。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7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hlink"/>
                </a:solidFill>
              </a:rPr>
              <a:t>主要参考书：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857364"/>
            <a:ext cx="8501090" cy="471490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时间序列的理论与方法 田铮 译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高等教育出版社  （</a:t>
            </a:r>
            <a:r>
              <a:rPr lang="en-US" altLang="zh-CN" b="1" dirty="0" err="1" smtClean="0"/>
              <a:t>Hibert</a:t>
            </a:r>
            <a:r>
              <a:rPr lang="zh-CN" altLang="en-US" b="1" dirty="0" smtClean="0"/>
              <a:t>空间）</a:t>
            </a:r>
            <a:endParaRPr lang="zh-CN" altLang="en-US" b="1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时间序列分析及应用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  潘红宇 等    译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 机械工业出版社（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软件）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应用时间序列分析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第三版</a:t>
            </a:r>
            <a:r>
              <a:rPr lang="en-US" altLang="zh-CN" b="1" dirty="0" smtClean="0"/>
              <a:t>)   </a:t>
            </a:r>
            <a:r>
              <a:rPr lang="zh-CN" altLang="en-US" b="1" dirty="0" smtClean="0"/>
              <a:t>王燕 编著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中国人民大学出版社（</a:t>
            </a:r>
            <a:r>
              <a:rPr lang="en-US" altLang="zh-CN" b="1" dirty="0" smtClean="0"/>
              <a:t>SAS</a:t>
            </a:r>
            <a:r>
              <a:rPr lang="zh-CN" altLang="en-US" b="1" dirty="0" smtClean="0"/>
              <a:t>软件）</a:t>
            </a:r>
            <a:endParaRPr lang="en-US" altLang="zh-CN" b="1" dirty="0" smtClean="0"/>
          </a:p>
          <a:p>
            <a:pPr eaLnBrk="1" hangingPunct="1">
              <a:buNone/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应用时间序列分析 吴喜之 刘苗编著</a:t>
            </a:r>
            <a:endParaRPr lang="en-US" altLang="zh-CN" b="1" dirty="0" smtClean="0"/>
          </a:p>
          <a:p>
            <a:pPr eaLnBrk="1" hangingPunct="1">
              <a:buNone/>
            </a:pPr>
            <a:r>
              <a:rPr lang="en-US" altLang="zh-CN" dirty="0" smtClean="0"/>
              <a:t>     </a:t>
            </a:r>
            <a:r>
              <a:rPr lang="zh-CN" altLang="en-US" b="1" dirty="0" smtClean="0"/>
              <a:t> 机械工业出版社（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软件）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57148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拓展参考书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5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 Time Series Analysis</a:t>
            </a:r>
            <a:r>
              <a:rPr lang="zh-CN" altLang="en-US" b="1" dirty="0" smtClean="0"/>
              <a:t>  </a:t>
            </a:r>
            <a:r>
              <a:rPr lang="en-US" altLang="zh-CN" dirty="0" smtClean="0"/>
              <a:t>(Forecasting and Control  Third Edition)  George E.P. Box   </a:t>
            </a:r>
            <a:r>
              <a:rPr lang="en-US" altLang="zh-CN" dirty="0" err="1" smtClean="0"/>
              <a:t>Gwilym</a:t>
            </a:r>
            <a:r>
              <a:rPr lang="en-US" altLang="zh-CN" dirty="0" smtClean="0"/>
              <a:t> M. Jenkins   Gregory C. </a:t>
            </a:r>
            <a:r>
              <a:rPr lang="en-US" altLang="zh-CN" dirty="0" err="1" smtClean="0"/>
              <a:t>Reinsel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6. Nonlinear Time Series: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Nonparametric   and    Parametric Methods     </a:t>
            </a:r>
            <a:r>
              <a:rPr lang="en-US" altLang="zh-CN" i="1" dirty="0" err="1" smtClean="0"/>
              <a:t>Jianqing</a:t>
            </a:r>
            <a:r>
              <a:rPr lang="en-US" altLang="zh-CN" i="1" dirty="0" smtClean="0"/>
              <a:t> Fan   </a:t>
            </a:r>
            <a:r>
              <a:rPr lang="en-US" altLang="zh-CN" i="1" dirty="0" err="1" smtClean="0"/>
              <a:t>Qiwei</a:t>
            </a:r>
            <a:r>
              <a:rPr lang="en-US" altLang="zh-CN" i="1" dirty="0" smtClean="0"/>
              <a:t> Yao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7. Analysis of financial time series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/>
              <a:t>    </a:t>
            </a:r>
            <a:r>
              <a:rPr lang="en-US" altLang="zh-CN" i="1" dirty="0" err="1" smtClean="0"/>
              <a:t>Ruey</a:t>
            </a:r>
            <a:r>
              <a:rPr lang="en-US" altLang="zh-CN" i="1" dirty="0" smtClean="0"/>
              <a:t> S. </a:t>
            </a:r>
            <a:r>
              <a:rPr lang="en-US" altLang="zh-CN" i="1" dirty="0" err="1" smtClean="0"/>
              <a:t>Tsay</a:t>
            </a:r>
            <a:endParaRPr lang="en-US" altLang="zh-CN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8. </a:t>
            </a:r>
            <a:r>
              <a:rPr lang="zh-CN" altLang="en-US" b="1" dirty="0" smtClean="0"/>
              <a:t>时间序列分析的小波方法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i="1" dirty="0" smtClean="0"/>
              <a:t>Donald B. Percival  &amp;  Andrew T.     Walden   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1" dirty="0" smtClean="0"/>
              <a:t> </a:t>
            </a:r>
            <a:endParaRPr lang="en-US" altLang="zh-CN" i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82441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金融经济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年销售量（年利润）、月（或日）各种价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b="1" dirty="0" smtClean="0"/>
              <a:t>               </a:t>
            </a:r>
            <a:r>
              <a:rPr lang="zh-CN" altLang="en-US" sz="2800" b="1" dirty="0" smtClean="0"/>
              <a:t>    格指数、汇率、日股票收盘价等等</a:t>
            </a:r>
            <a:r>
              <a:rPr lang="en-US" altLang="zh-CN" sz="2800" b="1" dirty="0" smtClean="0"/>
              <a:t>; 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C000"/>
                </a:solidFill>
              </a:rPr>
              <a:t>气象水文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年降水量、每天的最高温与最低温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、</a:t>
            </a:r>
          </a:p>
          <a:p>
            <a:pPr eaLnBrk="1" hangingPunct="1">
              <a:buNone/>
            </a:pPr>
            <a:r>
              <a:rPr lang="zh-CN" altLang="en-US" sz="2800" b="1" dirty="0" smtClean="0"/>
              <a:t>                  每天的空气质量指数、土壤侵蚀等等</a:t>
            </a:r>
            <a:r>
              <a:rPr lang="en-US" altLang="zh-CN" sz="2800" b="1" dirty="0" smtClean="0"/>
              <a:t>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生物医学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物种群数量的变动情况、每毫秒心电活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                   动等等</a:t>
            </a:r>
            <a:r>
              <a:rPr lang="en-US" altLang="zh-CN" sz="2800" b="1" dirty="0" smtClean="0"/>
              <a:t>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</a:t>
            </a:r>
            <a:r>
              <a:rPr lang="en-US" altLang="zh-CN" sz="2800" b="1" dirty="0" smtClean="0">
                <a:latin typeface="Times New Roman" pitchFamily="18" charset="0"/>
              </a:rPr>
              <a:t>………………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793037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   载自网上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93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851411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786742" cy="453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199438" cy="42878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/>
              <a:t>目的：描述、解释、预测、控制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/>
              <a:t>主要</a:t>
            </a:r>
            <a:r>
              <a:rPr lang="zh-CN" altLang="en-US" b="1" dirty="0"/>
              <a:t>介绍时间序列的</a:t>
            </a:r>
            <a:r>
              <a:rPr lang="zh-CN" altLang="en-US" b="1" dirty="0">
                <a:solidFill>
                  <a:srgbClr val="FF0000"/>
                </a:solidFill>
              </a:rPr>
              <a:t>基本知识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50"/>
                </a:solidFill>
              </a:rPr>
              <a:t>常用的</a:t>
            </a:r>
            <a:r>
              <a:rPr lang="zh-CN" altLang="en-US" b="1" dirty="0" smtClean="0">
                <a:solidFill>
                  <a:srgbClr val="00B050"/>
                </a:solidFill>
              </a:rPr>
              <a:t>建模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和</a:t>
            </a:r>
            <a:r>
              <a:rPr lang="zh-CN" altLang="en-US" b="1" dirty="0">
                <a:solidFill>
                  <a:srgbClr val="0070C0"/>
                </a:solidFill>
              </a:rPr>
              <a:t>预测</a:t>
            </a:r>
            <a:r>
              <a:rPr lang="zh-CN" altLang="en-US" b="1" dirty="0"/>
              <a:t>方法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参考例子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（参考资料中）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928662" y="1928802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中国纱年产量（万吨）（</a:t>
            </a:r>
            <a:r>
              <a:rPr lang="en-US" sz="2800" b="1" dirty="0" smtClean="0"/>
              <a:t>1964-1999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中国化肥产量（万吨）（</a:t>
            </a:r>
            <a:r>
              <a:rPr lang="en-US" altLang="zh-CN" sz="2800" b="1" dirty="0" smtClean="0"/>
              <a:t>1949-2008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某城市月平均气温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1964-1975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4.</a:t>
            </a:r>
            <a:r>
              <a:rPr lang="zh-CN" altLang="en-US" sz="2800" b="1" dirty="0" smtClean="0"/>
              <a:t>国际航空公司月旅客数</a:t>
            </a:r>
            <a:r>
              <a:rPr lang="en-US" altLang="zh-CN" sz="2800" b="1" dirty="0" smtClean="0"/>
              <a:t>(1949-1960)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/>
              <a:t>5.1999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日到</a:t>
            </a:r>
            <a:r>
              <a:rPr lang="en-US" altLang="zh-CN" sz="2800" b="1" dirty="0" smtClean="0"/>
              <a:t>2013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月</a:t>
            </a:r>
            <a:r>
              <a:rPr lang="en-US" altLang="zh-CN" sz="2800" b="1" dirty="0" smtClean="0"/>
              <a:t>13</a:t>
            </a:r>
            <a:r>
              <a:rPr lang="zh-CN" altLang="en-US" sz="2800" b="1" dirty="0" smtClean="0"/>
              <a:t>日美元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 对欧元汇率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6.2018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月</a:t>
            </a:r>
            <a:r>
              <a:rPr lang="en-US" altLang="zh-CN" sz="2800" b="1" dirty="0" smtClean="0"/>
              <a:t>26</a:t>
            </a:r>
            <a:r>
              <a:rPr lang="zh-CN" altLang="en-US" sz="2800" b="1" dirty="0" smtClean="0"/>
              <a:t>日</a:t>
            </a:r>
            <a:r>
              <a:rPr lang="en-US" altLang="zh-CN" sz="2800" b="1" dirty="0" smtClean="0"/>
              <a:t>—2019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月</a:t>
            </a:r>
            <a:r>
              <a:rPr lang="en-US" altLang="zh-CN" sz="2800" b="1" dirty="0" smtClean="0"/>
              <a:t>20</a:t>
            </a:r>
            <a:r>
              <a:rPr lang="zh-CN" altLang="en-US" sz="2800" b="1" dirty="0" smtClean="0"/>
              <a:t>日中国原油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  每桶日期货价格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……………</a:t>
            </a:r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29816"/>
            <a:ext cx="7793037" cy="11430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中国纱年产量（万吨）（</a:t>
            </a:r>
            <a:r>
              <a:rPr lang="en-US" sz="2800" b="1" dirty="0" smtClean="0">
                <a:solidFill>
                  <a:schemeClr val="tx1"/>
                </a:solidFill>
              </a:rPr>
              <a:t>1964-1999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544" y="1988840"/>
            <a:ext cx="820891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6070</TotalTime>
  <Words>1398</Words>
  <Application>Microsoft Office PowerPoint</Application>
  <PresentationFormat>全屏显示(4:3)</PresentationFormat>
  <Paragraphs>130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Blends</vt:lpstr>
      <vt:lpstr>公式</vt:lpstr>
      <vt:lpstr>幻灯片 1</vt:lpstr>
      <vt:lpstr>           序      言</vt:lpstr>
      <vt:lpstr>幻灯片 3</vt:lpstr>
      <vt:lpstr>幻灯片 4</vt:lpstr>
      <vt:lpstr>   载自网上</vt:lpstr>
      <vt:lpstr>幻灯片 6</vt:lpstr>
      <vt:lpstr>幻灯片 7</vt:lpstr>
      <vt:lpstr>参考例子（参考资料中）</vt:lpstr>
      <vt:lpstr>例1中国纱年产量（万吨）（1964-1999）</vt:lpstr>
      <vt:lpstr>例2中国化肥产量（万吨）（1949-2008）</vt:lpstr>
      <vt:lpstr>例3： 某城市月平均气温        （1964-1975）数据图</vt:lpstr>
      <vt:lpstr>例4 国际航空公司月旅客数(1949-1960)</vt:lpstr>
      <vt:lpstr>例5 美元对欧元汇率（1999.1-2013.9)</vt:lpstr>
      <vt:lpstr>例6 中国原油每桶日期货价格</vt:lpstr>
      <vt:lpstr>模型形式 ： 确定性部分      随机性部分</vt:lpstr>
      <vt:lpstr>幻灯片 16</vt:lpstr>
      <vt:lpstr>幻灯片 17</vt:lpstr>
      <vt:lpstr>幻灯片 18</vt:lpstr>
      <vt:lpstr>  </vt:lpstr>
      <vt:lpstr>时间序列的分析方法II</vt:lpstr>
      <vt:lpstr>幻灯片 21</vt:lpstr>
      <vt:lpstr>幻灯片 22</vt:lpstr>
      <vt:lpstr>幻灯片 23</vt:lpstr>
      <vt:lpstr>附注：</vt:lpstr>
      <vt:lpstr>幻灯片 25</vt:lpstr>
      <vt:lpstr>         时间序列拓展</vt:lpstr>
      <vt:lpstr> ARCH模型、 GARCH族模型等等</vt:lpstr>
      <vt:lpstr>多变量场合</vt:lpstr>
      <vt:lpstr>        时间序列拓展</vt:lpstr>
      <vt:lpstr>主要参考书：</vt:lpstr>
      <vt:lpstr>拓展参考书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AutoBVT</cp:lastModifiedBy>
  <cp:revision>484</cp:revision>
  <dcterms:created xsi:type="dcterms:W3CDTF">1601-01-01T00:00:00Z</dcterms:created>
  <dcterms:modified xsi:type="dcterms:W3CDTF">2020-09-15T10:12:51Z</dcterms:modified>
</cp:coreProperties>
</file>