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notesMasterIdLst>
    <p:notesMasterId r:id="rId22"/>
  </p:notesMasterIdLst>
  <p:sldIdLst>
    <p:sldId id="256" r:id="rId2"/>
    <p:sldId id="257" r:id="rId3"/>
    <p:sldId id="260" r:id="rId4"/>
    <p:sldId id="264" r:id="rId5"/>
    <p:sldId id="261" r:id="rId6"/>
    <p:sldId id="262" r:id="rId7"/>
    <p:sldId id="265" r:id="rId8"/>
    <p:sldId id="278" r:id="rId9"/>
    <p:sldId id="280" r:id="rId10"/>
    <p:sldId id="266" r:id="rId11"/>
    <p:sldId id="268" r:id="rId12"/>
    <p:sldId id="269" r:id="rId13"/>
    <p:sldId id="271" r:id="rId14"/>
    <p:sldId id="272" r:id="rId15"/>
    <p:sldId id="274" r:id="rId16"/>
    <p:sldId id="275" r:id="rId17"/>
    <p:sldId id="273" r:id="rId18"/>
    <p:sldId id="276" r:id="rId19"/>
    <p:sldId id="277" r:id="rId20"/>
    <p:sldId id="279" r:id="rId21"/>
  </p:sldIdLst>
  <p:sldSz cx="18288000" cy="10287000"/>
  <p:notesSz cx="6858000" cy="9144000"/>
  <p:embeddedFontLst>
    <p:embeddedFont>
      <p:font typeface="Tahoma" pitchFamily="34" charset="0"/>
      <p:regular r:id="rId23"/>
      <p:bold r:id="rId24"/>
    </p:embeddedFont>
    <p:embeddedFont>
      <p:font typeface="Calibri" pitchFamily="34" charset="0"/>
      <p:regular r:id="rId25"/>
      <p:bold r:id="rId26"/>
      <p:italic r:id="rId27"/>
      <p:boldItalic r:id="rId28"/>
    </p:embeddedFont>
    <p:embeddedFont>
      <p:font typeface="Franklin Gothic Medium" pitchFamily="34" charset="0"/>
      <p:regular r:id="rId29"/>
      <p:italic r:id="rId30"/>
    </p:embeddedFont>
    <p:embeddedFont>
      <p:font typeface="Franklin Gothic Book"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2950" autoAdjust="0"/>
  </p:normalViewPr>
  <p:slideViewPr>
    <p:cSldViewPr>
      <p:cViewPr varScale="1">
        <p:scale>
          <a:sx n="46" d="100"/>
          <a:sy n="46" d="100"/>
        </p:scale>
        <p:origin x="-111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4CFAB-9EED-4329-8E24-4447C54AE1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0E9CE6D2-1319-48D0-B0AC-420A705E7C83}">
      <dgm:prSet phldrT="[Text]" custT="1"/>
      <dgm:spPr/>
      <dgm:t>
        <a:bodyPr/>
        <a:lstStyle/>
        <a:p>
          <a:r>
            <a:rPr lang="en-US" sz="2800" smtClean="0">
              <a:latin typeface="Tahoma" pitchFamily="34" charset="0"/>
              <a:ea typeface="Tahoma" pitchFamily="34" charset="0"/>
              <a:cs typeface="Tahoma" pitchFamily="34" charset="0"/>
            </a:rPr>
            <a:t>Chuẩn bị dữ liệu</a:t>
          </a:r>
          <a:endParaRPr lang="en-US" sz="2800">
            <a:latin typeface="Tahoma" pitchFamily="34" charset="0"/>
            <a:ea typeface="Tahoma" pitchFamily="34" charset="0"/>
            <a:cs typeface="Tahoma" pitchFamily="34" charset="0"/>
          </a:endParaRPr>
        </a:p>
      </dgm:t>
    </dgm:pt>
    <dgm:pt modelId="{731B8B75-A1F0-4347-BE05-27B46BCAE366}" type="parTrans" cxnId="{DE5C50BA-68DA-49FC-876E-E121DACAEFDA}">
      <dgm:prSet/>
      <dgm:spPr/>
      <dgm:t>
        <a:bodyPr/>
        <a:lstStyle/>
        <a:p>
          <a:endParaRPr lang="en-US" sz="2800"/>
        </a:p>
      </dgm:t>
    </dgm:pt>
    <dgm:pt modelId="{97881618-F4E1-4A3F-922F-A9182761EA64}" type="sibTrans" cxnId="{DE5C50BA-68DA-49FC-876E-E121DACAEFDA}">
      <dgm:prSet/>
      <dgm:spPr/>
      <dgm:t>
        <a:bodyPr/>
        <a:lstStyle/>
        <a:p>
          <a:endParaRPr lang="en-US" sz="2800"/>
        </a:p>
      </dgm:t>
    </dgm:pt>
    <dgm:pt modelId="{3CEA5A4C-C224-4A2D-AE71-D88EC4AD0412}">
      <dgm:prSet phldrT="[Text]" custT="1"/>
      <dgm:spPr/>
      <dgm:t>
        <a:bodyPr/>
        <a:lstStyle/>
        <a:p>
          <a:r>
            <a:rPr lang="en-US" sz="2800" smtClean="0">
              <a:latin typeface="Tahoma" pitchFamily="34" charset="0"/>
              <a:ea typeface="Tahoma" pitchFamily="34" charset="0"/>
              <a:cs typeface="Tahoma" pitchFamily="34" charset="0"/>
            </a:rPr>
            <a:t>Làm sạch dữ liệu</a:t>
          </a:r>
          <a:endParaRPr lang="en-US" sz="2800">
            <a:latin typeface="Tahoma" pitchFamily="34" charset="0"/>
            <a:ea typeface="Tahoma" pitchFamily="34" charset="0"/>
            <a:cs typeface="Tahoma" pitchFamily="34" charset="0"/>
          </a:endParaRPr>
        </a:p>
      </dgm:t>
    </dgm:pt>
    <dgm:pt modelId="{A0A89052-DBF4-4823-88B2-96944025A1E9}" type="parTrans" cxnId="{99F44F39-9564-4474-87EA-DF585C8C51FC}">
      <dgm:prSet/>
      <dgm:spPr/>
      <dgm:t>
        <a:bodyPr/>
        <a:lstStyle/>
        <a:p>
          <a:endParaRPr lang="en-US" sz="2800"/>
        </a:p>
      </dgm:t>
    </dgm:pt>
    <dgm:pt modelId="{EFB7E334-86D3-4E75-BA3D-37AA62C512CB}" type="sibTrans" cxnId="{99F44F39-9564-4474-87EA-DF585C8C51FC}">
      <dgm:prSet/>
      <dgm:spPr/>
      <dgm:t>
        <a:bodyPr/>
        <a:lstStyle/>
        <a:p>
          <a:endParaRPr lang="en-US" sz="2800"/>
        </a:p>
      </dgm:t>
    </dgm:pt>
    <dgm:pt modelId="{9EC2FA44-0D13-461C-910B-702AA8C8F6AA}">
      <dgm:prSet phldrT="[Text]" custT="1"/>
      <dgm:spPr/>
      <dgm:t>
        <a:bodyPr/>
        <a:lstStyle/>
        <a:p>
          <a:r>
            <a:rPr lang="en-US" sz="2800" smtClean="0">
              <a:latin typeface="Tahoma" pitchFamily="34" charset="0"/>
              <a:ea typeface="Tahoma" pitchFamily="34" charset="0"/>
              <a:cs typeface="Tahoma" pitchFamily="34" charset="0"/>
            </a:rPr>
            <a:t>Mô hình hóa dữ liệu</a:t>
          </a:r>
          <a:endParaRPr lang="en-US" sz="2800">
            <a:latin typeface="Tahoma" pitchFamily="34" charset="0"/>
            <a:ea typeface="Tahoma" pitchFamily="34" charset="0"/>
            <a:cs typeface="Tahoma" pitchFamily="34" charset="0"/>
          </a:endParaRPr>
        </a:p>
      </dgm:t>
    </dgm:pt>
    <dgm:pt modelId="{5ED75CA1-3926-4E3E-8FE1-A2B3569E876B}" type="parTrans" cxnId="{570606F2-4A91-4A27-B369-B34B1FDA5A55}">
      <dgm:prSet/>
      <dgm:spPr/>
      <dgm:t>
        <a:bodyPr/>
        <a:lstStyle/>
        <a:p>
          <a:endParaRPr lang="en-US" sz="2800"/>
        </a:p>
      </dgm:t>
    </dgm:pt>
    <dgm:pt modelId="{0F685B31-F846-4754-B86E-D4570E4A6393}" type="sibTrans" cxnId="{570606F2-4A91-4A27-B369-B34B1FDA5A55}">
      <dgm:prSet/>
      <dgm:spPr/>
      <dgm:t>
        <a:bodyPr/>
        <a:lstStyle/>
        <a:p>
          <a:endParaRPr lang="en-US" sz="2800"/>
        </a:p>
      </dgm:t>
    </dgm:pt>
    <dgm:pt modelId="{60023EA1-F726-4104-9040-A068045B3077}">
      <dgm:prSet phldrT="[Text]" custT="1"/>
      <dgm:spPr/>
      <dgm:t>
        <a:bodyPr/>
        <a:lstStyle/>
        <a:p>
          <a:r>
            <a:rPr lang="en-US" sz="2800" smtClean="0">
              <a:latin typeface="Tahoma" pitchFamily="34" charset="0"/>
              <a:ea typeface="Tahoma" pitchFamily="34" charset="0"/>
              <a:cs typeface="Tahoma" pitchFamily="34" charset="0"/>
            </a:rPr>
            <a:t>Phân tích và tính toán</a:t>
          </a:r>
          <a:endParaRPr lang="en-US" sz="2800">
            <a:latin typeface="Tahoma" pitchFamily="34" charset="0"/>
            <a:ea typeface="Tahoma" pitchFamily="34" charset="0"/>
            <a:cs typeface="Tahoma" pitchFamily="34" charset="0"/>
          </a:endParaRPr>
        </a:p>
      </dgm:t>
    </dgm:pt>
    <dgm:pt modelId="{D7636911-0CF0-44FB-A52F-C3C8BCF87171}" type="parTrans" cxnId="{E18AB7DE-9953-44AE-881F-02BFD9BF7748}">
      <dgm:prSet/>
      <dgm:spPr/>
      <dgm:t>
        <a:bodyPr/>
        <a:lstStyle/>
        <a:p>
          <a:endParaRPr lang="en-US" sz="2800"/>
        </a:p>
      </dgm:t>
    </dgm:pt>
    <dgm:pt modelId="{964CCBD2-8430-485A-8EEF-D0F9F63B344C}" type="sibTrans" cxnId="{E18AB7DE-9953-44AE-881F-02BFD9BF7748}">
      <dgm:prSet/>
      <dgm:spPr/>
      <dgm:t>
        <a:bodyPr/>
        <a:lstStyle/>
        <a:p>
          <a:endParaRPr lang="en-US" sz="2800"/>
        </a:p>
      </dgm:t>
    </dgm:pt>
    <dgm:pt modelId="{BEBB26B3-45DB-4BBA-B201-2FD22E46ABD1}">
      <dgm:prSet phldrT="[Text]" custT="1"/>
      <dgm:spPr/>
      <dgm:t>
        <a:bodyPr/>
        <a:lstStyle/>
        <a:p>
          <a:r>
            <a:rPr lang="en-US" sz="2800" smtClean="0">
              <a:latin typeface="Tahoma" pitchFamily="34" charset="0"/>
              <a:ea typeface="Tahoma" pitchFamily="34" charset="0"/>
              <a:cs typeface="Tahoma" pitchFamily="34" charset="0"/>
            </a:rPr>
            <a:t>Tạo báo cáo</a:t>
          </a:r>
          <a:endParaRPr lang="en-US" sz="2800">
            <a:latin typeface="Tahoma" pitchFamily="34" charset="0"/>
            <a:ea typeface="Tahoma" pitchFamily="34" charset="0"/>
            <a:cs typeface="Tahoma" pitchFamily="34" charset="0"/>
          </a:endParaRPr>
        </a:p>
      </dgm:t>
    </dgm:pt>
    <dgm:pt modelId="{629F6086-4F7E-4488-9D3A-D8FFEB6D32F2}" type="parTrans" cxnId="{EF1737B7-CD1F-4CAE-8D3B-21A4CD686F0E}">
      <dgm:prSet/>
      <dgm:spPr/>
      <dgm:t>
        <a:bodyPr/>
        <a:lstStyle/>
        <a:p>
          <a:endParaRPr lang="en-US" sz="2800"/>
        </a:p>
      </dgm:t>
    </dgm:pt>
    <dgm:pt modelId="{2CC40683-B28A-4917-80F7-37B6A681BE72}" type="sibTrans" cxnId="{EF1737B7-CD1F-4CAE-8D3B-21A4CD686F0E}">
      <dgm:prSet/>
      <dgm:spPr/>
      <dgm:t>
        <a:bodyPr/>
        <a:lstStyle/>
        <a:p>
          <a:endParaRPr lang="en-US" sz="2800"/>
        </a:p>
      </dgm:t>
    </dgm:pt>
    <dgm:pt modelId="{281BA928-6313-4E22-9A63-B5BF3D8AE05D}" type="pres">
      <dgm:prSet presAssocID="{7BF4CFAB-9EED-4329-8E24-4447C54AE184}" presName="rootnode" presStyleCnt="0">
        <dgm:presLayoutVars>
          <dgm:chMax/>
          <dgm:chPref/>
          <dgm:dir/>
          <dgm:animLvl val="lvl"/>
        </dgm:presLayoutVars>
      </dgm:prSet>
      <dgm:spPr/>
      <dgm:t>
        <a:bodyPr/>
        <a:lstStyle/>
        <a:p>
          <a:endParaRPr lang="en-US"/>
        </a:p>
      </dgm:t>
    </dgm:pt>
    <dgm:pt modelId="{1F977FDD-D0AC-4481-9BF7-A7202BC1177E}" type="pres">
      <dgm:prSet presAssocID="{0E9CE6D2-1319-48D0-B0AC-420A705E7C83}" presName="composite" presStyleCnt="0"/>
      <dgm:spPr/>
    </dgm:pt>
    <dgm:pt modelId="{B3D5B807-0338-443D-BE60-C27FA5CFEBD8}" type="pres">
      <dgm:prSet presAssocID="{0E9CE6D2-1319-48D0-B0AC-420A705E7C83}" presName="LShape" presStyleLbl="alignNode1" presStyleIdx="0" presStyleCnt="9"/>
      <dgm:spPr>
        <a:solidFill>
          <a:schemeClr val="accent6">
            <a:lumMod val="20000"/>
            <a:lumOff val="80000"/>
          </a:schemeClr>
        </a:solidFill>
      </dgm:spPr>
    </dgm:pt>
    <dgm:pt modelId="{764568A0-4762-4243-86AE-40063561F256}" type="pres">
      <dgm:prSet presAssocID="{0E9CE6D2-1319-48D0-B0AC-420A705E7C83}" presName="ParentText" presStyleLbl="revTx" presStyleIdx="0" presStyleCnt="5">
        <dgm:presLayoutVars>
          <dgm:chMax val="0"/>
          <dgm:chPref val="0"/>
          <dgm:bulletEnabled val="1"/>
        </dgm:presLayoutVars>
      </dgm:prSet>
      <dgm:spPr/>
      <dgm:t>
        <a:bodyPr/>
        <a:lstStyle/>
        <a:p>
          <a:endParaRPr lang="en-US"/>
        </a:p>
      </dgm:t>
    </dgm:pt>
    <dgm:pt modelId="{A4125E48-77C3-4238-9789-09C53002B330}" type="pres">
      <dgm:prSet presAssocID="{0E9CE6D2-1319-48D0-B0AC-420A705E7C83}" presName="Triangle" presStyleLbl="alignNode1" presStyleIdx="1" presStyleCnt="9"/>
      <dgm:spPr/>
    </dgm:pt>
    <dgm:pt modelId="{405CE386-43B6-46C3-9C4F-B19A69E97959}" type="pres">
      <dgm:prSet presAssocID="{97881618-F4E1-4A3F-922F-A9182761EA64}" presName="sibTrans" presStyleCnt="0"/>
      <dgm:spPr/>
    </dgm:pt>
    <dgm:pt modelId="{3084D1E4-8E26-471C-87E1-540A8C933C2A}" type="pres">
      <dgm:prSet presAssocID="{97881618-F4E1-4A3F-922F-A9182761EA64}" presName="space" presStyleCnt="0"/>
      <dgm:spPr/>
    </dgm:pt>
    <dgm:pt modelId="{E18EEEF7-5AB5-4129-AABD-4B66F940C809}" type="pres">
      <dgm:prSet presAssocID="{3CEA5A4C-C224-4A2D-AE71-D88EC4AD0412}" presName="composite" presStyleCnt="0"/>
      <dgm:spPr/>
    </dgm:pt>
    <dgm:pt modelId="{03FA146C-9A3B-4F4C-9A86-39D6B33E72DE}" type="pres">
      <dgm:prSet presAssocID="{3CEA5A4C-C224-4A2D-AE71-D88EC4AD0412}" presName="LShape" presStyleLbl="alignNode1" presStyleIdx="2" presStyleCnt="9" custLinFactNeighborX="5052" custLinFactNeighborY="26367"/>
      <dgm:spPr>
        <a:solidFill>
          <a:schemeClr val="accent6">
            <a:lumMod val="40000"/>
            <a:lumOff val="60000"/>
          </a:schemeClr>
        </a:solidFill>
      </dgm:spPr>
      <dgm:t>
        <a:bodyPr/>
        <a:lstStyle/>
        <a:p>
          <a:endParaRPr lang="en-US"/>
        </a:p>
      </dgm:t>
    </dgm:pt>
    <dgm:pt modelId="{0DB36AF5-89B0-4644-9957-09EFBF8CBE28}" type="pres">
      <dgm:prSet presAssocID="{3CEA5A4C-C224-4A2D-AE71-D88EC4AD0412}" presName="ParentText" presStyleLbl="revTx" presStyleIdx="1" presStyleCnt="5" custLinFactNeighborX="6212" custLinFactNeighborY="20577">
        <dgm:presLayoutVars>
          <dgm:chMax val="0"/>
          <dgm:chPref val="0"/>
          <dgm:bulletEnabled val="1"/>
        </dgm:presLayoutVars>
      </dgm:prSet>
      <dgm:spPr/>
      <dgm:t>
        <a:bodyPr/>
        <a:lstStyle/>
        <a:p>
          <a:endParaRPr lang="en-US"/>
        </a:p>
      </dgm:t>
    </dgm:pt>
    <dgm:pt modelId="{3B926FFD-8C14-4E91-877B-FEC890C42787}" type="pres">
      <dgm:prSet presAssocID="{3CEA5A4C-C224-4A2D-AE71-D88EC4AD0412}" presName="Triangle" presStyleLbl="alignNode1" presStyleIdx="3" presStyleCnt="9"/>
      <dgm:spPr/>
    </dgm:pt>
    <dgm:pt modelId="{178B71D3-2248-46E3-B738-3F7D2AB786A8}" type="pres">
      <dgm:prSet presAssocID="{EFB7E334-86D3-4E75-BA3D-37AA62C512CB}" presName="sibTrans" presStyleCnt="0"/>
      <dgm:spPr/>
    </dgm:pt>
    <dgm:pt modelId="{01B74975-F7CA-4A23-B00C-EA46D2842673}" type="pres">
      <dgm:prSet presAssocID="{EFB7E334-86D3-4E75-BA3D-37AA62C512CB}" presName="space" presStyleCnt="0"/>
      <dgm:spPr/>
    </dgm:pt>
    <dgm:pt modelId="{61EA2407-F503-4207-BE88-0BB83D20D27B}" type="pres">
      <dgm:prSet presAssocID="{9EC2FA44-0D13-461C-910B-702AA8C8F6AA}" presName="composite" presStyleCnt="0"/>
      <dgm:spPr/>
    </dgm:pt>
    <dgm:pt modelId="{221A04C9-B200-4089-92A6-DBE89A42A9B9}" type="pres">
      <dgm:prSet presAssocID="{9EC2FA44-0D13-461C-910B-702AA8C8F6AA}" presName="LShape" presStyleLbl="alignNode1" presStyleIdx="4" presStyleCnt="9"/>
      <dgm:spPr>
        <a:solidFill>
          <a:schemeClr val="accent6">
            <a:lumMod val="60000"/>
            <a:lumOff val="40000"/>
          </a:schemeClr>
        </a:solidFill>
      </dgm:spPr>
    </dgm:pt>
    <dgm:pt modelId="{E52D5EA4-32E8-4B7C-A17E-E6EC09259E12}" type="pres">
      <dgm:prSet presAssocID="{9EC2FA44-0D13-461C-910B-702AA8C8F6AA}" presName="ParentText" presStyleLbl="revTx" presStyleIdx="2" presStyleCnt="5" custLinFactNeighborX="-78" custLinFactNeighborY="3404">
        <dgm:presLayoutVars>
          <dgm:chMax val="0"/>
          <dgm:chPref val="0"/>
          <dgm:bulletEnabled val="1"/>
        </dgm:presLayoutVars>
      </dgm:prSet>
      <dgm:spPr/>
      <dgm:t>
        <a:bodyPr/>
        <a:lstStyle/>
        <a:p>
          <a:endParaRPr lang="en-US"/>
        </a:p>
      </dgm:t>
    </dgm:pt>
    <dgm:pt modelId="{41FAEDD5-0BFA-443E-8A2B-A9B39F973375}" type="pres">
      <dgm:prSet presAssocID="{9EC2FA44-0D13-461C-910B-702AA8C8F6AA}" presName="Triangle" presStyleLbl="alignNode1" presStyleIdx="5" presStyleCnt="9"/>
      <dgm:spPr/>
    </dgm:pt>
    <dgm:pt modelId="{B9299C56-89D9-41EA-B3AB-034D6C35B34D}" type="pres">
      <dgm:prSet presAssocID="{0F685B31-F846-4754-B86E-D4570E4A6393}" presName="sibTrans" presStyleCnt="0"/>
      <dgm:spPr/>
    </dgm:pt>
    <dgm:pt modelId="{3BB61663-E234-4E62-AA48-D93BD422ACFE}" type="pres">
      <dgm:prSet presAssocID="{0F685B31-F846-4754-B86E-D4570E4A6393}" presName="space" presStyleCnt="0"/>
      <dgm:spPr/>
    </dgm:pt>
    <dgm:pt modelId="{7EFA714A-9C94-41D2-A537-6199648FDC6E}" type="pres">
      <dgm:prSet presAssocID="{60023EA1-F726-4104-9040-A068045B3077}" presName="composite" presStyleCnt="0"/>
      <dgm:spPr/>
    </dgm:pt>
    <dgm:pt modelId="{C8370F06-4546-4A4F-B5CF-04137E0B3EE5}" type="pres">
      <dgm:prSet presAssocID="{60023EA1-F726-4104-9040-A068045B3077}" presName="LShape" presStyleLbl="alignNode1" presStyleIdx="6" presStyleCnt="9"/>
      <dgm:spPr>
        <a:solidFill>
          <a:schemeClr val="accent6">
            <a:lumMod val="75000"/>
          </a:schemeClr>
        </a:solidFill>
      </dgm:spPr>
    </dgm:pt>
    <dgm:pt modelId="{7F541B4C-F0DF-4368-AB1E-4778CAD63295}" type="pres">
      <dgm:prSet presAssocID="{60023EA1-F726-4104-9040-A068045B3077}" presName="ParentText" presStyleLbl="revTx" presStyleIdx="3" presStyleCnt="5" custLinFactNeighborX="3118" custLinFactNeighborY="4244">
        <dgm:presLayoutVars>
          <dgm:chMax val="0"/>
          <dgm:chPref val="0"/>
          <dgm:bulletEnabled val="1"/>
        </dgm:presLayoutVars>
      </dgm:prSet>
      <dgm:spPr/>
      <dgm:t>
        <a:bodyPr/>
        <a:lstStyle/>
        <a:p>
          <a:endParaRPr lang="en-US"/>
        </a:p>
      </dgm:t>
    </dgm:pt>
    <dgm:pt modelId="{C467E346-061C-44AB-9746-5D23028C7C9B}" type="pres">
      <dgm:prSet presAssocID="{60023EA1-F726-4104-9040-A068045B3077}" presName="Triangle" presStyleLbl="alignNode1" presStyleIdx="7" presStyleCnt="9"/>
      <dgm:spPr/>
    </dgm:pt>
    <dgm:pt modelId="{22D9B6E1-0440-4498-9E9F-D83E3CADA285}" type="pres">
      <dgm:prSet presAssocID="{964CCBD2-8430-485A-8EEF-D0F9F63B344C}" presName="sibTrans" presStyleCnt="0"/>
      <dgm:spPr/>
    </dgm:pt>
    <dgm:pt modelId="{CD80E4BC-78DE-4B0D-A5BD-25ED413CA11E}" type="pres">
      <dgm:prSet presAssocID="{964CCBD2-8430-485A-8EEF-D0F9F63B344C}" presName="space" presStyleCnt="0"/>
      <dgm:spPr/>
    </dgm:pt>
    <dgm:pt modelId="{7D4E0FB5-6628-42DD-9ECF-79FCCBECD5A5}" type="pres">
      <dgm:prSet presAssocID="{BEBB26B3-45DB-4BBA-B201-2FD22E46ABD1}" presName="composite" presStyleCnt="0"/>
      <dgm:spPr/>
    </dgm:pt>
    <dgm:pt modelId="{E2437EC5-1C6F-4BE9-975C-2567AE80C68F}" type="pres">
      <dgm:prSet presAssocID="{BEBB26B3-45DB-4BBA-B201-2FD22E46ABD1}" presName="LShape" presStyleLbl="alignNode1" presStyleIdx="8" presStyleCnt="9"/>
      <dgm:spPr>
        <a:solidFill>
          <a:schemeClr val="accent6">
            <a:lumMod val="50000"/>
          </a:schemeClr>
        </a:solidFill>
      </dgm:spPr>
    </dgm:pt>
    <dgm:pt modelId="{19421416-A9F8-42A1-B67E-DBBE1AF3F578}" type="pres">
      <dgm:prSet presAssocID="{BEBB26B3-45DB-4BBA-B201-2FD22E46ABD1}" presName="ParentText" presStyleLbl="revTx" presStyleIdx="4" presStyleCnt="5" custLinFactNeighborX="3118" custLinFactNeighborY="4244">
        <dgm:presLayoutVars>
          <dgm:chMax val="0"/>
          <dgm:chPref val="0"/>
          <dgm:bulletEnabled val="1"/>
        </dgm:presLayoutVars>
      </dgm:prSet>
      <dgm:spPr/>
      <dgm:t>
        <a:bodyPr/>
        <a:lstStyle/>
        <a:p>
          <a:endParaRPr lang="en-US"/>
        </a:p>
      </dgm:t>
    </dgm:pt>
  </dgm:ptLst>
  <dgm:cxnLst>
    <dgm:cxn modelId="{93A5594B-6F74-43AA-8732-83AE952F54A9}" type="presOf" srcId="{60023EA1-F726-4104-9040-A068045B3077}" destId="{7F541B4C-F0DF-4368-AB1E-4778CAD63295}" srcOrd="0" destOrd="0" presId="urn:microsoft.com/office/officeart/2009/3/layout/StepUpProcess"/>
    <dgm:cxn modelId="{EF1737B7-CD1F-4CAE-8D3B-21A4CD686F0E}" srcId="{7BF4CFAB-9EED-4329-8E24-4447C54AE184}" destId="{BEBB26B3-45DB-4BBA-B201-2FD22E46ABD1}" srcOrd="4" destOrd="0" parTransId="{629F6086-4F7E-4488-9D3A-D8FFEB6D32F2}" sibTransId="{2CC40683-B28A-4917-80F7-37B6A681BE72}"/>
    <dgm:cxn modelId="{DE5C50BA-68DA-49FC-876E-E121DACAEFDA}" srcId="{7BF4CFAB-9EED-4329-8E24-4447C54AE184}" destId="{0E9CE6D2-1319-48D0-B0AC-420A705E7C83}" srcOrd="0" destOrd="0" parTransId="{731B8B75-A1F0-4347-BE05-27B46BCAE366}" sibTransId="{97881618-F4E1-4A3F-922F-A9182761EA64}"/>
    <dgm:cxn modelId="{570606F2-4A91-4A27-B369-B34B1FDA5A55}" srcId="{7BF4CFAB-9EED-4329-8E24-4447C54AE184}" destId="{9EC2FA44-0D13-461C-910B-702AA8C8F6AA}" srcOrd="2" destOrd="0" parTransId="{5ED75CA1-3926-4E3E-8FE1-A2B3569E876B}" sibTransId="{0F685B31-F846-4754-B86E-D4570E4A6393}"/>
    <dgm:cxn modelId="{AED08BA1-6FB6-4A6F-8488-F048AA03F1D5}" type="presOf" srcId="{0E9CE6D2-1319-48D0-B0AC-420A705E7C83}" destId="{764568A0-4762-4243-86AE-40063561F256}" srcOrd="0" destOrd="0" presId="urn:microsoft.com/office/officeart/2009/3/layout/StepUpProcess"/>
    <dgm:cxn modelId="{3F3D44EA-04CB-4B05-B3FF-678C41A38219}" type="presOf" srcId="{9EC2FA44-0D13-461C-910B-702AA8C8F6AA}" destId="{E52D5EA4-32E8-4B7C-A17E-E6EC09259E12}" srcOrd="0" destOrd="0" presId="urn:microsoft.com/office/officeart/2009/3/layout/StepUpProcess"/>
    <dgm:cxn modelId="{E18AB7DE-9953-44AE-881F-02BFD9BF7748}" srcId="{7BF4CFAB-9EED-4329-8E24-4447C54AE184}" destId="{60023EA1-F726-4104-9040-A068045B3077}" srcOrd="3" destOrd="0" parTransId="{D7636911-0CF0-44FB-A52F-C3C8BCF87171}" sibTransId="{964CCBD2-8430-485A-8EEF-D0F9F63B344C}"/>
    <dgm:cxn modelId="{0D01676F-43A6-4038-9DE4-A128CAE9A04D}" type="presOf" srcId="{3CEA5A4C-C224-4A2D-AE71-D88EC4AD0412}" destId="{0DB36AF5-89B0-4644-9957-09EFBF8CBE28}" srcOrd="0" destOrd="0" presId="urn:microsoft.com/office/officeart/2009/3/layout/StepUpProcess"/>
    <dgm:cxn modelId="{6EAD508E-5D2F-44D3-8A2C-873F951098C0}" type="presOf" srcId="{7BF4CFAB-9EED-4329-8E24-4447C54AE184}" destId="{281BA928-6313-4E22-9A63-B5BF3D8AE05D}" srcOrd="0" destOrd="0" presId="urn:microsoft.com/office/officeart/2009/3/layout/StepUpProcess"/>
    <dgm:cxn modelId="{6D957B91-769B-4ACF-AC4F-7DC604C474C3}" type="presOf" srcId="{BEBB26B3-45DB-4BBA-B201-2FD22E46ABD1}" destId="{19421416-A9F8-42A1-B67E-DBBE1AF3F578}" srcOrd="0" destOrd="0" presId="urn:microsoft.com/office/officeart/2009/3/layout/StepUpProcess"/>
    <dgm:cxn modelId="{99F44F39-9564-4474-87EA-DF585C8C51FC}" srcId="{7BF4CFAB-9EED-4329-8E24-4447C54AE184}" destId="{3CEA5A4C-C224-4A2D-AE71-D88EC4AD0412}" srcOrd="1" destOrd="0" parTransId="{A0A89052-DBF4-4823-88B2-96944025A1E9}" sibTransId="{EFB7E334-86D3-4E75-BA3D-37AA62C512CB}"/>
    <dgm:cxn modelId="{8852E49E-45AB-45FC-BD5F-CC26058A944A}" type="presParOf" srcId="{281BA928-6313-4E22-9A63-B5BF3D8AE05D}" destId="{1F977FDD-D0AC-4481-9BF7-A7202BC1177E}" srcOrd="0" destOrd="0" presId="urn:microsoft.com/office/officeart/2009/3/layout/StepUpProcess"/>
    <dgm:cxn modelId="{D2A4F600-CC99-461F-85F6-F90AC9239D39}" type="presParOf" srcId="{1F977FDD-D0AC-4481-9BF7-A7202BC1177E}" destId="{B3D5B807-0338-443D-BE60-C27FA5CFEBD8}" srcOrd="0" destOrd="0" presId="urn:microsoft.com/office/officeart/2009/3/layout/StepUpProcess"/>
    <dgm:cxn modelId="{9263A22B-9B2E-4F13-AEF9-5674FAD76C32}" type="presParOf" srcId="{1F977FDD-D0AC-4481-9BF7-A7202BC1177E}" destId="{764568A0-4762-4243-86AE-40063561F256}" srcOrd="1" destOrd="0" presId="urn:microsoft.com/office/officeart/2009/3/layout/StepUpProcess"/>
    <dgm:cxn modelId="{939120F8-8CF0-4D3A-B91D-147924779218}" type="presParOf" srcId="{1F977FDD-D0AC-4481-9BF7-A7202BC1177E}" destId="{A4125E48-77C3-4238-9789-09C53002B330}" srcOrd="2" destOrd="0" presId="urn:microsoft.com/office/officeart/2009/3/layout/StepUpProcess"/>
    <dgm:cxn modelId="{E532716B-AEDC-4B39-9AA5-4F98CCDEE1FF}" type="presParOf" srcId="{281BA928-6313-4E22-9A63-B5BF3D8AE05D}" destId="{405CE386-43B6-46C3-9C4F-B19A69E97959}" srcOrd="1" destOrd="0" presId="urn:microsoft.com/office/officeart/2009/3/layout/StepUpProcess"/>
    <dgm:cxn modelId="{39B8B8F4-3A2A-43D9-853F-ED152D5B665E}" type="presParOf" srcId="{405CE386-43B6-46C3-9C4F-B19A69E97959}" destId="{3084D1E4-8E26-471C-87E1-540A8C933C2A}" srcOrd="0" destOrd="0" presId="urn:microsoft.com/office/officeart/2009/3/layout/StepUpProcess"/>
    <dgm:cxn modelId="{6A499056-5DD5-41E7-ABA4-23876AB9D70B}" type="presParOf" srcId="{281BA928-6313-4E22-9A63-B5BF3D8AE05D}" destId="{E18EEEF7-5AB5-4129-AABD-4B66F940C809}" srcOrd="2" destOrd="0" presId="urn:microsoft.com/office/officeart/2009/3/layout/StepUpProcess"/>
    <dgm:cxn modelId="{278401C1-CF46-410F-BEDE-D8AFC82058C9}" type="presParOf" srcId="{E18EEEF7-5AB5-4129-AABD-4B66F940C809}" destId="{03FA146C-9A3B-4F4C-9A86-39D6B33E72DE}" srcOrd="0" destOrd="0" presId="urn:microsoft.com/office/officeart/2009/3/layout/StepUpProcess"/>
    <dgm:cxn modelId="{FDE83532-A207-40CA-BF0F-DE01333F3E1E}" type="presParOf" srcId="{E18EEEF7-5AB5-4129-AABD-4B66F940C809}" destId="{0DB36AF5-89B0-4644-9957-09EFBF8CBE28}" srcOrd="1" destOrd="0" presId="urn:microsoft.com/office/officeart/2009/3/layout/StepUpProcess"/>
    <dgm:cxn modelId="{D5C71FE1-ED93-4F4A-A806-8DAA413933AF}" type="presParOf" srcId="{E18EEEF7-5AB5-4129-AABD-4B66F940C809}" destId="{3B926FFD-8C14-4E91-877B-FEC890C42787}" srcOrd="2" destOrd="0" presId="urn:microsoft.com/office/officeart/2009/3/layout/StepUpProcess"/>
    <dgm:cxn modelId="{0D2E2235-2922-4810-AD5F-E18E643FBC9E}" type="presParOf" srcId="{281BA928-6313-4E22-9A63-B5BF3D8AE05D}" destId="{178B71D3-2248-46E3-B738-3F7D2AB786A8}" srcOrd="3" destOrd="0" presId="urn:microsoft.com/office/officeart/2009/3/layout/StepUpProcess"/>
    <dgm:cxn modelId="{53FD5C82-67FB-4131-9AC7-0C13D1F35171}" type="presParOf" srcId="{178B71D3-2248-46E3-B738-3F7D2AB786A8}" destId="{01B74975-F7CA-4A23-B00C-EA46D2842673}" srcOrd="0" destOrd="0" presId="urn:microsoft.com/office/officeart/2009/3/layout/StepUpProcess"/>
    <dgm:cxn modelId="{6F6A1706-FC81-458B-9C0C-E6663128DD66}" type="presParOf" srcId="{281BA928-6313-4E22-9A63-B5BF3D8AE05D}" destId="{61EA2407-F503-4207-BE88-0BB83D20D27B}" srcOrd="4" destOrd="0" presId="urn:microsoft.com/office/officeart/2009/3/layout/StepUpProcess"/>
    <dgm:cxn modelId="{59A80933-8D8A-43BD-BF7B-26580A0B1A32}" type="presParOf" srcId="{61EA2407-F503-4207-BE88-0BB83D20D27B}" destId="{221A04C9-B200-4089-92A6-DBE89A42A9B9}" srcOrd="0" destOrd="0" presId="urn:microsoft.com/office/officeart/2009/3/layout/StepUpProcess"/>
    <dgm:cxn modelId="{D026E994-D5BD-4221-8CDB-3C2C6812E680}" type="presParOf" srcId="{61EA2407-F503-4207-BE88-0BB83D20D27B}" destId="{E52D5EA4-32E8-4B7C-A17E-E6EC09259E12}" srcOrd="1" destOrd="0" presId="urn:microsoft.com/office/officeart/2009/3/layout/StepUpProcess"/>
    <dgm:cxn modelId="{6DBBDFB0-8003-4B94-89A9-96D2BE1C89A4}" type="presParOf" srcId="{61EA2407-F503-4207-BE88-0BB83D20D27B}" destId="{41FAEDD5-0BFA-443E-8A2B-A9B39F973375}" srcOrd="2" destOrd="0" presId="urn:microsoft.com/office/officeart/2009/3/layout/StepUpProcess"/>
    <dgm:cxn modelId="{4F06B2A5-91B0-4ABF-95B8-8F418DEE7614}" type="presParOf" srcId="{281BA928-6313-4E22-9A63-B5BF3D8AE05D}" destId="{B9299C56-89D9-41EA-B3AB-034D6C35B34D}" srcOrd="5" destOrd="0" presId="urn:microsoft.com/office/officeart/2009/3/layout/StepUpProcess"/>
    <dgm:cxn modelId="{36ACCD6A-44E0-4C85-8A9F-0BBC47E2AC16}" type="presParOf" srcId="{B9299C56-89D9-41EA-B3AB-034D6C35B34D}" destId="{3BB61663-E234-4E62-AA48-D93BD422ACFE}" srcOrd="0" destOrd="0" presId="urn:microsoft.com/office/officeart/2009/3/layout/StepUpProcess"/>
    <dgm:cxn modelId="{2C268A2A-C2AF-4D8A-B3CB-EAA5B00D3725}" type="presParOf" srcId="{281BA928-6313-4E22-9A63-B5BF3D8AE05D}" destId="{7EFA714A-9C94-41D2-A537-6199648FDC6E}" srcOrd="6" destOrd="0" presId="urn:microsoft.com/office/officeart/2009/3/layout/StepUpProcess"/>
    <dgm:cxn modelId="{FDA28D10-C4FF-4A1A-A59C-C582DC216CC5}" type="presParOf" srcId="{7EFA714A-9C94-41D2-A537-6199648FDC6E}" destId="{C8370F06-4546-4A4F-B5CF-04137E0B3EE5}" srcOrd="0" destOrd="0" presId="urn:microsoft.com/office/officeart/2009/3/layout/StepUpProcess"/>
    <dgm:cxn modelId="{D03F16CC-9492-4E6A-92EF-C6D560DB230C}" type="presParOf" srcId="{7EFA714A-9C94-41D2-A537-6199648FDC6E}" destId="{7F541B4C-F0DF-4368-AB1E-4778CAD63295}" srcOrd="1" destOrd="0" presId="urn:microsoft.com/office/officeart/2009/3/layout/StepUpProcess"/>
    <dgm:cxn modelId="{AC3DDD6E-AEC4-452A-AE62-A6B2A0A3FAF5}" type="presParOf" srcId="{7EFA714A-9C94-41D2-A537-6199648FDC6E}" destId="{C467E346-061C-44AB-9746-5D23028C7C9B}" srcOrd="2" destOrd="0" presId="urn:microsoft.com/office/officeart/2009/3/layout/StepUpProcess"/>
    <dgm:cxn modelId="{B51926C3-D702-44F5-99B5-04AEFF30467C}" type="presParOf" srcId="{281BA928-6313-4E22-9A63-B5BF3D8AE05D}" destId="{22D9B6E1-0440-4498-9E9F-D83E3CADA285}" srcOrd="7" destOrd="0" presId="urn:microsoft.com/office/officeart/2009/3/layout/StepUpProcess"/>
    <dgm:cxn modelId="{E4E6106B-DE38-4821-98CE-A37C56F70022}" type="presParOf" srcId="{22D9B6E1-0440-4498-9E9F-D83E3CADA285}" destId="{CD80E4BC-78DE-4B0D-A5BD-25ED413CA11E}" srcOrd="0" destOrd="0" presId="urn:microsoft.com/office/officeart/2009/3/layout/StepUpProcess"/>
    <dgm:cxn modelId="{624F1F10-B9EC-40EB-8707-0CD7B0DB6CF5}" type="presParOf" srcId="{281BA928-6313-4E22-9A63-B5BF3D8AE05D}" destId="{7D4E0FB5-6628-42DD-9ECF-79FCCBECD5A5}" srcOrd="8" destOrd="0" presId="urn:microsoft.com/office/officeart/2009/3/layout/StepUpProcess"/>
    <dgm:cxn modelId="{18234F77-A3B7-44AF-B6BF-01BEA94EC02D}" type="presParOf" srcId="{7D4E0FB5-6628-42DD-9ECF-79FCCBECD5A5}" destId="{E2437EC5-1C6F-4BE9-975C-2567AE80C68F}" srcOrd="0" destOrd="0" presId="urn:microsoft.com/office/officeart/2009/3/layout/StepUpProcess"/>
    <dgm:cxn modelId="{E5A2ED4C-0EAC-4E9B-BAE9-9FFF09307DB7}" type="presParOf" srcId="{7D4E0FB5-6628-42DD-9ECF-79FCCBECD5A5}" destId="{19421416-A9F8-42A1-B67E-DBBE1AF3F57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5B807-0338-443D-BE60-C27FA5CFEBD8}">
      <dsp:nvSpPr>
        <dsp:cNvPr id="0" name=""/>
        <dsp:cNvSpPr/>
      </dsp:nvSpPr>
      <dsp:spPr>
        <a:xfrm rot="5400000">
          <a:off x="1720486" y="1763071"/>
          <a:ext cx="1183564" cy="1969424"/>
        </a:xfrm>
        <a:prstGeom prst="corner">
          <a:avLst>
            <a:gd name="adj1" fmla="val 16120"/>
            <a:gd name="adj2" fmla="val 16110"/>
          </a:avLst>
        </a:prstGeom>
        <a:solidFill>
          <a:schemeClr val="accent6">
            <a:lumMod val="20000"/>
            <a:lumOff val="8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568A0-4762-4243-86AE-40063561F256}">
      <dsp:nvSpPr>
        <dsp:cNvPr id="0" name=""/>
        <dsp:cNvSpPr/>
      </dsp:nvSpPr>
      <dsp:spPr>
        <a:xfrm>
          <a:off x="1522920" y="2351505"/>
          <a:ext cx="1778007" cy="155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latin typeface="Tahoma" pitchFamily="34" charset="0"/>
              <a:ea typeface="Tahoma" pitchFamily="34" charset="0"/>
              <a:cs typeface="Tahoma" pitchFamily="34" charset="0"/>
            </a:rPr>
            <a:t>Chuẩn bị dữ liệu</a:t>
          </a:r>
          <a:endParaRPr lang="en-US" sz="2800" kern="1200">
            <a:latin typeface="Tahoma" pitchFamily="34" charset="0"/>
            <a:ea typeface="Tahoma" pitchFamily="34" charset="0"/>
            <a:cs typeface="Tahoma" pitchFamily="34" charset="0"/>
          </a:endParaRPr>
        </a:p>
      </dsp:txBody>
      <dsp:txXfrm>
        <a:off x="1522920" y="2351505"/>
        <a:ext cx="1778007" cy="1558528"/>
      </dsp:txXfrm>
    </dsp:sp>
    <dsp:sp modelId="{A4125E48-77C3-4238-9789-09C53002B330}">
      <dsp:nvSpPr>
        <dsp:cNvPr id="0" name=""/>
        <dsp:cNvSpPr/>
      </dsp:nvSpPr>
      <dsp:spPr>
        <a:xfrm>
          <a:off x="2965454" y="1618080"/>
          <a:ext cx="335473" cy="33547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A146C-9A3B-4F4C-9A86-39D6B33E72DE}">
      <dsp:nvSpPr>
        <dsp:cNvPr id="0" name=""/>
        <dsp:cNvSpPr/>
      </dsp:nvSpPr>
      <dsp:spPr>
        <a:xfrm rot="5400000">
          <a:off x="3996610" y="1536533"/>
          <a:ext cx="1183564" cy="1969424"/>
        </a:xfrm>
        <a:prstGeom prst="corner">
          <a:avLst>
            <a:gd name="adj1" fmla="val 16120"/>
            <a:gd name="adj2" fmla="val 16110"/>
          </a:avLst>
        </a:prstGeom>
        <a:solidFill>
          <a:schemeClr val="accent6">
            <a:lumMod val="40000"/>
            <a:lumOff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36AF5-89B0-4644-9957-09EFBF8CBE28}">
      <dsp:nvSpPr>
        <dsp:cNvPr id="0" name=""/>
        <dsp:cNvSpPr/>
      </dsp:nvSpPr>
      <dsp:spPr>
        <a:xfrm>
          <a:off x="3809998" y="2133595"/>
          <a:ext cx="1778007" cy="155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latin typeface="Tahoma" pitchFamily="34" charset="0"/>
              <a:ea typeface="Tahoma" pitchFamily="34" charset="0"/>
              <a:cs typeface="Tahoma" pitchFamily="34" charset="0"/>
            </a:rPr>
            <a:t>Làm sạch dữ liệu</a:t>
          </a:r>
          <a:endParaRPr lang="en-US" sz="2800" kern="1200">
            <a:latin typeface="Tahoma" pitchFamily="34" charset="0"/>
            <a:ea typeface="Tahoma" pitchFamily="34" charset="0"/>
            <a:cs typeface="Tahoma" pitchFamily="34" charset="0"/>
          </a:endParaRPr>
        </a:p>
      </dsp:txBody>
      <dsp:txXfrm>
        <a:off x="3809998" y="2133595"/>
        <a:ext cx="1778007" cy="1558528"/>
      </dsp:txXfrm>
    </dsp:sp>
    <dsp:sp modelId="{3B926FFD-8C14-4E91-877B-FEC890C42787}">
      <dsp:nvSpPr>
        <dsp:cNvPr id="0" name=""/>
        <dsp:cNvSpPr/>
      </dsp:nvSpPr>
      <dsp:spPr>
        <a:xfrm>
          <a:off x="5142083" y="1079471"/>
          <a:ext cx="335473" cy="33547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A04C9-B200-4089-92A6-DBE89A42A9B9}">
      <dsp:nvSpPr>
        <dsp:cNvPr id="0" name=""/>
        <dsp:cNvSpPr/>
      </dsp:nvSpPr>
      <dsp:spPr>
        <a:xfrm rot="5400000">
          <a:off x="6073744" y="685853"/>
          <a:ext cx="1183564" cy="1969424"/>
        </a:xfrm>
        <a:prstGeom prst="corner">
          <a:avLst>
            <a:gd name="adj1" fmla="val 16120"/>
            <a:gd name="adj2" fmla="val 16110"/>
          </a:avLst>
        </a:prstGeom>
        <a:solidFill>
          <a:schemeClr val="accent6">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D5EA4-32E8-4B7C-A17E-E6EC09259E12}">
      <dsp:nvSpPr>
        <dsp:cNvPr id="0" name=""/>
        <dsp:cNvSpPr/>
      </dsp:nvSpPr>
      <dsp:spPr>
        <a:xfrm>
          <a:off x="5874791" y="1327340"/>
          <a:ext cx="1778007" cy="155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latin typeface="Tahoma" pitchFamily="34" charset="0"/>
              <a:ea typeface="Tahoma" pitchFamily="34" charset="0"/>
              <a:cs typeface="Tahoma" pitchFamily="34" charset="0"/>
            </a:rPr>
            <a:t>Mô hình hóa dữ liệu</a:t>
          </a:r>
          <a:endParaRPr lang="en-US" sz="2800" kern="1200">
            <a:latin typeface="Tahoma" pitchFamily="34" charset="0"/>
            <a:ea typeface="Tahoma" pitchFamily="34" charset="0"/>
            <a:cs typeface="Tahoma" pitchFamily="34" charset="0"/>
          </a:endParaRPr>
        </a:p>
      </dsp:txBody>
      <dsp:txXfrm>
        <a:off x="5874791" y="1327340"/>
        <a:ext cx="1778007" cy="1558528"/>
      </dsp:txXfrm>
    </dsp:sp>
    <dsp:sp modelId="{41FAEDD5-0BFA-443E-8A2B-A9B39F973375}">
      <dsp:nvSpPr>
        <dsp:cNvPr id="0" name=""/>
        <dsp:cNvSpPr/>
      </dsp:nvSpPr>
      <dsp:spPr>
        <a:xfrm>
          <a:off x="7318712" y="540862"/>
          <a:ext cx="335473" cy="33547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370F06-4546-4A4F-B5CF-04137E0B3EE5}">
      <dsp:nvSpPr>
        <dsp:cNvPr id="0" name=""/>
        <dsp:cNvSpPr/>
      </dsp:nvSpPr>
      <dsp:spPr>
        <a:xfrm rot="5400000">
          <a:off x="8250373" y="147245"/>
          <a:ext cx="1183564" cy="1969424"/>
        </a:xfrm>
        <a:prstGeom prst="corner">
          <a:avLst>
            <a:gd name="adj1" fmla="val 16120"/>
            <a:gd name="adj2" fmla="val 16110"/>
          </a:avLst>
        </a:prstGeom>
        <a:solidFill>
          <a:schemeClr val="accent6">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41B4C-F0DF-4368-AB1E-4778CAD63295}">
      <dsp:nvSpPr>
        <dsp:cNvPr id="0" name=""/>
        <dsp:cNvSpPr/>
      </dsp:nvSpPr>
      <dsp:spPr>
        <a:xfrm>
          <a:off x="8108245" y="801822"/>
          <a:ext cx="1778007" cy="155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latin typeface="Tahoma" pitchFamily="34" charset="0"/>
              <a:ea typeface="Tahoma" pitchFamily="34" charset="0"/>
              <a:cs typeface="Tahoma" pitchFamily="34" charset="0"/>
            </a:rPr>
            <a:t>Phân tích và tính toán</a:t>
          </a:r>
          <a:endParaRPr lang="en-US" sz="2800" kern="1200">
            <a:latin typeface="Tahoma" pitchFamily="34" charset="0"/>
            <a:ea typeface="Tahoma" pitchFamily="34" charset="0"/>
            <a:cs typeface="Tahoma" pitchFamily="34" charset="0"/>
          </a:endParaRPr>
        </a:p>
      </dsp:txBody>
      <dsp:txXfrm>
        <a:off x="8108245" y="801822"/>
        <a:ext cx="1778007" cy="1558528"/>
      </dsp:txXfrm>
    </dsp:sp>
    <dsp:sp modelId="{C467E346-061C-44AB-9746-5D23028C7C9B}">
      <dsp:nvSpPr>
        <dsp:cNvPr id="0" name=""/>
        <dsp:cNvSpPr/>
      </dsp:nvSpPr>
      <dsp:spPr>
        <a:xfrm>
          <a:off x="9495341" y="2253"/>
          <a:ext cx="335473" cy="33547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37EC5-1C6F-4BE9-975C-2567AE80C68F}">
      <dsp:nvSpPr>
        <dsp:cNvPr id="0" name=""/>
        <dsp:cNvSpPr/>
      </dsp:nvSpPr>
      <dsp:spPr>
        <a:xfrm rot="5400000">
          <a:off x="10427002" y="-391363"/>
          <a:ext cx="1183564" cy="1969424"/>
        </a:xfrm>
        <a:prstGeom prst="corner">
          <a:avLst>
            <a:gd name="adj1" fmla="val 16120"/>
            <a:gd name="adj2" fmla="val 16110"/>
          </a:avLst>
        </a:prstGeom>
        <a:solidFill>
          <a:schemeClr val="accent6">
            <a:lumMod val="5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21416-A9F8-42A1-B67E-DBBE1AF3F578}">
      <dsp:nvSpPr>
        <dsp:cNvPr id="0" name=""/>
        <dsp:cNvSpPr/>
      </dsp:nvSpPr>
      <dsp:spPr>
        <a:xfrm>
          <a:off x="10284874" y="263213"/>
          <a:ext cx="1778007" cy="155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latin typeface="Tahoma" pitchFamily="34" charset="0"/>
              <a:ea typeface="Tahoma" pitchFamily="34" charset="0"/>
              <a:cs typeface="Tahoma" pitchFamily="34" charset="0"/>
            </a:rPr>
            <a:t>Tạo báo cáo</a:t>
          </a:r>
          <a:endParaRPr lang="en-US" sz="2800" kern="1200">
            <a:latin typeface="Tahoma" pitchFamily="34" charset="0"/>
            <a:ea typeface="Tahoma" pitchFamily="34" charset="0"/>
            <a:cs typeface="Tahoma" pitchFamily="34" charset="0"/>
          </a:endParaRPr>
        </a:p>
      </dsp:txBody>
      <dsp:txXfrm>
        <a:off x="10284874" y="263213"/>
        <a:ext cx="1778007" cy="155852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8D951-7EE5-480C-B7BC-6CA7A26BC027}" type="datetimeFigureOut">
              <a:rPr lang="en-US" smtClean="0"/>
              <a:t>5/6/2023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3CFC84-1E53-4AD0-BCDB-439DE1BF748A}" type="slidenum">
              <a:rPr lang="en-US" smtClean="0"/>
              <a:t>‹#›</a:t>
            </a:fld>
            <a:endParaRPr lang="en-US"/>
          </a:p>
        </p:txBody>
      </p:sp>
    </p:spTree>
    <p:extLst>
      <p:ext uri="{BB962C8B-B14F-4D97-AF65-F5344CB8AC3E}">
        <p14:creationId xmlns:p14="http://schemas.microsoft.com/office/powerpoint/2010/main" val="159523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Cách thức tạo ra bộ dữ liệu.</a:t>
            </a:r>
          </a:p>
          <a:p>
            <a:endParaRPr lang="en-US" baseline="0" smtClean="0"/>
          </a:p>
        </p:txBody>
      </p:sp>
      <p:sp>
        <p:nvSpPr>
          <p:cNvPr id="4" name="Slide Number Placeholder 3"/>
          <p:cNvSpPr>
            <a:spLocks noGrp="1"/>
          </p:cNvSpPr>
          <p:nvPr>
            <p:ph type="sldNum" sz="quarter" idx="10"/>
          </p:nvPr>
        </p:nvSpPr>
        <p:spPr/>
        <p:txBody>
          <a:bodyPr/>
          <a:lstStyle/>
          <a:p>
            <a:fld id="{3E3CFC84-1E53-4AD0-BCDB-439DE1BF748A}" type="slidenum">
              <a:rPr lang="en-US" smtClean="0"/>
              <a:t>5</a:t>
            </a:fld>
            <a:endParaRPr lang="en-US"/>
          </a:p>
        </p:txBody>
      </p:sp>
    </p:spTree>
    <p:extLst>
      <p:ext uri="{BB962C8B-B14F-4D97-AF65-F5344CB8AC3E}">
        <p14:creationId xmlns:p14="http://schemas.microsoft.com/office/powerpoint/2010/main" val="303359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Nhược</a:t>
            </a:r>
            <a:r>
              <a:rPr lang="en-US" baseline="0" smtClean="0"/>
              <a:t> điểm</a:t>
            </a:r>
          </a:p>
          <a:p>
            <a:r>
              <a:rPr lang="en-US" baseline="0" smtClean="0"/>
              <a:t>Chưa có bảng lưu trữ lương hàng tháng, hàng năm</a:t>
            </a:r>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6</a:t>
            </a:fld>
            <a:endParaRPr lang="en-US"/>
          </a:p>
        </p:txBody>
      </p:sp>
    </p:spTree>
    <p:extLst>
      <p:ext uri="{BB962C8B-B14F-4D97-AF65-F5344CB8AC3E}">
        <p14:creationId xmlns:p14="http://schemas.microsoft.com/office/powerpoint/2010/main" val="60471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Font typeface="Arial" pitchFamily="34" charset="0"/>
              <a:buNone/>
            </a:pPr>
            <a:r>
              <a:rPr lang="en-US" sz="1200" smtClean="0">
                <a:latin typeface="Tahoma" pitchFamily="34" charset="0"/>
                <a:ea typeface="Tahoma" pitchFamily="34" charset="0"/>
                <a:cs typeface="Tahoma" pitchFamily="34" charset="0"/>
              </a:rPr>
              <a:t>Quy trình</a:t>
            </a:r>
            <a:r>
              <a:rPr lang="en-US" sz="1200" baseline="0" smtClean="0">
                <a:latin typeface="Tahoma" pitchFamily="34" charset="0"/>
                <a:ea typeface="Tahoma" pitchFamily="34" charset="0"/>
                <a:cs typeface="Tahoma" pitchFamily="34" charset="0"/>
              </a:rPr>
              <a:t> biến dữ liệu thô từ các bước thu thập dữ liệu thành một bộ dữ liệu sạch, chính xác, đáng tin cậy</a:t>
            </a:r>
            <a:endParaRPr lang="en-US" sz="1200" smtClean="0">
              <a:latin typeface="Tahoma" pitchFamily="34" charset="0"/>
              <a:ea typeface="Tahoma" pitchFamily="34" charset="0"/>
              <a:cs typeface="Tahoma" pitchFamily="34" charset="0"/>
            </a:endParaRPr>
          </a:p>
          <a:p>
            <a:pPr marL="285750" indent="-285750" algn="just">
              <a:lnSpc>
                <a:spcPct val="150000"/>
              </a:lnSpc>
              <a:buFont typeface="Arial" pitchFamily="34" charset="0"/>
              <a:buChar char="•"/>
            </a:pPr>
            <a:r>
              <a:rPr lang="en-US" sz="1200" smtClean="0">
                <a:latin typeface="Tahoma" pitchFamily="34" charset="0"/>
                <a:ea typeface="Tahoma" pitchFamily="34" charset="0"/>
                <a:cs typeface="Tahoma" pitchFamily="34" charset="0"/>
              </a:rPr>
              <a:t>Đánh giá dữ liệu:  Giữ</a:t>
            </a:r>
            <a:r>
              <a:rPr lang="en-US" sz="1200" baseline="0" smtClean="0">
                <a:latin typeface="Tahoma" pitchFamily="34" charset="0"/>
                <a:ea typeface="Tahoma" pitchFamily="34" charset="0"/>
                <a:cs typeface="Tahoma" pitchFamily="34" charset="0"/>
              </a:rPr>
              <a:t> lại những dữ liệu cần thiết.</a:t>
            </a:r>
            <a:endParaRPr lang="en-US" sz="1200" smtClean="0">
              <a:latin typeface="Tahoma" pitchFamily="34" charset="0"/>
              <a:ea typeface="Tahoma" pitchFamily="34" charset="0"/>
              <a:cs typeface="Tahoma" pitchFamily="34" charset="0"/>
            </a:endParaRPr>
          </a:p>
          <a:p>
            <a:pPr marL="285750" indent="-285750" algn="just">
              <a:lnSpc>
                <a:spcPct val="150000"/>
              </a:lnSpc>
              <a:buFont typeface="Arial" pitchFamily="34" charset="0"/>
              <a:buChar char="•"/>
            </a:pPr>
            <a:r>
              <a:rPr lang="en-US" sz="1200" smtClean="0">
                <a:latin typeface="Tahoma" pitchFamily="34" charset="0"/>
                <a:ea typeface="Tahoma" pitchFamily="34" charset="0"/>
                <a:cs typeface="Tahoma" pitchFamily="34" charset="0"/>
              </a:rPr>
              <a:t>Kiểm tra tính toàn vẹn của dữ liệu: Các</a:t>
            </a:r>
            <a:r>
              <a:rPr lang="en-US" sz="1200" baseline="0" smtClean="0">
                <a:latin typeface="Tahoma" pitchFamily="34" charset="0"/>
                <a:ea typeface="Tahoma" pitchFamily="34" charset="0"/>
                <a:cs typeface="Tahoma" pitchFamily="34" charset="0"/>
              </a:rPr>
              <a:t> giá trị null, blank, các giá trị lặp lại</a:t>
            </a:r>
            <a:endParaRPr lang="en-US" sz="1200" smtClean="0">
              <a:latin typeface="Tahoma" pitchFamily="34" charset="0"/>
              <a:ea typeface="Tahoma" pitchFamily="34" charset="0"/>
              <a:cs typeface="Tahoma" pitchFamily="34" charset="0"/>
            </a:endParaRPr>
          </a:p>
          <a:p>
            <a:pPr marL="285750" indent="-285750" algn="just">
              <a:lnSpc>
                <a:spcPct val="150000"/>
              </a:lnSpc>
              <a:buFont typeface="Arial" pitchFamily="34" charset="0"/>
              <a:buChar char="•"/>
            </a:pPr>
            <a:r>
              <a:rPr lang="en-US" sz="1200" smtClean="0">
                <a:latin typeface="Tahoma" pitchFamily="34" charset="0"/>
                <a:ea typeface="Tahoma" pitchFamily="34" charset="0"/>
                <a:cs typeface="Tahoma" pitchFamily="34" charset="0"/>
              </a:rPr>
              <a:t>Chuẩn hóa dữ liệu:</a:t>
            </a:r>
            <a:r>
              <a:rPr lang="en-US" sz="1200" baseline="0" smtClean="0">
                <a:latin typeface="Tahoma" pitchFamily="34" charset="0"/>
                <a:ea typeface="Tahoma" pitchFamily="34" charset="0"/>
                <a:cs typeface="Tahoma" pitchFamily="34" charset="0"/>
              </a:rPr>
              <a:t> Kiểm tra kiểu dữ liệu có đang sử dụng chính xác không?</a:t>
            </a:r>
            <a:endParaRPr lang="en-US" sz="1200" smtClean="0">
              <a:latin typeface="Tahoma" pitchFamily="34" charset="0"/>
              <a:ea typeface="Tahoma" pitchFamily="34" charset="0"/>
              <a:cs typeface="Tahoma" pitchFamily="34" charset="0"/>
            </a:endParaRPr>
          </a:p>
          <a:p>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7</a:t>
            </a:fld>
            <a:endParaRPr lang="en-US"/>
          </a:p>
        </p:txBody>
      </p:sp>
    </p:spTree>
    <p:extLst>
      <p:ext uri="{BB962C8B-B14F-4D97-AF65-F5344CB8AC3E}">
        <p14:creationId xmlns:p14="http://schemas.microsoft.com/office/powerpoint/2010/main" val="342756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8</a:t>
            </a:fld>
            <a:endParaRPr lang="en-US"/>
          </a:p>
        </p:txBody>
      </p:sp>
    </p:spTree>
    <p:extLst>
      <p:ext uri="{BB962C8B-B14F-4D97-AF65-F5344CB8AC3E}">
        <p14:creationId xmlns:p14="http://schemas.microsoft.com/office/powerpoint/2010/main" val="342756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9</a:t>
            </a:fld>
            <a:endParaRPr lang="en-US"/>
          </a:p>
        </p:txBody>
      </p:sp>
    </p:spTree>
    <p:extLst>
      <p:ext uri="{BB962C8B-B14F-4D97-AF65-F5344CB8AC3E}">
        <p14:creationId xmlns:p14="http://schemas.microsoft.com/office/powerpoint/2010/main" val="342756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 Lượt</a:t>
            </a:r>
            <a:r>
              <a:rPr lang="en-US" sz="1200" b="0" i="0" kern="1200" baseline="0" smtClean="0">
                <a:solidFill>
                  <a:schemeClr val="tx1"/>
                </a:solidFill>
                <a:effectLst/>
                <a:latin typeface="+mn-lt"/>
                <a:ea typeface="+mn-ea"/>
                <a:cs typeface="+mn-cs"/>
              </a:rPr>
              <a:t> đồ hình sao (star schema)</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Data table </a:t>
            </a:r>
            <a:r>
              <a:rPr lang="vi-VN" sz="1200" b="0" i="0" kern="1200" smtClean="0">
                <a:solidFill>
                  <a:schemeClr val="tx1"/>
                </a:solidFill>
                <a:effectLst/>
                <a:latin typeface="+mn-lt"/>
                <a:ea typeface="+mn-ea"/>
                <a:cs typeface="+mn-cs"/>
              </a:rPr>
              <a:t>thường dạng number hoặc value. Thông thường ở cấp độ đầu tiên, với ID or "key" column có thể sử dụng để tạo ra các relationships</a:t>
            </a:r>
          </a:p>
          <a:p>
            <a:pPr marL="171450" indent="-171450">
              <a:buFontTx/>
              <a:buChar char="-"/>
            </a:pPr>
            <a:r>
              <a:rPr lang="vi-VN" sz="1200" b="1" i="0" kern="1200" smtClean="0">
                <a:solidFill>
                  <a:schemeClr val="tx1"/>
                </a:solidFill>
                <a:effectLst/>
                <a:latin typeface="+mn-lt"/>
                <a:ea typeface="+mn-ea"/>
                <a:cs typeface="+mn-cs"/>
              </a:rPr>
              <a:t>Lookup Table </a:t>
            </a:r>
            <a:r>
              <a:rPr lang="vi-VN" sz="1200" b="0" i="0" kern="1200" smtClean="0">
                <a:solidFill>
                  <a:schemeClr val="tx1"/>
                </a:solidFill>
                <a:effectLst/>
                <a:latin typeface="+mn-lt"/>
                <a:ea typeface="+mn-ea"/>
                <a:cs typeface="+mn-cs"/>
              </a:rPr>
              <a:t>cung cấp thêm các diễn giải, để bổ sung thông tin, thường dưới dạng Text </a:t>
            </a:r>
            <a:endParaRPr lang="en-US" sz="1200" b="0" i="0" kern="1200" smtClean="0">
              <a:solidFill>
                <a:schemeClr val="tx1"/>
              </a:solidFill>
              <a:effectLst/>
              <a:latin typeface="+mn-lt"/>
              <a:ea typeface="+mn-ea"/>
              <a:cs typeface="+mn-cs"/>
            </a:endParaRPr>
          </a:p>
          <a:p>
            <a:pPr marL="171450" indent="-171450">
              <a:buFontTx/>
              <a:buChar char="-"/>
            </a:pPr>
            <a:r>
              <a:rPr lang="en-US" sz="1200" b="0" i="0" kern="1200" smtClean="0">
                <a:solidFill>
                  <a:schemeClr val="tx1"/>
                </a:solidFill>
                <a:effectLst/>
                <a:latin typeface="+mn-lt"/>
                <a:ea typeface="+mn-ea"/>
                <a:cs typeface="+mn-cs"/>
              </a:rPr>
              <a:t>Quan</a:t>
            </a:r>
            <a:r>
              <a:rPr lang="en-US" sz="1200" b="0" i="0" kern="1200" baseline="0" smtClean="0">
                <a:solidFill>
                  <a:schemeClr val="tx1"/>
                </a:solidFill>
                <a:effectLst/>
                <a:latin typeface="+mn-lt"/>
                <a:ea typeface="+mn-ea"/>
                <a:cs typeface="+mn-cs"/>
              </a:rPr>
              <a:t> hệ 1:1</a:t>
            </a:r>
          </a:p>
          <a:p>
            <a:pPr marL="171450" indent="-171450">
              <a:buFontTx/>
              <a:buChar char="-"/>
            </a:pPr>
            <a:r>
              <a:rPr lang="en-US" sz="1200" b="0" i="0" kern="1200" smtClean="0">
                <a:solidFill>
                  <a:schemeClr val="tx1"/>
                </a:solidFill>
                <a:effectLst/>
                <a:latin typeface="+mn-lt"/>
                <a:ea typeface="+mn-ea"/>
                <a:cs typeface="+mn-cs"/>
              </a:rPr>
              <a:t>Cross</a:t>
            </a:r>
            <a:r>
              <a:rPr lang="en-US" sz="1200" b="0" i="0" kern="1200" baseline="0" smtClean="0">
                <a:solidFill>
                  <a:schemeClr val="tx1"/>
                </a:solidFill>
                <a:effectLst/>
                <a:latin typeface="+mn-lt"/>
                <a:ea typeface="+mn-ea"/>
                <a:cs typeface="+mn-cs"/>
              </a:rPr>
              <a:t> data direction: both.</a:t>
            </a:r>
          </a:p>
          <a:p>
            <a:endParaRPr lang="en-US" sz="12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E3CFC84-1E53-4AD0-BCDB-439DE1BF748A}" type="slidenum">
              <a:rPr lang="en-US" smtClean="0"/>
              <a:t>12</a:t>
            </a:fld>
            <a:endParaRPr lang="en-US"/>
          </a:p>
        </p:txBody>
      </p:sp>
    </p:spTree>
    <p:extLst>
      <p:ext uri="{BB962C8B-B14F-4D97-AF65-F5344CB8AC3E}">
        <p14:creationId xmlns:p14="http://schemas.microsoft.com/office/powerpoint/2010/main" val="3678560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Thực</a:t>
            </a:r>
            <a:r>
              <a:rPr lang="en-US" baseline="0" smtClean="0"/>
              <a:t> hiện trong data view phân </a:t>
            </a:r>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13</a:t>
            </a:fld>
            <a:endParaRPr lang="en-US"/>
          </a:p>
        </p:txBody>
      </p:sp>
    </p:spTree>
    <p:extLst>
      <p:ext uri="{BB962C8B-B14F-4D97-AF65-F5344CB8AC3E}">
        <p14:creationId xmlns:p14="http://schemas.microsoft.com/office/powerpoint/2010/main" val="397907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a:t>
            </a:r>
            <a:r>
              <a:rPr lang="en-US" baseline="0" smtClean="0"/>
              <a:t> từng hàng một bố cục sắp xếp</a:t>
            </a:r>
            <a:endParaRPr lang="en-US"/>
          </a:p>
        </p:txBody>
      </p:sp>
      <p:sp>
        <p:nvSpPr>
          <p:cNvPr id="4" name="Slide Number Placeholder 3"/>
          <p:cNvSpPr>
            <a:spLocks noGrp="1"/>
          </p:cNvSpPr>
          <p:nvPr>
            <p:ph type="sldNum" sz="quarter" idx="10"/>
          </p:nvPr>
        </p:nvSpPr>
        <p:spPr/>
        <p:txBody>
          <a:bodyPr/>
          <a:lstStyle/>
          <a:p>
            <a:fld id="{3E3CFC84-1E53-4AD0-BCDB-439DE1BF748A}" type="slidenum">
              <a:rPr lang="en-US" smtClean="0"/>
              <a:t>15</a:t>
            </a:fld>
            <a:endParaRPr lang="en-US"/>
          </a:p>
        </p:txBody>
      </p:sp>
    </p:spTree>
    <p:extLst>
      <p:ext uri="{BB962C8B-B14F-4D97-AF65-F5344CB8AC3E}">
        <p14:creationId xmlns:p14="http://schemas.microsoft.com/office/powerpoint/2010/main" val="2074930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Cao</a:t>
            </a:r>
            <a:r>
              <a:rPr lang="en-US" baseline="0" smtClean="0"/>
              <a:t> nhất, thấp nhất. CỘT</a:t>
            </a:r>
          </a:p>
          <a:p>
            <a:r>
              <a:rPr lang="en-US" baseline="0" smtClean="0"/>
              <a:t>Phòng nhân sự có nhu cầu về nhân lực cao hơn so với những phòng khác. Điều này cho thấy rằng, </a:t>
            </a:r>
            <a:r>
              <a:rPr lang="en-US" sz="1200" b="0" i="0" kern="1200" baseline="0" smtClean="0">
                <a:solidFill>
                  <a:schemeClr val="tx1"/>
                </a:solidFill>
                <a:effectLst/>
                <a:latin typeface="+mn-lt"/>
                <a:ea typeface="+mn-ea"/>
                <a:cs typeface="+mn-cs"/>
              </a:rPr>
              <a:t>c</a:t>
            </a:r>
            <a:r>
              <a:rPr lang="vi-VN" sz="1200" b="0" i="0" kern="1200" smtClean="0">
                <a:solidFill>
                  <a:schemeClr val="tx1"/>
                </a:solidFill>
                <a:effectLst/>
                <a:latin typeface="+mn-lt"/>
                <a:ea typeface="+mn-ea"/>
                <a:cs typeface="+mn-cs"/>
              </a:rPr>
              <a:t>ông ty có thể cần phải cân nhắc tái cấu trúc lại tổ chức hoặc quy trình công việc để tối ưu hóa hoạt động của các phòng ban khác và giảm tải cho phòng nhân sự.</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Biểu đồ</a:t>
            </a:r>
            <a:r>
              <a:rPr lang="en-US" sz="1200" b="0" i="0" kern="1200" baseline="0" smtClean="0">
                <a:solidFill>
                  <a:schemeClr val="tx1"/>
                </a:solidFill>
                <a:effectLst/>
                <a:latin typeface="+mn-lt"/>
                <a:ea typeface="+mn-ea"/>
                <a:cs typeface="+mn-cs"/>
              </a:rPr>
              <a:t> đường: xu hướng tăng.</a:t>
            </a:r>
          </a:p>
          <a:p>
            <a:r>
              <a:rPr lang="en-US" sz="1200" b="0" i="0" kern="1200" baseline="0" smtClean="0">
                <a:solidFill>
                  <a:schemeClr val="tx1"/>
                </a:solidFill>
                <a:effectLst/>
                <a:latin typeface="+mn-lt"/>
                <a:ea typeface="+mn-ea"/>
                <a:cs typeface="+mn-cs"/>
              </a:rPr>
              <a:t>Biểu đồ tròn: Sự chênh lệch này cho thấy rằng, </a:t>
            </a:r>
            <a:r>
              <a:rPr lang="vi-VN" sz="1200" b="0" i="0" kern="1200" smtClean="0">
                <a:solidFill>
                  <a:schemeClr val="tx1"/>
                </a:solidFill>
                <a:effectLst/>
                <a:latin typeface="+mn-lt"/>
                <a:ea typeface="+mn-ea"/>
                <a:cs typeface="+mn-cs"/>
              </a:rPr>
              <a:t>có thể cho thấy công ty đang gặp phải một vấn đề về việc giữ gìn kỷ luật trong công việc</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nhất là trong trường hợp quản lý nhân viên non trẻ</a:t>
            </a:r>
          </a:p>
        </p:txBody>
      </p:sp>
      <p:sp>
        <p:nvSpPr>
          <p:cNvPr id="4" name="Slide Number Placeholder 3"/>
          <p:cNvSpPr>
            <a:spLocks noGrp="1"/>
          </p:cNvSpPr>
          <p:nvPr>
            <p:ph type="sldNum" sz="quarter" idx="10"/>
          </p:nvPr>
        </p:nvSpPr>
        <p:spPr/>
        <p:txBody>
          <a:bodyPr/>
          <a:lstStyle/>
          <a:p>
            <a:fld id="{3E3CFC84-1E53-4AD0-BCDB-439DE1BF748A}" type="slidenum">
              <a:rPr lang="en-US" smtClean="0"/>
              <a:t>16</a:t>
            </a:fld>
            <a:endParaRPr lang="en-US"/>
          </a:p>
        </p:txBody>
      </p:sp>
    </p:spTree>
    <p:extLst>
      <p:ext uri="{BB962C8B-B14F-4D97-AF65-F5344CB8AC3E}">
        <p14:creationId xmlns:p14="http://schemas.microsoft.com/office/powerpoint/2010/main" val="81812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ctrTitle"/>
          </p:nvPr>
        </p:nvSpPr>
        <p:spPr>
          <a:xfrm rot="19140000">
            <a:off x="1634225" y="2595604"/>
            <a:ext cx="11297246" cy="1806459"/>
          </a:xfrm>
        </p:spPr>
        <p:txBody>
          <a:bodyPr bIns="16328" anchor="b"/>
          <a:lstStyle>
            <a:lvl1pPr>
              <a:defRPr sz="5700"/>
            </a:lvl1pPr>
          </a:lstStyle>
          <a:p>
            <a:r>
              <a:rPr lang="en-US" smtClean="0"/>
              <a:t>Click to edit Master title style</a:t>
            </a:r>
            <a:endParaRPr lang="en-US" dirty="0"/>
          </a:p>
        </p:txBody>
      </p:sp>
      <p:sp>
        <p:nvSpPr>
          <p:cNvPr id="3" name="Subtitle 2"/>
          <p:cNvSpPr>
            <a:spLocks noGrp="1"/>
          </p:cNvSpPr>
          <p:nvPr>
            <p:ph type="subTitle" idx="1"/>
          </p:nvPr>
        </p:nvSpPr>
        <p:spPr>
          <a:xfrm rot="19140000">
            <a:off x="2424555" y="3706388"/>
            <a:ext cx="13022262" cy="493889"/>
          </a:xfrm>
        </p:spPr>
        <p:txBody>
          <a:bodyPr tIns="16328">
            <a:normAutofit/>
          </a:bodyPr>
          <a:lstStyle>
            <a:lvl1pPr marL="0" indent="0" algn="l">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lstStyle>
          <a:p>
            <a:pPr marL="0" marR="0" lvl="0" indent="0" algn="l" defTabSz="1632844"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9"/>
            <a:ext cx="4114800" cy="70175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411959"/>
            <a:ext cx="12039600" cy="70175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4760" y="-1387"/>
            <a:ext cx="18292760" cy="102883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7" name="Right Triangle 6"/>
          <p:cNvSpPr/>
          <p:nvPr/>
        </p:nvSpPr>
        <p:spPr>
          <a:xfrm>
            <a:off x="1" y="3971925"/>
            <a:ext cx="7143750" cy="63150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title"/>
          </p:nvPr>
        </p:nvSpPr>
        <p:spPr>
          <a:xfrm rot="19140000">
            <a:off x="1638798" y="2590106"/>
            <a:ext cx="11301984" cy="1811264"/>
          </a:xfrm>
        </p:spPr>
        <p:txBody>
          <a:bodyPr bIns="16328" anchor="b"/>
          <a:lstStyle>
            <a:lvl1pPr algn="l">
              <a:defRPr kumimoji="0" lang="en-US" sz="57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632844"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2432304" y="3702456"/>
            <a:ext cx="13021056" cy="493776"/>
          </a:xfrm>
        </p:spPr>
        <p:txBody>
          <a:bodyPr anchor="t">
            <a:normAutofit/>
          </a:bodyPr>
          <a:lstStyle>
            <a:lvl1pPr marL="0" indent="0">
              <a:buNone/>
              <a:defRPr kumimoji="0" lang="en-US" sz="2500" b="0" i="0" u="none" strike="noStrike" kern="1200" cap="all" spc="714" normalizeH="0" baseline="0" noProof="0" dirty="0" smtClean="0">
                <a:ln>
                  <a:noFill/>
                </a:ln>
                <a:solidFill>
                  <a:schemeClr val="tx1"/>
                </a:solidFill>
                <a:effectLst/>
                <a:uLnTx/>
                <a:uFillTx/>
                <a:latin typeface="+mn-lt"/>
                <a:ea typeface="+mj-ea"/>
                <a:cs typeface="Tunga" pitchFamily="2"/>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lstStyle>
          <a:p>
            <a:pPr marL="0" marR="0" lvl="0" indent="0" algn="l" defTabSz="1632844"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920"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400032" y="1645920"/>
            <a:ext cx="6400800" cy="5568696"/>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marL="0" lvl="0" indent="0" algn="l" defTabSz="1632844"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638300"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400032" y="1645920"/>
            <a:ext cx="6400800" cy="822960"/>
          </a:xfrm>
        </p:spPr>
        <p:txBody>
          <a:bodyPr anchor="b">
            <a:normAutofit/>
          </a:bodyPr>
          <a:lstStyle>
            <a:lvl1pPr marL="0" indent="0">
              <a:buNone/>
              <a:defRPr lang="en-US" sz="2500" b="0" kern="1200" cap="all" spc="714" baseline="0" dirty="0" smtClean="0">
                <a:solidFill>
                  <a:schemeClr val="tx1"/>
                </a:solidFill>
                <a:latin typeface="+mn-lt"/>
                <a:ea typeface="+mj-ea"/>
                <a:cs typeface="Tunga" pitchFamily="2"/>
              </a:defRPr>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lstStyle>
          <a:p>
            <a:pPr marL="0" lvl="0" indent="0" algn="l" defTabSz="1632844"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9400032" y="2552772"/>
            <a:ext cx="6400800" cy="4663440"/>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8" name="Right Triangle 17"/>
          <p:cNvSpPr/>
          <p:nvPr/>
        </p:nvSpPr>
        <p:spPr>
          <a:xfrm rot="5400000">
            <a:off x="2581278" y="-2581275"/>
            <a:ext cx="10287000" cy="15449556"/>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marL="0" algn="ctr" defTabSz="1632844" rtl="0" eaLnBrk="1" latinLnBrk="0" hangingPunct="1"/>
            <a:endParaRPr lang="en-US" sz="3200" kern="1200">
              <a:solidFill>
                <a:schemeClr val="lt1"/>
              </a:solidFill>
              <a:latin typeface="+mn-lt"/>
              <a:ea typeface="+mn-ea"/>
              <a:cs typeface="+mn-cs"/>
            </a:endParaRPr>
          </a:p>
        </p:txBody>
      </p:sp>
      <p:sp>
        <p:nvSpPr>
          <p:cNvPr id="2" name="Title 1"/>
          <p:cNvSpPr>
            <a:spLocks noGrp="1"/>
          </p:cNvSpPr>
          <p:nvPr>
            <p:ph type="title"/>
          </p:nvPr>
        </p:nvSpPr>
        <p:spPr>
          <a:xfrm rot="19140000">
            <a:off x="1569860" y="2364155"/>
            <a:ext cx="10424160" cy="1634141"/>
          </a:xfrm>
        </p:spPr>
        <p:txBody>
          <a:bodyPr bIns="0" anchor="b"/>
          <a:lstStyle>
            <a:lvl1pPr algn="l">
              <a:defRPr kumimoji="0" lang="en-US" sz="50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632844"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9499105" y="3928368"/>
            <a:ext cx="7615558" cy="4987031"/>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2595908" y="3380078"/>
            <a:ext cx="11589520" cy="934971"/>
          </a:xfrm>
        </p:spPr>
        <p:txBody>
          <a:bodyPr>
            <a:normAutofit/>
          </a:bodyPr>
          <a:lstStyle>
            <a:lvl1pPr marL="0" indent="0">
              <a:buNone/>
              <a:defRPr lang="en-US" sz="2500" b="1" kern="1200" dirty="0" smtClean="0">
                <a:solidFill>
                  <a:srgbClr val="FFFFFF"/>
                </a:solidFill>
                <a:latin typeface="+mn-lt"/>
                <a:ea typeface="+mn-ea"/>
                <a:cs typeface="+mn-cs"/>
              </a:defRPr>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marL="0" marR="0" lvl="0" indent="0" algn="l" defTabSz="1632844" rtl="0" eaLnBrk="1" fontAlgn="auto" latinLnBrk="0" hangingPunct="1">
              <a:lnSpc>
                <a:spcPct val="100000"/>
              </a:lnSpc>
              <a:spcBef>
                <a:spcPts val="536"/>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057651" y="0"/>
            <a:ext cx="14230350" cy="10287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326569" anchor="ctr"/>
          <a:lstStyle>
            <a:lvl1pPr algn="r">
              <a:defRPr/>
            </a:lvl1pPr>
          </a:lstStyle>
          <a:p>
            <a:r>
              <a:rPr lang="en-US" smtClean="0"/>
              <a:t>Click icon to add picture</a:t>
            </a:r>
            <a:endParaRPr lang="en-US" dirty="0"/>
          </a:p>
        </p:txBody>
      </p:sp>
      <p:sp>
        <p:nvSpPr>
          <p:cNvPr id="9" name="Right Triangle 8"/>
          <p:cNvSpPr/>
          <p:nvPr/>
        </p:nvSpPr>
        <p:spPr>
          <a:xfrm>
            <a:off x="1" y="3971925"/>
            <a:ext cx="7143750" cy="63150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10" name="Freeform 9"/>
          <p:cNvSpPr/>
          <p:nvPr/>
        </p:nvSpPr>
        <p:spPr>
          <a:xfrm>
            <a:off x="1" y="7572375"/>
            <a:ext cx="7143750" cy="271462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1"/>
          <p:cNvSpPr>
            <a:spLocks noGrp="1"/>
          </p:cNvSpPr>
          <p:nvPr>
            <p:ph type="title"/>
          </p:nvPr>
        </p:nvSpPr>
        <p:spPr>
          <a:xfrm rot="19140000">
            <a:off x="1342394" y="2576252"/>
            <a:ext cx="10972800" cy="1301166"/>
          </a:xfrm>
        </p:spPr>
        <p:txBody>
          <a:bodyPr anchor="b"/>
          <a:lstStyle>
            <a:lvl1pPr algn="l">
              <a:defRPr sz="50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2286959" y="3270794"/>
            <a:ext cx="12193090" cy="1110996"/>
          </a:xfrm>
        </p:spPr>
        <p:txBody>
          <a:bodyPr/>
          <a:lstStyle>
            <a:lvl1pPr marL="0" indent="0">
              <a:buNone/>
              <a:defRPr sz="2500">
                <a:solidFill>
                  <a:schemeClr val="tx2"/>
                </a:solidFill>
              </a:defRPr>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4763" y="7575950"/>
            <a:ext cx="7148514" cy="271105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8" name="Freeform 7"/>
          <p:cNvSpPr/>
          <p:nvPr/>
        </p:nvSpPr>
        <p:spPr>
          <a:xfrm>
            <a:off x="-4760" y="7576939"/>
            <a:ext cx="18292760" cy="271006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3284" tIns="81642" rIns="163284" bIns="81642" rtlCol="0" anchor="ctr"/>
          <a:lstStyle/>
          <a:p>
            <a:pPr algn="ctr"/>
            <a:endParaRPr lang="en-US"/>
          </a:p>
        </p:txBody>
      </p:sp>
      <p:sp>
        <p:nvSpPr>
          <p:cNvPr id="2" name="Title Placeholder 1"/>
          <p:cNvSpPr>
            <a:spLocks noGrp="1"/>
          </p:cNvSpPr>
          <p:nvPr>
            <p:ph type="title"/>
          </p:nvPr>
        </p:nvSpPr>
        <p:spPr>
          <a:xfrm>
            <a:off x="1645920" y="548640"/>
            <a:ext cx="15041880" cy="822960"/>
          </a:xfrm>
          <a:prstGeom prst="rect">
            <a:avLst/>
          </a:prstGeom>
        </p:spPr>
        <p:txBody>
          <a:bodyPr vert="horz" lIns="163284" tIns="81642" rIns="163284" bIns="81642"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45920" y="1650943"/>
            <a:ext cx="15041880" cy="5369774"/>
          </a:xfrm>
          <a:prstGeom prst="rect">
            <a:avLst/>
          </a:prstGeom>
        </p:spPr>
        <p:txBody>
          <a:bodyPr vert="horz" lIns="163284" tIns="81642" rIns="163284" bIns="81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402336" y="8805672"/>
            <a:ext cx="4352544" cy="301752"/>
          </a:xfrm>
          <a:prstGeom prst="rect">
            <a:avLst/>
          </a:prstGeom>
        </p:spPr>
        <p:txBody>
          <a:bodyPr vert="horz" lIns="163284" tIns="81642" rIns="163284" bIns="81642" rtlCol="0" anchor="ctr"/>
          <a:lstStyle>
            <a:lvl1pPr algn="l">
              <a:defRPr sz="2100">
                <a:solidFill>
                  <a:srgbClr val="FFFFFF"/>
                </a:solidFill>
              </a:defRPr>
            </a:lvl1pPr>
          </a:lstStyle>
          <a:p>
            <a:fld id="{1D8BD707-D9CF-40AE-B4C6-C98DA3205C09}" type="datetimeFigureOut">
              <a:rPr lang="en-US" smtClean="0"/>
              <a:pPr/>
              <a:t>5/6/2023</a:t>
            </a:fld>
            <a:endParaRPr lang="en-US"/>
          </a:p>
        </p:txBody>
      </p:sp>
      <p:sp>
        <p:nvSpPr>
          <p:cNvPr id="5" name="Footer Placeholder 4"/>
          <p:cNvSpPr>
            <a:spLocks noGrp="1"/>
          </p:cNvSpPr>
          <p:nvPr>
            <p:ph type="ftr" sz="quarter" idx="3"/>
          </p:nvPr>
        </p:nvSpPr>
        <p:spPr>
          <a:xfrm>
            <a:off x="7035028" y="9427683"/>
            <a:ext cx="9448800" cy="411480"/>
          </a:xfrm>
          <a:prstGeom prst="rect">
            <a:avLst/>
          </a:prstGeom>
        </p:spPr>
        <p:txBody>
          <a:bodyPr vert="horz" lIns="163284" tIns="81642" rIns="163284" bIns="81642" rtlCol="0" anchor="ctr"/>
          <a:lstStyle>
            <a:lvl1pPr algn="r">
              <a:defRPr sz="1800" cap="all" spc="357" baseline="0">
                <a:solidFill>
                  <a:srgbClr val="FFFFFF"/>
                </a:solidFill>
              </a:defRPr>
            </a:lvl1pPr>
          </a:lstStyle>
          <a:p>
            <a:endParaRPr lang="en-US"/>
          </a:p>
        </p:txBody>
      </p:sp>
      <p:sp>
        <p:nvSpPr>
          <p:cNvPr id="6" name="Slide Number Placeholder 5"/>
          <p:cNvSpPr>
            <a:spLocks noGrp="1"/>
          </p:cNvSpPr>
          <p:nvPr>
            <p:ph type="sldNum" sz="quarter" idx="4"/>
          </p:nvPr>
        </p:nvSpPr>
        <p:spPr>
          <a:xfrm>
            <a:off x="16802076" y="9256233"/>
            <a:ext cx="1005840" cy="754380"/>
          </a:xfrm>
          <a:prstGeom prst="ellipse">
            <a:avLst/>
          </a:prstGeom>
          <a:ln w="19050">
            <a:solidFill>
              <a:srgbClr val="FFFFFF"/>
            </a:solidFill>
          </a:ln>
        </p:spPr>
        <p:txBody>
          <a:bodyPr vert="horz" lIns="16328" tIns="16328" rIns="16328" bIns="16328" rtlCol="0" anchor="ctr">
            <a:normAutofit/>
          </a:bodyPr>
          <a:lstStyle>
            <a:lvl1pPr algn="ctr">
              <a:defRPr sz="29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wipe/>
  </p:transition>
  <p:timing>
    <p:tnLst>
      <p:par>
        <p:cTn id="1" dur="indefinite" restart="never" nodeType="tmRoot"/>
      </p:par>
    </p:tnLst>
  </p:timing>
  <p:txStyles>
    <p:titleStyle>
      <a:lvl1pPr algn="l" defTabSz="1632844" rtl="0" eaLnBrk="1" latinLnBrk="0" hangingPunct="1">
        <a:spcBef>
          <a:spcPct val="0"/>
        </a:spcBef>
        <a:buNone/>
        <a:defRPr sz="5000" kern="1200" cap="all" baseline="0">
          <a:solidFill>
            <a:schemeClr val="tx1"/>
          </a:solidFill>
          <a:latin typeface="+mj-lt"/>
          <a:ea typeface="+mj-ea"/>
          <a:cs typeface="+mj-cs"/>
        </a:defRPr>
      </a:lvl1pPr>
    </p:titleStyle>
    <p:bodyStyle>
      <a:lvl1pPr marL="612317" indent="-612317" algn="l" defTabSz="1632844" rtl="0" eaLnBrk="1" latinLnBrk="0" hangingPunct="1">
        <a:spcBef>
          <a:spcPts val="1429"/>
        </a:spcBef>
        <a:buFont typeface="Arial" pitchFamily="34" charset="0"/>
        <a:buNone/>
        <a:defRPr sz="2900" b="1" kern="1200">
          <a:solidFill>
            <a:schemeClr val="tx1"/>
          </a:solidFill>
          <a:latin typeface="+mn-lt"/>
          <a:ea typeface="+mn-ea"/>
          <a:cs typeface="+mn-cs"/>
        </a:defRPr>
      </a:lvl1pPr>
      <a:lvl2pPr marL="310240" indent="-310240" algn="l" defTabSz="1632844" rtl="0" eaLnBrk="1" latinLnBrk="0" hangingPunct="1">
        <a:spcBef>
          <a:spcPts val="536"/>
        </a:spcBef>
        <a:buClr>
          <a:schemeClr val="accent2"/>
        </a:buClr>
        <a:buFont typeface="Wingdings" pitchFamily="2" charset="2"/>
        <a:buChar char="§"/>
        <a:defRPr sz="2900" kern="1200">
          <a:solidFill>
            <a:schemeClr val="tx1"/>
          </a:solidFill>
          <a:latin typeface="+mn-lt"/>
          <a:ea typeface="+mn-ea"/>
          <a:cs typeface="+mn-cs"/>
        </a:defRPr>
      </a:lvl2pPr>
      <a:lvl3pPr marL="718451" indent="-293912" algn="l" defTabSz="1632844" rtl="0" eaLnBrk="1" latinLnBrk="0" hangingPunct="1">
        <a:spcBef>
          <a:spcPts val="536"/>
        </a:spcBef>
        <a:buClr>
          <a:schemeClr val="accent2"/>
        </a:buClr>
        <a:buFont typeface="Wingdings" pitchFamily="2" charset="2"/>
        <a:buChar char="§"/>
        <a:defRPr sz="2900" kern="1200">
          <a:solidFill>
            <a:schemeClr val="tx1"/>
          </a:solidFill>
          <a:latin typeface="+mn-lt"/>
          <a:ea typeface="+mn-ea"/>
          <a:cs typeface="+mn-cs"/>
        </a:defRPr>
      </a:lvl3pPr>
      <a:lvl4pPr marL="1126662" indent="-293912" algn="l" defTabSz="1632844" rtl="0" eaLnBrk="1" latinLnBrk="0" hangingPunct="1">
        <a:spcBef>
          <a:spcPts val="536"/>
        </a:spcBef>
        <a:buClr>
          <a:schemeClr val="accent2"/>
        </a:buClr>
        <a:buFont typeface="Wingdings" pitchFamily="2" charset="2"/>
        <a:buChar char="§"/>
        <a:defRPr sz="2900" kern="1200">
          <a:solidFill>
            <a:schemeClr val="tx1"/>
          </a:solidFill>
          <a:latin typeface="+mn-lt"/>
          <a:ea typeface="+mn-ea"/>
          <a:cs typeface="+mn-cs"/>
        </a:defRPr>
      </a:lvl4pPr>
      <a:lvl5pPr marL="1534873" indent="-310240" algn="l" defTabSz="1632844" rtl="0" eaLnBrk="1" latinLnBrk="0" hangingPunct="1">
        <a:spcBef>
          <a:spcPts val="536"/>
        </a:spcBef>
        <a:buClr>
          <a:schemeClr val="accent2"/>
        </a:buClr>
        <a:buFont typeface="Wingdings" pitchFamily="2" charset="2"/>
        <a:buChar char="§"/>
        <a:defRPr sz="2900" kern="1200">
          <a:solidFill>
            <a:schemeClr val="tx1"/>
          </a:solidFill>
          <a:latin typeface="+mn-lt"/>
          <a:ea typeface="+mn-ea"/>
          <a:cs typeface="+mn-cs"/>
        </a:defRPr>
      </a:lvl5pPr>
      <a:lvl6pPr marL="1959413" indent="-310240" algn="l" defTabSz="1632844" rtl="0" eaLnBrk="1" latinLnBrk="0" hangingPunct="1">
        <a:spcBef>
          <a:spcPts val="536"/>
        </a:spcBef>
        <a:buClr>
          <a:schemeClr val="accent2"/>
        </a:buClr>
        <a:buFont typeface="Wingdings" pitchFamily="2" charset="2"/>
        <a:buChar char="§"/>
        <a:defRPr sz="2500" kern="1200">
          <a:solidFill>
            <a:schemeClr val="tx1"/>
          </a:solidFill>
          <a:latin typeface="+mn-lt"/>
          <a:ea typeface="+mn-ea"/>
          <a:cs typeface="+mn-cs"/>
        </a:defRPr>
      </a:lvl6pPr>
      <a:lvl7pPr marL="2416609" indent="-293912" algn="l" defTabSz="1632844" rtl="0" eaLnBrk="1" latinLnBrk="0" hangingPunct="1">
        <a:spcBef>
          <a:spcPts val="536"/>
        </a:spcBef>
        <a:buClr>
          <a:schemeClr val="accent2"/>
        </a:buClr>
        <a:buFont typeface="Wingdings" pitchFamily="2" charset="2"/>
        <a:buChar char="§"/>
        <a:defRPr sz="2500" kern="1200">
          <a:solidFill>
            <a:schemeClr val="tx1"/>
          </a:solidFill>
          <a:latin typeface="+mn-lt"/>
          <a:ea typeface="+mn-ea"/>
          <a:cs typeface="+mn-cs"/>
        </a:defRPr>
      </a:lvl7pPr>
      <a:lvl8pPr marL="2824820" indent="-293912" algn="l" defTabSz="1632844" rtl="0" eaLnBrk="1" latinLnBrk="0" hangingPunct="1">
        <a:spcBef>
          <a:spcPts val="536"/>
        </a:spcBef>
        <a:buClr>
          <a:schemeClr val="accent2"/>
        </a:buClr>
        <a:buFont typeface="Wingdings" pitchFamily="2" charset="2"/>
        <a:buChar char="§"/>
        <a:defRPr sz="2500" kern="1200">
          <a:solidFill>
            <a:schemeClr val="tx1"/>
          </a:solidFill>
          <a:latin typeface="+mn-lt"/>
          <a:ea typeface="+mn-ea"/>
          <a:cs typeface="+mn-cs"/>
        </a:defRPr>
      </a:lvl8pPr>
      <a:lvl9pPr marL="3200374" indent="-293912" algn="l" defTabSz="1632844" rtl="0" eaLnBrk="1" latinLnBrk="0" hangingPunct="1">
        <a:spcBef>
          <a:spcPts val="536"/>
        </a:spcBef>
        <a:buClr>
          <a:schemeClr val="accent2"/>
        </a:buClr>
        <a:buFont typeface="Wingdings" pitchFamily="2" charset="2"/>
        <a:buChar char="§"/>
        <a:defRPr sz="2500" kern="1200">
          <a:solidFill>
            <a:schemeClr val="tx1"/>
          </a:solidFill>
          <a:latin typeface="+mn-lt"/>
          <a:ea typeface="+mn-ea"/>
          <a:cs typeface="+mn-cs"/>
        </a:defRPr>
      </a:lvl9pPr>
    </p:bodyStyle>
    <p:otherStyle>
      <a:defPPr>
        <a:defRPr lang="en-US"/>
      </a:defPPr>
      <a:lvl1pPr marL="0" algn="l" defTabSz="1632844" rtl="0" eaLnBrk="1" latinLnBrk="0" hangingPunct="1">
        <a:defRPr sz="3200" kern="1200">
          <a:solidFill>
            <a:schemeClr val="tx1"/>
          </a:solidFill>
          <a:latin typeface="+mn-lt"/>
          <a:ea typeface="+mn-ea"/>
          <a:cs typeface="+mn-cs"/>
        </a:defRPr>
      </a:lvl1pPr>
      <a:lvl2pPr marL="816422" algn="l" defTabSz="1632844" rtl="0" eaLnBrk="1" latinLnBrk="0" hangingPunct="1">
        <a:defRPr sz="3200" kern="1200">
          <a:solidFill>
            <a:schemeClr val="tx1"/>
          </a:solidFill>
          <a:latin typeface="+mn-lt"/>
          <a:ea typeface="+mn-ea"/>
          <a:cs typeface="+mn-cs"/>
        </a:defRPr>
      </a:lvl2pPr>
      <a:lvl3pPr marL="1632844" algn="l" defTabSz="1632844" rtl="0" eaLnBrk="1" latinLnBrk="0" hangingPunct="1">
        <a:defRPr sz="3200" kern="1200">
          <a:solidFill>
            <a:schemeClr val="tx1"/>
          </a:solidFill>
          <a:latin typeface="+mn-lt"/>
          <a:ea typeface="+mn-ea"/>
          <a:cs typeface="+mn-cs"/>
        </a:defRPr>
      </a:lvl3pPr>
      <a:lvl4pPr marL="2449266" algn="l" defTabSz="1632844" rtl="0" eaLnBrk="1" latinLnBrk="0" hangingPunct="1">
        <a:defRPr sz="3200" kern="1200">
          <a:solidFill>
            <a:schemeClr val="tx1"/>
          </a:solidFill>
          <a:latin typeface="+mn-lt"/>
          <a:ea typeface="+mn-ea"/>
          <a:cs typeface="+mn-cs"/>
        </a:defRPr>
      </a:lvl4pPr>
      <a:lvl5pPr marL="3265688" algn="l" defTabSz="1632844" rtl="0" eaLnBrk="1" latinLnBrk="0" hangingPunct="1">
        <a:defRPr sz="3200" kern="1200">
          <a:solidFill>
            <a:schemeClr val="tx1"/>
          </a:solidFill>
          <a:latin typeface="+mn-lt"/>
          <a:ea typeface="+mn-ea"/>
          <a:cs typeface="+mn-cs"/>
        </a:defRPr>
      </a:lvl5pPr>
      <a:lvl6pPr marL="4082110" algn="l" defTabSz="1632844" rtl="0" eaLnBrk="1" latinLnBrk="0" hangingPunct="1">
        <a:defRPr sz="3200" kern="1200">
          <a:solidFill>
            <a:schemeClr val="tx1"/>
          </a:solidFill>
          <a:latin typeface="+mn-lt"/>
          <a:ea typeface="+mn-ea"/>
          <a:cs typeface="+mn-cs"/>
        </a:defRPr>
      </a:lvl6pPr>
      <a:lvl7pPr marL="4898532" algn="l" defTabSz="1632844" rtl="0" eaLnBrk="1" latinLnBrk="0" hangingPunct="1">
        <a:defRPr sz="3200" kern="1200">
          <a:solidFill>
            <a:schemeClr val="tx1"/>
          </a:solidFill>
          <a:latin typeface="+mn-lt"/>
          <a:ea typeface="+mn-ea"/>
          <a:cs typeface="+mn-cs"/>
        </a:defRPr>
      </a:lvl7pPr>
      <a:lvl8pPr marL="5714954" algn="l" defTabSz="1632844" rtl="0" eaLnBrk="1" latinLnBrk="0" hangingPunct="1">
        <a:defRPr sz="3200" kern="1200">
          <a:solidFill>
            <a:schemeClr val="tx1"/>
          </a:solidFill>
          <a:latin typeface="+mn-lt"/>
          <a:ea typeface="+mn-ea"/>
          <a:cs typeface="+mn-cs"/>
        </a:defRPr>
      </a:lvl8pPr>
      <a:lvl9pPr marL="6531376" algn="l" defTabSz="163284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706880" y="8229600"/>
            <a:ext cx="3291840" cy="4114800"/>
          </a:xfrm>
          <a:prstGeom prst="rect">
            <a:avLst/>
          </a:prstGeom>
        </p:spPr>
      </p:pic>
      <p:grpSp>
        <p:nvGrpSpPr>
          <p:cNvPr id="4" name="Group 4"/>
          <p:cNvGrpSpPr/>
          <p:nvPr/>
        </p:nvGrpSpPr>
        <p:grpSpPr>
          <a:xfrm>
            <a:off x="0" y="7581731"/>
            <a:ext cx="18288000" cy="5940048"/>
            <a:chOff x="0" y="0"/>
            <a:chExt cx="1974504" cy="641330"/>
          </a:xfrm>
        </p:grpSpPr>
        <p:sp>
          <p:nvSpPr>
            <p:cNvPr id="5" name="Freeform 5"/>
            <p:cNvSpPr/>
            <p:nvPr/>
          </p:nvSpPr>
          <p:spPr>
            <a:xfrm>
              <a:off x="0" y="0"/>
              <a:ext cx="1974504" cy="641330"/>
            </a:xfrm>
            <a:custGeom>
              <a:avLst/>
              <a:gdLst/>
              <a:ahLst/>
              <a:cxnLst/>
              <a:rect l="l" t="t" r="r" b="b"/>
              <a:pathLst>
                <a:path w="1974504" h="641330">
                  <a:moveTo>
                    <a:pt x="1974504" y="320665"/>
                  </a:moveTo>
                  <a:lnTo>
                    <a:pt x="1771304" y="641330"/>
                  </a:lnTo>
                  <a:lnTo>
                    <a:pt x="203200" y="641330"/>
                  </a:lnTo>
                  <a:lnTo>
                    <a:pt x="0" y="320665"/>
                  </a:lnTo>
                  <a:lnTo>
                    <a:pt x="203200" y="0"/>
                  </a:lnTo>
                  <a:lnTo>
                    <a:pt x="1771304" y="0"/>
                  </a:lnTo>
                  <a:lnTo>
                    <a:pt x="1974504" y="320665"/>
                  </a:lnTo>
                  <a:close/>
                </a:path>
              </a:pathLst>
            </a:custGeom>
            <a:solidFill>
              <a:srgbClr val="F8B400"/>
            </a:solidFill>
          </p:spPr>
        </p:sp>
        <p:sp>
          <p:nvSpPr>
            <p:cNvPr id="6" name="TextBox 6"/>
            <p:cNvSpPr txBox="1"/>
            <p:nvPr/>
          </p:nvSpPr>
          <p:spPr>
            <a:xfrm>
              <a:off x="114300" y="-76200"/>
              <a:ext cx="584200" cy="774700"/>
            </a:xfrm>
            <a:prstGeom prst="rect">
              <a:avLst/>
            </a:prstGeom>
          </p:spPr>
          <p:txBody>
            <a:bodyPr lIns="50800" tIns="50800" rIns="50800" bIns="50800" rtlCol="0" anchor="ctr"/>
            <a:lstStyle/>
            <a:p>
              <a:pPr algn="ctr">
                <a:lnSpc>
                  <a:spcPts val="3304"/>
                </a:lnSpc>
              </a:pPr>
              <a:endParaRPr dirty="0">
                <a:latin typeface="Tahoma" pitchFamily="34" charset="0"/>
                <a:ea typeface="Tahoma" pitchFamily="34" charset="0"/>
                <a:cs typeface="Tahoma" pitchFamily="34" charset="0"/>
              </a:endParaRPr>
            </a:p>
          </p:txBody>
        </p:sp>
      </p:grpSp>
      <p:sp>
        <p:nvSpPr>
          <p:cNvPr id="8" name="TextBox 8"/>
          <p:cNvSpPr txBox="1"/>
          <p:nvPr/>
        </p:nvSpPr>
        <p:spPr>
          <a:xfrm>
            <a:off x="6993167" y="7954634"/>
            <a:ext cx="4865035" cy="2124752"/>
          </a:xfrm>
          <a:prstGeom prst="rect">
            <a:avLst/>
          </a:prstGeom>
        </p:spPr>
        <p:txBody>
          <a:bodyPr lIns="0" tIns="0" rIns="0" bIns="0" rtlCol="0" anchor="t">
            <a:spAutoFit/>
          </a:bodyPr>
          <a:lstStyle/>
          <a:p>
            <a:pPr algn="ctr">
              <a:lnSpc>
                <a:spcPts val="8236"/>
              </a:lnSpc>
            </a:pPr>
            <a:r>
              <a:rPr lang="en-US" sz="7844" spc="188" dirty="0">
                <a:solidFill>
                  <a:srgbClr val="000000"/>
                </a:solidFill>
                <a:latin typeface="Tahoma" pitchFamily="34" charset="0"/>
                <a:ea typeface="Tahoma" pitchFamily="34" charset="0"/>
                <a:cs typeface="Tahoma" pitchFamily="34" charset="0"/>
              </a:rPr>
              <a:t>Power BI</a:t>
            </a:r>
          </a:p>
          <a:p>
            <a:pPr algn="ctr">
              <a:lnSpc>
                <a:spcPts val="8236"/>
              </a:lnSpc>
            </a:pPr>
            <a:endParaRPr lang="en-US" sz="7844" spc="188" dirty="0">
              <a:solidFill>
                <a:srgbClr val="000000"/>
              </a:solidFill>
              <a:latin typeface="Tahoma" pitchFamily="34" charset="0"/>
              <a:ea typeface="Tahoma" pitchFamily="34" charset="0"/>
              <a:cs typeface="Tahoma" pitchFamily="34" charset="0"/>
            </a:endParaRPr>
          </a:p>
        </p:txBody>
      </p:sp>
      <p:sp>
        <p:nvSpPr>
          <p:cNvPr id="9" name="TextBox 9"/>
          <p:cNvSpPr txBox="1"/>
          <p:nvPr/>
        </p:nvSpPr>
        <p:spPr>
          <a:xfrm>
            <a:off x="4998720" y="9080746"/>
            <a:ext cx="8853929" cy="2111580"/>
          </a:xfrm>
          <a:prstGeom prst="rect">
            <a:avLst/>
          </a:prstGeom>
        </p:spPr>
        <p:txBody>
          <a:bodyPr lIns="0" tIns="0" rIns="0" bIns="0" rtlCol="0" anchor="t">
            <a:spAutoFit/>
          </a:bodyPr>
          <a:lstStyle/>
          <a:p>
            <a:pPr algn="ctr">
              <a:lnSpc>
                <a:spcPts val="8236"/>
              </a:lnSpc>
            </a:pPr>
            <a:r>
              <a:rPr lang="en-US" sz="7844" spc="188" dirty="0" err="1">
                <a:solidFill>
                  <a:srgbClr val="000000"/>
                </a:solidFill>
                <a:latin typeface="Tahoma" pitchFamily="34" charset="0"/>
                <a:ea typeface="Tahoma" pitchFamily="34" charset="0"/>
                <a:cs typeface="Tahoma" pitchFamily="34" charset="0"/>
              </a:rPr>
              <a:t>Quản</a:t>
            </a:r>
            <a:r>
              <a:rPr lang="en-US" sz="7844" spc="188">
                <a:solidFill>
                  <a:srgbClr val="000000"/>
                </a:solidFill>
                <a:latin typeface="Tahoma" pitchFamily="34" charset="0"/>
                <a:ea typeface="Tahoma" pitchFamily="34" charset="0"/>
                <a:cs typeface="Tahoma" pitchFamily="34" charset="0"/>
              </a:rPr>
              <a:t> lý nhân sự</a:t>
            </a:r>
          </a:p>
          <a:p>
            <a:pPr algn="ctr">
              <a:lnSpc>
                <a:spcPts val="8236"/>
              </a:lnSpc>
            </a:pPr>
            <a:endParaRPr lang="en-US" sz="7844" spc="188">
              <a:solidFill>
                <a:srgbClr val="000000"/>
              </a:solidFill>
              <a:latin typeface="Tahoma" pitchFamily="34" charset="0"/>
              <a:ea typeface="Tahoma" pitchFamily="34" charset="0"/>
              <a:cs typeface="Tahoma"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58600" y="8191500"/>
            <a:ext cx="1200150" cy="1200150"/>
          </a:xfrm>
          <a:prstGeom prst="rect">
            <a:avLst/>
          </a:prstGeom>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5532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4.1 Làm sạch dữ liệu</a:t>
            </a:r>
            <a:endParaRPr lang="en-US" b="1">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76500"/>
            <a:ext cx="5029200" cy="64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1562100" y="8115300"/>
            <a:ext cx="5562600" cy="9906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ounded Rectangle 13"/>
          <p:cNvSpPr/>
          <p:nvPr/>
        </p:nvSpPr>
        <p:spPr>
          <a:xfrm>
            <a:off x="1562100" y="2476500"/>
            <a:ext cx="5562600" cy="10668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051" name="Group 2050"/>
          <p:cNvGrpSpPr/>
          <p:nvPr/>
        </p:nvGrpSpPr>
        <p:grpSpPr>
          <a:xfrm>
            <a:off x="8883445" y="2421870"/>
            <a:ext cx="7593013" cy="6578321"/>
            <a:chOff x="12405518" y="2527579"/>
            <a:chExt cx="7593013" cy="6578321"/>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5518" y="2636838"/>
              <a:ext cx="7593013" cy="64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rot="10800000">
              <a:off x="12405518" y="2527579"/>
              <a:ext cx="1962150" cy="5334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30"/>
          <p:cNvGrpSpPr/>
          <p:nvPr/>
        </p:nvGrpSpPr>
        <p:grpSpPr>
          <a:xfrm>
            <a:off x="7124700" y="2257018"/>
            <a:ext cx="3556153" cy="1478268"/>
            <a:chOff x="7124700" y="2257018"/>
            <a:chExt cx="3556153" cy="1478268"/>
          </a:xfrm>
        </p:grpSpPr>
        <p:cxnSp>
          <p:nvCxnSpPr>
            <p:cNvPr id="12" name="Straight Arrow Connector 11"/>
            <p:cNvCxnSpPr>
              <a:stCxn id="14" idx="3"/>
              <a:endCxn id="18" idx="1"/>
            </p:cNvCxnSpPr>
            <p:nvPr/>
          </p:nvCxnSpPr>
          <p:spPr>
            <a:xfrm flipV="1">
              <a:off x="7124700" y="2996152"/>
              <a:ext cx="859093" cy="1374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8" name="Rectangular Callout 17"/>
            <p:cNvSpPr/>
            <p:nvPr/>
          </p:nvSpPr>
          <p:spPr>
            <a:xfrm>
              <a:off x="7983793" y="2257018"/>
              <a:ext cx="2697060" cy="1478268"/>
            </a:xfrm>
            <a:prstGeom prst="wedgeRectCallou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033730" y="2811486"/>
              <a:ext cx="2597186" cy="369332"/>
            </a:xfrm>
            <a:prstGeom prst="rect">
              <a:avLst/>
            </a:prstGeom>
            <a:noFill/>
          </p:spPr>
          <p:txBody>
            <a:bodyPr wrap="none" rtlCol="0">
              <a:spAutoFit/>
            </a:bodyPr>
            <a:lstStyle/>
            <a:p>
              <a:r>
                <a:rPr lang="en-US" b="1" smtClean="0">
                  <a:latin typeface="Tahoma" pitchFamily="34" charset="0"/>
                  <a:ea typeface="Tahoma" pitchFamily="34" charset="0"/>
                  <a:cs typeface="Tahoma" pitchFamily="34" charset="0"/>
                </a:rPr>
                <a:t>Cột chưa có Headder</a:t>
              </a:r>
              <a:endParaRPr lang="en-US" b="1">
                <a:latin typeface="Tahoma" pitchFamily="34" charset="0"/>
                <a:ea typeface="Tahoma" pitchFamily="34" charset="0"/>
                <a:cs typeface="Tahoma" pitchFamily="34" charset="0"/>
              </a:endParaRPr>
            </a:p>
          </p:txBody>
        </p:sp>
      </p:grpSp>
      <p:grpSp>
        <p:nvGrpSpPr>
          <p:cNvPr id="2049" name="Group 2048"/>
          <p:cNvGrpSpPr/>
          <p:nvPr/>
        </p:nvGrpSpPr>
        <p:grpSpPr>
          <a:xfrm>
            <a:off x="7124700" y="7871466"/>
            <a:ext cx="3506215" cy="1478268"/>
            <a:chOff x="7124700" y="7871466"/>
            <a:chExt cx="3506215" cy="1478268"/>
          </a:xfrm>
        </p:grpSpPr>
        <p:sp>
          <p:nvSpPr>
            <p:cNvPr id="26" name="Rectangular Callout 25"/>
            <p:cNvSpPr/>
            <p:nvPr/>
          </p:nvSpPr>
          <p:spPr>
            <a:xfrm>
              <a:off x="7983792" y="7871466"/>
              <a:ext cx="2647123" cy="1478268"/>
            </a:xfrm>
            <a:prstGeom prst="wedgeRectCallou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9" idx="3"/>
              <a:endCxn id="26" idx="1"/>
            </p:cNvCxnSpPr>
            <p:nvPr/>
          </p:nvCxnSpPr>
          <p:spPr>
            <a:xfrm>
              <a:off x="7124700" y="8610600"/>
              <a:ext cx="859092"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34" name="TextBox 33"/>
            <p:cNvSpPr txBox="1"/>
            <p:nvPr/>
          </p:nvSpPr>
          <p:spPr>
            <a:xfrm>
              <a:off x="8285278" y="8445287"/>
              <a:ext cx="2044149" cy="369332"/>
            </a:xfrm>
            <a:prstGeom prst="rect">
              <a:avLst/>
            </a:prstGeom>
            <a:noFill/>
          </p:spPr>
          <p:txBody>
            <a:bodyPr wrap="none" rtlCol="0">
              <a:spAutoFit/>
            </a:bodyPr>
            <a:lstStyle/>
            <a:p>
              <a:r>
                <a:rPr lang="en-US" b="1" smtClean="0">
                  <a:latin typeface="Tahoma" pitchFamily="34" charset="0"/>
                  <a:ea typeface="Tahoma" pitchFamily="34" charset="0"/>
                  <a:cs typeface="Tahoma" pitchFamily="34" charset="0"/>
                </a:rPr>
                <a:t>Hàng giá trị null</a:t>
              </a:r>
              <a:endParaRPr lang="en-US" b="1">
                <a:latin typeface="Tahoma" pitchFamily="34" charset="0"/>
                <a:ea typeface="Tahoma" pitchFamily="34" charset="0"/>
                <a:cs typeface="Tahoma" pitchFamily="34" charset="0"/>
              </a:endParaRPr>
            </a:p>
          </p:txBody>
        </p:sp>
      </p:grpSp>
      <p:grpSp>
        <p:nvGrpSpPr>
          <p:cNvPr id="2054" name="Group 2053"/>
          <p:cNvGrpSpPr/>
          <p:nvPr/>
        </p:nvGrpSpPr>
        <p:grpSpPr>
          <a:xfrm>
            <a:off x="3905027" y="1949435"/>
            <a:ext cx="3421373" cy="1478268"/>
            <a:chOff x="10439400" y="610334"/>
            <a:chExt cx="3421373" cy="1478268"/>
          </a:xfrm>
        </p:grpSpPr>
        <p:sp>
          <p:nvSpPr>
            <p:cNvPr id="2053" name="Rectangular Callout 2052"/>
            <p:cNvSpPr/>
            <p:nvPr/>
          </p:nvSpPr>
          <p:spPr>
            <a:xfrm>
              <a:off x="10439400" y="610334"/>
              <a:ext cx="3421373" cy="1478268"/>
            </a:xfrm>
            <a:prstGeom prst="wedgeRectCallou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489337" y="1164802"/>
              <a:ext cx="3371436" cy="369332"/>
            </a:xfrm>
            <a:prstGeom prst="rect">
              <a:avLst/>
            </a:prstGeom>
            <a:noFill/>
          </p:spPr>
          <p:txBody>
            <a:bodyPr wrap="none" rtlCol="0">
              <a:spAutoFit/>
            </a:bodyPr>
            <a:lstStyle/>
            <a:p>
              <a:r>
                <a:rPr lang="en-US" b="1" smtClean="0">
                  <a:latin typeface="Tahoma" pitchFamily="34" charset="0"/>
                  <a:ea typeface="Tahoma" pitchFamily="34" charset="0"/>
                  <a:cs typeface="Tahoma" pitchFamily="34" charset="0"/>
                </a:rPr>
                <a:t>Kiểu dữ liệu không phù hợp</a:t>
              </a:r>
              <a:endParaRPr lang="en-US" b="1">
                <a:latin typeface="Tahoma" pitchFamily="34" charset="0"/>
                <a:ea typeface="Tahoma" pitchFamily="34" charset="0"/>
                <a:cs typeface="Tahoma" pitchFamily="34" charset="0"/>
              </a:endParaRPr>
            </a:p>
          </p:txBody>
        </p:sp>
      </p:grpSp>
      <p:cxnSp>
        <p:nvCxnSpPr>
          <p:cNvPr id="2056" name="Straight Arrow Connector 2055"/>
          <p:cNvCxnSpPr>
            <a:stCxn id="15" idx="3"/>
            <a:endCxn id="2053" idx="3"/>
          </p:cNvCxnSpPr>
          <p:nvPr/>
        </p:nvCxnSpPr>
        <p:spPr>
          <a:xfrm flipH="1" flipV="1">
            <a:off x="7326400" y="2688569"/>
            <a:ext cx="1557045" cy="1"/>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5924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049"/>
                                        </p:tgtEl>
                                        <p:attrNameLst>
                                          <p:attrName>style.visibility</p:attrName>
                                        </p:attrNameLst>
                                      </p:cBhvr>
                                      <p:to>
                                        <p:strVal val="visible"/>
                                      </p:to>
                                    </p:set>
                                    <p:animEffect transition="in" filter="randombar(horizontal)">
                                      <p:cBhvr>
                                        <p:cTn id="27" dur="500"/>
                                        <p:tgtEl>
                                          <p:spTgt spid="20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49"/>
                                        </p:tgtEl>
                                      </p:cBhvr>
                                    </p:animEffect>
                                    <p:set>
                                      <p:cBhvr>
                                        <p:cTn id="35" dur="1" fill="hold">
                                          <p:stCondLst>
                                            <p:cond delay="499"/>
                                          </p:stCondLst>
                                        </p:cTn>
                                        <p:tgtEl>
                                          <p:spTgt spid="2049"/>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2051"/>
                                        </p:tgtEl>
                                        <p:attrNameLst>
                                          <p:attrName>style.visibility</p:attrName>
                                        </p:attrNameLst>
                                      </p:cBhvr>
                                      <p:to>
                                        <p:strVal val="visible"/>
                                      </p:to>
                                    </p:set>
                                    <p:animEffect transition="in" filter="fade">
                                      <p:cBhvr>
                                        <p:cTn id="38" dur="500"/>
                                        <p:tgtEl>
                                          <p:spTgt spid="205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074"/>
                                        </p:tgtEl>
                                      </p:cBhvr>
                                    </p:animEffect>
                                    <p:set>
                                      <p:cBhvr>
                                        <p:cTn id="43" dur="1" fill="hold">
                                          <p:stCondLst>
                                            <p:cond delay="499"/>
                                          </p:stCondLst>
                                        </p:cTn>
                                        <p:tgtEl>
                                          <p:spTgt spid="307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054"/>
                                        </p:tgtEl>
                                        <p:attrNameLst>
                                          <p:attrName>style.visibility</p:attrName>
                                        </p:attrNameLst>
                                      </p:cBhvr>
                                      <p:to>
                                        <p:strVal val="visible"/>
                                      </p:to>
                                    </p:set>
                                    <p:animEffect transition="in" filter="fade">
                                      <p:cBhvr>
                                        <p:cTn id="54" dur="500"/>
                                        <p:tgtEl>
                                          <p:spTgt spid="2054"/>
                                        </p:tgtEl>
                                      </p:cBhvr>
                                    </p:animEffect>
                                  </p:childTnLst>
                                </p:cTn>
                              </p:par>
                              <p:par>
                                <p:cTn id="55" presetID="10" presetClass="entr" presetSubtype="0" fill="hold" nodeType="withEffect">
                                  <p:stCondLst>
                                    <p:cond delay="0"/>
                                  </p:stCondLst>
                                  <p:childTnLst>
                                    <p:set>
                                      <p:cBhvr>
                                        <p:cTn id="56" dur="1" fill="hold">
                                          <p:stCondLst>
                                            <p:cond delay="0"/>
                                          </p:stCondLst>
                                        </p:cTn>
                                        <p:tgtEl>
                                          <p:spTgt spid="2056"/>
                                        </p:tgtEl>
                                        <p:attrNameLst>
                                          <p:attrName>style.visibility</p:attrName>
                                        </p:attrNameLst>
                                      </p:cBhvr>
                                      <p:to>
                                        <p:strVal val="visible"/>
                                      </p:to>
                                    </p:set>
                                    <p:animEffect transition="in" filter="fade">
                                      <p:cBhvr>
                                        <p:cTn id="57" dur="500"/>
                                        <p:tgtEl>
                                          <p:spTgt spid="20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054"/>
                                        </p:tgtEl>
                                      </p:cBhvr>
                                    </p:animEffect>
                                    <p:set>
                                      <p:cBhvr>
                                        <p:cTn id="62" dur="1" fill="hold">
                                          <p:stCondLst>
                                            <p:cond delay="499"/>
                                          </p:stCondLst>
                                        </p:cTn>
                                        <p:tgtEl>
                                          <p:spTgt spid="2054"/>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056"/>
                                        </p:tgtEl>
                                      </p:cBhvr>
                                    </p:animEffect>
                                    <p:set>
                                      <p:cBhvr>
                                        <p:cTn id="65" dur="1" fill="hold">
                                          <p:stCondLst>
                                            <p:cond delay="499"/>
                                          </p:stCondLst>
                                        </p:cTn>
                                        <p:tgtEl>
                                          <p:spTgt spid="205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074"/>
                                        </p:tgtEl>
                                        <p:attrNameLst>
                                          <p:attrName>style.visibility</p:attrName>
                                        </p:attrNameLst>
                                      </p:cBhvr>
                                      <p:to>
                                        <p:strVal val="visible"/>
                                      </p:to>
                                    </p:set>
                                    <p:animEffect transition="in" filter="fade">
                                      <p:cBhvr>
                                        <p:cTn id="70" dur="500"/>
                                        <p:tgtEl>
                                          <p:spTgt spid="3074"/>
                                        </p:tgtEl>
                                      </p:cBhvr>
                                    </p:animEffect>
                                  </p:childTnLst>
                                </p:cTn>
                              </p:par>
                              <p:par>
                                <p:cTn id="71" presetID="10" presetClass="entr" presetSubtype="0" fill="hold" grpId="2"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2"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4" grpId="0" animBg="1"/>
      <p:bldP spid="14" grpId="1" animBg="1"/>
      <p:bldP spid="14"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010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4.1 </a:t>
            </a:r>
            <a:r>
              <a:rPr lang="en-US" b="1">
                <a:solidFill>
                  <a:schemeClr val="bg1"/>
                </a:solidFill>
              </a:rPr>
              <a:t>Làm sạch dữ liệu</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71700"/>
            <a:ext cx="7573963" cy="64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0" y="2171700"/>
            <a:ext cx="9067800" cy="646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4419599" y="1943099"/>
            <a:ext cx="4038601" cy="701040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 name="Group 12"/>
          <p:cNvGrpSpPr/>
          <p:nvPr/>
        </p:nvGrpSpPr>
        <p:grpSpPr>
          <a:xfrm>
            <a:off x="8458201" y="892931"/>
            <a:ext cx="4241953" cy="4555369"/>
            <a:chOff x="6695115" y="2257018"/>
            <a:chExt cx="3985738" cy="4555369"/>
          </a:xfrm>
        </p:grpSpPr>
        <p:cxnSp>
          <p:nvCxnSpPr>
            <p:cNvPr id="14" name="Straight Arrow Connector 13"/>
            <p:cNvCxnSpPr>
              <a:stCxn id="11" idx="3"/>
              <a:endCxn id="15" idx="1"/>
            </p:cNvCxnSpPr>
            <p:nvPr/>
          </p:nvCxnSpPr>
          <p:spPr>
            <a:xfrm flipV="1">
              <a:off x="6695115" y="2996152"/>
              <a:ext cx="1288678" cy="381623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5" name="Rectangular Callout 14"/>
            <p:cNvSpPr/>
            <p:nvPr/>
          </p:nvSpPr>
          <p:spPr>
            <a:xfrm>
              <a:off x="7983793" y="2257018"/>
              <a:ext cx="2697060" cy="1478268"/>
            </a:xfrm>
            <a:prstGeom prst="wedgeRectCallou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33730" y="2811486"/>
              <a:ext cx="2363499" cy="369332"/>
            </a:xfrm>
            <a:prstGeom prst="rect">
              <a:avLst/>
            </a:prstGeom>
            <a:noFill/>
          </p:spPr>
          <p:txBody>
            <a:bodyPr wrap="none" rtlCol="0">
              <a:spAutoFit/>
            </a:bodyPr>
            <a:lstStyle/>
            <a:p>
              <a:r>
                <a:rPr lang="en-US" b="1" smtClean="0">
                  <a:latin typeface="Tahoma" pitchFamily="34" charset="0"/>
                  <a:ea typeface="Tahoma" pitchFamily="34" charset="0"/>
                  <a:cs typeface="Tahoma" pitchFamily="34" charset="0"/>
                </a:rPr>
                <a:t>Cột giá trị null, thừa</a:t>
              </a:r>
              <a:endParaRPr lang="en-US" b="1">
                <a:latin typeface="Tahoma" pitchFamily="34" charset="0"/>
                <a:ea typeface="Tahoma" pitchFamily="34" charset="0"/>
                <a:cs typeface="Tahoma" pitchFamily="34" charset="0"/>
              </a:endParaRPr>
            </a:p>
          </p:txBody>
        </p:sp>
      </p:grpSp>
      <p:sp>
        <p:nvSpPr>
          <p:cNvPr id="18" name="Rounded Rectangle 17"/>
          <p:cNvSpPr/>
          <p:nvPr/>
        </p:nvSpPr>
        <p:spPr>
          <a:xfrm>
            <a:off x="8763000" y="3540182"/>
            <a:ext cx="2377582" cy="53651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 name="Group 18"/>
          <p:cNvGrpSpPr/>
          <p:nvPr/>
        </p:nvGrpSpPr>
        <p:grpSpPr>
          <a:xfrm>
            <a:off x="3876347" y="3069307"/>
            <a:ext cx="3486770" cy="1478268"/>
            <a:chOff x="10439400" y="610334"/>
            <a:chExt cx="3486770" cy="1478268"/>
          </a:xfrm>
        </p:grpSpPr>
        <p:sp>
          <p:nvSpPr>
            <p:cNvPr id="20" name="Rectangular Callout 19"/>
            <p:cNvSpPr/>
            <p:nvPr/>
          </p:nvSpPr>
          <p:spPr>
            <a:xfrm>
              <a:off x="10439400" y="610334"/>
              <a:ext cx="3421373" cy="1478268"/>
            </a:xfrm>
            <a:prstGeom prst="wedgeRectCallou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522674" y="1164802"/>
              <a:ext cx="3403496" cy="369332"/>
            </a:xfrm>
            <a:prstGeom prst="rect">
              <a:avLst/>
            </a:prstGeom>
            <a:noFill/>
          </p:spPr>
          <p:txBody>
            <a:bodyPr wrap="none" rtlCol="0">
              <a:spAutoFit/>
            </a:bodyPr>
            <a:lstStyle/>
            <a:p>
              <a:r>
                <a:rPr lang="en-US" b="1" smtClean="0">
                  <a:latin typeface="Tahoma" pitchFamily="34" charset="0"/>
                  <a:ea typeface="Tahoma" pitchFamily="34" charset="0"/>
                  <a:cs typeface="Tahoma" pitchFamily="34" charset="0"/>
                </a:rPr>
                <a:t>Hàng giá trị duy nhất bị lặp </a:t>
              </a:r>
              <a:endParaRPr lang="en-US" b="1">
                <a:latin typeface="Tahoma" pitchFamily="34" charset="0"/>
                <a:ea typeface="Tahoma" pitchFamily="34" charset="0"/>
                <a:cs typeface="Tahoma" pitchFamily="34" charset="0"/>
              </a:endParaRPr>
            </a:p>
          </p:txBody>
        </p:sp>
      </p:grpSp>
      <p:cxnSp>
        <p:nvCxnSpPr>
          <p:cNvPr id="23" name="Straight Arrow Connector 22"/>
          <p:cNvCxnSpPr>
            <a:stCxn id="18" idx="1"/>
            <a:endCxn id="21" idx="3"/>
          </p:cNvCxnSpPr>
          <p:nvPr/>
        </p:nvCxnSpPr>
        <p:spPr>
          <a:xfrm flipH="1">
            <a:off x="7363117" y="3808441"/>
            <a:ext cx="1399883"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971878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9"/>
                                        </p:tgtEl>
                                      </p:cBhvr>
                                    </p:animEffect>
                                    <p:set>
                                      <p:cBhvr>
                                        <p:cTn id="7" dur="1" fill="hold">
                                          <p:stCondLst>
                                            <p:cond delay="499"/>
                                          </p:stCondLst>
                                        </p:cTn>
                                        <p:tgtEl>
                                          <p:spTgt spid="4099"/>
                                        </p:tgtEl>
                                        <p:attrNameLst>
                                          <p:attrName>style.visibility</p:attrName>
                                        </p:attrNameLst>
                                      </p:cBhvr>
                                      <p:to>
                                        <p:strVal val="hidden"/>
                                      </p:to>
                                    </p:se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fade">
                                      <p:cBhvr>
                                        <p:cTn id="25" dur="750"/>
                                        <p:tgtEl>
                                          <p:spTgt spid="4099"/>
                                        </p:tgtEl>
                                      </p:cBhvr>
                                    </p:animEffec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098"/>
                                        </p:tgtEl>
                                      </p:cBhvr>
                                    </p:animEffect>
                                    <p:set>
                                      <p:cBhvr>
                                        <p:cTn id="31" dur="1" fill="hold">
                                          <p:stCondLst>
                                            <p:cond delay="499"/>
                                          </p:stCondLst>
                                        </p:cTn>
                                        <p:tgtEl>
                                          <p:spTgt spid="409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par>
                                <p:cTn id="39" presetID="10" presetClass="entr" presetSubtype="0" fill="hold" grpId="2"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75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98"/>
                                        </p:tgtEl>
                                        <p:attrNameLst>
                                          <p:attrName>style.visibility</p:attrName>
                                        </p:attrNameLst>
                                      </p:cBhvr>
                                      <p:to>
                                        <p:strVal val="visible"/>
                                      </p:to>
                                    </p:set>
                                    <p:animEffect transition="in" filter="fade">
                                      <p:cBhvr>
                                        <p:cTn id="62" dur="500"/>
                                        <p:tgtEl>
                                          <p:spTgt spid="4098"/>
                                        </p:tgtEl>
                                      </p:cBhvr>
                                    </p:animEffect>
                                  </p:childTnLst>
                                </p:cTn>
                              </p:par>
                              <p:par>
                                <p:cTn id="63" presetID="10" presetClass="entr" presetSubtype="0" fill="hold" grpId="2"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8" grpId="0" animBg="1"/>
      <p:bldP spid="1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629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4.2  Mô hình dữ liệu</a:t>
            </a:r>
            <a:endParaRPr lang="en-US" b="1">
              <a:solidFill>
                <a:schemeClr val="bg1"/>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093" y="1943100"/>
            <a:ext cx="11314442" cy="811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67417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010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Phân tích và tính toán</a:t>
            </a:r>
            <a:endParaRPr lang="en-US" b="1">
              <a:solidFill>
                <a:schemeClr val="bg1"/>
              </a:solidFill>
            </a:endParaRPr>
          </a:p>
        </p:txBody>
      </p:sp>
      <p:sp>
        <p:nvSpPr>
          <p:cNvPr id="6" name="Rectangle 5"/>
          <p:cNvSpPr/>
          <p:nvPr/>
        </p:nvSpPr>
        <p:spPr>
          <a:xfrm>
            <a:off x="457201" y="2529864"/>
            <a:ext cx="9982199" cy="4431983"/>
          </a:xfrm>
          <a:prstGeom prst="rect">
            <a:avLst/>
          </a:prstGeom>
        </p:spPr>
        <p:txBody>
          <a:bodyPr wrap="square">
            <a:spAutoFit/>
          </a:bodyPr>
          <a:lstStyle/>
          <a:p>
            <a:pPr algn="just"/>
            <a:r>
              <a:rPr lang="en-US" sz="2400">
                <a:latin typeface="Tahoma" pitchFamily="34" charset="0"/>
                <a:ea typeface="Tahoma" pitchFamily="34" charset="0"/>
                <a:cs typeface="Tahoma" pitchFamily="34" charset="0"/>
              </a:rPr>
              <a:t>DAX(Data Analysis </a:t>
            </a:r>
            <a:r>
              <a:rPr lang="en-US" sz="2400" smtClean="0">
                <a:latin typeface="Tahoma" pitchFamily="34" charset="0"/>
                <a:ea typeface="Tahoma" pitchFamily="34" charset="0"/>
                <a:cs typeface="Tahoma" pitchFamily="34" charset="0"/>
              </a:rPr>
              <a:t>Expressions)là </a:t>
            </a:r>
            <a:r>
              <a:rPr lang="en-US" sz="2400">
                <a:latin typeface="Tahoma" pitchFamily="34" charset="0"/>
                <a:ea typeface="Tahoma" pitchFamily="34" charset="0"/>
                <a:cs typeface="Tahoma" pitchFamily="34" charset="0"/>
              </a:rPr>
              <a:t>một tập hợp các hàm, toán tử và hằng số, sử dụng trong công thức hoặc biểu thức </a:t>
            </a:r>
            <a:r>
              <a:rPr lang="en-US" sz="2400" smtClean="0">
                <a:latin typeface="Tahoma" pitchFamily="34" charset="0"/>
                <a:ea typeface="Tahoma" pitchFamily="34" charset="0"/>
                <a:cs typeface="Tahoma" pitchFamily="34" charset="0"/>
              </a:rPr>
              <a:t>tính.</a:t>
            </a:r>
          </a:p>
          <a:p>
            <a:pPr algn="just"/>
            <a:r>
              <a:rPr lang="en-US" sz="2400" smtClean="0">
                <a:latin typeface="Tahoma" pitchFamily="34" charset="0"/>
                <a:ea typeface="Tahoma" pitchFamily="34" charset="0"/>
                <a:cs typeface="Tahoma" pitchFamily="34" charset="0"/>
              </a:rPr>
              <a:t>Yếu tố cần lưu ý:</a:t>
            </a:r>
          </a:p>
          <a:p>
            <a:pPr marL="285750" indent="-285750" algn="just">
              <a:buFont typeface="Arial" pitchFamily="34" charset="0"/>
              <a:buChar char="•"/>
            </a:pPr>
            <a:r>
              <a:rPr lang="en-US" sz="2400" smtClean="0">
                <a:latin typeface="Tahoma" pitchFamily="34" charset="0"/>
                <a:ea typeface="Tahoma" pitchFamily="34" charset="0"/>
                <a:cs typeface="Tahoma" pitchFamily="34" charset="0"/>
              </a:rPr>
              <a:t>Syntax</a:t>
            </a:r>
          </a:p>
          <a:p>
            <a:pPr marL="285750" indent="-285750" algn="just">
              <a:buFont typeface="Arial" pitchFamily="34" charset="0"/>
              <a:buChar char="•"/>
            </a:pPr>
            <a:r>
              <a:rPr lang="en-US" sz="2400" smtClean="0">
                <a:latin typeface="Tahoma" pitchFamily="34" charset="0"/>
                <a:ea typeface="Tahoma" pitchFamily="34" charset="0"/>
                <a:cs typeface="Tahoma" pitchFamily="34" charset="0"/>
              </a:rPr>
              <a:t>Function</a:t>
            </a:r>
          </a:p>
          <a:p>
            <a:pPr marL="285750" indent="-285750" algn="just">
              <a:buFont typeface="Arial" pitchFamily="34" charset="0"/>
              <a:buChar char="•"/>
            </a:pPr>
            <a:r>
              <a:rPr lang="en-US" sz="2400" smtClean="0">
                <a:latin typeface="Tahoma" pitchFamily="34" charset="0"/>
                <a:ea typeface="Tahoma" pitchFamily="34" charset="0"/>
                <a:cs typeface="Tahoma" pitchFamily="34" charset="0"/>
              </a:rPr>
              <a:t>Context</a:t>
            </a:r>
            <a:endParaRPr lang="en-US" sz="2400">
              <a:latin typeface="Tahoma" pitchFamily="34" charset="0"/>
              <a:ea typeface="Tahoma" pitchFamily="34" charset="0"/>
              <a:cs typeface="Tahoma" pitchFamily="34" charset="0"/>
            </a:endParaRPr>
          </a:p>
          <a:p>
            <a:pPr algn="just"/>
            <a:r>
              <a:rPr lang="en-US" sz="2400" smtClean="0">
                <a:latin typeface="Tahoma" pitchFamily="34" charset="0"/>
                <a:ea typeface="Tahoma" pitchFamily="34" charset="0"/>
                <a:cs typeface="Tahoma" pitchFamily="34" charset="0"/>
              </a:rPr>
              <a:t>Yếu tố ngữ cảnh có 2 dạng:</a:t>
            </a:r>
          </a:p>
          <a:p>
            <a:pPr marL="285750" indent="-285750" algn="just">
              <a:buFont typeface="Arial" pitchFamily="34" charset="0"/>
              <a:buChar char="•"/>
            </a:pPr>
            <a:r>
              <a:rPr lang="en-US" sz="2400" b="1" smtClean="0">
                <a:latin typeface="Tahoma" pitchFamily="34" charset="0"/>
                <a:ea typeface="Tahoma" pitchFamily="34" charset="0"/>
                <a:cs typeface="Tahoma" pitchFamily="34" charset="0"/>
              </a:rPr>
              <a:t>Row Context </a:t>
            </a:r>
            <a:r>
              <a:rPr lang="en-US" sz="2400" smtClean="0">
                <a:latin typeface="Tahoma" pitchFamily="34" charset="0"/>
                <a:ea typeface="Tahoma" pitchFamily="34" charset="0"/>
                <a:cs typeface="Tahoma" pitchFamily="34" charset="0"/>
              </a:rPr>
              <a:t>áp dụng bất cứ khi nào một công thức có một hàm áp dụng bộ lọc để xác định một hàng trong bảng.</a:t>
            </a:r>
          </a:p>
          <a:p>
            <a:pPr marL="285750" indent="-285750" algn="just">
              <a:buFont typeface="Arial" pitchFamily="34" charset="0"/>
              <a:buChar char="•"/>
            </a:pPr>
            <a:r>
              <a:rPr lang="en-US" sz="2400" b="1" smtClean="0">
                <a:latin typeface="Tahoma" pitchFamily="34" charset="0"/>
                <a:ea typeface="Tahoma" pitchFamily="34" charset="0"/>
                <a:cs typeface="Tahoma" pitchFamily="34" charset="0"/>
              </a:rPr>
              <a:t>Filter </a:t>
            </a:r>
            <a:r>
              <a:rPr lang="en-US" sz="2400" b="1">
                <a:latin typeface="Tahoma" pitchFamily="34" charset="0"/>
                <a:ea typeface="Tahoma" pitchFamily="34" charset="0"/>
                <a:cs typeface="Tahoma" pitchFamily="34" charset="0"/>
              </a:rPr>
              <a:t>Context </a:t>
            </a:r>
            <a:r>
              <a:rPr lang="en-US" sz="2400">
                <a:latin typeface="Tahoma" pitchFamily="34" charset="0"/>
                <a:ea typeface="Tahoma" pitchFamily="34" charset="0"/>
                <a:cs typeface="Tahoma" pitchFamily="34" charset="0"/>
              </a:rPr>
              <a:t>giống như là một hoặc nhiều bộ lọc được áp dụng trong một phép tính mà được xác định kết quả hoặc giá trị.</a:t>
            </a:r>
          </a:p>
          <a:p>
            <a:endParaRPr lang="en-US"/>
          </a:p>
        </p:txBody>
      </p:sp>
      <p:pic>
        <p:nvPicPr>
          <p:cNvPr id="7170" name="Picture 2" descr="C:\Users\HP\Downloads\ppp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5573" y="2857500"/>
            <a:ext cx="6676086" cy="40650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7200" y="374327"/>
            <a:ext cx="1488751" cy="248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1727"/>
          <a:stretch/>
        </p:blipFill>
        <p:spPr bwMode="auto">
          <a:xfrm>
            <a:off x="14020800" y="355276"/>
            <a:ext cx="1385633" cy="250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44400" y="374327"/>
            <a:ext cx="1447800" cy="250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63511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629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Dashboard 1</a:t>
            </a:r>
            <a:endParaRPr lang="en-US" b="1">
              <a:solidFill>
                <a:schemeClr val="bg1"/>
              </a:solidFill>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095500"/>
            <a:ext cx="12641263" cy="70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18365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4764" y="533858"/>
            <a:ext cx="7172325"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Dashboard 1</a:t>
            </a:r>
            <a:endParaRPr lang="en-US" b="1">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4" y="2157287"/>
            <a:ext cx="12631737" cy="709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172324" y="2157287"/>
            <a:ext cx="6553200" cy="84772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877924" y="2402796"/>
            <a:ext cx="990600" cy="369332"/>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Slicer</a:t>
            </a:r>
            <a:endParaRPr lang="en-US" b="1">
              <a:solidFill>
                <a:schemeClr val="accent6">
                  <a:lumMod val="75000"/>
                </a:schemeClr>
              </a:solidFill>
              <a:latin typeface="Tahoma" pitchFamily="34" charset="0"/>
              <a:ea typeface="Tahoma" pitchFamily="34" charset="0"/>
              <a:cs typeface="Tahoma" pitchFamily="34" charset="0"/>
            </a:endParaRPr>
          </a:p>
        </p:txBody>
      </p:sp>
      <p:sp>
        <p:nvSpPr>
          <p:cNvPr id="17" name="Rectangle 16"/>
          <p:cNvSpPr/>
          <p:nvPr/>
        </p:nvSpPr>
        <p:spPr>
          <a:xfrm>
            <a:off x="3157536" y="3233614"/>
            <a:ext cx="3810000" cy="84772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10724" y="3157414"/>
            <a:ext cx="6154737" cy="92392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5813086" y="3434711"/>
            <a:ext cx="990600" cy="369332"/>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Card</a:t>
            </a:r>
            <a:endParaRPr lang="en-US" b="1">
              <a:solidFill>
                <a:schemeClr val="accent6">
                  <a:lumMod val="75000"/>
                </a:schemeClr>
              </a:solidFill>
              <a:latin typeface="Tahoma" pitchFamily="34" charset="0"/>
              <a:ea typeface="Tahoma" pitchFamily="34" charset="0"/>
              <a:cs typeface="Tahoma" pitchFamily="34" charset="0"/>
            </a:endParaRPr>
          </a:p>
        </p:txBody>
      </p:sp>
      <p:sp>
        <p:nvSpPr>
          <p:cNvPr id="20" name="Rectangle 19"/>
          <p:cNvSpPr/>
          <p:nvPr/>
        </p:nvSpPr>
        <p:spPr>
          <a:xfrm>
            <a:off x="3157536" y="4452814"/>
            <a:ext cx="6453188" cy="2286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12901" y="5725193"/>
            <a:ext cx="1426223" cy="646331"/>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Stacked bar chart</a:t>
            </a:r>
            <a:endParaRPr lang="en-US" b="1">
              <a:solidFill>
                <a:schemeClr val="accent6">
                  <a:lumMod val="75000"/>
                </a:schemeClr>
              </a:solidFill>
              <a:latin typeface="Tahoma" pitchFamily="34" charset="0"/>
              <a:ea typeface="Tahoma" pitchFamily="34" charset="0"/>
              <a:cs typeface="Tahoma" pitchFamily="34" charset="0"/>
            </a:endParaRPr>
          </a:p>
        </p:txBody>
      </p:sp>
      <p:sp>
        <p:nvSpPr>
          <p:cNvPr id="22" name="Rectangle 21"/>
          <p:cNvSpPr/>
          <p:nvPr/>
        </p:nvSpPr>
        <p:spPr>
          <a:xfrm>
            <a:off x="9729786" y="4433764"/>
            <a:ext cx="6196014" cy="2286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243268" y="4930433"/>
            <a:ext cx="1426223" cy="369332"/>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Line chart</a:t>
            </a:r>
            <a:endParaRPr lang="en-US" b="1">
              <a:solidFill>
                <a:schemeClr val="accent6">
                  <a:lumMod val="75000"/>
                </a:schemeClr>
              </a:solidFill>
              <a:latin typeface="Tahoma" pitchFamily="34" charset="0"/>
              <a:ea typeface="Tahoma" pitchFamily="34" charset="0"/>
              <a:cs typeface="Tahoma" pitchFamily="34" charset="0"/>
            </a:endParaRPr>
          </a:p>
        </p:txBody>
      </p:sp>
      <p:sp>
        <p:nvSpPr>
          <p:cNvPr id="15" name="Rectangle 14"/>
          <p:cNvSpPr/>
          <p:nvPr/>
        </p:nvSpPr>
        <p:spPr>
          <a:xfrm>
            <a:off x="2981324" y="6891214"/>
            <a:ext cx="12944476" cy="2286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669491" y="8078025"/>
            <a:ext cx="990600" cy="369332"/>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Pie</a:t>
            </a:r>
            <a:endParaRPr lang="en-US" b="1">
              <a:solidFill>
                <a:schemeClr val="accent6">
                  <a:lumMod val="75000"/>
                </a:schemeClr>
              </a:solidFill>
              <a:latin typeface="Tahoma" pitchFamily="34" charset="0"/>
              <a:ea typeface="Tahoma" pitchFamily="34" charset="0"/>
              <a:cs typeface="Tahoma" pitchFamily="34" charset="0"/>
            </a:endParaRPr>
          </a:p>
        </p:txBody>
      </p:sp>
      <p:sp>
        <p:nvSpPr>
          <p:cNvPr id="24" name="TextBox 23"/>
          <p:cNvSpPr txBox="1"/>
          <p:nvPr/>
        </p:nvSpPr>
        <p:spPr>
          <a:xfrm>
            <a:off x="8239124" y="8034214"/>
            <a:ext cx="990600" cy="369332"/>
          </a:xfrm>
          <a:prstGeom prst="rect">
            <a:avLst/>
          </a:prstGeom>
          <a:noFill/>
        </p:spPr>
        <p:txBody>
          <a:bodyPr wrap="square" rtlCol="0">
            <a:spAutoFit/>
          </a:bodyPr>
          <a:lstStyle/>
          <a:p>
            <a:r>
              <a:rPr lang="en-US" b="1" smtClean="0">
                <a:solidFill>
                  <a:schemeClr val="accent6">
                    <a:lumMod val="75000"/>
                  </a:schemeClr>
                </a:solidFill>
                <a:latin typeface="Tahoma" pitchFamily="34" charset="0"/>
                <a:ea typeface="Tahoma" pitchFamily="34" charset="0"/>
                <a:cs typeface="Tahoma" pitchFamily="34" charset="0"/>
              </a:rPr>
              <a:t>Pie</a:t>
            </a:r>
            <a:endParaRPr lang="en-US" b="1">
              <a:solidFill>
                <a:schemeClr val="accent6">
                  <a:lumMod val="7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99696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7" grpId="0" animBg="1"/>
      <p:bldP spid="18" grpId="0" animBg="1"/>
      <p:bldP spid="19" grpId="0"/>
      <p:bldP spid="20" grpId="0" animBg="1"/>
      <p:bldP spid="21" grpId="0"/>
      <p:bldP spid="22" grpId="0" animBg="1"/>
      <p:bldP spid="23" grpId="0"/>
      <p:bldP spid="15" grpId="0" animBg="1"/>
      <p:bldP spid="16"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1628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a:t>
            </a:r>
            <a:r>
              <a:rPr lang="en-US" b="1" smtClean="0">
                <a:solidFill>
                  <a:schemeClr val="bg1"/>
                </a:solidFill>
              </a:rPr>
              <a:t>Dashboard </a:t>
            </a:r>
            <a:r>
              <a:rPr lang="en-US" b="1" smtClean="0">
                <a:solidFill>
                  <a:schemeClr val="bg1"/>
                </a:solidFill>
              </a:rPr>
              <a:t>1</a:t>
            </a:r>
            <a:endParaRPr lang="en-US" b="1">
              <a:solidFill>
                <a:schemeClr val="bg1"/>
              </a:solidFill>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 y="2081212"/>
            <a:ext cx="12325350" cy="70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684125" y="3543300"/>
            <a:ext cx="5466689" cy="2786981"/>
          </a:xfrm>
          <a:prstGeom prst="rect">
            <a:avLst/>
          </a:prstGeom>
          <a:noFill/>
        </p:spPr>
        <p:txBody>
          <a:bodyPr wrap="none" rtlCol="0">
            <a:spAutoFit/>
          </a:bodyPr>
          <a:lstStyle/>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Số lượng nhân viên</a:t>
            </a:r>
          </a:p>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Tỉ lệ giới tính</a:t>
            </a:r>
          </a:p>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Số lượng nhân viên trong phòng ban</a:t>
            </a:r>
          </a:p>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Tỉ lệ nhân viên tốt</a:t>
            </a:r>
          </a:p>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Tỉ lệ nhân viên chưa tốt</a:t>
            </a:r>
            <a:endParaRPr lang="en-US" sz="24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0610018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629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a:t>
            </a:r>
            <a:r>
              <a:rPr lang="en-US" b="1" dirty="0" smtClean="0">
                <a:solidFill>
                  <a:schemeClr val="bg1"/>
                </a:solidFill>
              </a:rPr>
              <a:t>Dashboard 2</a:t>
            </a:r>
            <a:endParaRPr lang="en-US" b="1" dirty="0">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47912"/>
            <a:ext cx="12039601" cy="712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11970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629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a:t>
            </a:r>
            <a:r>
              <a:rPr lang="en-US" b="1" dirty="0" smtClean="0">
                <a:solidFill>
                  <a:schemeClr val="bg1"/>
                </a:solidFill>
              </a:rPr>
              <a:t>Dashboard 2</a:t>
            </a:r>
            <a:endParaRPr lang="en-US" b="1" dirty="0">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71700"/>
            <a:ext cx="12039601" cy="712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314699" y="6591300"/>
            <a:ext cx="12306301" cy="3429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1430000" y="3852862"/>
            <a:ext cx="2819400" cy="369332"/>
          </a:xfrm>
          <a:prstGeom prst="rect">
            <a:avLst/>
          </a:prstGeom>
          <a:noFill/>
        </p:spPr>
        <p:txBody>
          <a:bodyPr wrap="square" rtlCol="0">
            <a:spAutoFit/>
          </a:bodyPr>
          <a:lstStyle/>
          <a:p>
            <a:r>
              <a:rPr lang="en-US" b="1" dirty="0" smtClean="0">
                <a:solidFill>
                  <a:schemeClr val="accent6">
                    <a:lumMod val="75000"/>
                  </a:schemeClr>
                </a:solidFill>
                <a:latin typeface="Tahoma" pitchFamily="34" charset="0"/>
                <a:ea typeface="Tahoma" pitchFamily="34" charset="0"/>
                <a:cs typeface="Tahoma" pitchFamily="34" charset="0"/>
              </a:rPr>
              <a:t>Stacked column chart</a:t>
            </a:r>
            <a:endParaRPr lang="en-US" b="1" dirty="0">
              <a:solidFill>
                <a:schemeClr val="accent6">
                  <a:lumMod val="75000"/>
                </a:schemeClr>
              </a:solidFill>
              <a:latin typeface="Tahoma" pitchFamily="34" charset="0"/>
              <a:ea typeface="Tahoma" pitchFamily="34" charset="0"/>
              <a:cs typeface="Tahoma" pitchFamily="34" charset="0"/>
            </a:endParaRPr>
          </a:p>
        </p:txBody>
      </p:sp>
      <p:sp>
        <p:nvSpPr>
          <p:cNvPr id="11" name="Rectangle 10"/>
          <p:cNvSpPr/>
          <p:nvPr/>
        </p:nvSpPr>
        <p:spPr>
          <a:xfrm>
            <a:off x="6476999" y="3314700"/>
            <a:ext cx="8229601" cy="3429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031673" y="7896983"/>
            <a:ext cx="2819400" cy="369332"/>
          </a:xfrm>
          <a:prstGeom prst="rect">
            <a:avLst/>
          </a:prstGeom>
          <a:noFill/>
        </p:spPr>
        <p:txBody>
          <a:bodyPr wrap="square" rtlCol="0">
            <a:spAutoFit/>
          </a:bodyPr>
          <a:lstStyle/>
          <a:p>
            <a:r>
              <a:rPr lang="en-US" b="1" dirty="0" smtClean="0">
                <a:solidFill>
                  <a:schemeClr val="accent6">
                    <a:lumMod val="75000"/>
                  </a:schemeClr>
                </a:solidFill>
                <a:latin typeface="Tahoma" pitchFamily="34" charset="0"/>
                <a:ea typeface="Tahoma" pitchFamily="34" charset="0"/>
                <a:cs typeface="Tahoma" pitchFamily="34" charset="0"/>
              </a:rPr>
              <a:t>Table</a:t>
            </a:r>
            <a:endParaRPr lang="en-US" b="1" dirty="0">
              <a:solidFill>
                <a:schemeClr val="accent6">
                  <a:lumMod val="7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8588151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629401" cy="643894"/>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4.3 </a:t>
            </a:r>
            <a:r>
              <a:rPr lang="en-US" b="1" smtClean="0">
                <a:solidFill>
                  <a:schemeClr val="bg1"/>
                </a:solidFill>
              </a:rPr>
              <a:t>Dashboard 2</a:t>
            </a:r>
            <a:endParaRPr lang="en-US" b="1">
              <a:solidFill>
                <a:schemeClr val="bg1"/>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00300"/>
            <a:ext cx="12039601" cy="712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039600" y="4610100"/>
            <a:ext cx="5486400" cy="1200329"/>
          </a:xfrm>
          <a:prstGeom prst="rect">
            <a:avLst/>
          </a:prstGeom>
          <a:noFill/>
        </p:spPr>
        <p:txBody>
          <a:bodyPr wrap="square" rtlCol="0">
            <a:spAutoFit/>
          </a:bodyPr>
          <a:lstStyle/>
          <a:p>
            <a:pPr marL="285750" indent="-285750">
              <a:lnSpc>
                <a:spcPct val="150000"/>
              </a:lnSpc>
              <a:buFont typeface="Arial" pitchFamily="34" charset="0"/>
              <a:buChar char="•"/>
            </a:pPr>
            <a:r>
              <a:rPr lang="en-US" sz="2400" smtClean="0">
                <a:latin typeface="Tahoma" pitchFamily="34" charset="0"/>
                <a:ea typeface="Tahoma" pitchFamily="34" charset="0"/>
                <a:cs typeface="Tahoma" pitchFamily="34" charset="0"/>
              </a:rPr>
              <a:t>Chênh lệch giữa các mức lương ở các phòng ban</a:t>
            </a:r>
          </a:p>
        </p:txBody>
      </p:sp>
    </p:spTree>
    <p:extLst>
      <p:ext uri="{BB962C8B-B14F-4D97-AF65-F5344CB8AC3E}">
        <p14:creationId xmlns:p14="http://schemas.microsoft.com/office/powerpoint/2010/main" val="140131569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517558" y="-722905"/>
            <a:ext cx="3669525" cy="2288449"/>
          </a:xfrm>
          <a:prstGeom prst="rect">
            <a:avLst/>
          </a:prstGeom>
        </p:spPr>
      </p:pic>
      <p:grpSp>
        <p:nvGrpSpPr>
          <p:cNvPr id="3" name="Group 3"/>
          <p:cNvGrpSpPr/>
          <p:nvPr/>
        </p:nvGrpSpPr>
        <p:grpSpPr>
          <a:xfrm>
            <a:off x="0" y="0"/>
            <a:ext cx="6591300" cy="10287000"/>
            <a:chOff x="0" y="0"/>
            <a:chExt cx="8788400" cy="13716000"/>
          </a:xfrm>
        </p:grpSpPr>
        <p:sp>
          <p:nvSpPr>
            <p:cNvPr id="4" name="AutoShape 4"/>
            <p:cNvSpPr/>
            <p:nvPr/>
          </p:nvSpPr>
          <p:spPr>
            <a:xfrm>
              <a:off x="0" y="0"/>
              <a:ext cx="8788400" cy="13716000"/>
            </a:xfrm>
            <a:prstGeom prst="rect">
              <a:avLst/>
            </a:prstGeom>
            <a:solidFill>
              <a:srgbClr val="F8B400"/>
            </a:solidFill>
          </p:spPr>
        </p:sp>
      </p:grpSp>
      <p:grpSp>
        <p:nvGrpSpPr>
          <p:cNvPr id="5" name="Group 5"/>
          <p:cNvGrpSpPr/>
          <p:nvPr/>
        </p:nvGrpSpPr>
        <p:grpSpPr>
          <a:xfrm>
            <a:off x="13059862" y="0"/>
            <a:ext cx="5228138" cy="10287000"/>
            <a:chOff x="0" y="0"/>
            <a:chExt cx="6970850" cy="13716000"/>
          </a:xfrm>
        </p:grpSpPr>
        <p:pic>
          <p:nvPicPr>
            <p:cNvPr id="6" name="Picture 6"/>
            <p:cNvPicPr>
              <a:picLocks noChangeAspect="1"/>
            </p:cNvPicPr>
            <p:nvPr/>
          </p:nvPicPr>
          <p:blipFill>
            <a:blip r:embed="rId4"/>
            <a:srcRect l="31768" r="31768"/>
            <a:stretch>
              <a:fillRect/>
            </a:stretch>
          </p:blipFill>
          <p:spPr>
            <a:xfrm>
              <a:off x="0" y="0"/>
              <a:ext cx="6970850" cy="13716000"/>
            </a:xfrm>
            <a:prstGeom prst="rect">
              <a:avLst/>
            </a:prstGeom>
          </p:spPr>
        </p:pic>
      </p:grpSp>
      <p:pic>
        <p:nvPicPr>
          <p:cNvPr id="7" name="Picture 7"/>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736854" y="7010627"/>
            <a:ext cx="4032504" cy="4114800"/>
          </a:xfrm>
          <a:prstGeom prst="rect">
            <a:avLst/>
          </a:prstGeom>
        </p:spPr>
      </p:pic>
      <p:sp>
        <p:nvSpPr>
          <p:cNvPr id="8" name="TextBox 8"/>
          <p:cNvSpPr txBox="1"/>
          <p:nvPr/>
        </p:nvSpPr>
        <p:spPr>
          <a:xfrm>
            <a:off x="-736854" y="2423516"/>
            <a:ext cx="7714074" cy="1104900"/>
          </a:xfrm>
          <a:prstGeom prst="rect">
            <a:avLst/>
          </a:prstGeom>
        </p:spPr>
        <p:txBody>
          <a:bodyPr lIns="0" tIns="0" rIns="0" bIns="0" rtlCol="0" anchor="t">
            <a:spAutoFit/>
          </a:bodyPr>
          <a:lstStyle/>
          <a:p>
            <a:pPr algn="ctr">
              <a:lnSpc>
                <a:spcPts val="8400"/>
              </a:lnSpc>
            </a:pPr>
            <a:r>
              <a:rPr lang="en-US" sz="8000">
                <a:solidFill>
                  <a:srgbClr val="000000"/>
                </a:solidFill>
                <a:latin typeface="Tahoma" pitchFamily="34" charset="0"/>
                <a:ea typeface="Tahoma" pitchFamily="34" charset="0"/>
                <a:cs typeface="Tahoma" pitchFamily="34" charset="0"/>
              </a:rPr>
              <a:t>Nội dung</a:t>
            </a:r>
          </a:p>
        </p:txBody>
      </p:sp>
      <p:sp>
        <p:nvSpPr>
          <p:cNvPr id="9" name="TextBox 9"/>
          <p:cNvSpPr txBox="1"/>
          <p:nvPr/>
        </p:nvSpPr>
        <p:spPr>
          <a:xfrm>
            <a:off x="7271286" y="3104553"/>
            <a:ext cx="1057354" cy="376047"/>
          </a:xfrm>
          <a:prstGeom prst="rect">
            <a:avLst/>
          </a:prstGeom>
        </p:spPr>
        <p:txBody>
          <a:bodyPr lIns="0" tIns="0" rIns="0" bIns="0" rtlCol="0" anchor="t">
            <a:spAutoFit/>
          </a:bodyPr>
          <a:lstStyle/>
          <a:p>
            <a:pPr>
              <a:lnSpc>
                <a:spcPts val="2876"/>
              </a:lnSpc>
            </a:pPr>
            <a:r>
              <a:rPr lang="en-US" sz="2739">
                <a:solidFill>
                  <a:srgbClr val="000000">
                    <a:alpha val="49804"/>
                  </a:srgbClr>
                </a:solidFill>
                <a:latin typeface="Tahoma" pitchFamily="34" charset="0"/>
                <a:ea typeface="Tahoma" pitchFamily="34" charset="0"/>
                <a:cs typeface="Tahoma" pitchFamily="34" charset="0"/>
              </a:rPr>
              <a:t>1.</a:t>
            </a:r>
          </a:p>
        </p:txBody>
      </p:sp>
      <p:sp>
        <p:nvSpPr>
          <p:cNvPr id="10" name="TextBox 10"/>
          <p:cNvSpPr txBox="1"/>
          <p:nvPr/>
        </p:nvSpPr>
        <p:spPr>
          <a:xfrm>
            <a:off x="7799963" y="3007154"/>
            <a:ext cx="3063878" cy="487313"/>
          </a:xfrm>
          <a:prstGeom prst="rect">
            <a:avLst/>
          </a:prstGeom>
        </p:spPr>
        <p:txBody>
          <a:bodyPr lIns="0" tIns="0" rIns="0" bIns="0" rtlCol="0" anchor="t">
            <a:spAutoFit/>
          </a:bodyPr>
          <a:lstStyle/>
          <a:p>
            <a:pPr>
              <a:lnSpc>
                <a:spcPts val="3833"/>
              </a:lnSpc>
            </a:pPr>
            <a:r>
              <a:rPr lang="en-US" sz="2738">
                <a:solidFill>
                  <a:srgbClr val="000000"/>
                </a:solidFill>
                <a:latin typeface="Tahoma" pitchFamily="34" charset="0"/>
                <a:ea typeface="Tahoma" pitchFamily="34" charset="0"/>
                <a:cs typeface="Tahoma" pitchFamily="34" charset="0"/>
              </a:rPr>
              <a:t>Thông tin nhóm</a:t>
            </a:r>
          </a:p>
        </p:txBody>
      </p:sp>
      <p:sp>
        <p:nvSpPr>
          <p:cNvPr id="11" name="TextBox 11"/>
          <p:cNvSpPr txBox="1"/>
          <p:nvPr/>
        </p:nvSpPr>
        <p:spPr>
          <a:xfrm>
            <a:off x="7271286" y="3897550"/>
            <a:ext cx="1057354" cy="376047"/>
          </a:xfrm>
          <a:prstGeom prst="rect">
            <a:avLst/>
          </a:prstGeom>
        </p:spPr>
        <p:txBody>
          <a:bodyPr lIns="0" tIns="0" rIns="0" bIns="0" rtlCol="0" anchor="t">
            <a:spAutoFit/>
          </a:bodyPr>
          <a:lstStyle/>
          <a:p>
            <a:pPr>
              <a:lnSpc>
                <a:spcPts val="2876"/>
              </a:lnSpc>
            </a:pPr>
            <a:r>
              <a:rPr lang="en-US" sz="2739" smtClean="0">
                <a:solidFill>
                  <a:srgbClr val="000000">
                    <a:alpha val="49804"/>
                  </a:srgbClr>
                </a:solidFill>
                <a:latin typeface="Tahoma" pitchFamily="34" charset="0"/>
                <a:ea typeface="Tahoma" pitchFamily="34" charset="0"/>
                <a:cs typeface="Tahoma" pitchFamily="34" charset="0"/>
              </a:rPr>
              <a:t>2.</a:t>
            </a:r>
            <a:endParaRPr lang="en-US" sz="2739">
              <a:solidFill>
                <a:srgbClr val="000000">
                  <a:alpha val="49804"/>
                </a:srgbClr>
              </a:solidFill>
              <a:latin typeface="Tahoma" pitchFamily="34" charset="0"/>
              <a:ea typeface="Tahoma" pitchFamily="34" charset="0"/>
              <a:cs typeface="Tahoma" pitchFamily="34" charset="0"/>
            </a:endParaRPr>
          </a:p>
        </p:txBody>
      </p:sp>
      <p:sp>
        <p:nvSpPr>
          <p:cNvPr id="12" name="TextBox 12"/>
          <p:cNvSpPr txBox="1"/>
          <p:nvPr/>
        </p:nvSpPr>
        <p:spPr>
          <a:xfrm>
            <a:off x="7271286" y="4856028"/>
            <a:ext cx="1057354" cy="376047"/>
          </a:xfrm>
          <a:prstGeom prst="rect">
            <a:avLst/>
          </a:prstGeom>
        </p:spPr>
        <p:txBody>
          <a:bodyPr lIns="0" tIns="0" rIns="0" bIns="0" rtlCol="0" anchor="t">
            <a:spAutoFit/>
          </a:bodyPr>
          <a:lstStyle/>
          <a:p>
            <a:pPr>
              <a:lnSpc>
                <a:spcPts val="2876"/>
              </a:lnSpc>
            </a:pPr>
            <a:r>
              <a:rPr lang="en-US" sz="2739">
                <a:solidFill>
                  <a:srgbClr val="000000">
                    <a:alpha val="49804"/>
                  </a:srgbClr>
                </a:solidFill>
                <a:latin typeface="Tahoma" pitchFamily="34" charset="0"/>
                <a:ea typeface="Tahoma" pitchFamily="34" charset="0"/>
                <a:cs typeface="Tahoma" pitchFamily="34" charset="0"/>
              </a:rPr>
              <a:t>3</a:t>
            </a:r>
            <a:r>
              <a:rPr lang="en-US" sz="2739" smtClean="0">
                <a:solidFill>
                  <a:srgbClr val="000000">
                    <a:alpha val="49804"/>
                  </a:srgbClr>
                </a:solidFill>
                <a:latin typeface="Tahoma" pitchFamily="34" charset="0"/>
                <a:ea typeface="Tahoma" pitchFamily="34" charset="0"/>
                <a:cs typeface="Tahoma" pitchFamily="34" charset="0"/>
              </a:rPr>
              <a:t>.</a:t>
            </a:r>
            <a:endParaRPr lang="en-US" sz="2739">
              <a:solidFill>
                <a:srgbClr val="000000">
                  <a:alpha val="49804"/>
                </a:srgbClr>
              </a:solidFill>
              <a:latin typeface="Tahoma" pitchFamily="34" charset="0"/>
              <a:ea typeface="Tahoma" pitchFamily="34" charset="0"/>
              <a:cs typeface="Tahoma" pitchFamily="34" charset="0"/>
            </a:endParaRPr>
          </a:p>
        </p:txBody>
      </p:sp>
      <p:sp>
        <p:nvSpPr>
          <p:cNvPr id="13" name="TextBox 13"/>
          <p:cNvSpPr txBox="1"/>
          <p:nvPr/>
        </p:nvSpPr>
        <p:spPr>
          <a:xfrm>
            <a:off x="7799963" y="3800151"/>
            <a:ext cx="3630340" cy="437556"/>
          </a:xfrm>
          <a:prstGeom prst="rect">
            <a:avLst/>
          </a:prstGeom>
        </p:spPr>
        <p:txBody>
          <a:bodyPr lIns="0" tIns="0" rIns="0" bIns="0" rtlCol="0" anchor="t">
            <a:spAutoFit/>
          </a:bodyPr>
          <a:lstStyle/>
          <a:p>
            <a:pPr>
              <a:lnSpc>
                <a:spcPts val="3833"/>
              </a:lnSpc>
            </a:pPr>
            <a:r>
              <a:rPr lang="en-US" sz="2738" smtClean="0">
                <a:solidFill>
                  <a:srgbClr val="000000"/>
                </a:solidFill>
                <a:latin typeface="Tahoma" pitchFamily="34" charset="0"/>
                <a:ea typeface="Tahoma" pitchFamily="34" charset="0"/>
                <a:cs typeface="Tahoma" pitchFamily="34" charset="0"/>
              </a:rPr>
              <a:t>Quy trình tạo báo cáo</a:t>
            </a:r>
            <a:endParaRPr lang="en-US" sz="2738">
              <a:solidFill>
                <a:srgbClr val="000000"/>
              </a:solidFill>
              <a:latin typeface="Tahoma" pitchFamily="34" charset="0"/>
              <a:ea typeface="Tahoma" pitchFamily="34" charset="0"/>
              <a:cs typeface="Tahoma" pitchFamily="34" charset="0"/>
            </a:endParaRPr>
          </a:p>
        </p:txBody>
      </p:sp>
      <p:sp>
        <p:nvSpPr>
          <p:cNvPr id="14" name="TextBox 14"/>
          <p:cNvSpPr txBox="1"/>
          <p:nvPr/>
        </p:nvSpPr>
        <p:spPr>
          <a:xfrm>
            <a:off x="7799963" y="4758628"/>
            <a:ext cx="4050224" cy="437556"/>
          </a:xfrm>
          <a:prstGeom prst="rect">
            <a:avLst/>
          </a:prstGeom>
        </p:spPr>
        <p:txBody>
          <a:bodyPr lIns="0" tIns="0" rIns="0" bIns="0" rtlCol="0" anchor="t">
            <a:spAutoFit/>
          </a:bodyPr>
          <a:lstStyle/>
          <a:p>
            <a:pPr>
              <a:lnSpc>
                <a:spcPts val="3833"/>
              </a:lnSpc>
            </a:pPr>
            <a:r>
              <a:rPr lang="en-US" sz="2738" smtClean="0">
                <a:solidFill>
                  <a:srgbClr val="000000"/>
                </a:solidFill>
                <a:latin typeface="Tahoma" pitchFamily="34" charset="0"/>
                <a:ea typeface="Tahoma" pitchFamily="34" charset="0"/>
                <a:cs typeface="Tahoma" pitchFamily="34" charset="0"/>
              </a:rPr>
              <a:t>Giới thiệu bộ dữ liệu</a:t>
            </a:r>
            <a:endParaRPr lang="en-US" sz="2738">
              <a:solidFill>
                <a:srgbClr val="000000"/>
              </a:solidFill>
              <a:latin typeface="Tahoma" pitchFamily="34" charset="0"/>
              <a:ea typeface="Tahoma" pitchFamily="34" charset="0"/>
              <a:cs typeface="Tahoma" pitchFamily="34" charset="0"/>
            </a:endParaRPr>
          </a:p>
        </p:txBody>
      </p:sp>
      <p:sp>
        <p:nvSpPr>
          <p:cNvPr id="15" name="TextBox 15"/>
          <p:cNvSpPr txBox="1"/>
          <p:nvPr/>
        </p:nvSpPr>
        <p:spPr>
          <a:xfrm>
            <a:off x="7271286" y="5804288"/>
            <a:ext cx="1057354" cy="376047"/>
          </a:xfrm>
          <a:prstGeom prst="rect">
            <a:avLst/>
          </a:prstGeom>
        </p:spPr>
        <p:txBody>
          <a:bodyPr lIns="0" tIns="0" rIns="0" bIns="0" rtlCol="0" anchor="t">
            <a:spAutoFit/>
          </a:bodyPr>
          <a:lstStyle/>
          <a:p>
            <a:pPr>
              <a:lnSpc>
                <a:spcPts val="2876"/>
              </a:lnSpc>
            </a:pPr>
            <a:r>
              <a:rPr lang="en-US" sz="2739">
                <a:solidFill>
                  <a:srgbClr val="000000">
                    <a:alpha val="49804"/>
                  </a:srgbClr>
                </a:solidFill>
                <a:latin typeface="Tahoma" pitchFamily="34" charset="0"/>
                <a:ea typeface="Tahoma" pitchFamily="34" charset="0"/>
                <a:cs typeface="Tahoma" pitchFamily="34" charset="0"/>
              </a:rPr>
              <a:t>4</a:t>
            </a:r>
            <a:r>
              <a:rPr lang="en-US" sz="2739" smtClean="0">
                <a:solidFill>
                  <a:srgbClr val="000000">
                    <a:alpha val="49804"/>
                  </a:srgbClr>
                </a:solidFill>
                <a:latin typeface="Tahoma" pitchFamily="34" charset="0"/>
                <a:ea typeface="Tahoma" pitchFamily="34" charset="0"/>
                <a:cs typeface="Tahoma" pitchFamily="34" charset="0"/>
              </a:rPr>
              <a:t>.</a:t>
            </a:r>
            <a:endParaRPr lang="en-US" sz="2739">
              <a:solidFill>
                <a:srgbClr val="000000">
                  <a:alpha val="49804"/>
                </a:srgbClr>
              </a:solidFill>
              <a:latin typeface="Tahoma" pitchFamily="34" charset="0"/>
              <a:ea typeface="Tahoma" pitchFamily="34" charset="0"/>
              <a:cs typeface="Tahoma" pitchFamily="34" charset="0"/>
            </a:endParaRPr>
          </a:p>
        </p:txBody>
      </p:sp>
      <p:sp>
        <p:nvSpPr>
          <p:cNvPr id="16" name="TextBox 16"/>
          <p:cNvSpPr txBox="1"/>
          <p:nvPr/>
        </p:nvSpPr>
        <p:spPr>
          <a:xfrm>
            <a:off x="7799963" y="5706889"/>
            <a:ext cx="3928305" cy="487313"/>
          </a:xfrm>
          <a:prstGeom prst="rect">
            <a:avLst/>
          </a:prstGeom>
        </p:spPr>
        <p:txBody>
          <a:bodyPr lIns="0" tIns="0" rIns="0" bIns="0" rtlCol="0" anchor="t">
            <a:spAutoFit/>
          </a:bodyPr>
          <a:lstStyle/>
          <a:p>
            <a:pPr>
              <a:lnSpc>
                <a:spcPts val="3833"/>
              </a:lnSpc>
            </a:pPr>
            <a:r>
              <a:rPr lang="en-US" sz="2738">
                <a:solidFill>
                  <a:srgbClr val="000000"/>
                </a:solidFill>
                <a:latin typeface="Tahoma" pitchFamily="34" charset="0"/>
                <a:ea typeface="Tahoma" pitchFamily="34" charset="0"/>
                <a:cs typeface="Tahoma" pitchFamily="34" charset="0"/>
              </a:rPr>
              <a:t>Trực quan hóa dữ liệu </a:t>
            </a: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3581400" y="2116975"/>
            <a:ext cx="10820400" cy="3657600"/>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2" name="TextBox 1"/>
          <p:cNvSpPr txBox="1"/>
          <p:nvPr/>
        </p:nvSpPr>
        <p:spPr>
          <a:xfrm>
            <a:off x="4267200" y="3391777"/>
            <a:ext cx="10896600" cy="1107996"/>
          </a:xfrm>
          <a:prstGeom prst="rect">
            <a:avLst/>
          </a:prstGeom>
          <a:noFill/>
        </p:spPr>
        <p:txBody>
          <a:bodyPr wrap="square" rtlCol="0">
            <a:spAutoFit/>
          </a:bodyPr>
          <a:lstStyle/>
          <a:p>
            <a:r>
              <a:rPr lang="en-US" sz="6600" smtClean="0">
                <a:solidFill>
                  <a:schemeClr val="bg1"/>
                </a:solidFill>
              </a:rPr>
              <a:t>Thanks for yours watching</a:t>
            </a:r>
            <a:endParaRPr lang="en-US" sz="6600">
              <a:solidFill>
                <a:schemeClr val="bg1"/>
              </a:solidFill>
            </a:endParaRPr>
          </a:p>
        </p:txBody>
      </p:sp>
      <p:pic>
        <p:nvPicPr>
          <p:cNvPr id="8" name="Picture 2" descr="C:\Users\HP\Downloads\PowerBI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97582" y="7581900"/>
            <a:ext cx="40386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HP\Downloads\firework_diwali_fireworks_celebration_festival_icon_1972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6058" y="952500"/>
            <a:ext cx="2691245" cy="269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107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0" y="570984"/>
            <a:ext cx="6051847" cy="718145"/>
          </a:xfrm>
          <a:prstGeom prst="rect">
            <a:avLst/>
          </a:prstGeom>
        </p:spPr>
        <p:txBody>
          <a:bodyPr lIns="0" tIns="0" rIns="0" bIns="0" rtlCol="0" anchor="t">
            <a:spAutoFit/>
          </a:bodyPr>
          <a:lstStyle/>
          <a:p>
            <a:pPr marL="431799" lvl="1">
              <a:lnSpc>
                <a:spcPts val="5599"/>
              </a:lnSpc>
            </a:pPr>
            <a:r>
              <a:rPr lang="en-US" sz="3999" b="1" smtClean="0">
                <a:solidFill>
                  <a:schemeClr val="bg1"/>
                </a:solidFill>
                <a:latin typeface="Tahoma" pitchFamily="34" charset="0"/>
                <a:ea typeface="Tahoma" pitchFamily="34" charset="0"/>
                <a:cs typeface="Tahoma" pitchFamily="34" charset="0"/>
              </a:rPr>
              <a:t>1. Thông tin nhóm</a:t>
            </a:r>
            <a:endParaRPr lang="en-US" sz="3999" b="1">
              <a:solidFill>
                <a:schemeClr val="bg1"/>
              </a:solidFill>
              <a:latin typeface="Tahoma" pitchFamily="34" charset="0"/>
              <a:ea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78108013"/>
              </p:ext>
            </p:extLst>
          </p:nvPr>
        </p:nvGraphicFramePr>
        <p:xfrm>
          <a:off x="2443163" y="2933700"/>
          <a:ext cx="13998894" cy="5105402"/>
        </p:xfrm>
        <a:graphic>
          <a:graphicData uri="http://schemas.openxmlformats.org/drawingml/2006/table">
            <a:tbl>
              <a:tblPr firstRow="1" bandRow="1">
                <a:tableStyleId>{93296810-A885-4BE3-A3E7-6D5BEEA58F35}</a:tableStyleId>
              </a:tblPr>
              <a:tblGrid>
                <a:gridCol w="2967037"/>
                <a:gridCol w="2133600"/>
                <a:gridCol w="4109469"/>
                <a:gridCol w="2367531"/>
                <a:gridCol w="2421257"/>
              </a:tblGrid>
              <a:tr h="1407338">
                <a:tc>
                  <a:txBody>
                    <a:bodyPr/>
                    <a:lstStyle/>
                    <a:p>
                      <a:pPr algn="ctr"/>
                      <a:r>
                        <a:rPr lang="en-US" sz="2400" smtClean="0">
                          <a:latin typeface="Tahoma" pitchFamily="34" charset="0"/>
                          <a:ea typeface="Tahoma" pitchFamily="34" charset="0"/>
                          <a:cs typeface="Tahoma" pitchFamily="34" charset="0"/>
                        </a:rPr>
                        <a:t>Họ</a:t>
                      </a:r>
                      <a:r>
                        <a:rPr lang="en-US" sz="2400" baseline="0" smtClean="0">
                          <a:latin typeface="Tahoma" pitchFamily="34" charset="0"/>
                          <a:ea typeface="Tahoma" pitchFamily="34" charset="0"/>
                          <a:cs typeface="Tahoma" pitchFamily="34" charset="0"/>
                        </a:rPr>
                        <a:t> và tên</a:t>
                      </a:r>
                      <a:endParaRPr lang="en-US" sz="24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Mã</a:t>
                      </a:r>
                      <a:r>
                        <a:rPr lang="en-US" sz="2400" baseline="0" smtClean="0">
                          <a:latin typeface="Tahoma" pitchFamily="34" charset="0"/>
                          <a:ea typeface="Tahoma" pitchFamily="34" charset="0"/>
                          <a:cs typeface="Tahoma" pitchFamily="34" charset="0"/>
                        </a:rPr>
                        <a:t> số</a:t>
                      </a:r>
                      <a:endParaRPr lang="en-US" sz="24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Công</a:t>
                      </a:r>
                      <a:r>
                        <a:rPr lang="en-US" sz="2400" baseline="0" smtClean="0">
                          <a:latin typeface="Tahoma" pitchFamily="34" charset="0"/>
                          <a:ea typeface="Tahoma" pitchFamily="34" charset="0"/>
                          <a:cs typeface="Tahoma" pitchFamily="34" charset="0"/>
                        </a:rPr>
                        <a:t> việc</a:t>
                      </a:r>
                      <a:endParaRPr lang="en-US" sz="24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Mức</a:t>
                      </a:r>
                      <a:r>
                        <a:rPr lang="en-US" sz="2400" baseline="0" smtClean="0">
                          <a:latin typeface="Tahoma" pitchFamily="34" charset="0"/>
                          <a:ea typeface="Tahoma" pitchFamily="34" charset="0"/>
                          <a:cs typeface="Tahoma" pitchFamily="34" charset="0"/>
                        </a:rPr>
                        <a:t> độ hoàn thành</a:t>
                      </a:r>
                      <a:endParaRPr lang="en-US" sz="24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Mức</a:t>
                      </a:r>
                      <a:r>
                        <a:rPr lang="en-US" sz="2400" baseline="0" smtClean="0">
                          <a:latin typeface="Tahoma" pitchFamily="34" charset="0"/>
                          <a:ea typeface="Tahoma" pitchFamily="34" charset="0"/>
                          <a:cs typeface="Tahoma" pitchFamily="34" charset="0"/>
                        </a:rPr>
                        <a:t> độ đóng góp vào đồ án</a:t>
                      </a:r>
                      <a:endParaRPr lang="en-US" sz="2400">
                        <a:latin typeface="Tahoma" pitchFamily="34" charset="0"/>
                        <a:ea typeface="Tahoma" pitchFamily="34" charset="0"/>
                        <a:cs typeface="Tahoma" pitchFamily="34" charset="0"/>
                      </a:endParaRPr>
                    </a:p>
                  </a:txBody>
                  <a:tcPr anchor="ctr">
                    <a:solidFill>
                      <a:srgbClr val="FFC000"/>
                    </a:solidFill>
                  </a:tcPr>
                </a:tc>
              </a:tr>
              <a:tr h="598578">
                <a:tc>
                  <a:txBody>
                    <a:bodyPr/>
                    <a:lstStyle/>
                    <a:p>
                      <a:pPr algn="ctr"/>
                      <a:r>
                        <a:rPr lang="en-US" sz="2400" smtClean="0">
                          <a:latin typeface="Tahoma" pitchFamily="34" charset="0"/>
                          <a:ea typeface="Tahoma" pitchFamily="34" charset="0"/>
                          <a:cs typeface="Tahoma" pitchFamily="34" charset="0"/>
                        </a:rPr>
                        <a:t>Lê</a:t>
                      </a:r>
                      <a:r>
                        <a:rPr lang="en-US" sz="2400" baseline="0" smtClean="0">
                          <a:latin typeface="Tahoma" pitchFamily="34" charset="0"/>
                          <a:ea typeface="Tahoma" pitchFamily="34" charset="0"/>
                          <a:cs typeface="Tahoma" pitchFamily="34" charset="0"/>
                        </a:rPr>
                        <a:t> Thanh Lâm</a:t>
                      </a:r>
                      <a:endParaRPr lang="en-US" sz="2400">
                        <a:latin typeface="Tahoma" pitchFamily="34" charset="0"/>
                        <a:ea typeface="Tahoma" pitchFamily="34" charset="0"/>
                        <a:cs typeface="Tahoma" pitchFamily="34" charset="0"/>
                      </a:endParaRPr>
                    </a:p>
                  </a:txBody>
                  <a:tcPr anchor="ctr"/>
                </a:tc>
                <a:tc>
                  <a:txBody>
                    <a:bodyPr/>
                    <a:lstStyle/>
                    <a:p>
                      <a:pPr algn="ctr"/>
                      <a:r>
                        <a:rPr lang="en-US" sz="2400" smtClean="0">
                          <a:latin typeface="Tahoma" pitchFamily="34" charset="0"/>
                          <a:ea typeface="Tahoma" pitchFamily="34" charset="0"/>
                          <a:cs typeface="Tahoma" pitchFamily="34" charset="0"/>
                        </a:rPr>
                        <a:t>2000003434</a:t>
                      </a: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smtClean="0">
                          <a:latin typeface="Tahoma" pitchFamily="34" charset="0"/>
                          <a:ea typeface="Tahoma" pitchFamily="34" charset="0"/>
                          <a:cs typeface="Tahoma" pitchFamily="34" charset="0"/>
                        </a:rPr>
                        <a:t>Cao</a:t>
                      </a:r>
                      <a:r>
                        <a:rPr lang="en-US" sz="2400" baseline="0" smtClean="0">
                          <a:latin typeface="Tahoma" pitchFamily="34" charset="0"/>
                          <a:ea typeface="Tahoma" pitchFamily="34" charset="0"/>
                          <a:cs typeface="Tahoma" pitchFamily="34" charset="0"/>
                        </a:rPr>
                        <a:t> Đăng Khoa</a:t>
                      </a:r>
                      <a:endParaRPr lang="en-US" sz="2400">
                        <a:latin typeface="Tahoma" pitchFamily="34" charset="0"/>
                        <a:ea typeface="Tahoma" pitchFamily="34" charset="0"/>
                        <a:cs typeface="Tahoma" pitchFamily="34" charset="0"/>
                      </a:endParaRPr>
                    </a:p>
                  </a:txBody>
                  <a:tcPr anchor="ctr"/>
                </a:tc>
                <a:tc>
                  <a:txBody>
                    <a:bodyPr/>
                    <a:lstStyle/>
                    <a:p>
                      <a:pPr algn="ctr"/>
                      <a:r>
                        <a:rPr lang="en-US" sz="2400" smtClean="0">
                          <a:latin typeface="Tahoma" pitchFamily="34" charset="0"/>
                          <a:ea typeface="Tahoma" pitchFamily="34" charset="0"/>
                          <a:cs typeface="Tahoma" pitchFamily="34" charset="0"/>
                        </a:rPr>
                        <a:t>2000001001</a:t>
                      </a: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smtClean="0">
                          <a:latin typeface="Tahoma" pitchFamily="34" charset="0"/>
                          <a:ea typeface="Tahoma" pitchFamily="34" charset="0"/>
                          <a:cs typeface="Tahoma" pitchFamily="34" charset="0"/>
                        </a:rPr>
                        <a:t>N</a:t>
                      </a:r>
                      <a:r>
                        <a:rPr lang="en-US" sz="2400" baseline="0" smtClean="0">
                          <a:latin typeface="Tahoma" pitchFamily="34" charset="0"/>
                          <a:ea typeface="Tahoma" pitchFamily="34" charset="0"/>
                          <a:cs typeface="Tahoma" pitchFamily="34" charset="0"/>
                        </a:rPr>
                        <a:t>guyễn Hoàng Minh</a:t>
                      </a: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smtClean="0">
                          <a:latin typeface="Tahoma" pitchFamily="34" charset="0"/>
                          <a:ea typeface="Tahoma" pitchFamily="34" charset="0"/>
                          <a:cs typeface="Tahoma" pitchFamily="34" charset="0"/>
                        </a:rPr>
                        <a:t>Lê</a:t>
                      </a:r>
                      <a:r>
                        <a:rPr lang="en-US" sz="2400" baseline="0" smtClean="0">
                          <a:latin typeface="Tahoma" pitchFamily="34" charset="0"/>
                          <a:ea typeface="Tahoma" pitchFamily="34" charset="0"/>
                          <a:cs typeface="Tahoma" pitchFamily="34" charset="0"/>
                        </a:rPr>
                        <a:t> Phùng Long Nhật</a:t>
                      </a: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c>
                  <a:txBody>
                    <a:bodyPr/>
                    <a:lstStyle/>
                    <a:p>
                      <a:pPr algn="ctr"/>
                      <a:endParaRPr lang="en-US" sz="2400">
                        <a:latin typeface="Tahoma" pitchFamily="34" charset="0"/>
                        <a:ea typeface="Tahoma" pitchFamily="34" charset="0"/>
                        <a:cs typeface="Tahoma" pitchFamily="34" charset="0"/>
                      </a:endParaRPr>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1821319"/>
              </p:ext>
            </p:extLst>
          </p:nvPr>
        </p:nvGraphicFramePr>
        <p:xfrm>
          <a:off x="2438400" y="2095500"/>
          <a:ext cx="13998894" cy="7070302"/>
        </p:xfrm>
        <a:graphic>
          <a:graphicData uri="http://schemas.openxmlformats.org/drawingml/2006/table">
            <a:tbl>
              <a:tblPr firstRow="1" bandRow="1">
                <a:tableStyleId>{93296810-A885-4BE3-A3E7-6D5BEEA58F35}</a:tableStyleId>
              </a:tblPr>
              <a:tblGrid>
                <a:gridCol w="2967037">
                  <a:extLst>
                    <a:ext uri="{9D8B030D-6E8A-4147-A177-3AD203B41FA5}">
                      <a16:colId xmlns="" xmlns:a16="http://schemas.microsoft.com/office/drawing/2014/main" val="20000"/>
                    </a:ext>
                  </a:extLst>
                </a:gridCol>
                <a:gridCol w="2133600">
                  <a:extLst>
                    <a:ext uri="{9D8B030D-6E8A-4147-A177-3AD203B41FA5}">
                      <a16:colId xmlns="" xmlns:a16="http://schemas.microsoft.com/office/drawing/2014/main" val="20001"/>
                    </a:ext>
                  </a:extLst>
                </a:gridCol>
                <a:gridCol w="4109469">
                  <a:extLst>
                    <a:ext uri="{9D8B030D-6E8A-4147-A177-3AD203B41FA5}">
                      <a16:colId xmlns="" xmlns:a16="http://schemas.microsoft.com/office/drawing/2014/main" val="20002"/>
                    </a:ext>
                  </a:extLst>
                </a:gridCol>
                <a:gridCol w="2367531">
                  <a:extLst>
                    <a:ext uri="{9D8B030D-6E8A-4147-A177-3AD203B41FA5}">
                      <a16:colId xmlns="" xmlns:a16="http://schemas.microsoft.com/office/drawing/2014/main" val="20003"/>
                    </a:ext>
                  </a:extLst>
                </a:gridCol>
                <a:gridCol w="2421257">
                  <a:extLst>
                    <a:ext uri="{9D8B030D-6E8A-4147-A177-3AD203B41FA5}">
                      <a16:colId xmlns="" xmlns:a16="http://schemas.microsoft.com/office/drawing/2014/main" val="20004"/>
                    </a:ext>
                  </a:extLst>
                </a:gridCol>
              </a:tblGrid>
              <a:tr h="1254938">
                <a:tc>
                  <a:txBody>
                    <a:bodyPr/>
                    <a:lstStyle/>
                    <a:p>
                      <a:pPr algn="ctr"/>
                      <a:r>
                        <a:rPr lang="en-US" sz="1800" smtClean="0">
                          <a:latin typeface="Tahoma" pitchFamily="34" charset="0"/>
                          <a:ea typeface="Tahoma" pitchFamily="34" charset="0"/>
                          <a:cs typeface="Tahoma" pitchFamily="34" charset="0"/>
                        </a:rPr>
                        <a:t>Họ</a:t>
                      </a:r>
                      <a:r>
                        <a:rPr lang="en-US" sz="1800" baseline="0" smtClean="0">
                          <a:latin typeface="Tahoma" pitchFamily="34" charset="0"/>
                          <a:ea typeface="Tahoma" pitchFamily="34" charset="0"/>
                          <a:cs typeface="Tahoma" pitchFamily="34" charset="0"/>
                        </a:rPr>
                        <a:t> và tên</a:t>
                      </a:r>
                      <a:endParaRPr lang="en-US" sz="18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1800" smtClean="0">
                          <a:latin typeface="Tahoma" pitchFamily="34" charset="0"/>
                          <a:ea typeface="Tahoma" pitchFamily="34" charset="0"/>
                          <a:cs typeface="Tahoma" pitchFamily="34" charset="0"/>
                        </a:rPr>
                        <a:t>Mã</a:t>
                      </a:r>
                      <a:r>
                        <a:rPr lang="en-US" sz="1800" baseline="0" smtClean="0">
                          <a:latin typeface="Tahoma" pitchFamily="34" charset="0"/>
                          <a:ea typeface="Tahoma" pitchFamily="34" charset="0"/>
                          <a:cs typeface="Tahoma" pitchFamily="34" charset="0"/>
                        </a:rPr>
                        <a:t> số</a:t>
                      </a:r>
                      <a:endParaRPr lang="en-US" sz="18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1800" smtClean="0">
                          <a:latin typeface="Tahoma" pitchFamily="34" charset="0"/>
                          <a:ea typeface="Tahoma" pitchFamily="34" charset="0"/>
                          <a:cs typeface="Tahoma" pitchFamily="34" charset="0"/>
                        </a:rPr>
                        <a:t>Công</a:t>
                      </a:r>
                      <a:r>
                        <a:rPr lang="en-US" sz="1800" baseline="0" smtClean="0">
                          <a:latin typeface="Tahoma" pitchFamily="34" charset="0"/>
                          <a:ea typeface="Tahoma" pitchFamily="34" charset="0"/>
                          <a:cs typeface="Tahoma" pitchFamily="34" charset="0"/>
                        </a:rPr>
                        <a:t> việc</a:t>
                      </a:r>
                      <a:endParaRPr lang="en-US" sz="18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1800" smtClean="0">
                          <a:latin typeface="Tahoma" pitchFamily="34" charset="0"/>
                          <a:ea typeface="Tahoma" pitchFamily="34" charset="0"/>
                          <a:cs typeface="Tahoma" pitchFamily="34" charset="0"/>
                        </a:rPr>
                        <a:t>Mức</a:t>
                      </a:r>
                      <a:r>
                        <a:rPr lang="en-US" sz="1800" baseline="0" smtClean="0">
                          <a:latin typeface="Tahoma" pitchFamily="34" charset="0"/>
                          <a:ea typeface="Tahoma" pitchFamily="34" charset="0"/>
                          <a:cs typeface="Tahoma" pitchFamily="34" charset="0"/>
                        </a:rPr>
                        <a:t> độ hoàn thành</a:t>
                      </a:r>
                      <a:endParaRPr lang="en-US" sz="18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1800" smtClean="0">
                          <a:latin typeface="Tahoma" pitchFamily="34" charset="0"/>
                          <a:ea typeface="Tahoma" pitchFamily="34" charset="0"/>
                          <a:cs typeface="Tahoma" pitchFamily="34" charset="0"/>
                        </a:rPr>
                        <a:t>Mức</a:t>
                      </a:r>
                      <a:r>
                        <a:rPr lang="en-US" sz="1800" baseline="0" smtClean="0">
                          <a:latin typeface="Tahoma" pitchFamily="34" charset="0"/>
                          <a:ea typeface="Tahoma" pitchFamily="34" charset="0"/>
                          <a:cs typeface="Tahoma" pitchFamily="34" charset="0"/>
                        </a:rPr>
                        <a:t> độ đóng góp vào đồ án</a:t>
                      </a:r>
                      <a:endParaRPr lang="en-US" sz="1800">
                        <a:latin typeface="Tahoma" pitchFamily="34" charset="0"/>
                        <a:ea typeface="Tahoma" pitchFamily="34" charset="0"/>
                        <a:cs typeface="Tahoma" pitchFamily="34" charset="0"/>
                      </a:endParaRPr>
                    </a:p>
                  </a:txBody>
                  <a:tcPr anchor="ctr">
                    <a:solidFill>
                      <a:srgbClr val="FFC000"/>
                    </a:solidFill>
                  </a:tcPr>
                </a:tc>
                <a:extLst>
                  <a:ext uri="{0D108BD9-81ED-4DB2-BD59-A6C34878D82A}">
                    <a16:rowId xmlns="" xmlns:a16="http://schemas.microsoft.com/office/drawing/2014/main" val="10000"/>
                  </a:ext>
                </a:extLst>
              </a:tr>
              <a:tr h="954862">
                <a:tc>
                  <a:txBody>
                    <a:bodyPr/>
                    <a:lstStyle/>
                    <a:p>
                      <a:pPr algn="ctr"/>
                      <a:r>
                        <a:rPr lang="en-US" sz="1800" b="1" smtClean="0">
                          <a:latin typeface="Tahoma" pitchFamily="34" charset="0"/>
                          <a:ea typeface="Tahoma" pitchFamily="34" charset="0"/>
                          <a:cs typeface="Tahoma" pitchFamily="34" charset="0"/>
                        </a:rPr>
                        <a:t>Lê</a:t>
                      </a:r>
                      <a:r>
                        <a:rPr lang="en-US" sz="1800" b="1" baseline="0" smtClean="0">
                          <a:latin typeface="Tahoma" pitchFamily="34" charset="0"/>
                          <a:ea typeface="Tahoma" pitchFamily="34" charset="0"/>
                          <a:cs typeface="Tahoma" pitchFamily="34" charset="0"/>
                        </a:rPr>
                        <a:t> Thanh Lâm</a:t>
                      </a:r>
                      <a:endParaRPr lang="en-US" sz="1800" b="1">
                        <a:latin typeface="Tahoma" pitchFamily="34" charset="0"/>
                        <a:ea typeface="Tahoma" pitchFamily="34" charset="0"/>
                        <a:cs typeface="Tahoma" pitchFamily="34" charset="0"/>
                      </a:endParaRPr>
                    </a:p>
                  </a:txBody>
                  <a:tcPr anchor="ctr"/>
                </a:tc>
                <a:tc>
                  <a:txBody>
                    <a:bodyPr/>
                    <a:lstStyle/>
                    <a:p>
                      <a:pPr algn="ctr"/>
                      <a:r>
                        <a:rPr lang="en-US" sz="1800" dirty="0" smtClean="0">
                          <a:latin typeface="Tahoma" pitchFamily="34" charset="0"/>
                          <a:ea typeface="Tahoma" pitchFamily="34" charset="0"/>
                          <a:cs typeface="Tahoma" pitchFamily="34" charset="0"/>
                        </a:rPr>
                        <a:t>2000003434</a:t>
                      </a:r>
                      <a:endParaRPr lang="en-US" sz="1800" dirty="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Thiết</a:t>
                      </a:r>
                      <a:r>
                        <a:rPr lang="en-US" sz="1800" baseline="0" smtClean="0">
                          <a:latin typeface="Tahoma" pitchFamily="34" charset="0"/>
                          <a:ea typeface="Tahoma" pitchFamily="34" charset="0"/>
                          <a:cs typeface="Tahoma" pitchFamily="34" charset="0"/>
                        </a:rPr>
                        <a:t> kế database</a:t>
                      </a:r>
                      <a:endParaRPr lang="en-US" sz="1800" smtClean="0">
                        <a:latin typeface="Tahoma" pitchFamily="34" charset="0"/>
                        <a:ea typeface="Tahoma" pitchFamily="34" charset="0"/>
                        <a:cs typeface="Tahoma" pitchFamily="34" charset="0"/>
                      </a:endParaRPr>
                    </a:p>
                    <a:p>
                      <a:pPr marL="457200" indent="-457200" algn="l">
                        <a:buFont typeface="+mj-lt"/>
                        <a:buAutoNum type="arabicPeriod"/>
                      </a:pPr>
                      <a:r>
                        <a:rPr lang="en-US" sz="1800" smtClean="0">
                          <a:latin typeface="Tahoma" pitchFamily="34" charset="0"/>
                          <a:ea typeface="Tahoma" pitchFamily="34" charset="0"/>
                          <a:cs typeface="Tahoma" pitchFamily="34" charset="0"/>
                        </a:rPr>
                        <a:t>Thêm</a:t>
                      </a:r>
                      <a:r>
                        <a:rPr lang="en-US" sz="1800" baseline="0" smtClean="0">
                          <a:latin typeface="Tahoma" pitchFamily="34" charset="0"/>
                          <a:ea typeface="Tahoma" pitchFamily="34" charset="0"/>
                          <a:cs typeface="Tahoma" pitchFamily="34" charset="0"/>
                        </a:rPr>
                        <a:t> dữ liệu.</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Góp ý quá trình thực hiện power bi.</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Word.</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Power Point.</a:t>
                      </a:r>
                      <a:endParaRPr lang="en-US" sz="1800">
                        <a:latin typeface="Tahoma" pitchFamily="34" charset="0"/>
                        <a:ea typeface="Tahoma" pitchFamily="34" charset="0"/>
                        <a:cs typeface="Tahoma" pitchFamily="34" charset="0"/>
                      </a:endParaRPr>
                    </a:p>
                  </a:txBody>
                  <a:tcPr anchor="ctr"/>
                </a:tc>
                <a:tc>
                  <a:txBody>
                    <a:bodyPr/>
                    <a:lstStyle/>
                    <a:p>
                      <a:pPr algn="ctr"/>
                      <a:r>
                        <a:rPr lang="en-US" sz="1800" smtClean="0">
                          <a:latin typeface="Tahoma" pitchFamily="34" charset="0"/>
                          <a:ea typeface="Tahoma" pitchFamily="34" charset="0"/>
                          <a:cs typeface="Tahoma" pitchFamily="34" charset="0"/>
                        </a:rPr>
                        <a:t>100%</a:t>
                      </a:r>
                      <a:endParaRPr lang="en-US" sz="180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40 %</a:t>
                      </a:r>
                    </a:p>
                    <a:p>
                      <a:pPr marL="457200" indent="-457200" algn="l">
                        <a:buFont typeface="+mj-lt"/>
                        <a:buAutoNum type="arabicPeriod"/>
                      </a:pPr>
                      <a:r>
                        <a:rPr lang="en-US" sz="1800" smtClean="0">
                          <a:latin typeface="Tahoma" pitchFamily="34" charset="0"/>
                          <a:ea typeface="Tahoma" pitchFamily="34" charset="0"/>
                          <a:cs typeface="Tahoma" pitchFamily="34" charset="0"/>
                        </a:rPr>
                        <a:t>30 %</a:t>
                      </a:r>
                    </a:p>
                    <a:p>
                      <a:pPr marL="457200" indent="-457200" algn="l">
                        <a:buFont typeface="+mj-lt"/>
                        <a:buAutoNum type="arabicPeriod"/>
                      </a:pPr>
                      <a:r>
                        <a:rPr lang="en-US" sz="1800" smtClean="0">
                          <a:latin typeface="Tahoma" pitchFamily="34" charset="0"/>
                          <a:ea typeface="Tahoma" pitchFamily="34" charset="0"/>
                          <a:cs typeface="Tahoma" pitchFamily="34" charset="0"/>
                        </a:rPr>
                        <a:t>70 %</a:t>
                      </a:r>
                    </a:p>
                    <a:p>
                      <a:pPr marL="457200" indent="-457200" algn="l">
                        <a:buFont typeface="+mj-lt"/>
                        <a:buAutoNum type="arabicPeriod"/>
                      </a:pPr>
                      <a:r>
                        <a:rPr lang="en-US" sz="1800" smtClean="0">
                          <a:latin typeface="Tahoma" pitchFamily="34" charset="0"/>
                          <a:ea typeface="Tahoma" pitchFamily="34" charset="0"/>
                          <a:cs typeface="Tahoma" pitchFamily="34" charset="0"/>
                        </a:rPr>
                        <a:t>30</a:t>
                      </a:r>
                      <a:r>
                        <a:rPr lang="en-US" sz="1800" baseline="0" smtClean="0">
                          <a:latin typeface="Tahoma" pitchFamily="34" charset="0"/>
                          <a:ea typeface="Tahoma" pitchFamily="34" charset="0"/>
                          <a:cs typeface="Tahoma" pitchFamily="34" charset="0"/>
                        </a:rPr>
                        <a:t> </a:t>
                      </a:r>
                      <a:r>
                        <a:rPr lang="en-US" sz="1800" smtClean="0">
                          <a:latin typeface="Tahoma" pitchFamily="34" charset="0"/>
                          <a:ea typeface="Tahoma" pitchFamily="34" charset="0"/>
                          <a:cs typeface="Tahoma" pitchFamily="34" charset="0"/>
                        </a:rPr>
                        <a:t>%</a:t>
                      </a:r>
                    </a:p>
                    <a:p>
                      <a:pPr marL="457200" indent="-457200" algn="l">
                        <a:buFont typeface="+mj-lt"/>
                        <a:buAutoNum type="arabicPeriod"/>
                      </a:pPr>
                      <a:r>
                        <a:rPr lang="en-US" sz="1800" smtClean="0">
                          <a:latin typeface="Tahoma" pitchFamily="34" charset="0"/>
                          <a:ea typeface="Tahoma" pitchFamily="34" charset="0"/>
                          <a:cs typeface="Tahoma" pitchFamily="34" charset="0"/>
                        </a:rPr>
                        <a:t>10%</a:t>
                      </a:r>
                    </a:p>
                  </a:txBody>
                  <a:tcPr anchor="ctr"/>
                </a:tc>
                <a:extLst>
                  <a:ext uri="{0D108BD9-81ED-4DB2-BD59-A6C34878D82A}">
                    <a16:rowId xmlns="" xmlns:a16="http://schemas.microsoft.com/office/drawing/2014/main" val="10001"/>
                  </a:ext>
                </a:extLst>
              </a:tr>
              <a:tr h="1033162">
                <a:tc>
                  <a:txBody>
                    <a:bodyPr/>
                    <a:lstStyle/>
                    <a:p>
                      <a:pPr algn="ctr"/>
                      <a:r>
                        <a:rPr lang="en-US" sz="1800" smtClean="0">
                          <a:latin typeface="Tahoma" pitchFamily="34" charset="0"/>
                          <a:ea typeface="Tahoma" pitchFamily="34" charset="0"/>
                          <a:cs typeface="Tahoma" pitchFamily="34" charset="0"/>
                        </a:rPr>
                        <a:t>Cao</a:t>
                      </a:r>
                      <a:r>
                        <a:rPr lang="en-US" sz="1800" baseline="0" smtClean="0">
                          <a:latin typeface="Tahoma" pitchFamily="34" charset="0"/>
                          <a:ea typeface="Tahoma" pitchFamily="34" charset="0"/>
                          <a:cs typeface="Tahoma" pitchFamily="34" charset="0"/>
                        </a:rPr>
                        <a:t> Đăng Khoa</a:t>
                      </a:r>
                      <a:endParaRPr lang="en-US" sz="1800">
                        <a:latin typeface="Tahoma" pitchFamily="34" charset="0"/>
                        <a:ea typeface="Tahoma" pitchFamily="34" charset="0"/>
                        <a:cs typeface="Tahoma" pitchFamily="34" charset="0"/>
                      </a:endParaRPr>
                    </a:p>
                  </a:txBody>
                  <a:tcPr anchor="ctr"/>
                </a:tc>
                <a:tc>
                  <a:txBody>
                    <a:bodyPr/>
                    <a:lstStyle/>
                    <a:p>
                      <a:pPr algn="ctr"/>
                      <a:r>
                        <a:rPr lang="en-US" sz="1800" smtClean="0">
                          <a:latin typeface="Tahoma" pitchFamily="34" charset="0"/>
                          <a:ea typeface="Tahoma" pitchFamily="34" charset="0"/>
                          <a:cs typeface="Tahoma" pitchFamily="34" charset="0"/>
                        </a:rPr>
                        <a:t>2000001001</a:t>
                      </a:r>
                      <a:endParaRPr lang="en-US" sz="180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Thiết</a:t>
                      </a:r>
                      <a:r>
                        <a:rPr lang="en-US" sz="1800" baseline="0" smtClean="0">
                          <a:latin typeface="Tahoma" pitchFamily="34" charset="0"/>
                          <a:ea typeface="Tahoma" pitchFamily="34" charset="0"/>
                          <a:cs typeface="Tahoma" pitchFamily="34" charset="0"/>
                        </a:rPr>
                        <a:t> kế database.</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Thêm dữ liệu.</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Word.</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Power BI.</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Power Point.</a:t>
                      </a:r>
                    </a:p>
                    <a:p>
                      <a:pPr marL="457200" indent="-457200" algn="l">
                        <a:buFont typeface="+mj-lt"/>
                        <a:buAutoNum type="arabicPeriod"/>
                      </a:pPr>
                      <a:r>
                        <a:rPr lang="en-US" sz="1800" baseline="0" smtClean="0">
                          <a:latin typeface="Tahoma" pitchFamily="34" charset="0"/>
                          <a:ea typeface="Tahoma" pitchFamily="34" charset="0"/>
                          <a:cs typeface="Tahoma" pitchFamily="34" charset="0"/>
                        </a:rPr>
                        <a:t>Thuyết trình</a:t>
                      </a:r>
                    </a:p>
                  </a:txBody>
                  <a:tcPr anchor="ctr"/>
                </a:tc>
                <a:tc>
                  <a:txBody>
                    <a:bodyPr/>
                    <a:lstStyle/>
                    <a:p>
                      <a:pPr algn="ctr"/>
                      <a:r>
                        <a:rPr lang="en-US" sz="1800" smtClean="0">
                          <a:latin typeface="Tahoma" pitchFamily="34" charset="0"/>
                          <a:ea typeface="Tahoma" pitchFamily="34" charset="0"/>
                          <a:cs typeface="Tahoma" pitchFamily="34" charset="0"/>
                        </a:rPr>
                        <a:t>100%</a:t>
                      </a:r>
                      <a:endParaRPr lang="en-US" sz="180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60 %</a:t>
                      </a:r>
                    </a:p>
                    <a:p>
                      <a:pPr marL="457200" indent="-457200" algn="l">
                        <a:buFont typeface="+mj-lt"/>
                        <a:buAutoNum type="arabicPeriod"/>
                      </a:pPr>
                      <a:r>
                        <a:rPr lang="en-US" sz="1800" smtClean="0">
                          <a:latin typeface="Tahoma" pitchFamily="34" charset="0"/>
                          <a:ea typeface="Tahoma" pitchFamily="34" charset="0"/>
                          <a:cs typeface="Tahoma" pitchFamily="34" charset="0"/>
                        </a:rPr>
                        <a:t>30 %</a:t>
                      </a:r>
                    </a:p>
                    <a:p>
                      <a:pPr marL="457200" indent="-457200" algn="l">
                        <a:buFont typeface="+mj-lt"/>
                        <a:buAutoNum type="arabicPeriod"/>
                      </a:pPr>
                      <a:r>
                        <a:rPr lang="en-US" sz="1800" smtClean="0">
                          <a:latin typeface="Tahoma" pitchFamily="34" charset="0"/>
                          <a:ea typeface="Tahoma" pitchFamily="34" charset="0"/>
                          <a:cs typeface="Tahoma" pitchFamily="34" charset="0"/>
                        </a:rPr>
                        <a:t>70 %</a:t>
                      </a:r>
                    </a:p>
                    <a:p>
                      <a:pPr marL="457200" indent="-457200" algn="l">
                        <a:buFont typeface="+mj-lt"/>
                        <a:buAutoNum type="arabicPeriod"/>
                      </a:pPr>
                      <a:r>
                        <a:rPr lang="en-US" sz="1800" smtClean="0">
                          <a:latin typeface="Tahoma" pitchFamily="34" charset="0"/>
                          <a:ea typeface="Tahoma" pitchFamily="34" charset="0"/>
                          <a:cs typeface="Tahoma" pitchFamily="34" charset="0"/>
                        </a:rPr>
                        <a:t>100 %</a:t>
                      </a:r>
                    </a:p>
                    <a:p>
                      <a:pPr marL="457200" indent="-457200" algn="l">
                        <a:buFont typeface="+mj-lt"/>
                        <a:buAutoNum type="arabicPeriod"/>
                      </a:pPr>
                      <a:r>
                        <a:rPr lang="en-US" sz="1800" smtClean="0">
                          <a:latin typeface="Tahoma" pitchFamily="34" charset="0"/>
                          <a:ea typeface="Tahoma" pitchFamily="34" charset="0"/>
                          <a:cs typeface="Tahoma" pitchFamily="34" charset="0"/>
                        </a:rPr>
                        <a:t>80 %</a:t>
                      </a:r>
                    </a:p>
                    <a:p>
                      <a:pPr marL="457200" indent="-457200" algn="l">
                        <a:buFont typeface="+mj-lt"/>
                        <a:buAutoNum type="arabicPeriod"/>
                      </a:pPr>
                      <a:r>
                        <a:rPr lang="en-US" sz="1800" smtClean="0">
                          <a:latin typeface="Tahoma" pitchFamily="34" charset="0"/>
                          <a:ea typeface="Tahoma" pitchFamily="34" charset="0"/>
                          <a:cs typeface="Tahoma" pitchFamily="34" charset="0"/>
                        </a:rPr>
                        <a:t>100 %</a:t>
                      </a:r>
                    </a:p>
                    <a:p>
                      <a:pPr algn="ctr"/>
                      <a:endParaRPr lang="en-US" sz="1800">
                        <a:latin typeface="Tahoma" pitchFamily="34" charset="0"/>
                        <a:ea typeface="Tahoma" pitchFamily="34" charset="0"/>
                        <a:cs typeface="Tahoma" pitchFamily="34" charset="0"/>
                      </a:endParaRPr>
                    </a:p>
                  </a:txBody>
                  <a:tcPr anchor="ctr"/>
                </a:tc>
                <a:extLst>
                  <a:ext uri="{0D108BD9-81ED-4DB2-BD59-A6C34878D82A}">
                    <a16:rowId xmlns="" xmlns:a16="http://schemas.microsoft.com/office/drawing/2014/main" val="10002"/>
                  </a:ext>
                </a:extLst>
              </a:tr>
              <a:tr h="1033162">
                <a:tc>
                  <a:txBody>
                    <a:bodyPr/>
                    <a:lstStyle/>
                    <a:p>
                      <a:pPr algn="ctr"/>
                      <a:r>
                        <a:rPr lang="en-US" sz="1800" smtClean="0">
                          <a:latin typeface="Tahoma" pitchFamily="34" charset="0"/>
                          <a:ea typeface="Tahoma" pitchFamily="34" charset="0"/>
                          <a:cs typeface="Tahoma" pitchFamily="34" charset="0"/>
                        </a:rPr>
                        <a:t>N</a:t>
                      </a:r>
                      <a:r>
                        <a:rPr lang="en-US" sz="1800" baseline="0" smtClean="0">
                          <a:latin typeface="Tahoma" pitchFamily="34" charset="0"/>
                          <a:ea typeface="Tahoma" pitchFamily="34" charset="0"/>
                          <a:cs typeface="Tahoma" pitchFamily="34" charset="0"/>
                        </a:rPr>
                        <a:t>guyễn Hoàng Minh</a:t>
                      </a:r>
                      <a:endParaRPr lang="en-US" sz="1800">
                        <a:latin typeface="Tahoma" pitchFamily="34" charset="0"/>
                        <a:ea typeface="Tahoma" pitchFamily="34" charset="0"/>
                        <a:cs typeface="Tahoma" pitchFamily="34" charset="0"/>
                      </a:endParaRPr>
                    </a:p>
                  </a:txBody>
                  <a:tcPr anchor="ctr"/>
                </a:tc>
                <a:tc>
                  <a:txBody>
                    <a:bodyPr/>
                    <a:lstStyle/>
                    <a:p>
                      <a:pPr algn="ctr"/>
                      <a:r>
                        <a:rPr lang="en-US" sz="1800" smtClean="0">
                          <a:latin typeface="Tahoma" pitchFamily="34" charset="0"/>
                          <a:ea typeface="Tahoma" pitchFamily="34" charset="0"/>
                          <a:cs typeface="Tahoma" pitchFamily="34" charset="0"/>
                        </a:rPr>
                        <a:t>2000001452</a:t>
                      </a:r>
                      <a:endParaRPr lang="en-US" sz="180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Thêm</a:t>
                      </a:r>
                      <a:r>
                        <a:rPr lang="en-US" sz="1800" baseline="0" smtClean="0">
                          <a:latin typeface="Tahoma" pitchFamily="34" charset="0"/>
                          <a:ea typeface="Tahoma" pitchFamily="34" charset="0"/>
                          <a:cs typeface="Tahoma" pitchFamily="34" charset="0"/>
                        </a:rPr>
                        <a:t> dữ liệu.</a:t>
                      </a:r>
                    </a:p>
                  </a:txBody>
                  <a:tcPr anchor="ctr"/>
                </a:tc>
                <a:tc>
                  <a:txBody>
                    <a:bodyPr/>
                    <a:lstStyle/>
                    <a:p>
                      <a:pPr algn="ctr"/>
                      <a:r>
                        <a:rPr lang="en-US" sz="1800" smtClean="0">
                          <a:latin typeface="Tahoma" pitchFamily="34" charset="0"/>
                          <a:ea typeface="Tahoma" pitchFamily="34" charset="0"/>
                          <a:cs typeface="Tahoma" pitchFamily="34" charset="0"/>
                        </a:rPr>
                        <a:t>100%</a:t>
                      </a:r>
                      <a:endParaRPr lang="en-US" sz="1800">
                        <a:latin typeface="Tahoma" pitchFamily="34" charset="0"/>
                        <a:ea typeface="Tahoma" pitchFamily="34" charset="0"/>
                        <a:cs typeface="Tahoma" pitchFamily="34" charset="0"/>
                      </a:endParaRPr>
                    </a:p>
                  </a:txBody>
                  <a:tcPr anchor="ctr"/>
                </a:tc>
                <a:tc>
                  <a:txBody>
                    <a:bodyPr/>
                    <a:lstStyle/>
                    <a:p>
                      <a:pPr marL="342900" indent="-342900" algn="l">
                        <a:buFont typeface="+mj-lt"/>
                        <a:buAutoNum type="arabicPeriod"/>
                      </a:pPr>
                      <a:r>
                        <a:rPr lang="en-US" sz="1800" smtClean="0">
                          <a:latin typeface="Tahoma" pitchFamily="34" charset="0"/>
                          <a:ea typeface="Tahoma" pitchFamily="34" charset="0"/>
                          <a:cs typeface="Tahoma" pitchFamily="34" charset="0"/>
                        </a:rPr>
                        <a:t>20 %</a:t>
                      </a:r>
                      <a:endParaRPr lang="en-US" sz="1800">
                        <a:latin typeface="Tahoma" pitchFamily="34" charset="0"/>
                        <a:ea typeface="Tahoma" pitchFamily="34" charset="0"/>
                        <a:cs typeface="Tahoma" pitchFamily="34" charset="0"/>
                      </a:endParaRPr>
                    </a:p>
                  </a:txBody>
                  <a:tcPr anchor="ctr"/>
                </a:tc>
                <a:extLst>
                  <a:ext uri="{0D108BD9-81ED-4DB2-BD59-A6C34878D82A}">
                    <a16:rowId xmlns="" xmlns:a16="http://schemas.microsoft.com/office/drawing/2014/main" val="10003"/>
                  </a:ext>
                </a:extLst>
              </a:tr>
              <a:tr h="1033162">
                <a:tc>
                  <a:txBody>
                    <a:bodyPr/>
                    <a:lstStyle/>
                    <a:p>
                      <a:pPr algn="ctr"/>
                      <a:r>
                        <a:rPr lang="en-US" sz="1800" smtClean="0">
                          <a:latin typeface="Tahoma" pitchFamily="34" charset="0"/>
                          <a:ea typeface="Tahoma" pitchFamily="34" charset="0"/>
                          <a:cs typeface="Tahoma" pitchFamily="34" charset="0"/>
                        </a:rPr>
                        <a:t>Lê</a:t>
                      </a:r>
                      <a:r>
                        <a:rPr lang="en-US" sz="1800" baseline="0" smtClean="0">
                          <a:latin typeface="Tahoma" pitchFamily="34" charset="0"/>
                          <a:ea typeface="Tahoma" pitchFamily="34" charset="0"/>
                          <a:cs typeface="Tahoma" pitchFamily="34" charset="0"/>
                        </a:rPr>
                        <a:t> Phùng Long Nhật</a:t>
                      </a:r>
                      <a:endParaRPr lang="en-US" sz="1800">
                        <a:latin typeface="Tahoma" pitchFamily="34" charset="0"/>
                        <a:ea typeface="Tahoma" pitchFamily="34" charset="0"/>
                        <a:cs typeface="Tahoma" pitchFamily="34" charset="0"/>
                      </a:endParaRPr>
                    </a:p>
                  </a:txBody>
                  <a:tcPr anchor="ctr"/>
                </a:tc>
                <a:tc>
                  <a:txBody>
                    <a:bodyPr/>
                    <a:lstStyle/>
                    <a:p>
                      <a:pPr algn="ctr"/>
                      <a:r>
                        <a:rPr lang="en-US" sz="1800" smtClean="0">
                          <a:latin typeface="Tahoma" pitchFamily="34" charset="0"/>
                          <a:ea typeface="Tahoma" pitchFamily="34" charset="0"/>
                          <a:cs typeface="Tahoma" pitchFamily="34" charset="0"/>
                        </a:rPr>
                        <a:t>2000002441</a:t>
                      </a:r>
                      <a:endParaRPr lang="en-US" sz="1800">
                        <a:latin typeface="Tahoma" pitchFamily="34" charset="0"/>
                        <a:ea typeface="Tahoma" pitchFamily="34" charset="0"/>
                        <a:cs typeface="Tahoma" pitchFamily="34" charset="0"/>
                      </a:endParaRPr>
                    </a:p>
                  </a:txBody>
                  <a:tcPr anchor="ctr"/>
                </a:tc>
                <a:tc>
                  <a:txBody>
                    <a:bodyPr/>
                    <a:lstStyle/>
                    <a:p>
                      <a:pPr marL="457200" indent="-457200" algn="l">
                        <a:buFont typeface="+mj-lt"/>
                        <a:buAutoNum type="arabicPeriod"/>
                      </a:pPr>
                      <a:r>
                        <a:rPr lang="en-US" sz="1800" smtClean="0">
                          <a:latin typeface="Tahoma" pitchFamily="34" charset="0"/>
                          <a:ea typeface="Tahoma" pitchFamily="34" charset="0"/>
                          <a:cs typeface="Tahoma" pitchFamily="34" charset="0"/>
                        </a:rPr>
                        <a:t>Thêm</a:t>
                      </a:r>
                      <a:r>
                        <a:rPr lang="en-US" sz="1800" baseline="0" smtClean="0">
                          <a:latin typeface="Tahoma" pitchFamily="34" charset="0"/>
                          <a:ea typeface="Tahoma" pitchFamily="34" charset="0"/>
                          <a:cs typeface="Tahoma" pitchFamily="34" charset="0"/>
                        </a:rPr>
                        <a:t> dữ liệu.</a:t>
                      </a:r>
                      <a:endParaRPr lang="en-US" sz="1800">
                        <a:latin typeface="Tahoma" pitchFamily="34" charset="0"/>
                        <a:ea typeface="Tahoma" pitchFamily="34" charset="0"/>
                        <a:cs typeface="Tahoma" pitchFamily="34" charset="0"/>
                      </a:endParaRPr>
                    </a:p>
                  </a:txBody>
                  <a:tcPr anchor="ctr"/>
                </a:tc>
                <a:tc>
                  <a:txBody>
                    <a:bodyPr/>
                    <a:lstStyle/>
                    <a:p>
                      <a:pPr algn="ctr"/>
                      <a:r>
                        <a:rPr lang="en-US" sz="1800" smtClean="0">
                          <a:latin typeface="Tahoma" pitchFamily="34" charset="0"/>
                          <a:ea typeface="Tahoma" pitchFamily="34" charset="0"/>
                          <a:cs typeface="Tahoma" pitchFamily="34" charset="0"/>
                        </a:rPr>
                        <a:t>100%</a:t>
                      </a:r>
                      <a:endParaRPr lang="en-US" sz="1800">
                        <a:latin typeface="Tahoma" pitchFamily="34" charset="0"/>
                        <a:ea typeface="Tahoma" pitchFamily="34" charset="0"/>
                        <a:cs typeface="Tahoma" pitchFamily="34" charset="0"/>
                      </a:endParaRPr>
                    </a:p>
                  </a:txBody>
                  <a:tcPr anchor="ctr"/>
                </a:tc>
                <a:tc>
                  <a:txBody>
                    <a:bodyPr/>
                    <a:lstStyle/>
                    <a:p>
                      <a:pPr marL="342900" indent="-342900" algn="l">
                        <a:buFont typeface="+mj-lt"/>
                        <a:buAutoNum type="arabicPeriod"/>
                      </a:pPr>
                      <a:r>
                        <a:rPr lang="en-US" sz="1800" smtClean="0">
                          <a:latin typeface="Tahoma" pitchFamily="34" charset="0"/>
                          <a:ea typeface="Tahoma" pitchFamily="34" charset="0"/>
                          <a:cs typeface="Tahoma" pitchFamily="34" charset="0"/>
                        </a:rPr>
                        <a:t>20 %</a:t>
                      </a:r>
                      <a:endParaRPr lang="en-US" sz="1800" dirty="0">
                        <a:latin typeface="Tahoma" pitchFamily="34" charset="0"/>
                        <a:ea typeface="Tahoma" pitchFamily="34" charset="0"/>
                        <a:cs typeface="Tahoma" pitchFamily="34" charset="0"/>
                      </a:endParaRPr>
                    </a:p>
                  </a:txBody>
                  <a:tcPr anchor="ctr"/>
                </a:tc>
                <a:extLst>
                  <a:ext uri="{0D108BD9-81ED-4DB2-BD59-A6C34878D82A}">
                    <a16:rowId xmlns="" xmlns:a16="http://schemas.microsoft.com/office/drawing/2014/main" val="10004"/>
                  </a:ext>
                </a:extLst>
              </a:tr>
            </a:tbl>
          </a:graphicData>
        </a:graphic>
      </p:graphicFrame>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9342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a:solidFill>
                  <a:schemeClr val="bg1"/>
                </a:solidFill>
              </a:rPr>
              <a:t>2</a:t>
            </a:r>
            <a:r>
              <a:rPr lang="en-US" b="1" smtClean="0">
                <a:solidFill>
                  <a:schemeClr val="bg1"/>
                </a:solidFill>
              </a:rPr>
              <a:t>. Quy trình tạo báo cáo</a:t>
            </a:r>
            <a:endParaRPr lang="en-US" b="1">
              <a:solidFill>
                <a:schemeClr val="bg1"/>
              </a:solidFill>
            </a:endParaRPr>
          </a:p>
        </p:txBody>
      </p:sp>
      <p:graphicFrame>
        <p:nvGraphicFramePr>
          <p:cNvPr id="9" name="Diagram 8"/>
          <p:cNvGraphicFramePr/>
          <p:nvPr>
            <p:extLst>
              <p:ext uri="{D42A27DB-BD31-4B8C-83A1-F6EECF244321}">
                <p14:modId xmlns:p14="http://schemas.microsoft.com/office/powerpoint/2010/main" val="4253473876"/>
              </p:ext>
            </p:extLst>
          </p:nvPr>
        </p:nvGraphicFramePr>
        <p:xfrm>
          <a:off x="2362200" y="3009900"/>
          <a:ext cx="13335000" cy="391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C:\Users\HP\Downloads\PowerBI (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709454" y="7658100"/>
            <a:ext cx="40386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0608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40336" y="565573"/>
            <a:ext cx="7439025"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3</a:t>
            </a:r>
            <a:r>
              <a:rPr lang="en-US" smtClean="0">
                <a:solidFill>
                  <a:schemeClr val="bg1"/>
                </a:solidFill>
              </a:rPr>
              <a:t>. </a:t>
            </a:r>
            <a:r>
              <a:rPr lang="en-US" b="1" smtClean="0">
                <a:solidFill>
                  <a:schemeClr val="bg1"/>
                </a:solidFill>
              </a:rPr>
              <a:t>Giới </a:t>
            </a:r>
            <a:r>
              <a:rPr lang="en-US" b="1">
                <a:solidFill>
                  <a:schemeClr val="bg1"/>
                </a:solidFill>
              </a:rPr>
              <a:t>thiệu bộ dữ liệu</a:t>
            </a:r>
          </a:p>
        </p:txBody>
      </p:sp>
      <p:graphicFrame>
        <p:nvGraphicFramePr>
          <p:cNvPr id="10" name="Table 9"/>
          <p:cNvGraphicFramePr>
            <a:graphicFrameLocks noGrp="1"/>
          </p:cNvGraphicFramePr>
          <p:nvPr>
            <p:extLst>
              <p:ext uri="{D42A27DB-BD31-4B8C-83A1-F6EECF244321}">
                <p14:modId xmlns:p14="http://schemas.microsoft.com/office/powerpoint/2010/main" val="4201352860"/>
              </p:ext>
            </p:extLst>
          </p:nvPr>
        </p:nvGraphicFramePr>
        <p:xfrm>
          <a:off x="6629400" y="2171700"/>
          <a:ext cx="4779418" cy="7171726"/>
        </p:xfrm>
        <a:graphic>
          <a:graphicData uri="http://schemas.openxmlformats.org/drawingml/2006/table">
            <a:tbl>
              <a:tblPr firstRow="1" bandRow="1">
                <a:tableStyleId>{93296810-A885-4BE3-A3E7-6D5BEEA58F35}</a:tableStyleId>
              </a:tblPr>
              <a:tblGrid>
                <a:gridCol w="2698302"/>
                <a:gridCol w="2081116"/>
              </a:tblGrid>
              <a:tr h="1407338">
                <a:tc>
                  <a:txBody>
                    <a:bodyPr/>
                    <a:lstStyle/>
                    <a:p>
                      <a:pPr algn="ctr"/>
                      <a:r>
                        <a:rPr lang="en-US" sz="2400" smtClean="0">
                          <a:latin typeface="Tahoma" pitchFamily="34" charset="0"/>
                          <a:ea typeface="Tahoma" pitchFamily="34" charset="0"/>
                          <a:cs typeface="Tahoma" pitchFamily="34" charset="0"/>
                        </a:rPr>
                        <a:t>Tiêu</a:t>
                      </a:r>
                      <a:r>
                        <a:rPr lang="en-US" sz="2400" baseline="0" smtClean="0">
                          <a:latin typeface="Tahoma" pitchFamily="34" charset="0"/>
                          <a:ea typeface="Tahoma" pitchFamily="34" charset="0"/>
                          <a:cs typeface="Tahoma" pitchFamily="34" charset="0"/>
                        </a:rPr>
                        <a:t> đề</a:t>
                      </a:r>
                      <a:endParaRPr lang="en-US" sz="2400">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Thông</a:t>
                      </a:r>
                      <a:r>
                        <a:rPr lang="en-US" sz="2400" baseline="0" smtClean="0">
                          <a:latin typeface="Tahoma" pitchFamily="34" charset="0"/>
                          <a:ea typeface="Tahoma" pitchFamily="34" charset="0"/>
                          <a:cs typeface="Tahoma" pitchFamily="34" charset="0"/>
                        </a:rPr>
                        <a:t> tin</a:t>
                      </a:r>
                      <a:endParaRPr lang="en-US" sz="2400">
                        <a:latin typeface="Tahoma" pitchFamily="34" charset="0"/>
                        <a:ea typeface="Tahoma" pitchFamily="34" charset="0"/>
                        <a:cs typeface="Tahoma" pitchFamily="34" charset="0"/>
                      </a:endParaRPr>
                    </a:p>
                  </a:txBody>
                  <a:tcPr anchor="ctr">
                    <a:solidFill>
                      <a:srgbClr val="FFC000"/>
                    </a:solidFill>
                  </a:tcPr>
                </a:tc>
              </a:tr>
              <a:tr h="598578">
                <a:tc>
                  <a:txBody>
                    <a:bodyPr/>
                    <a:lstStyle/>
                    <a:p>
                      <a:pPr algn="ctr"/>
                      <a:r>
                        <a:rPr lang="en-US" sz="2400" b="1" smtClean="0">
                          <a:solidFill>
                            <a:schemeClr val="bg1"/>
                          </a:solidFill>
                          <a:latin typeface="Tahoma" pitchFamily="34" charset="0"/>
                          <a:ea typeface="Tahoma" pitchFamily="34" charset="0"/>
                          <a:cs typeface="Tahoma" pitchFamily="34" charset="0"/>
                        </a:rPr>
                        <a:t>Loại</a:t>
                      </a:r>
                      <a:r>
                        <a:rPr lang="en-US" sz="2400" b="1" baseline="0" smtClean="0">
                          <a:solidFill>
                            <a:schemeClr val="bg1"/>
                          </a:solidFill>
                          <a:latin typeface="Tahoma" pitchFamily="34" charset="0"/>
                          <a:ea typeface="Tahoma" pitchFamily="34" charset="0"/>
                          <a:cs typeface="Tahoma" pitchFamily="34" charset="0"/>
                        </a:rPr>
                        <a:t> File</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Excel</a:t>
                      </a: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b="1" smtClean="0">
                          <a:solidFill>
                            <a:schemeClr val="bg1"/>
                          </a:solidFill>
                          <a:latin typeface="Tahoma" pitchFamily="34" charset="0"/>
                          <a:ea typeface="Tahoma" pitchFamily="34" charset="0"/>
                          <a:cs typeface="Tahoma" pitchFamily="34" charset="0"/>
                        </a:rPr>
                        <a:t>Số</a:t>
                      </a:r>
                      <a:r>
                        <a:rPr lang="en-US" sz="2400" b="1" baseline="0" smtClean="0">
                          <a:solidFill>
                            <a:schemeClr val="bg1"/>
                          </a:solidFill>
                          <a:latin typeface="Tahoma" pitchFamily="34" charset="0"/>
                          <a:ea typeface="Tahoma" pitchFamily="34" charset="0"/>
                          <a:cs typeface="Tahoma" pitchFamily="34" charset="0"/>
                        </a:rPr>
                        <a:t> lượng File</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1</a:t>
                      </a: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b="1" smtClean="0">
                          <a:solidFill>
                            <a:schemeClr val="bg1"/>
                          </a:solidFill>
                          <a:latin typeface="Tahoma" pitchFamily="34" charset="0"/>
                          <a:ea typeface="Tahoma" pitchFamily="34" charset="0"/>
                          <a:cs typeface="Tahoma" pitchFamily="34" charset="0"/>
                        </a:rPr>
                        <a:t>Số</a:t>
                      </a:r>
                      <a:r>
                        <a:rPr lang="en-US" sz="2400" b="1" baseline="0" smtClean="0">
                          <a:solidFill>
                            <a:schemeClr val="bg1"/>
                          </a:solidFill>
                          <a:latin typeface="Tahoma" pitchFamily="34" charset="0"/>
                          <a:ea typeface="Tahoma" pitchFamily="34" charset="0"/>
                          <a:cs typeface="Tahoma" pitchFamily="34" charset="0"/>
                        </a:rPr>
                        <a:t> bảng</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13</a:t>
                      </a: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b="1" smtClean="0">
                          <a:solidFill>
                            <a:schemeClr val="bg1"/>
                          </a:solidFill>
                          <a:latin typeface="Tahoma" pitchFamily="34" charset="0"/>
                          <a:ea typeface="Tahoma" pitchFamily="34" charset="0"/>
                          <a:cs typeface="Tahoma" pitchFamily="34" charset="0"/>
                        </a:rPr>
                        <a:t>Số</a:t>
                      </a:r>
                      <a:r>
                        <a:rPr lang="en-US" sz="2400" b="1" baseline="0" smtClean="0">
                          <a:solidFill>
                            <a:schemeClr val="bg1"/>
                          </a:solidFill>
                          <a:latin typeface="Tahoma" pitchFamily="34" charset="0"/>
                          <a:ea typeface="Tahoma" pitchFamily="34" charset="0"/>
                          <a:cs typeface="Tahoma" pitchFamily="34" charset="0"/>
                        </a:rPr>
                        <a:t> dòng lớn nhất</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299</a:t>
                      </a: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b="1" smtClean="0">
                          <a:solidFill>
                            <a:schemeClr val="bg1"/>
                          </a:solidFill>
                          <a:latin typeface="Tahoma" pitchFamily="34" charset="0"/>
                          <a:ea typeface="Tahoma" pitchFamily="34" charset="0"/>
                          <a:cs typeface="Tahoma" pitchFamily="34" charset="0"/>
                        </a:rPr>
                        <a:t>Số</a:t>
                      </a:r>
                      <a:r>
                        <a:rPr lang="en-US" sz="2400" b="1" baseline="0" smtClean="0">
                          <a:solidFill>
                            <a:schemeClr val="bg1"/>
                          </a:solidFill>
                          <a:latin typeface="Tahoma" pitchFamily="34" charset="0"/>
                          <a:ea typeface="Tahoma" pitchFamily="34" charset="0"/>
                          <a:cs typeface="Tahoma" pitchFamily="34" charset="0"/>
                        </a:rPr>
                        <a:t> dòng ít nhất</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6</a:t>
                      </a:r>
                      <a:endParaRPr lang="en-US" sz="2400">
                        <a:latin typeface="Tahoma" pitchFamily="34" charset="0"/>
                        <a:ea typeface="Tahoma" pitchFamily="34" charset="0"/>
                        <a:cs typeface="Tahoma" pitchFamily="34" charset="0"/>
                      </a:endParaRPr>
                    </a:p>
                  </a:txBody>
                  <a:tcPr anchor="ctr"/>
                </a:tc>
              </a:tr>
              <a:tr h="1033162">
                <a:tc>
                  <a:txBody>
                    <a:bodyPr/>
                    <a:lstStyle/>
                    <a:p>
                      <a:pPr algn="ctr"/>
                      <a:r>
                        <a:rPr lang="en-US" sz="2400" b="1" smtClean="0">
                          <a:solidFill>
                            <a:schemeClr val="bg1"/>
                          </a:solidFill>
                          <a:latin typeface="Tahoma" pitchFamily="34" charset="0"/>
                          <a:ea typeface="Tahoma" pitchFamily="34" charset="0"/>
                          <a:cs typeface="Tahoma" pitchFamily="34" charset="0"/>
                        </a:rPr>
                        <a:t>Kích</a:t>
                      </a:r>
                      <a:r>
                        <a:rPr lang="en-US" sz="2400" b="1" baseline="0" smtClean="0">
                          <a:solidFill>
                            <a:schemeClr val="bg1"/>
                          </a:solidFill>
                          <a:latin typeface="Tahoma" pitchFamily="34" charset="0"/>
                          <a:ea typeface="Tahoma" pitchFamily="34" charset="0"/>
                          <a:cs typeface="Tahoma" pitchFamily="34" charset="0"/>
                        </a:rPr>
                        <a:t> cỡ</a:t>
                      </a:r>
                      <a:endParaRPr lang="en-US" sz="2400" b="1">
                        <a:solidFill>
                          <a:schemeClr val="bg1"/>
                        </a:solidFill>
                        <a:latin typeface="Tahoma" pitchFamily="34" charset="0"/>
                        <a:ea typeface="Tahoma" pitchFamily="34" charset="0"/>
                        <a:cs typeface="Tahoma" pitchFamily="34" charset="0"/>
                      </a:endParaRPr>
                    </a:p>
                  </a:txBody>
                  <a:tcPr anchor="ctr">
                    <a:solidFill>
                      <a:srgbClr val="FFC000"/>
                    </a:solidFill>
                  </a:tcPr>
                </a:tc>
                <a:tc>
                  <a:txBody>
                    <a:bodyPr/>
                    <a:lstStyle/>
                    <a:p>
                      <a:pPr algn="ctr"/>
                      <a:r>
                        <a:rPr lang="en-US" sz="2400" smtClean="0">
                          <a:latin typeface="Tahoma" pitchFamily="34" charset="0"/>
                          <a:ea typeface="Tahoma" pitchFamily="34" charset="0"/>
                          <a:cs typeface="Tahoma" pitchFamily="34" charset="0"/>
                        </a:rPr>
                        <a:t>236KB</a:t>
                      </a:r>
                      <a:endParaRPr lang="en-US" sz="2400">
                        <a:latin typeface="Tahoma" pitchFamily="34" charset="0"/>
                        <a:ea typeface="Tahoma" pitchFamily="34" charset="0"/>
                        <a:cs typeface="Tahoma" pitchFamily="34" charset="0"/>
                      </a:endParaRPr>
                    </a:p>
                  </a:txBody>
                  <a:tcPr anchor="ctr"/>
                </a:tc>
              </a:tr>
            </a:tbl>
          </a:graphicData>
        </a:graphic>
      </p:graphicFrame>
      <p:pic>
        <p:nvPicPr>
          <p:cNvPr id="6" name="Picture 2" descr="C:\Users\HP\Downloads\PowerBI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709454" y="7658100"/>
            <a:ext cx="40386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0555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010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3. Giới </a:t>
            </a:r>
            <a:r>
              <a:rPr lang="en-US" b="1">
                <a:solidFill>
                  <a:schemeClr val="bg1"/>
                </a:solidFill>
              </a:rPr>
              <a:t>thiệu bộ dữ liệu</a:t>
            </a:r>
          </a:p>
        </p:txBody>
      </p:sp>
      <p:graphicFrame>
        <p:nvGraphicFramePr>
          <p:cNvPr id="8" name="Table 7"/>
          <p:cNvGraphicFramePr>
            <a:graphicFrameLocks noGrp="1"/>
          </p:cNvGraphicFramePr>
          <p:nvPr>
            <p:extLst>
              <p:ext uri="{D42A27DB-BD31-4B8C-83A1-F6EECF244321}">
                <p14:modId xmlns:p14="http://schemas.microsoft.com/office/powerpoint/2010/main" val="745825735"/>
              </p:ext>
            </p:extLst>
          </p:nvPr>
        </p:nvGraphicFramePr>
        <p:xfrm>
          <a:off x="2819400" y="2476500"/>
          <a:ext cx="12641581" cy="6808029"/>
        </p:xfrm>
        <a:graphic>
          <a:graphicData uri="http://schemas.openxmlformats.org/drawingml/2006/table">
            <a:tbl>
              <a:tblPr firstRow="1" firstCol="1" bandRow="1">
                <a:tableStyleId>{93296810-A885-4BE3-A3E7-6D5BEEA58F35}</a:tableStyleId>
              </a:tblPr>
              <a:tblGrid>
                <a:gridCol w="2514600"/>
                <a:gridCol w="10126981"/>
              </a:tblGrid>
              <a:tr h="696024">
                <a:tc>
                  <a:txBody>
                    <a:bodyPr/>
                    <a:lstStyle/>
                    <a:p>
                      <a:pPr marL="0" marR="0" algn="ctr">
                        <a:lnSpc>
                          <a:spcPct val="115000"/>
                        </a:lnSpc>
                        <a:spcBef>
                          <a:spcPts val="0"/>
                        </a:spcBef>
                        <a:spcAft>
                          <a:spcPts val="0"/>
                        </a:spcAft>
                      </a:pPr>
                      <a:r>
                        <a:rPr lang="en-US" sz="2000">
                          <a:effectLst/>
                          <a:latin typeface="Tahoma" pitchFamily="34" charset="0"/>
                          <a:ea typeface="Tahoma" pitchFamily="34" charset="0"/>
                          <a:cs typeface="Tahoma" pitchFamily="34" charset="0"/>
                        </a:rPr>
                        <a:t>Tên bảng</a:t>
                      </a:r>
                    </a:p>
                  </a:txBody>
                  <a:tcPr marL="68580" marR="68580" marT="0" marB="0" anchor="ctr">
                    <a:solidFill>
                      <a:srgbClr val="FFC000"/>
                    </a:solidFill>
                  </a:tcPr>
                </a:tc>
                <a:tc>
                  <a:txBody>
                    <a:bodyPr/>
                    <a:lstStyle/>
                    <a:p>
                      <a:pPr marL="0" marR="0" algn="ctr">
                        <a:lnSpc>
                          <a:spcPct val="115000"/>
                        </a:lnSpc>
                        <a:spcBef>
                          <a:spcPts val="0"/>
                        </a:spcBef>
                        <a:spcAft>
                          <a:spcPts val="0"/>
                        </a:spcAft>
                      </a:pPr>
                      <a:r>
                        <a:rPr lang="en-US" sz="2000">
                          <a:effectLst/>
                          <a:latin typeface="Tahoma" pitchFamily="34" charset="0"/>
                          <a:ea typeface="Tahoma" pitchFamily="34" charset="0"/>
                          <a:cs typeface="Tahoma" pitchFamily="34" charset="0"/>
                        </a:rPr>
                        <a:t>Chức năng</a:t>
                      </a:r>
                    </a:p>
                  </a:txBody>
                  <a:tcPr marL="68580" marR="68580" marT="0" marB="0" anchor="ctr">
                    <a:solidFill>
                      <a:srgbClr val="FFC000"/>
                    </a:solidFill>
                  </a:tcPr>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NHANVIEN</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nhân viên.</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PHONGBAN</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phòng ban.</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CHUCVU</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về các chức vụ của nhân viên.</a:t>
                      </a:r>
                    </a:p>
                  </a:txBody>
                  <a:tcPr marL="68580" marR="68580" marT="0" marB="0"/>
                </a:tc>
              </a:tr>
              <a:tr h="731679">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NGUOIDUNG</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đăng nhập của nhân viên bao gồm tài khoản, mật khẩu.</a:t>
                      </a:r>
                    </a:p>
                  </a:txBody>
                  <a:tcPr marL="68580" marR="68580" marT="0" marB="0"/>
                </a:tc>
              </a:tr>
              <a:tr h="731679">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LUONG</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lương của nhân viên bao gồm những khoảng chi phí khấu trừ như bảo hiểm, thuế thu nhập, tiền thưởng, tiền phạt,…</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BAOHIEM</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về bảo hiểm của nhân viên.</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TRINHDOHOCVAN</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các loại thông tin bằng cấp của nhân viên.</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HOPDONG</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về mã, loại, ngày kí, ngày hết hạn của nhân viên</a:t>
                      </a:r>
                    </a:p>
                  </a:txBody>
                  <a:tcPr marL="68580" marR="68580" marT="0" marB="0"/>
                </a:tc>
              </a:tr>
              <a:tr h="731679">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KILUAT</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các mã kĩ luật, những điều mà nhân viên phạm phải dẫn đến bị trừ lương.</a:t>
                      </a:r>
                    </a:p>
                  </a:txBody>
                  <a:tcPr marL="68580" marR="68580" marT="0" marB="0"/>
                </a:tc>
              </a:tr>
              <a:tr h="731679">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KHENTHUONG</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Lưu trữ thông tin mã khen thưởng, những thành tích mà nhân viên đó đạt được.</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Lup_KT</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Bảng tham chiếu đến bảng khen thưởng.</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Lup_KL</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Bảng tham chiếu đến bảng kĩ luật.</a:t>
                      </a:r>
                    </a:p>
                  </a:txBody>
                  <a:tcPr marL="68580" marR="68580" marT="0" marB="0"/>
                </a:tc>
              </a:tr>
              <a:tr h="353921">
                <a:tc>
                  <a:txBody>
                    <a:bodyPr/>
                    <a:lstStyle/>
                    <a:p>
                      <a:pPr marL="0" marR="0" algn="l">
                        <a:lnSpc>
                          <a:spcPct val="115000"/>
                        </a:lnSpc>
                        <a:spcBef>
                          <a:spcPts val="0"/>
                        </a:spcBef>
                        <a:spcAft>
                          <a:spcPts val="0"/>
                        </a:spcAft>
                      </a:pPr>
                      <a:r>
                        <a:rPr lang="en-US" sz="2000">
                          <a:effectLst/>
                          <a:latin typeface="Tahoma" pitchFamily="34" charset="0"/>
                          <a:ea typeface="Tahoma" pitchFamily="34" charset="0"/>
                          <a:cs typeface="Tahoma" pitchFamily="34" charset="0"/>
                        </a:rPr>
                        <a:t>Lup_TDHV</a:t>
                      </a:r>
                    </a:p>
                  </a:txBody>
                  <a:tcPr marL="68580" marR="68580" marT="0" marB="0" anchor="ctr">
                    <a:solidFill>
                      <a:srgbClr val="FFC000"/>
                    </a:solidFill>
                  </a:tcPr>
                </a:tc>
                <a:tc>
                  <a:txBody>
                    <a:bodyPr/>
                    <a:lstStyle/>
                    <a:p>
                      <a:pPr marL="0" marR="0" algn="just">
                        <a:lnSpc>
                          <a:spcPct val="115000"/>
                        </a:lnSpc>
                        <a:spcBef>
                          <a:spcPts val="0"/>
                        </a:spcBef>
                        <a:spcAft>
                          <a:spcPts val="0"/>
                        </a:spcAft>
                      </a:pPr>
                      <a:r>
                        <a:rPr lang="en-US" sz="2000">
                          <a:effectLst/>
                          <a:latin typeface="Tahoma" pitchFamily="34" charset="0"/>
                          <a:ea typeface="Tahoma" pitchFamily="34" charset="0"/>
                          <a:cs typeface="Tahoma" pitchFamily="34" charset="0"/>
                        </a:rPr>
                        <a:t>Bảng tham chiếu đến bảng trình độ học vấn.</a:t>
                      </a:r>
                    </a:p>
                  </a:txBody>
                  <a:tcPr marL="68580" marR="68580" marT="0" marB="0"/>
                </a:tc>
              </a:tr>
            </a:tbl>
          </a:graphicData>
        </a:graphic>
      </p:graphicFrame>
    </p:spTree>
    <p:extLst>
      <p:ext uri="{BB962C8B-B14F-4D97-AF65-F5344CB8AC3E}">
        <p14:creationId xmlns:p14="http://schemas.microsoft.com/office/powerpoint/2010/main" val="289885641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6051847" cy="718145"/>
          </a:xfrm>
          <a:prstGeom prst="rect">
            <a:avLst/>
          </a:prstGeom>
        </p:spPr>
        <p:txBody>
          <a:bodyPr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4.1 Làm sạch dữ liệu</a:t>
            </a:r>
            <a:endParaRPr lang="en-US" b="1">
              <a:solidFill>
                <a:schemeClr val="bg1"/>
              </a:solidFill>
            </a:endParaRPr>
          </a:p>
        </p:txBody>
      </p:sp>
      <p:sp>
        <p:nvSpPr>
          <p:cNvPr id="6" name="TextBox 5"/>
          <p:cNvSpPr txBox="1"/>
          <p:nvPr/>
        </p:nvSpPr>
        <p:spPr>
          <a:xfrm>
            <a:off x="8709" y="2571442"/>
            <a:ext cx="9440091" cy="1200329"/>
          </a:xfrm>
          <a:prstGeom prst="rect">
            <a:avLst/>
          </a:prstGeom>
          <a:noFill/>
        </p:spPr>
        <p:txBody>
          <a:bodyPr wrap="square" rtlCol="0">
            <a:spAutoFit/>
          </a:bodyPr>
          <a:lstStyle/>
          <a:p>
            <a:pPr algn="just"/>
            <a:r>
              <a:rPr lang="en-US" sz="2400" smtClean="0">
                <a:latin typeface="Tahoma" pitchFamily="34" charset="0"/>
                <a:ea typeface="Tahoma" pitchFamily="34" charset="0"/>
                <a:cs typeface="Tahoma" pitchFamily="34" charset="0"/>
              </a:rPr>
              <a:t>Làm sạch dữ liệu(</a:t>
            </a:r>
            <a:r>
              <a:rPr lang="vi-VN" sz="2400" smtClean="0">
                <a:latin typeface="Tahoma" pitchFamily="34" charset="0"/>
                <a:ea typeface="Tahoma" pitchFamily="34" charset="0"/>
                <a:cs typeface="Tahoma" pitchFamily="34" charset="0"/>
              </a:rPr>
              <a:t>Data cleaning</a:t>
            </a:r>
            <a:r>
              <a:rPr lang="en-US" sz="2400" smtClean="0">
                <a:latin typeface="Tahoma" pitchFamily="34" charset="0"/>
                <a:ea typeface="Tahoma" pitchFamily="34" charset="0"/>
                <a:cs typeface="Tahoma" pitchFamily="34" charset="0"/>
              </a:rPr>
              <a:t>)</a:t>
            </a:r>
            <a:r>
              <a:rPr lang="vi-VN" sz="2400" smtClean="0">
                <a:latin typeface="Tahoma" pitchFamily="34" charset="0"/>
                <a:ea typeface="Tahoma" pitchFamily="34" charset="0"/>
                <a:cs typeface="Tahoma" pitchFamily="34" charset="0"/>
              </a:rPr>
              <a:t> </a:t>
            </a:r>
            <a:r>
              <a:rPr lang="vi-VN" sz="2400">
                <a:latin typeface="Tahoma" pitchFamily="34" charset="0"/>
                <a:ea typeface="Tahoma" pitchFamily="34" charset="0"/>
                <a:cs typeface="Tahoma" pitchFamily="34" charset="0"/>
              </a:rPr>
              <a:t>là quá trình loại bỏ các giá trị không chính xác, không đầy đủ, không phù hợp hoặc trùng lặp trong dữ liệu để đảm bảo tính chính xác và đáng tin cậy của dữ liệu</a:t>
            </a:r>
            <a:endParaRPr lang="en-US" sz="2400">
              <a:latin typeface="Tahoma" pitchFamily="34" charset="0"/>
              <a:ea typeface="Tahoma" pitchFamily="34" charset="0"/>
              <a:cs typeface="Tahoma" pitchFamily="34" charset="0"/>
            </a:endParaRPr>
          </a:p>
        </p:txBody>
      </p:sp>
      <p:pic>
        <p:nvPicPr>
          <p:cNvPr id="2050" name="Picture 2" descr="C:\Users\HP\Downloads\shutterstock_149462889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0" y="2262792"/>
            <a:ext cx="8534400" cy="4267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709" y="3771900"/>
            <a:ext cx="5100948" cy="2308324"/>
          </a:xfrm>
          <a:prstGeom prst="rect">
            <a:avLst/>
          </a:prstGeom>
          <a:noFill/>
        </p:spPr>
        <p:txBody>
          <a:bodyPr wrap="none" rtlCol="0">
            <a:spAutoFit/>
          </a:bodyPr>
          <a:lstStyle/>
          <a:p>
            <a:pPr algn="just">
              <a:lnSpc>
                <a:spcPct val="150000"/>
              </a:lnSpc>
            </a:pPr>
            <a:r>
              <a:rPr lang="en-US" sz="2400" smtClean="0">
                <a:latin typeface="Tahoma" pitchFamily="34" charset="0"/>
                <a:ea typeface="Tahoma" pitchFamily="34" charset="0"/>
                <a:cs typeface="Tahoma" pitchFamily="34" charset="0"/>
              </a:rPr>
              <a:t>Các bước làm sạch dữ liệu</a:t>
            </a:r>
          </a:p>
          <a:p>
            <a:pPr marL="285750" indent="-285750" algn="just">
              <a:lnSpc>
                <a:spcPct val="150000"/>
              </a:lnSpc>
              <a:buFont typeface="Arial" pitchFamily="34" charset="0"/>
              <a:buChar char="•"/>
            </a:pPr>
            <a:r>
              <a:rPr lang="en-US" sz="2400" smtClean="0">
                <a:latin typeface="Tahoma" pitchFamily="34" charset="0"/>
                <a:ea typeface="Tahoma" pitchFamily="34" charset="0"/>
                <a:cs typeface="Tahoma" pitchFamily="34" charset="0"/>
              </a:rPr>
              <a:t>Đánh giá dữ liệu</a:t>
            </a:r>
          </a:p>
          <a:p>
            <a:pPr marL="285750" indent="-285750" algn="just">
              <a:lnSpc>
                <a:spcPct val="150000"/>
              </a:lnSpc>
              <a:buFont typeface="Arial" pitchFamily="34" charset="0"/>
              <a:buChar char="•"/>
            </a:pPr>
            <a:r>
              <a:rPr lang="en-US" sz="2400" smtClean="0">
                <a:latin typeface="Tahoma" pitchFamily="34" charset="0"/>
                <a:ea typeface="Tahoma" pitchFamily="34" charset="0"/>
                <a:cs typeface="Tahoma" pitchFamily="34" charset="0"/>
              </a:rPr>
              <a:t>Kiểm tra tính toàn vẹn của dữ liệu</a:t>
            </a:r>
          </a:p>
          <a:p>
            <a:pPr marL="285750" indent="-285750" algn="just">
              <a:lnSpc>
                <a:spcPct val="150000"/>
              </a:lnSpc>
              <a:buFont typeface="Arial" pitchFamily="34" charset="0"/>
              <a:buChar char="•"/>
            </a:pPr>
            <a:r>
              <a:rPr lang="en-US" sz="2400" smtClean="0">
                <a:latin typeface="Tahoma" pitchFamily="34" charset="0"/>
                <a:ea typeface="Tahoma" pitchFamily="34" charset="0"/>
                <a:cs typeface="Tahoma" pitchFamily="34" charset="0"/>
              </a:rPr>
              <a:t>Chuẩn hóa dữ liệu</a:t>
            </a:r>
            <a:endParaRPr lang="en-US" sz="2400">
              <a:latin typeface="Tahoma" pitchFamily="34" charset="0"/>
              <a:ea typeface="Tahoma" pitchFamily="34" charset="0"/>
              <a:cs typeface="Tahoma" pitchFamily="34" charset="0"/>
            </a:endParaRPr>
          </a:p>
        </p:txBody>
      </p:sp>
      <p:pic>
        <p:nvPicPr>
          <p:cNvPr id="8" name="Picture 2" descr="C:\Users\HP\Downloads\PowerBI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709454" y="7658100"/>
            <a:ext cx="40386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7608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010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4.1  Làm sạch dữ liệu</a:t>
            </a:r>
            <a:endParaRPr lang="en-US" b="1">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9" y="1960563"/>
            <a:ext cx="10450513" cy="832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228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7358355" cy="1785863"/>
            <a:chOff x="0" y="0"/>
            <a:chExt cx="2684348" cy="651488"/>
          </a:xfrm>
        </p:grpSpPr>
        <p:sp>
          <p:nvSpPr>
            <p:cNvPr id="5" name="Freeform 5"/>
            <p:cNvSpPr/>
            <p:nvPr/>
          </p:nvSpPr>
          <p:spPr>
            <a:xfrm>
              <a:off x="0" y="0"/>
              <a:ext cx="2684348" cy="651488"/>
            </a:xfrm>
            <a:custGeom>
              <a:avLst/>
              <a:gdLst/>
              <a:ahLst/>
              <a:cxnLst/>
              <a:rect l="l" t="t" r="r" b="b"/>
              <a:pathLst>
                <a:path w="2684348" h="651488">
                  <a:moveTo>
                    <a:pt x="0" y="0"/>
                  </a:moveTo>
                  <a:lnTo>
                    <a:pt x="2684348" y="0"/>
                  </a:lnTo>
                  <a:lnTo>
                    <a:pt x="2684348" y="651488"/>
                  </a:lnTo>
                  <a:lnTo>
                    <a:pt x="0" y="651488"/>
                  </a:lnTo>
                  <a:close/>
                </a:path>
              </a:pathLst>
            </a:custGeom>
            <a:solidFill>
              <a:srgbClr val="F8B400"/>
            </a:solidFill>
          </p:spPr>
        </p:sp>
      </p:grpSp>
      <p:sp>
        <p:nvSpPr>
          <p:cNvPr id="7" name="TextBox 7"/>
          <p:cNvSpPr txBox="1"/>
          <p:nvPr/>
        </p:nvSpPr>
        <p:spPr>
          <a:xfrm>
            <a:off x="-1" y="565574"/>
            <a:ext cx="7010401" cy="718145"/>
          </a:xfrm>
          <a:prstGeom prst="rect">
            <a:avLst/>
          </a:prstGeom>
        </p:spPr>
        <p:txBody>
          <a:bodyPr wrap="square" lIns="0" tIns="0" rIns="0" bIns="0" rtlCol="0" anchor="t">
            <a:spAutoFit/>
          </a:bodyPr>
          <a:lstStyle>
            <a:defPPr>
              <a:defRPr lang="en-US"/>
            </a:defPPr>
            <a:lvl2pPr marL="1174749" lvl="1" indent="-742950">
              <a:lnSpc>
                <a:spcPts val="5599"/>
              </a:lnSpc>
              <a:buFont typeface="+mj-lt"/>
              <a:buAutoNum type="arabicPeriod"/>
              <a:defRPr sz="3999">
                <a:solidFill>
                  <a:srgbClr val="151716"/>
                </a:solidFill>
                <a:latin typeface="Tahoma" pitchFamily="34" charset="0"/>
                <a:ea typeface="Tahoma" pitchFamily="34" charset="0"/>
                <a:cs typeface="Tahoma" pitchFamily="34" charset="0"/>
              </a:defRPr>
            </a:lvl2pPr>
          </a:lstStyle>
          <a:p>
            <a:pPr marL="431799" lvl="1" indent="0">
              <a:buNone/>
            </a:pPr>
            <a:r>
              <a:rPr lang="en-US" b="1" smtClean="0">
                <a:solidFill>
                  <a:schemeClr val="bg1"/>
                </a:solidFill>
              </a:rPr>
              <a:t>4.1  Làm sạch dữ liệu</a:t>
            </a:r>
            <a:endParaRPr lang="en-US" b="1">
              <a:solidFill>
                <a:schemeClr val="bg1"/>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785863"/>
            <a:ext cx="12420600" cy="795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2602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466</TotalTime>
  <Words>992</Words>
  <Application>Microsoft Office PowerPoint</Application>
  <PresentationFormat>Custom</PresentationFormat>
  <Paragraphs>189</Paragraphs>
  <Slides>20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Wingdings</vt:lpstr>
      <vt:lpstr>Tahoma</vt:lpstr>
      <vt:lpstr>Calibri</vt:lpstr>
      <vt:lpstr>Franklin Gothic Medium</vt:lpstr>
      <vt:lpstr>Franklin Gothic Book</vt:lpstr>
      <vt:lpstr>Tunga</vt:lpstr>
      <vt:lpstr>Angles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Simple Modern Professional Digital Business Company Proposal Presentation Template</dc:title>
  <dc:creator>HP</dc:creator>
  <cp:lastModifiedBy>HP</cp:lastModifiedBy>
  <cp:revision>100</cp:revision>
  <dcterms:created xsi:type="dcterms:W3CDTF">2006-08-16T00:00:00Z</dcterms:created>
  <dcterms:modified xsi:type="dcterms:W3CDTF">2023-05-06T00:42:41Z</dcterms:modified>
  <dc:identifier>DAFh0gIj6mQ</dc:identifier>
</cp:coreProperties>
</file>