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78" r:id="rId4"/>
    <p:sldId id="273" r:id="rId5"/>
    <p:sldId id="277" r:id="rId6"/>
    <p:sldId id="275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Sensing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Medical Microwave Imaging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57A3-E052-5F43-8093-17FDD433A66B}"/>
              </a:ext>
            </a:extLst>
          </p:cNvPr>
          <p:cNvSpPr/>
          <p:nvPr/>
        </p:nvSpPr>
        <p:spPr>
          <a:xfrm>
            <a:off x="1989956" y="5085184"/>
            <a:ext cx="8981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/>
              <a:t>The </a:t>
            </a:r>
            <a:r>
              <a:rPr lang="fr-FR" b="1" i="1" dirty="0" err="1"/>
              <a:t>Sensors</a:t>
            </a:r>
            <a:endParaRPr lang="fr-FR" b="1" i="1" dirty="0"/>
          </a:p>
          <a:p>
            <a:endParaRPr lang="fr-FR" dirty="0"/>
          </a:p>
          <a:p>
            <a:r>
              <a:rPr lang="fr-CA" dirty="0"/>
              <a:t>Leo </a:t>
            </a:r>
            <a:r>
              <a:rPr lang="fr-CA" dirty="0" err="1"/>
              <a:t>Belostotski</a:t>
            </a:r>
            <a:r>
              <a:rPr lang="fr-CA" dirty="0"/>
              <a:t>, </a:t>
            </a:r>
            <a:r>
              <a:rPr lang="fr-CA" dirty="0" err="1"/>
              <a:t>Jerome</a:t>
            </a:r>
            <a:r>
              <a:rPr lang="fr-CA" dirty="0"/>
              <a:t> Bourassa, Brian Jensen, Ming-</a:t>
            </a:r>
            <a:r>
              <a:rPr lang="fr-CA" dirty="0" err="1"/>
              <a:t>Tso</a:t>
            </a:r>
            <a:r>
              <a:rPr lang="fr-CA" dirty="0"/>
              <a:t> Wei, Chris Wilson</a:t>
            </a:r>
          </a:p>
          <a:p>
            <a:endParaRPr lang="fr-CA" dirty="0"/>
          </a:p>
          <a:p>
            <a:r>
              <a:rPr lang="fr-FR" dirty="0"/>
              <a:t>CDL Quantum </a:t>
            </a:r>
            <a:r>
              <a:rPr lang="fr-FR" dirty="0" err="1"/>
              <a:t>Bootcamp</a:t>
            </a:r>
            <a:r>
              <a:rPr lang="fr-FR" dirty="0"/>
              <a:t> </a:t>
            </a:r>
            <a:r>
              <a:rPr lang="fr-FR" dirty="0" err="1"/>
              <a:t>Hackathon</a:t>
            </a:r>
            <a:r>
              <a:rPr lang="fr-FR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87859" y="9736"/>
            <a:ext cx="9782801" cy="1239837"/>
          </a:xfrm>
        </p:spPr>
        <p:txBody>
          <a:bodyPr/>
          <a:lstStyle/>
          <a:p>
            <a:r>
              <a:rPr lang="en-US" dirty="0"/>
              <a:t>Current Technology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7B0DE-A6F0-49C2-B1C5-57CEBF6FF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Imaging applications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284952" cy="36574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Cardiology</a:t>
            </a:r>
          </a:p>
          <a:p>
            <a:r>
              <a:rPr lang="en-US" dirty="0"/>
              <a:t>Obstetrics</a:t>
            </a:r>
          </a:p>
          <a:p>
            <a:r>
              <a:rPr lang="en-US" dirty="0"/>
              <a:t>Ophthalmology</a:t>
            </a:r>
          </a:p>
          <a:p>
            <a:r>
              <a:rPr lang="en-US" dirty="0"/>
              <a:t>Abdominal Imaging</a:t>
            </a:r>
          </a:p>
          <a:p>
            <a:r>
              <a:rPr lang="en-US" dirty="0"/>
              <a:t>Cancer detection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E72E-B01F-4790-8AF3-1EE7EFBAF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1772" y="1249573"/>
            <a:ext cx="4818888" cy="938784"/>
          </a:xfrm>
        </p:spPr>
        <p:txBody>
          <a:bodyPr/>
          <a:lstStyle/>
          <a:p>
            <a:r>
              <a:rPr lang="en-CA" b="1" dirty="0" err="1"/>
              <a:t>lIMITATIONS</a:t>
            </a:r>
            <a:endParaRPr lang="en-C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017B-0F08-4D41-BC4B-189D5920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1772" y="2264556"/>
            <a:ext cx="4818888" cy="39727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MRI</a:t>
            </a:r>
          </a:p>
          <a:p>
            <a:pPr lvl="1"/>
            <a:r>
              <a:rPr lang="en-US" dirty="0"/>
              <a:t>Noise/Long Scan Time/Size</a:t>
            </a:r>
          </a:p>
          <a:p>
            <a:pPr lvl="1"/>
            <a:r>
              <a:rPr lang="en-US" dirty="0"/>
              <a:t>Application Limits</a:t>
            </a:r>
          </a:p>
          <a:p>
            <a:pPr lvl="1"/>
            <a:r>
              <a:rPr lang="en-US" dirty="0"/>
              <a:t>Very high cost</a:t>
            </a:r>
          </a:p>
          <a:p>
            <a:r>
              <a:rPr lang="en-US" b="1" dirty="0"/>
              <a:t>X-Ray</a:t>
            </a:r>
          </a:p>
          <a:p>
            <a:pPr lvl="1"/>
            <a:r>
              <a:rPr lang="en-US" dirty="0"/>
              <a:t>Ionizing Radiation/Size</a:t>
            </a:r>
          </a:p>
          <a:p>
            <a:pPr lvl="1"/>
            <a:r>
              <a:rPr lang="en-US" dirty="0"/>
              <a:t>2D Images/Limited Application</a:t>
            </a:r>
          </a:p>
          <a:p>
            <a:pPr lvl="1"/>
            <a:r>
              <a:rPr lang="en-US" dirty="0"/>
              <a:t>Mammograms are unpleasant with high false positive/negative rates</a:t>
            </a:r>
          </a:p>
          <a:p>
            <a:r>
              <a:rPr lang="en-US" b="1" dirty="0"/>
              <a:t>Ultrasound</a:t>
            </a:r>
          </a:p>
          <a:p>
            <a:pPr lvl="1"/>
            <a:r>
              <a:rPr lang="en-US" dirty="0"/>
              <a:t>Expertise/Cannot penetrate bone</a:t>
            </a:r>
          </a:p>
          <a:p>
            <a:pPr lvl="1"/>
            <a:r>
              <a:rPr lang="en-US" dirty="0"/>
              <a:t>Air-filled </a:t>
            </a:r>
            <a:r>
              <a:rPr lang="en-US" dirty="0" err="1"/>
              <a:t>cavaties</a:t>
            </a:r>
            <a:r>
              <a:rPr lang="en-US" dirty="0"/>
              <a:t> problematic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F33-525C-4178-AA3E-57058277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(by MarketsAndMarkets.com)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5DD-BB43-42D0-AA31-0190A0DC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26.6 USD Billion in 2021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825E-D8A6-431C-9C89-5435E4F1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9325512" cy="3657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Drivers:</a:t>
            </a:r>
          </a:p>
          <a:p>
            <a:pPr marL="0" indent="0">
              <a:buNone/>
            </a:pPr>
            <a:r>
              <a:rPr lang="en-US" dirty="0"/>
              <a:t> - Rising geriatric population and favorable reimbursements</a:t>
            </a:r>
          </a:p>
          <a:p>
            <a:pPr marL="0" indent="0">
              <a:buNone/>
            </a:pPr>
            <a:r>
              <a:rPr lang="en-US" dirty="0"/>
              <a:t> - Improving healthcare infrastructure in Asia</a:t>
            </a:r>
          </a:p>
          <a:p>
            <a:pPr marL="0" indent="0">
              <a:buNone/>
            </a:pPr>
            <a:r>
              <a:rPr lang="en-US" dirty="0"/>
              <a:t> - Increasing investments funds and grants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032AB-4854-431C-9450-5350C7D3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35.0 USD Billion in 2026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E2F7F-B72D-4DD7-9D26-206125EC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86" y="4343452"/>
            <a:ext cx="3528394" cy="20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Medical Microwave Imaging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2CEEB3B-673C-4616-9C61-72ACBEDC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/>
          <a:p>
            <a:r>
              <a:rPr lang="en-US" sz="1500" dirty="0"/>
              <a:t>Use microwave scattering to image tissue</a:t>
            </a:r>
          </a:p>
          <a:p>
            <a:pPr lvl="1"/>
            <a:r>
              <a:rPr lang="en-US" sz="1500" dirty="0"/>
              <a:t>Exploits contrast in dielectric and conducting properties of tissue</a:t>
            </a:r>
          </a:p>
          <a:p>
            <a:r>
              <a:rPr lang="en-US" sz="1500" dirty="0"/>
              <a:t>A number of potential advantages</a:t>
            </a:r>
          </a:p>
          <a:p>
            <a:pPr lvl="1"/>
            <a:r>
              <a:rPr lang="en-US" sz="1500" dirty="0"/>
              <a:t>No ionizing radiation</a:t>
            </a:r>
          </a:p>
          <a:p>
            <a:pPr lvl="1"/>
            <a:r>
              <a:rPr lang="en-US" sz="1500" dirty="0"/>
              <a:t>Potentially images all types of hard and soft tissue</a:t>
            </a:r>
          </a:p>
          <a:p>
            <a:pPr lvl="1"/>
            <a:r>
              <a:rPr lang="en-US" sz="1500" dirty="0"/>
              <a:t>Many components are cheap and off the shelf</a:t>
            </a:r>
          </a:p>
          <a:p>
            <a:r>
              <a:rPr lang="en-US" sz="1500" dirty="0"/>
              <a:t>Drawbacks</a:t>
            </a:r>
          </a:p>
          <a:p>
            <a:pPr lvl="1"/>
            <a:r>
              <a:rPr lang="en-US" sz="1500" dirty="0"/>
              <a:t>Image reconstruction by a complex inverse problem which is very susceptible to noise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B440B8B-03A7-4846-BBF4-31D9117F0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531BE-3E73-4EB1-B7AE-447416E4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49" y="2794316"/>
            <a:ext cx="4818888" cy="3096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5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quantum microwave technology to improve SNR, enabling technology</a:t>
            </a:r>
          </a:p>
          <a:p>
            <a:pPr lvl="1"/>
            <a:r>
              <a:rPr lang="en-US" b="1" dirty="0"/>
              <a:t>Microwave source</a:t>
            </a:r>
            <a:r>
              <a:rPr lang="en-US" dirty="0"/>
              <a:t>: Squeezed and/or entangled microwave to enhance SNR </a:t>
            </a:r>
          </a:p>
          <a:p>
            <a:pPr lvl="1"/>
            <a:r>
              <a:rPr lang="en-US" b="1" dirty="0"/>
              <a:t>Detection</a:t>
            </a:r>
            <a:r>
              <a:rPr lang="en-US" dirty="0"/>
              <a:t>: Cryogenic (quantum) amplifiers for better SNR</a:t>
            </a:r>
          </a:p>
          <a:p>
            <a:pPr lvl="1"/>
            <a:r>
              <a:rPr lang="en-US" b="1" dirty="0"/>
              <a:t>Detection: </a:t>
            </a:r>
            <a:r>
              <a:rPr lang="en-US" dirty="0"/>
              <a:t>Entangled sensor arrays to enhance SNR</a:t>
            </a:r>
          </a:p>
          <a:p>
            <a:r>
              <a:rPr lang="en-US" dirty="0"/>
              <a:t>Complexity of cryostat is not large compared to competing solutions</a:t>
            </a:r>
          </a:p>
        </p:txBody>
      </p:sp>
    </p:spTree>
    <p:extLst>
      <p:ext uri="{BB962C8B-B14F-4D97-AF65-F5344CB8AC3E}">
        <p14:creationId xmlns:p14="http://schemas.microsoft.com/office/powerpoint/2010/main" val="15302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A5B184-EFA3-6347-BF77-55400B73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97" y="129811"/>
            <a:ext cx="5507192" cy="202596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5941135" cy="4572000"/>
          </a:xfrm>
        </p:spPr>
        <p:txBody>
          <a:bodyPr>
            <a:normAutofit/>
          </a:bodyPr>
          <a:lstStyle/>
          <a:p>
            <a:r>
              <a:rPr lang="en-US" sz="2000" dirty="0"/>
              <a:t>Basic Sensing Problem : Sample present or not?</a:t>
            </a:r>
          </a:p>
          <a:p>
            <a:r>
              <a:rPr lang="en-US" sz="2000" dirty="0"/>
              <a:t>Benchmark different classical and quantum strategies</a:t>
            </a:r>
          </a:p>
          <a:p>
            <a:r>
              <a:rPr lang="en-US" sz="2000" dirty="0"/>
              <a:t>Simulations with </a:t>
            </a:r>
            <a:r>
              <a:rPr lang="en-US" sz="2000" dirty="0" err="1"/>
              <a:t>StrawberryFields</a:t>
            </a:r>
            <a:endParaRPr lang="en-US" sz="2000" dirty="0"/>
          </a:p>
          <a:p>
            <a:r>
              <a:rPr lang="en-US" sz="2000" dirty="0"/>
              <a:t>Speed-up development process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Results: </a:t>
            </a:r>
          </a:p>
          <a:p>
            <a:pPr lvl="1"/>
            <a:r>
              <a:rPr lang="en-US" sz="1600" dirty="0"/>
              <a:t>Bugs in Gaussian backend</a:t>
            </a:r>
          </a:p>
          <a:p>
            <a:pPr lvl="1"/>
            <a:r>
              <a:rPr lang="en-US" sz="1600" dirty="0"/>
              <a:t>Bosonic : noisy statistics, inconclusive results</a:t>
            </a:r>
          </a:p>
          <a:p>
            <a:pPr marL="36576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1A38A-B4E1-8A49-BE7A-3520AA4E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69" y="3260035"/>
            <a:ext cx="4260068" cy="29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Microwave medical imaging: serious vertical for quantum microwave sensing</a:t>
            </a:r>
          </a:p>
          <a:p>
            <a:endParaRPr lang="en-US" dirty="0"/>
          </a:p>
          <a:p>
            <a:r>
              <a:rPr lang="en-US" dirty="0" err="1"/>
              <a:t>StrawberryFields</a:t>
            </a:r>
            <a:r>
              <a:rPr lang="en-US" dirty="0"/>
              <a:t> + </a:t>
            </a:r>
            <a:r>
              <a:rPr lang="en-US" dirty="0" err="1"/>
              <a:t>PennyLane</a:t>
            </a:r>
            <a:r>
              <a:rPr lang="en-US" dirty="0"/>
              <a:t> high potential for quantum sensor and algorithm development speed-up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293</Words>
  <Application>Microsoft Macintosh PowerPoint</Application>
  <PresentationFormat>Personnalisé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Math 16x9</vt:lpstr>
      <vt:lpstr>Quantum Sensing</vt:lpstr>
      <vt:lpstr>Current Technology</vt:lpstr>
      <vt:lpstr>Market Size (by MarketsAndMarkets.com)</vt:lpstr>
      <vt:lpstr>Medical Microwave Imaging</vt:lpstr>
      <vt:lpstr>Quantum Solution</vt:lpstr>
      <vt:lpstr>Hackathon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Sensing</dc:title>
  <dc:creator>Leonid Belostotski</dc:creator>
  <cp:lastModifiedBy>Jérôme Bourassa</cp:lastModifiedBy>
  <cp:revision>4</cp:revision>
  <dcterms:created xsi:type="dcterms:W3CDTF">2021-07-28T13:31:19Z</dcterms:created>
  <dcterms:modified xsi:type="dcterms:W3CDTF">2021-07-28T13:56:46Z</dcterms:modified>
</cp:coreProperties>
</file>