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2" r:id="rId3"/>
    <p:sldId id="283" r:id="rId4"/>
    <p:sldId id="284" r:id="rId5"/>
    <p:sldId id="285" r:id="rId6"/>
    <p:sldId id="388" r:id="rId7"/>
    <p:sldId id="389" r:id="rId8"/>
    <p:sldId id="390" r:id="rId9"/>
    <p:sldId id="289" r:id="rId10"/>
    <p:sldId id="346" r:id="rId11"/>
    <p:sldId id="391" r:id="rId12"/>
    <p:sldId id="290" r:id="rId13"/>
    <p:sldId id="272" r:id="rId14"/>
    <p:sldId id="297" r:id="rId15"/>
    <p:sldId id="271" r:id="rId16"/>
    <p:sldId id="384" r:id="rId17"/>
    <p:sldId id="323" r:id="rId18"/>
    <p:sldId id="322" r:id="rId19"/>
    <p:sldId id="295" r:id="rId20"/>
    <p:sldId id="332" r:id="rId21"/>
    <p:sldId id="292" r:id="rId22"/>
    <p:sldId id="364" r:id="rId23"/>
    <p:sldId id="333" r:id="rId24"/>
    <p:sldId id="385" r:id="rId25"/>
    <p:sldId id="387" r:id="rId26"/>
    <p:sldId id="386" r:id="rId27"/>
    <p:sldId id="294" r:id="rId28"/>
    <p:sldId id="293" r:id="rId29"/>
    <p:sldId id="273" r:id="rId3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 autoAdjust="0"/>
    <p:restoredTop sz="96678" autoAdjust="0"/>
  </p:normalViewPr>
  <p:slideViewPr>
    <p:cSldViewPr>
      <p:cViewPr varScale="1">
        <p:scale>
          <a:sx n="66" d="100"/>
          <a:sy n="66" d="100"/>
        </p:scale>
        <p:origin x="-4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EBA7F77-7139-4CAC-A989-8DC5F37EDCAB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0823E9E-28BF-4C9B-9165-93824DC62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E8B5CBA-682F-4114-A30C-FEDFF2B06E70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0384F7C-BC4D-4DF0-9005-114EB3EF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Edward Burne-Jones (British, 1833-1898)</a:t>
            </a:r>
          </a:p>
          <a:p>
            <a:r>
              <a:rPr lang="en-US" i="1" dirty="0" smtClean="0"/>
              <a:t>The Days of Creation: the First Day</a:t>
            </a:r>
            <a:r>
              <a:rPr lang="en-US" dirty="0" smtClean="0"/>
              <a:t>, 1870-1876</a:t>
            </a:r>
          </a:p>
          <a:p>
            <a:r>
              <a:rPr lang="en-US" dirty="0" smtClean="0"/>
              <a:t>Watercolor and gouache, 102.2</a:t>
            </a:r>
            <a:r>
              <a:rPr lang="en-US" dirty="0" smtClean="0">
                <a:cs typeface="Arial" charset="0"/>
              </a:rPr>
              <a:t>×35.5 cm</a:t>
            </a:r>
          </a:p>
          <a:p>
            <a:r>
              <a:rPr lang="en-US" dirty="0" err="1" smtClean="0">
                <a:cs typeface="Arial" charset="0"/>
              </a:rPr>
              <a:t>Fogg</a:t>
            </a:r>
            <a:r>
              <a:rPr lang="en-US" dirty="0" smtClean="0">
                <a:cs typeface="Arial" charset="0"/>
              </a:rPr>
              <a:t> Art Museum, Harvard University, 1943.454</a:t>
            </a:r>
          </a:p>
          <a:p>
            <a:r>
              <a:rPr lang="en-US" dirty="0" smtClean="0">
                <a:cs typeface="Arial" charset="0"/>
              </a:rPr>
              <a:t>Bequest of Grenville L. Winthrop</a:t>
            </a:r>
            <a:endParaRPr lang="en-US" i="1" dirty="0" smtClean="0">
              <a:cs typeface="Arial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Shout! – Mark </a:t>
            </a:r>
            <a:r>
              <a:rPr lang="en-US" dirty="0" err="1" smtClean="0"/>
              <a:t>Wheadon</a:t>
            </a:r>
            <a:r>
              <a:rPr lang="en-US" dirty="0" smtClean="0"/>
              <a:t>, http://www.flickr.com/photos/mark_wheadon/2557902153</a:t>
            </a:r>
          </a:p>
          <a:p>
            <a:r>
              <a:rPr lang="en-US" dirty="0" smtClean="0"/>
              <a:t>Robots! – </a:t>
            </a:r>
            <a:r>
              <a:rPr lang="en-US" dirty="0" err="1" smtClean="0"/>
              <a:t>Jere</a:t>
            </a:r>
            <a:r>
              <a:rPr lang="en-US" dirty="0" smtClean="0"/>
              <a:t> Keys, http://www.flickr.com/photos/tyreseus/527207577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Turtles all the way down, http://www.flickr.com/photos/rgalgon/6457781479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Gorbachev and Reagan -- </a:t>
            </a:r>
            <a:r>
              <a:rPr lang="en-US" sz="1200" dirty="0" smtClean="0"/>
              <a:t>AFP/Getty Images, http://www.britannica.com/bps/media-view/121436/1/0/0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cart -- http://www.flickr.com/photos/tjmartins/3889307169</a:t>
            </a:r>
          </a:p>
          <a:p>
            <a:r>
              <a:rPr lang="en-US" dirty="0" smtClean="0"/>
              <a:t>Collection plate -- http://www.flickr.com/photos/lwr/166988094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Leaning Tower of Pisa – Stephen and</a:t>
            </a:r>
            <a:r>
              <a:rPr lang="en-US" baseline="0" dirty="0" smtClean="0"/>
              <a:t> Claire Farnsworth, http://www.flickr.com/photos/the_farnsworths/2623592483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B2F0-AB9E-45D6-B50C-14A84E1371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4863" indent="-3476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7DB0-5C75-4883-A89A-56B37899656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6053-DC0D-4D71-8AA0-69265192B8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7200" y="102175"/>
            <a:ext cx="923925" cy="44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 userDrawn="1"/>
        </p:nvGrpSpPr>
        <p:grpSpPr>
          <a:xfrm>
            <a:off x="152400" y="61911"/>
            <a:ext cx="2535384" cy="490388"/>
            <a:chOff x="152400" y="61911"/>
            <a:chExt cx="2535384" cy="490388"/>
          </a:xfrm>
        </p:grpSpPr>
        <p:pic>
          <p:nvPicPr>
            <p:cNvPr id="11" name="Picture 10" descr="udfr-logo-2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52400" y="76200"/>
              <a:ext cx="651409" cy="457200"/>
            </a:xfrm>
            <a:prstGeom prst="rect">
              <a:avLst/>
            </a:prstGeom>
          </p:spPr>
        </p:pic>
        <p:grpSp>
          <p:nvGrpSpPr>
            <p:cNvPr id="12" name="Group 23"/>
            <p:cNvGrpSpPr/>
            <p:nvPr userDrawn="1"/>
          </p:nvGrpSpPr>
          <p:grpSpPr>
            <a:xfrm>
              <a:off x="476244" y="61911"/>
              <a:ext cx="2211540" cy="490388"/>
              <a:chOff x="476244" y="61911"/>
              <a:chExt cx="2211540" cy="490388"/>
            </a:xfrm>
          </p:grpSpPr>
          <p:sp>
            <p:nvSpPr>
              <p:cNvPr id="13" name="TextBox 12"/>
              <p:cNvSpPr txBox="1"/>
              <p:nvPr userDrawn="1"/>
            </p:nvSpPr>
            <p:spPr>
              <a:xfrm>
                <a:off x="476244" y="61911"/>
                <a:ext cx="2190756" cy="276999"/>
              </a:xfrm>
              <a:prstGeom prst="rect">
                <a:avLst/>
              </a:prstGeom>
              <a:noFill/>
              <a:effectLst>
                <a:outerShdw blurRad="381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Unified Digital Format Registry</a:t>
                </a:r>
                <a:endParaRPr lang="en-US" sz="1200" b="1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477984" y="321467"/>
                <a:ext cx="2209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900" i="1" baseline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semantic registry for digital preservation</a:t>
                </a:r>
              </a:p>
            </p:txBody>
          </p:sp>
          <p:cxnSp>
            <p:nvCxnSpPr>
              <p:cNvPr id="15" name="Straight Connector 14"/>
              <p:cNvCxnSpPr/>
              <p:nvPr userDrawn="1"/>
            </p:nvCxnSpPr>
            <p:spPr>
              <a:xfrm flipV="1">
                <a:off x="566738" y="345281"/>
                <a:ext cx="1966912" cy="2382"/>
              </a:xfrm>
              <a:prstGeom prst="line">
                <a:avLst/>
              </a:prstGeom>
              <a:ln w="222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 3" pitchFamily="18" charset="2"/>
        <a:buChar char="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80000"/>
        <a:buFont typeface="Arial" pitchFamily="34" charset="0"/>
        <a:buChar char="▬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lib.org/uc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" TargetMode="External"/><Relationship Id="rId13" Type="http://schemas.openxmlformats.org/officeDocument/2006/relationships/hyperlink" Target="http://www.w3.org/TR/rdf-sparql-query" TargetMode="External"/><Relationship Id="rId3" Type="http://schemas.openxmlformats.org/officeDocument/2006/relationships/hyperlink" Target="http://ontowiki.net/" TargetMode="External"/><Relationship Id="rId7" Type="http://schemas.openxmlformats.org/officeDocument/2006/relationships/hyperlink" Target="http://www.zend.com/" TargetMode="External"/><Relationship Id="rId12" Type="http://schemas.openxmlformats.org/officeDocument/2006/relationships/hyperlink" Target="http://aksw.org/Projects/RDFauth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ramework.zend.com/" TargetMode="External"/><Relationship Id="rId11" Type="http://schemas.openxmlformats.org/officeDocument/2006/relationships/hyperlink" Target="http://www.w3.org/RDF" TargetMode="External"/><Relationship Id="rId5" Type="http://schemas.openxmlformats.org/officeDocument/2006/relationships/hyperlink" Target="NULL" TargetMode="External"/><Relationship Id="rId15" Type="http://schemas.openxmlformats.org/officeDocument/2006/relationships/hyperlink" Target="http://wiki.ucop.edu/display/Curation/NOID" TargetMode="External"/><Relationship Id="rId10" Type="http://schemas.openxmlformats.org/officeDocument/2006/relationships/image" Target="../media/image22.jpeg"/><Relationship Id="rId4" Type="http://schemas.openxmlformats.org/officeDocument/2006/relationships/hyperlink" Target="http://virtuoso.openlinksw.com/" TargetMode="External"/><Relationship Id="rId9" Type="http://schemas.openxmlformats.org/officeDocument/2006/relationships/hyperlink" Target="http://httpd.apache.org/" TargetMode="External"/><Relationship Id="rId14" Type="http://schemas.openxmlformats.org/officeDocument/2006/relationships/hyperlink" Target="http://aksw.org/Projects/Erfur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KSW/RDFauthor" TargetMode="External"/><Relationship Id="rId3" Type="http://schemas.openxmlformats.org/officeDocument/2006/relationships/hyperlink" Target="https://github.com/UDFR/OntoWiki" TargetMode="External"/><Relationship Id="rId7" Type="http://schemas.openxmlformats.org/officeDocument/2006/relationships/hyperlink" Target="https://github.com/UDFR/RDFauthor" TargetMode="External"/><Relationship Id="rId2" Type="http://schemas.openxmlformats.org/officeDocument/2006/relationships/hyperlink" Target="https://github.com/UD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SW/Erfurt" TargetMode="External"/><Relationship Id="rId5" Type="http://schemas.openxmlformats.org/officeDocument/2006/relationships/hyperlink" Target="https://github.com/UDFR/Erfurt" TargetMode="External"/><Relationship Id="rId4" Type="http://schemas.openxmlformats.org/officeDocument/2006/relationships/hyperlink" Target="https://github.com/AKSW/OntoWik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FR/UDFR-Models" TargetMode="External"/><Relationship Id="rId2" Type="http://schemas.openxmlformats.org/officeDocument/2006/relationships/hyperlink" Target="https://github.com/UD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dfr.org/profile/" TargetMode="External"/><Relationship Id="rId5" Type="http://schemas.openxmlformats.org/officeDocument/2006/relationships/hyperlink" Target="http://udfr.org/udfr/" TargetMode="External"/><Relationship Id="rId4" Type="http://schemas.openxmlformats.org/officeDocument/2006/relationships/hyperlink" Target="http://udfr.org/ont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ionalarchives.gov.uk/PRON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types.appspo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hyperlink" Target="http://www.nationalarchives.gov.uk/doc/open-government-lic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dfr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udfr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udfr.org/docs/UDFR-Users-Guide-v1.0.0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udfr.org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history.org/hardware/hardware-name.php" TargetMode="External"/><Relationship Id="rId2" Type="http://schemas.openxmlformats.org/officeDocument/2006/relationships/hyperlink" Target="http://www.digitalpreservation.gov/forma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ep-totem.co.uk/" TargetMode="External"/><Relationship Id="rId5" Type="http://schemas.openxmlformats.org/officeDocument/2006/relationships/hyperlink" Target="http://cpudb.stanford.edu/" TargetMode="External"/><Relationship Id="rId4" Type="http://schemas.openxmlformats.org/officeDocument/2006/relationships/hyperlink" Target="http://www.nsrl.nist.gov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unsustainableideas.wordpress.com/2012/07/04/the-solution-is-42-what-was-the-proble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aksw.org/Projects/RDFauthor" TargetMode="External"/><Relationship Id="rId13" Type="http://schemas.openxmlformats.org/officeDocument/2006/relationships/hyperlink" Target="http://www.digitalpreservation.gov/" TargetMode="External"/><Relationship Id="rId3" Type="http://schemas.openxmlformats.org/officeDocument/2006/relationships/hyperlink" Target="http://github.com/UDFR" TargetMode="External"/><Relationship Id="rId7" Type="http://schemas.openxmlformats.org/officeDocument/2006/relationships/hyperlink" Target="http://aksw.org/Projects/Erfurt" TargetMode="External"/><Relationship Id="rId12" Type="http://schemas.openxmlformats.org/officeDocument/2006/relationships/hyperlink" Target="http://www.nationalarchives.gov.uk/" TargetMode="External"/><Relationship Id="rId2" Type="http://schemas.openxmlformats.org/officeDocument/2006/relationships/hyperlink" Target="http://bitbucket.org/udf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ntowiki.net/Projects/OntoWiki" TargetMode="External"/><Relationship Id="rId11" Type="http://schemas.openxmlformats.org/officeDocument/2006/relationships/hyperlink" Target="http://aksw.org/" TargetMode="External"/><Relationship Id="rId5" Type="http://schemas.openxmlformats.org/officeDocument/2006/relationships/hyperlink" Target="mailto:listserv@ucop.edu" TargetMode="External"/><Relationship Id="rId15" Type="http://schemas.openxmlformats.org/officeDocument/2006/relationships/hyperlink" Target="mailto:uc3@ucop.edu" TargetMode="External"/><Relationship Id="rId10" Type="http://schemas.openxmlformats.org/officeDocument/2006/relationships/hyperlink" Target="http://www.openlinksw.com/dataspace/dav/wiki/Main/VOSRDFWP" TargetMode="External"/><Relationship Id="rId4" Type="http://schemas.openxmlformats.org/officeDocument/2006/relationships/hyperlink" Target="mailto:Udfr-l@listserv.ucop.edu" TargetMode="External"/><Relationship Id="rId9" Type="http://schemas.openxmlformats.org/officeDocument/2006/relationships/hyperlink" Target="http://framework.zend.com/" TargetMode="External"/><Relationship Id="rId14" Type="http://schemas.openxmlformats.org/officeDocument/2006/relationships/hyperlink" Target="http://www.cdlib.org/uc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archives.gov.uk/PRONOM" TargetMode="External"/><Relationship Id="rId2" Type="http://schemas.openxmlformats.org/officeDocument/2006/relationships/hyperlink" Target="mailto:udfr-l@listserv.ucop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gdfr.inf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hul.harvard.edu/jhov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nationalarchives.gov.uk/PRON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gdfr.inf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dfr-l@listserv.ucop.edu" TargetMode="External"/><Relationship Id="rId2" Type="http://schemas.openxmlformats.org/officeDocument/2006/relationships/hyperlink" Target="http://udf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11375"/>
            <a:ext cx="7315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Sustaining the Unified Digital Format Registry (UDFR)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5486400" cy="16764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Stephen Abrams</a:t>
            </a: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sz="2000" i="1" dirty="0" smtClean="0"/>
              <a:t>UC Curation Center</a:t>
            </a: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sz="1800" i="1" dirty="0" smtClean="0"/>
              <a:t>California Digital Library</a:t>
            </a: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sz="1600" i="1" dirty="0" smtClean="0">
                <a:hlinkClick r:id="rId2"/>
              </a:rPr>
              <a:t>http://www.cdlib.org/uc3</a:t>
            </a:r>
            <a:endParaRPr lang="en-US" sz="1600" i="1" dirty="0" smtClean="0"/>
          </a:p>
          <a:p>
            <a:pPr>
              <a:lnSpc>
                <a:spcPts val="3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846892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Digital Preservation 2012</a:t>
            </a:r>
            <a:endParaRPr lang="en-US" sz="2400" i="1" dirty="0"/>
          </a:p>
          <a:p>
            <a:pPr algn="ctr"/>
            <a:r>
              <a:rPr lang="en-US" dirty="0" smtClean="0"/>
              <a:t>Library of Congress, July 24-25,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semantic?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10200" cy="5181600"/>
          </a:xfrm>
        </p:spPr>
        <p:txBody>
          <a:bodyPr/>
          <a:lstStyle/>
          <a:p>
            <a:r>
              <a:rPr lang="en-US" dirty="0" smtClean="0"/>
              <a:t>Triples all the way down…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Data expressed as triples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Data definition (i.e., ontology) expressed as triples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Ontology definition expressed as triples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Facilitates self-configuration and easy extension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However, the form and function of a semantic wiki may be unfamiliar</a:t>
            </a:r>
          </a:p>
          <a:p>
            <a:pPr lvl="1"/>
            <a:endParaRPr lang="en-US" dirty="0"/>
          </a:p>
        </p:txBody>
      </p:sp>
      <p:pic>
        <p:nvPicPr>
          <p:cNvPr id="113666" name="Picture 2" descr="http://farm8.staticflickr.com/7142/6457781479_88e6e4ea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447800"/>
            <a:ext cx="2971800" cy="3962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contribution</a:t>
            </a:r>
          </a:p>
          <a:p>
            <a:pPr lvl="1"/>
            <a:r>
              <a:rPr lang="en-US" dirty="0" smtClean="0"/>
              <a:t>Self-registration, but no further barriers</a:t>
            </a:r>
          </a:p>
          <a:p>
            <a:pPr lvl="1"/>
            <a:r>
              <a:rPr lang="en-US" dirty="0" smtClean="0"/>
              <a:t>Complete change history at the assertion level</a:t>
            </a:r>
          </a:p>
          <a:p>
            <a:pPr lvl="2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Who made the assertion, and when</a:t>
            </a:r>
          </a:p>
          <a:p>
            <a:pPr lvl="2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Confidence based on individual/institutional reputation</a:t>
            </a:r>
          </a:p>
          <a:p>
            <a:pPr lvl="1"/>
            <a:r>
              <a:rPr lang="en-US" dirty="0" smtClean="0"/>
              <a:t>Imprimatur of technically knowledgeable reviewers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5588" y="4262735"/>
            <a:ext cx="3362812" cy="19562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62200" y="63201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sz="2400" i="1" dirty="0" smtClean="0"/>
              <a:t>Trust, but verify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		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Anonymous read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Contributor		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Read + write</a:t>
            </a:r>
          </a:p>
          <a:p>
            <a:pPr lvl="1"/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Self-registration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Reviewer		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Read + write + review</a:t>
            </a:r>
          </a:p>
          <a:p>
            <a:pPr lvl="1"/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Administratively granted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Administrator	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Read + write + review + administer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29162"/>
            <a:ext cx="1585843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729162"/>
            <a:ext cx="1314450" cy="1314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005387"/>
            <a:ext cx="1828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5150" y="4738687"/>
            <a:ext cx="1238250" cy="128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4" idx="3"/>
            <a:endCxn id="21" idx="1"/>
          </p:cNvCxnSpPr>
          <p:nvPr/>
        </p:nvCxnSpPr>
        <p:spPr>
          <a:xfrm>
            <a:off x="5791200" y="4495800"/>
            <a:ext cx="533400" cy="0"/>
          </a:xfrm>
          <a:prstGeom prst="line">
            <a:avLst/>
          </a:prstGeom>
          <a:ln w="508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42672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OntoWiki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hlinkClick r:id="rId3"/>
              </a:rPr>
              <a:t>http://ontowiki.net/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51816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Virtuoso </a:t>
            </a:r>
            <a:r>
              <a:rPr lang="en-US" dirty="0" err="1" smtClean="0">
                <a:solidFill>
                  <a:schemeClr val="tx1"/>
                </a:solidFill>
              </a:rPr>
              <a:t>quadstore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4"/>
              </a:rPr>
              <a:t>http://virtuoso.openlinksw.com/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51816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Zend</a:t>
            </a:r>
            <a:r>
              <a:rPr lang="en-US" dirty="0" smtClean="0">
                <a:solidFill>
                  <a:schemeClr val="tx1"/>
                </a:solidFill>
              </a:rPr>
              <a:t> framework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5" invalidUrl="http:///"/>
              </a:rPr>
              <a:t>http://</a:t>
            </a:r>
            <a:r>
              <a:rPr lang="en-US" sz="1000" i="1" dirty="0" smtClean="0">
                <a:solidFill>
                  <a:schemeClr val="tx1"/>
                </a:solidFill>
                <a:hlinkClick r:id="rId6"/>
              </a:rPr>
              <a:t>framework.zend.com</a:t>
            </a:r>
            <a:r>
              <a:rPr lang="en-US" sz="1000" i="1" dirty="0" smtClean="0">
                <a:solidFill>
                  <a:schemeClr val="tx1"/>
                </a:solidFill>
                <a:hlinkClick r:id="rId7"/>
              </a:rPr>
              <a:t>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60960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8"/>
              </a:rPr>
              <a:t>http://www.php.net/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15240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dirty="0" err="1" smtClean="0">
                <a:solidFill>
                  <a:schemeClr val="tx1"/>
                </a:solidFill>
              </a:rPr>
              <a:t>httpd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9"/>
              </a:rPr>
              <a:t>http://httpd.apache.org/</a:t>
            </a:r>
            <a:endParaRPr lang="en-US" sz="1000" i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9678" y="1524001"/>
            <a:ext cx="2124054" cy="50074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6019800" y="60960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1"/>
              </a:rPr>
              <a:t>http://www.w3.org/RDF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33528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RDFauthor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sz="17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2"/>
              </a:rPr>
              <a:t>http://aksw.org/Projects/RDFauthor</a:t>
            </a:r>
            <a:endParaRPr lang="en-US" sz="1000" i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24384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/ SPARQL</a:t>
            </a:r>
          </a:p>
          <a:p>
            <a:pPr algn="ctr"/>
            <a:r>
              <a:rPr lang="en-US" sz="950" i="1" dirty="0" smtClean="0">
                <a:solidFill>
                  <a:schemeClr val="tx1"/>
                </a:solidFill>
                <a:hlinkClick r:id="rId13"/>
              </a:rPr>
              <a:t>http://www.w3.org/TR/rdf-sparql-query</a:t>
            </a:r>
            <a:endParaRPr lang="en-US" sz="950" i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953000" y="28956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00600" y="3824288"/>
            <a:ext cx="66675" cy="4429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48200" y="47244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95800" y="56388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914900" y="2171700"/>
            <a:ext cx="4572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896100" y="5829300"/>
            <a:ext cx="4572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42672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Erfurt API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4"/>
              </a:rPr>
              <a:t>http://aksw.org/Projects/Erfurt</a:t>
            </a:r>
            <a:endParaRPr lang="en-US" sz="10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239000" y="47244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77000" y="33528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hlinkClick r:id="rId15"/>
              </a:rPr>
              <a:t>http://wiki.ucop.edu/display/Curation/</a:t>
            </a:r>
            <a:r>
              <a:rPr lang="en-US" sz="800" i="1" dirty="0" smtClean="0">
                <a:solidFill>
                  <a:schemeClr val="tx1"/>
                </a:solidFill>
                <a:hlinkClick r:id="rId15"/>
              </a:rPr>
              <a:t>NOID</a:t>
            </a:r>
            <a:r>
              <a:rPr lang="en-US" sz="800" i="1" dirty="0" smtClean="0">
                <a:solidFill>
                  <a:schemeClr val="tx1"/>
                </a:solidFill>
              </a:rPr>
              <a:t> </a:t>
            </a:r>
            <a:endParaRPr lang="en-U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All code (and ontologies) managed in public repositories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indent="-3175">
              <a:buNone/>
            </a:pPr>
            <a:r>
              <a:rPr lang="en-US" sz="1600" i="1" dirty="0" smtClean="0">
                <a:hlinkClick r:id="rId2"/>
              </a:rPr>
              <a:t>https://github.com/UDFR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OntoWiki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indent="-3175">
              <a:spcAft>
                <a:spcPts val="0"/>
              </a:spcAft>
              <a:buNone/>
            </a:pPr>
            <a:r>
              <a:rPr lang="en-US" sz="1600" i="1" dirty="0" smtClean="0">
                <a:hlinkClick r:id="rId3"/>
              </a:rPr>
              <a:t>https://github.com/UDFR/OntoWiki</a:t>
            </a:r>
            <a:endParaRPr lang="en-US" sz="1600" i="1" dirty="0" smtClean="0"/>
          </a:p>
          <a:p>
            <a:pPr lvl="1" indent="-3175">
              <a:buNone/>
            </a:pPr>
            <a:r>
              <a:rPr lang="en-US" sz="1600" dirty="0" smtClean="0"/>
              <a:t>Forked from </a:t>
            </a:r>
            <a:r>
              <a:rPr lang="en-US" sz="1600" i="1" dirty="0" smtClean="0">
                <a:hlinkClick r:id="rId4"/>
              </a:rPr>
              <a:t>https://github.com/AKSW/OntoWiki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Erfurt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1600" i="1" dirty="0" smtClean="0">
                <a:hlinkClick r:id="rId5"/>
              </a:rPr>
              <a:t>https://github.com/UDFR/Erfurt</a:t>
            </a:r>
            <a:endParaRPr lang="en-US" sz="1600" i="1" dirty="0" smtClean="0"/>
          </a:p>
          <a:p>
            <a:pPr lvl="1" indent="-3175">
              <a:buNone/>
            </a:pPr>
            <a:r>
              <a:rPr lang="en-US" sz="1600" dirty="0" smtClean="0"/>
              <a:t>Forked from </a:t>
            </a:r>
            <a:r>
              <a:rPr lang="en-US" sz="1600" i="1" dirty="0" smtClean="0">
                <a:hlinkClick r:id="rId6"/>
              </a:rPr>
              <a:t>https://github.com/AKSW/Erfurt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RDFauthor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indent="-3175">
              <a:spcAft>
                <a:spcPts val="0"/>
              </a:spcAft>
              <a:buNone/>
            </a:pPr>
            <a:r>
              <a:rPr lang="en-US" sz="1600" i="1" dirty="0" smtClean="0">
                <a:hlinkClick r:id="rId7"/>
              </a:rPr>
              <a:t>https://github.com/UDFR/RDFauthor</a:t>
            </a:r>
            <a:endParaRPr lang="en-US" sz="1600" i="1" dirty="0" smtClean="0"/>
          </a:p>
          <a:p>
            <a:pPr lvl="1" indent="-3175">
              <a:buNone/>
            </a:pPr>
            <a:r>
              <a:rPr lang="en-US" sz="1600" dirty="0" smtClean="0"/>
              <a:t>Forked from </a:t>
            </a:r>
            <a:r>
              <a:rPr lang="en-US" sz="1600" i="1" dirty="0" smtClean="0">
                <a:hlinkClick r:id="rId8"/>
              </a:rPr>
              <a:t>https://github.com/AKSW/RDFauthor</a:t>
            </a:r>
            <a:r>
              <a:rPr lang="en-US" sz="1600" i="1" dirty="0" smtClean="0"/>
              <a:t> </a:t>
            </a:r>
          </a:p>
          <a:p>
            <a:pPr marL="344488" indent="-344488"/>
            <a:r>
              <a:rPr lang="en-US" dirty="0" smtClean="0"/>
              <a:t>All CDL development available under GPL license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UDFR schema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1600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Base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Product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Format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57150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 Format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7150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Character Encoding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57150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Compression Algorithm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Software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208"/>
          <p:cNvGrpSpPr/>
          <p:nvPr/>
        </p:nvGrpSpPr>
        <p:grpSpPr>
          <a:xfrm>
            <a:off x="3124200" y="4876800"/>
            <a:ext cx="2895600" cy="838200"/>
            <a:chOff x="3124200" y="4876800"/>
            <a:chExt cx="2895600" cy="838200"/>
          </a:xfrm>
        </p:grpSpPr>
        <p:cxnSp>
          <p:nvCxnSpPr>
            <p:cNvPr id="20" name="Straight Arrow Connector 19"/>
            <p:cNvCxnSpPr>
              <a:stCxn id="6" idx="0"/>
              <a:endCxn id="5" idx="2"/>
            </p:cNvCxnSpPr>
            <p:nvPr/>
          </p:nvCxnSpPr>
          <p:spPr>
            <a:xfrm flipV="1">
              <a:off x="4572000" y="4876800"/>
              <a:ext cx="0" cy="838200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8" idx="0"/>
            </p:cNvCxnSpPr>
            <p:nvPr/>
          </p:nvCxnSpPr>
          <p:spPr>
            <a:xfrm rot="5400000" flipH="1" flipV="1">
              <a:off x="3657600" y="4800600"/>
              <a:ext cx="381000" cy="14478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9" idx="0"/>
            </p:cNvCxnSpPr>
            <p:nvPr/>
          </p:nvCxnSpPr>
          <p:spPr>
            <a:xfrm rot="16200000" flipV="1">
              <a:off x="5105400" y="4800600"/>
              <a:ext cx="381000" cy="14478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5" idx="0"/>
            <a:endCxn id="4" idx="2"/>
          </p:cNvCxnSpPr>
          <p:nvPr/>
        </p:nvCxnSpPr>
        <p:spPr>
          <a:xfrm flipV="1">
            <a:off x="4572000" y="3505200"/>
            <a:ext cx="0" cy="838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4" idx="0"/>
          </p:cNvCxnSpPr>
          <p:nvPr/>
        </p:nvCxnSpPr>
        <p:spPr>
          <a:xfrm rot="16200000" flipV="1">
            <a:off x="6057900" y="3162300"/>
            <a:ext cx="1752600" cy="609600"/>
          </a:xfrm>
          <a:prstGeom prst="bentConnector3">
            <a:avLst>
              <a:gd name="adj1" fmla="val 163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/>
          <p:nvPr/>
        </p:nvCxnSpPr>
        <p:spPr>
          <a:xfrm rot="5400000" flipH="1" flipV="1">
            <a:off x="3695700" y="3467100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1" idx="0"/>
          </p:cNvCxnSpPr>
          <p:nvPr/>
        </p:nvCxnSpPr>
        <p:spPr>
          <a:xfrm rot="5400000" flipH="1" flipV="1">
            <a:off x="2438401" y="3429001"/>
            <a:ext cx="380999" cy="14478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 rot="5400000" flipH="1" flipV="1">
            <a:off x="1181100" y="3467101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/>
          <p:nvPr/>
        </p:nvCxnSpPr>
        <p:spPr>
          <a:xfrm rot="16200000" flipV="1">
            <a:off x="5067300" y="3467101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17"/>
          <p:cNvGrpSpPr/>
          <p:nvPr/>
        </p:nvGrpSpPr>
        <p:grpSpPr>
          <a:xfrm>
            <a:off x="4343400" y="3429000"/>
            <a:ext cx="1371600" cy="1828800"/>
            <a:chOff x="4343400" y="3429000"/>
            <a:chExt cx="1371600" cy="1828800"/>
          </a:xfrm>
        </p:grpSpPr>
        <p:sp>
          <p:nvSpPr>
            <p:cNvPr id="116" name="Arc 115"/>
            <p:cNvSpPr/>
            <p:nvPr/>
          </p:nvSpPr>
          <p:spPr>
            <a:xfrm>
              <a:off x="4343400" y="3429000"/>
              <a:ext cx="1371600" cy="1828800"/>
            </a:xfrm>
            <a:prstGeom prst="arc">
              <a:avLst>
                <a:gd name="adj1" fmla="val 16200000"/>
                <a:gd name="adj2" fmla="val 9384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2000" y="3639494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specification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113"/>
          <p:cNvGrpSpPr/>
          <p:nvPr/>
        </p:nvGrpSpPr>
        <p:grpSpPr>
          <a:xfrm>
            <a:off x="3048000" y="3352800"/>
            <a:ext cx="4191000" cy="1981200"/>
            <a:chOff x="3048000" y="3352800"/>
            <a:chExt cx="4191000" cy="1981200"/>
          </a:xfrm>
        </p:grpSpPr>
        <p:sp>
          <p:nvSpPr>
            <p:cNvPr id="117" name="Arc 116"/>
            <p:cNvSpPr/>
            <p:nvPr/>
          </p:nvSpPr>
          <p:spPr>
            <a:xfrm>
              <a:off x="3048000" y="3352800"/>
              <a:ext cx="3966411" cy="19812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0368" y="3500735"/>
              <a:ext cx="748632" cy="46166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reference</a:t>
              </a:r>
            </a:p>
            <a:p>
              <a:pPr algn="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file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9" name="Straight Arrow Connector 158"/>
          <p:cNvCxnSpPr>
            <a:stCxn id="16" idx="3"/>
            <a:endCxn id="15" idx="1"/>
          </p:cNvCxnSpPr>
          <p:nvPr/>
        </p:nvCxnSpPr>
        <p:spPr>
          <a:xfrm>
            <a:off x="2362200" y="3238500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286000" y="2743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holder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Group 179"/>
          <p:cNvGrpSpPr/>
          <p:nvPr/>
        </p:nvGrpSpPr>
        <p:grpSpPr>
          <a:xfrm>
            <a:off x="3581400" y="2999601"/>
            <a:ext cx="609600" cy="276999"/>
            <a:chOff x="3581400" y="2999601"/>
            <a:chExt cx="609600" cy="276999"/>
          </a:xfrm>
        </p:grpSpPr>
        <p:cxnSp>
          <p:nvCxnSpPr>
            <p:cNvPr id="149" name="Straight Arrow Connector 148"/>
            <p:cNvCxnSpPr>
              <a:stCxn id="15" idx="3"/>
              <a:endCxn id="4" idx="1"/>
            </p:cNvCxnSpPr>
            <p:nvPr/>
          </p:nvCxnSpPr>
          <p:spPr>
            <a:xfrm>
              <a:off x="3581400" y="32385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581400" y="29996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owner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133"/>
          <p:cNvGrpSpPr/>
          <p:nvPr/>
        </p:nvGrpSpPr>
        <p:grpSpPr>
          <a:xfrm>
            <a:off x="3581400" y="2743200"/>
            <a:ext cx="685800" cy="304800"/>
            <a:chOff x="3581400" y="2743200"/>
            <a:chExt cx="685800" cy="304800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581400" y="30480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581400" y="27432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creator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134"/>
          <p:cNvGrpSpPr/>
          <p:nvPr/>
        </p:nvGrpSpPr>
        <p:grpSpPr>
          <a:xfrm>
            <a:off x="3429000" y="3429000"/>
            <a:ext cx="914400" cy="276999"/>
            <a:chOff x="3429000" y="3429000"/>
            <a:chExt cx="914400" cy="276999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3581400" y="34290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429000" y="34290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maintainer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194"/>
          <p:cNvGrpSpPr/>
          <p:nvPr/>
        </p:nvGrpSpPr>
        <p:grpSpPr>
          <a:xfrm>
            <a:off x="1905000" y="3505200"/>
            <a:ext cx="2438400" cy="381000"/>
            <a:chOff x="1905000" y="3505200"/>
            <a:chExt cx="2438400" cy="381000"/>
          </a:xfrm>
        </p:grpSpPr>
        <p:sp>
          <p:nvSpPr>
            <p:cNvPr id="165" name="TextBox 164"/>
            <p:cNvSpPr txBox="1"/>
            <p:nvPr/>
          </p:nvSpPr>
          <p:spPr>
            <a:xfrm>
              <a:off x="2743200" y="3609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ipr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86" name="Shape 185"/>
            <p:cNvCxnSpPr>
              <a:endCxn id="16" idx="2"/>
            </p:cNvCxnSpPr>
            <p:nvPr/>
          </p:nvCxnSpPr>
          <p:spPr>
            <a:xfrm rot="10800000">
              <a:off x="1905000" y="3505200"/>
              <a:ext cx="1295400" cy="38100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hape 188"/>
            <p:cNvCxnSpPr>
              <a:endCxn id="15" idx="2"/>
            </p:cNvCxnSpPr>
            <p:nvPr/>
          </p:nvCxnSpPr>
          <p:spPr>
            <a:xfrm rot="10800000">
              <a:off x="3124200" y="3505200"/>
              <a:ext cx="1219200" cy="38100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/>
          <p:nvPr/>
        </p:nvSpPr>
        <p:spPr>
          <a:xfrm>
            <a:off x="5562600" y="1600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Controlled Vocabulary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781800" y="1600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97" idx="1"/>
            <a:endCxn id="196" idx="3"/>
          </p:cNvCxnSpPr>
          <p:nvPr/>
        </p:nvCxnSpPr>
        <p:spPr>
          <a:xfrm flipH="1">
            <a:off x="6477000" y="1866900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5626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Holding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0"/>
            <a:endCxn id="3" idx="2"/>
          </p:cNvCxnSpPr>
          <p:nvPr/>
        </p:nvCxnSpPr>
        <p:spPr>
          <a:xfrm flipV="1">
            <a:off x="4572000" y="2133600"/>
            <a:ext cx="0" cy="838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84"/>
          <p:cNvGrpSpPr/>
          <p:nvPr/>
        </p:nvGrpSpPr>
        <p:grpSpPr>
          <a:xfrm>
            <a:off x="457200" y="3505200"/>
            <a:ext cx="990600" cy="838200"/>
            <a:chOff x="457200" y="3505200"/>
            <a:chExt cx="990600" cy="838200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457200" y="3505200"/>
              <a:ext cx="0" cy="8382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57200" y="35814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embodies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132"/>
          <p:cNvGrpSpPr/>
          <p:nvPr/>
        </p:nvGrpSpPr>
        <p:grpSpPr>
          <a:xfrm>
            <a:off x="4953000" y="2971800"/>
            <a:ext cx="685800" cy="276999"/>
            <a:chOff x="4953000" y="2971800"/>
            <a:chExt cx="685800" cy="276999"/>
          </a:xfrm>
        </p:grpSpPr>
        <p:cxnSp>
          <p:nvCxnSpPr>
            <p:cNvPr id="90" name="Straight Arrow Connector 89"/>
            <p:cNvCxnSpPr>
              <a:stCxn id="60" idx="1"/>
              <a:endCxn id="4" idx="3"/>
            </p:cNvCxnSpPr>
            <p:nvPr/>
          </p:nvCxnSpPr>
          <p:spPr>
            <a:xfrm flipH="1">
              <a:off x="5029200" y="32385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953000" y="29718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product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99"/>
          <p:cNvGrpSpPr/>
          <p:nvPr/>
        </p:nvGrpSpPr>
        <p:grpSpPr>
          <a:xfrm>
            <a:off x="-3786435" y="3505200"/>
            <a:ext cx="8058358" cy="2971800"/>
            <a:chOff x="-3786435" y="3505200"/>
            <a:chExt cx="8058358" cy="2971800"/>
          </a:xfrm>
        </p:grpSpPr>
        <p:sp>
          <p:nvSpPr>
            <p:cNvPr id="93" name="Arc 92"/>
            <p:cNvSpPr/>
            <p:nvPr/>
          </p:nvSpPr>
          <p:spPr>
            <a:xfrm>
              <a:off x="-76200" y="3505200"/>
              <a:ext cx="381000" cy="29718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>
              <a:off x="0" y="4991096"/>
              <a:ext cx="228600" cy="2286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/>
            <p:nvPr/>
          </p:nvSpPr>
          <p:spPr>
            <a:xfrm>
              <a:off x="-3786435" y="4791069"/>
              <a:ext cx="8058358" cy="409585"/>
            </a:xfrm>
            <a:prstGeom prst="arc">
              <a:avLst>
                <a:gd name="adj1" fmla="val 16200000"/>
                <a:gd name="adj2" fmla="val 12035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50292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input / output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131"/>
          <p:cNvGrpSpPr/>
          <p:nvPr/>
        </p:nvGrpSpPr>
        <p:grpSpPr>
          <a:xfrm>
            <a:off x="4648200" y="2570977"/>
            <a:ext cx="1481137" cy="605608"/>
            <a:chOff x="4648200" y="2570977"/>
            <a:chExt cx="1481137" cy="605608"/>
          </a:xfrm>
        </p:grpSpPr>
        <p:sp>
          <p:nvSpPr>
            <p:cNvPr id="162" name="TextBox 161"/>
            <p:cNvSpPr txBox="1"/>
            <p:nvPr/>
          </p:nvSpPr>
          <p:spPr>
            <a:xfrm>
              <a:off x="5105399" y="2570977"/>
              <a:ext cx="102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dependency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0" name="Group 128"/>
            <p:cNvGrpSpPr/>
            <p:nvPr/>
          </p:nvGrpSpPr>
          <p:grpSpPr>
            <a:xfrm>
              <a:off x="4648200" y="2743200"/>
              <a:ext cx="540559" cy="433385"/>
              <a:chOff x="4648200" y="2743200"/>
              <a:chExt cx="540559" cy="433385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4893484" y="2743200"/>
                <a:ext cx="295275" cy="28575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>
                <a:off x="4648200" y="2890835"/>
                <a:ext cx="457200" cy="28575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9" name="Arc 108"/>
          <p:cNvSpPr/>
          <p:nvPr/>
        </p:nvSpPr>
        <p:spPr>
          <a:xfrm>
            <a:off x="4895874" y="2909892"/>
            <a:ext cx="295275" cy="285750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0010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Signature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001000" y="4343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077200" y="4648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Internal 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20" idx="0"/>
            <a:endCxn id="119" idx="2"/>
          </p:cNvCxnSpPr>
          <p:nvPr/>
        </p:nvCxnSpPr>
        <p:spPr>
          <a:xfrm flipV="1">
            <a:off x="8458200" y="3505200"/>
            <a:ext cx="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11"/>
          <p:cNvGrpSpPr/>
          <p:nvPr/>
        </p:nvGrpSpPr>
        <p:grpSpPr>
          <a:xfrm>
            <a:off x="685800" y="2590800"/>
            <a:ext cx="7772400" cy="3124200"/>
            <a:chOff x="685800" y="2590800"/>
            <a:chExt cx="7772400" cy="3124200"/>
          </a:xfrm>
        </p:grpSpPr>
        <p:cxnSp>
          <p:nvCxnSpPr>
            <p:cNvPr id="62" name="Shape 61"/>
            <p:cNvCxnSpPr/>
            <p:nvPr/>
          </p:nvCxnSpPr>
          <p:spPr>
            <a:xfrm rot="5400000" flipH="1" flipV="1">
              <a:off x="3695700" y="2095500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174"/>
            <p:cNvGrpSpPr/>
            <p:nvPr/>
          </p:nvGrpSpPr>
          <p:grpSpPr>
            <a:xfrm>
              <a:off x="685800" y="2590800"/>
              <a:ext cx="1219200" cy="3124200"/>
              <a:chOff x="685800" y="2590800"/>
              <a:chExt cx="1219200" cy="3124200"/>
            </a:xfrm>
          </p:grpSpPr>
          <p:cxnSp>
            <p:nvCxnSpPr>
              <p:cNvPr id="157" name="Elbow Connector 156"/>
              <p:cNvCxnSpPr>
                <a:stCxn id="152" idx="0"/>
              </p:cNvCxnSpPr>
              <p:nvPr/>
            </p:nvCxnSpPr>
            <p:spPr>
              <a:xfrm rot="16200000" flipV="1">
                <a:off x="762000" y="4572000"/>
                <a:ext cx="1676400" cy="609600"/>
              </a:xfrm>
              <a:prstGeom prst="bentConnector3">
                <a:avLst>
                  <a:gd name="adj1" fmla="val 2783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Elbow Connector 153"/>
              <p:cNvCxnSpPr>
                <a:stCxn id="151" idx="0"/>
              </p:cNvCxnSpPr>
              <p:nvPr/>
            </p:nvCxnSpPr>
            <p:spPr>
              <a:xfrm rot="5400000" flipH="1" flipV="1">
                <a:off x="152400" y="4572000"/>
                <a:ext cx="1676400" cy="609600"/>
              </a:xfrm>
              <a:prstGeom prst="bentConnector3">
                <a:avLst>
                  <a:gd name="adj1" fmla="val 27858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Arc 170"/>
              <p:cNvSpPr/>
              <p:nvPr/>
            </p:nvSpPr>
            <p:spPr>
              <a:xfrm>
                <a:off x="1178719" y="3869533"/>
                <a:ext cx="192881" cy="152400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/>
              <p:cNvSpPr/>
              <p:nvPr/>
            </p:nvSpPr>
            <p:spPr>
              <a:xfrm>
                <a:off x="1216819" y="4000496"/>
                <a:ext cx="152400" cy="152400"/>
              </a:xfrm>
              <a:prstGeom prst="arc">
                <a:avLst/>
              </a:prstGeom>
              <a:ln w="38100"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V="1">
                <a:off x="1295400" y="2590800"/>
                <a:ext cx="0" cy="1295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hape 140"/>
            <p:cNvCxnSpPr>
              <a:stCxn id="138" idx="0"/>
            </p:cNvCxnSpPr>
            <p:nvPr/>
          </p:nvCxnSpPr>
          <p:spPr>
            <a:xfrm rot="16200000" flipV="1">
              <a:off x="6438900" y="2171700"/>
              <a:ext cx="381000" cy="12192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/>
            <p:nvPr/>
          </p:nvCxnSpPr>
          <p:spPr>
            <a:xfrm rot="5400000" flipH="1" flipV="1">
              <a:off x="2400300" y="2095501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65"/>
            <p:cNvCxnSpPr/>
            <p:nvPr/>
          </p:nvCxnSpPr>
          <p:spPr>
            <a:xfrm rot="5400000" flipH="1" flipV="1">
              <a:off x="1181100" y="2095500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0" idx="0"/>
            </p:cNvCxnSpPr>
            <p:nvPr/>
          </p:nvCxnSpPr>
          <p:spPr>
            <a:xfrm rot="16200000" flipV="1">
              <a:off x="4495800" y="1447800"/>
              <a:ext cx="381000" cy="26670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hape 124"/>
            <p:cNvCxnSpPr>
              <a:stCxn id="119" idx="0"/>
            </p:cNvCxnSpPr>
            <p:nvPr/>
          </p:nvCxnSpPr>
          <p:spPr>
            <a:xfrm rot="16200000" flipV="1">
              <a:off x="7658100" y="2171700"/>
              <a:ext cx="381000" cy="12192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23"/>
          <p:cNvGrpSpPr/>
          <p:nvPr/>
        </p:nvGrpSpPr>
        <p:grpSpPr>
          <a:xfrm>
            <a:off x="4726781" y="4910134"/>
            <a:ext cx="3350419" cy="423866"/>
            <a:chOff x="4726781" y="4910134"/>
            <a:chExt cx="3350419" cy="423866"/>
          </a:xfrm>
        </p:grpSpPr>
        <p:grpSp>
          <p:nvGrpSpPr>
            <p:cNvPr id="34" name="Group 112"/>
            <p:cNvGrpSpPr/>
            <p:nvPr/>
          </p:nvGrpSpPr>
          <p:grpSpPr>
            <a:xfrm>
              <a:off x="4726781" y="4910134"/>
              <a:ext cx="3350419" cy="381000"/>
              <a:chOff x="4726781" y="4910134"/>
              <a:chExt cx="3350419" cy="381000"/>
            </a:xfrm>
          </p:grpSpPr>
          <p:sp>
            <p:nvSpPr>
              <p:cNvPr id="101" name="Arc 100"/>
              <p:cNvSpPr/>
              <p:nvPr/>
            </p:nvSpPr>
            <p:spPr>
              <a:xfrm>
                <a:off x="4726781" y="4910134"/>
                <a:ext cx="228600" cy="3810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4953000" y="5081582"/>
                <a:ext cx="312420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6248400" y="50570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signature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6781800" y="2971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Digest</a:t>
            </a:r>
            <a:endParaRPr lang="en-US" sz="1200" i="1" dirty="0">
              <a:solidFill>
                <a:schemeClr val="tx1"/>
              </a:solidFill>
            </a:endParaRPr>
          </a:p>
        </p:txBody>
      </p:sp>
      <p:grpSp>
        <p:nvGrpSpPr>
          <p:cNvPr id="35" name="Group 201"/>
          <p:cNvGrpSpPr/>
          <p:nvPr/>
        </p:nvGrpSpPr>
        <p:grpSpPr>
          <a:xfrm>
            <a:off x="7467600" y="3505200"/>
            <a:ext cx="609600" cy="838200"/>
            <a:chOff x="7467600" y="3505200"/>
            <a:chExt cx="609600" cy="838200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7467600" y="3505200"/>
              <a:ext cx="0" cy="8382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467600" y="3810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digest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28600" y="57150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447800" y="57150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Grammar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204"/>
          <p:cNvGrpSpPr/>
          <p:nvPr/>
        </p:nvGrpSpPr>
        <p:grpSpPr>
          <a:xfrm>
            <a:off x="1863505" y="4870764"/>
            <a:ext cx="2464051" cy="1911036"/>
            <a:chOff x="1863505" y="4870764"/>
            <a:chExt cx="2464051" cy="1911036"/>
          </a:xfrm>
        </p:grpSpPr>
        <p:sp>
          <p:nvSpPr>
            <p:cNvPr id="198" name="Freeform 197"/>
            <p:cNvSpPr/>
            <p:nvPr/>
          </p:nvSpPr>
          <p:spPr>
            <a:xfrm>
              <a:off x="1863505" y="4870764"/>
              <a:ext cx="2464051" cy="1911036"/>
            </a:xfrm>
            <a:custGeom>
              <a:avLst/>
              <a:gdLst>
                <a:gd name="connsiteX0" fmla="*/ 37723 w 2464051"/>
                <a:gd name="connsiteY0" fmla="*/ 1348967 h 1874068"/>
                <a:gd name="connsiteX1" fmla="*/ 282166 w 2464051"/>
                <a:gd name="connsiteY1" fmla="*/ 1575303 h 1874068"/>
                <a:gd name="connsiteX2" fmla="*/ 1730721 w 2464051"/>
                <a:gd name="connsiteY2" fmla="*/ 1611517 h 1874068"/>
                <a:gd name="connsiteX3" fmla="*/ 2464051 w 2464051"/>
                <a:gd name="connsiteY3" fmla="*/ 0 h 187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051" h="1874068">
                  <a:moveTo>
                    <a:pt x="37723" y="1348967"/>
                  </a:moveTo>
                  <a:cubicBezTo>
                    <a:pt x="18861" y="1440256"/>
                    <a:pt x="0" y="1531545"/>
                    <a:pt x="282166" y="1575303"/>
                  </a:cubicBezTo>
                  <a:cubicBezTo>
                    <a:pt x="564332" y="1619061"/>
                    <a:pt x="1367074" y="1874068"/>
                    <a:pt x="1730721" y="1611517"/>
                  </a:cubicBezTo>
                  <a:cubicBezTo>
                    <a:pt x="2094369" y="1348967"/>
                    <a:pt x="2279210" y="674483"/>
                    <a:pt x="2464051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3200" y="63246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grammar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205"/>
          <p:cNvGrpSpPr/>
          <p:nvPr/>
        </p:nvGrpSpPr>
        <p:grpSpPr>
          <a:xfrm>
            <a:off x="679010" y="6255945"/>
            <a:ext cx="2489703" cy="452673"/>
            <a:chOff x="679010" y="6255945"/>
            <a:chExt cx="2489703" cy="452673"/>
          </a:xfrm>
        </p:grpSpPr>
        <p:sp>
          <p:nvSpPr>
            <p:cNvPr id="201" name="Freeform 200"/>
            <p:cNvSpPr/>
            <p:nvPr/>
          </p:nvSpPr>
          <p:spPr>
            <a:xfrm>
              <a:off x="679010" y="6255945"/>
              <a:ext cx="2489703" cy="452673"/>
            </a:xfrm>
            <a:custGeom>
              <a:avLst/>
              <a:gdLst>
                <a:gd name="connsiteX0" fmla="*/ 2489703 w 2489703"/>
                <a:gd name="connsiteY0" fmla="*/ 380245 h 452673"/>
                <a:gd name="connsiteX1" fmla="*/ 488887 w 2489703"/>
                <a:gd name="connsiteY1" fmla="*/ 389299 h 452673"/>
                <a:gd name="connsiteX2" fmla="*/ 0 w 2489703"/>
                <a:gd name="connsiteY2" fmla="*/ 0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703" h="452673">
                  <a:moveTo>
                    <a:pt x="2489703" y="380245"/>
                  </a:moveTo>
                  <a:cubicBezTo>
                    <a:pt x="1696770" y="416459"/>
                    <a:pt x="903838" y="452673"/>
                    <a:pt x="488887" y="389299"/>
                  </a:cubicBezTo>
                  <a:cubicBezTo>
                    <a:pt x="73937" y="325925"/>
                    <a:pt x="36968" y="162962"/>
                    <a:pt x="0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66800" y="64008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assessment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1593058" y="2334492"/>
            <a:ext cx="4778158" cy="1249289"/>
            <a:chOff x="1593058" y="2334492"/>
            <a:chExt cx="4778158" cy="1249289"/>
          </a:xfrm>
        </p:grpSpPr>
        <p:grpSp>
          <p:nvGrpSpPr>
            <p:cNvPr id="39" name="Group 129"/>
            <p:cNvGrpSpPr/>
            <p:nvPr/>
          </p:nvGrpSpPr>
          <p:grpSpPr>
            <a:xfrm>
              <a:off x="1593058" y="2353147"/>
              <a:ext cx="4778158" cy="1230634"/>
              <a:chOff x="1593058" y="2353147"/>
              <a:chExt cx="4778158" cy="1230634"/>
            </a:xfrm>
          </p:grpSpPr>
          <p:sp>
            <p:nvSpPr>
              <p:cNvPr id="102" name="Arc 101"/>
              <p:cNvSpPr/>
              <p:nvPr/>
            </p:nvSpPr>
            <p:spPr>
              <a:xfrm>
                <a:off x="4128136" y="2353147"/>
                <a:ext cx="2243080" cy="12192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/>
              <p:cNvSpPr/>
              <p:nvPr/>
            </p:nvSpPr>
            <p:spPr>
              <a:xfrm>
                <a:off x="1593058" y="2364581"/>
                <a:ext cx="3581400" cy="12192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953000" y="2334492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holder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6" grpId="0"/>
      <p:bldP spid="196" grpId="0" animBg="1"/>
      <p:bldP spid="197" grpId="0" animBg="1"/>
      <p:bldP spid="60" grpId="0" animBg="1"/>
      <p:bldP spid="64" grpId="0" animBg="1"/>
      <p:bldP spid="109" grpId="0" animBg="1"/>
      <p:bldP spid="119" grpId="0" animBg="1"/>
      <p:bldP spid="120" grpId="0" animBg="1"/>
      <p:bldP spid="121" grpId="0" animBg="1"/>
      <p:bldP spid="138" grpId="0" animBg="1"/>
      <p:bldP spid="151" grpId="0" animBg="1"/>
      <p:bldP spid="1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All ontologies (and code) managed in public repositories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indent="-3175">
              <a:buNone/>
            </a:pPr>
            <a:r>
              <a:rPr lang="en-US" sz="1600" i="1" dirty="0" smtClean="0">
                <a:hlinkClick r:id="rId2"/>
              </a:rPr>
              <a:t>https://github.com/UDFR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Ontologies</a:t>
            </a:r>
          </a:p>
          <a:p>
            <a:pPr lvl="1" indent="-3175">
              <a:buNone/>
            </a:pPr>
            <a:r>
              <a:rPr lang="en-US" sz="1600" i="1" dirty="0" smtClean="0">
                <a:hlinkClick r:id="rId3"/>
              </a:rPr>
              <a:t>https://github.com/UDFR/UDFR-Models</a:t>
            </a:r>
            <a:endParaRPr lang="en-US" sz="1600" i="1" dirty="0" smtClean="0"/>
          </a:p>
          <a:p>
            <a:pPr lvl="2">
              <a:spcAft>
                <a:spcPts val="0"/>
              </a:spcAft>
              <a:tabLst>
                <a:tab pos="1828800" algn="l"/>
                <a:tab pos="3205163" algn="l"/>
                <a:tab pos="6627813" algn="l"/>
              </a:tabLst>
            </a:pP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udfrs</a:t>
            </a:r>
            <a:r>
              <a:rPr lang="en-US" dirty="0" smtClean="0"/>
              <a:t>	[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onto.owl</a:t>
            </a:r>
            <a:r>
              <a:rPr lang="en-US" dirty="0" smtClean="0"/>
              <a:t>]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UDFR schema</a:t>
            </a:r>
          </a:p>
          <a:p>
            <a:pPr lvl="2" indent="-1588">
              <a:buNone/>
              <a:tabLst>
                <a:tab pos="1828800" algn="l"/>
                <a:tab pos="3205163" algn="l"/>
                <a:tab pos="6627813" algn="l"/>
              </a:tabLst>
            </a:pPr>
            <a:r>
              <a:rPr lang="en-US" sz="1600" i="1" dirty="0" smtClean="0">
                <a:hlinkClick r:id="rId4"/>
              </a:rPr>
              <a:t>http://udfr.org/onto#</a:t>
            </a:r>
            <a:r>
              <a:rPr lang="en-US" sz="1600" i="1" dirty="0" smtClean="0"/>
              <a:t> 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spcAft>
                <a:spcPts val="0"/>
              </a:spcAft>
              <a:tabLst>
                <a:tab pos="1828800" algn="l"/>
                <a:tab pos="3205163" algn="l"/>
                <a:tab pos="6627813" algn="l"/>
              </a:tabLst>
            </a:pP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udfr</a:t>
            </a:r>
            <a:r>
              <a:rPr lang="en-US" dirty="0" smtClean="0"/>
              <a:t>	[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udfr.owl</a:t>
            </a:r>
            <a:r>
              <a:rPr lang="en-US" dirty="0" smtClean="0"/>
              <a:t>]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UDFR instance data</a:t>
            </a:r>
          </a:p>
          <a:p>
            <a:pPr lvl="2" indent="-1588">
              <a:buNone/>
              <a:tabLst>
                <a:tab pos="1828800" algn="l"/>
                <a:tab pos="3205163" algn="l"/>
                <a:tab pos="6627813" algn="l"/>
              </a:tabLst>
            </a:pPr>
            <a:r>
              <a:rPr lang="en-US" sz="1600" i="1" dirty="0" smtClean="0">
                <a:hlinkClick r:id="rId5"/>
              </a:rPr>
              <a:t>http://udfr.org/udfr/</a:t>
            </a:r>
            <a:r>
              <a:rPr lang="en-US" sz="1600" i="1" dirty="0" smtClean="0"/>
              <a:t> 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spcAft>
                <a:spcPts val="0"/>
              </a:spcAft>
              <a:tabLst>
                <a:tab pos="1828800" algn="l"/>
                <a:tab pos="3205163" algn="l"/>
                <a:tab pos="6627813" algn="l"/>
              </a:tabLs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profile</a:t>
            </a:r>
            <a:r>
              <a:rPr lang="en-US" dirty="0" smtClean="0"/>
              <a:t>	[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profile.owl</a:t>
            </a:r>
            <a:r>
              <a:rPr lang="en-US" dirty="0" smtClean="0"/>
              <a:t>]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UDFR user profiles</a:t>
            </a:r>
          </a:p>
          <a:p>
            <a:pPr lvl="2" indent="0">
              <a:buNone/>
              <a:tabLst>
                <a:tab pos="1828800" algn="l"/>
                <a:tab pos="3205163" algn="l"/>
                <a:tab pos="6627813" algn="l"/>
              </a:tabLst>
            </a:pPr>
            <a:r>
              <a:rPr lang="en-US" sz="1600" i="1" dirty="0" smtClean="0">
                <a:hlinkClick r:id="rId6"/>
              </a:rPr>
              <a:t>http://udfr.org/profile/</a:t>
            </a:r>
            <a:r>
              <a:rPr lang="en-US" sz="1600" i="1" dirty="0" smtClean="0"/>
              <a:t> </a:t>
            </a:r>
          </a:p>
          <a:p>
            <a:pPr lvl="1" indent="-3175">
              <a:spcAft>
                <a:spcPts val="0"/>
              </a:spcAft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PRONOM as of 2012-02-21</a:t>
            </a:r>
          </a:p>
          <a:p>
            <a:pPr indent="1588">
              <a:buNone/>
            </a:pPr>
            <a:r>
              <a:rPr lang="en-US" sz="1600" i="1" dirty="0" smtClean="0">
                <a:hlinkClick r:id="rId2"/>
              </a:rPr>
              <a:t>http://www.nationalarchives.gov.uk/PRONOM</a:t>
            </a:r>
            <a:r>
              <a:rPr lang="en-US" sz="1600" i="1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846 file formats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28 character encodings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17 compression algorithms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1,237 identifiers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1,006 external signatures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494 internal signatures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71 MIME types (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not in </a:t>
            </a: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Appspot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156 agents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268 software packages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2,080 software processes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23 IPR statements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u="sng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u="sng" dirty="0" smtClean="0">
                <a:solidFill>
                  <a:schemeClr val="accent4">
                    <a:lumMod val="75000"/>
                  </a:schemeClr>
                </a:solidFill>
              </a:rPr>
              <a:t>217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relationships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8,274 </a:t>
            </a:r>
          </a:p>
          <a:p>
            <a:pPr lvl="1" indent="-3175">
              <a:spcAft>
                <a:spcPts val="0"/>
              </a:spcAft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81600" y="1371600"/>
            <a:ext cx="3581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2400" dirty="0" smtClean="0"/>
              <a:t>Special thanks to TNA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Spencer Ross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Tracey Powell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Tim Gollins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520" y="329453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Freestyle Script" pitchFamily="66" charset="0"/>
              </a:rPr>
              <a:t>548</a:t>
            </a:r>
            <a:endParaRPr lang="en-US" sz="2800" dirty="0">
              <a:solidFill>
                <a:srgbClr val="C00000"/>
              </a:solidFill>
              <a:latin typeface="Freestyle Scrip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225" y="573414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Freestyle Script" pitchFamily="66" charset="0"/>
              </a:rPr>
              <a:t>7,816</a:t>
            </a:r>
            <a:endParaRPr lang="en-US" sz="2800" dirty="0">
              <a:solidFill>
                <a:srgbClr val="C00000"/>
              </a:solidFill>
              <a:latin typeface="Freestyle Script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33504" y="3567111"/>
            <a:ext cx="6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328741" y="6005511"/>
            <a:ext cx="6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3276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Freestyle Script" pitchFamily="66" charset="0"/>
              </a:rPr>
              <a:t>dedupulicated</a:t>
            </a:r>
            <a:r>
              <a:rPr lang="en-US" sz="2800" dirty="0" smtClean="0">
                <a:solidFill>
                  <a:srgbClr val="C00000"/>
                </a:solidFill>
                <a:latin typeface="Freestyle Script" pitchFamily="66" charset="0"/>
              </a:rPr>
              <a:t>, June 2012</a:t>
            </a:r>
            <a:endParaRPr lang="en-US" sz="2800" dirty="0">
              <a:solidFill>
                <a:srgbClr val="C00000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MIME types from </a:t>
            </a:r>
            <a:r>
              <a:rPr lang="en-US" dirty="0" err="1" smtClean="0"/>
              <a:t>Appspot</a:t>
            </a:r>
            <a:r>
              <a:rPr lang="en-US" dirty="0" smtClean="0"/>
              <a:t> as of 2012-02-22</a:t>
            </a:r>
          </a:p>
          <a:p>
            <a:pPr indent="1588">
              <a:buNone/>
            </a:pPr>
            <a:r>
              <a:rPr lang="en-US" sz="1600" i="1" dirty="0" smtClean="0">
                <a:hlinkClick r:id="rId2"/>
              </a:rPr>
              <a:t>http://mediatypes.appspot.com/</a:t>
            </a:r>
            <a:endParaRPr lang="en-US" sz="1600" i="1" dirty="0" smtClean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Routinely scrapped from IANA using code in the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mediatypes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Google Code project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lvl="1">
              <a:spcAft>
                <a:spcPts val="0"/>
              </a:spcAft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809  application/*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125  audio/*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39  image/*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19  message/*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14  model/*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14  multipart/*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51  text/*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u="sng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56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video/*</a:t>
            </a:r>
          </a:p>
          <a:p>
            <a:pPr lvl="1" indent="-3175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1,127</a:t>
            </a:r>
          </a:p>
          <a:p>
            <a:pPr lvl="1"/>
            <a:r>
              <a:rPr lang="en-US" dirty="0" smtClean="0"/>
              <a:t>Plus 71 defined by PRONOM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PRONOM data contributed under UK Open Government License (OGL)</a:t>
            </a:r>
          </a:p>
          <a:p>
            <a:pPr indent="-3175">
              <a:buNone/>
            </a:pPr>
            <a:r>
              <a:rPr lang="en-US" sz="1600" i="1" dirty="0" smtClean="0">
                <a:hlinkClick r:id="rId2"/>
              </a:rPr>
              <a:t>http://www.nationalarchives.gov.uk/doc/open-government-licence/</a:t>
            </a:r>
            <a:endParaRPr lang="en-US" sz="1600" i="1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Other submissions contributed under under Creative Commons Attribution license (CC-BY)</a:t>
            </a:r>
          </a:p>
          <a:p>
            <a:pPr indent="-3175">
              <a:buNone/>
            </a:pPr>
            <a:r>
              <a:rPr lang="en-US" sz="1600" i="1" dirty="0" smtClean="0">
                <a:hlinkClick r:id="rId3"/>
              </a:rPr>
              <a:t>http://creativecommons.org/licenses/by/3.0/</a:t>
            </a:r>
            <a:endParaRPr lang="en-US" sz="1600" i="1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733800"/>
            <a:ext cx="6981825" cy="279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layout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447800"/>
            <a:ext cx="82067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33388" y="1428750"/>
            <a:ext cx="1928812" cy="100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714017" y="1391055"/>
            <a:ext cx="2529192" cy="1391056"/>
          </a:xfrm>
          <a:prstGeom prst="borderCallout1">
            <a:avLst>
              <a:gd name="adj1" fmla="val 40800"/>
              <a:gd name="adj2" fmla="val -333"/>
              <a:gd name="adj3" fmla="val 41171"/>
              <a:gd name="adj4" fmla="val -1294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OntoWiki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 pane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Register/login/logout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SPARQL query form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Documentation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Session reset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868" y="2437214"/>
            <a:ext cx="1928812" cy="9091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2710769" y="2448159"/>
            <a:ext cx="2532440" cy="447441"/>
          </a:xfrm>
          <a:prstGeom prst="borderCallout1">
            <a:avLst>
              <a:gd name="adj1" fmla="val 46722"/>
              <a:gd name="adj2" fmla="val 129"/>
              <a:gd name="adj3" fmla="val 47283"/>
              <a:gd name="adj4" fmla="val -1183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Knowledge base pane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620" y="3348398"/>
            <a:ext cx="1928812" cy="9512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2717249" y="3378799"/>
            <a:ext cx="2532440" cy="507401"/>
          </a:xfrm>
          <a:prstGeom prst="borderCallout1">
            <a:avLst>
              <a:gd name="adj1" fmla="val 46722"/>
              <a:gd name="adj2" fmla="val 129"/>
              <a:gd name="adj3" fmla="val 47283"/>
              <a:gd name="adj4" fmla="val -1183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Ontology browser pane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72" y="4298494"/>
            <a:ext cx="1928812" cy="18104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2723729" y="4299711"/>
            <a:ext cx="2532440" cy="500889"/>
          </a:xfrm>
          <a:prstGeom prst="borderCallout1">
            <a:avLst>
              <a:gd name="adj1" fmla="val 46722"/>
              <a:gd name="adj2" fmla="val 129"/>
              <a:gd name="adj3" fmla="val 47283"/>
              <a:gd name="adj4" fmla="val -1183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Register/login pane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6011" y="1435229"/>
            <a:ext cx="6291605" cy="1628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427972" y="1420297"/>
            <a:ext cx="1781827" cy="917611"/>
          </a:xfrm>
          <a:prstGeom prst="borderCallout1">
            <a:avLst>
              <a:gd name="adj1" fmla="val 44602"/>
              <a:gd name="adj2" fmla="val 98964"/>
              <a:gd name="adj3" fmla="val 46223"/>
              <a:gd name="adj4" fmla="val 11058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Workspace pane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Function dependent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61722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hlinkClick r:id="rId3"/>
              </a:rPr>
              <a:t>http://udfr.org/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6" grpId="0" animBg="1"/>
      <p:bldP spid="6" grpId="2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menus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1722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hlinkClick r:id="rId2"/>
              </a:rPr>
              <a:t>http://udfr.org/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447800"/>
            <a:ext cx="82067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89560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2819400"/>
            <a:ext cx="1066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2971800"/>
            <a:ext cx="2257425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Callout 1 7"/>
          <p:cNvSpPr/>
          <p:nvPr/>
        </p:nvSpPr>
        <p:spPr>
          <a:xfrm>
            <a:off x="4572000" y="3200400"/>
            <a:ext cx="1905000" cy="536611"/>
          </a:xfrm>
          <a:prstGeom prst="borderCallout1">
            <a:avLst>
              <a:gd name="adj1" fmla="val 46722"/>
              <a:gd name="adj2" fmla="val 129"/>
              <a:gd name="adj3" fmla="val 47283"/>
              <a:gd name="adj4" fmla="val -1183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Contextual menu</a:t>
            </a:r>
          </a:p>
        </p:txBody>
      </p:sp>
      <p:sp>
        <p:nvSpPr>
          <p:cNvPr id="9" name="Right Arrow 8"/>
          <p:cNvSpPr/>
          <p:nvPr/>
        </p:nvSpPr>
        <p:spPr>
          <a:xfrm rot="13433517">
            <a:off x="1060818" y="3061041"/>
            <a:ext cx="176212" cy="76200"/>
          </a:xfrm>
          <a:prstGeom prst="rightArrow">
            <a:avLst>
              <a:gd name="adj1" fmla="val 50000"/>
              <a:gd name="adj2" fmla="val 12187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Guide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799"/>
            <a:ext cx="3657600" cy="46832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0" y="63246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hlinkClick r:id="rId3"/>
              </a:rPr>
              <a:t>http://udfr.org/docs/UDFR-Users-Guide-v1.0.0.pdf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1722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hlinkClick r:id="rId2"/>
              </a:rPr>
              <a:t>http://udfr.org/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447800"/>
            <a:ext cx="82067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control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CDL will continue to host the UDFR for one year while a more permanent hosting strategy can be identified</a:t>
            </a:r>
          </a:p>
          <a:p>
            <a:r>
              <a:rPr lang="en-US" dirty="0" smtClean="0"/>
              <a:t>Administrative control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“admin” role – necessary for adding user privileges, modifying the ontologies, and bulk imports – is held by CDL staff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can this responsibility be shared?</a:t>
            </a:r>
          </a:p>
          <a:p>
            <a:r>
              <a:rPr lang="en-US" dirty="0" smtClean="0"/>
              <a:t>Technical control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to share “committer” responsibility for </a:t>
            </a:r>
            <a:r>
              <a:rPr lang="en-US" i="1" smtClean="0">
                <a:solidFill>
                  <a:schemeClr val="accent4">
                    <a:lumMod val="75000"/>
                  </a:schemeClr>
                </a:solidFill>
              </a:rPr>
              <a:t>the codebase?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to coordinate additional development activity?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development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Synchronization with PRONOM and other external sources of bulk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imports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UI enhancements to provide lower-barrier learning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curve</a:t>
            </a:r>
          </a:p>
          <a:p>
            <a:pPr lvl="1"/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RESTful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API (in additional to SPARQL endpoint)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Replication to mirror sites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Others?</a:t>
            </a:r>
          </a:p>
          <a:p>
            <a:r>
              <a:rPr lang="en-US" dirty="0" smtClean="0"/>
              <a:t>Bring under the OPF code repository/issue tracking umbrella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486401"/>
          </a:xfrm>
        </p:spPr>
        <p:txBody>
          <a:bodyPr>
            <a:normAutofit/>
          </a:bodyPr>
          <a:lstStyle/>
          <a:p>
            <a:r>
              <a:rPr lang="en-US" dirty="0" smtClean="0"/>
              <a:t>Import additional data sources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Library of Congress Sustainability of Digital Formats</a:t>
            </a:r>
          </a:p>
          <a:p>
            <a:pPr lvl="1" indent="-3175">
              <a:buNone/>
            </a:pPr>
            <a:r>
              <a:rPr lang="en-US" sz="1600" i="1" dirty="0" smtClean="0">
                <a:hlinkClick r:id="rId2"/>
              </a:rPr>
              <a:t>http://www.digitalpreservation.gov/formats/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IT History Society hardware database</a:t>
            </a:r>
          </a:p>
          <a:p>
            <a:pPr lvl="1" indent="-6350">
              <a:buNone/>
            </a:pPr>
            <a:r>
              <a:rPr lang="en-US" sz="1600" i="1" dirty="0" smtClean="0">
                <a:hlinkClick r:id="rId3"/>
              </a:rPr>
              <a:t>http://www.ithistory.org/hardware/hardware-name.php</a:t>
            </a:r>
            <a:r>
              <a:rPr lang="en-US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NIST NSRL (National Software Reference Library)</a:t>
            </a:r>
          </a:p>
          <a:p>
            <a:pPr lvl="1" indent="-635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http://www.nsrl.nist.gov/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Stanford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CPUdb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indent="-635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http://cpudb.stanford.edu/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TOTEM (Trustworthy Online Technical Environment Metadata) database  </a:t>
            </a:r>
            <a:r>
              <a:rPr lang="en-US" sz="1600" i="1" dirty="0" smtClean="0">
                <a:hlinkClick r:id="rId6"/>
              </a:rPr>
              <a:t>http://keep-totem.co.uk/</a:t>
            </a:r>
            <a:r>
              <a:rPr lang="en-US" sz="1600" i="1" dirty="0" smtClean="0"/>
              <a:t> 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Other candidates?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important is merging?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2965"/>
          </a:xfrm>
        </p:spPr>
        <p:txBody>
          <a:bodyPr>
            <a:normAutofit/>
          </a:bodyPr>
          <a:lstStyle/>
          <a:p>
            <a:r>
              <a:rPr lang="en-US" dirty="0" smtClean="0"/>
              <a:t>Encourage adoption and use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Identify an evangelist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Marketing/outreach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Cf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. Chris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Rusbridge’s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blog posing the question, “What was the problem” that UDFR was trying to solve?</a:t>
            </a:r>
          </a:p>
          <a:p>
            <a:pPr lvl="1" indent="-6350">
              <a:buNone/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http://unsustainableideas.wordpress.com/2012/07/04/the-solution-is-42-what-was-the-problem/</a:t>
            </a:r>
            <a:endParaRPr lang="en-US" sz="14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Enable the reviewer function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Who will review?  What are the criteria?</a:t>
            </a:r>
          </a:p>
          <a:p>
            <a:r>
              <a:rPr lang="en-US" dirty="0" smtClean="0"/>
              <a:t>Sustainable </a:t>
            </a:r>
            <a:r>
              <a:rPr lang="en-US" dirty="0" smtClean="0"/>
              <a:t>community governance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Who will make the decisions?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1600199"/>
            <a:ext cx="5029200" cy="45557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6400800" cy="5486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/>
              <a:t>UDFR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1400" i="1" dirty="0" smtClean="0">
                <a:hlinkClick r:id="rId2"/>
              </a:rPr>
              <a:t>http://udfr.org/</a:t>
            </a:r>
          </a:p>
          <a:p>
            <a:pPr indent="0">
              <a:spcAft>
                <a:spcPts val="600"/>
              </a:spcAft>
              <a:buNone/>
            </a:pPr>
            <a:r>
              <a:rPr lang="en-US" sz="1400" i="1" dirty="0" smtClean="0">
                <a:hlinkClick r:id="rId3"/>
              </a:rPr>
              <a:t>http://github.com/UDFR</a:t>
            </a:r>
            <a:endParaRPr lang="en-US" sz="1400" i="1" dirty="0" smtClean="0"/>
          </a:p>
          <a:p>
            <a:pPr indent="0">
              <a:spcAft>
                <a:spcPts val="0"/>
              </a:spcAft>
              <a:buNone/>
            </a:pPr>
            <a:r>
              <a:rPr lang="en-US" sz="1400" i="1" dirty="0" smtClean="0">
                <a:hlinkClick r:id="rId4"/>
              </a:rPr>
              <a:t>udfr-l@listserv.ucop.edu</a:t>
            </a:r>
            <a:r>
              <a:rPr lang="en-US" sz="1400" i="1" dirty="0" smtClean="0"/>
              <a:t> 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1400" dirty="0" smtClean="0"/>
              <a:t>(</a:t>
            </a:r>
            <a:r>
              <a:rPr lang="en-US" sz="1400" i="1" dirty="0" smtClean="0"/>
              <a:t>to subscribe, mail “</a:t>
            </a:r>
            <a:r>
              <a:rPr lang="en-US" sz="1400" dirty="0" smtClean="0"/>
              <a:t>SUB UDFR-L &lt;</a:t>
            </a:r>
            <a:r>
              <a:rPr lang="en-US" sz="1400" i="1" dirty="0" smtClean="0"/>
              <a:t>name</a:t>
            </a:r>
            <a:r>
              <a:rPr lang="en-US" sz="1400" dirty="0" smtClean="0"/>
              <a:t>&gt;</a:t>
            </a:r>
            <a:r>
              <a:rPr lang="en-US" sz="1400" i="1" dirty="0" smtClean="0"/>
              <a:t>” to</a:t>
            </a:r>
          </a:p>
          <a:p>
            <a:pPr indent="0">
              <a:spcAft>
                <a:spcPts val="1600"/>
              </a:spcAft>
              <a:buNone/>
            </a:pPr>
            <a:r>
              <a:rPr lang="en-US" sz="1400" i="1" dirty="0" smtClean="0"/>
              <a:t> </a:t>
            </a:r>
            <a:r>
              <a:rPr lang="en-US" sz="1400" i="1" dirty="0" smtClean="0">
                <a:hlinkClick r:id="rId5"/>
              </a:rPr>
              <a:t>listserv@ucop.edu</a:t>
            </a:r>
            <a:r>
              <a:rPr lang="en-US" sz="1400" dirty="0" smtClean="0"/>
              <a:t>) </a:t>
            </a:r>
          </a:p>
          <a:p>
            <a:pPr>
              <a:spcAft>
                <a:spcPts val="0"/>
              </a:spcAft>
            </a:pPr>
            <a:r>
              <a:rPr lang="en-US" sz="2000" dirty="0" err="1" smtClean="0"/>
              <a:t>OntoWiki</a:t>
            </a:r>
            <a:endParaRPr lang="en-US" sz="2000" dirty="0" smtClean="0"/>
          </a:p>
          <a:p>
            <a:pPr indent="0">
              <a:spcAft>
                <a:spcPts val="1600"/>
              </a:spcAft>
              <a:buNone/>
            </a:pPr>
            <a:r>
              <a:rPr lang="en-US" sz="1400" i="1" dirty="0" smtClean="0">
                <a:hlinkClick r:id="rId6"/>
              </a:rPr>
              <a:t>http://ontowiki.net/Projects/OntoWiki</a:t>
            </a:r>
            <a:endParaRPr lang="en-US" sz="1400" i="1" dirty="0" smtClean="0"/>
          </a:p>
          <a:p>
            <a:pPr>
              <a:spcAft>
                <a:spcPts val="0"/>
              </a:spcAft>
            </a:pPr>
            <a:r>
              <a:rPr lang="en-US" sz="2000" dirty="0" smtClean="0"/>
              <a:t>Erfurt</a:t>
            </a:r>
          </a:p>
          <a:p>
            <a:pPr indent="0">
              <a:spcAft>
                <a:spcPts val="1600"/>
              </a:spcAft>
              <a:buNone/>
            </a:pPr>
            <a:r>
              <a:rPr lang="en-US" sz="1400" i="1" dirty="0" smtClean="0">
                <a:hlinkClick r:id="rId7"/>
              </a:rPr>
              <a:t>http://aksw.org/Projects/Erfurt</a:t>
            </a:r>
            <a:r>
              <a:rPr lang="en-US" sz="1400" i="1" dirty="0" smtClean="0"/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 err="1" smtClean="0"/>
              <a:t>RDFauthor</a:t>
            </a:r>
            <a:endParaRPr lang="en-US" sz="2000" dirty="0" smtClean="0"/>
          </a:p>
          <a:p>
            <a:pPr indent="0">
              <a:spcAft>
                <a:spcPts val="1600"/>
              </a:spcAft>
              <a:buNone/>
            </a:pPr>
            <a:r>
              <a:rPr lang="en-US" sz="1400" i="1" dirty="0" smtClean="0">
                <a:hlinkClick r:id="rId8"/>
              </a:rPr>
              <a:t>http://aksw.org/Projects/RDFauthor</a:t>
            </a:r>
            <a:endParaRPr lang="en-US" sz="1400" i="1" dirty="0" smtClean="0"/>
          </a:p>
          <a:p>
            <a:pPr>
              <a:spcAft>
                <a:spcPts val="0"/>
              </a:spcAft>
            </a:pPr>
            <a:r>
              <a:rPr lang="en-US" sz="2000" dirty="0" err="1" smtClean="0"/>
              <a:t>Zend</a:t>
            </a:r>
            <a:endParaRPr lang="en-US" sz="2000" dirty="0" smtClean="0"/>
          </a:p>
          <a:p>
            <a:pPr indent="6350">
              <a:spcAft>
                <a:spcPts val="1600"/>
              </a:spcAft>
              <a:buNone/>
            </a:pPr>
            <a:r>
              <a:rPr lang="en-US" sz="1400" i="1" dirty="0" smtClean="0">
                <a:hlinkClick r:id="rId9"/>
              </a:rPr>
              <a:t>http://framework.zend.com/</a:t>
            </a:r>
            <a:r>
              <a:rPr lang="en-US" sz="1400" i="1" dirty="0" smtClean="0"/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 smtClean="0"/>
              <a:t>Virtuoso</a:t>
            </a:r>
          </a:p>
          <a:p>
            <a:pPr indent="0">
              <a:spcAft>
                <a:spcPts val="1600"/>
              </a:spcAft>
              <a:buNone/>
            </a:pPr>
            <a:r>
              <a:rPr lang="en-US" sz="1400" i="1" dirty="0" smtClean="0">
                <a:hlinkClick r:id="rId10"/>
              </a:rPr>
              <a:t>http://www.openlinksw.com/dataspace/dav/wiki/Main/VOSRDFWP</a:t>
            </a:r>
            <a:r>
              <a:rPr lang="en-US" sz="1400" i="1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tabLst>
                <a:tab pos="1828800" algn="l"/>
              </a:tabLst>
            </a:pPr>
            <a:r>
              <a:rPr lang="en-US" sz="2000" dirty="0" smtClean="0"/>
              <a:t>AKSW, </a:t>
            </a:r>
            <a:r>
              <a:rPr lang="en-US" sz="2000" dirty="0" err="1" smtClean="0"/>
              <a:t>Universität</a:t>
            </a:r>
            <a:r>
              <a:rPr lang="en-US" sz="2000" dirty="0" smtClean="0"/>
              <a:t> Leipzig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hlinkClick r:id="rId11"/>
              </a:rPr>
              <a:t>http://aksw.org/</a:t>
            </a:r>
            <a:endParaRPr lang="en-US" sz="1400" i="1" dirty="0" smtClean="0"/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Philipp </a:t>
            </a:r>
            <a:r>
              <a:rPr lang="en-US" sz="1400" i="1" dirty="0" err="1" smtClean="0">
                <a:solidFill>
                  <a:schemeClr val="accent4">
                    <a:lumMod val="75000"/>
                  </a:schemeClr>
                </a:solidFill>
              </a:rPr>
              <a:t>Frischmuth</a:t>
            </a: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	 Norman </a:t>
            </a:r>
            <a:r>
              <a:rPr lang="en-US" sz="1400" i="1" dirty="0" err="1" smtClean="0">
                <a:solidFill>
                  <a:schemeClr val="accent4">
                    <a:lumMod val="75000"/>
                  </a:schemeClr>
                </a:solidFill>
              </a:rPr>
              <a:t>Heino</a:t>
            </a:r>
            <a:endParaRPr lang="en-US" sz="14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indent="0"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Sebastian Tramp</a:t>
            </a:r>
          </a:p>
          <a:p>
            <a:pPr>
              <a:spcAft>
                <a:spcPts val="0"/>
              </a:spcAft>
              <a:tabLst>
                <a:tab pos="1828800" algn="l"/>
              </a:tabLst>
            </a:pPr>
            <a:r>
              <a:rPr lang="en-US" sz="2000" dirty="0" smtClean="0"/>
              <a:t>National Archives, UK</a:t>
            </a:r>
          </a:p>
          <a:p>
            <a:pPr marL="341313" lvl="1"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hlinkClick r:id="rId12"/>
              </a:rPr>
              <a:t>http://www.nationalarchives.gov.uk/</a:t>
            </a:r>
            <a:r>
              <a:rPr lang="en-US" sz="1400" i="1" dirty="0" smtClean="0"/>
              <a:t> </a:t>
            </a:r>
          </a:p>
          <a:p>
            <a:pPr marL="341313" lvl="1"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Tim Gollins	Tracey Powell</a:t>
            </a:r>
          </a:p>
          <a:p>
            <a:pPr marL="341313" lvl="1" indent="0"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Spencer Ross</a:t>
            </a:r>
            <a:endParaRPr lang="en-US" sz="20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1828800" algn="l"/>
              </a:tabLst>
            </a:pPr>
            <a:r>
              <a:rPr lang="en-US" sz="2000" dirty="0" smtClean="0"/>
              <a:t>Library of Congress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hlinkClick r:id="rId13"/>
              </a:rPr>
              <a:t>http://www.digitalpreservation.gov</a:t>
            </a:r>
            <a:endParaRPr lang="en-US" sz="1400" i="1" dirty="0" smtClean="0"/>
          </a:p>
          <a:p>
            <a:pPr indent="0"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Martha Anderson	Leslie Johnston</a:t>
            </a:r>
          </a:p>
          <a:p>
            <a:pPr>
              <a:spcAft>
                <a:spcPts val="0"/>
              </a:spcAft>
              <a:tabLst>
                <a:tab pos="1828800" algn="l"/>
              </a:tabLst>
            </a:pPr>
            <a:r>
              <a:rPr lang="en-US" sz="2000" dirty="0" smtClean="0"/>
              <a:t>UC Curation Center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hlinkClick r:id="rId14"/>
              </a:rPr>
              <a:t>http://www.cdlib.org/uc3</a:t>
            </a:r>
            <a:endParaRPr lang="en-US" sz="1400" i="1" dirty="0" smtClean="0"/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hlinkClick r:id="rId15"/>
              </a:rPr>
              <a:t>uc3@ucop.edu</a:t>
            </a:r>
            <a:endParaRPr lang="en-US" sz="1400" i="1" dirty="0" smtClean="0"/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Stephen Abrams	Lisa Dawn Colvin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Patricia Cruse	John </a:t>
            </a:r>
            <a:r>
              <a:rPr lang="en-US" sz="1400" i="1" dirty="0" err="1" smtClean="0">
                <a:solidFill>
                  <a:schemeClr val="accent4">
                    <a:lumMod val="75000"/>
                  </a:schemeClr>
                </a:solidFill>
              </a:rPr>
              <a:t>Kunze</a:t>
            </a:r>
            <a:endParaRPr lang="en-US" sz="14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Margaret Low	Mark Reyes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400" i="1" dirty="0" smtClean="0">
                <a:solidFill>
                  <a:schemeClr val="accent4">
                    <a:lumMod val="75000"/>
                  </a:schemeClr>
                </a:solidFill>
              </a:rPr>
              <a:t>Abhishek Salve	Marisa Strong</a:t>
            </a:r>
            <a:endParaRPr lang="en-US" sz="1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“Format” is the dividing line between bits and information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462748"/>
            <a:ext cx="2133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ffd8ffe000104a46</a:t>
            </a:r>
          </a:p>
          <a:p>
            <a:r>
              <a:rPr lang="en-US" sz="1600" dirty="0" smtClean="0">
                <a:latin typeface="Consolas" pitchFamily="49" charset="0"/>
              </a:rPr>
              <a:t>4946000102010083</a:t>
            </a:r>
          </a:p>
          <a:p>
            <a:r>
              <a:rPr lang="en-US" sz="1600" dirty="0" smtClean="0">
                <a:latin typeface="Consolas" pitchFamily="49" charset="0"/>
              </a:rPr>
              <a:t>00830000ffed0fb0</a:t>
            </a:r>
          </a:p>
          <a:p>
            <a:r>
              <a:rPr lang="en-US" sz="1600" dirty="0" smtClean="0">
                <a:latin typeface="Consolas" pitchFamily="49" charset="0"/>
              </a:rPr>
              <a:t>50686f746f73686f</a:t>
            </a:r>
          </a:p>
          <a:p>
            <a:r>
              <a:rPr lang="en-US" sz="1600" dirty="0" smtClean="0">
                <a:latin typeface="Consolas" pitchFamily="49" charset="0"/>
              </a:rPr>
              <a:t>7020332e30003842</a:t>
            </a:r>
          </a:p>
          <a:p>
            <a:r>
              <a:rPr lang="en-US" sz="1600" dirty="0" smtClean="0">
                <a:latin typeface="Consolas" pitchFamily="49" charset="0"/>
              </a:rPr>
              <a:t>494d03e90a507269</a:t>
            </a:r>
          </a:p>
          <a:p>
            <a:r>
              <a:rPr lang="en-US" sz="1600" dirty="0" smtClean="0">
                <a:latin typeface="Consolas" pitchFamily="49" charset="0"/>
              </a:rPr>
              <a:t>6e7420496e666f00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0000007800000000</a:t>
            </a:r>
          </a:p>
          <a:p>
            <a:r>
              <a:rPr lang="en-US" sz="1600" dirty="0" smtClean="0">
                <a:latin typeface="Consolas" pitchFamily="49" charset="0"/>
              </a:rPr>
              <a:t>0048004800000000</a:t>
            </a:r>
          </a:p>
          <a:p>
            <a:r>
              <a:rPr lang="en-US" sz="1600" dirty="0" smtClean="0">
                <a:latin typeface="Consolas" pitchFamily="49" charset="0"/>
              </a:rPr>
              <a:t>02f40240ffeeffee</a:t>
            </a:r>
          </a:p>
          <a:p>
            <a:r>
              <a:rPr lang="en-US" sz="1600" dirty="0" smtClean="0">
                <a:latin typeface="Consolas" pitchFamily="49" charset="0"/>
              </a:rPr>
              <a:t>0306025203470528</a:t>
            </a:r>
          </a:p>
          <a:p>
            <a:r>
              <a:rPr lang="en-US" sz="1600" dirty="0" smtClean="0">
                <a:latin typeface="Consolas" pitchFamily="49" charset="0"/>
              </a:rPr>
              <a:t>03fc000200000048</a:t>
            </a:r>
          </a:p>
          <a:p>
            <a:r>
              <a:rPr lang="en-US" sz="1600" dirty="0" smtClean="0">
                <a:latin typeface="Consolas" pitchFamily="49" charset="0"/>
              </a:rPr>
              <a:t>00480000000002d8</a:t>
            </a:r>
          </a:p>
          <a:p>
            <a:r>
              <a:rPr lang="en-US" sz="1600" dirty="0" smtClean="0">
                <a:latin typeface="Consolas" pitchFamily="49" charset="0"/>
              </a:rPr>
              <a:t>0228000100000064</a:t>
            </a:r>
          </a:p>
          <a:p>
            <a:r>
              <a:rPr lang="en-US" sz="1600" dirty="0" smtClean="0">
                <a:latin typeface="Consolas" pitchFamily="49" charset="0"/>
              </a:rPr>
              <a:t>0000000100030...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29063" y="2462748"/>
            <a:ext cx="209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onsolas" pitchFamily="49" charset="0"/>
              </a:rPr>
              <a:t>SOI</a:t>
            </a:r>
          </a:p>
          <a:p>
            <a:r>
              <a:rPr lang="en-US" sz="1600" dirty="0">
                <a:latin typeface="Consolas" pitchFamily="49" charset="0"/>
              </a:rPr>
              <a:t>APP0  JFIF 1.2</a:t>
            </a:r>
          </a:p>
          <a:p>
            <a:r>
              <a:rPr lang="en-US" sz="1600" dirty="0">
                <a:latin typeface="Consolas" pitchFamily="49" charset="0"/>
              </a:rPr>
              <a:t>APP13 IPTC</a:t>
            </a:r>
          </a:p>
          <a:p>
            <a:r>
              <a:rPr lang="en-US" sz="1600" dirty="0">
                <a:latin typeface="Consolas" pitchFamily="49" charset="0"/>
              </a:rPr>
              <a:t>APP2  ICC</a:t>
            </a:r>
          </a:p>
          <a:p>
            <a:r>
              <a:rPr lang="en-US" sz="1600" dirty="0">
                <a:latin typeface="Consolas" pitchFamily="49" charset="0"/>
              </a:rPr>
              <a:t>DQT</a:t>
            </a:r>
          </a:p>
          <a:p>
            <a:r>
              <a:rPr lang="en-US" sz="1600" dirty="0">
                <a:latin typeface="Consolas" pitchFamily="49" charset="0"/>
              </a:rPr>
              <a:t>SOF0  183x512</a:t>
            </a:r>
          </a:p>
          <a:p>
            <a:r>
              <a:rPr lang="en-US" sz="1600" dirty="0">
                <a:latin typeface="Consolas" pitchFamily="49" charset="0"/>
              </a:rPr>
              <a:t>DRI</a:t>
            </a:r>
          </a:p>
          <a:p>
            <a:r>
              <a:rPr lang="en-US" sz="1600" dirty="0">
                <a:latin typeface="Consolas" pitchFamily="49" charset="0"/>
              </a:rPr>
              <a:t>DHT</a:t>
            </a:r>
          </a:p>
          <a:p>
            <a:r>
              <a:rPr lang="en-US" sz="1600" dirty="0">
                <a:latin typeface="Consolas" pitchFamily="49" charset="0"/>
              </a:rPr>
              <a:t>SOS</a:t>
            </a:r>
          </a:p>
          <a:p>
            <a:r>
              <a:rPr lang="en-US" sz="1600" dirty="0">
                <a:latin typeface="Consolas" pitchFamily="49" charset="0"/>
              </a:rPr>
              <a:t>ECS0</a:t>
            </a:r>
          </a:p>
          <a:p>
            <a:r>
              <a:rPr lang="en-US" sz="1600" dirty="0">
                <a:latin typeface="Consolas" pitchFamily="49" charset="0"/>
              </a:rPr>
              <a:t>RST0</a:t>
            </a:r>
          </a:p>
          <a:p>
            <a:r>
              <a:rPr lang="en-US" sz="1600" dirty="0">
                <a:latin typeface="Consolas" pitchFamily="49" charset="0"/>
              </a:rPr>
              <a:t>ECS1</a:t>
            </a:r>
          </a:p>
          <a:p>
            <a:r>
              <a:rPr lang="en-US" sz="1600" dirty="0">
                <a:latin typeface="Consolas" pitchFamily="49" charset="0"/>
              </a:rPr>
              <a:t>RST1</a:t>
            </a:r>
          </a:p>
          <a:p>
            <a:r>
              <a:rPr lang="en-US" sz="1600" dirty="0">
                <a:latin typeface="Consolas" pitchFamily="49" charset="0"/>
              </a:rPr>
              <a:t>ECS2</a:t>
            </a:r>
          </a:p>
          <a:p>
            <a:r>
              <a:rPr lang="en-US" sz="1600" dirty="0">
                <a:latin typeface="Consolas" pitchFamily="49" charset="0"/>
              </a:rPr>
              <a:t>... </a:t>
            </a:r>
          </a:p>
        </p:txBody>
      </p:sp>
      <p:pic>
        <p:nvPicPr>
          <p:cNvPr id="6" name="Picture 3" descr="burne-jo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83613" y="1981200"/>
            <a:ext cx="1593587" cy="4456113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2895600" y="4300954"/>
            <a:ext cx="914400" cy="304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876800" y="4300954"/>
            <a:ext cx="1219200" cy="304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necessary preservation activities that can be usefully performed on bits </a:t>
            </a:r>
            <a:r>
              <a:rPr lang="en-US" i="1" dirty="0" smtClean="0"/>
              <a:t>qua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to preserve </a:t>
            </a:r>
            <a:r>
              <a:rPr lang="en-US" i="1" dirty="0" smtClean="0"/>
              <a:t>information</a:t>
            </a:r>
            <a:r>
              <a:rPr lang="en-US" dirty="0" smtClean="0"/>
              <a:t> you most act on  </a:t>
            </a:r>
            <a:r>
              <a:rPr lang="en-US" i="1" dirty="0" smtClean="0"/>
              <a:t>formatted</a:t>
            </a:r>
            <a:r>
              <a:rPr lang="en-US" dirty="0" smtClean="0"/>
              <a:t> bits and know what those formats represent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Preservation of content syntax and semantics</a:t>
            </a:r>
          </a:p>
          <a:p>
            <a:pPr lvl="1" indent="1588">
              <a:buNone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(both the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structure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meaning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 of the digital representation)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350014"/>
            <a:ext cx="2733883" cy="181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343400"/>
            <a:ext cx="1752600" cy="18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Digital Format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“A reliable, publicly accessible, and sustainable knowledge base of file format representation information for use by the digital preservation community”</a:t>
            </a:r>
          </a:p>
          <a:p>
            <a:pPr marL="342900" lvl="1" indent="1588">
              <a:spcAft>
                <a:spcPts val="0"/>
              </a:spcAft>
              <a:buNone/>
            </a:pPr>
            <a:r>
              <a:rPr lang="en-US" sz="1600" i="1" dirty="0" smtClean="0">
                <a:hlinkClick r:id="rId2"/>
              </a:rPr>
              <a:t>http://udfr.org/</a:t>
            </a:r>
          </a:p>
          <a:p>
            <a:pPr marL="342900" lvl="1" indent="1588">
              <a:spcAft>
                <a:spcPts val="1800"/>
              </a:spcAft>
              <a:buNone/>
            </a:pPr>
            <a:r>
              <a:rPr lang="en-US" sz="1600" i="1" dirty="0" smtClean="0">
                <a:hlinkClick r:id="rId2"/>
              </a:rPr>
              <a:t>udfr-l@listserv.ucop.edu</a:t>
            </a:r>
            <a:r>
              <a:rPr lang="en-US" sz="1600" i="1" dirty="0" smtClean="0"/>
              <a:t> </a:t>
            </a:r>
            <a:endParaRPr lang="en-US" sz="1600" dirty="0" smtClean="0"/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“Unification” of the function and holdings of PRONOM and GDFR , available July 3, 2012 </a:t>
            </a:r>
          </a:p>
          <a:p>
            <a:pPr lvl="1" indent="-4763">
              <a:spcAft>
                <a:spcPts val="0"/>
              </a:spcAft>
              <a:buNone/>
            </a:pPr>
            <a:r>
              <a:rPr lang="en-US" sz="1600" i="1" dirty="0" smtClean="0">
                <a:hlinkClick r:id="rId3"/>
              </a:rPr>
              <a:t>http://www.nationalarchives.gov.uk/PRONOM</a:t>
            </a:r>
            <a:endParaRPr lang="en-US" sz="1600" i="1" dirty="0" smtClean="0"/>
          </a:p>
          <a:p>
            <a:pPr lvl="1" indent="-4763">
              <a:spcAft>
                <a:spcPts val="1800"/>
              </a:spcAft>
              <a:buNone/>
            </a:pPr>
            <a:r>
              <a:rPr lang="en-US" sz="1600" i="1" dirty="0" smtClean="0">
                <a:hlinkClick r:id="rId4"/>
              </a:rPr>
              <a:t>http://gdfr.info/</a:t>
            </a:r>
            <a:r>
              <a:rPr lang="en-US" sz="1600" i="1" dirty="0" smtClean="0"/>
              <a:t> 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Funded by the Library of Congress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Open source platform / GPL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Semantic wiki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114800"/>
            <a:ext cx="3048000" cy="228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PRONOM – National Archives [UK], 2002</a:t>
            </a:r>
          </a:p>
          <a:p>
            <a:pPr indent="0">
              <a:buNone/>
            </a:pPr>
            <a:r>
              <a:rPr lang="en-US" sz="1600" i="1" dirty="0" smtClean="0">
                <a:hlinkClick r:id="rId2"/>
              </a:rPr>
              <a:t>http://www.nationalarchives.gov.uk/PRONOM</a:t>
            </a:r>
            <a:r>
              <a:rPr lang="en-US" sz="1600" i="1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ready access to reliable technical information about the nature of electronic records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JHOVE – Harvard, 2003</a:t>
            </a:r>
          </a:p>
          <a:p>
            <a:pPr indent="0">
              <a:buNone/>
            </a:pPr>
            <a:r>
              <a:rPr lang="en-US" sz="1600" i="1" dirty="0" smtClean="0">
                <a:hlinkClick r:id="rId3"/>
              </a:rPr>
              <a:t>http://hul.harvard.edu/jhove</a:t>
            </a:r>
            <a:endParaRPr lang="en-US" sz="1600" i="1" dirty="0" smtClean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digital object validation and characterization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Global Digital Format Registry (GDFR) –</a:t>
            </a:r>
          </a:p>
          <a:p>
            <a:pPr indent="0">
              <a:spcAft>
                <a:spcPts val="0"/>
              </a:spcAft>
              <a:buNone/>
            </a:pPr>
            <a:r>
              <a:rPr lang="en-US" dirty="0" smtClean="0"/>
              <a:t>Harvard/OCLC, 2006</a:t>
            </a:r>
          </a:p>
          <a:p>
            <a:pPr indent="0">
              <a:buNone/>
            </a:pPr>
            <a:r>
              <a:rPr lang="en-US" sz="1600" i="1" dirty="0" smtClean="0">
                <a:hlinkClick r:id="rId4"/>
              </a:rPr>
              <a:t>http://gdfr.info/</a:t>
            </a:r>
            <a:endParaRPr lang="en-US" sz="1600" i="1" dirty="0" smtClean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 distributed and replicated registry of format information populated and vetted by experts and enthusiasts world-wide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53200" y="1524000"/>
            <a:ext cx="2019300" cy="323850"/>
            <a:chOff x="6553200" y="1752600"/>
            <a:chExt cx="2019300" cy="3238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4200" y="1752600"/>
              <a:ext cx="16383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53200" y="1752600"/>
              <a:ext cx="42100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5688" y="3048000"/>
            <a:ext cx="1128712" cy="3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9975" y="4267200"/>
            <a:ext cx="1114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Proto-UDFR – Ad hoc stakeholder community, 2009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Resolve PRONOM IPR issues and develop a community-supported open source solution</a:t>
            </a:r>
          </a:p>
          <a:p>
            <a:pPr lvl="1"/>
            <a:r>
              <a:rPr lang="en-US" dirty="0" smtClean="0"/>
              <a:t>Advance beyond legacy RDBMS (PRONOM) and XMLDB (GDFR) technology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UDFR – CDL, January 2011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1600" i="1" dirty="0" smtClean="0">
                <a:hlinkClick r:id="rId2"/>
              </a:rPr>
              <a:t>http://udfr.org/</a:t>
            </a:r>
            <a:endParaRPr lang="en-US" sz="1600" i="1" dirty="0" smtClean="0"/>
          </a:p>
          <a:p>
            <a:pPr marL="342900" lvl="1" indent="0">
              <a:buNone/>
            </a:pPr>
            <a:r>
              <a:rPr lang="en-US" sz="1600" i="1" dirty="0" smtClean="0">
                <a:hlinkClick r:id="rId3"/>
              </a:rPr>
              <a:t>udfr-l@listserv.ucop.edu</a:t>
            </a:r>
            <a:r>
              <a:rPr lang="en-US" sz="1600" i="1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 semantic registry for digital preservation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LC/NDIIPP funded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Stakeholder meeting, April 2011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Beta release, November 2011</a:t>
            </a:r>
          </a:p>
          <a:p>
            <a:pPr lvl="1"/>
            <a:r>
              <a:rPr lang="en-US" dirty="0" smtClean="0"/>
              <a:t>Production release, July 2012</a:t>
            </a:r>
          </a:p>
          <a:p>
            <a:pPr lvl="1"/>
            <a:endParaRPr lang="en-US" dirty="0"/>
          </a:p>
        </p:txBody>
      </p:sp>
      <p:pic>
        <p:nvPicPr>
          <p:cNvPr id="4" name="Picture 3" descr="udf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3581400"/>
            <a:ext cx="533400" cy="753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4083" y="1447801"/>
            <a:ext cx="132271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need to know about something in order to exploit that thing meaningfully </a:t>
            </a:r>
            <a:r>
              <a:rPr lang="en-US" sz="2000" dirty="0" smtClean="0"/>
              <a:t>[OAIS/ISO 14720]</a:t>
            </a:r>
          </a:p>
          <a:p>
            <a:r>
              <a:rPr lang="en-US" dirty="0" smtClean="0"/>
              <a:t>Information that lets you answer important preservation questions (directly or indirectly)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format is it?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are its significant properties?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it valid?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it at risk?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can I render/play/read it?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can it be transformed into?</a:t>
            </a:r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21239" y="3356343"/>
            <a:ext cx="2743200" cy="2434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semantic?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semantic web lets anyone say anything about anything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Understandable to both people and machines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web is (or soon will be) a semantic web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Linked Data interoperability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1600" i="1" dirty="0" smtClean="0">
                <a:hlinkClick r:id="rId3"/>
              </a:rPr>
              <a:t>http://linkeddata.org/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593785"/>
            <a:ext cx="2890196" cy="191909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1" y="2590800"/>
            <a:ext cx="2590799" cy="19430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1358</Words>
  <Application>Microsoft Office PowerPoint</Application>
  <PresentationFormat>On-screen Show (4:3)</PresentationFormat>
  <Paragraphs>366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Sustaining the Unified Digital Format Registry (UDFR)</vt:lpstr>
      <vt:lpstr>Agenda</vt:lpstr>
      <vt:lpstr>Why formats?</vt:lpstr>
      <vt:lpstr>Why formats?</vt:lpstr>
      <vt:lpstr>Unified Digital Format Registry</vt:lpstr>
      <vt:lpstr>A bit of history …</vt:lpstr>
      <vt:lpstr>A bit of history …</vt:lpstr>
      <vt:lpstr>Representation information</vt:lpstr>
      <vt:lpstr>Why semantic?</vt:lpstr>
      <vt:lpstr>Why semantic?</vt:lpstr>
      <vt:lpstr>Provenance</vt:lpstr>
      <vt:lpstr>Roles</vt:lpstr>
      <vt:lpstr>Technology stack</vt:lpstr>
      <vt:lpstr>Code repository</vt:lpstr>
      <vt:lpstr>UDFR schema</vt:lpstr>
      <vt:lpstr>Code repository</vt:lpstr>
      <vt:lpstr>Initial data loads</vt:lpstr>
      <vt:lpstr>Initial data loads</vt:lpstr>
      <vt:lpstr>Data licensing</vt:lpstr>
      <vt:lpstr>UI layout</vt:lpstr>
      <vt:lpstr>Contextual menus</vt:lpstr>
      <vt:lpstr>User’s Guide</vt:lpstr>
      <vt:lpstr>Demonstration</vt:lpstr>
      <vt:lpstr>Next steps</vt:lpstr>
      <vt:lpstr>Next steps</vt:lpstr>
      <vt:lpstr>Next steps</vt:lpstr>
      <vt:lpstr>Next steps</vt:lpstr>
      <vt:lpstr>Questions and discussion</vt:lpstr>
      <vt:lpstr>For more information</vt:lpstr>
    </vt:vector>
  </TitlesOfParts>
  <Company>UCOP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Materials Long-Term Preservation and Access</dc:title>
  <dc:creator>slabrams</dc:creator>
  <cp:lastModifiedBy>slabrams</cp:lastModifiedBy>
  <cp:revision>385</cp:revision>
  <dcterms:created xsi:type="dcterms:W3CDTF">2012-05-04T03:19:33Z</dcterms:created>
  <dcterms:modified xsi:type="dcterms:W3CDTF">2012-07-25T17:36:41Z</dcterms:modified>
</cp:coreProperties>
</file>